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62"/>
  </p:notesMasterIdLst>
  <p:handoutMasterIdLst>
    <p:handoutMasterId r:id="rId63"/>
  </p:handoutMasterIdLst>
  <p:sldIdLst>
    <p:sldId id="532" r:id="rId2"/>
    <p:sldId id="363" r:id="rId3"/>
    <p:sldId id="365" r:id="rId4"/>
    <p:sldId id="368" r:id="rId5"/>
    <p:sldId id="369" r:id="rId6"/>
    <p:sldId id="374" r:id="rId7"/>
    <p:sldId id="373" r:id="rId8"/>
    <p:sldId id="375" r:id="rId9"/>
    <p:sldId id="376" r:id="rId10"/>
    <p:sldId id="377" r:id="rId11"/>
    <p:sldId id="378" r:id="rId12"/>
    <p:sldId id="533" r:id="rId13"/>
    <p:sldId id="380" r:id="rId14"/>
    <p:sldId id="379" r:id="rId15"/>
    <p:sldId id="381" r:id="rId16"/>
    <p:sldId id="382" r:id="rId17"/>
    <p:sldId id="383" r:id="rId18"/>
    <p:sldId id="384" r:id="rId19"/>
    <p:sldId id="385" r:id="rId20"/>
    <p:sldId id="386" r:id="rId21"/>
    <p:sldId id="387" r:id="rId22"/>
    <p:sldId id="388" r:id="rId23"/>
    <p:sldId id="534" r:id="rId24"/>
    <p:sldId id="389" r:id="rId25"/>
    <p:sldId id="402" r:id="rId26"/>
    <p:sldId id="488" r:id="rId27"/>
    <p:sldId id="404" r:id="rId28"/>
    <p:sldId id="405" r:id="rId29"/>
    <p:sldId id="406" r:id="rId30"/>
    <p:sldId id="407" r:id="rId31"/>
    <p:sldId id="408" r:id="rId32"/>
    <p:sldId id="409" r:id="rId33"/>
    <p:sldId id="410" r:id="rId34"/>
    <p:sldId id="411" r:id="rId35"/>
    <p:sldId id="412" r:id="rId36"/>
    <p:sldId id="493" r:id="rId37"/>
    <p:sldId id="492" r:id="rId38"/>
    <p:sldId id="413" r:id="rId39"/>
    <p:sldId id="414" r:id="rId40"/>
    <p:sldId id="417" r:id="rId41"/>
    <p:sldId id="415" r:id="rId42"/>
    <p:sldId id="416" r:id="rId43"/>
    <p:sldId id="418" r:id="rId44"/>
    <p:sldId id="419" r:id="rId45"/>
    <p:sldId id="535" r:id="rId46"/>
    <p:sldId id="401" r:id="rId47"/>
    <p:sldId id="485" r:id="rId48"/>
    <p:sldId id="486" r:id="rId49"/>
    <p:sldId id="487" r:id="rId50"/>
    <p:sldId id="478" r:id="rId51"/>
    <p:sldId id="479" r:id="rId52"/>
    <p:sldId id="480" r:id="rId53"/>
    <p:sldId id="481" r:id="rId54"/>
    <p:sldId id="482" r:id="rId55"/>
    <p:sldId id="483" r:id="rId56"/>
    <p:sldId id="484" r:id="rId57"/>
    <p:sldId id="530" r:id="rId58"/>
    <p:sldId id="531" r:id="rId59"/>
    <p:sldId id="432" r:id="rId60"/>
    <p:sldId id="362" r:id="rId6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B05FF"/>
    <a:srgbClr val="1E0AFF"/>
    <a:srgbClr val="7DA031"/>
    <a:srgbClr val="AADB42"/>
    <a:srgbClr val="9C3DBC"/>
    <a:srgbClr val="6D7CFF"/>
    <a:srgbClr val="807CFF"/>
    <a:srgbClr val="00394A"/>
    <a:srgbClr val="003241"/>
    <a:srgbClr val="DAD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7"/>
    <p:restoredTop sz="94691"/>
  </p:normalViewPr>
  <p:slideViewPr>
    <p:cSldViewPr>
      <p:cViewPr varScale="1">
        <p:scale>
          <a:sx n="134" d="100"/>
          <a:sy n="134" d="100"/>
        </p:scale>
        <p:origin x="52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4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6" Type="http://schemas.openxmlformats.org/officeDocument/2006/relationships/image" Target="../media/image12.emf"/><Relationship Id="rId5" Type="http://schemas.openxmlformats.org/officeDocument/2006/relationships/image" Target="../media/image9.emf"/><Relationship Id="rId4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9.emf"/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12.01.19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12.01.19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810C991-F7B4-7E4A-A720-4D7719B819D7}" type="slidenum">
              <a:rPr lang="de-DE" sz="1200"/>
              <a:pPr/>
              <a:t>2</a:t>
            </a:fld>
            <a:endParaRPr lang="de-DE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DA66EF-2B80-8249-8C52-1E4AAD14481D}" type="slidenum">
              <a:rPr lang="de-DE" sz="1200"/>
              <a:pPr/>
              <a:t>11</a:t>
            </a:fld>
            <a:endParaRPr lang="de-DE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856C02-82EB-2149-934B-FDA782D773A9}" type="slidenum">
              <a:rPr lang="de-DE" sz="1200"/>
              <a:pPr/>
              <a:t>13</a:t>
            </a:fld>
            <a:endParaRPr lang="de-DE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87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E1F65AE-7AC5-1B4E-A807-5F57EB6A5F28}" type="slidenum">
              <a:rPr lang="de-DE" sz="1200"/>
              <a:pPr/>
              <a:t>15</a:t>
            </a:fld>
            <a:endParaRPr lang="de-DE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ABE6B2F-3417-4E4B-86EE-813C5F1B4E95}" type="slidenum">
              <a:rPr lang="de-DE" sz="1200"/>
              <a:pPr/>
              <a:t>16</a:t>
            </a:fld>
            <a:endParaRPr lang="de-DE" sz="12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F77E19-D125-314A-BDEE-36222709C4D7}" type="slidenum">
              <a:rPr lang="de-DE" sz="1200"/>
              <a:pPr/>
              <a:t>17</a:t>
            </a:fld>
            <a:endParaRPr lang="de-DE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CD3FFC-8A5D-0348-8341-E1AB078B9C47}" type="slidenum">
              <a:rPr lang="de-DE" sz="1200"/>
              <a:pPr/>
              <a:t>18</a:t>
            </a:fld>
            <a:endParaRPr lang="de-DE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3F96BD-EEC9-7D41-8155-FF619DBF171A}" type="slidenum">
              <a:rPr lang="de-DE" sz="1200"/>
              <a:pPr/>
              <a:t>20</a:t>
            </a:fld>
            <a:endParaRPr lang="de-DE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4B240E6-F04B-0142-9100-65A2BBE8FA38}" type="slidenum">
              <a:rPr lang="de-DE" sz="1200"/>
              <a:pPr/>
              <a:t>21</a:t>
            </a:fld>
            <a:endParaRPr lang="de-DE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7EAA6FE-15F7-154F-80ED-5431108A4FC0}" type="slidenum">
              <a:rPr lang="de-DE" sz="1200"/>
              <a:pPr/>
              <a:t>24</a:t>
            </a:fld>
            <a:endParaRPr lang="de-DE" sz="1200"/>
          </a:p>
        </p:txBody>
      </p:sp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0828993-F338-7045-8484-DDD899FC0AB0}" type="slidenum">
              <a:rPr lang="de-DE" sz="1200"/>
              <a:pPr/>
              <a:t>3</a:t>
            </a:fld>
            <a:endParaRPr lang="de-DE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1A7439-1FB7-764C-997E-38AEC20AD8F5}" type="slidenum">
              <a:rPr lang="de-DE" sz="1200"/>
              <a:pPr/>
              <a:t>25</a:t>
            </a:fld>
            <a:endParaRPr lang="de-DE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DA66EF-2B80-8249-8C52-1E4AAD14481D}" type="slidenum">
              <a:rPr lang="de-DE" sz="1200"/>
              <a:pPr/>
              <a:t>26</a:t>
            </a:fld>
            <a:endParaRPr lang="de-DE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5AA3788-E5B4-D54E-BD81-84C7D26785F5}" type="slidenum">
              <a:rPr lang="de-DE" sz="1200"/>
              <a:pPr/>
              <a:t>27</a:t>
            </a:fld>
            <a:endParaRPr lang="de-DE" sz="12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4A7F03-6B59-9640-9422-EC852501FF2B}" type="slidenum">
              <a:rPr lang="de-DE" sz="1200"/>
              <a:pPr/>
              <a:t>28</a:t>
            </a:fld>
            <a:endParaRPr lang="de-DE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BE2897E-3B43-674E-999E-F729C819EAEE}" type="slidenum">
              <a:rPr lang="de-DE" sz="1200"/>
              <a:pPr/>
              <a:t>29</a:t>
            </a:fld>
            <a:endParaRPr lang="de-DE" sz="120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A2580B-E39C-0441-B236-B0A5B70F8018}" type="slidenum">
              <a:rPr lang="de-DE" sz="1200"/>
              <a:pPr/>
              <a:t>30</a:t>
            </a:fld>
            <a:endParaRPr lang="de-DE" sz="12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B26BD59-2221-0447-8A0A-CD9CA45226FA}" type="slidenum">
              <a:rPr lang="de-DE" sz="1200"/>
              <a:pPr/>
              <a:t>31</a:t>
            </a:fld>
            <a:endParaRPr lang="de-DE" sz="120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D40BA6-3406-1241-9B84-80313A9F67BB}" type="slidenum">
              <a:rPr lang="de-DE" sz="1200"/>
              <a:pPr/>
              <a:t>32</a:t>
            </a:fld>
            <a:endParaRPr lang="de-DE" sz="120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2341F6-4EF2-B346-BEE7-F176FBEF9F03}" type="slidenum">
              <a:rPr lang="de-DE" sz="1200"/>
              <a:pPr/>
              <a:t>33</a:t>
            </a:fld>
            <a:endParaRPr lang="de-DE" sz="120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445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1B90FA-E122-1548-B830-7A8CB2BB18D0}" type="slidenum">
              <a:rPr lang="de-DE" sz="1200"/>
              <a:pPr/>
              <a:t>34</a:t>
            </a:fld>
            <a:endParaRPr lang="de-DE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E030F4C-3468-5D41-B1B1-06172987B4A2}" type="slidenum">
              <a:rPr lang="de-DE" sz="1200"/>
              <a:pPr/>
              <a:t>4</a:t>
            </a:fld>
            <a:endParaRPr lang="de-DE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3121514-2C41-314A-AAC1-4391FEED95AF}" type="slidenum">
              <a:rPr lang="de-DE" sz="1200"/>
              <a:pPr/>
              <a:t>36</a:t>
            </a:fld>
            <a:endParaRPr lang="de-DE" sz="120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>
                <a:ea typeface="ＭＳ Ｐゴシック" charset="0"/>
                <a:cs typeface="ＭＳ Ｐゴシック" charset="0"/>
              </a:rPr>
              <a:t>2 hoch 20 zustände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4063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1A7439-1FB7-764C-997E-38AEC20AD8F5}" type="slidenum">
              <a:rPr lang="de-DE" sz="1200"/>
              <a:pPr/>
              <a:t>37</a:t>
            </a:fld>
            <a:endParaRPr lang="de-DE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1470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1AC7C2-D579-FB4E-A358-4827A6D8E1A7}" type="slidenum">
              <a:rPr lang="de-DE" sz="1200"/>
              <a:pPr/>
              <a:t>38</a:t>
            </a:fld>
            <a:endParaRPr lang="de-DE" sz="120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3421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DC75F5D-DD18-9740-9420-D4FF11EF161E}" type="slidenum">
              <a:rPr lang="de-DE" sz="1200"/>
              <a:pPr/>
              <a:t>39</a:t>
            </a:fld>
            <a:endParaRPr lang="de-DE" sz="120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806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644B49-6F00-D941-9CE4-342936CE3A20}" type="slidenum">
              <a:rPr lang="de-DE" sz="1200"/>
              <a:pPr/>
              <a:t>40</a:t>
            </a:fld>
            <a:endParaRPr lang="de-DE" sz="120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>
                <a:ea typeface="ＭＳ Ｐゴシック" charset="0"/>
                <a:cs typeface="ＭＳ Ｐゴシック" charset="0"/>
              </a:rPr>
              <a:t>Radar tracking of planes or missles any phsiyal systems ocean currents from sattelite surface measurments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178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FBA8AD-FC28-F843-885F-39F3ECF49928}" type="slidenum">
              <a:rPr lang="de-DE" sz="1200"/>
              <a:pPr/>
              <a:t>41</a:t>
            </a:fld>
            <a:endParaRPr lang="de-DE" sz="120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9328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930927-852F-A246-9C66-D6EA3717B063}" type="slidenum">
              <a:rPr lang="de-DE" sz="1200"/>
              <a:pPr/>
              <a:t>42</a:t>
            </a:fld>
            <a:endParaRPr lang="de-DE" sz="120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7770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AC1DAAD-6617-DE4D-910B-60D4677326FA}" type="slidenum">
              <a:rPr lang="de-DE" sz="1200"/>
              <a:pPr/>
              <a:t>43</a:t>
            </a:fld>
            <a:endParaRPr lang="de-DE" sz="1200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4874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B20A99-8503-DB40-8A13-6173FAD7E030}" type="slidenum">
              <a:rPr lang="de-DE" sz="1200"/>
              <a:pPr/>
              <a:t>44</a:t>
            </a:fld>
            <a:endParaRPr lang="de-DE" sz="120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9050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98C6AD-CADF-6643-B283-F2562F9F4D7D}" type="slidenum">
              <a:rPr lang="de-DE" sz="1200"/>
              <a:pPr/>
              <a:t>46</a:t>
            </a:fld>
            <a:endParaRPr lang="de-DE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497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954C77E-BB64-9C43-B164-4EBA90642DA3}" type="slidenum">
              <a:rPr lang="de-DE" sz="1200"/>
              <a:pPr/>
              <a:t>5</a:t>
            </a:fld>
            <a:endParaRPr lang="de-DE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ko-KR" altLang="en-US">
              <a:latin typeface="굴림" charset="-127"/>
              <a:ea typeface="굴림" charset="-127"/>
            </a:endParaRPr>
          </a:p>
        </p:txBody>
      </p:sp>
      <p:sp>
        <p:nvSpPr>
          <p:cNvPr id="6451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9pPr>
          </a:lstStyle>
          <a:p>
            <a:pPr eaLnBrk="1" hangingPunct="1"/>
            <a:fld id="{45EFE420-31ED-2941-B739-69D3D1459DDB}" type="slidenum">
              <a:rPr lang="ko-KR" altLang="en-US" sz="1200">
                <a:latin typeface="굴림" charset="-127"/>
              </a:rPr>
              <a:pPr eaLnBrk="1" hangingPunct="1"/>
              <a:t>57</a:t>
            </a:fld>
            <a:endParaRPr lang="ko-KR" altLang="en-US" sz="1200">
              <a:latin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04377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ko-KR" altLang="en-US">
              <a:latin typeface="굴림" charset="-127"/>
              <a:ea typeface="굴림" charset="-127"/>
            </a:endParaRPr>
          </a:p>
        </p:txBody>
      </p:sp>
      <p:sp>
        <p:nvSpPr>
          <p:cNvPr id="6554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9pPr>
          </a:lstStyle>
          <a:p>
            <a:pPr eaLnBrk="1" hangingPunct="1"/>
            <a:fld id="{31E55FCA-C277-094C-99EC-DAD1458D437A}" type="slidenum">
              <a:rPr lang="ko-KR" altLang="en-US" sz="1200">
                <a:latin typeface="굴림" charset="-127"/>
              </a:rPr>
              <a:pPr eaLnBrk="1" hangingPunct="1"/>
              <a:t>58</a:t>
            </a:fld>
            <a:endParaRPr lang="ko-KR" altLang="en-US" sz="1200">
              <a:latin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15383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8C51158-9619-3343-948B-FBC98792EDB6}" type="slidenum">
              <a:rPr lang="de-DE" sz="1200"/>
              <a:pPr/>
              <a:t>59</a:t>
            </a:fld>
            <a:endParaRPr lang="de-DE" sz="1200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0875565-BCB0-1F48-A292-FFAE35CBF7C4}" type="slidenum">
              <a:rPr lang="de-DE" sz="1200"/>
              <a:pPr/>
              <a:t>60</a:t>
            </a:fld>
            <a:endParaRPr lang="de-DE" sz="1200"/>
          </a:p>
        </p:txBody>
      </p:sp>
      <p:sp>
        <p:nvSpPr>
          <p:cNvPr id="184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932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8AB8A21-9353-164E-8906-581C8CB8AC16}" type="slidenum">
              <a:rPr lang="de-DE" sz="1200"/>
              <a:pPr/>
              <a:t>6</a:t>
            </a:fld>
            <a:endParaRPr lang="de-DE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96057B-2593-7647-99AB-6E7892B56BE9}" type="slidenum">
              <a:rPr lang="de-DE" sz="1200"/>
              <a:pPr/>
              <a:t>7</a:t>
            </a:fld>
            <a:endParaRPr lang="de-DE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322789-9895-B848-A435-02055065CBF7}" type="slidenum">
              <a:rPr lang="de-DE" sz="1200"/>
              <a:pPr/>
              <a:t>8</a:t>
            </a:fld>
            <a:endParaRPr lang="de-DE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914D47-0850-4440-B351-CCEA33D275EC}" type="slidenum">
              <a:rPr lang="de-DE" sz="1200"/>
              <a:pPr/>
              <a:t>9</a:t>
            </a:fld>
            <a:endParaRPr lang="de-DE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D572D6D-1025-DD48-BEEB-E2087A9CB827}" type="slidenum">
              <a:rPr lang="de-DE" sz="1200"/>
              <a:pPr/>
              <a:t>10</a:t>
            </a:fld>
            <a:endParaRPr lang="de-DE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874838"/>
            <a:ext cx="4038600" cy="45259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874838"/>
            <a:ext cx="4038600" cy="21859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213225"/>
            <a:ext cx="4038600" cy="21875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ABCD6-69F4-9144-BEC5-533F833DA46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856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874838"/>
            <a:ext cx="4038600" cy="45259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4038600" cy="45259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3AAE1-882B-004D-8579-7E22B8C33DF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65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27080-1BCE-DF48-9C3C-8E211B891EB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595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56FBD3-E45A-2E4C-91FC-57421E53650C}" type="slidenum">
              <a:rPr lang="en-US"/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4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Textmasterformate durch Klicken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9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.emf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5.emf"/><Relationship Id="rId5" Type="http://schemas.openxmlformats.org/officeDocument/2006/relationships/image" Target="../media/image12.e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9.e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9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1.emf"/><Relationship Id="rId5" Type="http://schemas.openxmlformats.org/officeDocument/2006/relationships/image" Target="../media/image18.emf"/><Relationship Id="rId15" Type="http://schemas.openxmlformats.org/officeDocument/2006/relationships/image" Target="../media/image12.e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0.emf"/><Relationship Id="rId1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emf"/><Relationship Id="rId10" Type="http://schemas.openxmlformats.org/officeDocument/2006/relationships/image" Target="../media/image37.png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24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b="1" dirty="0"/>
              <a:t>Non-Standard-Datenbanken</a:t>
            </a:r>
            <a:endParaRPr lang="de-DE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088" y="2708275"/>
            <a:ext cx="7632700" cy="338455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cs typeface="+mn-cs"/>
              </a:rPr>
              <a:t>Dynamische </a:t>
            </a:r>
            <a:r>
              <a:rPr lang="de-DE" dirty="0" err="1">
                <a:cs typeface="+mn-cs"/>
              </a:rPr>
              <a:t>Bayessche</a:t>
            </a:r>
            <a:r>
              <a:rPr lang="de-DE" dirty="0">
                <a:cs typeface="+mn-cs"/>
              </a:rPr>
              <a:t> Netze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r>
              <a:rPr lang="de-DE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Institut für Informationssysteme</a:t>
            </a:r>
          </a:p>
        </p:txBody>
      </p:sp>
    </p:spTree>
    <p:extLst>
      <p:ext uri="{BB962C8B-B14F-4D97-AF65-F5344CB8AC3E}">
        <p14:creationId xmlns:p14="http://schemas.microsoft.com/office/powerpoint/2010/main" val="2960807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337120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1189"/>
            <a:ext cx="8066088" cy="6699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Filtering cont.</a:t>
            </a:r>
            <a:endParaRPr lang="en-US" sz="20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8131" name="Object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906990318"/>
              </p:ext>
            </p:extLst>
          </p:nvPr>
        </p:nvGraphicFramePr>
        <p:xfrm>
          <a:off x="521394" y="3155506"/>
          <a:ext cx="433863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75" name="Ecuación" r:id="rId4" imgW="2133600" imgH="241300" progId="Equation.3">
                  <p:embed/>
                </p:oleObj>
              </mc:Choice>
              <mc:Fallback>
                <p:oleObj name="Ecuación" r:id="rId4" imgW="2133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94" y="3155506"/>
                        <a:ext cx="4338638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539935014"/>
              </p:ext>
            </p:extLst>
          </p:nvPr>
        </p:nvGraphicFramePr>
        <p:xfrm>
          <a:off x="2220913" y="3766914"/>
          <a:ext cx="3846512" cy="148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76" name="Ecuación" r:id="rId6" imgW="1892300" imgH="711200" progId="Equation.3">
                  <p:embed/>
                </p:oleObj>
              </mc:Choice>
              <mc:Fallback>
                <p:oleObj name="Ecuación" r:id="rId6" imgW="18923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913" y="3766914"/>
                        <a:ext cx="3846512" cy="148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1279525" y="2009551"/>
            <a:ext cx="7559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+mn-lt"/>
              </a:rPr>
              <a:t>Given the results of filtering up to time 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t</a:t>
            </a:r>
            <a:r>
              <a:rPr lang="en-US" sz="1800" i="0" dirty="0">
                <a:solidFill>
                  <a:srgbClr val="000000"/>
                </a:solidFill>
                <a:latin typeface="+mn-lt"/>
              </a:rPr>
              <a:t>, one can easily compute the result for 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t+1</a:t>
            </a:r>
            <a:r>
              <a:rPr lang="en-US" sz="1800" i="0" dirty="0">
                <a:solidFill>
                  <a:srgbClr val="000000"/>
                </a:solidFill>
                <a:latin typeface="+mn-lt"/>
              </a:rPr>
              <a:t> from the new evidence        </a:t>
            </a:r>
          </a:p>
        </p:txBody>
      </p:sp>
      <p:graphicFrame>
        <p:nvGraphicFramePr>
          <p:cNvPr id="4813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897306"/>
              </p:ext>
            </p:extLst>
          </p:nvPr>
        </p:nvGraphicFramePr>
        <p:xfrm>
          <a:off x="4426645" y="2238151"/>
          <a:ext cx="433387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77" name="Formel" r:id="rId8" imgW="228600" imgH="228600" progId="Equation.3">
                  <p:embed/>
                </p:oleObj>
              </mc:Choice>
              <mc:Fallback>
                <p:oleObj name="Formel" r:id="rId8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6645" y="2238151"/>
                        <a:ext cx="433387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5" name="Text Box 8"/>
          <p:cNvSpPr txBox="1">
            <a:spLocks noChangeArrowheads="1"/>
          </p:cNvSpPr>
          <p:nvPr/>
        </p:nvSpPr>
        <p:spPr bwMode="auto">
          <a:xfrm>
            <a:off x="6096000" y="3624039"/>
            <a:ext cx="281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solidFill>
                  <a:srgbClr val="000000"/>
                </a:solidFill>
                <a:latin typeface="+mn-lt"/>
              </a:rPr>
              <a:t>(dividing up the evidence)</a:t>
            </a:r>
          </a:p>
        </p:txBody>
      </p:sp>
      <p:sp>
        <p:nvSpPr>
          <p:cNvPr id="48136" name="Text Box 9"/>
          <p:cNvSpPr txBox="1">
            <a:spLocks noChangeArrowheads="1"/>
          </p:cNvSpPr>
          <p:nvPr/>
        </p:nvSpPr>
        <p:spPr bwMode="auto">
          <a:xfrm>
            <a:off x="6096000" y="3090639"/>
            <a:ext cx="281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solidFill>
                  <a:srgbClr val="000000"/>
                </a:solidFill>
                <a:latin typeface="+mn-lt"/>
              </a:rPr>
              <a:t>(for some function </a:t>
            </a:r>
            <a:r>
              <a:rPr lang="en-US" sz="1800">
                <a:solidFill>
                  <a:srgbClr val="000000"/>
                </a:solidFill>
                <a:latin typeface="+mn-lt"/>
              </a:rPr>
              <a:t>f</a:t>
            </a:r>
            <a:r>
              <a:rPr lang="en-US" sz="1800" i="0">
                <a:solidFill>
                  <a:srgbClr val="000000"/>
                </a:solidFill>
                <a:latin typeface="+mn-lt"/>
              </a:rPr>
              <a:t>)</a:t>
            </a:r>
          </a:p>
        </p:txBody>
      </p:sp>
      <p:sp>
        <p:nvSpPr>
          <p:cNvPr id="48137" name="Text Box 10"/>
          <p:cNvSpPr txBox="1">
            <a:spLocks noChangeArrowheads="1"/>
          </p:cNvSpPr>
          <p:nvPr/>
        </p:nvSpPr>
        <p:spPr bwMode="auto">
          <a:xfrm>
            <a:off x="6096000" y="4081239"/>
            <a:ext cx="281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solidFill>
                  <a:srgbClr val="000000"/>
                </a:solidFill>
                <a:latin typeface="+mn-lt"/>
              </a:rPr>
              <a:t>(using Bayes’ Theorem)</a:t>
            </a:r>
          </a:p>
        </p:txBody>
      </p:sp>
      <p:sp>
        <p:nvSpPr>
          <p:cNvPr id="48138" name="Text Box 11"/>
          <p:cNvSpPr txBox="1">
            <a:spLocks noChangeArrowheads="1"/>
          </p:cNvSpPr>
          <p:nvPr/>
        </p:nvSpPr>
        <p:spPr bwMode="auto">
          <a:xfrm>
            <a:off x="6096000" y="4538439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solidFill>
                  <a:srgbClr val="000000"/>
                </a:solidFill>
                <a:latin typeface="+mn-lt"/>
              </a:rPr>
              <a:t>(by the Markov property</a:t>
            </a:r>
            <a:br>
              <a:rPr lang="en-US" sz="1800" i="0">
                <a:solidFill>
                  <a:srgbClr val="000000"/>
                </a:solidFill>
                <a:latin typeface="+mn-lt"/>
              </a:rPr>
            </a:br>
            <a:r>
              <a:rPr lang="en-US" sz="1800" i="0">
                <a:solidFill>
                  <a:srgbClr val="000000"/>
                </a:solidFill>
                <a:latin typeface="+mn-lt"/>
              </a:rPr>
              <a:t>of evidence)</a:t>
            </a:r>
          </a:p>
        </p:txBody>
      </p:sp>
      <p:sp>
        <p:nvSpPr>
          <p:cNvPr id="48139" name="Text Box 12"/>
          <p:cNvSpPr txBox="1">
            <a:spLocks noChangeArrowheads="1"/>
          </p:cNvSpPr>
          <p:nvPr/>
        </p:nvSpPr>
        <p:spPr bwMode="auto">
          <a:xfrm>
            <a:off x="990600" y="5438551"/>
            <a:ext cx="708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1800" i="0">
                <a:solidFill>
                  <a:srgbClr val="000000"/>
                </a:solidFill>
                <a:latin typeface="+mn-lt"/>
                <a:cs typeface="Arial" charset="0"/>
              </a:rPr>
              <a:t>α</a:t>
            </a:r>
            <a:r>
              <a:rPr lang="en-US" sz="1800" i="0">
                <a:solidFill>
                  <a:srgbClr val="000000"/>
                </a:solidFill>
                <a:latin typeface="+mn-lt"/>
                <a:cs typeface="Arial" charset="0"/>
              </a:rPr>
              <a:t> is a normalizing constant used to make probabilities sum up to 1.</a:t>
            </a:r>
            <a:endParaRPr lang="el-GR" sz="1800" i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A825A2-DEFF-6F4B-B9D3-669A59CD78E0}"/>
              </a:ext>
            </a:extLst>
          </p:cNvPr>
          <p:cNvSpPr/>
          <p:nvPr/>
        </p:nvSpPr>
        <p:spPr>
          <a:xfrm>
            <a:off x="4417771" y="3395092"/>
            <a:ext cx="194149" cy="2343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1739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409128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784"/>
            <a:ext cx="8066088" cy="6699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Filtering cont.</a:t>
            </a:r>
            <a:endParaRPr lang="en-US" sz="20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0179" name="Object 2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411890363"/>
              </p:ext>
            </p:extLst>
          </p:nvPr>
        </p:nvGraphicFramePr>
        <p:xfrm>
          <a:off x="2794000" y="4853459"/>
          <a:ext cx="5156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2" name="Ecuación" r:id="rId4" imgW="2476500" imgH="368300" progId="Equation.3">
                  <p:embed/>
                </p:oleObj>
              </mc:Choice>
              <mc:Fallback>
                <p:oleObj name="Ecuación" r:id="rId4" imgW="24765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4853459"/>
                        <a:ext cx="51562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243258783"/>
              </p:ext>
            </p:extLst>
          </p:nvPr>
        </p:nvGraphicFramePr>
        <p:xfrm>
          <a:off x="3301256" y="2252489"/>
          <a:ext cx="114617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3" name="Formel" r:id="rId6" imgW="762000" imgH="228600" progId="Equation.3">
                  <p:embed/>
                </p:oleObj>
              </mc:Choice>
              <mc:Fallback>
                <p:oleObj name="Formel" r:id="rId6" imgW="762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1256" y="2252489"/>
                        <a:ext cx="114617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1600200" y="2204864"/>
            <a:ext cx="68580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 dirty="0">
                <a:solidFill>
                  <a:srgbClr val="000000"/>
                </a:solidFill>
                <a:latin typeface="+mn-lt"/>
              </a:rPr>
              <a:t>The second term                        represents a </a:t>
            </a:r>
            <a:r>
              <a:rPr lang="en-US" sz="1800" i="0" dirty="0">
                <a:solidFill>
                  <a:srgbClr val="1E0AFF"/>
                </a:solidFill>
                <a:latin typeface="+mn-lt"/>
              </a:rPr>
              <a:t>one-step prediction </a:t>
            </a:r>
            <a:r>
              <a:rPr lang="en-US" sz="1800" i="0" dirty="0">
                <a:solidFill>
                  <a:srgbClr val="000000"/>
                </a:solidFill>
                <a:latin typeface="+mn-lt"/>
              </a:rPr>
              <a:t>of the next step, and the first term                         </a:t>
            </a:r>
            <a:r>
              <a:rPr lang="en-US" sz="1800" i="0" dirty="0">
                <a:solidFill>
                  <a:srgbClr val="1E0AFF"/>
                </a:solidFill>
                <a:latin typeface="+mn-lt"/>
              </a:rPr>
              <a:t>updates</a:t>
            </a:r>
            <a:r>
              <a:rPr lang="en-US" sz="1800" i="0" dirty="0">
                <a:solidFill>
                  <a:srgbClr val="000000"/>
                </a:solidFill>
                <a:latin typeface="+mn-lt"/>
              </a:rPr>
              <a:t> this with the new evidence.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i="0" dirty="0">
                <a:solidFill>
                  <a:srgbClr val="000000"/>
                </a:solidFill>
                <a:latin typeface="+mn-lt"/>
              </a:rPr>
              <a:t>Now we obtain the one-step prediction for the next step by conditioning on the current state </a:t>
            </a:r>
            <a:r>
              <a:rPr lang="en-US" sz="1800" i="0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US" sz="1800" i="0" baseline="-25000" dirty="0" err="1">
                <a:solidFill>
                  <a:srgbClr val="000000"/>
                </a:solidFill>
                <a:latin typeface="+mn-lt"/>
              </a:rPr>
              <a:t>t</a:t>
            </a:r>
            <a:r>
              <a:rPr lang="en-US" sz="1800" i="0" dirty="0">
                <a:solidFill>
                  <a:srgbClr val="000000"/>
                </a:solidFill>
                <a:latin typeface="+mn-lt"/>
              </a:rPr>
              <a:t>:</a:t>
            </a:r>
          </a:p>
        </p:txBody>
      </p:sp>
      <p:graphicFrame>
        <p:nvGraphicFramePr>
          <p:cNvPr id="5018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93874"/>
              </p:ext>
            </p:extLst>
          </p:nvPr>
        </p:nvGraphicFramePr>
        <p:xfrm>
          <a:off x="4355976" y="2528566"/>
          <a:ext cx="112077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4" name="Ecuación" r:id="rId8" imgW="800100" imgH="228600" progId="Equation.3">
                  <p:embed/>
                </p:oleObj>
              </mc:Choice>
              <mc:Fallback>
                <p:oleObj name="Ecuación" r:id="rId8" imgW="800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2528566"/>
                        <a:ext cx="1120775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926299"/>
              </p:ext>
            </p:extLst>
          </p:nvPr>
        </p:nvGraphicFramePr>
        <p:xfrm>
          <a:off x="1568450" y="4000971"/>
          <a:ext cx="658495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5" name="Formel" r:id="rId10" imgW="3479800" imgH="368300" progId="Equation.3">
                  <p:embed/>
                </p:oleObj>
              </mc:Choice>
              <mc:Fallback>
                <p:oleObj name="Formel" r:id="rId10" imgW="34798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4000971"/>
                        <a:ext cx="6584950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4" name="Text Box 9"/>
          <p:cNvSpPr txBox="1">
            <a:spLocks noChangeArrowheads="1"/>
          </p:cNvSpPr>
          <p:nvPr/>
        </p:nvSpPr>
        <p:spPr bwMode="auto">
          <a:xfrm>
            <a:off x="5334000" y="5477346"/>
            <a:ext cx="304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solidFill>
                  <a:srgbClr val="000000"/>
                </a:solidFill>
                <a:latin typeface="+mn-lt"/>
              </a:rPr>
              <a:t>(using the Markov property)</a:t>
            </a:r>
          </a:p>
        </p:txBody>
      </p:sp>
      <p:pic>
        <p:nvPicPr>
          <p:cNvPr id="50185" name="Picture 10" descr="Picture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44646"/>
            <a:ext cx="317939" cy="57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3233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b="1" dirty="0"/>
              <a:t>Non-Standard-Datenbanken</a:t>
            </a:r>
            <a:endParaRPr lang="de-DE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088" y="2708275"/>
            <a:ext cx="7632700" cy="338455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cs typeface="+mn-cs"/>
              </a:rPr>
              <a:t>Dynamische </a:t>
            </a:r>
            <a:r>
              <a:rPr lang="de-DE" dirty="0" err="1">
                <a:cs typeface="+mn-cs"/>
              </a:rPr>
              <a:t>Bayessche</a:t>
            </a:r>
            <a:r>
              <a:rPr lang="de-DE" dirty="0">
                <a:cs typeface="+mn-cs"/>
              </a:rPr>
              <a:t> Netze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r>
              <a:rPr lang="de-DE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Institut für Informationssysteme</a:t>
            </a:r>
          </a:p>
        </p:txBody>
      </p:sp>
      <p:sp>
        <p:nvSpPr>
          <p:cNvPr id="4" name="Explosion 2 3">
            <a:extLst>
              <a:ext uri="{FF2B5EF4-FFF2-40B4-BE49-F238E27FC236}">
                <a16:creationId xmlns:a16="http://schemas.microsoft.com/office/drawing/2014/main" id="{BBF5C269-8DA8-EF46-A5AB-1DFFFE79A203}"/>
              </a:ext>
            </a:extLst>
          </p:cNvPr>
          <p:cNvSpPr/>
          <p:nvPr/>
        </p:nvSpPr>
        <p:spPr>
          <a:xfrm>
            <a:off x="251520" y="908720"/>
            <a:ext cx="8676456" cy="4968552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Anmeldung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zur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Klausur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wird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nach</a:t>
            </a:r>
            <a:r>
              <a:rPr lang="en-US" sz="3600" dirty="0">
                <a:solidFill>
                  <a:schemeClr val="tx1"/>
                </a:solidFill>
              </a:rPr>
              <a:t> der </a:t>
            </a:r>
            <a:r>
              <a:rPr lang="en-US" sz="3600" dirty="0" err="1">
                <a:solidFill>
                  <a:schemeClr val="tx1"/>
                </a:solidFill>
              </a:rPr>
              <a:t>Vorlesung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freigeschaltet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93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Example</a:t>
            </a:r>
          </a:p>
        </p:txBody>
      </p:sp>
      <p:sp>
        <p:nvSpPr>
          <p:cNvPr id="53250" name="Oval 3"/>
          <p:cNvSpPr>
            <a:spLocks noChangeArrowheads="1"/>
          </p:cNvSpPr>
          <p:nvPr/>
        </p:nvSpPr>
        <p:spPr bwMode="auto">
          <a:xfrm>
            <a:off x="1981200" y="2868613"/>
            <a:ext cx="914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1981200" y="2986088"/>
            <a:ext cx="765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Rain</a:t>
            </a:r>
            <a:r>
              <a:rPr lang="en-US" sz="1600" i="0" baseline="-25000"/>
              <a:t>t-1</a:t>
            </a:r>
            <a:endParaRPr lang="en-US" sz="1600" i="0"/>
          </a:p>
        </p:txBody>
      </p:sp>
      <p:sp>
        <p:nvSpPr>
          <p:cNvPr id="53252" name="Oval 5"/>
          <p:cNvSpPr>
            <a:spLocks noChangeArrowheads="1"/>
          </p:cNvSpPr>
          <p:nvPr/>
        </p:nvSpPr>
        <p:spPr bwMode="auto">
          <a:xfrm>
            <a:off x="1828800" y="4122738"/>
            <a:ext cx="1143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1828800" y="4240213"/>
            <a:ext cx="1160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Umbrella</a:t>
            </a:r>
            <a:r>
              <a:rPr lang="en-US" sz="1600" i="0" baseline="-25000"/>
              <a:t>t-1</a:t>
            </a:r>
            <a:endParaRPr lang="en-US" sz="1600" i="0"/>
          </a:p>
        </p:txBody>
      </p:sp>
      <p:sp>
        <p:nvSpPr>
          <p:cNvPr id="53254" name="Oval 7"/>
          <p:cNvSpPr>
            <a:spLocks noChangeArrowheads="1"/>
          </p:cNvSpPr>
          <p:nvPr/>
        </p:nvSpPr>
        <p:spPr bwMode="auto">
          <a:xfrm>
            <a:off x="4144963" y="2868613"/>
            <a:ext cx="914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Text Box 8"/>
          <p:cNvSpPr txBox="1">
            <a:spLocks noChangeArrowheads="1"/>
          </p:cNvSpPr>
          <p:nvPr/>
        </p:nvSpPr>
        <p:spPr bwMode="auto">
          <a:xfrm>
            <a:off x="4314825" y="2986088"/>
            <a:ext cx="641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Rain</a:t>
            </a:r>
            <a:r>
              <a:rPr lang="en-US" sz="1600" i="0" baseline="-25000"/>
              <a:t>t</a:t>
            </a:r>
            <a:endParaRPr lang="en-US" sz="1600" i="0"/>
          </a:p>
        </p:txBody>
      </p:sp>
      <p:sp>
        <p:nvSpPr>
          <p:cNvPr id="53256" name="Oval 9"/>
          <p:cNvSpPr>
            <a:spLocks noChangeArrowheads="1"/>
          </p:cNvSpPr>
          <p:nvPr/>
        </p:nvSpPr>
        <p:spPr bwMode="auto">
          <a:xfrm>
            <a:off x="3992563" y="4122738"/>
            <a:ext cx="1143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Text Box 10"/>
          <p:cNvSpPr txBox="1">
            <a:spLocks noChangeArrowheads="1"/>
          </p:cNvSpPr>
          <p:nvPr/>
        </p:nvSpPr>
        <p:spPr bwMode="auto">
          <a:xfrm>
            <a:off x="3992563" y="4240213"/>
            <a:ext cx="1036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Umbrella</a:t>
            </a:r>
            <a:r>
              <a:rPr lang="en-US" sz="1600" i="0" baseline="-25000"/>
              <a:t>t</a:t>
            </a:r>
            <a:endParaRPr lang="en-US" sz="1600" i="0"/>
          </a:p>
        </p:txBody>
      </p:sp>
      <p:sp>
        <p:nvSpPr>
          <p:cNvPr id="53258" name="Oval 11"/>
          <p:cNvSpPr>
            <a:spLocks noChangeArrowheads="1"/>
          </p:cNvSpPr>
          <p:nvPr/>
        </p:nvSpPr>
        <p:spPr bwMode="auto">
          <a:xfrm>
            <a:off x="6400800" y="2895600"/>
            <a:ext cx="914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Text Box 12"/>
          <p:cNvSpPr txBox="1">
            <a:spLocks noChangeArrowheads="1"/>
          </p:cNvSpPr>
          <p:nvPr/>
        </p:nvSpPr>
        <p:spPr bwMode="auto">
          <a:xfrm>
            <a:off x="6400800" y="3013075"/>
            <a:ext cx="800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Rain</a:t>
            </a:r>
            <a:r>
              <a:rPr lang="en-US" sz="1600" i="0" baseline="-25000"/>
              <a:t>t+1</a:t>
            </a:r>
            <a:endParaRPr lang="en-US" sz="1600" i="0"/>
          </a:p>
        </p:txBody>
      </p:sp>
      <p:sp>
        <p:nvSpPr>
          <p:cNvPr id="53260" name="Oval 13"/>
          <p:cNvSpPr>
            <a:spLocks noChangeArrowheads="1"/>
          </p:cNvSpPr>
          <p:nvPr/>
        </p:nvSpPr>
        <p:spPr bwMode="auto">
          <a:xfrm>
            <a:off x="6248400" y="4149725"/>
            <a:ext cx="1143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Text Box 14"/>
          <p:cNvSpPr txBox="1">
            <a:spLocks noChangeArrowheads="1"/>
          </p:cNvSpPr>
          <p:nvPr/>
        </p:nvSpPr>
        <p:spPr bwMode="auto">
          <a:xfrm>
            <a:off x="6248400" y="4267200"/>
            <a:ext cx="1195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Umbrella</a:t>
            </a:r>
            <a:r>
              <a:rPr lang="en-US" sz="1600" i="0" baseline="-25000"/>
              <a:t>t+1</a:t>
            </a:r>
            <a:endParaRPr lang="en-US" sz="1600" i="0"/>
          </a:p>
        </p:txBody>
      </p:sp>
      <p:sp>
        <p:nvSpPr>
          <p:cNvPr id="53262" name="Line 15"/>
          <p:cNvSpPr>
            <a:spLocks noChangeShapeType="1"/>
          </p:cNvSpPr>
          <p:nvPr/>
        </p:nvSpPr>
        <p:spPr bwMode="auto">
          <a:xfrm>
            <a:off x="1066800" y="309721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3263" name="Line 16"/>
          <p:cNvSpPr>
            <a:spLocks noChangeShapeType="1"/>
          </p:cNvSpPr>
          <p:nvPr/>
        </p:nvSpPr>
        <p:spPr bwMode="auto">
          <a:xfrm>
            <a:off x="2895600" y="30972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3264" name="Line 17"/>
          <p:cNvSpPr>
            <a:spLocks noChangeShapeType="1"/>
          </p:cNvSpPr>
          <p:nvPr/>
        </p:nvSpPr>
        <p:spPr bwMode="auto">
          <a:xfrm>
            <a:off x="5105400" y="309721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3265" name="Line 18"/>
          <p:cNvSpPr>
            <a:spLocks noChangeShapeType="1"/>
          </p:cNvSpPr>
          <p:nvPr/>
        </p:nvSpPr>
        <p:spPr bwMode="auto">
          <a:xfrm>
            <a:off x="24384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3266" name="Line 19"/>
          <p:cNvSpPr>
            <a:spLocks noChangeShapeType="1"/>
          </p:cNvSpPr>
          <p:nvPr/>
        </p:nvSpPr>
        <p:spPr bwMode="auto">
          <a:xfrm flipH="1">
            <a:off x="45720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3267" name="Line 20"/>
          <p:cNvSpPr>
            <a:spLocks noChangeShapeType="1"/>
          </p:cNvSpPr>
          <p:nvPr/>
        </p:nvSpPr>
        <p:spPr bwMode="auto">
          <a:xfrm flipH="1">
            <a:off x="68580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graphicFrame>
        <p:nvGraphicFramePr>
          <p:cNvPr id="651285" name="Group 21"/>
          <p:cNvGraphicFramePr>
            <a:graphicFrameLocks noGrp="1"/>
          </p:cNvGraphicFramePr>
          <p:nvPr/>
        </p:nvGraphicFramePr>
        <p:xfrm>
          <a:off x="4572000" y="1981200"/>
          <a:ext cx="1524000" cy="865360"/>
        </p:xfrm>
        <a:graphic>
          <a:graphicData uri="http://schemas.openxmlformats.org/drawingml/2006/table">
            <a:tbl>
              <a:tblPr/>
              <a:tblGrid>
                <a:gridCol w="595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t-1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P(R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|R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t-1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0.3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51296" name="Group 32"/>
          <p:cNvGraphicFramePr>
            <a:graphicFrameLocks noGrp="1"/>
          </p:cNvGraphicFramePr>
          <p:nvPr/>
        </p:nvGraphicFramePr>
        <p:xfrm>
          <a:off x="4572000" y="4800600"/>
          <a:ext cx="1524000" cy="865360"/>
        </p:xfrm>
        <a:graphic>
          <a:graphicData uri="http://schemas.openxmlformats.org/drawingml/2006/table">
            <a:tbl>
              <a:tblPr/>
              <a:tblGrid>
                <a:gridCol w="595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P(U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|R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0.2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1AE003-E9F7-364B-8306-56B2E1BE7A9E}"/>
              </a:ext>
            </a:extLst>
          </p:cNvPr>
          <p:cNvSpPr txBox="1"/>
          <p:nvPr/>
        </p:nvSpPr>
        <p:spPr>
          <a:xfrm>
            <a:off x="4114800" y="297542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6024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Filtering</a:t>
            </a:r>
            <a:r>
              <a:rPr lang="de-DE" dirty="0">
                <a:latin typeface="+mn-lt"/>
                <a:ea typeface="ＭＳ Ｐゴシック" charset="0"/>
              </a:rPr>
              <a:t>: </a:t>
            </a:r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Forward Messages</a:t>
            </a:r>
          </a:p>
        </p:txBody>
      </p:sp>
      <p:pic>
        <p:nvPicPr>
          <p:cNvPr id="52226" name="Picture 6" descr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3790075"/>
            <a:ext cx="8229600" cy="1282700"/>
          </a:xfrm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14</a:t>
            </a:fld>
            <a:endParaRPr lang="de-DE" dirty="0"/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369D9BBD-A2CE-7C4C-BC6C-C420F23FC1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653717"/>
              </p:ext>
            </p:extLst>
          </p:nvPr>
        </p:nvGraphicFramePr>
        <p:xfrm>
          <a:off x="1854768" y="2204864"/>
          <a:ext cx="6893696" cy="1052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07" name="Ecuación" r:id="rId5" imgW="2476500" imgH="368300" progId="Equation.3">
                  <p:embed/>
                </p:oleObj>
              </mc:Choice>
              <mc:Fallback>
                <p:oleObj name="Ecuación" r:id="rId5" imgW="2476500" imgH="368300" progId="Equation.3">
                  <p:embed/>
                  <p:pic>
                    <p:nvPicPr>
                      <p:cNvPr id="5017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768" y="2204864"/>
                        <a:ext cx="6893696" cy="10527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5DCECDDD-693D-594E-BEB9-2576DC6ED3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656669"/>
              </p:ext>
            </p:extLst>
          </p:nvPr>
        </p:nvGraphicFramePr>
        <p:xfrm>
          <a:off x="465631" y="1303778"/>
          <a:ext cx="5585086" cy="64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08" name="Ecuación" r:id="rId7" imgW="2133600" imgH="241300" progId="Equation.3">
                  <p:embed/>
                </p:oleObj>
              </mc:Choice>
              <mc:Fallback>
                <p:oleObj name="Ecuación" r:id="rId7" imgW="2133600" imgH="241300" progId="Equation.3">
                  <p:embed/>
                  <p:pic>
                    <p:nvPicPr>
                      <p:cNvPr id="4813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31" y="1303778"/>
                        <a:ext cx="5585086" cy="64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B58D142A-DFC5-4540-81A3-9C2207326B8C}"/>
              </a:ext>
            </a:extLst>
          </p:cNvPr>
          <p:cNvSpPr/>
          <p:nvPr/>
        </p:nvSpPr>
        <p:spPr>
          <a:xfrm>
            <a:off x="5449477" y="1628800"/>
            <a:ext cx="216586" cy="2315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388514-2B04-1D43-8F2C-B4D01483255F}"/>
              </a:ext>
            </a:extLst>
          </p:cNvPr>
          <p:cNvSpPr/>
          <p:nvPr/>
        </p:nvSpPr>
        <p:spPr>
          <a:xfrm>
            <a:off x="6706133" y="2602073"/>
            <a:ext cx="98704" cy="17885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2434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409128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graphicFrame>
        <p:nvGraphicFramePr>
          <p:cNvPr id="55298" name="Object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305696971"/>
              </p:ext>
            </p:extLst>
          </p:nvPr>
        </p:nvGraphicFramePr>
        <p:xfrm>
          <a:off x="1603375" y="2764432"/>
          <a:ext cx="2908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80" name="Ecuación" r:id="rId4" imgW="1600200" imgH="368300" progId="Equation.3">
                  <p:embed/>
                </p:oleObj>
              </mc:Choice>
              <mc:Fallback>
                <p:oleObj name="Ecuación" r:id="rId4" imgW="16002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75" y="2764432"/>
                        <a:ext cx="29083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106007948"/>
              </p:ext>
            </p:extLst>
          </p:nvPr>
        </p:nvGraphicFramePr>
        <p:xfrm>
          <a:off x="1484313" y="3853457"/>
          <a:ext cx="36004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81" name="Ecuación" r:id="rId6" imgW="1752600" imgH="215900" progId="Equation.3">
                  <p:embed/>
                </p:oleObj>
              </mc:Choice>
              <mc:Fallback>
                <p:oleObj name="Ecuación" r:id="rId6" imgW="1752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313" y="3853457"/>
                        <a:ext cx="360045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0" name="Text Box 5"/>
          <p:cNvSpPr txBox="1">
            <a:spLocks noChangeArrowheads="1"/>
          </p:cNvSpPr>
          <p:nvPr/>
        </p:nvSpPr>
        <p:spPr bwMode="auto">
          <a:xfrm>
            <a:off x="457200" y="1808757"/>
            <a:ext cx="8382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latin typeface="+mn-lt"/>
              </a:rPr>
              <a:t>Illustration for two steps in the Umbrella example:  </a:t>
            </a:r>
            <a:br>
              <a:rPr lang="en-US" sz="1800" i="0" dirty="0">
                <a:latin typeface="+mn-lt"/>
              </a:rPr>
            </a:br>
            <a:r>
              <a:rPr lang="en-US" sz="1800" i="0" dirty="0">
                <a:latin typeface="+mn-lt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sz="1800" i="0" dirty="0">
                <a:latin typeface="+mn-lt"/>
              </a:rPr>
              <a:t> On day 1, the umbrella appears so U1=true. The prediction from t=0 to t=1 is</a:t>
            </a:r>
          </a:p>
        </p:txBody>
      </p:sp>
      <p:sp>
        <p:nvSpPr>
          <p:cNvPr id="55301" name="Text Box 6"/>
          <p:cNvSpPr txBox="1">
            <a:spLocks noChangeArrowheads="1"/>
          </p:cNvSpPr>
          <p:nvPr/>
        </p:nvSpPr>
        <p:spPr bwMode="auto">
          <a:xfrm>
            <a:off x="533400" y="3364507"/>
            <a:ext cx="601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latin typeface="+mn-lt"/>
              </a:rPr>
              <a:t>	and updating it with the evidence for t=1 gives</a:t>
            </a:r>
          </a:p>
        </p:txBody>
      </p:sp>
      <p:graphicFrame>
        <p:nvGraphicFramePr>
          <p:cNvPr id="5530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994009"/>
              </p:ext>
            </p:extLst>
          </p:nvPr>
        </p:nvGraphicFramePr>
        <p:xfrm>
          <a:off x="1916113" y="4920257"/>
          <a:ext cx="3417887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82" name="Ecuación" r:id="rId8" imgW="2019300" imgH="368300" progId="Equation.3">
                  <p:embed/>
                </p:oleObj>
              </mc:Choice>
              <mc:Fallback>
                <p:oleObj name="Ecuación" r:id="rId8" imgW="20193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4920257"/>
                        <a:ext cx="3417887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881217"/>
              </p:ext>
            </p:extLst>
          </p:nvPr>
        </p:nvGraphicFramePr>
        <p:xfrm>
          <a:off x="1768475" y="5910857"/>
          <a:ext cx="40989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83" name="Formel" r:id="rId10" imgW="2222500" imgH="215900" progId="Equation.3">
                  <p:embed/>
                </p:oleObj>
              </mc:Choice>
              <mc:Fallback>
                <p:oleObj name="Formel" r:id="rId10" imgW="2222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8475" y="5910857"/>
                        <a:ext cx="409892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4" name="Text Box 9"/>
          <p:cNvSpPr txBox="1">
            <a:spLocks noChangeArrowheads="1"/>
          </p:cNvSpPr>
          <p:nvPr/>
        </p:nvSpPr>
        <p:spPr bwMode="auto">
          <a:xfrm>
            <a:off x="467544" y="4401145"/>
            <a:ext cx="838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800" i="0" dirty="0">
                <a:latin typeface="+mn-lt"/>
              </a:rPr>
              <a:t> On day 2, the umbrella appears so U2=true. The prediction from t=1 to t=2 is</a:t>
            </a:r>
          </a:p>
        </p:txBody>
      </p:sp>
      <p:sp>
        <p:nvSpPr>
          <p:cNvPr id="55305" name="Text Box 10"/>
          <p:cNvSpPr txBox="1">
            <a:spLocks noChangeArrowheads="1"/>
          </p:cNvSpPr>
          <p:nvPr/>
        </p:nvSpPr>
        <p:spPr bwMode="auto">
          <a:xfrm>
            <a:off x="381000" y="5529857"/>
            <a:ext cx="601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latin typeface="+mn-lt"/>
              </a:rPr>
              <a:t>	and updating it with the evidence for t=2 gives</a:t>
            </a:r>
          </a:p>
        </p:txBody>
      </p:sp>
      <p:sp>
        <p:nvSpPr>
          <p:cNvPr id="11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15</a:t>
            </a:fld>
            <a:endParaRPr lang="de-DE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A3CB6C-FAF1-8443-9E55-311AF81F12C2}"/>
              </a:ext>
            </a:extLst>
          </p:cNvPr>
          <p:cNvGrpSpPr/>
          <p:nvPr/>
        </p:nvGrpSpPr>
        <p:grpSpPr>
          <a:xfrm>
            <a:off x="546472" y="1153059"/>
            <a:ext cx="6232843" cy="725301"/>
            <a:chOff x="3739442" y="230093"/>
            <a:chExt cx="9046601" cy="1052732"/>
          </a:xfrm>
        </p:grpSpPr>
        <p:graphicFrame>
          <p:nvGraphicFramePr>
            <p:cNvPr id="13" name="Object 2">
              <a:extLst>
                <a:ext uri="{FF2B5EF4-FFF2-40B4-BE49-F238E27FC236}">
                  <a16:creationId xmlns:a16="http://schemas.microsoft.com/office/drawing/2014/main" id="{9AF85AD1-099F-EE4B-A857-0BF66237A73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7387931"/>
                </p:ext>
              </p:extLst>
            </p:nvPr>
          </p:nvGraphicFramePr>
          <p:xfrm>
            <a:off x="3739442" y="302417"/>
            <a:ext cx="5585086" cy="647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384" name="Ecuación" r:id="rId12" imgW="2133600" imgH="241300" progId="Equation.3">
                    <p:embed/>
                  </p:oleObj>
                </mc:Choice>
                <mc:Fallback>
                  <p:oleObj name="Ecuación" r:id="rId12" imgW="2133600" imgH="241300" progId="Equation.3">
                    <p:embed/>
                    <p:pic>
                      <p:nvPicPr>
                        <p:cNvPr id="7" name="Object 2">
                          <a:extLst>
                            <a:ext uri="{FF2B5EF4-FFF2-40B4-BE49-F238E27FC236}">
                              <a16:creationId xmlns:a16="http://schemas.microsoft.com/office/drawing/2014/main" id="{5DCECDDD-693D-594E-BEB9-2576DC6ED32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9442" y="302417"/>
                          <a:ext cx="5585086" cy="64781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2">
              <a:extLst>
                <a:ext uri="{FF2B5EF4-FFF2-40B4-BE49-F238E27FC236}">
                  <a16:creationId xmlns:a16="http://schemas.microsoft.com/office/drawing/2014/main" id="{B0F412DC-EF3F-074B-8B19-8C69884370A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579502"/>
                </p:ext>
              </p:extLst>
            </p:nvPr>
          </p:nvGraphicFramePr>
          <p:xfrm>
            <a:off x="5892347" y="230093"/>
            <a:ext cx="6893696" cy="10527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385" name="Ecuación" r:id="rId14" imgW="2476500" imgH="368300" progId="Equation.3">
                    <p:embed/>
                  </p:oleObj>
                </mc:Choice>
                <mc:Fallback>
                  <p:oleObj name="Ecuación" r:id="rId14" imgW="2476500" imgH="368300" progId="Equation.3">
                    <p:embed/>
                    <p:pic>
                      <p:nvPicPr>
                        <p:cNvPr id="5" name="Object 2">
                          <a:extLst>
                            <a:ext uri="{FF2B5EF4-FFF2-40B4-BE49-F238E27FC236}">
                              <a16:creationId xmlns:a16="http://schemas.microsoft.com/office/drawing/2014/main" id="{369D9BBD-A2CE-7C4C-BC6C-C420F23FC14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92347" y="230093"/>
                          <a:ext cx="6893696" cy="105273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3DA6ED0-7FFB-4D40-88C6-F3A62D8530B8}"/>
              </a:ext>
            </a:extLst>
          </p:cNvPr>
          <p:cNvSpPr/>
          <p:nvPr/>
        </p:nvSpPr>
        <p:spPr>
          <a:xfrm>
            <a:off x="5376556" y="1412776"/>
            <a:ext cx="59192" cy="17885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2408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Example cntd.</a:t>
            </a:r>
          </a:p>
        </p:txBody>
      </p:sp>
      <p:pic>
        <p:nvPicPr>
          <p:cNvPr id="57346" name="Picture 4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84784"/>
            <a:ext cx="76200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2850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337120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8591"/>
            <a:ext cx="8147050" cy="1928813"/>
          </a:xfrm>
        </p:spPr>
        <p:txBody>
          <a:bodyPr/>
          <a:lstStyle/>
          <a:p>
            <a:pPr marL="447675" indent="-447675"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Prediction: </a:t>
            </a:r>
          </a:p>
          <a:p>
            <a:pPr marL="447675" indent="-447675" eaLnBrk="1" hangingPunct="1">
              <a:lnSpc>
                <a:spcPct val="90000"/>
              </a:lnSpc>
              <a:buFont typeface="Times" charset="0"/>
              <a:buNone/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</a:p>
          <a:p>
            <a:pPr marL="447675" indent="-447675" eaLnBrk="1" hangingPunct="1">
              <a:lnSpc>
                <a:spcPct val="90000"/>
              </a:lnSpc>
              <a:buFont typeface="Times" charset="0"/>
              <a:buNone/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Compute the posterior distribution over the </a:t>
            </a:r>
            <a:r>
              <a:rPr lang="en-US" sz="24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future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state, given all evidence to date.</a:t>
            </a:r>
          </a:p>
          <a:p>
            <a:pPr marL="447675" indent="-447675"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9395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81554807"/>
              </p:ext>
            </p:extLst>
          </p:nvPr>
        </p:nvGraphicFramePr>
        <p:xfrm>
          <a:off x="2794000" y="3737391"/>
          <a:ext cx="278288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43" name="Formel" r:id="rId4" imgW="774700" imgH="228600" progId="Equation.3">
                  <p:embed/>
                </p:oleObj>
              </mc:Choice>
              <mc:Fallback>
                <p:oleObj name="Formel" r:id="rId4" imgW="774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737391"/>
                        <a:ext cx="2782888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" name="Text Box 5"/>
          <p:cNvSpPr txBox="1">
            <a:spLocks noChangeArrowheads="1"/>
          </p:cNvSpPr>
          <p:nvPr/>
        </p:nvSpPr>
        <p:spPr bwMode="auto">
          <a:xfrm>
            <a:off x="6324600" y="3756441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latin typeface="+mn-lt"/>
              </a:rPr>
              <a:t>for some k&gt;0</a:t>
            </a:r>
          </a:p>
        </p:txBody>
      </p:sp>
      <p:sp>
        <p:nvSpPr>
          <p:cNvPr id="59397" name="Text Box 6"/>
          <p:cNvSpPr txBox="1">
            <a:spLocks noChangeArrowheads="1"/>
          </p:cNvSpPr>
          <p:nvPr/>
        </p:nvSpPr>
        <p:spPr bwMode="auto">
          <a:xfrm>
            <a:off x="914400" y="5108991"/>
            <a:ext cx="7391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 dirty="0">
                <a:solidFill>
                  <a:srgbClr val="000000"/>
                </a:solidFill>
                <a:latin typeface="+mn-lt"/>
              </a:rPr>
              <a:t>The task of prediction can be seen simply as filtering without the addition of new evidence </a:t>
            </a:r>
            <a:br>
              <a:rPr lang="en-US" i="0" dirty="0">
                <a:solidFill>
                  <a:srgbClr val="000000"/>
                </a:solidFill>
                <a:latin typeface="+mn-lt"/>
              </a:rPr>
            </a:br>
            <a:r>
              <a:rPr lang="en-US" i="0" dirty="0">
                <a:solidFill>
                  <a:srgbClr val="000000"/>
                </a:solidFill>
                <a:latin typeface="+mn-lt"/>
              </a:rPr>
              <a:t>(e.g., assume uniform distribution for evidence values).</a:t>
            </a: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17</a:t>
            </a:fld>
            <a:endParaRPr lang="de-DE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01F0EAD-EB61-A841-B9F6-0578BD739B8A}"/>
              </a:ext>
            </a:extLst>
          </p:cNvPr>
          <p:cNvGrpSpPr/>
          <p:nvPr/>
        </p:nvGrpSpPr>
        <p:grpSpPr>
          <a:xfrm>
            <a:off x="986971" y="1226025"/>
            <a:ext cx="6232843" cy="725301"/>
            <a:chOff x="3739442" y="230093"/>
            <a:chExt cx="9046601" cy="1052732"/>
          </a:xfrm>
        </p:grpSpPr>
        <p:graphicFrame>
          <p:nvGraphicFramePr>
            <p:cNvPr id="9" name="Object 2">
              <a:extLst>
                <a:ext uri="{FF2B5EF4-FFF2-40B4-BE49-F238E27FC236}">
                  <a16:creationId xmlns:a16="http://schemas.microsoft.com/office/drawing/2014/main" id="{294E2AE5-FC6E-0244-A9CA-BEF153EBCAC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4094215"/>
                </p:ext>
              </p:extLst>
            </p:nvPr>
          </p:nvGraphicFramePr>
          <p:xfrm>
            <a:off x="3739442" y="302417"/>
            <a:ext cx="5585086" cy="647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644" name="Ecuación" r:id="rId6" imgW="2133600" imgH="241300" progId="Equation.3">
                    <p:embed/>
                  </p:oleObj>
                </mc:Choice>
                <mc:Fallback>
                  <p:oleObj name="Ecuación" r:id="rId6" imgW="2133600" imgH="241300" progId="Equation.3">
                    <p:embed/>
                    <p:pic>
                      <p:nvPicPr>
                        <p:cNvPr id="13" name="Object 2">
                          <a:extLst>
                            <a:ext uri="{FF2B5EF4-FFF2-40B4-BE49-F238E27FC236}">
                              <a16:creationId xmlns:a16="http://schemas.microsoft.com/office/drawing/2014/main" id="{9AF85AD1-099F-EE4B-A857-0BF66237A73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9442" y="302417"/>
                          <a:ext cx="5585086" cy="64781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2">
              <a:extLst>
                <a:ext uri="{FF2B5EF4-FFF2-40B4-BE49-F238E27FC236}">
                  <a16:creationId xmlns:a16="http://schemas.microsoft.com/office/drawing/2014/main" id="{B68C328A-B16F-3F4F-94AC-510FBD4391A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7352906"/>
                </p:ext>
              </p:extLst>
            </p:nvPr>
          </p:nvGraphicFramePr>
          <p:xfrm>
            <a:off x="5892347" y="230093"/>
            <a:ext cx="6893696" cy="10527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645" name="Ecuación" r:id="rId8" imgW="2476500" imgH="368300" progId="Equation.3">
                    <p:embed/>
                  </p:oleObj>
                </mc:Choice>
                <mc:Fallback>
                  <p:oleObj name="Ecuación" r:id="rId8" imgW="2476500" imgH="368300" progId="Equation.3">
                    <p:embed/>
                    <p:pic>
                      <p:nvPicPr>
                        <p:cNvPr id="12" name="Object 2">
                          <a:extLst>
                            <a:ext uri="{FF2B5EF4-FFF2-40B4-BE49-F238E27FC236}">
                              <a16:creationId xmlns:a16="http://schemas.microsoft.com/office/drawing/2014/main" id="{B0F412DC-EF3F-074B-8B19-8C69884370A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92347" y="230093"/>
                          <a:ext cx="6893696" cy="105273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EBFC82C-61A2-FF45-8152-8929B18296EC}"/>
              </a:ext>
            </a:extLst>
          </p:cNvPr>
          <p:cNvSpPr/>
          <p:nvPr/>
        </p:nvSpPr>
        <p:spPr>
          <a:xfrm>
            <a:off x="5796136" y="1484784"/>
            <a:ext cx="78384" cy="17885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1896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337120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760"/>
            <a:ext cx="8147050" cy="1928813"/>
          </a:xfrm>
        </p:spPr>
        <p:txBody>
          <a:bodyPr/>
          <a:lstStyle/>
          <a:p>
            <a:pPr marL="447675" indent="-447675"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Smoothing or hindsight inference: </a:t>
            </a:r>
          </a:p>
          <a:p>
            <a:pPr marL="447675" indent="-447675" eaLnBrk="1" hangingPunct="1">
              <a:lnSpc>
                <a:spcPct val="90000"/>
              </a:lnSpc>
              <a:buFont typeface="Times" charset="0"/>
              <a:buNone/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</a:p>
          <a:p>
            <a:pPr marL="447675" indent="-447675" eaLnBrk="1" hangingPunct="1">
              <a:lnSpc>
                <a:spcPct val="90000"/>
              </a:lnSpc>
              <a:buFont typeface="Times" charset="0"/>
              <a:buNone/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Compute the posterior distribution over the </a:t>
            </a:r>
            <a:r>
              <a:rPr lang="en-US" sz="24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past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state, given all evidence up to the present.</a:t>
            </a:r>
          </a:p>
          <a:p>
            <a:pPr marL="447675" indent="-447675" eaLnBrk="1" hangingPunct="1">
              <a:lnSpc>
                <a:spcPct val="90000"/>
              </a:lnSpc>
              <a:buFont typeface="Times" charset="0"/>
              <a:buNone/>
            </a:pPr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1443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755793"/>
              </p:ext>
            </p:extLst>
          </p:nvPr>
        </p:nvGraphicFramePr>
        <p:xfrm>
          <a:off x="2465388" y="3173760"/>
          <a:ext cx="2513012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01" name="Formel" r:id="rId4" imgW="698500" imgH="228600" progId="Equation.3">
                  <p:embed/>
                </p:oleObj>
              </mc:Choice>
              <mc:Fallback>
                <p:oleObj name="Formel" r:id="rId4" imgW="698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388" y="3173760"/>
                        <a:ext cx="2513012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5334000" y="3280123"/>
            <a:ext cx="3429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 dirty="0">
                <a:solidFill>
                  <a:srgbClr val="000000"/>
                </a:solidFill>
                <a:latin typeface="+mn-lt"/>
              </a:rPr>
              <a:t>for some k such that 0 </a:t>
            </a:r>
            <a:r>
              <a:rPr lang="en-US" sz="1800" i="0" dirty="0">
                <a:solidFill>
                  <a:srgbClr val="000000"/>
                </a:solidFill>
                <a:latin typeface="+mn-lt"/>
                <a:cs typeface="Arial" charset="0"/>
              </a:rPr>
              <a:t>≤ k &lt;</a:t>
            </a:r>
            <a:r>
              <a:rPr lang="en-US" sz="1800" i="0" dirty="0">
                <a:solidFill>
                  <a:srgbClr val="000000"/>
                </a:solidFill>
                <a:latin typeface="+mn-lt"/>
              </a:rPr>
              <a:t> t.</a:t>
            </a:r>
          </a:p>
        </p:txBody>
      </p:sp>
      <p:sp>
        <p:nvSpPr>
          <p:cNvPr id="61445" name="Text Box 6"/>
          <p:cNvSpPr txBox="1">
            <a:spLocks noChangeArrowheads="1"/>
          </p:cNvSpPr>
          <p:nvPr/>
        </p:nvSpPr>
        <p:spPr bwMode="auto">
          <a:xfrm>
            <a:off x="990600" y="4545360"/>
            <a:ext cx="74676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 dirty="0">
                <a:solidFill>
                  <a:srgbClr val="000000"/>
                </a:solidFill>
                <a:latin typeface="+mn-lt"/>
              </a:rPr>
              <a:t>Hindsight provides a better estimate of the state than was available at the time, because it incorporates more evidence from the “future”.</a:t>
            </a: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3818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Smoothing</a:t>
            </a:r>
          </a:p>
        </p:txBody>
      </p:sp>
      <p:pic>
        <p:nvPicPr>
          <p:cNvPr id="63490" name="Picture 6" descr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24744"/>
            <a:ext cx="8229600" cy="4237037"/>
          </a:xfrm>
        </p:spPr>
      </p:pic>
      <p:pic>
        <p:nvPicPr>
          <p:cNvPr id="63491" name="Picture 7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63356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1361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Temporal Probabilistic Agent</a:t>
            </a:r>
            <a:endParaRPr lang="en-US" b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9458" name="Group 3"/>
          <p:cNvGrpSpPr>
            <a:grpSpLocks/>
          </p:cNvGrpSpPr>
          <p:nvPr/>
        </p:nvGrpSpPr>
        <p:grpSpPr bwMode="auto">
          <a:xfrm>
            <a:off x="1403648" y="3186831"/>
            <a:ext cx="5943600" cy="3136900"/>
            <a:chOff x="1152" y="1480"/>
            <a:chExt cx="3744" cy="1976"/>
          </a:xfrm>
        </p:grpSpPr>
        <p:grpSp>
          <p:nvGrpSpPr>
            <p:cNvPr id="19461" name="Group 4"/>
            <p:cNvGrpSpPr>
              <a:grpSpLocks/>
            </p:cNvGrpSpPr>
            <p:nvPr/>
          </p:nvGrpSpPr>
          <p:grpSpPr bwMode="auto">
            <a:xfrm>
              <a:off x="2160" y="1480"/>
              <a:ext cx="2736" cy="1288"/>
              <a:chOff x="1968" y="1480"/>
              <a:chExt cx="2736" cy="1288"/>
            </a:xfrm>
          </p:grpSpPr>
          <p:sp>
            <p:nvSpPr>
              <p:cNvPr id="19486" name="Oval 5"/>
              <p:cNvSpPr>
                <a:spLocks noChangeArrowheads="1"/>
              </p:cNvSpPr>
              <p:nvPr/>
            </p:nvSpPr>
            <p:spPr bwMode="auto">
              <a:xfrm>
                <a:off x="3360" y="1824"/>
                <a:ext cx="1344" cy="91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i="0">
                    <a:latin typeface="+mn-lt"/>
                  </a:rPr>
                  <a:t>environment</a:t>
                </a:r>
              </a:p>
            </p:txBody>
          </p:sp>
          <p:sp>
            <p:nvSpPr>
              <p:cNvPr id="19487" name="Freeform 6"/>
              <p:cNvSpPr>
                <a:spLocks/>
              </p:cNvSpPr>
              <p:nvPr/>
            </p:nvSpPr>
            <p:spPr bwMode="auto">
              <a:xfrm>
                <a:off x="1968" y="1480"/>
                <a:ext cx="1584" cy="488"/>
              </a:xfrm>
              <a:custGeom>
                <a:avLst/>
                <a:gdLst>
                  <a:gd name="T0" fmla="*/ 1584 w 1584"/>
                  <a:gd name="T1" fmla="*/ 488 h 488"/>
                  <a:gd name="T2" fmla="*/ 1296 w 1584"/>
                  <a:gd name="T3" fmla="*/ 152 h 488"/>
                  <a:gd name="T4" fmla="*/ 768 w 1584"/>
                  <a:gd name="T5" fmla="*/ 8 h 488"/>
                  <a:gd name="T6" fmla="*/ 288 w 1584"/>
                  <a:gd name="T7" fmla="*/ 104 h 488"/>
                  <a:gd name="T8" fmla="*/ 0 w 1584"/>
                  <a:gd name="T9" fmla="*/ 248 h 4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4"/>
                  <a:gd name="T16" fmla="*/ 0 h 488"/>
                  <a:gd name="T17" fmla="*/ 1584 w 1584"/>
                  <a:gd name="T18" fmla="*/ 488 h 4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4" h="488">
                    <a:moveTo>
                      <a:pt x="1584" y="488"/>
                    </a:moveTo>
                    <a:cubicBezTo>
                      <a:pt x="1508" y="360"/>
                      <a:pt x="1432" y="232"/>
                      <a:pt x="1296" y="152"/>
                    </a:cubicBezTo>
                    <a:cubicBezTo>
                      <a:pt x="1160" y="72"/>
                      <a:pt x="936" y="16"/>
                      <a:pt x="768" y="8"/>
                    </a:cubicBezTo>
                    <a:cubicBezTo>
                      <a:pt x="600" y="0"/>
                      <a:pt x="416" y="64"/>
                      <a:pt x="288" y="104"/>
                    </a:cubicBezTo>
                    <a:cubicBezTo>
                      <a:pt x="160" y="144"/>
                      <a:pt x="48" y="224"/>
                      <a:pt x="0" y="248"/>
                    </a:cubicBezTo>
                  </a:path>
                </a:pathLst>
              </a:custGeom>
              <a:noFill/>
              <a:ln w="38100">
                <a:solidFill>
                  <a:srgbClr val="F8170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19488" name="Freeform 7"/>
              <p:cNvSpPr>
                <a:spLocks/>
              </p:cNvSpPr>
              <p:nvPr/>
            </p:nvSpPr>
            <p:spPr bwMode="auto">
              <a:xfrm>
                <a:off x="2208" y="2496"/>
                <a:ext cx="1200" cy="272"/>
              </a:xfrm>
              <a:custGeom>
                <a:avLst/>
                <a:gdLst>
                  <a:gd name="T0" fmla="*/ 0 w 1200"/>
                  <a:gd name="T1" fmla="*/ 0 h 272"/>
                  <a:gd name="T2" fmla="*/ 384 w 1200"/>
                  <a:gd name="T3" fmla="*/ 240 h 272"/>
                  <a:gd name="T4" fmla="*/ 864 w 1200"/>
                  <a:gd name="T5" fmla="*/ 192 h 272"/>
                  <a:gd name="T6" fmla="*/ 1200 w 1200"/>
                  <a:gd name="T7" fmla="*/ 0 h 2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0"/>
                  <a:gd name="T13" fmla="*/ 0 h 272"/>
                  <a:gd name="T14" fmla="*/ 1200 w 1200"/>
                  <a:gd name="T15" fmla="*/ 272 h 2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0" h="272">
                    <a:moveTo>
                      <a:pt x="0" y="0"/>
                    </a:moveTo>
                    <a:cubicBezTo>
                      <a:pt x="120" y="104"/>
                      <a:pt x="240" y="208"/>
                      <a:pt x="384" y="240"/>
                    </a:cubicBezTo>
                    <a:cubicBezTo>
                      <a:pt x="528" y="272"/>
                      <a:pt x="728" y="232"/>
                      <a:pt x="864" y="192"/>
                    </a:cubicBezTo>
                    <a:cubicBezTo>
                      <a:pt x="1000" y="152"/>
                      <a:pt x="1144" y="32"/>
                      <a:pt x="1200" y="0"/>
                    </a:cubicBezTo>
                  </a:path>
                </a:pathLst>
              </a:custGeom>
              <a:noFill/>
              <a:ln w="38100">
                <a:solidFill>
                  <a:srgbClr val="339933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grpSp>
          <p:nvGrpSpPr>
            <p:cNvPr id="19462" name="Group 8"/>
            <p:cNvGrpSpPr>
              <a:grpSpLocks/>
            </p:cNvGrpSpPr>
            <p:nvPr/>
          </p:nvGrpSpPr>
          <p:grpSpPr bwMode="auto">
            <a:xfrm>
              <a:off x="1152" y="1632"/>
              <a:ext cx="768" cy="1248"/>
              <a:chOff x="960" y="1632"/>
              <a:chExt cx="768" cy="1248"/>
            </a:xfrm>
          </p:grpSpPr>
          <p:sp>
            <p:nvSpPr>
              <p:cNvPr id="19484" name="Rectangle 9"/>
              <p:cNvSpPr>
                <a:spLocks noChangeArrowheads="1"/>
              </p:cNvSpPr>
              <p:nvPr/>
            </p:nvSpPr>
            <p:spPr bwMode="auto">
              <a:xfrm>
                <a:off x="960" y="1632"/>
                <a:ext cx="768" cy="12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i="0">
                  <a:solidFill>
                    <a:srgbClr val="CC6600"/>
                  </a:solidFill>
                  <a:latin typeface="+mn-lt"/>
                </a:endParaRPr>
              </a:p>
            </p:txBody>
          </p:sp>
          <p:sp>
            <p:nvSpPr>
              <p:cNvPr id="19485" name="Text Box 10"/>
              <p:cNvSpPr txBox="1">
                <a:spLocks noChangeArrowheads="1"/>
              </p:cNvSpPr>
              <p:nvPr/>
            </p:nvSpPr>
            <p:spPr bwMode="auto">
              <a:xfrm>
                <a:off x="1056" y="2352"/>
                <a:ext cx="59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i="0">
                    <a:solidFill>
                      <a:srgbClr val="CC6600"/>
                    </a:solidFill>
                    <a:latin typeface="+mn-lt"/>
                  </a:rPr>
                  <a:t>agent</a:t>
                </a:r>
              </a:p>
            </p:txBody>
          </p:sp>
        </p:grpSp>
        <p:grpSp>
          <p:nvGrpSpPr>
            <p:cNvPr id="19463" name="Group 11"/>
            <p:cNvGrpSpPr>
              <a:grpSpLocks/>
            </p:cNvGrpSpPr>
            <p:nvPr/>
          </p:nvGrpSpPr>
          <p:grpSpPr bwMode="auto">
            <a:xfrm>
              <a:off x="1296" y="1872"/>
              <a:ext cx="480" cy="330"/>
              <a:chOff x="1104" y="1872"/>
              <a:chExt cx="480" cy="330"/>
            </a:xfrm>
          </p:grpSpPr>
          <p:sp>
            <p:nvSpPr>
              <p:cNvPr id="19482" name="Rectangle 12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480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9483" name="Text Box 13"/>
              <p:cNvSpPr txBox="1">
                <a:spLocks noChangeArrowheads="1"/>
              </p:cNvSpPr>
              <p:nvPr/>
            </p:nvSpPr>
            <p:spPr bwMode="auto">
              <a:xfrm>
                <a:off x="1200" y="1872"/>
                <a:ext cx="21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800" b="1" i="0">
                    <a:solidFill>
                      <a:srgbClr val="CC6600"/>
                    </a:solidFill>
                    <a:latin typeface="+mn-lt"/>
                  </a:rPr>
                  <a:t>?</a:t>
                </a:r>
              </a:p>
            </p:txBody>
          </p:sp>
        </p:grpSp>
        <p:grpSp>
          <p:nvGrpSpPr>
            <p:cNvPr id="19464" name="Group 14"/>
            <p:cNvGrpSpPr>
              <a:grpSpLocks/>
            </p:cNvGrpSpPr>
            <p:nvPr/>
          </p:nvGrpSpPr>
          <p:grpSpPr bwMode="auto">
            <a:xfrm>
              <a:off x="1344" y="1632"/>
              <a:ext cx="1515" cy="1824"/>
              <a:chOff x="1152" y="1632"/>
              <a:chExt cx="1515" cy="1824"/>
            </a:xfrm>
          </p:grpSpPr>
          <p:grpSp>
            <p:nvGrpSpPr>
              <p:cNvPr id="19465" name="Group 15"/>
              <p:cNvGrpSpPr>
                <a:grpSpLocks/>
              </p:cNvGrpSpPr>
              <p:nvPr/>
            </p:nvGrpSpPr>
            <p:grpSpPr bwMode="auto">
              <a:xfrm>
                <a:off x="1536" y="2208"/>
                <a:ext cx="912" cy="432"/>
                <a:chOff x="1536" y="2112"/>
                <a:chExt cx="912" cy="432"/>
              </a:xfrm>
            </p:grpSpPr>
            <p:grpSp>
              <p:nvGrpSpPr>
                <p:cNvPr id="19475" name="Group 16"/>
                <p:cNvGrpSpPr>
                  <a:grpSpLocks/>
                </p:cNvGrpSpPr>
                <p:nvPr/>
              </p:nvGrpSpPr>
              <p:grpSpPr bwMode="auto">
                <a:xfrm>
                  <a:off x="1536" y="2160"/>
                  <a:ext cx="816" cy="384"/>
                  <a:chOff x="1536" y="2160"/>
                  <a:chExt cx="816" cy="384"/>
                </a:xfrm>
              </p:grpSpPr>
              <p:sp>
                <p:nvSpPr>
                  <p:cNvPr id="19480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160"/>
                    <a:ext cx="384" cy="384"/>
                  </a:xfrm>
                  <a:prstGeom prst="line">
                    <a:avLst/>
                  </a:prstGeom>
                  <a:noFill/>
                  <a:ln w="57150">
                    <a:solidFill>
                      <a:srgbClr val="3399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de-DE">
                      <a:latin typeface="+mn-lt"/>
                    </a:endParaRPr>
                  </a:p>
                </p:txBody>
              </p:sp>
              <p:sp>
                <p:nvSpPr>
                  <p:cNvPr id="19481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20" y="2208"/>
                    <a:ext cx="432" cy="336"/>
                  </a:xfrm>
                  <a:prstGeom prst="line">
                    <a:avLst/>
                  </a:prstGeom>
                  <a:noFill/>
                  <a:ln w="57150">
                    <a:solidFill>
                      <a:srgbClr val="3399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de-DE">
                      <a:latin typeface="+mn-lt"/>
                    </a:endParaRPr>
                  </a:p>
                </p:txBody>
              </p:sp>
            </p:grpSp>
            <p:grpSp>
              <p:nvGrpSpPr>
                <p:cNvPr id="19476" name="Group 19"/>
                <p:cNvGrpSpPr>
                  <a:grpSpLocks/>
                </p:cNvGrpSpPr>
                <p:nvPr/>
              </p:nvGrpSpPr>
              <p:grpSpPr bwMode="auto">
                <a:xfrm>
                  <a:off x="2304" y="2112"/>
                  <a:ext cx="144" cy="144"/>
                  <a:chOff x="2304" y="2112"/>
                  <a:chExt cx="144" cy="144"/>
                </a:xfrm>
              </p:grpSpPr>
              <p:sp>
                <p:nvSpPr>
                  <p:cNvPr id="19477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2160"/>
                    <a:ext cx="96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3399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de-DE">
                      <a:latin typeface="+mn-lt"/>
                    </a:endParaRPr>
                  </a:p>
                </p:txBody>
              </p:sp>
              <p:sp>
                <p:nvSpPr>
                  <p:cNvPr id="19478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04" y="2112"/>
                    <a:ext cx="48" cy="48"/>
                  </a:xfrm>
                  <a:prstGeom prst="line">
                    <a:avLst/>
                  </a:prstGeom>
                  <a:noFill/>
                  <a:ln w="57150">
                    <a:solidFill>
                      <a:srgbClr val="3399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de-DE">
                      <a:latin typeface="+mn-lt"/>
                    </a:endParaRPr>
                  </a:p>
                </p:txBody>
              </p:sp>
              <p:sp>
                <p:nvSpPr>
                  <p:cNvPr id="19479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00" y="2208"/>
                    <a:ext cx="48" cy="48"/>
                  </a:xfrm>
                  <a:prstGeom prst="line">
                    <a:avLst/>
                  </a:prstGeom>
                  <a:noFill/>
                  <a:ln w="57150">
                    <a:solidFill>
                      <a:srgbClr val="3399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de-DE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19466" name="Group 23"/>
              <p:cNvGrpSpPr>
                <a:grpSpLocks/>
              </p:cNvGrpSpPr>
              <p:nvPr/>
            </p:nvGrpSpPr>
            <p:grpSpPr bwMode="auto">
              <a:xfrm>
                <a:off x="1152" y="2784"/>
                <a:ext cx="96" cy="672"/>
                <a:chOff x="1152" y="2784"/>
                <a:chExt cx="96" cy="672"/>
              </a:xfrm>
            </p:grpSpPr>
            <p:sp>
              <p:nvSpPr>
                <p:cNvPr id="19473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152" y="2784"/>
                  <a:ext cx="0" cy="672"/>
                </a:xfrm>
                <a:prstGeom prst="line">
                  <a:avLst/>
                </a:prstGeom>
                <a:noFill/>
                <a:ln w="57150">
                  <a:solidFill>
                    <a:srgbClr val="33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de-DE">
                    <a:latin typeface="+mn-lt"/>
                  </a:endParaRPr>
                </a:p>
              </p:txBody>
            </p:sp>
            <p:sp>
              <p:nvSpPr>
                <p:cNvPr id="19474" name="Line 25"/>
                <p:cNvSpPr>
                  <a:spLocks noChangeShapeType="1"/>
                </p:cNvSpPr>
                <p:nvPr/>
              </p:nvSpPr>
              <p:spPr bwMode="auto">
                <a:xfrm>
                  <a:off x="1152" y="3456"/>
                  <a:ext cx="96" cy="0"/>
                </a:xfrm>
                <a:prstGeom prst="line">
                  <a:avLst/>
                </a:prstGeom>
                <a:noFill/>
                <a:ln w="57150">
                  <a:solidFill>
                    <a:srgbClr val="33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de-DE">
                    <a:latin typeface="+mn-lt"/>
                  </a:endParaRPr>
                </a:p>
              </p:txBody>
            </p:sp>
          </p:grpSp>
          <p:grpSp>
            <p:nvGrpSpPr>
              <p:cNvPr id="19467" name="Group 26"/>
              <p:cNvGrpSpPr>
                <a:grpSpLocks/>
              </p:cNvGrpSpPr>
              <p:nvPr/>
            </p:nvGrpSpPr>
            <p:grpSpPr bwMode="auto">
              <a:xfrm>
                <a:off x="1536" y="2784"/>
                <a:ext cx="96" cy="672"/>
                <a:chOff x="1152" y="2784"/>
                <a:chExt cx="96" cy="672"/>
              </a:xfrm>
            </p:grpSpPr>
            <p:sp>
              <p:nvSpPr>
                <p:cNvPr id="1947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152" y="2784"/>
                  <a:ext cx="0" cy="672"/>
                </a:xfrm>
                <a:prstGeom prst="line">
                  <a:avLst/>
                </a:prstGeom>
                <a:noFill/>
                <a:ln w="57150">
                  <a:solidFill>
                    <a:srgbClr val="33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de-DE">
                    <a:latin typeface="+mn-lt"/>
                  </a:endParaRPr>
                </a:p>
              </p:txBody>
            </p:sp>
            <p:sp>
              <p:nvSpPr>
                <p:cNvPr id="19472" name="Line 28"/>
                <p:cNvSpPr>
                  <a:spLocks noChangeShapeType="1"/>
                </p:cNvSpPr>
                <p:nvPr/>
              </p:nvSpPr>
              <p:spPr bwMode="auto">
                <a:xfrm>
                  <a:off x="1152" y="3456"/>
                  <a:ext cx="96" cy="0"/>
                </a:xfrm>
                <a:prstGeom prst="line">
                  <a:avLst/>
                </a:prstGeom>
                <a:noFill/>
                <a:ln w="57150">
                  <a:solidFill>
                    <a:srgbClr val="33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de-DE">
                    <a:latin typeface="+mn-lt"/>
                  </a:endParaRPr>
                </a:p>
              </p:txBody>
            </p:sp>
          </p:grpSp>
          <p:sp>
            <p:nvSpPr>
              <p:cNvPr id="19468" name="Freeform 29"/>
              <p:cNvSpPr>
                <a:spLocks/>
              </p:cNvSpPr>
              <p:nvPr/>
            </p:nvSpPr>
            <p:spPr bwMode="auto">
              <a:xfrm>
                <a:off x="1536" y="1632"/>
                <a:ext cx="384" cy="197"/>
              </a:xfrm>
              <a:custGeom>
                <a:avLst/>
                <a:gdLst>
                  <a:gd name="T0" fmla="*/ 0 w 384"/>
                  <a:gd name="T1" fmla="*/ 96 h 197"/>
                  <a:gd name="T2" fmla="*/ 384 w 384"/>
                  <a:gd name="T3" fmla="*/ 0 h 197"/>
                  <a:gd name="T4" fmla="*/ 365 w 384"/>
                  <a:gd name="T5" fmla="*/ 197 h 197"/>
                  <a:gd name="T6" fmla="*/ 0 w 384"/>
                  <a:gd name="T7" fmla="*/ 96 h 1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4"/>
                  <a:gd name="T13" fmla="*/ 0 h 197"/>
                  <a:gd name="T14" fmla="*/ 384 w 384"/>
                  <a:gd name="T15" fmla="*/ 197 h 1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4" h="197">
                    <a:moveTo>
                      <a:pt x="0" y="96"/>
                    </a:moveTo>
                    <a:lnTo>
                      <a:pt x="384" y="0"/>
                    </a:lnTo>
                    <a:cubicBezTo>
                      <a:pt x="378" y="66"/>
                      <a:pt x="371" y="131"/>
                      <a:pt x="365" y="197"/>
                    </a:cubicBez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81706"/>
              </a:solidFill>
              <a:ln w="9525">
                <a:solidFill>
                  <a:srgbClr val="F81706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19469" name="Text Box 30"/>
              <p:cNvSpPr txBox="1">
                <a:spLocks noChangeArrowheads="1"/>
              </p:cNvSpPr>
              <p:nvPr/>
            </p:nvSpPr>
            <p:spPr bwMode="auto">
              <a:xfrm>
                <a:off x="1773" y="1809"/>
                <a:ext cx="72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i="0" dirty="0">
                    <a:solidFill>
                      <a:srgbClr val="F81706"/>
                    </a:solidFill>
                    <a:latin typeface="+mn-lt"/>
                  </a:rPr>
                  <a:t>sensors</a:t>
                </a:r>
              </a:p>
            </p:txBody>
          </p:sp>
          <p:sp>
            <p:nvSpPr>
              <p:cNvPr id="19470" name="Text Box 31"/>
              <p:cNvSpPr txBox="1">
                <a:spLocks noChangeArrowheads="1"/>
              </p:cNvSpPr>
              <p:nvPr/>
            </p:nvSpPr>
            <p:spPr bwMode="auto">
              <a:xfrm>
                <a:off x="1766" y="2757"/>
                <a:ext cx="90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i="0">
                    <a:solidFill>
                      <a:srgbClr val="339933"/>
                    </a:solidFill>
                    <a:latin typeface="+mn-lt"/>
                  </a:rPr>
                  <a:t>actuators</a:t>
                </a:r>
              </a:p>
            </p:txBody>
          </p:sp>
        </p:grpSp>
      </p:grpSp>
      <p:pic>
        <p:nvPicPr>
          <p:cNvPr id="19459" name="Picture 32" descr="j023413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4572000"/>
            <a:ext cx="1790700" cy="1905000"/>
          </a:xfrm>
        </p:spPr>
      </p:pic>
      <p:sp>
        <p:nvSpPr>
          <p:cNvPr id="19460" name="Text Box 33"/>
          <p:cNvSpPr txBox="1">
            <a:spLocks noChangeArrowheads="1"/>
          </p:cNvSpPr>
          <p:nvPr/>
        </p:nvSpPr>
        <p:spPr bwMode="auto">
          <a:xfrm>
            <a:off x="5486400" y="6128469"/>
            <a:ext cx="1349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0"/>
              <a:t>t</a:t>
            </a:r>
            <a:r>
              <a:rPr lang="en-US" sz="2000" i="0" baseline="-25000"/>
              <a:t>1</a:t>
            </a:r>
            <a:r>
              <a:rPr lang="en-US" sz="2000" i="0"/>
              <a:t>, t</a:t>
            </a:r>
            <a:r>
              <a:rPr lang="en-US" sz="2000" i="0" baseline="-25000"/>
              <a:t>2</a:t>
            </a:r>
            <a:r>
              <a:rPr lang="en-US" sz="2000" i="0"/>
              <a:t>, t</a:t>
            </a:r>
            <a:r>
              <a:rPr lang="en-US" sz="2000" i="0" baseline="-25000"/>
              <a:t>3</a:t>
            </a:r>
            <a:r>
              <a:rPr lang="en-US" sz="2000" i="0"/>
              <a:t>, …</a:t>
            </a:r>
          </a:p>
        </p:txBody>
      </p:sp>
      <p:sp>
        <p:nvSpPr>
          <p:cNvPr id="3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7F907E-8FB1-FF44-808E-44A7A0C146CA}"/>
              </a:ext>
            </a:extLst>
          </p:cNvPr>
          <p:cNvSpPr txBox="1"/>
          <p:nvPr/>
        </p:nvSpPr>
        <p:spPr>
          <a:xfrm>
            <a:off x="395536" y="1108029"/>
            <a:ext cx="7661906" cy="2262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Previous and current states (PDBs, Bayesian networks)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From visible probabilistic data to derived probabilistic data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Forecasting (temporal PDBs, dynamic Bayesian networks)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From visible and current estimated environment state to </a:t>
            </a:r>
            <a:br>
              <a:rPr lang="en-US" dirty="0"/>
            </a:br>
            <a:r>
              <a:rPr lang="en-US" dirty="0"/>
              <a:t>estimation about the next environment state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577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Example contd.</a:t>
            </a:r>
          </a:p>
        </p:txBody>
      </p:sp>
      <p:pic>
        <p:nvPicPr>
          <p:cNvPr id="64515" name="Picture 6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12776"/>
            <a:ext cx="6248400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7978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337120" y="260648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784"/>
            <a:ext cx="8147050" cy="1928813"/>
          </a:xfrm>
        </p:spPr>
        <p:txBody>
          <a:bodyPr/>
          <a:lstStyle/>
          <a:p>
            <a:pPr marL="447675" indent="-447675" eaLnBrk="1" hangingPunct="1"/>
            <a:r>
              <a:rPr lang="en-US" sz="28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Most likely explanation: </a:t>
            </a:r>
          </a:p>
          <a:p>
            <a:pPr marL="447675" indent="-447675" eaLnBrk="1" hangingPunct="1">
              <a:buFont typeface="Times" charset="0"/>
              <a:buNone/>
            </a:pPr>
            <a:r>
              <a:rPr lang="en-US" sz="16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</a:p>
          <a:p>
            <a:pPr marL="447675" indent="-447675" eaLnBrk="1" hangingPunct="1">
              <a:buFont typeface="Times" charset="0"/>
              <a:buNone/>
            </a:pPr>
            <a:r>
              <a:rPr lang="en-US" sz="16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18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Compute the sequence of states that is most likely to have generated a given sequence of observation.</a:t>
            </a:r>
          </a:p>
          <a:p>
            <a:pPr marL="447675" indent="-447675" eaLnBrk="1" hangingPunct="1">
              <a:buFont typeface="Times" charset="0"/>
              <a:buNone/>
            </a:pPr>
            <a:endParaRPr lang="en-US" sz="18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6563" name="Object 2"/>
          <p:cNvGraphicFramePr>
            <a:graphicFrameLocks noGrp="1" noChangeAspect="1"/>
          </p:cNvGraphicFramePr>
          <p:nvPr>
            <p:ph idx="2"/>
            <p:extLst>
              <p:ext uri="{D42A27DB-BD31-4B8C-83A1-F6EECF244321}">
                <p14:modId xmlns:p14="http://schemas.microsoft.com/office/powerpoint/2010/main" val="1886873626"/>
              </p:ext>
            </p:extLst>
          </p:nvPr>
        </p:nvGraphicFramePr>
        <p:xfrm>
          <a:off x="2236788" y="3680297"/>
          <a:ext cx="376078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21" name="Formel" r:id="rId4" imgW="1295400" imgH="228600" progId="Equation.3">
                  <p:embed/>
                </p:oleObj>
              </mc:Choice>
              <mc:Fallback>
                <p:oleObj name="Formel" r:id="rId4" imgW="1295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6788" y="3680297"/>
                        <a:ext cx="3760787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4" name="Text Box 5"/>
          <p:cNvSpPr txBox="1">
            <a:spLocks noChangeArrowheads="1"/>
          </p:cNvSpPr>
          <p:nvPr/>
        </p:nvSpPr>
        <p:spPr bwMode="auto">
          <a:xfrm>
            <a:off x="1143000" y="5110634"/>
            <a:ext cx="723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solidFill>
                  <a:srgbClr val="000000"/>
                </a:solidFill>
                <a:latin typeface="+mn-lt"/>
              </a:rPr>
              <a:t>Algorithms for this task are useful in many applications, including, e.g., speech recognition.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8038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Lucida Grande" charset="0"/>
                <a:ea typeface="ＭＳ Ｐゴシック" charset="0"/>
                <a:cs typeface="ＭＳ Ｐゴシック" charset="0"/>
              </a:rPr>
              <a:t>Most-likely explanation</a:t>
            </a:r>
          </a:p>
        </p:txBody>
      </p:sp>
      <p:pic>
        <p:nvPicPr>
          <p:cNvPr id="68610" name="Picture 7" descr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340768"/>
            <a:ext cx="7045325" cy="4525962"/>
          </a:xfrm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22</a:t>
            </a:fld>
            <a:endParaRPr lang="de-D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3E45A2-A964-F141-8C14-67AB416012D8}"/>
              </a:ext>
            </a:extLst>
          </p:cNvPr>
          <p:cNvSpPr/>
          <p:nvPr/>
        </p:nvSpPr>
        <p:spPr>
          <a:xfrm>
            <a:off x="611560" y="3068960"/>
            <a:ext cx="8086353" cy="279777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45BDA4-EBBF-9E44-8A7E-B72B4E908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75" y="3284984"/>
            <a:ext cx="6588224" cy="158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8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Lucida Grande" charset="0"/>
                <a:ea typeface="ＭＳ Ｐゴシック" charset="0"/>
                <a:cs typeface="ＭＳ Ｐゴシック" charset="0"/>
              </a:rPr>
              <a:t>Most-likely explanation</a:t>
            </a:r>
          </a:p>
        </p:txBody>
      </p:sp>
      <p:pic>
        <p:nvPicPr>
          <p:cNvPr id="68610" name="Picture 7" descr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340768"/>
            <a:ext cx="7045325" cy="4525962"/>
          </a:xfrm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2398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600">
                <a:latin typeface="+mn-lt"/>
                <a:ea typeface="ＭＳ Ｐゴシック" charset="0"/>
                <a:cs typeface="ＭＳ Ｐゴシック" charset="0"/>
              </a:rPr>
              <a:t>Rain/Umbrella Example</a:t>
            </a:r>
          </a:p>
        </p:txBody>
      </p:sp>
      <p:pic>
        <p:nvPicPr>
          <p:cNvPr id="69635" name="Picture 4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283575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7567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DBN – Special Cases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7966075" cy="4114800"/>
          </a:xfrm>
        </p:spPr>
        <p:txBody>
          <a:bodyPr/>
          <a:lstStyle/>
          <a:p>
            <a:pPr marL="447675" indent="-447675" eaLnBrk="1" hangingPunct="1"/>
            <a:r>
              <a:rPr lang="en-US" sz="2800" dirty="0">
                <a:solidFill>
                  <a:srgbClr val="7DA031"/>
                </a:solidFill>
                <a:ea typeface="ＭＳ Ｐゴシック" charset="0"/>
                <a:cs typeface="ＭＳ Ｐゴシック" charset="0"/>
              </a:rPr>
              <a:t>Hidden Markov Model (HMMs):</a:t>
            </a:r>
          </a:p>
          <a:p>
            <a:pPr marL="447675" indent="-447675" eaLnBrk="1" hangingPunct="1">
              <a:buFont typeface="Times" charset="0"/>
              <a:buNone/>
            </a:pPr>
            <a:r>
              <a:rPr lang="en-US" sz="2800" dirty="0">
                <a:solidFill>
                  <a:srgbClr val="7DA031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1800" dirty="0">
                <a:solidFill>
                  <a:srgbClr val="7DA031"/>
                </a:solidFill>
                <a:ea typeface="ＭＳ Ｐゴシック" charset="0"/>
                <a:cs typeface="ＭＳ Ｐゴシック" charset="0"/>
              </a:rPr>
              <a:t>Temporal probabilistic model in which the state of the process </a:t>
            </a:r>
            <a:br>
              <a:rPr lang="en-US" sz="1800" dirty="0">
                <a:solidFill>
                  <a:srgbClr val="7DA031"/>
                </a:solidFill>
                <a:ea typeface="ＭＳ Ｐゴシック" charset="0"/>
                <a:cs typeface="ＭＳ Ｐゴシック" charset="0"/>
              </a:rPr>
            </a:br>
            <a:r>
              <a:rPr lang="en-US" sz="1800" dirty="0">
                <a:solidFill>
                  <a:srgbClr val="7DA031"/>
                </a:solidFill>
                <a:ea typeface="ＭＳ Ｐゴシック" charset="0"/>
                <a:cs typeface="ＭＳ Ｐゴシック" charset="0"/>
              </a:rPr>
              <a:t>is described by a single discrete random variable. (The simplest kind of DBN )</a:t>
            </a:r>
          </a:p>
          <a:p>
            <a:pPr marL="447675" indent="-447675" eaLnBrk="1" hangingPunct="1"/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447675" indent="-447675" eaLnBrk="1" hangingPunct="1"/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  <a:cs typeface="ＭＳ Ｐゴシック" charset="0"/>
              </a:rPr>
              <a:t>Kalman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  <a:cs typeface="ＭＳ Ｐゴシック" charset="0"/>
              </a:rPr>
              <a:t> Filter Models (KFMs):</a:t>
            </a:r>
          </a:p>
          <a:p>
            <a:pPr marL="447675" indent="-447675" eaLnBrk="1" hangingPunct="1">
              <a:buFont typeface="Times" charset="0"/>
              <a:buNone/>
            </a:pP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  <a:cs typeface="ＭＳ Ｐゴシック" charset="0"/>
              </a:rPr>
              <a:t>Estimate the state of a physical system from noisy observations over time. Also known as linear dynamical systems (LDSs).</a:t>
            </a:r>
          </a:p>
          <a:p>
            <a:pPr marL="447675" indent="-447675" eaLnBrk="1" hangingPunct="1">
              <a:buFont typeface="Times" charset="0"/>
              <a:buNone/>
            </a:pPr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6859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409128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7500" y="1124744"/>
            <a:ext cx="8066088" cy="468052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Filtering</a:t>
            </a:r>
          </a:p>
          <a:p>
            <a:pPr eaLnBrk="1" hangingPunct="1">
              <a:lnSpc>
                <a:spcPct val="130000"/>
              </a:lnSpc>
            </a:pPr>
            <a:endParaRPr lang="en-US" dirty="0">
              <a:solidFill>
                <a:srgbClr val="000000"/>
              </a:solidFill>
              <a:ea typeface="ＭＳ Ｐゴシック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Smoothing</a:t>
            </a:r>
          </a:p>
          <a:p>
            <a:pPr eaLnBrk="1" hangingPunct="1">
              <a:lnSpc>
                <a:spcPct val="130000"/>
              </a:lnSpc>
            </a:pPr>
            <a:endParaRPr lang="en-US" dirty="0">
              <a:solidFill>
                <a:srgbClr val="000000"/>
              </a:solidFill>
              <a:ea typeface="ＭＳ Ｐゴシック" charset="0"/>
            </a:endParaRPr>
          </a:p>
          <a:p>
            <a:pPr eaLnBrk="1" hangingPunct="1">
              <a:lnSpc>
                <a:spcPct val="130000"/>
              </a:lnSpc>
            </a:pPr>
            <a:endParaRPr lang="en-US" dirty="0">
              <a:solidFill>
                <a:srgbClr val="000000"/>
              </a:solidFill>
              <a:ea typeface="ＭＳ Ｐゴシック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Most likely sequence</a:t>
            </a:r>
          </a:p>
        </p:txBody>
      </p:sp>
      <p:graphicFrame>
        <p:nvGraphicFramePr>
          <p:cNvPr id="5018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500444"/>
              </p:ext>
            </p:extLst>
          </p:nvPr>
        </p:nvGraphicFramePr>
        <p:xfrm>
          <a:off x="827584" y="1772816"/>
          <a:ext cx="7464875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" name="Formel" r:id="rId4" imgW="3136900" imgH="393700" progId="Equation.3">
                  <p:embed/>
                </p:oleObj>
              </mc:Choice>
              <mc:Fallback>
                <p:oleObj name="Formel" r:id="rId4" imgW="3136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772816"/>
                        <a:ext cx="7464875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26</a:t>
            </a:fld>
            <a:endParaRPr lang="de-DE" dirty="0"/>
          </a:p>
        </p:txBody>
      </p:sp>
      <p:grpSp>
        <p:nvGrpSpPr>
          <p:cNvPr id="8" name="Gruppierung 7"/>
          <p:cNvGrpSpPr/>
          <p:nvPr/>
        </p:nvGrpSpPr>
        <p:grpSpPr>
          <a:xfrm>
            <a:off x="842587" y="3068960"/>
            <a:ext cx="5472608" cy="453444"/>
            <a:chOff x="-900608" y="3949700"/>
            <a:chExt cx="9809658" cy="812800"/>
          </a:xfrm>
        </p:grpSpPr>
        <p:pic>
          <p:nvPicPr>
            <p:cNvPr id="5" name="Bild 4" descr="Screen Shot 2015-11-27 at 13.38.38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00608" y="3954264"/>
              <a:ext cx="3340100" cy="800100"/>
            </a:xfrm>
            <a:prstGeom prst="rect">
              <a:avLst/>
            </a:prstGeom>
          </p:spPr>
        </p:pic>
        <p:pic>
          <p:nvPicPr>
            <p:cNvPr id="7" name="Bild 6" descr="Screen Shot 2015-11-27 at 13.38.4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7150" y="3949700"/>
              <a:ext cx="6311900" cy="812800"/>
            </a:xfrm>
            <a:prstGeom prst="rect">
              <a:avLst/>
            </a:prstGeom>
          </p:spPr>
        </p:pic>
      </p:grpSp>
      <p:grpSp>
        <p:nvGrpSpPr>
          <p:cNvPr id="10" name="Gruppierung 9"/>
          <p:cNvGrpSpPr/>
          <p:nvPr/>
        </p:nvGrpSpPr>
        <p:grpSpPr>
          <a:xfrm>
            <a:off x="829887" y="3645024"/>
            <a:ext cx="8062593" cy="504056"/>
            <a:chOff x="827584" y="4991968"/>
            <a:chExt cx="12384360" cy="774243"/>
          </a:xfrm>
        </p:grpSpPr>
        <p:pic>
          <p:nvPicPr>
            <p:cNvPr id="6" name="Bild 5" descr="Screen Shot 2015-11-27 at 13.38.53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4991968"/>
              <a:ext cx="3208072" cy="668784"/>
            </a:xfrm>
            <a:prstGeom prst="rect">
              <a:avLst/>
            </a:prstGeom>
          </p:spPr>
        </p:pic>
        <p:pic>
          <p:nvPicPr>
            <p:cNvPr id="9" name="Bild 8" descr="Screen Shot 2015-11-27 at 13.38.57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944" y="5013176"/>
              <a:ext cx="9144000" cy="753035"/>
            </a:xfrm>
            <a:prstGeom prst="rect">
              <a:avLst/>
            </a:prstGeom>
          </p:spPr>
        </p:pic>
      </p:grpSp>
      <p:pic>
        <p:nvPicPr>
          <p:cNvPr id="3" name="Bild 2" descr="Screen Shot 2015-11-29 at 22.16.28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64" y="4780880"/>
            <a:ext cx="7912100" cy="11684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5308FCA-EDB7-0E46-A860-D0DC4CF6502B}"/>
              </a:ext>
            </a:extLst>
          </p:cNvPr>
          <p:cNvGrpSpPr/>
          <p:nvPr/>
        </p:nvGrpSpPr>
        <p:grpSpPr>
          <a:xfrm>
            <a:off x="4951187" y="4171387"/>
            <a:ext cx="4032448" cy="576587"/>
            <a:chOff x="2411760" y="6038444"/>
            <a:chExt cx="6024863" cy="86147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6ADB9AE-BCBF-C048-BF8B-727985056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411760" y="6038444"/>
              <a:ext cx="2584427" cy="86147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037D9F2-7321-D746-A52C-5C46837A6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893323" y="6063308"/>
              <a:ext cx="3543300" cy="800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2674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Hidden Markov Models</a:t>
            </a:r>
          </a:p>
        </p:txBody>
      </p:sp>
      <p:pic>
        <p:nvPicPr>
          <p:cNvPr id="89090" name="Picture 5" descr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495325"/>
            <a:ext cx="7283450" cy="4525963"/>
          </a:xfrm>
        </p:spPr>
      </p:pic>
      <p:pic>
        <p:nvPicPr>
          <p:cNvPr id="8909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000" y="1124645"/>
            <a:ext cx="110648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Textfeld 1"/>
          <p:cNvSpPr txBox="1">
            <a:spLocks noChangeArrowheads="1"/>
          </p:cNvSpPr>
          <p:nvPr/>
        </p:nvSpPr>
        <p:spPr bwMode="auto">
          <a:xfrm>
            <a:off x="5796782" y="2051373"/>
            <a:ext cx="950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400"/>
              <a:t>new state</a:t>
            </a:r>
            <a:endParaRPr lang="en-US" sz="1400"/>
          </a:p>
        </p:txBody>
      </p:sp>
      <p:sp>
        <p:nvSpPr>
          <p:cNvPr id="89093" name="Textfeld 5"/>
          <p:cNvSpPr txBox="1">
            <a:spLocks noChangeArrowheads="1"/>
          </p:cNvSpPr>
          <p:nvPr/>
        </p:nvSpPr>
        <p:spPr bwMode="auto">
          <a:xfrm>
            <a:off x="6747694" y="2511748"/>
            <a:ext cx="860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400"/>
              <a:t>old state</a:t>
            </a:r>
            <a:endParaRPr lang="en-US" sz="1400"/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4572000" y="3563938"/>
            <a:ext cx="2073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2000" dirty="0">
                <a:solidFill>
                  <a:srgbClr val="9C3DBC"/>
                </a:solidFill>
                <a:latin typeface="Times New Roman"/>
                <a:cs typeface="Times New Roman"/>
              </a:rPr>
              <a:t>U</a:t>
            </a:r>
            <a:r>
              <a:rPr lang="de-DE" sz="2000" baseline="-25000" dirty="0">
                <a:solidFill>
                  <a:srgbClr val="9C3DBC"/>
                </a:solidFill>
                <a:latin typeface="Times New Roman"/>
                <a:cs typeface="Times New Roman"/>
              </a:rPr>
              <a:t>3 </a:t>
            </a:r>
            <a:r>
              <a:rPr lang="de-DE" sz="2000" dirty="0">
                <a:solidFill>
                  <a:srgbClr val="9C3DBC"/>
                </a:solidFill>
                <a:latin typeface="Times New Roman"/>
                <a:cs typeface="Times New Roman"/>
              </a:rPr>
              <a:t>= </a:t>
            </a:r>
            <a:r>
              <a:rPr lang="de-DE" sz="2000" dirty="0" err="1">
                <a:solidFill>
                  <a:srgbClr val="9C3DBC"/>
                </a:solidFill>
                <a:latin typeface="Times New Roman"/>
                <a:cs typeface="Times New Roman"/>
              </a:rPr>
              <a:t>false</a:t>
            </a:r>
            <a:r>
              <a:rPr lang="de-DE" dirty="0">
                <a:solidFill>
                  <a:srgbClr val="9C3DBC"/>
                </a:solidFill>
                <a:latin typeface="Times New Roman"/>
                <a:cs typeface="Times New Roman"/>
              </a:rPr>
              <a:t>  </a:t>
            </a:r>
            <a:r>
              <a:rPr lang="de-DE" b="1" i="0" dirty="0">
                <a:solidFill>
                  <a:srgbClr val="9C3DBC"/>
                </a:solidFill>
                <a:latin typeface="Times New Roman"/>
                <a:cs typeface="Times New Roman"/>
              </a:rPr>
              <a:t>O</a:t>
            </a:r>
            <a:r>
              <a:rPr lang="de-DE" baseline="-25000" dirty="0">
                <a:solidFill>
                  <a:srgbClr val="9C3DBC"/>
                </a:solidFill>
                <a:latin typeface="Times New Roman"/>
                <a:cs typeface="Times New Roman"/>
              </a:rPr>
              <a:t>3 </a:t>
            </a:r>
            <a:r>
              <a:rPr lang="de-DE" dirty="0">
                <a:solidFill>
                  <a:srgbClr val="9C3DBC"/>
                </a:solidFill>
                <a:latin typeface="Times New Roman"/>
                <a:cs typeface="Times New Roman"/>
              </a:rPr>
              <a:t>=</a:t>
            </a:r>
            <a:endParaRPr lang="en-US" dirty="0">
              <a:solidFill>
                <a:srgbClr val="9C3DBC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020066"/>
              </p:ext>
            </p:extLst>
          </p:nvPr>
        </p:nvGraphicFramePr>
        <p:xfrm>
          <a:off x="6688137" y="3429000"/>
          <a:ext cx="980208" cy="731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0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9C3DBC"/>
                          </a:solidFill>
                          <a:latin typeface="Times New Roman"/>
                          <a:cs typeface="Times New Roman"/>
                        </a:rPr>
                        <a:t>0.1</a:t>
                      </a:r>
                      <a:endParaRPr lang="en-US" sz="1800" dirty="0">
                        <a:solidFill>
                          <a:srgbClr val="9C3DB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38" marR="91438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9C3DBC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800" dirty="0">
                        <a:solidFill>
                          <a:srgbClr val="9C3DB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38" marR="91438"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9C3DBC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800">
                        <a:solidFill>
                          <a:srgbClr val="9C3DB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38" marR="91438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9C3DBC"/>
                          </a:solidFill>
                          <a:latin typeface="Times New Roman"/>
                          <a:cs typeface="Times New Roman"/>
                        </a:rPr>
                        <a:t>0.8</a:t>
                      </a:r>
                      <a:endParaRPr lang="en-US" sz="1800" dirty="0">
                        <a:solidFill>
                          <a:srgbClr val="9C3DB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38" marR="91438"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6410580" y="3318083"/>
            <a:ext cx="389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4800" i="0" dirty="0">
                <a:solidFill>
                  <a:srgbClr val="9C3DBC"/>
                </a:solidFill>
                <a:latin typeface="Times New Roman"/>
                <a:cs typeface="Times New Roman"/>
              </a:rPr>
              <a:t>(</a:t>
            </a:r>
            <a:endParaRPr lang="en-US" sz="4800" i="0" dirty="0">
              <a:solidFill>
                <a:srgbClr val="9C3DBC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7566726" y="3294271"/>
            <a:ext cx="389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4800" i="0" dirty="0">
                <a:solidFill>
                  <a:srgbClr val="9C3DBC"/>
                </a:solidFill>
                <a:latin typeface="Times New Roman"/>
                <a:cs typeface="Times New Roman"/>
              </a:rPr>
              <a:t>)</a:t>
            </a:r>
            <a:endParaRPr lang="en-US" sz="4800" i="0" dirty="0">
              <a:solidFill>
                <a:srgbClr val="9C3DBC"/>
              </a:solidFill>
              <a:latin typeface="Times New Roman"/>
              <a:cs typeface="Times New Roman"/>
            </a:endParaRPr>
          </a:p>
        </p:txBody>
      </p:sp>
      <p:sp>
        <p:nvSpPr>
          <p:cNvPr id="11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077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Country Dance Algorithm</a:t>
            </a:r>
          </a:p>
        </p:txBody>
      </p:sp>
      <p:pic>
        <p:nvPicPr>
          <p:cNvPr id="91138" name="Picture 4" descr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68760"/>
            <a:ext cx="7543800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Rectangle 6"/>
          <p:cNvSpPr>
            <a:spLocks noChangeArrowheads="1"/>
          </p:cNvSpPr>
          <p:nvPr/>
        </p:nvSpPr>
        <p:spPr bwMode="auto">
          <a:xfrm>
            <a:off x="457200" y="5688360"/>
            <a:ext cx="80010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9438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Country Dance Algorithm</a:t>
            </a:r>
          </a:p>
        </p:txBody>
      </p:sp>
      <p:pic>
        <p:nvPicPr>
          <p:cNvPr id="93186" name="Picture 3" descr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40768"/>
            <a:ext cx="7391400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Rectangle 5"/>
          <p:cNvSpPr>
            <a:spLocks noChangeArrowheads="1"/>
          </p:cNvSpPr>
          <p:nvPr/>
        </p:nvSpPr>
        <p:spPr bwMode="auto">
          <a:xfrm>
            <a:off x="457200" y="6248400"/>
            <a:ext cx="80010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790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350"/>
            <a:ext cx="8675687" cy="503238"/>
          </a:xfrm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Time and Uncertainty</a:t>
            </a:r>
            <a:endParaRPr lang="en-US" dirty="0">
              <a:solidFill>
                <a:srgbClr val="1E0AFF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ea typeface="ＭＳ Ｐゴシック" charset="0"/>
              </a:rPr>
              <a:t>The world </a:t>
            </a:r>
            <a:r>
              <a:rPr lang="en-US" sz="2400" dirty="0">
                <a:solidFill>
                  <a:srgbClr val="1E0AFF"/>
                </a:solidFill>
                <a:ea typeface="ＭＳ Ｐゴシック" charset="0"/>
              </a:rPr>
              <a:t>changes</a:t>
            </a:r>
            <a:r>
              <a:rPr lang="en-US" sz="2400" dirty="0">
                <a:ea typeface="ＭＳ Ｐゴシック" charset="0"/>
              </a:rPr>
              <a:t>, we need to </a:t>
            </a:r>
            <a:r>
              <a:rPr lang="en-US" sz="2400" dirty="0">
                <a:solidFill>
                  <a:srgbClr val="1E0AFF"/>
                </a:solidFill>
                <a:ea typeface="ＭＳ Ｐゴシック" charset="0"/>
              </a:rPr>
              <a:t>track</a:t>
            </a:r>
            <a:r>
              <a:rPr lang="en-US" sz="2400" dirty="0">
                <a:ea typeface="ＭＳ Ｐゴシック" charset="0"/>
              </a:rPr>
              <a:t> and </a:t>
            </a:r>
            <a:r>
              <a:rPr lang="en-US" sz="2400" dirty="0">
                <a:solidFill>
                  <a:srgbClr val="1E0AFF"/>
                </a:solidFill>
                <a:ea typeface="ＭＳ Ｐゴシック" charset="0"/>
              </a:rPr>
              <a:t>predict</a:t>
            </a:r>
            <a:r>
              <a:rPr lang="en-US" sz="2400" dirty="0">
                <a:ea typeface="ＭＳ Ｐゴシック" charset="0"/>
              </a:rPr>
              <a:t> it</a:t>
            </a:r>
          </a:p>
          <a:p>
            <a:pPr lvl="1" eaLnBrk="1" hangingPunct="1"/>
            <a:r>
              <a:rPr lang="en-US" sz="2200" dirty="0">
                <a:ea typeface="ＭＳ Ｐゴシック" charset="0"/>
              </a:rPr>
              <a:t>Examples: diabetes management, traffic monitoring</a:t>
            </a:r>
          </a:p>
          <a:p>
            <a:pPr eaLnBrk="1" hangingPunct="1"/>
            <a:r>
              <a:rPr lang="en-US" sz="2400" dirty="0">
                <a:ea typeface="ＭＳ Ｐゴシック" charset="0"/>
              </a:rPr>
              <a:t>Basic idea: copy state and evidence variables of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Bayesian network for each time step (snapshots)</a:t>
            </a:r>
          </a:p>
          <a:p>
            <a:pPr eaLnBrk="1" hangingPunct="1"/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X</a:t>
            </a:r>
            <a:r>
              <a:rPr lang="en-US" sz="24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</a:t>
            </a:r>
            <a:r>
              <a:rPr lang="en-US" sz="2400" dirty="0">
                <a:ea typeface="ＭＳ Ｐゴシック" charset="0"/>
              </a:rPr>
              <a:t>: set of </a:t>
            </a:r>
            <a:r>
              <a:rPr lang="en-US" sz="2400" dirty="0">
                <a:solidFill>
                  <a:srgbClr val="1E0AFF"/>
                </a:solidFill>
                <a:ea typeface="ＭＳ Ｐゴシック" charset="0"/>
              </a:rPr>
              <a:t>unobservable</a:t>
            </a:r>
            <a:r>
              <a:rPr lang="en-US" sz="2400" dirty="0">
                <a:ea typeface="ＭＳ Ｐゴシック" charset="0"/>
              </a:rPr>
              <a:t> state variables at time t</a:t>
            </a:r>
          </a:p>
          <a:p>
            <a:pPr lvl="1" eaLnBrk="1" hangingPunct="1"/>
            <a:r>
              <a:rPr lang="en-US" sz="2000" dirty="0">
                <a:ea typeface="ＭＳ Ｐゴシック" charset="0"/>
              </a:rPr>
              <a:t>e.g.,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BloodSugar</a:t>
            </a:r>
            <a:r>
              <a:rPr lang="en-US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</a:t>
            </a:r>
            <a:r>
              <a:rPr lang="en-US" sz="2000" dirty="0">
                <a:ea typeface="ＭＳ Ｐゴシック" charset="0"/>
              </a:rPr>
              <a:t>,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StomachContents</a:t>
            </a:r>
            <a:r>
              <a:rPr lang="en-US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</a:t>
            </a:r>
            <a:endParaRPr lang="en-US" sz="2000" dirty="0">
              <a:solidFill>
                <a:schemeClr val="accent1">
                  <a:lumMod val="50000"/>
                </a:schemeClr>
              </a:solidFill>
              <a:ea typeface="ＭＳ Ｐゴシック" charset="0"/>
            </a:endParaRPr>
          </a:p>
          <a:p>
            <a:pPr eaLnBrk="1" hangingPunct="1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</a:t>
            </a:r>
            <a:r>
              <a:rPr lang="en-US" sz="2400" dirty="0">
                <a:ea typeface="ＭＳ Ｐゴシック" charset="0"/>
              </a:rPr>
              <a:t>: set of </a:t>
            </a:r>
            <a:r>
              <a:rPr lang="en-US" sz="2400" dirty="0">
                <a:solidFill>
                  <a:srgbClr val="1E0AFF"/>
                </a:solidFill>
                <a:ea typeface="ＭＳ Ｐゴシック" charset="0"/>
              </a:rPr>
              <a:t>evidence variables </a:t>
            </a:r>
            <a:r>
              <a:rPr lang="en-US" sz="2400" dirty="0">
                <a:ea typeface="ＭＳ Ｐゴシック" charset="0"/>
              </a:rPr>
              <a:t>at time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</a:t>
            </a:r>
          </a:p>
          <a:p>
            <a:pPr lvl="1" eaLnBrk="1" hangingPunct="1"/>
            <a:r>
              <a:rPr lang="en-US" sz="2000" dirty="0">
                <a:ea typeface="ＭＳ Ｐゴシック" charset="0"/>
              </a:rPr>
              <a:t>e.g.,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MeasuredBloodSugar</a:t>
            </a:r>
            <a:r>
              <a:rPr lang="en-US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</a:t>
            </a:r>
            <a:r>
              <a:rPr lang="en-US" sz="2000" dirty="0">
                <a:ea typeface="ＭＳ Ｐゴシック" charset="0"/>
              </a:rPr>
              <a:t>,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PulseRate</a:t>
            </a:r>
            <a:r>
              <a:rPr lang="en-US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</a:t>
            </a:r>
            <a:r>
              <a:rPr lang="en-US" sz="2000" dirty="0">
                <a:ea typeface="ＭＳ Ｐゴシック" charset="0"/>
              </a:rPr>
              <a:t>,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FoodEaten</a:t>
            </a:r>
            <a:r>
              <a:rPr lang="en-US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</a:t>
            </a:r>
            <a:endParaRPr lang="en-US" sz="2000" baseline="-25000" dirty="0">
              <a:solidFill>
                <a:schemeClr val="accent1">
                  <a:lumMod val="50000"/>
                </a:schemeClr>
              </a:solidFill>
              <a:ea typeface="ＭＳ Ｐゴシック" charset="0"/>
            </a:endParaRPr>
          </a:p>
          <a:p>
            <a:pPr lvl="1" eaLnBrk="1" hangingPunct="1"/>
            <a:r>
              <a:rPr lang="en-US" sz="2000" dirty="0">
                <a:solidFill>
                  <a:srgbClr val="1E0AFF"/>
                </a:solidFill>
                <a:ea typeface="ＭＳ Ｐゴシック" charset="0"/>
              </a:rPr>
              <a:t>Observation</a:t>
            </a:r>
            <a:r>
              <a:rPr lang="en-US" sz="2000" dirty="0">
                <a:ea typeface="ＭＳ Ｐゴシック" charset="0"/>
              </a:rPr>
              <a:t> at time t is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E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=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e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 </a:t>
            </a:r>
            <a:r>
              <a:rPr lang="en-US" sz="2000" dirty="0">
                <a:ea typeface="ＭＳ Ｐゴシック" charset="0"/>
              </a:rPr>
              <a:t>for some set of values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e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</a:t>
            </a:r>
          </a:p>
          <a:p>
            <a:pPr eaLnBrk="1" hangingPunct="1"/>
            <a:r>
              <a:rPr lang="en-US" sz="2400" dirty="0">
                <a:ea typeface="ＭＳ Ｐゴシック" charset="0"/>
              </a:rPr>
              <a:t>Assumes </a:t>
            </a:r>
            <a:r>
              <a:rPr lang="en-US" sz="2400" dirty="0">
                <a:solidFill>
                  <a:srgbClr val="1E0AFF"/>
                </a:solidFill>
                <a:ea typeface="ＭＳ Ｐゴシック" charset="0"/>
              </a:rPr>
              <a:t>discrete</a:t>
            </a:r>
            <a:r>
              <a:rPr lang="en-US" sz="2400" dirty="0">
                <a:ea typeface="ＭＳ Ｐゴシック" charset="0"/>
              </a:rPr>
              <a:t> time steps</a:t>
            </a:r>
          </a:p>
          <a:p>
            <a:pPr lvl="1" eaLnBrk="1" hangingPunct="1"/>
            <a:r>
              <a:rPr lang="en-US" sz="2200" dirty="0">
                <a:ea typeface="ＭＳ Ｐゴシック" charset="0"/>
              </a:rPr>
              <a:t>Notation: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X</a:t>
            </a:r>
            <a:r>
              <a:rPr lang="en-US" sz="22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a:b</a:t>
            </a:r>
            <a:r>
              <a:rPr lang="en-US" sz="2200" dirty="0">
                <a:ea typeface="ＭＳ Ｐゴシック" charset="0"/>
              </a:rPr>
              <a:t> denotes the set of variables from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X</a:t>
            </a:r>
            <a:r>
              <a:rPr lang="en-US" sz="22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a</a:t>
            </a:r>
            <a:r>
              <a:rPr lang="en-US" sz="2200" dirty="0">
                <a:ea typeface="ＭＳ Ｐゴシック" charset="0"/>
              </a:rPr>
              <a:t> to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X</a:t>
            </a:r>
            <a:r>
              <a:rPr lang="en-US" sz="22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b</a:t>
            </a:r>
            <a:endParaRPr lang="en-US" sz="2200" baseline="-25000" dirty="0">
              <a:solidFill>
                <a:schemeClr val="accent1">
                  <a:lumMod val="50000"/>
                </a:schemeClr>
              </a:solidFill>
              <a:ea typeface="ＭＳ Ｐゴシック" charset="0"/>
            </a:endParaRPr>
          </a:p>
          <a:p>
            <a:pPr eaLnBrk="1" hangingPunct="1"/>
            <a:r>
              <a:rPr lang="en-US" sz="2400" dirty="0">
                <a:solidFill>
                  <a:srgbClr val="1E0AFF"/>
                </a:solidFill>
                <a:ea typeface="ＭＳ Ｐゴシック" charset="0"/>
              </a:rPr>
              <a:t>Dynamic Bayesian Network </a:t>
            </a:r>
            <a:r>
              <a:rPr lang="en-US" sz="2400" dirty="0">
                <a:ea typeface="ＭＳ Ｐゴシック" charset="0"/>
              </a:rPr>
              <a:t>(</a:t>
            </a:r>
            <a:r>
              <a:rPr lang="en-US" sz="2400" dirty="0">
                <a:solidFill>
                  <a:srgbClr val="1E0AFF"/>
                </a:solidFill>
                <a:ea typeface="ＭＳ Ｐゴシック" charset="0"/>
              </a:rPr>
              <a:t>DBN</a:t>
            </a:r>
            <a:r>
              <a:rPr lang="en-US" sz="2400" dirty="0">
                <a:ea typeface="ＭＳ Ｐゴシック" charset="0"/>
              </a:rPr>
              <a:t>)</a:t>
            </a:r>
          </a:p>
          <a:p>
            <a:pPr lvl="1" eaLnBrk="1" hangingPunct="1"/>
            <a:endParaRPr lang="en-US" sz="2200" dirty="0">
              <a:solidFill>
                <a:schemeClr val="accent1">
                  <a:lumMod val="50000"/>
                </a:schemeClr>
              </a:solidFill>
              <a:ea typeface="ＭＳ Ｐゴシック" charset="0"/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210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Country Dance Algorithm</a:t>
            </a:r>
          </a:p>
        </p:txBody>
      </p:sp>
      <p:pic>
        <p:nvPicPr>
          <p:cNvPr id="95234" name="Picture 3" descr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12776"/>
            <a:ext cx="73914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Rectangle 5"/>
          <p:cNvSpPr>
            <a:spLocks noChangeArrowheads="1"/>
          </p:cNvSpPr>
          <p:nvPr/>
        </p:nvSpPr>
        <p:spPr bwMode="auto">
          <a:xfrm>
            <a:off x="457200" y="6248400"/>
            <a:ext cx="80010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1253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Country Dance Algorithm</a:t>
            </a:r>
          </a:p>
        </p:txBody>
      </p:sp>
      <p:pic>
        <p:nvPicPr>
          <p:cNvPr id="97282" name="Picture 4" descr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40768"/>
            <a:ext cx="7391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6"/>
          <p:cNvSpPr>
            <a:spLocks noChangeArrowheads="1"/>
          </p:cNvSpPr>
          <p:nvPr/>
        </p:nvSpPr>
        <p:spPr bwMode="auto">
          <a:xfrm>
            <a:off x="457200" y="6248400"/>
            <a:ext cx="80010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0506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Country Dance Algorithm</a:t>
            </a:r>
          </a:p>
        </p:txBody>
      </p:sp>
      <p:pic>
        <p:nvPicPr>
          <p:cNvPr id="99330" name="Picture 3" descr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40768"/>
            <a:ext cx="76200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5"/>
          <p:cNvSpPr>
            <a:spLocks noChangeArrowheads="1"/>
          </p:cNvSpPr>
          <p:nvPr/>
        </p:nvSpPr>
        <p:spPr bwMode="auto">
          <a:xfrm>
            <a:off x="457200" y="6248400"/>
            <a:ext cx="80010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30287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Country Dance Algorithm</a:t>
            </a:r>
          </a:p>
        </p:txBody>
      </p:sp>
      <p:pic>
        <p:nvPicPr>
          <p:cNvPr id="101378" name="Picture 3" descr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12776"/>
            <a:ext cx="7467600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Rectangle 5"/>
          <p:cNvSpPr>
            <a:spLocks noChangeArrowheads="1"/>
          </p:cNvSpPr>
          <p:nvPr/>
        </p:nvSpPr>
        <p:spPr bwMode="auto">
          <a:xfrm>
            <a:off x="457200" y="6248400"/>
            <a:ext cx="80010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0781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el 1"/>
          <p:cNvSpPr>
            <a:spLocks noGrp="1"/>
          </p:cNvSpPr>
          <p:nvPr>
            <p:ph type="title"/>
          </p:nvPr>
        </p:nvSpPr>
        <p:spPr>
          <a:xfrm>
            <a:off x="3347864" y="273968"/>
            <a:ext cx="4063752" cy="1066800"/>
          </a:xfrm>
        </p:spPr>
        <p:txBody>
          <a:bodyPr/>
          <a:lstStyle/>
          <a:p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     </a:t>
            </a:r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Example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103426" name="Picture 4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639"/>
            <a:ext cx="34861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Ellipse 7"/>
          <p:cNvSpPr>
            <a:spLocks noChangeArrowheads="1"/>
          </p:cNvSpPr>
          <p:nvPr/>
        </p:nvSpPr>
        <p:spPr bwMode="auto">
          <a:xfrm>
            <a:off x="2843213" y="722313"/>
            <a:ext cx="576262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8" name="Ellipse 8"/>
          <p:cNvSpPr>
            <a:spLocks noChangeArrowheads="1"/>
          </p:cNvSpPr>
          <p:nvPr/>
        </p:nvSpPr>
        <p:spPr bwMode="auto">
          <a:xfrm>
            <a:off x="1779588" y="722313"/>
            <a:ext cx="576262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03429" name="Gerade Verbindung mit Pfeil 10"/>
          <p:cNvCxnSpPr>
            <a:cxnSpLocks noChangeShapeType="1"/>
            <a:stCxn id="103427" idx="2"/>
          </p:cNvCxnSpPr>
          <p:nvPr/>
        </p:nvCxnSpPr>
        <p:spPr bwMode="auto">
          <a:xfrm flipH="1">
            <a:off x="2355850" y="938213"/>
            <a:ext cx="487363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034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700808"/>
            <a:ext cx="28860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93950"/>
            <a:ext cx="49911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2" name="Textfeld 11"/>
          <p:cNvSpPr txBox="1">
            <a:spLocks noChangeArrowheads="1"/>
          </p:cNvSpPr>
          <p:nvPr/>
        </p:nvSpPr>
        <p:spPr bwMode="auto">
          <a:xfrm>
            <a:off x="342900" y="4210050"/>
            <a:ext cx="1208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i="0"/>
              <a:t>(T</a:t>
            </a:r>
            <a:r>
              <a:rPr lang="de-DE" i="0" baseline="30000"/>
              <a:t>T</a:t>
            </a:r>
            <a:r>
              <a:rPr lang="de-DE" i="0"/>
              <a:t>)</a:t>
            </a:r>
            <a:r>
              <a:rPr lang="de-DE" i="0" baseline="30000"/>
              <a:t>-1 </a:t>
            </a:r>
            <a:r>
              <a:rPr lang="de-DE" i="0"/>
              <a:t>= </a:t>
            </a:r>
            <a:endParaRPr lang="en-US" i="0"/>
          </a:p>
        </p:txBody>
      </p:sp>
      <p:sp>
        <p:nvSpPr>
          <p:cNvPr id="103433" name="Textfeld 16"/>
          <p:cNvSpPr txBox="1">
            <a:spLocks noChangeArrowheads="1"/>
          </p:cNvSpPr>
          <p:nvPr/>
        </p:nvSpPr>
        <p:spPr bwMode="auto">
          <a:xfrm>
            <a:off x="5527675" y="2600325"/>
            <a:ext cx="1933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2000" i="0"/>
              <a:t>U</a:t>
            </a:r>
            <a:r>
              <a:rPr lang="de-DE" sz="2000" i="0" baseline="-25000"/>
              <a:t>2 </a:t>
            </a:r>
            <a:r>
              <a:rPr lang="de-DE" sz="2000" i="0"/>
              <a:t>= </a:t>
            </a:r>
            <a:r>
              <a:rPr lang="de-DE" sz="2000"/>
              <a:t>true</a:t>
            </a:r>
            <a:r>
              <a:rPr lang="de-DE" i="0"/>
              <a:t>  O</a:t>
            </a:r>
            <a:r>
              <a:rPr lang="de-DE" i="0" baseline="-25000"/>
              <a:t>2 </a:t>
            </a:r>
            <a:r>
              <a:rPr lang="de-DE" i="0"/>
              <a:t>=</a:t>
            </a:r>
            <a:endParaRPr lang="en-US" i="0"/>
          </a:p>
        </p:txBody>
      </p:sp>
      <p:graphicFrame>
        <p:nvGraphicFramePr>
          <p:cNvPr id="18" name="Tabelle 17"/>
          <p:cNvGraphicFramePr>
            <a:graphicFrameLocks noGrp="1"/>
          </p:cNvGraphicFramePr>
          <p:nvPr/>
        </p:nvGraphicFramePr>
        <p:xfrm>
          <a:off x="7645400" y="2465388"/>
          <a:ext cx="1247776" cy="731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3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/>
                        <a:t>0.9</a:t>
                      </a:r>
                      <a:endParaRPr lang="en-US" sz="1800"/>
                    </a:p>
                  </a:txBody>
                  <a:tcPr marL="91438" marR="91438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/>
                        <a:t>0</a:t>
                      </a:r>
                      <a:endParaRPr lang="en-US" sz="1800"/>
                    </a:p>
                  </a:txBody>
                  <a:tcPr marL="91438" marR="91438"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/>
                        <a:t>0</a:t>
                      </a:r>
                      <a:endParaRPr lang="en-US" sz="1800"/>
                    </a:p>
                  </a:txBody>
                  <a:tcPr marL="91438" marR="91438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0.2</a:t>
                      </a:r>
                      <a:endParaRPr lang="en-US" sz="1800" dirty="0"/>
                    </a:p>
                  </a:txBody>
                  <a:tcPr marL="91438" marR="91438"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3439" name="Textfeld 18"/>
          <p:cNvSpPr txBox="1">
            <a:spLocks noChangeArrowheads="1"/>
          </p:cNvSpPr>
          <p:nvPr/>
        </p:nvSpPr>
        <p:spPr bwMode="auto">
          <a:xfrm>
            <a:off x="7359650" y="2239963"/>
            <a:ext cx="441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(</a:t>
            </a:r>
            <a:endParaRPr lang="en-US" sz="6000" i="0"/>
          </a:p>
        </p:txBody>
      </p:sp>
      <p:sp>
        <p:nvSpPr>
          <p:cNvPr id="103440" name="Textfeld 19"/>
          <p:cNvSpPr txBox="1">
            <a:spLocks noChangeArrowheads="1"/>
          </p:cNvSpPr>
          <p:nvPr/>
        </p:nvSpPr>
        <p:spPr bwMode="auto">
          <a:xfrm>
            <a:off x="8659813" y="2216150"/>
            <a:ext cx="4413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)</a:t>
            </a:r>
            <a:endParaRPr lang="en-US" sz="6000" i="0"/>
          </a:p>
        </p:txBody>
      </p:sp>
      <p:sp>
        <p:nvSpPr>
          <p:cNvPr id="103441" name="Textfeld 20"/>
          <p:cNvSpPr txBox="1">
            <a:spLocks noChangeArrowheads="1"/>
          </p:cNvSpPr>
          <p:nvPr/>
        </p:nvSpPr>
        <p:spPr bwMode="auto">
          <a:xfrm>
            <a:off x="6907213" y="3584575"/>
            <a:ext cx="757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i="0"/>
              <a:t>T</a:t>
            </a:r>
            <a:r>
              <a:rPr lang="de-DE" i="0" baseline="30000"/>
              <a:t>T</a:t>
            </a:r>
            <a:r>
              <a:rPr lang="de-DE" i="0"/>
              <a:t> =</a:t>
            </a:r>
            <a:endParaRPr lang="en-US" i="0"/>
          </a:p>
        </p:txBody>
      </p:sp>
      <p:graphicFrame>
        <p:nvGraphicFramePr>
          <p:cNvPr id="22" name="Tabelle 21"/>
          <p:cNvGraphicFramePr>
            <a:graphicFrameLocks noGrp="1"/>
          </p:cNvGraphicFramePr>
          <p:nvPr/>
        </p:nvGraphicFramePr>
        <p:xfrm>
          <a:off x="7762875" y="3457575"/>
          <a:ext cx="1247776" cy="731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3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/>
                        <a:t>0.7</a:t>
                      </a:r>
                      <a:endParaRPr lang="en-US" sz="1800"/>
                    </a:p>
                  </a:txBody>
                  <a:tcPr marL="91438" marR="91438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/>
                        <a:t>0.3</a:t>
                      </a:r>
                      <a:endParaRPr lang="en-US" sz="1800"/>
                    </a:p>
                  </a:txBody>
                  <a:tcPr marL="91438" marR="91438"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/>
                        <a:t>0.3</a:t>
                      </a:r>
                      <a:endParaRPr lang="en-US" sz="1800"/>
                    </a:p>
                  </a:txBody>
                  <a:tcPr marL="91438" marR="91438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/>
                        <a:t>0.7</a:t>
                      </a:r>
                      <a:endParaRPr lang="en-US" sz="1800"/>
                    </a:p>
                  </a:txBody>
                  <a:tcPr marL="91438" marR="91438"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3447" name="Textfeld 22"/>
          <p:cNvSpPr txBox="1">
            <a:spLocks noChangeArrowheads="1"/>
          </p:cNvSpPr>
          <p:nvPr/>
        </p:nvSpPr>
        <p:spPr bwMode="auto">
          <a:xfrm>
            <a:off x="2155825" y="3849688"/>
            <a:ext cx="4413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(</a:t>
            </a:r>
            <a:endParaRPr lang="en-US" sz="6000" i="0"/>
          </a:p>
        </p:txBody>
      </p:sp>
      <p:sp>
        <p:nvSpPr>
          <p:cNvPr id="103448" name="Textfeld 23"/>
          <p:cNvSpPr txBox="1">
            <a:spLocks noChangeArrowheads="1"/>
          </p:cNvSpPr>
          <p:nvPr/>
        </p:nvSpPr>
        <p:spPr bwMode="auto">
          <a:xfrm>
            <a:off x="8739188" y="3208338"/>
            <a:ext cx="4413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)</a:t>
            </a:r>
            <a:endParaRPr lang="en-US" sz="6000" i="0"/>
          </a:p>
        </p:txBody>
      </p:sp>
      <p:graphicFrame>
        <p:nvGraphicFramePr>
          <p:cNvPr id="25" name="Tabelle 24"/>
          <p:cNvGraphicFramePr>
            <a:graphicFrameLocks noGrp="1"/>
          </p:cNvGraphicFramePr>
          <p:nvPr/>
        </p:nvGraphicFramePr>
        <p:xfrm>
          <a:off x="2352675" y="4081463"/>
          <a:ext cx="1247776" cy="731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3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0.7</a:t>
                      </a:r>
                      <a:endParaRPr lang="en-US" sz="1000"/>
                    </a:p>
                  </a:txBody>
                  <a:tcPr marL="91438" marR="91438" marT="26147" marB="26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-0.3</a:t>
                      </a:r>
                      <a:endParaRPr lang="en-US" sz="1000"/>
                    </a:p>
                  </a:txBody>
                  <a:tcPr marL="91438" marR="91438" marT="26147" marB="2614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-0.3</a:t>
                      </a:r>
                      <a:endParaRPr lang="en-US" sz="1000"/>
                    </a:p>
                  </a:txBody>
                  <a:tcPr marL="91438" marR="91438" marT="26147" marB="26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0.7</a:t>
                      </a:r>
                      <a:endParaRPr lang="en-US" sz="1000"/>
                    </a:p>
                  </a:txBody>
                  <a:tcPr marL="91438" marR="91438" marT="26147" marB="2614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3454" name="Textfeld 25"/>
          <p:cNvSpPr txBox="1">
            <a:spLocks noChangeArrowheads="1"/>
          </p:cNvSpPr>
          <p:nvPr/>
        </p:nvSpPr>
        <p:spPr bwMode="auto">
          <a:xfrm>
            <a:off x="3368675" y="3832225"/>
            <a:ext cx="439738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)</a:t>
            </a:r>
            <a:endParaRPr lang="en-US" sz="6000" i="0"/>
          </a:p>
        </p:txBody>
      </p:sp>
      <p:sp>
        <p:nvSpPr>
          <p:cNvPr id="103455" name="Textfeld 12"/>
          <p:cNvSpPr txBox="1">
            <a:spLocks noChangeArrowheads="1"/>
          </p:cNvSpPr>
          <p:nvPr/>
        </p:nvSpPr>
        <p:spPr bwMode="auto">
          <a:xfrm>
            <a:off x="1517650" y="4241800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800" i="0"/>
              <a:t>2.5</a:t>
            </a:r>
            <a:endParaRPr lang="en-US" sz="1800" i="0"/>
          </a:p>
        </p:txBody>
      </p:sp>
      <p:sp>
        <p:nvSpPr>
          <p:cNvPr id="103456" name="Textfeld 27"/>
          <p:cNvSpPr txBox="1">
            <a:spLocks noChangeArrowheads="1"/>
          </p:cNvSpPr>
          <p:nvPr/>
        </p:nvSpPr>
        <p:spPr bwMode="auto">
          <a:xfrm>
            <a:off x="7439025" y="3232150"/>
            <a:ext cx="441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(</a:t>
            </a:r>
            <a:endParaRPr lang="en-US" sz="6000" i="0"/>
          </a:p>
        </p:txBody>
      </p:sp>
      <p:sp>
        <p:nvSpPr>
          <p:cNvPr id="103457" name="Textfeld 28"/>
          <p:cNvSpPr txBox="1">
            <a:spLocks noChangeArrowheads="1"/>
          </p:cNvSpPr>
          <p:nvPr/>
        </p:nvSpPr>
        <p:spPr bwMode="auto">
          <a:xfrm>
            <a:off x="277813" y="3281363"/>
            <a:ext cx="957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i="0"/>
              <a:t>O</a:t>
            </a:r>
            <a:r>
              <a:rPr lang="de-DE" i="0" baseline="-25000"/>
              <a:t>2</a:t>
            </a:r>
            <a:r>
              <a:rPr lang="de-DE" i="0" baseline="30000"/>
              <a:t>-1</a:t>
            </a:r>
            <a:r>
              <a:rPr lang="de-DE" i="0" baseline="-25000"/>
              <a:t> </a:t>
            </a:r>
            <a:r>
              <a:rPr lang="de-DE" i="0"/>
              <a:t>=</a:t>
            </a:r>
            <a:endParaRPr lang="en-US" i="0"/>
          </a:p>
        </p:txBody>
      </p:sp>
      <p:graphicFrame>
        <p:nvGraphicFramePr>
          <p:cNvPr id="30" name="Tabelle 29"/>
          <p:cNvGraphicFramePr>
            <a:graphicFrameLocks noGrp="1"/>
          </p:cNvGraphicFramePr>
          <p:nvPr/>
        </p:nvGraphicFramePr>
        <p:xfrm>
          <a:off x="2393950" y="3146425"/>
          <a:ext cx="1247776" cy="731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3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/>
                        <a:t>0.2</a:t>
                      </a:r>
                      <a:endParaRPr lang="en-US" sz="1800"/>
                    </a:p>
                  </a:txBody>
                  <a:tcPr marL="91438" marR="91438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/>
                        <a:t>0</a:t>
                      </a:r>
                      <a:endParaRPr lang="en-US" sz="1800"/>
                    </a:p>
                  </a:txBody>
                  <a:tcPr marL="91438" marR="91438"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/>
                        <a:t>0</a:t>
                      </a:r>
                      <a:endParaRPr lang="en-US" sz="1800"/>
                    </a:p>
                  </a:txBody>
                  <a:tcPr marL="91438" marR="91438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/>
                        <a:t>0.9</a:t>
                      </a:r>
                      <a:endParaRPr lang="en-US" sz="1800"/>
                    </a:p>
                  </a:txBody>
                  <a:tcPr marL="91438" marR="91438"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3463" name="Textfeld 30"/>
          <p:cNvSpPr txBox="1">
            <a:spLocks noChangeArrowheads="1"/>
          </p:cNvSpPr>
          <p:nvPr/>
        </p:nvSpPr>
        <p:spPr bwMode="auto">
          <a:xfrm>
            <a:off x="2109788" y="2921000"/>
            <a:ext cx="4397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(</a:t>
            </a:r>
            <a:endParaRPr lang="en-US" sz="6000" i="0"/>
          </a:p>
        </p:txBody>
      </p:sp>
      <p:sp>
        <p:nvSpPr>
          <p:cNvPr id="103464" name="Textfeld 31"/>
          <p:cNvSpPr txBox="1">
            <a:spLocks noChangeArrowheads="1"/>
          </p:cNvSpPr>
          <p:nvPr/>
        </p:nvSpPr>
        <p:spPr bwMode="auto">
          <a:xfrm>
            <a:off x="3409950" y="2897188"/>
            <a:ext cx="439738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)</a:t>
            </a:r>
            <a:endParaRPr lang="en-US" sz="6000" i="0"/>
          </a:p>
        </p:txBody>
      </p:sp>
      <p:sp>
        <p:nvSpPr>
          <p:cNvPr id="103465" name="Textfeld 32"/>
          <p:cNvSpPr txBox="1">
            <a:spLocks noChangeArrowheads="1"/>
          </p:cNvSpPr>
          <p:nvPr/>
        </p:nvSpPr>
        <p:spPr bwMode="auto">
          <a:xfrm>
            <a:off x="1417638" y="3400425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800" i="0"/>
              <a:t>5.5</a:t>
            </a:r>
            <a:endParaRPr lang="en-US" sz="1800" i="0"/>
          </a:p>
        </p:txBody>
      </p:sp>
      <p:sp>
        <p:nvSpPr>
          <p:cNvPr id="103466" name="Textfeld 33"/>
          <p:cNvSpPr txBox="1">
            <a:spLocks noChangeArrowheads="1"/>
          </p:cNvSpPr>
          <p:nvPr/>
        </p:nvSpPr>
        <p:spPr bwMode="auto">
          <a:xfrm>
            <a:off x="3770313" y="3287713"/>
            <a:ext cx="363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i="0"/>
              <a:t>=</a:t>
            </a:r>
            <a:endParaRPr lang="en-US" i="0"/>
          </a:p>
        </p:txBody>
      </p:sp>
      <p:sp>
        <p:nvSpPr>
          <p:cNvPr id="103467" name="Textfeld 34"/>
          <p:cNvSpPr txBox="1">
            <a:spLocks noChangeArrowheads="1"/>
          </p:cNvSpPr>
          <p:nvPr/>
        </p:nvSpPr>
        <p:spPr bwMode="auto">
          <a:xfrm>
            <a:off x="3779838" y="4149725"/>
            <a:ext cx="363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i="0"/>
              <a:t>=</a:t>
            </a:r>
            <a:endParaRPr lang="en-US" i="0"/>
          </a:p>
        </p:txBody>
      </p:sp>
      <p:graphicFrame>
        <p:nvGraphicFramePr>
          <p:cNvPr id="36" name="Tabelle 35"/>
          <p:cNvGraphicFramePr>
            <a:graphicFrameLocks noGrp="1"/>
          </p:cNvGraphicFramePr>
          <p:nvPr/>
        </p:nvGraphicFramePr>
        <p:xfrm>
          <a:off x="4360863" y="3200400"/>
          <a:ext cx="1300162" cy="768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0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6812">
                <a:tc>
                  <a:txBody>
                    <a:bodyPr/>
                    <a:lstStyle/>
                    <a:p>
                      <a:pPr algn="ctr"/>
                      <a:r>
                        <a:rPr lang="de-DE" sz="1300"/>
                        <a:t>1.1</a:t>
                      </a:r>
                      <a:endParaRPr lang="en-US" sz="1300"/>
                    </a:p>
                  </a:txBody>
                  <a:tcPr marL="91442" marR="91442" marT="33622" marB="336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/>
                        <a:t>0</a:t>
                      </a:r>
                      <a:endParaRPr lang="en-US" sz="1300"/>
                    </a:p>
                  </a:txBody>
                  <a:tcPr marL="91442" marR="91442" marT="33622" marB="336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538">
                <a:tc>
                  <a:txBody>
                    <a:bodyPr/>
                    <a:lstStyle/>
                    <a:p>
                      <a:pPr algn="ctr"/>
                      <a:r>
                        <a:rPr lang="de-DE" sz="1300"/>
                        <a:t>0</a:t>
                      </a:r>
                      <a:endParaRPr lang="en-US" sz="1300"/>
                    </a:p>
                  </a:txBody>
                  <a:tcPr marL="91442" marR="91442" marT="33622" marB="336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/>
                        <a:t>4.95</a:t>
                      </a:r>
                    </a:p>
                  </a:txBody>
                  <a:tcPr marL="91442" marR="91442" marT="33622" marB="336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3473" name="Textfeld 36"/>
          <p:cNvSpPr txBox="1">
            <a:spLocks noChangeArrowheads="1"/>
          </p:cNvSpPr>
          <p:nvPr/>
        </p:nvSpPr>
        <p:spPr bwMode="auto">
          <a:xfrm>
            <a:off x="4105275" y="2959100"/>
            <a:ext cx="4413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(</a:t>
            </a:r>
            <a:endParaRPr lang="en-US" sz="6000" i="0"/>
          </a:p>
        </p:txBody>
      </p:sp>
      <p:sp>
        <p:nvSpPr>
          <p:cNvPr id="103474" name="Textfeld 37"/>
          <p:cNvSpPr txBox="1">
            <a:spLocks noChangeArrowheads="1"/>
          </p:cNvSpPr>
          <p:nvPr/>
        </p:nvSpPr>
        <p:spPr bwMode="auto">
          <a:xfrm>
            <a:off x="5405438" y="2935288"/>
            <a:ext cx="4413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)</a:t>
            </a:r>
            <a:endParaRPr lang="en-US" sz="6000" i="0"/>
          </a:p>
        </p:txBody>
      </p:sp>
      <p:graphicFrame>
        <p:nvGraphicFramePr>
          <p:cNvPr id="39" name="Tabelle 38"/>
          <p:cNvGraphicFramePr>
            <a:graphicFrameLocks noGrp="1"/>
          </p:cNvGraphicFramePr>
          <p:nvPr/>
        </p:nvGraphicFramePr>
        <p:xfrm>
          <a:off x="4271963" y="4081463"/>
          <a:ext cx="1519237" cy="936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2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2795">
                <a:tc>
                  <a:txBody>
                    <a:bodyPr/>
                    <a:lstStyle/>
                    <a:p>
                      <a:pPr algn="ctr"/>
                      <a:r>
                        <a:rPr lang="de-DE" sz="1100"/>
                        <a:t>1.75</a:t>
                      </a:r>
                      <a:endParaRPr lang="en-US" sz="1100"/>
                    </a:p>
                  </a:txBody>
                  <a:tcPr marL="91351" marR="91351" marT="6818" marB="6818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/>
                        <a:t>-0,75</a:t>
                      </a:r>
                      <a:endParaRPr lang="en-US" sz="1100"/>
                    </a:p>
                    <a:p>
                      <a:pPr algn="ctr"/>
                      <a:endParaRPr lang="en-US" sz="1100"/>
                    </a:p>
                  </a:txBody>
                  <a:tcPr marL="91351" marR="91351" marT="6818" marB="68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830">
                <a:tc>
                  <a:txBody>
                    <a:bodyPr/>
                    <a:lstStyle/>
                    <a:p>
                      <a:pPr algn="ctr"/>
                      <a:r>
                        <a:rPr lang="de-DE" sz="1100"/>
                        <a:t>-0,75</a:t>
                      </a:r>
                      <a:endParaRPr lang="en-US" sz="1100"/>
                    </a:p>
                  </a:txBody>
                  <a:tcPr marL="91351" marR="91351" marT="28862" marB="288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/>
                        <a:t>1.75</a:t>
                      </a:r>
                      <a:endParaRPr lang="en-US" sz="1100"/>
                    </a:p>
                  </a:txBody>
                  <a:tcPr marL="91351" marR="91351" marT="28862" marB="2886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3480" name="Textfeld 39"/>
          <p:cNvSpPr txBox="1">
            <a:spLocks noChangeArrowheads="1"/>
          </p:cNvSpPr>
          <p:nvPr/>
        </p:nvSpPr>
        <p:spPr bwMode="auto">
          <a:xfrm>
            <a:off x="3995738" y="3841750"/>
            <a:ext cx="441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(</a:t>
            </a:r>
            <a:endParaRPr lang="en-US" sz="6000" i="0"/>
          </a:p>
        </p:txBody>
      </p:sp>
      <p:sp>
        <p:nvSpPr>
          <p:cNvPr id="103481" name="Textfeld 40"/>
          <p:cNvSpPr txBox="1">
            <a:spLocks noChangeArrowheads="1"/>
          </p:cNvSpPr>
          <p:nvPr/>
        </p:nvSpPr>
        <p:spPr bwMode="auto">
          <a:xfrm>
            <a:off x="5516563" y="3886200"/>
            <a:ext cx="4413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)</a:t>
            </a:r>
            <a:endParaRPr lang="en-US" sz="6000" i="0"/>
          </a:p>
        </p:txBody>
      </p:sp>
      <p:graphicFrame>
        <p:nvGraphicFramePr>
          <p:cNvPr id="43" name="Tabel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131704"/>
              </p:ext>
            </p:extLst>
          </p:nvPr>
        </p:nvGraphicFramePr>
        <p:xfrm>
          <a:off x="471488" y="5142210"/>
          <a:ext cx="1987550" cy="774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166">
                <a:tc>
                  <a:txBody>
                    <a:bodyPr/>
                    <a:lstStyle/>
                    <a:p>
                      <a:pPr algn="ctr"/>
                      <a:r>
                        <a:rPr lang="de-DE" sz="1400"/>
                        <a:t>1,925</a:t>
                      </a:r>
                      <a:endParaRPr lang="en-US" sz="1400"/>
                    </a:p>
                  </a:txBody>
                  <a:tcPr marL="91424" marR="91424" marT="35049" marB="350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/>
                        <a:t>-3.7125</a:t>
                      </a:r>
                      <a:endParaRPr lang="en-US" sz="1400"/>
                    </a:p>
                  </a:txBody>
                  <a:tcPr marL="91424" marR="91424" marT="35049" marB="3504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534">
                <a:tc>
                  <a:txBody>
                    <a:bodyPr/>
                    <a:lstStyle/>
                    <a:p>
                      <a:pPr algn="ctr"/>
                      <a:r>
                        <a:rPr lang="de-DE" sz="1400"/>
                        <a:t>-0,825</a:t>
                      </a:r>
                      <a:endParaRPr lang="en-US" sz="1400"/>
                    </a:p>
                  </a:txBody>
                  <a:tcPr marL="91424" marR="91424" marT="35049" marB="350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/>
                        <a:t>8.6625</a:t>
                      </a:r>
                      <a:endParaRPr lang="en-US" sz="1400"/>
                    </a:p>
                  </a:txBody>
                  <a:tcPr marL="91424" marR="91424" marT="35049" marB="350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3487" name="Textfeld 43"/>
          <p:cNvSpPr txBox="1">
            <a:spLocks noChangeArrowheads="1"/>
          </p:cNvSpPr>
          <p:nvPr/>
        </p:nvSpPr>
        <p:spPr bwMode="auto">
          <a:xfrm>
            <a:off x="250825" y="4958060"/>
            <a:ext cx="441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(</a:t>
            </a:r>
            <a:endParaRPr lang="en-US" sz="6000" i="0"/>
          </a:p>
        </p:txBody>
      </p:sp>
      <p:sp>
        <p:nvSpPr>
          <p:cNvPr id="103488" name="Textfeld 44"/>
          <p:cNvSpPr txBox="1">
            <a:spLocks noChangeArrowheads="1"/>
          </p:cNvSpPr>
          <p:nvPr/>
        </p:nvSpPr>
        <p:spPr bwMode="auto">
          <a:xfrm>
            <a:off x="2339975" y="4902498"/>
            <a:ext cx="4413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)</a:t>
            </a:r>
            <a:endParaRPr lang="en-US" sz="6000" i="0"/>
          </a:p>
        </p:txBody>
      </p:sp>
      <p:graphicFrame>
        <p:nvGraphicFramePr>
          <p:cNvPr id="46" name="Tabel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666244"/>
              </p:ext>
            </p:extLst>
          </p:nvPr>
        </p:nvGraphicFramePr>
        <p:xfrm>
          <a:off x="2667000" y="5096173"/>
          <a:ext cx="914400" cy="731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/>
                        <a:t>0.883</a:t>
                      </a:r>
                      <a:endParaRPr lang="en-US" sz="1800"/>
                    </a:p>
                  </a:txBody>
                  <a:tcPr marL="91454" marR="91454"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/>
                        <a:t>0.117</a:t>
                      </a:r>
                      <a:endParaRPr lang="en-US" sz="1800"/>
                    </a:p>
                  </a:txBody>
                  <a:tcPr marL="91454" marR="91454"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3492" name="Textfeld 46"/>
          <p:cNvSpPr txBox="1">
            <a:spLocks noChangeArrowheads="1"/>
          </p:cNvSpPr>
          <p:nvPr/>
        </p:nvSpPr>
        <p:spPr bwMode="auto">
          <a:xfrm>
            <a:off x="3279775" y="4869160"/>
            <a:ext cx="439738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)</a:t>
            </a:r>
            <a:endParaRPr lang="en-US" sz="6000" i="0"/>
          </a:p>
        </p:txBody>
      </p:sp>
      <p:sp>
        <p:nvSpPr>
          <p:cNvPr id="103493" name="Textfeld 47"/>
          <p:cNvSpPr txBox="1">
            <a:spLocks noChangeArrowheads="1"/>
          </p:cNvSpPr>
          <p:nvPr/>
        </p:nvSpPr>
        <p:spPr bwMode="auto">
          <a:xfrm>
            <a:off x="2560638" y="4873923"/>
            <a:ext cx="441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(</a:t>
            </a:r>
            <a:endParaRPr lang="en-US" sz="6000" i="0"/>
          </a:p>
        </p:txBody>
      </p:sp>
      <p:graphicFrame>
        <p:nvGraphicFramePr>
          <p:cNvPr id="50" name="Tabel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255905"/>
              </p:ext>
            </p:extLst>
          </p:nvPr>
        </p:nvGraphicFramePr>
        <p:xfrm>
          <a:off x="4035425" y="5100935"/>
          <a:ext cx="914400" cy="731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/>
                        <a:t>1.265</a:t>
                      </a:r>
                      <a:endParaRPr lang="en-US" sz="1800"/>
                    </a:p>
                  </a:txBody>
                  <a:tcPr marL="91454" marR="91454"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/>
                        <a:t>0,285</a:t>
                      </a:r>
                      <a:endParaRPr lang="en-US" sz="1800"/>
                    </a:p>
                  </a:txBody>
                  <a:tcPr marL="91454" marR="91454"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3497" name="Textfeld 50"/>
          <p:cNvSpPr txBox="1">
            <a:spLocks noChangeArrowheads="1"/>
          </p:cNvSpPr>
          <p:nvPr/>
        </p:nvSpPr>
        <p:spPr bwMode="auto">
          <a:xfrm>
            <a:off x="4646613" y="4873923"/>
            <a:ext cx="4413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)</a:t>
            </a:r>
            <a:endParaRPr lang="en-US" sz="6000" i="0"/>
          </a:p>
        </p:txBody>
      </p:sp>
      <p:sp>
        <p:nvSpPr>
          <p:cNvPr id="103498" name="Textfeld 51"/>
          <p:cNvSpPr txBox="1">
            <a:spLocks noChangeArrowheads="1"/>
          </p:cNvSpPr>
          <p:nvPr/>
        </p:nvSpPr>
        <p:spPr bwMode="auto">
          <a:xfrm>
            <a:off x="3929063" y="4875510"/>
            <a:ext cx="4397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(</a:t>
            </a:r>
            <a:endParaRPr lang="en-US" sz="6000" i="0"/>
          </a:p>
        </p:txBody>
      </p:sp>
      <p:graphicFrame>
        <p:nvGraphicFramePr>
          <p:cNvPr id="53" name="Tabel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462703"/>
              </p:ext>
            </p:extLst>
          </p:nvPr>
        </p:nvGraphicFramePr>
        <p:xfrm>
          <a:off x="7097713" y="5167610"/>
          <a:ext cx="914400" cy="731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/>
                        <a:t>0.817</a:t>
                      </a:r>
                    </a:p>
                  </a:txBody>
                  <a:tcPr marL="91454" marR="91454"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/>
                        <a:t>0,183</a:t>
                      </a:r>
                      <a:endParaRPr lang="en-US" sz="1800"/>
                    </a:p>
                  </a:txBody>
                  <a:tcPr marL="91454" marR="91454"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3502" name="Textfeld 53"/>
          <p:cNvSpPr txBox="1">
            <a:spLocks noChangeArrowheads="1"/>
          </p:cNvSpPr>
          <p:nvPr/>
        </p:nvSpPr>
        <p:spPr bwMode="auto">
          <a:xfrm>
            <a:off x="7754938" y="4942185"/>
            <a:ext cx="5334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)</a:t>
            </a:r>
            <a:endParaRPr lang="en-US" sz="6000" i="0"/>
          </a:p>
        </p:txBody>
      </p:sp>
      <p:sp>
        <p:nvSpPr>
          <p:cNvPr id="103503" name="Textfeld 54"/>
          <p:cNvSpPr txBox="1">
            <a:spLocks noChangeArrowheads="1"/>
          </p:cNvSpPr>
          <p:nvPr/>
        </p:nvSpPr>
        <p:spPr bwMode="auto">
          <a:xfrm>
            <a:off x="7035800" y="4942185"/>
            <a:ext cx="533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(</a:t>
            </a:r>
            <a:endParaRPr lang="en-US" sz="6000" i="0"/>
          </a:p>
        </p:txBody>
      </p:sp>
      <p:sp>
        <p:nvSpPr>
          <p:cNvPr id="103504" name="Textfeld 55"/>
          <p:cNvSpPr txBox="1">
            <a:spLocks noChangeArrowheads="1"/>
          </p:cNvSpPr>
          <p:nvPr/>
        </p:nvSpPr>
        <p:spPr bwMode="auto">
          <a:xfrm>
            <a:off x="3694113" y="5300960"/>
            <a:ext cx="36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i="0"/>
              <a:t>=</a:t>
            </a:r>
            <a:endParaRPr lang="en-US" i="0"/>
          </a:p>
        </p:txBody>
      </p:sp>
      <p:sp>
        <p:nvSpPr>
          <p:cNvPr id="103505" name="Textfeld 78847"/>
          <p:cNvSpPr txBox="1">
            <a:spLocks noChangeArrowheads="1"/>
          </p:cNvSpPr>
          <p:nvPr/>
        </p:nvSpPr>
        <p:spPr bwMode="auto">
          <a:xfrm>
            <a:off x="5338763" y="5332710"/>
            <a:ext cx="1322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800" i="0">
                <a:latin typeface="Symbol" charset="0"/>
              </a:rPr>
              <a:t>a = 0,64497</a:t>
            </a:r>
            <a:endParaRPr lang="en-US" sz="1800" i="0">
              <a:latin typeface="Symbol" charset="0"/>
            </a:endParaRPr>
          </a:p>
        </p:txBody>
      </p:sp>
      <p:sp>
        <p:nvSpPr>
          <p:cNvPr id="103506" name="Textfeld 78851"/>
          <p:cNvSpPr txBox="1">
            <a:spLocks noChangeArrowheads="1"/>
          </p:cNvSpPr>
          <p:nvPr/>
        </p:nvSpPr>
        <p:spPr bwMode="auto">
          <a:xfrm>
            <a:off x="6661150" y="5286673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→</a:t>
            </a:r>
          </a:p>
        </p:txBody>
      </p:sp>
      <p:sp>
        <p:nvSpPr>
          <p:cNvPr id="51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53201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5474" name="Picture 6" descr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87525"/>
            <a:ext cx="51355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6564313" y="2139950"/>
          <a:ext cx="914400" cy="731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/>
                        <a:t>0.817</a:t>
                      </a:r>
                    </a:p>
                  </a:txBody>
                  <a:tcPr marL="91454" marR="91454"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/>
                        <a:t>0,183</a:t>
                      </a:r>
                      <a:endParaRPr lang="en-US" sz="1800"/>
                    </a:p>
                  </a:txBody>
                  <a:tcPr marL="91454" marR="91454"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478" name="Textfeld 4"/>
          <p:cNvSpPr txBox="1">
            <a:spLocks noChangeArrowheads="1"/>
          </p:cNvSpPr>
          <p:nvPr/>
        </p:nvSpPr>
        <p:spPr bwMode="auto">
          <a:xfrm>
            <a:off x="7221538" y="1914525"/>
            <a:ext cx="5334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)</a:t>
            </a:r>
            <a:endParaRPr lang="en-US" sz="6000" i="0"/>
          </a:p>
        </p:txBody>
      </p:sp>
      <p:sp>
        <p:nvSpPr>
          <p:cNvPr id="105479" name="Textfeld 5"/>
          <p:cNvSpPr txBox="1">
            <a:spLocks noChangeArrowheads="1"/>
          </p:cNvSpPr>
          <p:nvPr/>
        </p:nvSpPr>
        <p:spPr bwMode="auto">
          <a:xfrm>
            <a:off x="6502400" y="1914525"/>
            <a:ext cx="533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(</a:t>
            </a:r>
            <a:endParaRPr lang="en-US" sz="6000" i="0"/>
          </a:p>
        </p:txBody>
      </p:sp>
      <p:sp>
        <p:nvSpPr>
          <p:cNvPr id="105480" name="Ellipse 7"/>
          <p:cNvSpPr>
            <a:spLocks noChangeArrowheads="1"/>
          </p:cNvSpPr>
          <p:nvPr/>
        </p:nvSpPr>
        <p:spPr bwMode="auto">
          <a:xfrm>
            <a:off x="2771775" y="2205038"/>
            <a:ext cx="863600" cy="6477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6430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DBNs vs. HMMs</a:t>
            </a:r>
          </a:p>
        </p:txBody>
      </p:sp>
      <p:pic>
        <p:nvPicPr>
          <p:cNvPr id="122882" name="Picture 3" descr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68760"/>
            <a:ext cx="7924800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Rectangle 4"/>
          <p:cNvSpPr>
            <a:spLocks noChangeArrowheads="1"/>
          </p:cNvSpPr>
          <p:nvPr/>
        </p:nvSpPr>
        <p:spPr bwMode="auto">
          <a:xfrm>
            <a:off x="304800" y="4388198"/>
            <a:ext cx="3172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800" i="0">
                <a:latin typeface="+mn-lt"/>
              </a:rPr>
              <a:t>Consider the </a:t>
            </a:r>
            <a:r>
              <a:rPr lang="de-DE" sz="1800" b="1" i="0">
                <a:latin typeface="+mn-lt"/>
              </a:rPr>
              <a:t>transition</a:t>
            </a:r>
            <a:r>
              <a:rPr lang="de-DE" sz="1800" i="0">
                <a:latin typeface="+mn-lt"/>
              </a:rPr>
              <a:t> </a:t>
            </a:r>
            <a:r>
              <a:rPr lang="de-DE" sz="1800" b="1" i="0">
                <a:latin typeface="+mn-lt"/>
              </a:rPr>
              <a:t>model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86174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DBN – Special Cases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7966075" cy="4114800"/>
          </a:xfrm>
        </p:spPr>
        <p:txBody>
          <a:bodyPr/>
          <a:lstStyle/>
          <a:p>
            <a:pPr marL="447675" indent="-447675" eaLnBrk="1" hangingPunct="1"/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Hidden Markov Model (HMMs):</a:t>
            </a:r>
          </a:p>
          <a:p>
            <a:pPr marL="447675" indent="-447675" eaLnBrk="1" hangingPunct="1">
              <a:buFont typeface="Times" charset="0"/>
              <a:buNone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Temporal probabilistic model in which the state of the process </a:t>
            </a:r>
            <a:br>
              <a:rPr lang="en-US" sz="1800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</a:br>
            <a:r>
              <a:rPr lang="en-US" sz="1800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is described by a single discrete random variable. (The simplest kind of DBN )</a:t>
            </a:r>
          </a:p>
          <a:p>
            <a:pPr marL="447675" indent="-447675" eaLnBrk="1" hangingPunct="1"/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447675" indent="-447675" eaLnBrk="1" hangingPunct="1"/>
            <a:r>
              <a:rPr lang="en-US" sz="2800" dirty="0" err="1">
                <a:solidFill>
                  <a:srgbClr val="7DA031"/>
                </a:solidFill>
                <a:ea typeface="ＭＳ Ｐゴシック" charset="0"/>
                <a:cs typeface="ＭＳ Ｐゴシック" charset="0"/>
              </a:rPr>
              <a:t>Kalman</a:t>
            </a:r>
            <a:r>
              <a:rPr lang="en-US" sz="2800" dirty="0">
                <a:solidFill>
                  <a:srgbClr val="7DA031"/>
                </a:solidFill>
                <a:ea typeface="ＭＳ Ｐゴシック" charset="0"/>
                <a:cs typeface="ＭＳ Ｐゴシック" charset="0"/>
              </a:rPr>
              <a:t> Filter Models (KFMs):</a:t>
            </a:r>
          </a:p>
          <a:p>
            <a:pPr marL="447675" indent="-447675" eaLnBrk="1" hangingPunct="1">
              <a:buFont typeface="Times" charset="0"/>
              <a:buNone/>
            </a:pPr>
            <a:r>
              <a:rPr lang="en-US" sz="2800" dirty="0">
                <a:solidFill>
                  <a:srgbClr val="7DA031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1800" dirty="0">
                <a:solidFill>
                  <a:srgbClr val="7DA031"/>
                </a:solidFill>
                <a:ea typeface="ＭＳ Ｐゴシック" charset="0"/>
                <a:cs typeface="ＭＳ Ｐゴシック" charset="0"/>
              </a:rPr>
              <a:t>Estimate the state of a physical system from noisy observations over time. Also known as linear dynamical systems (LDSs).</a:t>
            </a:r>
          </a:p>
          <a:p>
            <a:pPr marL="447675" indent="-447675" eaLnBrk="1" hangingPunct="1">
              <a:buFont typeface="Times" charset="0"/>
              <a:buNone/>
            </a:pPr>
            <a:endParaRPr lang="en-US" sz="1800" dirty="0">
              <a:solidFill>
                <a:srgbClr val="7DA03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61140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Kalman Filters</a:t>
            </a:r>
          </a:p>
        </p:txBody>
      </p:sp>
      <p:pic>
        <p:nvPicPr>
          <p:cNvPr id="106498" name="Picture 3" descr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40768"/>
            <a:ext cx="8382000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81128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Updating</a:t>
            </a:r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Gaussian</a:t>
            </a:r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Distributions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108546" name="Picture 3" descr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82296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0437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4744"/>
            <a:ext cx="8077200" cy="587375"/>
          </a:xfrm>
        </p:spPr>
        <p:txBody>
          <a:bodyPr/>
          <a:lstStyle/>
          <a:p>
            <a:pPr marL="447675" indent="-447675" eaLnBrk="1" hangingPunct="1">
              <a:lnSpc>
                <a:spcPct val="90000"/>
              </a:lnSpc>
            </a:pPr>
            <a:r>
              <a:rPr lang="en-US" sz="2800" dirty="0">
                <a:solidFill>
                  <a:srgbClr val="0B05FF"/>
                </a:solidFill>
                <a:ea typeface="ＭＳ Ｐゴシック" charset="0"/>
                <a:cs typeface="ＭＳ Ｐゴシック" charset="0"/>
              </a:rPr>
              <a:t>Problem:</a:t>
            </a:r>
          </a:p>
          <a:p>
            <a:pPr marL="447675" indent="-447675"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1066800" y="1735648"/>
            <a:ext cx="775367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en-US" sz="2000" i="0" dirty="0">
                <a:latin typeface="+mn-lt"/>
              </a:rPr>
              <a:t>Process behavior might change (CPTs of evidence variables change)</a:t>
            </a: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en-US" sz="2000" i="0" dirty="0">
                <a:latin typeface="+mn-lt"/>
              </a:rPr>
              <a:t>Evidence and state variables might depend on all previous states (unbounded number of Parents in CPT)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457200" y="3364706"/>
            <a:ext cx="76612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</a:pPr>
            <a:r>
              <a:rPr lang="en-US" sz="2800" i="0" dirty="0">
                <a:solidFill>
                  <a:srgbClr val="0B05FF"/>
                </a:solidFill>
                <a:latin typeface="+mn-lt"/>
              </a:rPr>
              <a:t>Solution: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</a:pPr>
            <a:endParaRPr lang="en-US" sz="2000" i="0" dirty="0">
              <a:solidFill>
                <a:srgbClr val="0B05FF"/>
              </a:solidFill>
              <a:latin typeface="+mn-lt"/>
            </a:endParaRP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1066800" y="3958431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en-US" sz="2000" i="0" dirty="0">
                <a:latin typeface="+mn-lt"/>
              </a:rPr>
              <a:t>Assume that changes in the world state are caused by a </a:t>
            </a:r>
            <a:br>
              <a:rPr lang="en-US" sz="2000" i="0" dirty="0">
                <a:latin typeface="+mn-lt"/>
              </a:rPr>
            </a:br>
            <a:r>
              <a:rPr lang="en-US" sz="2000" i="0" dirty="0">
                <a:solidFill>
                  <a:srgbClr val="0B05FF"/>
                </a:solidFill>
                <a:latin typeface="+mn-lt"/>
              </a:rPr>
              <a:t>stationary</a:t>
            </a:r>
            <a:r>
              <a:rPr lang="en-US" sz="2000" i="0" dirty="0">
                <a:latin typeface="+mn-lt"/>
              </a:rPr>
              <a:t> </a:t>
            </a:r>
            <a:r>
              <a:rPr lang="en-US" sz="2000" i="0" dirty="0">
                <a:solidFill>
                  <a:srgbClr val="0B05FF"/>
                </a:solidFill>
                <a:latin typeface="+mn-lt"/>
              </a:rPr>
              <a:t>process</a:t>
            </a:r>
            <a:r>
              <a:rPr lang="en-US" sz="2000" i="0" dirty="0">
                <a:latin typeface="+mn-lt"/>
              </a:rPr>
              <a:t> (unchanging process over time).</a:t>
            </a:r>
          </a:p>
        </p:txBody>
      </p:sp>
      <p:graphicFrame>
        <p:nvGraphicFramePr>
          <p:cNvPr id="29701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22558325"/>
              </p:ext>
            </p:extLst>
          </p:nvPr>
        </p:nvGraphicFramePr>
        <p:xfrm>
          <a:off x="1543050" y="4980881"/>
          <a:ext cx="28638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7" name="Formel" r:id="rId4" imgW="1193800" imgH="228600" progId="Equation.3">
                  <p:embed/>
                </p:oleObj>
              </mc:Choice>
              <mc:Fallback>
                <p:oleObj name="Formel" r:id="rId4" imgW="119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4980881"/>
                        <a:ext cx="286385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4498032" y="5070475"/>
            <a:ext cx="3962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 dirty="0">
                <a:latin typeface="+mn-lt"/>
              </a:rPr>
              <a:t>is the same for all </a:t>
            </a:r>
            <a:r>
              <a:rPr lang="en-US" sz="1800" dirty="0">
                <a:latin typeface="+mn-lt"/>
              </a:rPr>
              <a:t>t</a:t>
            </a:r>
            <a:endParaRPr lang="en-US" sz="1800" i="0" dirty="0">
              <a:latin typeface="+mn-lt"/>
            </a:endParaRPr>
          </a:p>
        </p:txBody>
      </p:sp>
      <p:sp>
        <p:nvSpPr>
          <p:cNvPr id="29703" name="Rectangle 8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DBN - Representation</a:t>
            </a:r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3563B7AA-5855-DB4B-8CAB-363CADA96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432" y="5662253"/>
            <a:ext cx="762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 dirty="0">
                <a:latin typeface="+mn-lt"/>
              </a:rPr>
              <a:t>“Dynamic” means we are modeling a dynamic system, not that the structure of a Bayesian network changes over time.</a:t>
            </a:r>
          </a:p>
        </p:txBody>
      </p:sp>
    </p:spTree>
    <p:extLst>
      <p:ext uri="{BB962C8B-B14F-4D97-AF65-F5344CB8AC3E}">
        <p14:creationId xmlns:p14="http://schemas.microsoft.com/office/powerpoint/2010/main" val="4273220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2-D Tracking: Filtering</a:t>
            </a:r>
          </a:p>
        </p:txBody>
      </p:sp>
      <p:pic>
        <p:nvPicPr>
          <p:cNvPr id="114690" name="Picture 3" descr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96752"/>
            <a:ext cx="6169025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55906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Simple 1-D Example</a:t>
            </a:r>
          </a:p>
        </p:txBody>
      </p:sp>
      <p:pic>
        <p:nvPicPr>
          <p:cNvPr id="110594" name="Picture 3" descr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640080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41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3275856" y="6309320"/>
            <a:ext cx="2498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s.d</a:t>
            </a:r>
            <a:r>
              <a:rPr lang="de-DE" dirty="0"/>
              <a:t>.=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deviation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832765" y="3789040"/>
            <a:ext cx="2059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z1: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observation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43329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General Kalman Update</a:t>
            </a:r>
          </a:p>
        </p:txBody>
      </p:sp>
      <p:pic>
        <p:nvPicPr>
          <p:cNvPr id="112642" name="Picture 3" descr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68760"/>
            <a:ext cx="7696200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Rectangle 4"/>
          <p:cNvSpPr>
            <a:spLocks noChangeArrowheads="1"/>
          </p:cNvSpPr>
          <p:nvPr/>
        </p:nvSpPr>
        <p:spPr bwMode="auto">
          <a:xfrm>
            <a:off x="5222194" y="3429000"/>
            <a:ext cx="3238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Lucida Grande" charset="0"/>
              </a:rPr>
              <a:t>Details l</a:t>
            </a:r>
            <a:r>
              <a:rPr lang="en-US" sz="1800" dirty="0">
                <a:latin typeface="Lucida Grande" charset="0"/>
              </a:rPr>
              <a:t>eft for your studies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1642049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2-D Tracking: Smoothing</a:t>
            </a:r>
          </a:p>
        </p:txBody>
      </p:sp>
      <p:pic>
        <p:nvPicPr>
          <p:cNvPr id="116738" name="Picture 3" descr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96752"/>
            <a:ext cx="6142038" cy="496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47019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Where it breaks</a:t>
            </a:r>
          </a:p>
        </p:txBody>
      </p:sp>
      <p:pic>
        <p:nvPicPr>
          <p:cNvPr id="118786" name="Picture 3" descr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96752"/>
            <a:ext cx="8001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Text Box 4"/>
          <p:cNvSpPr txBox="1">
            <a:spLocks noChangeArrowheads="1"/>
          </p:cNvSpPr>
          <p:nvPr/>
        </p:nvSpPr>
        <p:spPr bwMode="auto">
          <a:xfrm>
            <a:off x="709396" y="2492896"/>
            <a:ext cx="6035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800" i="0" dirty="0">
                <a:latin typeface="+mn-lt"/>
              </a:rPr>
              <a:t>Standard </a:t>
            </a:r>
            <a:r>
              <a:rPr lang="de-DE" sz="1800" i="0" dirty="0" err="1">
                <a:latin typeface="+mn-lt"/>
              </a:rPr>
              <a:t>solution</a:t>
            </a:r>
            <a:r>
              <a:rPr lang="de-DE" sz="1800" i="0" dirty="0">
                <a:latin typeface="+mn-lt"/>
              </a:rPr>
              <a:t>: </a:t>
            </a:r>
            <a:r>
              <a:rPr lang="de-DE" sz="1800" i="0" dirty="0" err="1">
                <a:latin typeface="+mn-lt"/>
              </a:rPr>
              <a:t>switching</a:t>
            </a:r>
            <a:r>
              <a:rPr lang="de-DE" sz="1800" i="0" dirty="0">
                <a:latin typeface="+mn-lt"/>
              </a:rPr>
              <a:t> Kalman </a:t>
            </a:r>
            <a:r>
              <a:rPr lang="de-DE" sz="1800" i="0" dirty="0" err="1">
                <a:latin typeface="+mn-lt"/>
              </a:rPr>
              <a:t>filter</a:t>
            </a:r>
            <a:endParaRPr lang="de-DE" sz="1800" i="0" dirty="0">
              <a:latin typeface="+mn-lt"/>
            </a:endParaRPr>
          </a:p>
        </p:txBody>
      </p:sp>
      <p:sp>
        <p:nvSpPr>
          <p:cNvPr id="118788" name="Rectangle 5"/>
          <p:cNvSpPr>
            <a:spLocks noChangeArrowheads="1"/>
          </p:cNvSpPr>
          <p:nvPr/>
        </p:nvSpPr>
        <p:spPr bwMode="auto">
          <a:xfrm>
            <a:off x="6742113" y="70389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44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827584" y="5623875"/>
            <a:ext cx="509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Keeping</a:t>
            </a:r>
            <a:r>
              <a:rPr lang="de-DE" dirty="0"/>
              <a:t> </a:t>
            </a:r>
            <a:r>
              <a:rPr lang="de-DE" dirty="0" err="1"/>
              <a:t>track</a:t>
            </a:r>
            <a:r>
              <a:rPr lang="de-DE" dirty="0"/>
              <a:t> of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objects</a:t>
            </a:r>
            <a:r>
              <a:rPr lang="de-DE" dirty="0"/>
              <a:t>: Identity </a:t>
            </a:r>
            <a:r>
              <a:rPr lang="de-DE" dirty="0" err="1"/>
              <a:t>uncertainty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32930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b="1" dirty="0"/>
              <a:t>Non-Standard-Datenbanken</a:t>
            </a:r>
            <a:endParaRPr lang="de-DE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088" y="2708275"/>
            <a:ext cx="7632700" cy="338455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cs typeface="+mn-cs"/>
              </a:rPr>
              <a:t>Dynamische </a:t>
            </a:r>
            <a:r>
              <a:rPr lang="de-DE" dirty="0" err="1">
                <a:cs typeface="+mn-cs"/>
              </a:rPr>
              <a:t>Bayessche</a:t>
            </a:r>
            <a:r>
              <a:rPr lang="de-DE" dirty="0">
                <a:cs typeface="+mn-cs"/>
              </a:rPr>
              <a:t> Netze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r>
              <a:rPr lang="de-DE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Institut für Informationssysteme</a:t>
            </a:r>
          </a:p>
        </p:txBody>
      </p:sp>
    </p:spTree>
    <p:extLst>
      <p:ext uri="{BB962C8B-B14F-4D97-AF65-F5344CB8AC3E}">
        <p14:creationId xmlns:p14="http://schemas.microsoft.com/office/powerpoint/2010/main" val="16329408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560" y="1124744"/>
            <a:ext cx="7661275" cy="3429000"/>
          </a:xfrm>
        </p:spPr>
        <p:txBody>
          <a:bodyPr/>
          <a:lstStyle/>
          <a:p>
            <a:pPr marL="447675" indent="-447675" eaLnBrk="1" hangingPunct="1">
              <a:lnSpc>
                <a:spcPct val="90000"/>
              </a:lnSpc>
              <a:buFont typeface="Times" charset="0"/>
              <a:buNone/>
            </a:pPr>
            <a:endParaRPr lang="en-US" sz="2400" i="1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447675" indent="-447675" eaLnBrk="1" hangingPunct="1">
              <a:lnSpc>
                <a:spcPct val="90000"/>
              </a:lnSpc>
            </a:pPr>
            <a:r>
              <a:rPr lang="en-US" sz="24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Learning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requires the full smoothing inference, rather than filtering, because it provides better estimates of the state of the process.</a:t>
            </a:r>
          </a:p>
          <a:p>
            <a:pPr marL="447675" indent="-447675" eaLnBrk="1" hangingPunct="1"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447675" indent="-447675" eaLnBrk="1" hangingPunct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Learning the parameters of a BN is done using Expectation – Maximization (EM) Algorithms. </a:t>
            </a:r>
          </a:p>
          <a:p>
            <a:pPr marL="847725" lvl="1" indent="-447675" eaLnBrk="1" hangingPunct="1">
              <a:lnSpc>
                <a:spcPct val="90000"/>
              </a:lnSpc>
            </a:pPr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Iterative optimization method to estimate some unknown parameters.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Learning Dynamic Bayesian Networks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97233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2008" y="188640"/>
            <a:ext cx="7772400" cy="762000"/>
          </a:xfrm>
        </p:spPr>
        <p:txBody>
          <a:bodyPr/>
          <a:lstStyle/>
          <a:p>
            <a:r>
              <a:rPr lang="en-US" sz="3600" dirty="0"/>
              <a:t>State View: Hidden Markov models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143000" y="2560687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57200" y="1340768"/>
            <a:ext cx="8382000" cy="483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/>
              <a:t>Set of </a:t>
            </a:r>
            <a:r>
              <a:rPr lang="en-US" sz="2800" dirty="0">
                <a:solidFill>
                  <a:srgbClr val="1E0AFF"/>
                </a:solidFill>
              </a:rPr>
              <a:t>states</a:t>
            </a:r>
            <a:r>
              <a:rPr lang="en-US" sz="2800" dirty="0"/>
              <a:t>: </a:t>
            </a:r>
          </a:p>
          <a:p>
            <a:endParaRPr lang="en-US" sz="2800" dirty="0"/>
          </a:p>
          <a:p>
            <a:r>
              <a:rPr lang="en-US" sz="2800" dirty="0"/>
              <a:t>Process moves from one state to another generating a sequence of states :</a:t>
            </a:r>
          </a:p>
          <a:p>
            <a:r>
              <a:rPr lang="en-US" sz="2800" dirty="0"/>
              <a:t>Markov chain property:  probability of each subsequent state depends only on what was the previous state:</a:t>
            </a:r>
          </a:p>
          <a:p>
            <a:r>
              <a:rPr lang="en-US" sz="2800" dirty="0"/>
              <a:t>	</a:t>
            </a:r>
          </a:p>
          <a:p>
            <a:endParaRPr lang="en-US" sz="2800" dirty="0"/>
          </a:p>
          <a:p>
            <a:r>
              <a:rPr lang="en-US" sz="2800" dirty="0"/>
              <a:t>States are not visible, but each state </a:t>
            </a:r>
            <a:br>
              <a:rPr lang="en-US" sz="2800" dirty="0"/>
            </a:br>
            <a:r>
              <a:rPr lang="en-US" sz="2800" dirty="0"/>
              <a:t>generates one of M different </a:t>
            </a:r>
            <a:r>
              <a:rPr lang="en-US" sz="2800" dirty="0">
                <a:solidFill>
                  <a:srgbClr val="1E0AFF"/>
                </a:solidFill>
              </a:rPr>
              <a:t>observations</a:t>
            </a:r>
          </a:p>
          <a:p>
            <a:endParaRPr lang="en-US" sz="2800" dirty="0"/>
          </a:p>
        </p:txBody>
      </p:sp>
      <p:graphicFrame>
        <p:nvGraphicFramePr>
          <p:cNvPr id="30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233641"/>
              </p:ext>
            </p:extLst>
          </p:nvPr>
        </p:nvGraphicFramePr>
        <p:xfrm>
          <a:off x="2662808" y="1341487"/>
          <a:ext cx="1981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697" name="Equation" r:id="rId3" imgW="850680" imgH="228600" progId="Equation.3">
                  <p:embed/>
                </p:oleObj>
              </mc:Choice>
              <mc:Fallback>
                <p:oleObj name="Equation" r:id="rId3" imgW="85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808" y="1341487"/>
                        <a:ext cx="1981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797645"/>
              </p:ext>
            </p:extLst>
          </p:nvPr>
        </p:nvGraphicFramePr>
        <p:xfrm>
          <a:off x="3661421" y="2607543"/>
          <a:ext cx="23066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698" name="Equation" r:id="rId5" imgW="990360" imgH="228600" progId="Equation.3">
                  <p:embed/>
                </p:oleObj>
              </mc:Choice>
              <mc:Fallback>
                <p:oleObj name="Equation" r:id="rId5" imgW="990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1421" y="2607543"/>
                        <a:ext cx="23066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879911"/>
              </p:ext>
            </p:extLst>
          </p:nvPr>
        </p:nvGraphicFramePr>
        <p:xfrm>
          <a:off x="2627784" y="4119736"/>
          <a:ext cx="50276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699" name="Equation" r:id="rId7" imgW="2158920" imgH="228600" progId="Equation.3">
                  <p:embed/>
                </p:oleObj>
              </mc:Choice>
              <mc:Fallback>
                <p:oleObj name="Equation" r:id="rId7" imgW="2158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4119736"/>
                        <a:ext cx="502761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807413"/>
              </p:ext>
            </p:extLst>
          </p:nvPr>
        </p:nvGraphicFramePr>
        <p:xfrm>
          <a:off x="3203848" y="5804495"/>
          <a:ext cx="203993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700" name="Formel" r:id="rId9" imgW="876240" imgH="215640" progId="Equation.3">
                  <p:embed/>
                </p:oleObj>
              </mc:Choice>
              <mc:Fallback>
                <p:oleObj name="Formel" r:id="rId9" imgW="876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5804495"/>
                        <a:ext cx="203993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4273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1828800" y="1676400"/>
            <a:ext cx="4965700" cy="2043113"/>
            <a:chOff x="768" y="1200"/>
            <a:chExt cx="3128" cy="1287"/>
          </a:xfrm>
        </p:grpSpPr>
        <p:sp>
          <p:nvSpPr>
            <p:cNvPr id="10244" name="Oval 4"/>
            <p:cNvSpPr>
              <a:spLocks noChangeArrowheads="1"/>
            </p:cNvSpPr>
            <p:nvPr/>
          </p:nvSpPr>
          <p:spPr bwMode="auto">
            <a:xfrm>
              <a:off x="816" y="1536"/>
              <a:ext cx="912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998" y="1658"/>
              <a:ext cx="4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Low</a:t>
              </a:r>
            </a:p>
          </p:txBody>
        </p:sp>
        <p:sp>
          <p:nvSpPr>
            <p:cNvPr id="10246" name="Oval 6"/>
            <p:cNvSpPr>
              <a:spLocks noChangeArrowheads="1"/>
            </p:cNvSpPr>
            <p:nvPr/>
          </p:nvSpPr>
          <p:spPr bwMode="auto">
            <a:xfrm>
              <a:off x="2928" y="1584"/>
              <a:ext cx="912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47" name="Text Box 7"/>
            <p:cNvSpPr txBox="1">
              <a:spLocks noChangeArrowheads="1"/>
            </p:cNvSpPr>
            <p:nvPr/>
          </p:nvSpPr>
          <p:spPr bwMode="auto">
            <a:xfrm>
              <a:off x="3216" y="1680"/>
              <a:ext cx="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High</a:t>
              </a:r>
            </a:p>
          </p:txBody>
        </p:sp>
        <p:cxnSp>
          <p:nvCxnSpPr>
            <p:cNvPr id="10248" name="AutoShape 8"/>
            <p:cNvCxnSpPr>
              <a:cxnSpLocks noChangeShapeType="1"/>
              <a:stCxn id="10244" idx="7"/>
              <a:endCxn id="10246" idx="1"/>
            </p:cNvCxnSpPr>
            <p:nvPr/>
          </p:nvCxnSpPr>
          <p:spPr bwMode="auto">
            <a:xfrm rot="5400000" flipV="1">
              <a:off x="2304" y="903"/>
              <a:ext cx="48" cy="1468"/>
            </a:xfrm>
            <a:prstGeom prst="curvedConnector3">
              <a:avLst>
                <a:gd name="adj1" fmla="val -46041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249" name="AutoShape 9"/>
            <p:cNvCxnSpPr>
              <a:cxnSpLocks noChangeShapeType="1"/>
              <a:stCxn id="10246" idx="3"/>
              <a:endCxn id="10244" idx="5"/>
            </p:cNvCxnSpPr>
            <p:nvPr/>
          </p:nvCxnSpPr>
          <p:spPr bwMode="auto">
            <a:xfrm rot="16200000" flipV="1">
              <a:off x="2304" y="1277"/>
              <a:ext cx="48" cy="1468"/>
            </a:xfrm>
            <a:prstGeom prst="curvedConnector3">
              <a:avLst>
                <a:gd name="adj1" fmla="val -46041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250" name="AutoShape 10"/>
            <p:cNvCxnSpPr>
              <a:cxnSpLocks noChangeShapeType="1"/>
              <a:stCxn id="10244" idx="0"/>
              <a:endCxn id="10244" idx="2"/>
            </p:cNvCxnSpPr>
            <p:nvPr/>
          </p:nvCxnSpPr>
          <p:spPr bwMode="auto">
            <a:xfrm rot="16200000" flipH="1" flipV="1">
              <a:off x="912" y="1440"/>
              <a:ext cx="264" cy="456"/>
            </a:xfrm>
            <a:prstGeom prst="curvedConnector4">
              <a:avLst>
                <a:gd name="adj1" fmla="val -54546"/>
                <a:gd name="adj2" fmla="val 13157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251" name="AutoShape 11"/>
            <p:cNvCxnSpPr>
              <a:cxnSpLocks noChangeShapeType="1"/>
              <a:stCxn id="10246" idx="4"/>
              <a:endCxn id="10246" idx="6"/>
            </p:cNvCxnSpPr>
            <p:nvPr/>
          </p:nvCxnSpPr>
          <p:spPr bwMode="auto">
            <a:xfrm rot="5400000" flipH="1" flipV="1">
              <a:off x="3480" y="1752"/>
              <a:ext cx="264" cy="456"/>
            </a:xfrm>
            <a:prstGeom prst="curvedConnector4">
              <a:avLst>
                <a:gd name="adj1" fmla="val -54546"/>
                <a:gd name="adj2" fmla="val 13157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252" name="Text Box 12"/>
            <p:cNvSpPr txBox="1">
              <a:spLocks noChangeArrowheads="1"/>
            </p:cNvSpPr>
            <p:nvPr/>
          </p:nvSpPr>
          <p:spPr bwMode="auto">
            <a:xfrm>
              <a:off x="2160" y="1200"/>
              <a:ext cx="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0.7</a:t>
              </a:r>
            </a:p>
          </p:txBody>
        </p:sp>
        <p:sp>
          <p:nvSpPr>
            <p:cNvPr id="10253" name="Text Box 13"/>
            <p:cNvSpPr txBox="1">
              <a:spLocks noChangeArrowheads="1"/>
            </p:cNvSpPr>
            <p:nvPr/>
          </p:nvSpPr>
          <p:spPr bwMode="auto">
            <a:xfrm>
              <a:off x="768" y="1200"/>
              <a:ext cx="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0.3</a:t>
              </a:r>
            </a:p>
          </p:txBody>
        </p:sp>
        <p:sp>
          <p:nvSpPr>
            <p:cNvPr id="10254" name="Text Box 14"/>
            <p:cNvSpPr txBox="1">
              <a:spLocks noChangeArrowheads="1"/>
            </p:cNvSpPr>
            <p:nvPr/>
          </p:nvSpPr>
          <p:spPr bwMode="auto">
            <a:xfrm>
              <a:off x="2160" y="2256"/>
              <a:ext cx="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0.2</a:t>
              </a:r>
            </a:p>
          </p:txBody>
        </p:sp>
        <p:sp>
          <p:nvSpPr>
            <p:cNvPr id="10255" name="Text Box 15"/>
            <p:cNvSpPr txBox="1">
              <a:spLocks noChangeArrowheads="1"/>
            </p:cNvSpPr>
            <p:nvPr/>
          </p:nvSpPr>
          <p:spPr bwMode="auto">
            <a:xfrm>
              <a:off x="3600" y="2256"/>
              <a:ext cx="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0.8</a:t>
              </a:r>
            </a:p>
          </p:txBody>
        </p:sp>
      </p:grp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334000" y="4800600"/>
            <a:ext cx="65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Dry</a:t>
            </a:r>
          </a:p>
        </p:txBody>
      </p:sp>
      <p:grpSp>
        <p:nvGrpSpPr>
          <p:cNvPr id="10261" name="Group 21"/>
          <p:cNvGrpSpPr>
            <a:grpSpLocks/>
          </p:cNvGrpSpPr>
          <p:nvPr/>
        </p:nvGrpSpPr>
        <p:grpSpPr bwMode="auto">
          <a:xfrm>
            <a:off x="2590800" y="4724400"/>
            <a:ext cx="914400" cy="609600"/>
            <a:chOff x="1392" y="2976"/>
            <a:chExt cx="576" cy="384"/>
          </a:xfrm>
        </p:grpSpPr>
        <p:sp>
          <p:nvSpPr>
            <p:cNvPr id="10257" name="Text Box 17"/>
            <p:cNvSpPr txBox="1">
              <a:spLocks noChangeArrowheads="1"/>
            </p:cNvSpPr>
            <p:nvPr/>
          </p:nvSpPr>
          <p:spPr bwMode="auto">
            <a:xfrm>
              <a:off x="1430" y="3002"/>
              <a:ext cx="47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Rain</a:t>
              </a:r>
            </a:p>
          </p:txBody>
        </p:sp>
        <p:sp>
          <p:nvSpPr>
            <p:cNvPr id="10259" name="Rectangle 19"/>
            <p:cNvSpPr>
              <a:spLocks noChangeArrowheads="1"/>
            </p:cNvSpPr>
            <p:nvPr/>
          </p:nvSpPr>
          <p:spPr bwMode="auto">
            <a:xfrm>
              <a:off x="1392" y="2976"/>
              <a:ext cx="57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5105400" y="4724400"/>
            <a:ext cx="1066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0267" name="AutoShape 27"/>
          <p:cNvCxnSpPr>
            <a:cxnSpLocks noChangeShapeType="1"/>
            <a:stCxn id="10244" idx="4"/>
            <a:endCxn id="10259" idx="0"/>
          </p:cNvCxnSpPr>
          <p:nvPr/>
        </p:nvCxnSpPr>
        <p:spPr bwMode="auto">
          <a:xfrm>
            <a:off x="2628900" y="3048000"/>
            <a:ext cx="419100" cy="16764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268" name="AutoShape 28"/>
          <p:cNvCxnSpPr>
            <a:cxnSpLocks noChangeShapeType="1"/>
            <a:stCxn id="10246" idx="4"/>
            <a:endCxn id="10259" idx="0"/>
          </p:cNvCxnSpPr>
          <p:nvPr/>
        </p:nvCxnSpPr>
        <p:spPr bwMode="auto">
          <a:xfrm flipH="1">
            <a:off x="3048000" y="3124200"/>
            <a:ext cx="2933700" cy="16002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269" name="AutoShape 29"/>
          <p:cNvCxnSpPr>
            <a:cxnSpLocks noChangeShapeType="1"/>
            <a:stCxn id="10244" idx="4"/>
            <a:endCxn id="10260" idx="0"/>
          </p:cNvCxnSpPr>
          <p:nvPr/>
        </p:nvCxnSpPr>
        <p:spPr bwMode="auto">
          <a:xfrm>
            <a:off x="2628900" y="3048000"/>
            <a:ext cx="3009900" cy="16764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270" name="AutoShape 30"/>
          <p:cNvCxnSpPr>
            <a:cxnSpLocks noChangeShapeType="1"/>
            <a:stCxn id="10246" idx="4"/>
            <a:endCxn id="10260" idx="0"/>
          </p:cNvCxnSpPr>
          <p:nvPr/>
        </p:nvCxnSpPr>
        <p:spPr bwMode="auto">
          <a:xfrm flipH="1">
            <a:off x="5638800" y="3124200"/>
            <a:ext cx="342900" cy="16002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2514600" y="4114800"/>
            <a:ext cx="438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0.6</a:t>
            </a: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5791200" y="4114800"/>
            <a:ext cx="438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0.6</a:t>
            </a:r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3733800" y="4267200"/>
            <a:ext cx="438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0.4</a:t>
            </a:r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4572000" y="4267200"/>
            <a:ext cx="438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0.4</a:t>
            </a:r>
          </a:p>
        </p:txBody>
      </p:sp>
      <p:sp>
        <p:nvSpPr>
          <p:cNvPr id="10275" name="Rectangle 35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65584"/>
            <a:ext cx="8229600" cy="1219200"/>
          </a:xfrm>
        </p:spPr>
        <p:txBody>
          <a:bodyPr/>
          <a:lstStyle/>
          <a:p>
            <a:r>
              <a:rPr lang="en-US"/>
              <a:t>Example of Hidden Markov Model</a:t>
            </a:r>
          </a:p>
        </p:txBody>
      </p:sp>
    </p:spTree>
    <p:extLst>
      <p:ext uri="{BB962C8B-B14F-4D97-AF65-F5344CB8AC3E}">
        <p14:creationId xmlns:p14="http://schemas.microsoft.com/office/powerpoint/2010/main" val="29419574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State View: Hidden Markov models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To define a hidden Markov model, the following probabilities  have to be specified: </a:t>
            </a:r>
          </a:p>
          <a:p>
            <a:r>
              <a:rPr lang="en-US" sz="2400" dirty="0"/>
              <a:t>Matrix of transition probabilities </a:t>
            </a:r>
            <a:r>
              <a:rPr lang="en-US" sz="2400" dirty="0">
                <a:solidFill>
                  <a:srgbClr val="3C8C93"/>
                </a:solidFill>
              </a:rPr>
              <a:t>A=(</a:t>
            </a:r>
            <a:r>
              <a:rPr lang="en-US" sz="2400" dirty="0" err="1">
                <a:solidFill>
                  <a:srgbClr val="3C8C93"/>
                </a:solidFill>
              </a:rPr>
              <a:t>a</a:t>
            </a:r>
            <a:r>
              <a:rPr lang="en-US" sz="2400" baseline="-16000" dirty="0" err="1">
                <a:solidFill>
                  <a:srgbClr val="3C8C93"/>
                </a:solidFill>
              </a:rPr>
              <a:t>ij</a:t>
            </a:r>
            <a:r>
              <a:rPr lang="en-US" sz="2400" dirty="0">
                <a:solidFill>
                  <a:srgbClr val="3C8C93"/>
                </a:solidFill>
              </a:rPr>
              <a:t>), </a:t>
            </a:r>
            <a:r>
              <a:rPr lang="en-US" sz="2400" dirty="0" err="1">
                <a:solidFill>
                  <a:srgbClr val="3C8C93"/>
                </a:solidFill>
              </a:rPr>
              <a:t>a</a:t>
            </a:r>
            <a:r>
              <a:rPr lang="en-US" sz="2400" baseline="-16000" dirty="0" err="1">
                <a:solidFill>
                  <a:srgbClr val="3C8C93"/>
                </a:solidFill>
              </a:rPr>
              <a:t>ij</a:t>
            </a:r>
            <a:r>
              <a:rPr lang="en-US" sz="2400" dirty="0">
                <a:solidFill>
                  <a:srgbClr val="3C8C93"/>
                </a:solidFill>
              </a:rPr>
              <a:t>= P(</a:t>
            </a:r>
            <a:r>
              <a:rPr lang="en-US" sz="2400" dirty="0" err="1">
                <a:solidFill>
                  <a:srgbClr val="3C8C93"/>
                </a:solidFill>
              </a:rPr>
              <a:t>s</a:t>
            </a:r>
            <a:r>
              <a:rPr lang="en-US" sz="2400" baseline="-16000" dirty="0" err="1">
                <a:solidFill>
                  <a:srgbClr val="3C8C93"/>
                </a:solidFill>
              </a:rPr>
              <a:t>j</a:t>
            </a:r>
            <a:r>
              <a:rPr lang="en-US" sz="2400" baseline="-26000" dirty="0">
                <a:solidFill>
                  <a:srgbClr val="3C8C93"/>
                </a:solidFill>
              </a:rPr>
              <a:t> </a:t>
            </a:r>
            <a:r>
              <a:rPr lang="en-US" sz="2400" dirty="0">
                <a:solidFill>
                  <a:srgbClr val="3C8C93"/>
                </a:solidFill>
              </a:rPr>
              <a:t>| </a:t>
            </a:r>
            <a:r>
              <a:rPr lang="en-US" sz="2400" dirty="0" err="1">
                <a:solidFill>
                  <a:srgbClr val="3C8C93"/>
                </a:solidFill>
              </a:rPr>
              <a:t>s</a:t>
            </a:r>
            <a:r>
              <a:rPr lang="en-US" sz="2400" baseline="-16000" dirty="0" err="1">
                <a:solidFill>
                  <a:srgbClr val="3C8C93"/>
                </a:solidFill>
              </a:rPr>
              <a:t>i</a:t>
            </a:r>
            <a:r>
              <a:rPr lang="en-US" sz="2400" dirty="0">
                <a:solidFill>
                  <a:srgbClr val="3C8C93"/>
                </a:solidFill>
              </a:rPr>
              <a:t>) </a:t>
            </a:r>
            <a:r>
              <a:rPr lang="en-US" sz="2400" dirty="0"/>
              <a:t>, </a:t>
            </a:r>
          </a:p>
          <a:p>
            <a:r>
              <a:rPr lang="en-US" sz="2400" dirty="0"/>
              <a:t>Matrix of observation probabilities </a:t>
            </a:r>
            <a:r>
              <a:rPr lang="en-US" sz="2400" dirty="0">
                <a:solidFill>
                  <a:srgbClr val="3C8C93"/>
                </a:solidFill>
              </a:rPr>
              <a:t>B=(b</a:t>
            </a:r>
            <a:r>
              <a:rPr lang="en-US" sz="2400" baseline="-16000" dirty="0">
                <a:solidFill>
                  <a:srgbClr val="3C8C93"/>
                </a:solidFill>
              </a:rPr>
              <a:t>i </a:t>
            </a:r>
            <a:r>
              <a:rPr lang="en-US" sz="2400" dirty="0">
                <a:solidFill>
                  <a:srgbClr val="3C8C93"/>
                </a:solidFill>
              </a:rPr>
              <a:t>(</a:t>
            </a:r>
            <a:r>
              <a:rPr lang="en-US" sz="2400" dirty="0" err="1">
                <a:solidFill>
                  <a:srgbClr val="3C8C93"/>
                </a:solidFill>
              </a:rPr>
              <a:t>v</a:t>
            </a:r>
            <a:r>
              <a:rPr lang="en-US" sz="2400" baseline="-16000" dirty="0" err="1">
                <a:solidFill>
                  <a:srgbClr val="3C8C93"/>
                </a:solidFill>
              </a:rPr>
              <a:t>m</a:t>
            </a:r>
            <a:r>
              <a:rPr lang="en-US" sz="2400" baseline="-16000" dirty="0">
                <a:solidFill>
                  <a:srgbClr val="3C8C93"/>
                </a:solidFill>
              </a:rPr>
              <a:t> </a:t>
            </a:r>
            <a:r>
              <a:rPr lang="en-US" sz="2400" dirty="0">
                <a:solidFill>
                  <a:srgbClr val="3C8C93"/>
                </a:solidFill>
              </a:rPr>
              <a:t>)), </a:t>
            </a:r>
            <a:br>
              <a:rPr lang="en-US" sz="2400" dirty="0">
                <a:solidFill>
                  <a:srgbClr val="3C8C93"/>
                </a:solidFill>
              </a:rPr>
            </a:br>
            <a:r>
              <a:rPr lang="en-US" sz="2400" dirty="0">
                <a:solidFill>
                  <a:srgbClr val="3C8C93"/>
                </a:solidFill>
              </a:rPr>
              <a:t>b</a:t>
            </a:r>
            <a:r>
              <a:rPr lang="en-US" sz="2400" baseline="-16000" dirty="0">
                <a:solidFill>
                  <a:srgbClr val="3C8C93"/>
                </a:solidFill>
              </a:rPr>
              <a:t>i</a:t>
            </a:r>
            <a:r>
              <a:rPr lang="en-US" sz="2400" dirty="0">
                <a:solidFill>
                  <a:srgbClr val="3C8C93"/>
                </a:solidFill>
              </a:rPr>
              <a:t>(</a:t>
            </a:r>
            <a:r>
              <a:rPr lang="en-US" sz="2400" dirty="0" err="1">
                <a:solidFill>
                  <a:srgbClr val="3C8C93"/>
                </a:solidFill>
              </a:rPr>
              <a:t>v</a:t>
            </a:r>
            <a:r>
              <a:rPr lang="en-US" sz="2400" baseline="-16000" dirty="0" err="1">
                <a:solidFill>
                  <a:srgbClr val="3C8C93"/>
                </a:solidFill>
              </a:rPr>
              <a:t>m</a:t>
            </a:r>
            <a:r>
              <a:rPr lang="en-US" sz="2400" baseline="-16000" dirty="0">
                <a:solidFill>
                  <a:srgbClr val="3C8C93"/>
                </a:solidFill>
              </a:rPr>
              <a:t> </a:t>
            </a:r>
            <a:r>
              <a:rPr lang="en-US" sz="2400" dirty="0">
                <a:solidFill>
                  <a:srgbClr val="3C8C93"/>
                </a:solidFill>
              </a:rPr>
              <a:t>)</a:t>
            </a:r>
            <a:r>
              <a:rPr lang="en-US" sz="2400" baseline="-26000" dirty="0">
                <a:solidFill>
                  <a:srgbClr val="3C8C93"/>
                </a:solidFill>
              </a:rPr>
              <a:t> </a:t>
            </a:r>
            <a:r>
              <a:rPr lang="en-US" sz="2400" dirty="0">
                <a:solidFill>
                  <a:srgbClr val="3C8C93"/>
                </a:solidFill>
              </a:rPr>
              <a:t>= P(</a:t>
            </a:r>
            <a:r>
              <a:rPr lang="en-US" sz="2400" dirty="0" err="1">
                <a:solidFill>
                  <a:srgbClr val="3C8C93"/>
                </a:solidFill>
              </a:rPr>
              <a:t>v</a:t>
            </a:r>
            <a:r>
              <a:rPr lang="en-US" sz="2400" baseline="-16000" dirty="0" err="1">
                <a:solidFill>
                  <a:srgbClr val="3C8C93"/>
                </a:solidFill>
              </a:rPr>
              <a:t>m</a:t>
            </a:r>
            <a:r>
              <a:rPr lang="en-US" sz="2400" baseline="-26000" dirty="0">
                <a:solidFill>
                  <a:srgbClr val="3C8C93"/>
                </a:solidFill>
              </a:rPr>
              <a:t> </a:t>
            </a:r>
            <a:r>
              <a:rPr lang="en-US" sz="2400" dirty="0">
                <a:solidFill>
                  <a:srgbClr val="3C8C93"/>
                </a:solidFill>
              </a:rPr>
              <a:t>| </a:t>
            </a:r>
            <a:r>
              <a:rPr lang="en-US" sz="2400" dirty="0" err="1">
                <a:solidFill>
                  <a:srgbClr val="3C8C93"/>
                </a:solidFill>
              </a:rPr>
              <a:t>s</a:t>
            </a:r>
            <a:r>
              <a:rPr lang="en-US" sz="2400" baseline="-16000" dirty="0" err="1">
                <a:solidFill>
                  <a:srgbClr val="3C8C93"/>
                </a:solidFill>
              </a:rPr>
              <a:t>i</a:t>
            </a:r>
            <a:r>
              <a:rPr lang="en-US" sz="2400" dirty="0">
                <a:solidFill>
                  <a:srgbClr val="3C8C93"/>
                </a:solidFill>
              </a:rPr>
              <a:t>)</a:t>
            </a:r>
            <a:r>
              <a:rPr lang="en-US" sz="2400" dirty="0"/>
              <a:t> and a </a:t>
            </a:r>
          </a:p>
          <a:p>
            <a:r>
              <a:rPr lang="en-US" sz="2400" dirty="0"/>
              <a:t>Vector of initial probabilities  </a:t>
            </a:r>
            <a:r>
              <a:rPr lang="en-US" sz="2400" dirty="0">
                <a:solidFill>
                  <a:srgbClr val="3C8C93"/>
                </a:solidFill>
                <a:sym typeface="Symbol" charset="0"/>
              </a:rPr>
              <a:t>=(</a:t>
            </a:r>
            <a:r>
              <a:rPr lang="en-US" sz="2400" baseline="-16000" dirty="0" err="1">
                <a:solidFill>
                  <a:srgbClr val="3C8C93"/>
                </a:solidFill>
              </a:rPr>
              <a:t>i</a:t>
            </a:r>
            <a:r>
              <a:rPr lang="en-US" sz="2400" dirty="0">
                <a:solidFill>
                  <a:srgbClr val="3C8C93"/>
                </a:solidFill>
                <a:sym typeface="Symbol" charset="0"/>
              </a:rPr>
              <a:t>),  </a:t>
            </a:r>
            <a:r>
              <a:rPr lang="en-US" sz="2400" baseline="-16000" dirty="0" err="1">
                <a:solidFill>
                  <a:srgbClr val="3C8C93"/>
                </a:solidFill>
              </a:rPr>
              <a:t>i</a:t>
            </a:r>
            <a:r>
              <a:rPr lang="en-US" sz="2400" dirty="0">
                <a:solidFill>
                  <a:srgbClr val="3C8C93"/>
                </a:solidFill>
                <a:sym typeface="Symbol" charset="0"/>
              </a:rPr>
              <a:t> </a:t>
            </a:r>
            <a:r>
              <a:rPr lang="en-US" sz="2400" dirty="0">
                <a:solidFill>
                  <a:srgbClr val="3C8C93"/>
                </a:solidFill>
              </a:rPr>
              <a:t>= P(</a:t>
            </a:r>
            <a:r>
              <a:rPr lang="en-US" sz="2400" dirty="0" err="1">
                <a:solidFill>
                  <a:srgbClr val="3C8C93"/>
                </a:solidFill>
              </a:rPr>
              <a:t>s</a:t>
            </a:r>
            <a:r>
              <a:rPr lang="en-US" sz="2400" baseline="-16000" dirty="0" err="1">
                <a:solidFill>
                  <a:srgbClr val="3C8C93"/>
                </a:solidFill>
              </a:rPr>
              <a:t>i</a:t>
            </a:r>
            <a:r>
              <a:rPr lang="en-US" sz="2400" dirty="0">
                <a:solidFill>
                  <a:srgbClr val="3C8C93"/>
                </a:solidFill>
              </a:rPr>
              <a:t>) 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800" dirty="0"/>
              <a:t>Model is represented by</a:t>
            </a:r>
            <a:r>
              <a:rPr lang="en-US" sz="2800" dirty="0">
                <a:solidFill>
                  <a:srgbClr val="3C8C93"/>
                </a:solidFill>
              </a:rPr>
              <a:t> (A, B, </a:t>
            </a:r>
            <a:r>
              <a:rPr lang="en-US" sz="2800" dirty="0">
                <a:solidFill>
                  <a:srgbClr val="3C8C93"/>
                </a:solidFill>
                <a:sym typeface="Symbol" charset="0"/>
              </a:rPr>
              <a:t>)</a:t>
            </a:r>
            <a:r>
              <a:rPr lang="en-US" sz="2800" dirty="0">
                <a:sym typeface="Symbol" charset="0"/>
              </a:rPr>
              <a:t>.</a:t>
            </a:r>
            <a:endParaRPr lang="en-US" sz="28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407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268760"/>
            <a:ext cx="3754438" cy="457200"/>
          </a:xfrm>
        </p:spPr>
        <p:txBody>
          <a:bodyPr/>
          <a:lstStyle/>
          <a:p>
            <a:pPr marL="447675" indent="-447675" eaLnBrk="1" hangingPunct="1">
              <a:lnSpc>
                <a:spcPct val="90000"/>
              </a:lnSpc>
            </a:pPr>
            <a:r>
              <a:rPr lang="en-US" sz="2400" dirty="0">
                <a:solidFill>
                  <a:srgbClr val="0B05FF"/>
                </a:solidFill>
                <a:ea typeface="ＭＳ Ｐゴシック" charset="0"/>
                <a:cs typeface="ＭＳ Ｐゴシック" charset="0"/>
              </a:rPr>
              <a:t>Solution cont.:</a:t>
            </a:r>
          </a:p>
          <a:p>
            <a:pPr marL="447675" indent="-447675" eaLnBrk="1" hangingPunct="1">
              <a:lnSpc>
                <a:spcPct val="90000"/>
              </a:lnSpc>
            </a:pPr>
            <a:endParaRPr lang="en-US" sz="20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1746" name="Object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5363277"/>
              </p:ext>
            </p:extLst>
          </p:nvPr>
        </p:nvGraphicFramePr>
        <p:xfrm>
          <a:off x="1384920" y="3326160"/>
          <a:ext cx="3929063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4" name="Ecuación" r:id="rId4" imgW="1714500" imgH="228600" progId="Equation.3">
                  <p:embed/>
                </p:oleObj>
              </mc:Choice>
              <mc:Fallback>
                <p:oleObj name="Ecuación" r:id="rId4" imgW="1714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920" y="3326160"/>
                        <a:ext cx="3929063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924744" y="1710085"/>
            <a:ext cx="77517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+mj-lt"/>
              <a:buAutoNum type="arabicPeriod" startAt="2"/>
            </a:pPr>
            <a:r>
              <a:rPr lang="en-US" sz="2000" i="0" dirty="0">
                <a:latin typeface="+mn-lt"/>
              </a:rPr>
              <a:t>Use </a:t>
            </a:r>
            <a:r>
              <a:rPr lang="en-US" sz="2000" b="1" i="0" dirty="0">
                <a:latin typeface="+mn-lt"/>
              </a:rPr>
              <a:t>Markov assumption</a:t>
            </a:r>
            <a:r>
              <a:rPr lang="en-US" sz="2000" i="0" dirty="0">
                <a:latin typeface="+mn-lt"/>
              </a:rPr>
              <a:t> - The current state depends on only in a finite history of previous states. </a:t>
            </a:r>
            <a:br>
              <a:rPr lang="en-US" sz="2000" i="0" dirty="0">
                <a:latin typeface="+mn-lt"/>
              </a:rPr>
            </a:br>
            <a:br>
              <a:rPr lang="en-US" sz="2000" i="0" dirty="0">
                <a:latin typeface="+mn-lt"/>
              </a:rPr>
            </a:br>
            <a:r>
              <a:rPr lang="en-US" sz="2000" i="0" dirty="0">
                <a:latin typeface="+mn-lt"/>
              </a:rPr>
              <a:t>Usually: First-order Markov process (only previous state matters)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6182544" y="3212976"/>
            <a:ext cx="1905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0" dirty="0">
                <a:solidFill>
                  <a:srgbClr val="0000FF"/>
                </a:solidFill>
                <a:latin typeface="+mn-lt"/>
              </a:rPr>
              <a:t>Transition Model</a:t>
            </a: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1369640" y="4208810"/>
            <a:ext cx="7162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0"/>
              <a:buNone/>
            </a:pPr>
            <a:r>
              <a:rPr lang="en-US" sz="1800" i="0" dirty="0">
                <a:latin typeface="+mn-lt"/>
              </a:rPr>
              <a:t>In addition to restricting the parents of the state variable  </a:t>
            </a:r>
            <a:r>
              <a:rPr lang="en-US" sz="1800" dirty="0" err="1">
                <a:latin typeface="+mn-lt"/>
              </a:rPr>
              <a:t>X</a:t>
            </a:r>
            <a:r>
              <a:rPr lang="en-US" sz="1800" baseline="-25000" dirty="0" err="1">
                <a:latin typeface="+mn-lt"/>
              </a:rPr>
              <a:t>t</a:t>
            </a:r>
            <a:r>
              <a:rPr lang="en-US" sz="1800" i="0" dirty="0">
                <a:latin typeface="+mn-lt"/>
              </a:rPr>
              <a:t>, we must restrict the parents of the evidence variable </a:t>
            </a:r>
            <a:r>
              <a:rPr lang="en-US" sz="1800" dirty="0">
                <a:latin typeface="+mn-lt"/>
              </a:rPr>
              <a:t>E</a:t>
            </a:r>
            <a:r>
              <a:rPr lang="en-US" sz="1800" baseline="-25000" dirty="0">
                <a:latin typeface="+mn-lt"/>
              </a:rPr>
              <a:t>t</a:t>
            </a:r>
          </a:p>
        </p:txBody>
      </p:sp>
      <p:graphicFrame>
        <p:nvGraphicFramePr>
          <p:cNvPr id="31750" name="Object 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171526896"/>
              </p:ext>
            </p:extLst>
          </p:nvPr>
        </p:nvGraphicFramePr>
        <p:xfrm>
          <a:off x="1384920" y="5083523"/>
          <a:ext cx="42672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5" name="Formel" r:id="rId6" imgW="1841500" imgH="228600" progId="Equation.3">
                  <p:embed/>
                </p:oleObj>
              </mc:Choice>
              <mc:Fallback>
                <p:oleObj name="Formel" r:id="rId6" imgW="1841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920" y="5083523"/>
                        <a:ext cx="426720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6182544" y="5046539"/>
            <a:ext cx="160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0" dirty="0">
                <a:solidFill>
                  <a:srgbClr val="0000FF"/>
                </a:solidFill>
                <a:latin typeface="+mn-lt"/>
              </a:rPr>
              <a:t>Sensor Model</a:t>
            </a:r>
          </a:p>
        </p:txBody>
      </p:sp>
      <p:sp>
        <p:nvSpPr>
          <p:cNvPr id="31752" name="Rectangle 9"/>
          <p:cNvSpPr>
            <a:spLocks noGrp="1" noChangeArrowheads="1"/>
          </p:cNvSpPr>
          <p:nvPr>
            <p:ph type="title"/>
          </p:nvPr>
        </p:nvSpPr>
        <p:spPr>
          <a:xfrm>
            <a:off x="337120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DBN - Representation</a:t>
            </a:r>
          </a:p>
        </p:txBody>
      </p:sp>
      <p:sp>
        <p:nvSpPr>
          <p:cNvPr id="10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687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5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23528" y="1124744"/>
            <a:ext cx="8321675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/>
              <a:t>Given some training observation sequences</a:t>
            </a:r>
            <a:r>
              <a:rPr lang="en-US" dirty="0"/>
              <a:t>  </a:t>
            </a:r>
            <a:br>
              <a:rPr lang="en-US" dirty="0"/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O=o</a:t>
            </a:r>
            <a:r>
              <a:rPr lang="en-US" baseline="-16000" dirty="0">
                <a:solidFill>
                  <a:schemeClr val="accent1">
                    <a:lumMod val="50000"/>
                  </a:schemeClr>
                </a:solidFill>
              </a:rPr>
              <a:t>1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baseline="-16000" dirty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...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baseline="-16000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baseline="-16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/>
              <a:t> </a:t>
            </a:r>
            <a:r>
              <a:rPr lang="en-US" sz="2800" dirty="0"/>
              <a:t>and general structure of HMM (numbers of hidden and visible states), determine HMM parameters </a:t>
            </a:r>
            <a:r>
              <a:rPr lang="en-US" sz="3200" dirty="0">
                <a:solidFill>
                  <a:srgbClr val="3C8C93"/>
                </a:solidFill>
              </a:rPr>
              <a:t>(A, B, </a:t>
            </a:r>
            <a:r>
              <a:rPr lang="en-US" sz="3200" dirty="0">
                <a:solidFill>
                  <a:srgbClr val="3C8C93"/>
                </a:solidFill>
                <a:sym typeface="Symbol" charset="0"/>
              </a:rPr>
              <a:t>) </a:t>
            </a:r>
            <a:r>
              <a:rPr lang="en-US" dirty="0">
                <a:solidFill>
                  <a:srgbClr val="3C8C93"/>
                </a:solidFill>
              </a:rPr>
              <a:t>  </a:t>
            </a:r>
            <a:r>
              <a:rPr lang="en-US" sz="2800" dirty="0"/>
              <a:t>that best fit training data, i.e., that is maximizes </a:t>
            </a:r>
            <a:r>
              <a:rPr lang="en-US" sz="3200" dirty="0">
                <a:solidFill>
                  <a:srgbClr val="3C8C93"/>
                </a:solidFill>
              </a:rPr>
              <a:t>P(O </a:t>
            </a:r>
            <a:r>
              <a:rPr lang="en-US" sz="2800" dirty="0">
                <a:solidFill>
                  <a:srgbClr val="3C8C93"/>
                </a:solidFill>
              </a:rPr>
              <a:t>|</a:t>
            </a:r>
            <a:r>
              <a:rPr lang="en-US" baseline="-26000" dirty="0">
                <a:solidFill>
                  <a:srgbClr val="3C8C93"/>
                </a:solidFill>
              </a:rPr>
              <a:t> </a:t>
            </a:r>
            <a:r>
              <a:rPr lang="en-US" sz="3200" dirty="0">
                <a:solidFill>
                  <a:srgbClr val="3C8C93"/>
                </a:solidFill>
              </a:rPr>
              <a:t>A, B, </a:t>
            </a:r>
            <a:r>
              <a:rPr lang="en-US" sz="3200" dirty="0">
                <a:solidFill>
                  <a:srgbClr val="3C8C93"/>
                </a:solidFill>
                <a:sym typeface="Symbol" charset="0"/>
              </a:rPr>
              <a:t></a:t>
            </a:r>
            <a:r>
              <a:rPr lang="en-US" sz="3200" dirty="0">
                <a:solidFill>
                  <a:srgbClr val="3C8C93"/>
                </a:solidFill>
              </a:rPr>
              <a:t>) 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7768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State View: Learning problem (1)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509895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93725" y="1085157"/>
            <a:ext cx="81692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If training data has information about sequence of hidden states, then use maximum likelihood estimation of parameters:</a:t>
            </a:r>
          </a:p>
          <a:p>
            <a:pPr>
              <a:buFontTx/>
              <a:buChar char="•"/>
            </a:pPr>
            <a:endParaRPr lang="en-US" sz="2000" dirty="0"/>
          </a:p>
          <a:p>
            <a:r>
              <a:rPr lang="en-US" sz="2000" dirty="0"/>
              <a:t> </a:t>
            </a:r>
            <a:r>
              <a:rPr lang="en-US" dirty="0"/>
              <a:t> </a:t>
            </a:r>
            <a:r>
              <a:rPr lang="en-US" sz="2800" dirty="0" err="1">
                <a:solidFill>
                  <a:srgbClr val="3C8C93"/>
                </a:solidFill>
              </a:rPr>
              <a:t>a</a:t>
            </a:r>
            <a:r>
              <a:rPr lang="en-US" sz="1600" baseline="-16000" dirty="0" err="1">
                <a:solidFill>
                  <a:srgbClr val="3C8C93"/>
                </a:solidFill>
              </a:rPr>
              <a:t>ij</a:t>
            </a:r>
            <a:r>
              <a:rPr lang="en-US" sz="2800" dirty="0">
                <a:solidFill>
                  <a:srgbClr val="3C8C93"/>
                </a:solidFill>
              </a:rPr>
              <a:t>= P(</a:t>
            </a:r>
            <a:r>
              <a:rPr lang="en-US" sz="2800" dirty="0" err="1">
                <a:solidFill>
                  <a:srgbClr val="3C8C93"/>
                </a:solidFill>
              </a:rPr>
              <a:t>s</a:t>
            </a:r>
            <a:r>
              <a:rPr lang="en-US" sz="1600" baseline="-16000" dirty="0" err="1">
                <a:solidFill>
                  <a:srgbClr val="3C8C93"/>
                </a:solidFill>
              </a:rPr>
              <a:t>j</a:t>
            </a:r>
            <a:r>
              <a:rPr lang="en-US" sz="1600" baseline="-26000" dirty="0">
                <a:solidFill>
                  <a:srgbClr val="3C8C93"/>
                </a:solidFill>
              </a:rPr>
              <a:t> </a:t>
            </a:r>
            <a:r>
              <a:rPr lang="en-US" sz="2800" dirty="0">
                <a:solidFill>
                  <a:srgbClr val="3C8C93"/>
                </a:solidFill>
              </a:rPr>
              <a:t>| </a:t>
            </a:r>
            <a:r>
              <a:rPr lang="en-US" sz="2800" dirty="0" err="1">
                <a:solidFill>
                  <a:srgbClr val="3C8C93"/>
                </a:solidFill>
              </a:rPr>
              <a:t>s</a:t>
            </a:r>
            <a:r>
              <a:rPr lang="en-US" sz="1600" baseline="-16000" dirty="0" err="1">
                <a:solidFill>
                  <a:srgbClr val="3C8C93"/>
                </a:solidFill>
              </a:rPr>
              <a:t>i</a:t>
            </a:r>
            <a:r>
              <a:rPr lang="en-US" sz="2800" dirty="0">
                <a:solidFill>
                  <a:srgbClr val="3C8C93"/>
                </a:solidFill>
              </a:rPr>
              <a:t>) =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212261" y="1957538"/>
            <a:ext cx="503214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3C8C93"/>
                </a:solidFill>
              </a:rPr>
              <a:t>Number of transitions from state </a:t>
            </a:r>
            <a:r>
              <a:rPr lang="en-US" sz="2800" dirty="0" err="1">
                <a:solidFill>
                  <a:srgbClr val="3C8C93"/>
                </a:solidFill>
              </a:rPr>
              <a:t>s</a:t>
            </a:r>
            <a:r>
              <a:rPr lang="en-US" sz="1600" baseline="-16000" dirty="0" err="1">
                <a:solidFill>
                  <a:srgbClr val="3C8C93"/>
                </a:solidFill>
              </a:rPr>
              <a:t>i</a:t>
            </a:r>
            <a:r>
              <a:rPr lang="en-US" sz="1600" dirty="0">
                <a:solidFill>
                  <a:srgbClr val="3C8C93"/>
                </a:solidFill>
              </a:rPr>
              <a:t> </a:t>
            </a:r>
            <a:r>
              <a:rPr lang="en-US" sz="2000" dirty="0">
                <a:solidFill>
                  <a:srgbClr val="3C8C93"/>
                </a:solidFill>
              </a:rPr>
              <a:t>to  state </a:t>
            </a:r>
            <a:r>
              <a:rPr lang="en-US" sz="2800" dirty="0" err="1">
                <a:solidFill>
                  <a:srgbClr val="3C8C93"/>
                </a:solidFill>
              </a:rPr>
              <a:t>s</a:t>
            </a:r>
            <a:r>
              <a:rPr lang="en-US" sz="1600" baseline="-16000" dirty="0" err="1">
                <a:solidFill>
                  <a:srgbClr val="3C8C93"/>
                </a:solidFill>
              </a:rPr>
              <a:t>j</a:t>
            </a:r>
            <a:endParaRPr lang="en-US" sz="1600" baseline="-16000" dirty="0">
              <a:solidFill>
                <a:srgbClr val="3C8C93"/>
              </a:solidFill>
            </a:endParaRPr>
          </a:p>
          <a:p>
            <a:r>
              <a:rPr lang="en-US" sz="1600" baseline="-16000" dirty="0">
                <a:solidFill>
                  <a:srgbClr val="3C8C93"/>
                </a:solidFill>
              </a:rPr>
              <a:t>         </a:t>
            </a:r>
            <a:r>
              <a:rPr lang="en-US" sz="2000" dirty="0">
                <a:solidFill>
                  <a:srgbClr val="3C8C93"/>
                </a:solidFill>
              </a:rPr>
              <a:t>Number of transitions out of state </a:t>
            </a:r>
            <a:r>
              <a:rPr lang="en-US" sz="2800" dirty="0" err="1">
                <a:solidFill>
                  <a:srgbClr val="3C8C93"/>
                </a:solidFill>
              </a:rPr>
              <a:t>s</a:t>
            </a:r>
            <a:r>
              <a:rPr lang="en-US" sz="1600" baseline="-16000" dirty="0" err="1">
                <a:solidFill>
                  <a:srgbClr val="3C8C93"/>
                </a:solidFill>
              </a:rPr>
              <a:t>i</a:t>
            </a:r>
            <a:endParaRPr lang="en-US" sz="1600" baseline="-16000" dirty="0">
              <a:solidFill>
                <a:srgbClr val="3C8C93"/>
              </a:solidFill>
            </a:endParaRP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2852192" y="2491818"/>
            <a:ext cx="556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600"/>
          </a:p>
        </p:txBody>
      </p:sp>
      <p:grpSp>
        <p:nvGrpSpPr>
          <p:cNvPr id="32780" name="Group 12"/>
          <p:cNvGrpSpPr>
            <a:grpSpLocks/>
          </p:cNvGrpSpPr>
          <p:nvPr/>
        </p:nvGrpSpPr>
        <p:grpSpPr bwMode="auto">
          <a:xfrm>
            <a:off x="381000" y="3037783"/>
            <a:ext cx="8580438" cy="1016000"/>
            <a:chOff x="240" y="2312"/>
            <a:chExt cx="5405" cy="640"/>
          </a:xfrm>
        </p:grpSpPr>
        <p:sp>
          <p:nvSpPr>
            <p:cNvPr id="32775" name="Text Box 7"/>
            <p:cNvSpPr txBox="1">
              <a:spLocks noChangeArrowheads="1"/>
            </p:cNvSpPr>
            <p:nvPr/>
          </p:nvSpPr>
          <p:spPr bwMode="auto">
            <a:xfrm>
              <a:off x="518" y="2522"/>
              <a:ext cx="1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de-DE">
                <a:solidFill>
                  <a:srgbClr val="3C8C93"/>
                </a:solidFill>
              </a:endParaRPr>
            </a:p>
          </p:txBody>
        </p:sp>
        <p:sp>
          <p:nvSpPr>
            <p:cNvPr id="32776" name="Text Box 8"/>
            <p:cNvSpPr txBox="1">
              <a:spLocks noChangeArrowheads="1"/>
            </p:cNvSpPr>
            <p:nvPr/>
          </p:nvSpPr>
          <p:spPr bwMode="auto">
            <a:xfrm>
              <a:off x="240" y="2493"/>
              <a:ext cx="158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rgbClr val="3C8C93"/>
                  </a:solidFill>
                </a:rPr>
                <a:t>b</a:t>
              </a:r>
              <a:r>
                <a:rPr lang="en-US" sz="1600" baseline="-16000" dirty="0">
                  <a:solidFill>
                    <a:srgbClr val="3C8C93"/>
                  </a:solidFill>
                </a:rPr>
                <a:t>i</a:t>
              </a:r>
              <a:r>
                <a:rPr lang="en-US" sz="2800" dirty="0">
                  <a:solidFill>
                    <a:srgbClr val="3C8C93"/>
                  </a:solidFill>
                </a:rPr>
                <a:t>(</a:t>
              </a:r>
              <a:r>
                <a:rPr lang="en-US" sz="2800" dirty="0" err="1">
                  <a:solidFill>
                    <a:srgbClr val="3C8C93"/>
                  </a:solidFill>
                </a:rPr>
                <a:t>v</a:t>
              </a:r>
              <a:r>
                <a:rPr lang="en-US" sz="1600" baseline="-16000" dirty="0" err="1">
                  <a:solidFill>
                    <a:srgbClr val="3C8C93"/>
                  </a:solidFill>
                </a:rPr>
                <a:t>m</a:t>
              </a:r>
              <a:r>
                <a:rPr lang="en-US" sz="1600" baseline="-16000" dirty="0">
                  <a:solidFill>
                    <a:srgbClr val="3C8C93"/>
                  </a:solidFill>
                </a:rPr>
                <a:t> </a:t>
              </a:r>
              <a:r>
                <a:rPr lang="en-US" sz="2800" dirty="0">
                  <a:solidFill>
                    <a:srgbClr val="3C8C93"/>
                  </a:solidFill>
                </a:rPr>
                <a:t>)</a:t>
              </a:r>
              <a:r>
                <a:rPr lang="en-US" sz="1600" baseline="-26000" dirty="0">
                  <a:solidFill>
                    <a:srgbClr val="3C8C93"/>
                  </a:solidFill>
                </a:rPr>
                <a:t> </a:t>
              </a:r>
              <a:r>
                <a:rPr lang="en-US" sz="2800" dirty="0">
                  <a:solidFill>
                    <a:srgbClr val="3C8C93"/>
                  </a:solidFill>
                </a:rPr>
                <a:t>= P(</a:t>
              </a:r>
              <a:r>
                <a:rPr lang="en-US" sz="2800" dirty="0" err="1">
                  <a:solidFill>
                    <a:srgbClr val="3C8C93"/>
                  </a:solidFill>
                </a:rPr>
                <a:t>v</a:t>
              </a:r>
              <a:r>
                <a:rPr lang="en-US" sz="1600" baseline="-16000" dirty="0" err="1">
                  <a:solidFill>
                    <a:srgbClr val="3C8C93"/>
                  </a:solidFill>
                </a:rPr>
                <a:t>m</a:t>
              </a:r>
              <a:r>
                <a:rPr lang="en-US" sz="1600" baseline="-26000" dirty="0">
                  <a:solidFill>
                    <a:srgbClr val="3C8C93"/>
                  </a:solidFill>
                </a:rPr>
                <a:t> </a:t>
              </a:r>
              <a:r>
                <a:rPr lang="en-US" sz="2800" dirty="0">
                  <a:solidFill>
                    <a:srgbClr val="3C8C93"/>
                  </a:solidFill>
                </a:rPr>
                <a:t>| </a:t>
              </a:r>
              <a:r>
                <a:rPr lang="en-US" sz="2800" dirty="0" err="1">
                  <a:solidFill>
                    <a:srgbClr val="3C8C93"/>
                  </a:solidFill>
                </a:rPr>
                <a:t>s</a:t>
              </a:r>
              <a:r>
                <a:rPr lang="en-US" sz="1600" baseline="-16000" dirty="0" err="1">
                  <a:solidFill>
                    <a:srgbClr val="3C8C93"/>
                  </a:solidFill>
                </a:rPr>
                <a:t>i</a:t>
              </a:r>
              <a:r>
                <a:rPr lang="en-US" sz="2800" dirty="0">
                  <a:solidFill>
                    <a:srgbClr val="3C8C93"/>
                  </a:solidFill>
                </a:rPr>
                <a:t>)=</a:t>
              </a:r>
            </a:p>
          </p:txBody>
        </p:sp>
        <p:sp>
          <p:nvSpPr>
            <p:cNvPr id="32777" name="Text Box 9"/>
            <p:cNvSpPr txBox="1">
              <a:spLocks noChangeArrowheads="1"/>
            </p:cNvSpPr>
            <p:nvPr/>
          </p:nvSpPr>
          <p:spPr bwMode="auto">
            <a:xfrm>
              <a:off x="2160" y="2312"/>
              <a:ext cx="3485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3C8C93"/>
                  </a:solidFill>
                </a:rPr>
                <a:t>Number of times observation </a:t>
              </a:r>
              <a:r>
                <a:rPr lang="en-US" sz="3200" dirty="0" err="1">
                  <a:solidFill>
                    <a:srgbClr val="3C8C93"/>
                  </a:solidFill>
                </a:rPr>
                <a:t>v</a:t>
              </a:r>
              <a:r>
                <a:rPr lang="en-US" baseline="-16000" dirty="0" err="1">
                  <a:solidFill>
                    <a:srgbClr val="3C8C93"/>
                  </a:solidFill>
                </a:rPr>
                <a:t>m</a:t>
              </a:r>
              <a:r>
                <a:rPr lang="en-US" sz="2000" dirty="0">
                  <a:solidFill>
                    <a:srgbClr val="3C8C93"/>
                  </a:solidFill>
                </a:rPr>
                <a:t> occurs in state </a:t>
              </a:r>
              <a:r>
                <a:rPr lang="en-US" sz="3200" dirty="0" err="1">
                  <a:solidFill>
                    <a:srgbClr val="3C8C93"/>
                  </a:solidFill>
                </a:rPr>
                <a:t>s</a:t>
              </a:r>
              <a:r>
                <a:rPr lang="en-US" baseline="-16000" dirty="0" err="1">
                  <a:solidFill>
                    <a:srgbClr val="3C8C93"/>
                  </a:solidFill>
                </a:rPr>
                <a:t>i</a:t>
              </a:r>
              <a:endParaRPr lang="en-US" sz="2000" baseline="-16000" dirty="0">
                <a:solidFill>
                  <a:srgbClr val="3C8C93"/>
                </a:solidFill>
              </a:endParaRPr>
            </a:p>
            <a:p>
              <a:r>
                <a:rPr lang="en-US" sz="2000" dirty="0">
                  <a:solidFill>
                    <a:srgbClr val="3C8C93"/>
                  </a:solidFill>
                </a:rPr>
                <a:t>       </a:t>
              </a:r>
              <a:r>
                <a:rPr lang="en-US" dirty="0">
                  <a:solidFill>
                    <a:srgbClr val="3C8C93"/>
                  </a:solidFill>
                </a:rPr>
                <a:t>     </a:t>
              </a:r>
              <a:r>
                <a:rPr lang="en-US" sz="2000" dirty="0">
                  <a:solidFill>
                    <a:srgbClr val="3C8C93"/>
                  </a:solidFill>
                </a:rPr>
                <a:t>Number of times in state </a:t>
              </a:r>
              <a:r>
                <a:rPr lang="en-US" sz="2800" dirty="0" err="1">
                  <a:solidFill>
                    <a:srgbClr val="3C8C93"/>
                  </a:solidFill>
                </a:rPr>
                <a:t>s</a:t>
              </a:r>
              <a:r>
                <a:rPr lang="en-US" sz="1600" baseline="-16000" dirty="0" err="1">
                  <a:solidFill>
                    <a:srgbClr val="3C8C93"/>
                  </a:solidFill>
                </a:rPr>
                <a:t>i</a:t>
              </a:r>
              <a:endParaRPr lang="en-US" sz="1600" baseline="-16000" dirty="0">
                <a:solidFill>
                  <a:srgbClr val="3C8C93"/>
                </a:solidFill>
              </a:endParaRPr>
            </a:p>
          </p:txBody>
        </p:sp>
        <p:sp>
          <p:nvSpPr>
            <p:cNvPr id="32779" name="Line 11"/>
            <p:cNvSpPr>
              <a:spLocks noChangeShapeType="1"/>
            </p:cNvSpPr>
            <p:nvPr/>
          </p:nvSpPr>
          <p:spPr bwMode="auto">
            <a:xfrm>
              <a:off x="2160" y="2685"/>
              <a:ext cx="33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3C8C93"/>
                </a:solidFill>
              </a:endParaRPr>
            </a:p>
          </p:txBody>
        </p:sp>
      </p:grpSp>
      <p:sp>
        <p:nvSpPr>
          <p:cNvPr id="32781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97768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State View: Learning problem (2)</a:t>
            </a:r>
            <a:endParaRPr lang="en-US" dirty="0"/>
          </a:p>
        </p:txBody>
      </p:sp>
      <p:sp>
        <p:nvSpPr>
          <p:cNvPr id="2" name="Rechteck 1"/>
          <p:cNvSpPr/>
          <p:nvPr/>
        </p:nvSpPr>
        <p:spPr>
          <a:xfrm>
            <a:off x="489382" y="4039324"/>
            <a:ext cx="854711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Otherwise: Use iterative expectation-maximization algorithm to find local maximum of  </a:t>
            </a:r>
            <a:r>
              <a:rPr lang="en-US" sz="2800" dirty="0">
                <a:solidFill>
                  <a:srgbClr val="3C8C93"/>
                </a:solidFill>
              </a:rPr>
              <a:t>P(O |</a:t>
            </a:r>
            <a:r>
              <a:rPr lang="en-US" sz="2400" baseline="-26000" dirty="0">
                <a:solidFill>
                  <a:srgbClr val="3C8C93"/>
                </a:solidFill>
              </a:rPr>
              <a:t> </a:t>
            </a:r>
            <a:r>
              <a:rPr lang="en-US" sz="2800" dirty="0">
                <a:solidFill>
                  <a:srgbClr val="3C8C93"/>
                </a:solidFill>
              </a:rPr>
              <a:t>A, B, </a:t>
            </a:r>
            <a:r>
              <a:rPr lang="en-US" sz="2800" dirty="0">
                <a:solidFill>
                  <a:srgbClr val="3C8C93"/>
                </a:solidFill>
                <a:sym typeface="Symbol" charset="0"/>
              </a:rPr>
              <a:t></a:t>
            </a:r>
            <a:r>
              <a:rPr lang="en-US" sz="2800" dirty="0">
                <a:solidFill>
                  <a:srgbClr val="3C8C93"/>
                </a:solidFill>
              </a:rPr>
              <a:t>)</a:t>
            </a:r>
            <a:r>
              <a:rPr lang="en-US" sz="2800" dirty="0"/>
              <a:t>:  </a:t>
            </a:r>
            <a:r>
              <a:rPr lang="en-US" sz="2400" dirty="0">
                <a:solidFill>
                  <a:srgbClr val="0B05FF"/>
                </a:solidFill>
              </a:rPr>
              <a:t>Baum-Welch Algorithm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0E6C4E-A63A-594B-BFB6-27B71698E439}"/>
              </a:ext>
            </a:extLst>
          </p:cNvPr>
          <p:cNvSpPr/>
          <p:nvPr/>
        </p:nvSpPr>
        <p:spPr>
          <a:xfrm>
            <a:off x="4162725" y="4931876"/>
            <a:ext cx="4591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222222"/>
                </a:solidFill>
                <a:latin typeface="Arial" panose="020B0604020202020204" pitchFamily="34" charset="0"/>
              </a:rPr>
              <a:t>Alternative: </a:t>
            </a:r>
            <a:r>
              <a:rPr lang="de-DE" dirty="0" err="1">
                <a:solidFill>
                  <a:srgbClr val="222222"/>
                </a:solidFill>
                <a:latin typeface="Arial" panose="020B0604020202020204" pitchFamily="34" charset="0"/>
              </a:rPr>
              <a:t>Viterbi</a:t>
            </a:r>
            <a:r>
              <a:rPr lang="de-DE" dirty="0">
                <a:solidFill>
                  <a:srgbClr val="222222"/>
                </a:solidFill>
                <a:latin typeface="Arial" panose="020B0604020202020204" pitchFamily="34" charset="0"/>
              </a:rPr>
              <a:t> Path </a:t>
            </a:r>
            <a:r>
              <a:rPr lang="de-DE" dirty="0" err="1">
                <a:solidFill>
                  <a:srgbClr val="222222"/>
                </a:solidFill>
                <a:latin typeface="Arial" panose="020B0604020202020204" pitchFamily="34" charset="0"/>
              </a:rPr>
              <a:t>Counting</a:t>
            </a:r>
            <a:r>
              <a:rPr lang="de-DE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22222"/>
                </a:solidFill>
                <a:latin typeface="Arial" panose="020B0604020202020204" pitchFamily="34" charset="0"/>
              </a:rPr>
              <a:t>Algorithm</a:t>
            </a:r>
            <a:endParaRPr lang="de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C2F2A4-EEC4-E845-B29D-B13F95BE12B1}"/>
              </a:ext>
            </a:extLst>
          </p:cNvPr>
          <p:cNvSpPr/>
          <p:nvPr/>
        </p:nvSpPr>
        <p:spPr>
          <a:xfrm>
            <a:off x="1907704" y="5405724"/>
            <a:ext cx="56582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1E0AFF"/>
                </a:solidFill>
              </a:rPr>
              <a:t>Leonard E. Baum, Ted Petrie, George Soules, </a:t>
            </a:r>
            <a:r>
              <a:rPr lang="de-DE" sz="1200" dirty="0" err="1">
                <a:solidFill>
                  <a:srgbClr val="1E0AFF"/>
                </a:solidFill>
              </a:rPr>
              <a:t>and</a:t>
            </a:r>
            <a:r>
              <a:rPr lang="de-DE" sz="1200" dirty="0">
                <a:solidFill>
                  <a:srgbClr val="1E0AFF"/>
                </a:solidFill>
              </a:rPr>
              <a:t> Norman </a:t>
            </a:r>
            <a:r>
              <a:rPr lang="de-DE" sz="1200" dirty="0" err="1">
                <a:solidFill>
                  <a:srgbClr val="1E0AFF"/>
                </a:solidFill>
              </a:rPr>
              <a:t>Weiss</a:t>
            </a:r>
            <a:r>
              <a:rPr lang="de-DE" sz="1200" dirty="0">
                <a:solidFill>
                  <a:srgbClr val="1E0AFF"/>
                </a:solidFill>
              </a:rPr>
              <a:t>, A </a:t>
            </a:r>
            <a:r>
              <a:rPr lang="de-DE" sz="1200" dirty="0" err="1">
                <a:solidFill>
                  <a:srgbClr val="1E0AFF"/>
                </a:solidFill>
              </a:rPr>
              <a:t>Maximization</a:t>
            </a:r>
            <a:r>
              <a:rPr lang="de-DE" sz="1200" dirty="0">
                <a:solidFill>
                  <a:srgbClr val="1E0AFF"/>
                </a:solidFill>
              </a:rPr>
              <a:t> </a:t>
            </a:r>
            <a:r>
              <a:rPr lang="de-DE" sz="1200" dirty="0" err="1">
                <a:solidFill>
                  <a:srgbClr val="1E0AFF"/>
                </a:solidFill>
              </a:rPr>
              <a:t>Technique</a:t>
            </a:r>
            <a:r>
              <a:rPr lang="de-DE" sz="1200" dirty="0">
                <a:solidFill>
                  <a:srgbClr val="1E0AFF"/>
                </a:solidFill>
              </a:rPr>
              <a:t> </a:t>
            </a:r>
            <a:r>
              <a:rPr lang="de-DE" sz="1200" dirty="0" err="1">
                <a:solidFill>
                  <a:srgbClr val="1E0AFF"/>
                </a:solidFill>
              </a:rPr>
              <a:t>Occurring</a:t>
            </a:r>
            <a:r>
              <a:rPr lang="de-DE" sz="1200" dirty="0">
                <a:solidFill>
                  <a:srgbClr val="1E0AFF"/>
                </a:solidFill>
              </a:rPr>
              <a:t> in </a:t>
            </a:r>
            <a:r>
              <a:rPr lang="de-DE" sz="1200" dirty="0" err="1">
                <a:solidFill>
                  <a:srgbClr val="1E0AFF"/>
                </a:solidFill>
              </a:rPr>
              <a:t>the</a:t>
            </a:r>
            <a:r>
              <a:rPr lang="de-DE" sz="1200" dirty="0">
                <a:solidFill>
                  <a:srgbClr val="1E0AFF"/>
                </a:solidFill>
              </a:rPr>
              <a:t> Statistical Analysis </a:t>
            </a:r>
            <a:r>
              <a:rPr lang="de-DE" sz="1200" dirty="0" err="1">
                <a:solidFill>
                  <a:srgbClr val="1E0AFF"/>
                </a:solidFill>
              </a:rPr>
              <a:t>of</a:t>
            </a:r>
            <a:r>
              <a:rPr lang="de-DE" sz="1200" dirty="0">
                <a:solidFill>
                  <a:srgbClr val="1E0AFF"/>
                </a:solidFill>
              </a:rPr>
              <a:t> </a:t>
            </a:r>
            <a:r>
              <a:rPr lang="de-DE" sz="1200" dirty="0" err="1">
                <a:solidFill>
                  <a:srgbClr val="1E0AFF"/>
                </a:solidFill>
              </a:rPr>
              <a:t>Probabilistic</a:t>
            </a:r>
            <a:r>
              <a:rPr lang="de-DE" sz="1200" dirty="0">
                <a:solidFill>
                  <a:srgbClr val="1E0AFF"/>
                </a:solidFill>
              </a:rPr>
              <a:t> </a:t>
            </a:r>
            <a:r>
              <a:rPr lang="de-DE" sz="1200" dirty="0" err="1">
                <a:solidFill>
                  <a:srgbClr val="1E0AFF"/>
                </a:solidFill>
              </a:rPr>
              <a:t>Functions</a:t>
            </a:r>
            <a:r>
              <a:rPr lang="de-DE" sz="1200" dirty="0">
                <a:solidFill>
                  <a:srgbClr val="1E0AFF"/>
                </a:solidFill>
              </a:rPr>
              <a:t> </a:t>
            </a:r>
            <a:r>
              <a:rPr lang="de-DE" sz="1200" dirty="0" err="1">
                <a:solidFill>
                  <a:srgbClr val="1E0AFF"/>
                </a:solidFill>
              </a:rPr>
              <a:t>of</a:t>
            </a:r>
            <a:r>
              <a:rPr lang="de-DE" sz="1200" dirty="0">
                <a:solidFill>
                  <a:srgbClr val="1E0AFF"/>
                </a:solidFill>
              </a:rPr>
              <a:t> </a:t>
            </a:r>
            <a:r>
              <a:rPr lang="de-DE" sz="1200" dirty="0" err="1">
                <a:solidFill>
                  <a:srgbClr val="1E0AFF"/>
                </a:solidFill>
              </a:rPr>
              <a:t>Markov</a:t>
            </a:r>
            <a:r>
              <a:rPr lang="de-DE" sz="1200" dirty="0">
                <a:solidFill>
                  <a:srgbClr val="1E0AFF"/>
                </a:solidFill>
              </a:rPr>
              <a:t> Chains, Ann. Math. Statist. Volume 41, </a:t>
            </a:r>
            <a:r>
              <a:rPr lang="de-DE" sz="1200" dirty="0" err="1">
                <a:solidFill>
                  <a:srgbClr val="1E0AFF"/>
                </a:solidFill>
              </a:rPr>
              <a:t>Number</a:t>
            </a:r>
            <a:r>
              <a:rPr lang="de-DE" sz="1200" dirty="0">
                <a:solidFill>
                  <a:srgbClr val="1E0AFF"/>
                </a:solidFill>
              </a:rPr>
              <a:t> 1, 164-171, </a:t>
            </a:r>
            <a:r>
              <a:rPr lang="de-DE" sz="1200" b="1" dirty="0">
                <a:solidFill>
                  <a:srgbClr val="FF0000"/>
                </a:solidFill>
              </a:rPr>
              <a:t>1970</a:t>
            </a:r>
            <a:endParaRPr lang="de-DE" sz="1200" dirty="0">
              <a:solidFill>
                <a:srgbClr val="1E0AFF"/>
              </a:solidFill>
            </a:endParaRPr>
          </a:p>
          <a:p>
            <a:endParaRPr lang="de-DE" sz="1200" dirty="0">
              <a:solidFill>
                <a:srgbClr val="1E0AFF"/>
              </a:solidFill>
            </a:endParaRPr>
          </a:p>
          <a:p>
            <a:r>
              <a:rPr lang="de-DE" sz="1200" dirty="0">
                <a:solidFill>
                  <a:srgbClr val="1E0AFF"/>
                </a:solidFill>
              </a:rPr>
              <a:t>Leonard E. Baum </a:t>
            </a:r>
            <a:r>
              <a:rPr lang="de-DE" sz="1200" dirty="0" err="1">
                <a:solidFill>
                  <a:srgbClr val="1E0AFF"/>
                </a:solidFill>
              </a:rPr>
              <a:t>and</a:t>
            </a:r>
            <a:r>
              <a:rPr lang="de-DE" sz="1200" dirty="0">
                <a:solidFill>
                  <a:srgbClr val="1E0AFF"/>
                </a:solidFill>
              </a:rPr>
              <a:t> Ted Petrie, Statistical </a:t>
            </a:r>
            <a:r>
              <a:rPr lang="de-DE" sz="1200" dirty="0" err="1">
                <a:solidFill>
                  <a:srgbClr val="1E0AFF"/>
                </a:solidFill>
              </a:rPr>
              <a:t>Inference</a:t>
            </a:r>
            <a:r>
              <a:rPr lang="de-DE" sz="1200" dirty="0">
                <a:solidFill>
                  <a:srgbClr val="1E0AFF"/>
                </a:solidFill>
              </a:rPr>
              <a:t> </a:t>
            </a:r>
            <a:r>
              <a:rPr lang="de-DE" sz="1200" dirty="0" err="1">
                <a:solidFill>
                  <a:srgbClr val="1E0AFF"/>
                </a:solidFill>
              </a:rPr>
              <a:t>for</a:t>
            </a:r>
            <a:r>
              <a:rPr lang="de-DE" sz="1200" dirty="0">
                <a:solidFill>
                  <a:srgbClr val="1E0AFF"/>
                </a:solidFill>
              </a:rPr>
              <a:t> </a:t>
            </a:r>
            <a:r>
              <a:rPr lang="de-DE" sz="1200" dirty="0" err="1">
                <a:solidFill>
                  <a:srgbClr val="1E0AFF"/>
                </a:solidFill>
              </a:rPr>
              <a:t>Probabilistic</a:t>
            </a:r>
            <a:r>
              <a:rPr lang="de-DE" sz="1200" dirty="0">
                <a:solidFill>
                  <a:srgbClr val="1E0AFF"/>
                </a:solidFill>
              </a:rPr>
              <a:t> </a:t>
            </a:r>
            <a:r>
              <a:rPr lang="de-DE" sz="1200" dirty="0" err="1">
                <a:solidFill>
                  <a:srgbClr val="1E0AFF"/>
                </a:solidFill>
              </a:rPr>
              <a:t>Functions</a:t>
            </a:r>
            <a:r>
              <a:rPr lang="de-DE" sz="1200" dirty="0">
                <a:solidFill>
                  <a:srgbClr val="1E0AFF"/>
                </a:solidFill>
              </a:rPr>
              <a:t> </a:t>
            </a:r>
            <a:r>
              <a:rPr lang="de-DE" sz="1200" dirty="0" err="1">
                <a:solidFill>
                  <a:srgbClr val="1E0AFF"/>
                </a:solidFill>
              </a:rPr>
              <a:t>of</a:t>
            </a:r>
            <a:r>
              <a:rPr lang="de-DE" sz="1200" dirty="0">
                <a:solidFill>
                  <a:srgbClr val="1E0AFF"/>
                </a:solidFill>
              </a:rPr>
              <a:t> Finite State </a:t>
            </a:r>
            <a:r>
              <a:rPr lang="de-DE" sz="1200" dirty="0" err="1">
                <a:solidFill>
                  <a:srgbClr val="1E0AFF"/>
                </a:solidFill>
              </a:rPr>
              <a:t>Markov</a:t>
            </a:r>
            <a:r>
              <a:rPr lang="de-DE" sz="1200" dirty="0">
                <a:solidFill>
                  <a:srgbClr val="1E0AFF"/>
                </a:solidFill>
              </a:rPr>
              <a:t> Chains, Ann. Math. Statist. Volume 37, </a:t>
            </a:r>
            <a:r>
              <a:rPr lang="de-DE" sz="1200" dirty="0" err="1">
                <a:solidFill>
                  <a:srgbClr val="1E0AFF"/>
                </a:solidFill>
              </a:rPr>
              <a:t>Number</a:t>
            </a:r>
            <a:r>
              <a:rPr lang="de-DE" sz="1200" dirty="0">
                <a:solidFill>
                  <a:srgbClr val="1E0AFF"/>
                </a:solidFill>
              </a:rPr>
              <a:t> 6, 1554-1563, </a:t>
            </a:r>
            <a:r>
              <a:rPr lang="de-DE" sz="1200" b="1" dirty="0">
                <a:solidFill>
                  <a:srgbClr val="FF0000"/>
                </a:solidFill>
              </a:rPr>
              <a:t>1966</a:t>
            </a:r>
            <a:r>
              <a:rPr lang="de-DE" sz="1200" dirty="0">
                <a:solidFill>
                  <a:srgbClr val="1E0A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31625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762000" y="1219200"/>
            <a:ext cx="21408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General idea:</a:t>
            </a:r>
          </a:p>
        </p:txBody>
      </p:sp>
      <p:grpSp>
        <p:nvGrpSpPr>
          <p:cNvPr id="33806" name="Group 14"/>
          <p:cNvGrpSpPr>
            <a:grpSpLocks/>
          </p:cNvGrpSpPr>
          <p:nvPr/>
        </p:nvGrpSpPr>
        <p:grpSpPr bwMode="auto">
          <a:xfrm>
            <a:off x="152400" y="1905000"/>
            <a:ext cx="8829675" cy="3527427"/>
            <a:chOff x="96" y="1200"/>
            <a:chExt cx="5562" cy="2222"/>
          </a:xfrm>
        </p:grpSpPr>
        <p:sp>
          <p:nvSpPr>
            <p:cNvPr id="33796" name="Text Box 4"/>
            <p:cNvSpPr txBox="1">
              <a:spLocks noChangeArrowheads="1"/>
            </p:cNvSpPr>
            <p:nvPr/>
          </p:nvSpPr>
          <p:spPr bwMode="auto">
            <a:xfrm>
              <a:off x="384" y="1392"/>
              <a:ext cx="137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 err="1">
                  <a:solidFill>
                    <a:srgbClr val="3C8C93"/>
                  </a:solidFill>
                </a:rPr>
                <a:t>a</a:t>
              </a:r>
              <a:r>
                <a:rPr lang="en-US" baseline="-16000" dirty="0" err="1">
                  <a:solidFill>
                    <a:srgbClr val="3C8C93"/>
                  </a:solidFill>
                </a:rPr>
                <a:t>ij</a:t>
              </a:r>
              <a:r>
                <a:rPr lang="en-US" sz="3200" dirty="0">
                  <a:solidFill>
                    <a:srgbClr val="3C8C93"/>
                  </a:solidFill>
                </a:rPr>
                <a:t>= P(</a:t>
              </a:r>
              <a:r>
                <a:rPr lang="en-US" sz="3200" dirty="0" err="1">
                  <a:solidFill>
                    <a:srgbClr val="3C8C93"/>
                  </a:solidFill>
                </a:rPr>
                <a:t>s</a:t>
              </a:r>
              <a:r>
                <a:rPr lang="en-US" baseline="-16000" dirty="0" err="1">
                  <a:solidFill>
                    <a:srgbClr val="3C8C93"/>
                  </a:solidFill>
                </a:rPr>
                <a:t>j</a:t>
              </a:r>
              <a:r>
                <a:rPr lang="en-US" sz="1800" baseline="-26000" dirty="0">
                  <a:solidFill>
                    <a:srgbClr val="3C8C93"/>
                  </a:solidFill>
                </a:rPr>
                <a:t> </a:t>
              </a:r>
              <a:r>
                <a:rPr lang="en-US" sz="3200" dirty="0">
                  <a:solidFill>
                    <a:srgbClr val="3C8C93"/>
                  </a:solidFill>
                </a:rPr>
                <a:t>| </a:t>
              </a:r>
              <a:r>
                <a:rPr lang="en-US" sz="3200" dirty="0" err="1">
                  <a:solidFill>
                    <a:srgbClr val="3C8C93"/>
                  </a:solidFill>
                </a:rPr>
                <a:t>s</a:t>
              </a:r>
              <a:r>
                <a:rPr lang="en-US" baseline="-16000" dirty="0" err="1">
                  <a:solidFill>
                    <a:srgbClr val="3C8C93"/>
                  </a:solidFill>
                </a:rPr>
                <a:t>i</a:t>
              </a:r>
              <a:r>
                <a:rPr lang="en-US" sz="3200" dirty="0">
                  <a:solidFill>
                    <a:srgbClr val="3C8C93"/>
                  </a:solidFill>
                </a:rPr>
                <a:t>) =</a:t>
              </a:r>
            </a:p>
          </p:txBody>
        </p:sp>
        <p:grpSp>
          <p:nvGrpSpPr>
            <p:cNvPr id="33799" name="Group 7"/>
            <p:cNvGrpSpPr>
              <a:grpSpLocks/>
            </p:cNvGrpSpPr>
            <p:nvPr/>
          </p:nvGrpSpPr>
          <p:grpSpPr bwMode="auto">
            <a:xfrm>
              <a:off x="1824" y="1200"/>
              <a:ext cx="3834" cy="679"/>
              <a:chOff x="1920" y="1488"/>
              <a:chExt cx="3834" cy="679"/>
            </a:xfrm>
          </p:grpSpPr>
          <p:sp>
            <p:nvSpPr>
              <p:cNvPr id="33797" name="Text Box 5"/>
              <p:cNvSpPr txBox="1">
                <a:spLocks noChangeArrowheads="1"/>
              </p:cNvSpPr>
              <p:nvPr/>
            </p:nvSpPr>
            <p:spPr bwMode="auto">
              <a:xfrm>
                <a:off x="1920" y="1488"/>
                <a:ext cx="3834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3C8C93"/>
                    </a:solidFill>
                  </a:rPr>
                  <a:t>Expected number of transitions from state</a:t>
                </a:r>
                <a:r>
                  <a:rPr lang="en-US" dirty="0">
                    <a:solidFill>
                      <a:srgbClr val="3C8C93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3C8C93"/>
                    </a:solidFill>
                  </a:rPr>
                  <a:t>s</a:t>
                </a:r>
                <a:r>
                  <a:rPr lang="en-US" baseline="-16000" dirty="0" err="1">
                    <a:solidFill>
                      <a:srgbClr val="3C8C93"/>
                    </a:solidFill>
                  </a:rPr>
                  <a:t>i</a:t>
                </a:r>
                <a:r>
                  <a:rPr lang="en-US" dirty="0">
                    <a:solidFill>
                      <a:srgbClr val="3C8C93"/>
                    </a:solidFill>
                  </a:rPr>
                  <a:t> </a:t>
                </a:r>
                <a:r>
                  <a:rPr lang="en-US" sz="2000" dirty="0">
                    <a:solidFill>
                      <a:srgbClr val="3C8C93"/>
                    </a:solidFill>
                  </a:rPr>
                  <a:t>to  state</a:t>
                </a:r>
                <a:r>
                  <a:rPr lang="en-US" dirty="0">
                    <a:solidFill>
                      <a:srgbClr val="3C8C93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3C8C93"/>
                    </a:solidFill>
                  </a:rPr>
                  <a:t>s</a:t>
                </a:r>
                <a:r>
                  <a:rPr lang="en-US" baseline="-16000" dirty="0" err="1">
                    <a:solidFill>
                      <a:srgbClr val="3C8C93"/>
                    </a:solidFill>
                  </a:rPr>
                  <a:t>j</a:t>
                </a:r>
                <a:endParaRPr lang="en-US" baseline="-16000" dirty="0">
                  <a:solidFill>
                    <a:srgbClr val="3C8C93"/>
                  </a:solidFill>
                </a:endParaRPr>
              </a:p>
              <a:p>
                <a:r>
                  <a:rPr lang="en-US" baseline="-16000" dirty="0">
                    <a:solidFill>
                      <a:srgbClr val="3C8C93"/>
                    </a:solidFill>
                  </a:rPr>
                  <a:t>        </a:t>
                </a:r>
                <a:r>
                  <a:rPr lang="en-US" sz="2000" dirty="0">
                    <a:solidFill>
                      <a:srgbClr val="3C8C93"/>
                    </a:solidFill>
                  </a:rPr>
                  <a:t>Expected number of transitions out of state</a:t>
                </a:r>
                <a:r>
                  <a:rPr lang="en-US" dirty="0">
                    <a:solidFill>
                      <a:srgbClr val="3C8C93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3C8C93"/>
                    </a:solidFill>
                  </a:rPr>
                  <a:t>s</a:t>
                </a:r>
                <a:r>
                  <a:rPr lang="en-US" baseline="-16000" dirty="0" err="1">
                    <a:solidFill>
                      <a:srgbClr val="3C8C93"/>
                    </a:solidFill>
                  </a:rPr>
                  <a:t>i</a:t>
                </a:r>
                <a:endParaRPr lang="en-US" baseline="-16000" dirty="0">
                  <a:solidFill>
                    <a:srgbClr val="3C8C93"/>
                  </a:solidFill>
                </a:endParaRPr>
              </a:p>
            </p:txBody>
          </p:sp>
          <p:sp>
            <p:nvSpPr>
              <p:cNvPr id="33798" name="Line 6"/>
              <p:cNvSpPr>
                <a:spLocks noChangeShapeType="1"/>
              </p:cNvSpPr>
              <p:nvPr/>
            </p:nvSpPr>
            <p:spPr bwMode="auto">
              <a:xfrm>
                <a:off x="2016" y="1872"/>
                <a:ext cx="35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3802" name="Text Box 10"/>
            <p:cNvSpPr txBox="1">
              <a:spLocks noChangeArrowheads="1"/>
            </p:cNvSpPr>
            <p:nvPr/>
          </p:nvSpPr>
          <p:spPr bwMode="auto">
            <a:xfrm>
              <a:off x="96" y="2208"/>
              <a:ext cx="179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3C8C93"/>
                  </a:solidFill>
                </a:rPr>
                <a:t>b</a:t>
              </a:r>
              <a:r>
                <a:rPr lang="en-US" baseline="-16000" dirty="0">
                  <a:solidFill>
                    <a:srgbClr val="3C8C93"/>
                  </a:solidFill>
                </a:rPr>
                <a:t>i</a:t>
              </a:r>
              <a:r>
                <a:rPr lang="en-US" sz="3200" dirty="0">
                  <a:solidFill>
                    <a:srgbClr val="3C8C93"/>
                  </a:solidFill>
                </a:rPr>
                <a:t>(</a:t>
              </a:r>
              <a:r>
                <a:rPr lang="en-US" sz="3200" dirty="0" err="1">
                  <a:solidFill>
                    <a:srgbClr val="3C8C93"/>
                  </a:solidFill>
                </a:rPr>
                <a:t>v</a:t>
              </a:r>
              <a:r>
                <a:rPr lang="en-US" baseline="-16000" dirty="0" err="1">
                  <a:solidFill>
                    <a:srgbClr val="3C8C93"/>
                  </a:solidFill>
                </a:rPr>
                <a:t>m</a:t>
              </a:r>
              <a:r>
                <a:rPr lang="en-US" baseline="-16000" dirty="0">
                  <a:solidFill>
                    <a:srgbClr val="3C8C93"/>
                  </a:solidFill>
                </a:rPr>
                <a:t> </a:t>
              </a:r>
              <a:r>
                <a:rPr lang="en-US" sz="3200" dirty="0">
                  <a:solidFill>
                    <a:srgbClr val="3C8C93"/>
                  </a:solidFill>
                </a:rPr>
                <a:t>)</a:t>
              </a:r>
              <a:r>
                <a:rPr lang="en-US" sz="1800" baseline="-26000" dirty="0">
                  <a:solidFill>
                    <a:srgbClr val="3C8C93"/>
                  </a:solidFill>
                </a:rPr>
                <a:t> </a:t>
              </a:r>
              <a:r>
                <a:rPr lang="en-US" sz="3200" dirty="0">
                  <a:solidFill>
                    <a:srgbClr val="3C8C93"/>
                  </a:solidFill>
                </a:rPr>
                <a:t>= P(</a:t>
              </a:r>
              <a:r>
                <a:rPr lang="en-US" sz="3200" dirty="0" err="1">
                  <a:solidFill>
                    <a:srgbClr val="3C8C93"/>
                  </a:solidFill>
                </a:rPr>
                <a:t>v</a:t>
              </a:r>
              <a:r>
                <a:rPr lang="en-US" baseline="-16000" dirty="0" err="1">
                  <a:solidFill>
                    <a:srgbClr val="3C8C93"/>
                  </a:solidFill>
                </a:rPr>
                <a:t>m</a:t>
              </a:r>
              <a:r>
                <a:rPr lang="en-US" sz="1800" baseline="-26000" dirty="0">
                  <a:solidFill>
                    <a:srgbClr val="3C8C93"/>
                  </a:solidFill>
                </a:rPr>
                <a:t> </a:t>
              </a:r>
              <a:r>
                <a:rPr lang="en-US" sz="3200" dirty="0">
                  <a:solidFill>
                    <a:srgbClr val="3C8C93"/>
                  </a:solidFill>
                </a:rPr>
                <a:t>| </a:t>
              </a:r>
              <a:r>
                <a:rPr lang="en-US" sz="3200" dirty="0" err="1">
                  <a:solidFill>
                    <a:srgbClr val="3C8C93"/>
                  </a:solidFill>
                </a:rPr>
                <a:t>s</a:t>
              </a:r>
              <a:r>
                <a:rPr lang="en-US" baseline="-16000" dirty="0" err="1">
                  <a:solidFill>
                    <a:srgbClr val="3C8C93"/>
                  </a:solidFill>
                </a:rPr>
                <a:t>i</a:t>
              </a:r>
              <a:r>
                <a:rPr lang="en-US" sz="3200" dirty="0">
                  <a:solidFill>
                    <a:srgbClr val="3C8C93"/>
                  </a:solidFill>
                </a:rPr>
                <a:t>)=</a:t>
              </a:r>
            </a:p>
          </p:txBody>
        </p:sp>
        <p:sp>
          <p:nvSpPr>
            <p:cNvPr id="33803" name="Text Box 11"/>
            <p:cNvSpPr txBox="1">
              <a:spLocks noChangeArrowheads="1"/>
            </p:cNvSpPr>
            <p:nvPr/>
          </p:nvSpPr>
          <p:spPr bwMode="auto">
            <a:xfrm>
              <a:off x="1886" y="2016"/>
              <a:ext cx="3768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3C8C93"/>
                  </a:solidFill>
                </a:rPr>
                <a:t>Expected number of times observation</a:t>
              </a:r>
              <a:r>
                <a:rPr lang="en-US" sz="2000">
                  <a:solidFill>
                    <a:srgbClr val="3C8C93"/>
                  </a:solidFill>
                </a:rPr>
                <a:t> </a:t>
              </a:r>
              <a:r>
                <a:rPr lang="en-US" sz="3200">
                  <a:solidFill>
                    <a:srgbClr val="3C8C93"/>
                  </a:solidFill>
                </a:rPr>
                <a:t>v</a:t>
              </a:r>
              <a:r>
                <a:rPr lang="en-US" baseline="-16000">
                  <a:solidFill>
                    <a:srgbClr val="3C8C93"/>
                  </a:solidFill>
                </a:rPr>
                <a:t>m</a:t>
              </a:r>
              <a:r>
                <a:rPr lang="en-US" sz="2000">
                  <a:solidFill>
                    <a:srgbClr val="3C8C93"/>
                  </a:solidFill>
                </a:rPr>
                <a:t> </a:t>
              </a:r>
              <a:r>
                <a:rPr lang="en-US" sz="1800">
                  <a:solidFill>
                    <a:srgbClr val="3C8C93"/>
                  </a:solidFill>
                </a:rPr>
                <a:t>occurs in state</a:t>
              </a:r>
              <a:r>
                <a:rPr lang="en-US" sz="2000">
                  <a:solidFill>
                    <a:srgbClr val="3C8C93"/>
                  </a:solidFill>
                </a:rPr>
                <a:t> </a:t>
              </a:r>
              <a:r>
                <a:rPr lang="en-US" sz="3200">
                  <a:solidFill>
                    <a:srgbClr val="3C8C93"/>
                  </a:solidFill>
                </a:rPr>
                <a:t>s</a:t>
              </a:r>
              <a:r>
                <a:rPr lang="en-US" baseline="-16000">
                  <a:solidFill>
                    <a:srgbClr val="3C8C93"/>
                  </a:solidFill>
                </a:rPr>
                <a:t>i</a:t>
              </a:r>
              <a:endParaRPr lang="en-US" sz="2000" baseline="-16000">
                <a:solidFill>
                  <a:srgbClr val="3C8C93"/>
                </a:solidFill>
              </a:endParaRPr>
            </a:p>
            <a:p>
              <a:pPr algn="ctr"/>
              <a:r>
                <a:rPr lang="en-US" sz="2000">
                  <a:solidFill>
                    <a:srgbClr val="3C8C93"/>
                  </a:solidFill>
                </a:rPr>
                <a:t>     </a:t>
              </a:r>
              <a:r>
                <a:rPr lang="en-US" sz="1800">
                  <a:solidFill>
                    <a:srgbClr val="3C8C93"/>
                  </a:solidFill>
                </a:rPr>
                <a:t>Expected number of times in state</a:t>
              </a:r>
              <a:r>
                <a:rPr lang="en-US" sz="2000">
                  <a:solidFill>
                    <a:srgbClr val="3C8C93"/>
                  </a:solidFill>
                </a:rPr>
                <a:t> </a:t>
              </a:r>
              <a:r>
                <a:rPr lang="en-US" sz="3200">
                  <a:solidFill>
                    <a:srgbClr val="3C8C93"/>
                  </a:solidFill>
                </a:rPr>
                <a:t>s</a:t>
              </a:r>
              <a:r>
                <a:rPr lang="en-US" baseline="-16000">
                  <a:solidFill>
                    <a:srgbClr val="3C8C93"/>
                  </a:solidFill>
                </a:rPr>
                <a:t>i</a:t>
              </a:r>
            </a:p>
          </p:txBody>
        </p:sp>
        <p:sp>
          <p:nvSpPr>
            <p:cNvPr id="33804" name="Line 12"/>
            <p:cNvSpPr>
              <a:spLocks noChangeShapeType="1"/>
            </p:cNvSpPr>
            <p:nvPr/>
          </p:nvSpPr>
          <p:spPr bwMode="auto">
            <a:xfrm>
              <a:off x="2079" y="2400"/>
              <a:ext cx="33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05" name="Text Box 13"/>
            <p:cNvSpPr txBox="1">
              <a:spLocks noChangeArrowheads="1"/>
            </p:cNvSpPr>
            <p:nvPr/>
          </p:nvSpPr>
          <p:spPr bwMode="auto">
            <a:xfrm>
              <a:off x="528" y="2976"/>
              <a:ext cx="511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3C8C93"/>
                  </a:solidFill>
                  <a:sym typeface="Symbol" charset="0"/>
                </a:rPr>
                <a:t></a:t>
              </a:r>
              <a:r>
                <a:rPr lang="en-US" baseline="-16000" dirty="0" err="1">
                  <a:solidFill>
                    <a:srgbClr val="3C8C93"/>
                  </a:solidFill>
                </a:rPr>
                <a:t>i</a:t>
              </a:r>
              <a:r>
                <a:rPr lang="en-US" baseline="-16000" dirty="0">
                  <a:solidFill>
                    <a:srgbClr val="3C8C93"/>
                  </a:solidFill>
                </a:rPr>
                <a:t> </a:t>
              </a:r>
              <a:r>
                <a:rPr lang="en-US" sz="3200" dirty="0">
                  <a:solidFill>
                    <a:srgbClr val="3C8C93"/>
                  </a:solidFill>
                </a:rPr>
                <a:t>= P(</a:t>
              </a:r>
              <a:r>
                <a:rPr lang="en-US" sz="3200" dirty="0" err="1">
                  <a:solidFill>
                    <a:srgbClr val="3C8C93"/>
                  </a:solidFill>
                </a:rPr>
                <a:t>s</a:t>
              </a:r>
              <a:r>
                <a:rPr lang="en-US" baseline="-16000" dirty="0" err="1">
                  <a:solidFill>
                    <a:srgbClr val="3C8C93"/>
                  </a:solidFill>
                </a:rPr>
                <a:t>i</a:t>
              </a:r>
              <a:r>
                <a:rPr lang="en-US" sz="3200" dirty="0">
                  <a:solidFill>
                    <a:srgbClr val="3C8C93"/>
                  </a:solidFill>
                </a:rPr>
                <a:t>) = </a:t>
              </a:r>
              <a:r>
                <a:rPr lang="en-US" dirty="0">
                  <a:solidFill>
                    <a:srgbClr val="3C8C93"/>
                  </a:solidFill>
                </a:rPr>
                <a:t> </a:t>
              </a:r>
              <a:r>
                <a:rPr lang="en-US" sz="2800" dirty="0"/>
                <a:t>Expected frequency in state</a:t>
              </a:r>
              <a:r>
                <a:rPr lang="en-US" sz="2400" dirty="0"/>
                <a:t> </a:t>
              </a:r>
              <a:r>
                <a:rPr lang="en-US" sz="4000" dirty="0" err="1">
                  <a:solidFill>
                    <a:srgbClr val="3C8C93"/>
                  </a:solidFill>
                </a:rPr>
                <a:t>s</a:t>
              </a:r>
              <a:r>
                <a:rPr lang="en-US" sz="2400" baseline="-16000" dirty="0" err="1">
                  <a:solidFill>
                    <a:srgbClr val="3C8C93"/>
                  </a:solidFill>
                </a:rPr>
                <a:t>i</a:t>
              </a:r>
              <a:r>
                <a:rPr lang="en-US" sz="2400" dirty="0">
                  <a:solidFill>
                    <a:srgbClr val="3C8C93"/>
                  </a:solidFill>
                </a:rPr>
                <a:t> </a:t>
              </a:r>
              <a:r>
                <a:rPr lang="en-US" sz="2800" dirty="0"/>
                <a:t>at time</a:t>
              </a:r>
              <a:r>
                <a:rPr lang="en-US" sz="2400" dirty="0"/>
                <a:t> </a:t>
              </a:r>
              <a:r>
                <a:rPr lang="en-US" sz="2400" dirty="0">
                  <a:solidFill>
                    <a:srgbClr val="3C8C93"/>
                  </a:solidFill>
                </a:rPr>
                <a:t>k=1</a:t>
              </a:r>
              <a:r>
                <a:rPr lang="en-US" sz="2400" dirty="0"/>
                <a:t>. </a:t>
              </a:r>
            </a:p>
          </p:txBody>
        </p:sp>
      </p:grpSp>
      <p:sp>
        <p:nvSpPr>
          <p:cNvPr id="33807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97768"/>
            <a:ext cx="7772400" cy="11430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Baum-Welch algorithm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7406258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4788024" y="4581128"/>
            <a:ext cx="3096344" cy="43204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539552" y="4581128"/>
            <a:ext cx="2808312" cy="43204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09600" y="1143000"/>
            <a:ext cx="809307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Define variable </a:t>
            </a:r>
            <a:r>
              <a:rPr lang="en-US" sz="3200" dirty="0">
                <a:solidFill>
                  <a:srgbClr val="3C8C93"/>
                </a:solidFill>
                <a:sym typeface="Symbol" charset="0"/>
              </a:rPr>
              <a:t></a:t>
            </a:r>
            <a:r>
              <a:rPr lang="en-US" baseline="-25000" dirty="0">
                <a:solidFill>
                  <a:srgbClr val="3C8C93"/>
                </a:solidFill>
                <a:sym typeface="Symbol" charset="0"/>
              </a:rPr>
              <a:t>k</a:t>
            </a:r>
            <a:r>
              <a:rPr lang="en-US" sz="2400" dirty="0">
                <a:solidFill>
                  <a:srgbClr val="3C8C93"/>
                </a:solidFill>
                <a:sym typeface="Symbol" charset="0"/>
              </a:rPr>
              <a:t>(</a:t>
            </a:r>
            <a:r>
              <a:rPr lang="en-US" sz="2400" dirty="0" err="1">
                <a:solidFill>
                  <a:srgbClr val="3C8C93"/>
                </a:solidFill>
                <a:sym typeface="Symbol" charset="0"/>
              </a:rPr>
              <a:t>i,j</a:t>
            </a:r>
            <a:r>
              <a:rPr lang="en-US" sz="2400" dirty="0">
                <a:solidFill>
                  <a:srgbClr val="3C8C93"/>
                </a:solidFill>
                <a:sym typeface="Symbol" charset="0"/>
              </a:rPr>
              <a:t>)</a:t>
            </a:r>
            <a:r>
              <a:rPr lang="en-US" sz="2400" dirty="0">
                <a:sym typeface="Symbol" charset="0"/>
              </a:rPr>
              <a:t> </a:t>
            </a:r>
            <a:r>
              <a:rPr lang="en-US" sz="2400" dirty="0"/>
              <a:t>as  the probability of being in state</a:t>
            </a:r>
            <a:r>
              <a:rPr lang="en-US" dirty="0"/>
              <a:t> </a:t>
            </a:r>
            <a:r>
              <a:rPr lang="en-US" sz="3200" dirty="0" err="1">
                <a:solidFill>
                  <a:srgbClr val="3C8C93"/>
                </a:solidFill>
              </a:rPr>
              <a:t>s</a:t>
            </a:r>
            <a:r>
              <a:rPr lang="en-US" baseline="-16000" dirty="0" err="1">
                <a:solidFill>
                  <a:srgbClr val="3C8C93"/>
                </a:solidFill>
              </a:rPr>
              <a:t>i</a:t>
            </a:r>
            <a:r>
              <a:rPr lang="en-US" dirty="0">
                <a:solidFill>
                  <a:srgbClr val="3C8C93"/>
                </a:solidFill>
              </a:rPr>
              <a:t> </a:t>
            </a:r>
            <a:r>
              <a:rPr lang="en-US" sz="2400" dirty="0"/>
              <a:t>at time k and in state </a:t>
            </a:r>
            <a:r>
              <a:rPr lang="en-US" sz="3200" dirty="0" err="1">
                <a:solidFill>
                  <a:srgbClr val="3C8C93"/>
                </a:solidFill>
              </a:rPr>
              <a:t>s</a:t>
            </a:r>
            <a:r>
              <a:rPr lang="en-US" baseline="-16000" dirty="0" err="1">
                <a:solidFill>
                  <a:srgbClr val="3C8C93"/>
                </a:solidFill>
              </a:rPr>
              <a:t>j</a:t>
            </a:r>
            <a:r>
              <a:rPr lang="en-US" sz="2400" dirty="0"/>
              <a:t> at  time </a:t>
            </a:r>
            <a:r>
              <a:rPr lang="en-US" sz="2400" dirty="0">
                <a:solidFill>
                  <a:srgbClr val="3C8C93"/>
                </a:solidFill>
              </a:rPr>
              <a:t>k+1</a:t>
            </a:r>
            <a:r>
              <a:rPr lang="en-US" sz="2400" dirty="0"/>
              <a:t>, given the observation sequence</a:t>
            </a:r>
            <a:r>
              <a:rPr lang="en-US" dirty="0"/>
              <a:t> </a:t>
            </a:r>
            <a:r>
              <a:rPr lang="en-US" sz="3200" dirty="0">
                <a:solidFill>
                  <a:srgbClr val="3C8C93"/>
                </a:solidFill>
              </a:rPr>
              <a:t>o</a:t>
            </a:r>
            <a:r>
              <a:rPr lang="en-US" baseline="-16000" dirty="0">
                <a:solidFill>
                  <a:srgbClr val="3C8C93"/>
                </a:solidFill>
              </a:rPr>
              <a:t>1 </a:t>
            </a:r>
            <a:r>
              <a:rPr lang="en-US" sz="3200" dirty="0">
                <a:solidFill>
                  <a:srgbClr val="3C8C93"/>
                </a:solidFill>
              </a:rPr>
              <a:t>o</a:t>
            </a:r>
            <a:r>
              <a:rPr lang="en-US" baseline="-16000" dirty="0">
                <a:solidFill>
                  <a:srgbClr val="3C8C93"/>
                </a:solidFill>
              </a:rPr>
              <a:t>2 </a:t>
            </a:r>
            <a:r>
              <a:rPr lang="en-US" sz="3200" dirty="0">
                <a:solidFill>
                  <a:srgbClr val="3C8C93"/>
                </a:solidFill>
              </a:rPr>
              <a:t>... </a:t>
            </a:r>
            <a:r>
              <a:rPr lang="en-US" sz="3200" dirty="0" err="1">
                <a:solidFill>
                  <a:srgbClr val="3C8C93"/>
                </a:solidFill>
              </a:rPr>
              <a:t>o</a:t>
            </a:r>
            <a:r>
              <a:rPr lang="en-US" baseline="-16000" dirty="0" err="1">
                <a:solidFill>
                  <a:srgbClr val="3C8C93"/>
                </a:solidFill>
              </a:rPr>
              <a:t>T</a:t>
            </a:r>
            <a:r>
              <a:rPr lang="en-US" baseline="-16000" dirty="0">
                <a:solidFill>
                  <a:srgbClr val="3C8C93"/>
                </a:solidFill>
              </a:rPr>
              <a:t> </a:t>
            </a:r>
            <a:r>
              <a:rPr lang="en-US" dirty="0"/>
              <a:t> </a:t>
            </a:r>
            <a:r>
              <a:rPr lang="en-US" sz="2400" dirty="0"/>
              <a:t>with k &lt; t</a:t>
            </a:r>
            <a:r>
              <a:rPr lang="en-US" sz="2000" dirty="0"/>
              <a:t> </a:t>
            </a:r>
          </a:p>
          <a:p>
            <a:r>
              <a:rPr lang="en-US" sz="3200" dirty="0">
                <a:sym typeface="Symbol" charset="0"/>
              </a:rPr>
              <a:t>           </a:t>
            </a:r>
            <a:r>
              <a:rPr lang="en-US" baseline="-25000" dirty="0">
                <a:sym typeface="Symbol" charset="0"/>
              </a:rPr>
              <a:t>k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i,j</a:t>
            </a:r>
            <a:r>
              <a:rPr lang="en-US" dirty="0">
                <a:sym typeface="Symbol" charset="0"/>
              </a:rPr>
              <a:t>) = </a:t>
            </a:r>
            <a:r>
              <a:rPr lang="en-US" sz="3200" dirty="0"/>
              <a:t>P(</a:t>
            </a:r>
            <a:r>
              <a:rPr lang="en-US" sz="3200" dirty="0" err="1"/>
              <a:t>X</a:t>
            </a:r>
            <a:r>
              <a:rPr lang="en-US" baseline="-16000" dirty="0" err="1"/>
              <a:t>k</a:t>
            </a:r>
            <a:r>
              <a:rPr lang="en-US" dirty="0"/>
              <a:t>= </a:t>
            </a:r>
            <a:r>
              <a:rPr lang="en-US" sz="3200" dirty="0" err="1"/>
              <a:t>s</a:t>
            </a:r>
            <a:r>
              <a:rPr lang="en-US" baseline="-16000" dirty="0" err="1"/>
              <a:t>i</a:t>
            </a:r>
            <a:r>
              <a:rPr lang="en-US" sz="1800" baseline="-26000" dirty="0"/>
              <a:t>  </a:t>
            </a:r>
            <a:r>
              <a:rPr lang="en-US" sz="3200" dirty="0"/>
              <a:t>,</a:t>
            </a:r>
            <a:r>
              <a:rPr lang="en-US" sz="1800" baseline="-26000" dirty="0"/>
              <a:t> </a:t>
            </a:r>
            <a:r>
              <a:rPr lang="en-US" sz="3200" dirty="0"/>
              <a:t>X</a:t>
            </a:r>
            <a:r>
              <a:rPr lang="en-US" baseline="-16000" dirty="0"/>
              <a:t>k+1</a:t>
            </a:r>
            <a:r>
              <a:rPr lang="en-US" dirty="0"/>
              <a:t>= </a:t>
            </a:r>
            <a:r>
              <a:rPr lang="en-US" sz="3200" dirty="0" err="1"/>
              <a:t>s</a:t>
            </a:r>
            <a:r>
              <a:rPr lang="en-US" baseline="-16000" dirty="0" err="1"/>
              <a:t>j</a:t>
            </a:r>
            <a:r>
              <a:rPr lang="en-US" sz="1800" baseline="-26000" dirty="0"/>
              <a:t>  </a:t>
            </a:r>
            <a:r>
              <a:rPr lang="en-US" sz="3200" dirty="0"/>
              <a:t>|</a:t>
            </a:r>
            <a:r>
              <a:rPr lang="en-US" sz="1800" baseline="-26000" dirty="0"/>
              <a:t> </a:t>
            </a:r>
            <a:r>
              <a:rPr lang="en-US" sz="3200" dirty="0"/>
              <a:t>o</a:t>
            </a:r>
            <a:r>
              <a:rPr lang="en-US" baseline="-16000" dirty="0"/>
              <a:t>1 </a:t>
            </a:r>
            <a:r>
              <a:rPr lang="en-US" sz="3200" dirty="0"/>
              <a:t>o</a:t>
            </a:r>
            <a:r>
              <a:rPr lang="en-US" baseline="-16000" dirty="0"/>
              <a:t>2 </a:t>
            </a:r>
            <a:r>
              <a:rPr lang="en-US" sz="3200" dirty="0"/>
              <a:t>... </a:t>
            </a:r>
            <a:r>
              <a:rPr lang="en-US" sz="3200" dirty="0" err="1"/>
              <a:t>o</a:t>
            </a:r>
            <a:r>
              <a:rPr lang="en-US" baseline="-16000" dirty="0" err="1"/>
              <a:t>t</a:t>
            </a:r>
            <a:r>
              <a:rPr lang="en-US" sz="3200" dirty="0"/>
              <a:t>) </a:t>
            </a:r>
            <a:endParaRPr lang="en-US" dirty="0">
              <a:sym typeface="Symbol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547664" y="3581400"/>
            <a:ext cx="93473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charset="0"/>
              </a:rPr>
              <a:t></a:t>
            </a:r>
            <a:r>
              <a:rPr lang="en-US" baseline="-25000" dirty="0">
                <a:sym typeface="Symbol" charset="0"/>
              </a:rPr>
              <a:t>k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i,j</a:t>
            </a:r>
            <a:r>
              <a:rPr lang="en-US" dirty="0">
                <a:sym typeface="Symbol" charset="0"/>
              </a:rPr>
              <a:t>) =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651125" y="3419475"/>
            <a:ext cx="419858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P(</a:t>
            </a:r>
            <a:r>
              <a:rPr lang="en-US" sz="2800" dirty="0" err="1"/>
              <a:t>X</a:t>
            </a:r>
            <a:r>
              <a:rPr lang="en-US" sz="2800" baseline="-16000" dirty="0" err="1"/>
              <a:t>k</a:t>
            </a:r>
            <a:r>
              <a:rPr lang="en-US" sz="2800" dirty="0"/>
              <a:t>= </a:t>
            </a:r>
            <a:r>
              <a:rPr lang="en-US" sz="2800" dirty="0" err="1"/>
              <a:t>s</a:t>
            </a:r>
            <a:r>
              <a:rPr lang="en-US" sz="2800" baseline="-16000" dirty="0" err="1"/>
              <a:t>i</a:t>
            </a:r>
            <a:r>
              <a:rPr lang="en-US" sz="2800" baseline="-26000" dirty="0"/>
              <a:t>  </a:t>
            </a:r>
            <a:r>
              <a:rPr lang="en-US" sz="2800" dirty="0"/>
              <a:t>,</a:t>
            </a:r>
            <a:r>
              <a:rPr lang="en-US" sz="2800" baseline="-26000" dirty="0"/>
              <a:t> </a:t>
            </a:r>
            <a:r>
              <a:rPr lang="en-US" sz="2800" dirty="0"/>
              <a:t>X</a:t>
            </a:r>
            <a:r>
              <a:rPr lang="en-US" sz="2800" baseline="-16000" dirty="0"/>
              <a:t>k+1</a:t>
            </a:r>
            <a:r>
              <a:rPr lang="en-US" sz="2800" dirty="0"/>
              <a:t>= </a:t>
            </a:r>
            <a:r>
              <a:rPr lang="en-US" sz="2800" dirty="0" err="1"/>
              <a:t>s</a:t>
            </a:r>
            <a:r>
              <a:rPr lang="en-US" sz="2800" baseline="-16000" dirty="0" err="1"/>
              <a:t>j</a:t>
            </a:r>
            <a:r>
              <a:rPr lang="en-US" sz="2800" baseline="-26000" dirty="0"/>
              <a:t>  </a:t>
            </a:r>
            <a:r>
              <a:rPr lang="en-US" sz="2800" dirty="0"/>
              <a:t>,</a:t>
            </a:r>
            <a:r>
              <a:rPr lang="en-US" sz="2800" baseline="-26000" dirty="0"/>
              <a:t> </a:t>
            </a:r>
            <a:r>
              <a:rPr lang="en-US" sz="2800" dirty="0"/>
              <a:t>o</a:t>
            </a:r>
            <a:r>
              <a:rPr lang="en-US" sz="2800" baseline="-16000" dirty="0"/>
              <a:t>1 </a:t>
            </a:r>
            <a:r>
              <a:rPr lang="en-US" sz="2800" dirty="0"/>
              <a:t>o</a:t>
            </a:r>
            <a:r>
              <a:rPr lang="en-US" sz="2800" baseline="-16000" dirty="0"/>
              <a:t>2 </a:t>
            </a:r>
            <a:r>
              <a:rPr lang="en-US" sz="2800" dirty="0"/>
              <a:t>... </a:t>
            </a:r>
            <a:r>
              <a:rPr lang="en-US" sz="2800" dirty="0" err="1"/>
              <a:t>o</a:t>
            </a:r>
            <a:r>
              <a:rPr lang="en-US" sz="2800" baseline="-16000" dirty="0" err="1"/>
              <a:t>t</a:t>
            </a:r>
            <a:r>
              <a:rPr lang="en-US" sz="2800" dirty="0"/>
              <a:t>)</a:t>
            </a:r>
          </a:p>
          <a:p>
            <a:r>
              <a:rPr lang="en-US" sz="2800" dirty="0"/>
              <a:t>         P(o</a:t>
            </a:r>
            <a:r>
              <a:rPr lang="en-US" sz="2800" baseline="-16000" dirty="0"/>
              <a:t>1 </a:t>
            </a:r>
            <a:r>
              <a:rPr lang="en-US" sz="2800" dirty="0"/>
              <a:t>o</a:t>
            </a:r>
            <a:r>
              <a:rPr lang="en-US" sz="2800" baseline="-16000" dirty="0"/>
              <a:t>2 </a:t>
            </a:r>
            <a:r>
              <a:rPr lang="en-US" sz="2800" dirty="0"/>
              <a:t>... </a:t>
            </a:r>
            <a:r>
              <a:rPr lang="en-US" sz="2800" dirty="0" err="1"/>
              <a:t>o</a:t>
            </a:r>
            <a:r>
              <a:rPr lang="en-US" sz="2800" baseline="-16000" dirty="0" err="1"/>
              <a:t>t</a:t>
            </a:r>
            <a:r>
              <a:rPr lang="en-US" sz="2800" dirty="0"/>
              <a:t>)</a:t>
            </a:r>
            <a:endParaRPr lang="en-US" sz="3200" dirty="0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7315200" y="3733800"/>
            <a:ext cx="35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charset="0"/>
              </a:rPr>
              <a:t>=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57200" y="4419600"/>
            <a:ext cx="770435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P(</a:t>
            </a:r>
            <a:r>
              <a:rPr lang="en-US" sz="2800" dirty="0" err="1"/>
              <a:t>X</a:t>
            </a:r>
            <a:r>
              <a:rPr lang="en-US" sz="2800" baseline="-16000" dirty="0" err="1"/>
              <a:t>k</a:t>
            </a:r>
            <a:r>
              <a:rPr lang="en-US" sz="2800" dirty="0"/>
              <a:t>= </a:t>
            </a:r>
            <a:r>
              <a:rPr lang="en-US" sz="2800" dirty="0" err="1"/>
              <a:t>s</a:t>
            </a:r>
            <a:r>
              <a:rPr lang="en-US" sz="2800" baseline="-16000" dirty="0" err="1"/>
              <a:t>i</a:t>
            </a:r>
            <a:r>
              <a:rPr lang="en-US" sz="2800" baseline="-26000" dirty="0"/>
              <a:t>  </a:t>
            </a:r>
            <a:r>
              <a:rPr lang="en-US" sz="2800" dirty="0"/>
              <a:t>,</a:t>
            </a:r>
            <a:r>
              <a:rPr lang="en-US" sz="2800" baseline="-26000" dirty="0"/>
              <a:t> </a:t>
            </a:r>
            <a:r>
              <a:rPr lang="en-US" sz="2800" dirty="0"/>
              <a:t>o</a:t>
            </a:r>
            <a:r>
              <a:rPr lang="en-US" sz="2800" baseline="-16000" dirty="0"/>
              <a:t>1 </a:t>
            </a:r>
            <a:r>
              <a:rPr lang="en-US" sz="2800" dirty="0"/>
              <a:t>o</a:t>
            </a:r>
            <a:r>
              <a:rPr lang="en-US" sz="2800" baseline="-16000" dirty="0"/>
              <a:t>2 </a:t>
            </a:r>
            <a:r>
              <a:rPr lang="en-US" sz="2800" dirty="0"/>
              <a:t>... o</a:t>
            </a:r>
            <a:r>
              <a:rPr lang="en-US" sz="2800" baseline="-16000" dirty="0"/>
              <a:t>k</a:t>
            </a:r>
            <a:r>
              <a:rPr lang="en-US" sz="2800" dirty="0"/>
              <a:t>) </a:t>
            </a:r>
            <a:r>
              <a:rPr lang="en-US" sz="3200" dirty="0" err="1"/>
              <a:t>a</a:t>
            </a:r>
            <a:r>
              <a:rPr lang="en-US" baseline="-16000" dirty="0" err="1"/>
              <a:t>ij</a:t>
            </a:r>
            <a:r>
              <a:rPr lang="en-US" sz="3200" dirty="0"/>
              <a:t> </a:t>
            </a:r>
            <a:r>
              <a:rPr lang="en-US" sz="3200" dirty="0" err="1"/>
              <a:t>b</a:t>
            </a:r>
            <a:r>
              <a:rPr lang="en-US" baseline="-16000" dirty="0" err="1"/>
              <a:t>j</a:t>
            </a:r>
            <a:r>
              <a:rPr lang="en-US" baseline="-16000" dirty="0"/>
              <a:t> </a:t>
            </a:r>
            <a:r>
              <a:rPr lang="en-US" sz="3200" dirty="0"/>
              <a:t>(o</a:t>
            </a:r>
            <a:r>
              <a:rPr lang="en-US" baseline="-16000" dirty="0"/>
              <a:t>k+1 </a:t>
            </a:r>
            <a:r>
              <a:rPr lang="en-US" sz="3200" dirty="0"/>
              <a:t>)</a:t>
            </a:r>
            <a:r>
              <a:rPr lang="en-US" sz="2800" dirty="0"/>
              <a:t> P(o</a:t>
            </a:r>
            <a:r>
              <a:rPr lang="en-US" sz="2800" baseline="-16000" dirty="0"/>
              <a:t>k+2  </a:t>
            </a:r>
            <a:r>
              <a:rPr lang="en-US" sz="2800" dirty="0"/>
              <a:t>... </a:t>
            </a:r>
            <a:r>
              <a:rPr lang="en-US" sz="2800" dirty="0" err="1"/>
              <a:t>o</a:t>
            </a:r>
            <a:r>
              <a:rPr lang="en-US" sz="2800" baseline="-16000" dirty="0" err="1"/>
              <a:t>t</a:t>
            </a:r>
            <a:r>
              <a:rPr lang="en-US" sz="2800" dirty="0"/>
              <a:t> |</a:t>
            </a:r>
            <a:r>
              <a:rPr lang="en-US" sz="2800" baseline="-26000" dirty="0"/>
              <a:t> </a:t>
            </a:r>
            <a:r>
              <a:rPr lang="en-US" sz="2800" baseline="-16000" dirty="0"/>
              <a:t> </a:t>
            </a:r>
            <a:r>
              <a:rPr lang="en-US" sz="2800" dirty="0"/>
              <a:t>X</a:t>
            </a:r>
            <a:r>
              <a:rPr lang="en-US" sz="2800" baseline="-16000" dirty="0"/>
              <a:t>k+1</a:t>
            </a:r>
            <a:r>
              <a:rPr lang="en-US" sz="2800" dirty="0"/>
              <a:t>= </a:t>
            </a:r>
            <a:r>
              <a:rPr lang="en-US" sz="2800" dirty="0" err="1"/>
              <a:t>s</a:t>
            </a:r>
            <a:r>
              <a:rPr lang="en-US" sz="2800" baseline="-16000" dirty="0" err="1"/>
              <a:t>j</a:t>
            </a:r>
            <a:r>
              <a:rPr lang="en-US" sz="2800" baseline="-26000" dirty="0"/>
              <a:t> </a:t>
            </a:r>
            <a:r>
              <a:rPr lang="en-US" sz="2800" dirty="0"/>
              <a:t>) </a:t>
            </a:r>
          </a:p>
          <a:p>
            <a:r>
              <a:rPr lang="en-US" sz="2800" dirty="0"/>
              <a:t>                                 P(o</a:t>
            </a:r>
            <a:r>
              <a:rPr lang="en-US" sz="2800" baseline="-16000" dirty="0"/>
              <a:t>1 </a:t>
            </a:r>
            <a:r>
              <a:rPr lang="en-US" sz="2800" dirty="0"/>
              <a:t>o</a:t>
            </a:r>
            <a:r>
              <a:rPr lang="en-US" sz="2800" baseline="-16000" dirty="0"/>
              <a:t>2 </a:t>
            </a:r>
            <a:r>
              <a:rPr lang="en-US" sz="2800" dirty="0"/>
              <a:t>... </a:t>
            </a:r>
            <a:r>
              <a:rPr lang="en-US" sz="2800" dirty="0" err="1"/>
              <a:t>o</a:t>
            </a:r>
            <a:r>
              <a:rPr lang="en-US" sz="2800" baseline="-16000" dirty="0" err="1"/>
              <a:t>t</a:t>
            </a:r>
            <a:r>
              <a:rPr lang="en-US" sz="2800" dirty="0"/>
              <a:t>)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8382000" y="4800600"/>
            <a:ext cx="35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charset="0"/>
              </a:rPr>
              <a:t>=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547664" y="5445224"/>
            <a:ext cx="604524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charset="0"/>
              </a:rPr>
              <a:t>    </a:t>
            </a:r>
            <a:r>
              <a:rPr lang="en-US" sz="3200" dirty="0" err="1">
                <a:highlight>
                  <a:srgbClr val="FFFF00"/>
                </a:highlight>
                <a:sym typeface="Symbol" charset="0"/>
              </a:rPr>
              <a:t>forward</a:t>
            </a:r>
            <a:r>
              <a:rPr lang="en-US" baseline="-25000" dirty="0" err="1">
                <a:highlight>
                  <a:srgbClr val="FFFF00"/>
                </a:highlight>
                <a:sym typeface="Symbol" charset="0"/>
              </a:rPr>
              <a:t>k</a:t>
            </a:r>
            <a:r>
              <a:rPr lang="en-US" dirty="0">
                <a:highlight>
                  <a:srgbClr val="FFFF00"/>
                </a:highlight>
                <a:sym typeface="Symbol" charset="0"/>
              </a:rPr>
              <a:t>(</a:t>
            </a:r>
            <a:r>
              <a:rPr lang="en-US" dirty="0" err="1">
                <a:highlight>
                  <a:srgbClr val="FFFF00"/>
                </a:highlight>
                <a:sym typeface="Symbol" charset="0"/>
              </a:rPr>
              <a:t>i</a:t>
            </a:r>
            <a:r>
              <a:rPr lang="en-US" dirty="0">
                <a:highlight>
                  <a:srgbClr val="FFFF00"/>
                </a:highlight>
                <a:sym typeface="Symbol" charset="0"/>
              </a:rPr>
              <a:t>)</a:t>
            </a:r>
            <a:r>
              <a:rPr lang="en-US" sz="2800" dirty="0"/>
              <a:t> </a:t>
            </a:r>
            <a:r>
              <a:rPr lang="en-US" sz="3200" dirty="0" err="1"/>
              <a:t>a</a:t>
            </a:r>
            <a:r>
              <a:rPr lang="en-US" baseline="-16000" dirty="0" err="1"/>
              <a:t>ij</a:t>
            </a:r>
            <a:r>
              <a:rPr lang="en-US" sz="3200" dirty="0"/>
              <a:t> </a:t>
            </a:r>
            <a:r>
              <a:rPr lang="en-US" sz="3200" dirty="0" err="1"/>
              <a:t>b</a:t>
            </a:r>
            <a:r>
              <a:rPr lang="en-US" baseline="-16000" dirty="0" err="1"/>
              <a:t>j</a:t>
            </a:r>
            <a:r>
              <a:rPr lang="en-US" baseline="-16000" dirty="0"/>
              <a:t> </a:t>
            </a:r>
            <a:r>
              <a:rPr lang="en-US" sz="3200" dirty="0"/>
              <a:t>(o</a:t>
            </a:r>
            <a:r>
              <a:rPr lang="en-US" baseline="-16000" dirty="0"/>
              <a:t>k+1 </a:t>
            </a:r>
            <a:r>
              <a:rPr lang="en-US" sz="3200" dirty="0"/>
              <a:t>)</a:t>
            </a:r>
            <a:r>
              <a:rPr lang="en-US" sz="2800" dirty="0"/>
              <a:t> </a:t>
            </a:r>
            <a:r>
              <a:rPr lang="en-US" sz="3200" dirty="0">
                <a:highlight>
                  <a:srgbClr val="FFFF00"/>
                </a:highlight>
                <a:sym typeface="Symbol" charset="0"/>
              </a:rPr>
              <a:t>backward</a:t>
            </a:r>
            <a:r>
              <a:rPr lang="en-US" baseline="-25000" dirty="0">
                <a:highlight>
                  <a:srgbClr val="FFFF00"/>
                </a:highlight>
                <a:sym typeface="Symbol" charset="0"/>
              </a:rPr>
              <a:t>k+1</a:t>
            </a:r>
            <a:r>
              <a:rPr lang="en-US" dirty="0">
                <a:highlight>
                  <a:srgbClr val="FFFF00"/>
                </a:highlight>
                <a:sym typeface="Symbol" charset="0"/>
              </a:rPr>
              <a:t>(j)</a:t>
            </a:r>
            <a:r>
              <a:rPr lang="en-US" dirty="0">
                <a:sym typeface="Symbol" charset="0"/>
              </a:rPr>
              <a:t> </a:t>
            </a:r>
            <a:endParaRPr lang="en-US" sz="2800" dirty="0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2438400" y="3962400"/>
            <a:ext cx="480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533400" y="5029200"/>
            <a:ext cx="784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31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197768"/>
            <a:ext cx="8534400" cy="11430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Baum-Welch algorithm: Expectation step(1)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3980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  <p:bldP spid="3482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09600" y="1143000"/>
            <a:ext cx="80930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Define variable</a:t>
            </a:r>
            <a:r>
              <a:rPr lang="en-US" dirty="0"/>
              <a:t> </a:t>
            </a:r>
            <a:r>
              <a:rPr lang="en-US" sz="3200" dirty="0">
                <a:sym typeface="Symbol" charset="0"/>
              </a:rPr>
              <a:t></a:t>
            </a:r>
            <a:r>
              <a:rPr lang="en-US" baseline="-25000" dirty="0">
                <a:sym typeface="Symbol" charset="0"/>
              </a:rPr>
              <a:t>k</a:t>
            </a:r>
            <a:r>
              <a:rPr lang="en-US" sz="2400" dirty="0">
                <a:sym typeface="Symbol" charset="0"/>
              </a:rPr>
              <a:t>(</a:t>
            </a:r>
            <a:r>
              <a:rPr lang="en-US" sz="2400" dirty="0" err="1">
                <a:sym typeface="Symbol" charset="0"/>
              </a:rPr>
              <a:t>i</a:t>
            </a:r>
            <a:r>
              <a:rPr lang="en-US" sz="2400" dirty="0">
                <a:sym typeface="Symbol" charset="0"/>
              </a:rPr>
              <a:t>) </a:t>
            </a:r>
            <a:r>
              <a:rPr lang="en-US" sz="2400" dirty="0"/>
              <a:t>as  the probability of being in state </a:t>
            </a:r>
            <a:r>
              <a:rPr lang="en-US" sz="3200" dirty="0" err="1"/>
              <a:t>X</a:t>
            </a:r>
            <a:r>
              <a:rPr lang="en-US" sz="3200" baseline="-25000" dirty="0" err="1"/>
              <a:t>k</a:t>
            </a:r>
            <a:r>
              <a:rPr lang="en-US" sz="2400" dirty="0"/>
              <a:t>=</a:t>
            </a:r>
            <a:r>
              <a:rPr lang="en-US" sz="3200" dirty="0" err="1"/>
              <a:t>s</a:t>
            </a:r>
            <a:r>
              <a:rPr lang="en-US" baseline="-16000" dirty="0" err="1"/>
              <a:t>i</a:t>
            </a:r>
            <a:r>
              <a:rPr lang="en-US" dirty="0"/>
              <a:t> </a:t>
            </a:r>
            <a:r>
              <a:rPr lang="en-US" sz="2400" dirty="0"/>
              <a:t>at time k, given the observation sequence</a:t>
            </a:r>
            <a:r>
              <a:rPr lang="en-US" dirty="0"/>
              <a:t> </a:t>
            </a:r>
            <a:r>
              <a:rPr lang="en-US" sz="3200" dirty="0"/>
              <a:t>o</a:t>
            </a:r>
            <a:r>
              <a:rPr lang="en-US" baseline="-16000" dirty="0"/>
              <a:t>1 </a:t>
            </a:r>
            <a:r>
              <a:rPr lang="en-US" sz="3200" dirty="0"/>
              <a:t>o</a:t>
            </a:r>
            <a:r>
              <a:rPr lang="en-US" baseline="-16000" dirty="0"/>
              <a:t>2 </a:t>
            </a:r>
            <a:r>
              <a:rPr lang="en-US" sz="3200" dirty="0"/>
              <a:t>... </a:t>
            </a:r>
            <a:r>
              <a:rPr lang="en-US" sz="3200" dirty="0" err="1"/>
              <a:t>o</a:t>
            </a:r>
            <a:r>
              <a:rPr lang="en-US" baseline="-16000" dirty="0" err="1"/>
              <a:t>t</a:t>
            </a:r>
            <a:r>
              <a:rPr lang="en-US" baseline="-16000" dirty="0"/>
              <a:t> </a:t>
            </a:r>
            <a:r>
              <a:rPr lang="en-US" dirty="0"/>
              <a:t>. </a:t>
            </a:r>
          </a:p>
          <a:p>
            <a:r>
              <a:rPr lang="en-US" sz="3200" dirty="0">
                <a:sym typeface="Symbol" charset="0"/>
              </a:rPr>
              <a:t>           </a:t>
            </a:r>
            <a:r>
              <a:rPr lang="en-US" baseline="-25000" dirty="0">
                <a:sym typeface="Symbol" charset="0"/>
              </a:rPr>
              <a:t>k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)= </a:t>
            </a:r>
            <a:r>
              <a:rPr lang="en-US" sz="3200" dirty="0"/>
              <a:t>P(</a:t>
            </a:r>
            <a:r>
              <a:rPr lang="en-US" sz="3200" dirty="0" err="1"/>
              <a:t>X</a:t>
            </a:r>
            <a:r>
              <a:rPr lang="en-US" baseline="-16000" dirty="0" err="1"/>
              <a:t>k</a:t>
            </a:r>
            <a:r>
              <a:rPr lang="en-US" dirty="0"/>
              <a:t>= </a:t>
            </a:r>
            <a:r>
              <a:rPr lang="en-US" sz="3200" dirty="0" err="1"/>
              <a:t>s</a:t>
            </a:r>
            <a:r>
              <a:rPr lang="en-US" baseline="-16000" dirty="0" err="1"/>
              <a:t>i</a:t>
            </a:r>
            <a:r>
              <a:rPr lang="en-US" sz="1800" baseline="-26000" dirty="0"/>
              <a:t>   </a:t>
            </a:r>
            <a:r>
              <a:rPr lang="en-US" sz="3200" dirty="0"/>
              <a:t>|</a:t>
            </a:r>
            <a:r>
              <a:rPr lang="en-US" sz="1800" baseline="-26000" dirty="0"/>
              <a:t> </a:t>
            </a:r>
            <a:r>
              <a:rPr lang="en-US" sz="3200" dirty="0"/>
              <a:t>o</a:t>
            </a:r>
            <a:r>
              <a:rPr lang="en-US" baseline="-16000" dirty="0"/>
              <a:t>1 </a:t>
            </a:r>
            <a:r>
              <a:rPr lang="en-US" sz="3200" dirty="0"/>
              <a:t>o</a:t>
            </a:r>
            <a:r>
              <a:rPr lang="en-US" baseline="-16000" dirty="0"/>
              <a:t>2 </a:t>
            </a:r>
            <a:r>
              <a:rPr lang="en-US" sz="3200" dirty="0"/>
              <a:t>... </a:t>
            </a:r>
            <a:r>
              <a:rPr lang="en-US" sz="3200" dirty="0" err="1"/>
              <a:t>o</a:t>
            </a:r>
            <a:r>
              <a:rPr lang="en-US" baseline="-16000" dirty="0" err="1"/>
              <a:t>t</a:t>
            </a:r>
            <a:r>
              <a:rPr lang="en-US" sz="3200" dirty="0"/>
              <a:t>) </a:t>
            </a:r>
          </a:p>
        </p:txBody>
      </p:sp>
      <p:grpSp>
        <p:nvGrpSpPr>
          <p:cNvPr id="35853" name="Group 13"/>
          <p:cNvGrpSpPr>
            <a:grpSpLocks/>
          </p:cNvGrpSpPr>
          <p:nvPr/>
        </p:nvGrpSpPr>
        <p:grpSpPr bwMode="auto">
          <a:xfrm>
            <a:off x="914400" y="3048000"/>
            <a:ext cx="6675441" cy="1901825"/>
            <a:chOff x="768" y="2160"/>
            <a:chExt cx="4205" cy="1198"/>
          </a:xfrm>
        </p:grpSpPr>
        <p:sp>
          <p:nvSpPr>
            <p:cNvPr id="35844" name="Text Box 4"/>
            <p:cNvSpPr txBox="1">
              <a:spLocks noChangeArrowheads="1"/>
            </p:cNvSpPr>
            <p:nvPr/>
          </p:nvSpPr>
          <p:spPr bwMode="auto">
            <a:xfrm>
              <a:off x="768" y="2256"/>
              <a:ext cx="57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ym typeface="Symbol" charset="0"/>
                </a:rPr>
                <a:t></a:t>
              </a:r>
              <a:r>
                <a:rPr lang="en-US" baseline="-25000">
                  <a:sym typeface="Symbol" charset="0"/>
                </a:rPr>
                <a:t>k</a:t>
              </a:r>
              <a:r>
                <a:rPr lang="en-US">
                  <a:sym typeface="Symbol" charset="0"/>
                </a:rPr>
                <a:t>(i)=</a:t>
              </a:r>
            </a:p>
          </p:txBody>
        </p:sp>
        <p:sp>
          <p:nvSpPr>
            <p:cNvPr id="35845" name="Text Box 5"/>
            <p:cNvSpPr txBox="1">
              <a:spLocks noChangeArrowheads="1"/>
            </p:cNvSpPr>
            <p:nvPr/>
          </p:nvSpPr>
          <p:spPr bwMode="auto">
            <a:xfrm>
              <a:off x="1584" y="2160"/>
              <a:ext cx="1886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P(</a:t>
              </a:r>
              <a:r>
                <a:rPr lang="en-US" sz="2800" dirty="0" err="1"/>
                <a:t>X</a:t>
              </a:r>
              <a:r>
                <a:rPr lang="en-US" sz="2800" baseline="-16000" dirty="0" err="1"/>
                <a:t>k</a:t>
              </a:r>
              <a:r>
                <a:rPr lang="en-US" sz="2800" dirty="0"/>
                <a:t>= </a:t>
              </a:r>
              <a:r>
                <a:rPr lang="en-US" sz="2800" dirty="0" err="1"/>
                <a:t>s</a:t>
              </a:r>
              <a:r>
                <a:rPr lang="en-US" sz="2800" baseline="-16000" dirty="0" err="1"/>
                <a:t>i</a:t>
              </a:r>
              <a:r>
                <a:rPr lang="en-US" sz="2800" baseline="-26000" dirty="0"/>
                <a:t> </a:t>
              </a:r>
              <a:r>
                <a:rPr lang="en-US" sz="2800" dirty="0"/>
                <a:t>,</a:t>
              </a:r>
              <a:r>
                <a:rPr lang="en-US" sz="2800" baseline="-26000" dirty="0"/>
                <a:t> </a:t>
              </a:r>
              <a:r>
                <a:rPr lang="en-US" sz="2800" dirty="0"/>
                <a:t>o</a:t>
              </a:r>
              <a:r>
                <a:rPr lang="en-US" sz="2800" baseline="-16000" dirty="0"/>
                <a:t>1 </a:t>
              </a:r>
              <a:r>
                <a:rPr lang="en-US" sz="2800" dirty="0"/>
                <a:t>o</a:t>
              </a:r>
              <a:r>
                <a:rPr lang="en-US" sz="2800" baseline="-16000" dirty="0"/>
                <a:t>2 </a:t>
              </a:r>
              <a:r>
                <a:rPr lang="en-US" sz="2800" dirty="0"/>
                <a:t>... </a:t>
              </a:r>
              <a:r>
                <a:rPr lang="en-US" sz="2800" dirty="0" err="1"/>
                <a:t>o</a:t>
              </a:r>
              <a:r>
                <a:rPr lang="en-US" sz="2800" baseline="-16000" dirty="0" err="1"/>
                <a:t>t</a:t>
              </a:r>
              <a:r>
                <a:rPr lang="en-US" sz="2800" dirty="0"/>
                <a:t>)</a:t>
              </a:r>
            </a:p>
            <a:p>
              <a:r>
                <a:rPr lang="en-US" sz="2800" dirty="0"/>
                <a:t>    P(o</a:t>
              </a:r>
              <a:r>
                <a:rPr lang="en-US" sz="2800" baseline="-16000" dirty="0"/>
                <a:t>1 </a:t>
              </a:r>
              <a:r>
                <a:rPr lang="en-US" sz="2800" dirty="0"/>
                <a:t>o</a:t>
              </a:r>
              <a:r>
                <a:rPr lang="en-US" sz="2800" baseline="-16000" dirty="0"/>
                <a:t>2 </a:t>
              </a:r>
              <a:r>
                <a:rPr lang="en-US" sz="2800" dirty="0"/>
                <a:t>... </a:t>
              </a:r>
              <a:r>
                <a:rPr lang="en-US" sz="2800" dirty="0" err="1"/>
                <a:t>o</a:t>
              </a:r>
              <a:r>
                <a:rPr lang="en-US" sz="2800" baseline="-16000" dirty="0" err="1"/>
                <a:t>t</a:t>
              </a:r>
              <a:r>
                <a:rPr lang="en-US" sz="2800" dirty="0"/>
                <a:t>)</a:t>
              </a:r>
              <a:endParaRPr lang="en-US" sz="3200" dirty="0"/>
            </a:p>
          </p:txBody>
        </p:sp>
        <p:sp>
          <p:nvSpPr>
            <p:cNvPr id="35846" name="Text Box 6"/>
            <p:cNvSpPr txBox="1">
              <a:spLocks noChangeArrowheads="1"/>
            </p:cNvSpPr>
            <p:nvPr/>
          </p:nvSpPr>
          <p:spPr bwMode="auto">
            <a:xfrm>
              <a:off x="3744" y="2352"/>
              <a:ext cx="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ym typeface="Symbol" charset="0"/>
                </a:rPr>
                <a:t>=</a:t>
              </a:r>
            </a:p>
          </p:txBody>
        </p:sp>
        <p:sp>
          <p:nvSpPr>
            <p:cNvPr id="35849" name="Text Box 9"/>
            <p:cNvSpPr txBox="1">
              <a:spLocks noChangeArrowheads="1"/>
            </p:cNvSpPr>
            <p:nvPr/>
          </p:nvSpPr>
          <p:spPr bwMode="auto">
            <a:xfrm>
              <a:off x="2256" y="2990"/>
              <a:ext cx="271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sym typeface="Symbol" charset="0"/>
                </a:rPr>
                <a:t>   </a:t>
              </a:r>
              <a:r>
                <a:rPr lang="en-US" sz="3200" dirty="0" err="1">
                  <a:sym typeface="Symbol" charset="0"/>
                </a:rPr>
                <a:t>forward</a:t>
              </a:r>
              <a:r>
                <a:rPr lang="en-US" baseline="-25000" dirty="0" err="1">
                  <a:sym typeface="Symbol" charset="0"/>
                </a:rPr>
                <a:t>k</a:t>
              </a:r>
              <a:r>
                <a:rPr lang="en-US" dirty="0">
                  <a:sym typeface="Symbol" charset="0"/>
                </a:rPr>
                <a:t>(</a:t>
              </a:r>
              <a:r>
                <a:rPr lang="en-US" dirty="0" err="1">
                  <a:sym typeface="Symbol" charset="0"/>
                </a:rPr>
                <a:t>i</a:t>
              </a:r>
              <a:r>
                <a:rPr lang="en-US" dirty="0">
                  <a:sym typeface="Symbol" charset="0"/>
                </a:rPr>
                <a:t>)</a:t>
              </a:r>
              <a:r>
                <a:rPr lang="en-US" sz="2800" dirty="0"/>
                <a:t> </a:t>
              </a:r>
              <a:r>
                <a:rPr lang="en-US" sz="3200" dirty="0" err="1">
                  <a:sym typeface="Symbol" charset="0"/>
                </a:rPr>
                <a:t>backward</a:t>
              </a:r>
              <a:r>
                <a:rPr lang="en-US" baseline="-25000" dirty="0" err="1">
                  <a:sym typeface="Symbol" charset="0"/>
                </a:rPr>
                <a:t>k</a:t>
              </a:r>
              <a:r>
                <a:rPr lang="en-US" dirty="0">
                  <a:sym typeface="Symbol" charset="0"/>
                </a:rPr>
                <a:t>(</a:t>
              </a:r>
              <a:r>
                <a:rPr lang="en-US" dirty="0" err="1">
                  <a:sym typeface="Symbol" charset="0"/>
                </a:rPr>
                <a:t>i</a:t>
              </a:r>
              <a:r>
                <a:rPr lang="en-US" dirty="0">
                  <a:sym typeface="Symbol" charset="0"/>
                </a:rPr>
                <a:t>) </a:t>
              </a:r>
              <a:endParaRPr lang="en-US" sz="2800" dirty="0"/>
            </a:p>
          </p:txBody>
        </p:sp>
        <p:sp>
          <p:nvSpPr>
            <p:cNvPr id="35850" name="Line 10"/>
            <p:cNvSpPr>
              <a:spLocks noChangeShapeType="1"/>
            </p:cNvSpPr>
            <p:nvPr/>
          </p:nvSpPr>
          <p:spPr bwMode="auto">
            <a:xfrm>
              <a:off x="1536" y="2496"/>
              <a:ext cx="19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854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97768"/>
            <a:ext cx="8791128" cy="11430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Baum-Welch algorithm: Expectation step(2)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209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584325" y="37147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sz="280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8169275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We calculated </a:t>
            </a:r>
            <a:r>
              <a:rPr lang="en-US" dirty="0"/>
              <a:t> </a:t>
            </a:r>
            <a:r>
              <a:rPr lang="en-US" sz="3200" dirty="0">
                <a:sym typeface="Symbol" charset="0"/>
              </a:rPr>
              <a:t></a:t>
            </a:r>
            <a:r>
              <a:rPr lang="en-US" baseline="-25000" dirty="0">
                <a:sym typeface="Symbol" charset="0"/>
              </a:rPr>
              <a:t>k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i,j</a:t>
            </a:r>
            <a:r>
              <a:rPr lang="en-US" dirty="0">
                <a:sym typeface="Symbol" charset="0"/>
              </a:rPr>
              <a:t>) = </a:t>
            </a:r>
            <a:r>
              <a:rPr lang="en-US" sz="3200" dirty="0"/>
              <a:t>P(</a:t>
            </a:r>
            <a:r>
              <a:rPr lang="en-US" sz="3200" dirty="0" err="1"/>
              <a:t>X</a:t>
            </a:r>
            <a:r>
              <a:rPr lang="en-US" baseline="-16000" dirty="0" err="1"/>
              <a:t>k</a:t>
            </a:r>
            <a:r>
              <a:rPr lang="en-US" dirty="0"/>
              <a:t>= </a:t>
            </a:r>
            <a:r>
              <a:rPr lang="en-US" sz="3200" dirty="0" err="1"/>
              <a:t>s</a:t>
            </a:r>
            <a:r>
              <a:rPr lang="en-US" baseline="-16000" dirty="0" err="1"/>
              <a:t>i</a:t>
            </a:r>
            <a:r>
              <a:rPr lang="en-US" sz="1800" baseline="-26000" dirty="0"/>
              <a:t>  </a:t>
            </a:r>
            <a:r>
              <a:rPr lang="en-US" sz="3200" dirty="0"/>
              <a:t>,</a:t>
            </a:r>
            <a:r>
              <a:rPr lang="en-US" sz="1800" baseline="-26000" dirty="0"/>
              <a:t> </a:t>
            </a:r>
            <a:r>
              <a:rPr lang="en-US" sz="3200" dirty="0"/>
              <a:t>X</a:t>
            </a:r>
            <a:r>
              <a:rPr lang="en-US" baseline="-16000" dirty="0"/>
              <a:t>k+1</a:t>
            </a:r>
            <a:r>
              <a:rPr lang="en-US" dirty="0"/>
              <a:t>= </a:t>
            </a:r>
            <a:r>
              <a:rPr lang="en-US" sz="3200" dirty="0" err="1"/>
              <a:t>s</a:t>
            </a:r>
            <a:r>
              <a:rPr lang="en-US" baseline="-16000" dirty="0" err="1"/>
              <a:t>j</a:t>
            </a:r>
            <a:r>
              <a:rPr lang="en-US" sz="1800" baseline="-26000" dirty="0"/>
              <a:t>  </a:t>
            </a:r>
            <a:r>
              <a:rPr lang="en-US" sz="3200" dirty="0"/>
              <a:t>|</a:t>
            </a:r>
            <a:r>
              <a:rPr lang="en-US" sz="1800" baseline="-26000" dirty="0"/>
              <a:t> </a:t>
            </a:r>
            <a:r>
              <a:rPr lang="en-US" sz="3200" dirty="0"/>
              <a:t>o</a:t>
            </a:r>
            <a:r>
              <a:rPr lang="en-US" baseline="-16000" dirty="0"/>
              <a:t>1 </a:t>
            </a:r>
            <a:r>
              <a:rPr lang="en-US" sz="3200" dirty="0"/>
              <a:t>o</a:t>
            </a:r>
            <a:r>
              <a:rPr lang="en-US" baseline="-16000" dirty="0"/>
              <a:t>2 </a:t>
            </a:r>
            <a:r>
              <a:rPr lang="en-US" sz="3200" dirty="0"/>
              <a:t>... </a:t>
            </a:r>
            <a:r>
              <a:rPr lang="en-US" sz="3200" dirty="0" err="1"/>
              <a:t>o</a:t>
            </a:r>
            <a:r>
              <a:rPr lang="en-US" baseline="-16000" dirty="0" err="1"/>
              <a:t>t</a:t>
            </a:r>
            <a:r>
              <a:rPr lang="en-US" sz="3200" dirty="0"/>
              <a:t>) </a:t>
            </a:r>
          </a:p>
          <a:p>
            <a:r>
              <a:rPr lang="en-US" dirty="0"/>
              <a:t>               </a:t>
            </a:r>
            <a:r>
              <a:rPr lang="en-US" sz="2400" dirty="0"/>
              <a:t>and      </a:t>
            </a:r>
            <a:r>
              <a:rPr lang="en-US" sz="3200" dirty="0">
                <a:sym typeface="Symbol" charset="0"/>
              </a:rPr>
              <a:t></a:t>
            </a:r>
            <a:r>
              <a:rPr lang="en-US" baseline="-25000" dirty="0">
                <a:sym typeface="Symbol" charset="0"/>
              </a:rPr>
              <a:t>k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)= </a:t>
            </a:r>
            <a:r>
              <a:rPr lang="en-US" sz="3200" dirty="0"/>
              <a:t>P(</a:t>
            </a:r>
            <a:r>
              <a:rPr lang="en-US" sz="3200" dirty="0" err="1"/>
              <a:t>X</a:t>
            </a:r>
            <a:r>
              <a:rPr lang="en-US" baseline="-16000" dirty="0" err="1"/>
              <a:t>k</a:t>
            </a:r>
            <a:r>
              <a:rPr lang="en-US" dirty="0"/>
              <a:t>= </a:t>
            </a:r>
            <a:r>
              <a:rPr lang="en-US" sz="3200" dirty="0" err="1"/>
              <a:t>s</a:t>
            </a:r>
            <a:r>
              <a:rPr lang="en-US" baseline="-16000" dirty="0" err="1"/>
              <a:t>i</a:t>
            </a:r>
            <a:r>
              <a:rPr lang="en-US" sz="1800" baseline="-26000" dirty="0"/>
              <a:t>   </a:t>
            </a:r>
            <a:r>
              <a:rPr lang="en-US" sz="3200" dirty="0"/>
              <a:t>|</a:t>
            </a:r>
            <a:r>
              <a:rPr lang="en-US" sz="1800" baseline="-26000" dirty="0"/>
              <a:t> </a:t>
            </a:r>
            <a:r>
              <a:rPr lang="en-US" sz="3200" dirty="0"/>
              <a:t>o</a:t>
            </a:r>
            <a:r>
              <a:rPr lang="en-US" baseline="-16000" dirty="0"/>
              <a:t>1 </a:t>
            </a:r>
            <a:r>
              <a:rPr lang="en-US" sz="3200" dirty="0"/>
              <a:t>o</a:t>
            </a:r>
            <a:r>
              <a:rPr lang="en-US" baseline="-16000" dirty="0"/>
              <a:t>2 </a:t>
            </a:r>
            <a:r>
              <a:rPr lang="en-US" sz="3200" dirty="0"/>
              <a:t>... </a:t>
            </a:r>
            <a:r>
              <a:rPr lang="en-US" sz="3200" dirty="0" err="1"/>
              <a:t>o</a:t>
            </a:r>
            <a:r>
              <a:rPr lang="en-US" baseline="-16000" dirty="0" err="1"/>
              <a:t>t</a:t>
            </a:r>
            <a:r>
              <a:rPr lang="en-US" sz="3200" dirty="0"/>
              <a:t>) </a:t>
            </a: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r>
              <a:rPr lang="en-US" sz="2400" dirty="0"/>
              <a:t>Expected number of transitions from state</a:t>
            </a:r>
            <a:r>
              <a:rPr lang="en-US" dirty="0"/>
              <a:t> </a:t>
            </a:r>
            <a:r>
              <a:rPr lang="en-US" sz="3200" dirty="0" err="1"/>
              <a:t>s</a:t>
            </a:r>
            <a:r>
              <a:rPr lang="en-US" baseline="-16000" dirty="0" err="1"/>
              <a:t>i</a:t>
            </a:r>
            <a:r>
              <a:rPr lang="en-US" dirty="0"/>
              <a:t> </a:t>
            </a:r>
            <a:r>
              <a:rPr lang="en-US" sz="2400" dirty="0"/>
              <a:t>to state </a:t>
            </a:r>
            <a:r>
              <a:rPr lang="en-US" sz="3200" dirty="0" err="1"/>
              <a:t>s</a:t>
            </a:r>
            <a:r>
              <a:rPr lang="en-US" baseline="-16000" dirty="0" err="1"/>
              <a:t>j</a:t>
            </a:r>
            <a:r>
              <a:rPr lang="en-US" dirty="0"/>
              <a:t> =</a:t>
            </a:r>
          </a:p>
          <a:p>
            <a:r>
              <a:rPr lang="en-US" dirty="0"/>
              <a:t>                   =  </a:t>
            </a:r>
            <a:r>
              <a:rPr lang="en-US" sz="3200" dirty="0">
                <a:sym typeface="Symbol" charset="0"/>
              </a:rPr>
              <a:t></a:t>
            </a:r>
            <a:r>
              <a:rPr lang="en-US" baseline="-25000" dirty="0">
                <a:sym typeface="Symbol" charset="0"/>
              </a:rPr>
              <a:t>k  </a:t>
            </a:r>
            <a:r>
              <a:rPr lang="en-US" sz="3200" dirty="0">
                <a:sym typeface="Symbol" charset="0"/>
              </a:rPr>
              <a:t></a:t>
            </a:r>
            <a:r>
              <a:rPr lang="en-US" baseline="-25000" dirty="0">
                <a:sym typeface="Symbol" charset="0"/>
              </a:rPr>
              <a:t>k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i,j</a:t>
            </a:r>
            <a:r>
              <a:rPr lang="en-US" dirty="0">
                <a:sym typeface="Symbol" charset="0"/>
              </a:rPr>
              <a:t>)</a:t>
            </a:r>
          </a:p>
          <a:p>
            <a:r>
              <a:rPr lang="en-US" sz="2400" dirty="0"/>
              <a:t>Expected number of transitions out of state</a:t>
            </a:r>
            <a:r>
              <a:rPr lang="en-US" dirty="0"/>
              <a:t> </a:t>
            </a:r>
            <a:r>
              <a:rPr lang="en-US" sz="3200" dirty="0" err="1"/>
              <a:t>s</a:t>
            </a:r>
            <a:r>
              <a:rPr lang="en-US" baseline="-16000" dirty="0" err="1"/>
              <a:t>i</a:t>
            </a:r>
            <a:r>
              <a:rPr lang="en-US" dirty="0"/>
              <a:t>  = </a:t>
            </a:r>
            <a:r>
              <a:rPr lang="en-US" sz="3200" dirty="0">
                <a:sym typeface="Symbol" charset="0"/>
              </a:rPr>
              <a:t></a:t>
            </a:r>
            <a:r>
              <a:rPr lang="en-US" baseline="-25000" dirty="0">
                <a:sym typeface="Symbol" charset="0"/>
              </a:rPr>
              <a:t>k  </a:t>
            </a:r>
            <a:r>
              <a:rPr lang="en-US" sz="3200" dirty="0">
                <a:sym typeface="Symbol" charset="0"/>
              </a:rPr>
              <a:t></a:t>
            </a:r>
            <a:r>
              <a:rPr lang="en-US" baseline="-25000" dirty="0">
                <a:sym typeface="Symbol" charset="0"/>
              </a:rPr>
              <a:t>k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)</a:t>
            </a:r>
          </a:p>
          <a:p>
            <a:pPr>
              <a:buFontTx/>
              <a:buChar char="•"/>
            </a:pPr>
            <a:endParaRPr lang="en-US" dirty="0">
              <a:sym typeface="Symbol" charset="0"/>
            </a:endParaRPr>
          </a:p>
          <a:p>
            <a:r>
              <a:rPr lang="en-US" sz="2400" dirty="0"/>
              <a:t>Expected number of times observation</a:t>
            </a:r>
            <a:r>
              <a:rPr lang="en-US" dirty="0"/>
              <a:t> </a:t>
            </a:r>
            <a:r>
              <a:rPr lang="en-US" sz="3200" dirty="0" err="1"/>
              <a:t>v</a:t>
            </a:r>
            <a:r>
              <a:rPr lang="en-US" sz="3200" baseline="-16000" dirty="0" err="1"/>
              <a:t>m</a:t>
            </a:r>
            <a:r>
              <a:rPr lang="en-US" dirty="0"/>
              <a:t> </a:t>
            </a:r>
            <a:r>
              <a:rPr lang="en-US" sz="2400" dirty="0"/>
              <a:t>occurs in state </a:t>
            </a:r>
            <a:r>
              <a:rPr lang="en-US" sz="3200" dirty="0" err="1"/>
              <a:t>s</a:t>
            </a:r>
            <a:r>
              <a:rPr lang="en-US" sz="3200" baseline="-16000" dirty="0" err="1"/>
              <a:t>i</a:t>
            </a:r>
            <a:r>
              <a:rPr lang="en-US" sz="3200" baseline="-16000" dirty="0"/>
              <a:t> </a:t>
            </a:r>
            <a:r>
              <a:rPr lang="en-US" dirty="0"/>
              <a:t>=</a:t>
            </a:r>
          </a:p>
          <a:p>
            <a:r>
              <a:rPr lang="en-US" dirty="0"/>
              <a:t>                   = </a:t>
            </a:r>
            <a:r>
              <a:rPr lang="en-US" sz="3200" dirty="0">
                <a:sym typeface="Symbol" charset="0"/>
              </a:rPr>
              <a:t></a:t>
            </a:r>
            <a:r>
              <a:rPr lang="en-US" baseline="-25000" dirty="0">
                <a:sym typeface="Symbol" charset="0"/>
              </a:rPr>
              <a:t>k  </a:t>
            </a:r>
            <a:r>
              <a:rPr lang="en-US" sz="3200" dirty="0">
                <a:sym typeface="Symbol" charset="0"/>
              </a:rPr>
              <a:t></a:t>
            </a:r>
            <a:r>
              <a:rPr lang="en-US" baseline="-25000" dirty="0">
                <a:sym typeface="Symbol" charset="0"/>
              </a:rPr>
              <a:t>k</a:t>
            </a:r>
            <a:r>
              <a:rPr lang="en-US" sz="2400" dirty="0">
                <a:sym typeface="Symbol" charset="0"/>
              </a:rPr>
              <a:t>(</a:t>
            </a:r>
            <a:r>
              <a:rPr lang="en-US" sz="2400" dirty="0" err="1">
                <a:sym typeface="Symbol" charset="0"/>
              </a:rPr>
              <a:t>i</a:t>
            </a:r>
            <a:r>
              <a:rPr lang="en-US" sz="2400" dirty="0">
                <a:sym typeface="Symbol" charset="0"/>
              </a:rPr>
              <a:t>) , k is such that </a:t>
            </a:r>
            <a:r>
              <a:rPr lang="en-US" sz="3200" dirty="0"/>
              <a:t>o</a:t>
            </a:r>
            <a:r>
              <a:rPr lang="en-US" baseline="-16000" dirty="0"/>
              <a:t>k</a:t>
            </a:r>
            <a:r>
              <a:rPr lang="en-US" dirty="0">
                <a:sym typeface="Symbol" charset="0"/>
              </a:rPr>
              <a:t>= </a:t>
            </a:r>
            <a:r>
              <a:rPr lang="en-US" sz="3200" dirty="0" err="1"/>
              <a:t>v</a:t>
            </a:r>
            <a:r>
              <a:rPr lang="en-US" sz="3200" baseline="-16000" dirty="0" err="1"/>
              <a:t>m</a:t>
            </a:r>
            <a:r>
              <a:rPr lang="en-US" dirty="0"/>
              <a:t> </a:t>
            </a:r>
            <a:endParaRPr lang="en-US" dirty="0">
              <a:sym typeface="Symbol" charset="0"/>
            </a:endParaRPr>
          </a:p>
          <a:p>
            <a:r>
              <a:rPr lang="en-US" sz="2400" dirty="0">
                <a:sym typeface="Symbol" charset="0"/>
              </a:rPr>
              <a:t>Expected </a:t>
            </a:r>
            <a:r>
              <a:rPr lang="en-US" sz="2400" dirty="0"/>
              <a:t>frequency in state</a:t>
            </a:r>
            <a:r>
              <a:rPr lang="en-US" dirty="0"/>
              <a:t> </a:t>
            </a:r>
            <a:r>
              <a:rPr lang="en-US" sz="3200" dirty="0" err="1"/>
              <a:t>s</a:t>
            </a:r>
            <a:r>
              <a:rPr lang="en-US" sz="3200" baseline="-16000" dirty="0" err="1"/>
              <a:t>i</a:t>
            </a:r>
            <a:r>
              <a:rPr lang="en-US" dirty="0"/>
              <a:t> </a:t>
            </a:r>
            <a:r>
              <a:rPr lang="en-US" sz="2400" dirty="0"/>
              <a:t>at time</a:t>
            </a:r>
            <a:r>
              <a:rPr lang="en-US" sz="2000" dirty="0"/>
              <a:t> k=1 :  </a:t>
            </a:r>
            <a:r>
              <a:rPr lang="en-US" sz="3200" dirty="0">
                <a:sym typeface="Symbol" charset="0"/>
              </a:rPr>
              <a:t>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) </a:t>
            </a:r>
            <a:r>
              <a:rPr lang="en-US" dirty="0"/>
              <a:t>. 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79400" y="197768"/>
            <a:ext cx="8839200" cy="11430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Baum-Welch algorithm: Expectation step(3)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212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28600" y="1349375"/>
            <a:ext cx="911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a</a:t>
            </a:r>
            <a:r>
              <a:rPr lang="en-US" baseline="-16000"/>
              <a:t>ij  </a:t>
            </a:r>
            <a:r>
              <a:rPr lang="en-US" sz="3200"/>
              <a:t>= 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971600" y="1193800"/>
            <a:ext cx="551034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Expected number of transitions from state</a:t>
            </a:r>
            <a:r>
              <a:rPr lang="en-US" sz="2000" dirty="0"/>
              <a:t> </a:t>
            </a:r>
            <a:r>
              <a:rPr lang="en-US" sz="2400" dirty="0" err="1"/>
              <a:t>s</a:t>
            </a:r>
            <a:r>
              <a:rPr lang="en-US" sz="2400" baseline="-16000" dirty="0" err="1"/>
              <a:t>j</a:t>
            </a:r>
            <a:r>
              <a:rPr lang="en-US" sz="2000" dirty="0"/>
              <a:t> </a:t>
            </a:r>
            <a:r>
              <a:rPr lang="en-US" dirty="0"/>
              <a:t>to  state</a:t>
            </a:r>
            <a:r>
              <a:rPr lang="en-US" sz="2000" dirty="0"/>
              <a:t> </a:t>
            </a:r>
            <a:r>
              <a:rPr lang="en-US" sz="2400" dirty="0" err="1"/>
              <a:t>s</a:t>
            </a:r>
            <a:r>
              <a:rPr lang="en-US" sz="2400" baseline="-16000" dirty="0" err="1"/>
              <a:t>i</a:t>
            </a:r>
            <a:endParaRPr lang="en-US" sz="2000" baseline="-16000" dirty="0"/>
          </a:p>
          <a:p>
            <a:r>
              <a:rPr lang="en-US" sz="2000" baseline="-16000" dirty="0"/>
              <a:t>        </a:t>
            </a:r>
            <a:r>
              <a:rPr lang="en-US" dirty="0"/>
              <a:t>Expected number of transitions out of state</a:t>
            </a:r>
            <a:r>
              <a:rPr lang="en-US" sz="2000" dirty="0"/>
              <a:t> </a:t>
            </a:r>
            <a:r>
              <a:rPr lang="en-US" sz="2400" dirty="0" err="1"/>
              <a:t>s</a:t>
            </a:r>
            <a:r>
              <a:rPr lang="en-US" sz="2400" baseline="-16000" dirty="0" err="1"/>
              <a:t>j</a:t>
            </a:r>
            <a:endParaRPr lang="en-US" sz="2000" baseline="-16000" dirty="0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1371600" y="1676400"/>
            <a:ext cx="464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304800" y="3048000"/>
            <a:ext cx="1571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b</a:t>
            </a:r>
            <a:r>
              <a:rPr lang="en-US" baseline="-16000"/>
              <a:t>i</a:t>
            </a:r>
            <a:r>
              <a:rPr lang="en-US" sz="3200"/>
              <a:t>(v</a:t>
            </a:r>
            <a:r>
              <a:rPr lang="en-US" baseline="-16000"/>
              <a:t>m </a:t>
            </a:r>
            <a:r>
              <a:rPr lang="en-US" sz="3200"/>
              <a:t>)</a:t>
            </a:r>
            <a:r>
              <a:rPr lang="en-US" sz="1800" baseline="-26000"/>
              <a:t>   </a:t>
            </a:r>
            <a:r>
              <a:rPr lang="en-US" sz="3200"/>
              <a:t>= 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1676400" y="2971800"/>
            <a:ext cx="5087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Expected number of times observation</a:t>
            </a:r>
            <a:r>
              <a:rPr lang="en-US" sz="2000" dirty="0"/>
              <a:t> </a:t>
            </a:r>
            <a:r>
              <a:rPr lang="en-US" sz="2000" dirty="0" err="1"/>
              <a:t>v</a:t>
            </a:r>
            <a:r>
              <a:rPr lang="en-US" sz="2000" baseline="-16000" dirty="0" err="1"/>
              <a:t>m</a:t>
            </a:r>
            <a:r>
              <a:rPr lang="en-US" sz="2000" dirty="0"/>
              <a:t> </a:t>
            </a:r>
            <a:r>
              <a:rPr lang="en-US" sz="1600" dirty="0"/>
              <a:t>occurs in state</a:t>
            </a:r>
            <a:r>
              <a:rPr lang="en-US" sz="2000" dirty="0"/>
              <a:t> </a:t>
            </a:r>
            <a:r>
              <a:rPr lang="en-US" sz="2000" dirty="0" err="1"/>
              <a:t>s</a:t>
            </a:r>
            <a:r>
              <a:rPr lang="en-US" sz="2000" baseline="-16000" dirty="0" err="1"/>
              <a:t>i</a:t>
            </a:r>
            <a:endParaRPr lang="en-US" sz="2000" baseline="-16000" dirty="0"/>
          </a:p>
          <a:p>
            <a:pPr algn="ctr"/>
            <a:r>
              <a:rPr lang="en-US" sz="2000" dirty="0"/>
              <a:t>     </a:t>
            </a:r>
            <a:r>
              <a:rPr lang="en-US" sz="1600" dirty="0"/>
              <a:t>Expected number of times in state</a:t>
            </a:r>
            <a:r>
              <a:rPr lang="en-US" sz="2000" dirty="0"/>
              <a:t> </a:t>
            </a:r>
            <a:r>
              <a:rPr lang="en-US" sz="2000" dirty="0" err="1"/>
              <a:t>s</a:t>
            </a:r>
            <a:r>
              <a:rPr lang="en-US" sz="2000" baseline="-16000" dirty="0" err="1"/>
              <a:t>i</a:t>
            </a:r>
            <a:endParaRPr lang="en-US" baseline="-16000" dirty="0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1828800" y="3352800"/>
            <a:ext cx="480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838200" y="4724400"/>
            <a:ext cx="717279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charset="0"/>
              </a:rPr>
              <a:t></a:t>
            </a:r>
            <a:r>
              <a:rPr lang="en-US" baseline="-16000" dirty="0" err="1"/>
              <a:t>i</a:t>
            </a:r>
            <a:r>
              <a:rPr lang="en-US" baseline="-16000" dirty="0"/>
              <a:t> </a:t>
            </a:r>
            <a:r>
              <a:rPr lang="en-US" sz="3200" dirty="0"/>
              <a:t>= (</a:t>
            </a:r>
            <a:r>
              <a:rPr lang="en-US" sz="2400" dirty="0"/>
              <a:t>Expected frequency in state</a:t>
            </a:r>
            <a:r>
              <a:rPr lang="en-US" sz="2000" dirty="0"/>
              <a:t> </a:t>
            </a:r>
            <a:r>
              <a:rPr lang="en-US" sz="3200" dirty="0" err="1"/>
              <a:t>s</a:t>
            </a:r>
            <a:r>
              <a:rPr lang="en-US" baseline="-16000" dirty="0" err="1"/>
              <a:t>i</a:t>
            </a:r>
            <a:r>
              <a:rPr lang="en-US" dirty="0"/>
              <a:t> </a:t>
            </a:r>
            <a:r>
              <a:rPr lang="en-US" sz="2400" dirty="0"/>
              <a:t>at time</a:t>
            </a:r>
            <a:r>
              <a:rPr lang="en-US" sz="2000" dirty="0"/>
              <a:t> k=1</a:t>
            </a:r>
            <a:r>
              <a:rPr lang="en-US" sz="3200" dirty="0"/>
              <a:t>)</a:t>
            </a:r>
            <a:r>
              <a:rPr lang="en-US" dirty="0"/>
              <a:t>  </a:t>
            </a:r>
            <a:r>
              <a:rPr lang="en-US" sz="3200" dirty="0"/>
              <a:t>=</a:t>
            </a:r>
            <a:r>
              <a:rPr lang="en-US" dirty="0"/>
              <a:t>  </a:t>
            </a:r>
            <a:r>
              <a:rPr lang="en-US" sz="3200" dirty="0">
                <a:sym typeface="Symbol" charset="0"/>
              </a:rPr>
              <a:t>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)</a:t>
            </a:r>
            <a:r>
              <a:rPr lang="en-US" dirty="0"/>
              <a:t>. </a:t>
            </a:r>
          </a:p>
        </p:txBody>
      </p:sp>
      <p:grpSp>
        <p:nvGrpSpPr>
          <p:cNvPr id="37905" name="Group 17"/>
          <p:cNvGrpSpPr>
            <a:grpSpLocks/>
          </p:cNvGrpSpPr>
          <p:nvPr/>
        </p:nvGrpSpPr>
        <p:grpSpPr bwMode="auto">
          <a:xfrm>
            <a:off x="6248400" y="1066800"/>
            <a:ext cx="2063750" cy="1066800"/>
            <a:chOff x="3936" y="672"/>
            <a:chExt cx="1300" cy="672"/>
          </a:xfrm>
        </p:grpSpPr>
        <p:sp>
          <p:nvSpPr>
            <p:cNvPr id="37901" name="Text Box 13"/>
            <p:cNvSpPr txBox="1">
              <a:spLocks noChangeArrowheads="1"/>
            </p:cNvSpPr>
            <p:nvPr/>
          </p:nvSpPr>
          <p:spPr bwMode="auto">
            <a:xfrm>
              <a:off x="3936" y="864"/>
              <a:ext cx="2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/>
                <a:t>=</a:t>
              </a:r>
            </a:p>
          </p:txBody>
        </p:sp>
        <p:sp>
          <p:nvSpPr>
            <p:cNvPr id="37903" name="Rectangle 15"/>
            <p:cNvSpPr>
              <a:spLocks noChangeArrowheads="1"/>
            </p:cNvSpPr>
            <p:nvPr/>
          </p:nvSpPr>
          <p:spPr bwMode="auto">
            <a:xfrm>
              <a:off x="4368" y="672"/>
              <a:ext cx="868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ym typeface="Symbol" charset="0"/>
                </a:rPr>
                <a:t></a:t>
              </a:r>
              <a:r>
                <a:rPr lang="en-US" baseline="-25000">
                  <a:sym typeface="Symbol" charset="0"/>
                </a:rPr>
                <a:t>k  </a:t>
              </a:r>
              <a:r>
                <a:rPr lang="en-US" sz="3200">
                  <a:sym typeface="Symbol" charset="0"/>
                </a:rPr>
                <a:t></a:t>
              </a:r>
              <a:r>
                <a:rPr lang="en-US" baseline="-25000">
                  <a:sym typeface="Symbol" charset="0"/>
                </a:rPr>
                <a:t>k</a:t>
              </a:r>
              <a:r>
                <a:rPr lang="en-US">
                  <a:sym typeface="Symbol" charset="0"/>
                </a:rPr>
                <a:t>(i,j)</a:t>
              </a:r>
            </a:p>
            <a:p>
              <a:r>
                <a:rPr lang="en-US" sz="3200">
                  <a:sym typeface="Symbol" charset="0"/>
                </a:rPr>
                <a:t> </a:t>
              </a:r>
              <a:r>
                <a:rPr lang="en-US" baseline="-25000">
                  <a:sym typeface="Symbol" charset="0"/>
                </a:rPr>
                <a:t>k  </a:t>
              </a:r>
              <a:r>
                <a:rPr lang="en-US" sz="3200">
                  <a:sym typeface="Symbol" charset="0"/>
                </a:rPr>
                <a:t></a:t>
              </a:r>
              <a:r>
                <a:rPr lang="en-US" baseline="-25000">
                  <a:sym typeface="Symbol" charset="0"/>
                </a:rPr>
                <a:t>k</a:t>
              </a:r>
              <a:r>
                <a:rPr lang="en-US">
                  <a:sym typeface="Symbol" charset="0"/>
                </a:rPr>
                <a:t>(i)</a:t>
              </a:r>
            </a:p>
          </p:txBody>
        </p:sp>
        <p:sp>
          <p:nvSpPr>
            <p:cNvPr id="37904" name="Line 16"/>
            <p:cNvSpPr>
              <a:spLocks noChangeShapeType="1"/>
            </p:cNvSpPr>
            <p:nvPr/>
          </p:nvSpPr>
          <p:spPr bwMode="auto">
            <a:xfrm>
              <a:off x="4320" y="1056"/>
              <a:ext cx="9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6781800" y="3048000"/>
            <a:ext cx="412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=</a:t>
            </a: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7162800" y="2743200"/>
            <a:ext cx="17303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ym typeface="Symbol" charset="0"/>
              </a:rPr>
              <a:t> </a:t>
            </a:r>
            <a:r>
              <a:rPr lang="en-US" baseline="-25000">
                <a:sym typeface="Symbol" charset="0"/>
              </a:rPr>
              <a:t>k  </a:t>
            </a:r>
            <a:r>
              <a:rPr lang="en-US" sz="3200">
                <a:sym typeface="Symbol" charset="0"/>
              </a:rPr>
              <a:t></a:t>
            </a:r>
            <a:r>
              <a:rPr lang="en-US" baseline="-25000">
                <a:sym typeface="Symbol" charset="0"/>
              </a:rPr>
              <a:t>k</a:t>
            </a:r>
            <a:r>
              <a:rPr lang="en-US">
                <a:sym typeface="Symbol" charset="0"/>
              </a:rPr>
              <a:t>(i,j)</a:t>
            </a:r>
          </a:p>
          <a:p>
            <a:r>
              <a:rPr lang="en-US" sz="3200">
                <a:sym typeface="Symbol" charset="0"/>
              </a:rPr>
              <a:t></a:t>
            </a:r>
            <a:r>
              <a:rPr lang="en-US" sz="1600">
                <a:sym typeface="Symbol" charset="0"/>
              </a:rPr>
              <a:t>k,</a:t>
            </a:r>
            <a:r>
              <a:rPr lang="en-US" sz="1600"/>
              <a:t>o</a:t>
            </a:r>
            <a:r>
              <a:rPr lang="en-US" sz="1600" baseline="-16000"/>
              <a:t>k</a:t>
            </a:r>
            <a:r>
              <a:rPr lang="en-US" sz="1600">
                <a:sym typeface="Symbol" charset="0"/>
              </a:rPr>
              <a:t>= </a:t>
            </a:r>
            <a:r>
              <a:rPr lang="en-US" sz="1600"/>
              <a:t>v</a:t>
            </a:r>
            <a:r>
              <a:rPr lang="en-US" sz="1600" baseline="-16000"/>
              <a:t>m</a:t>
            </a:r>
            <a:r>
              <a:rPr lang="en-US" baseline="-25000">
                <a:sym typeface="Symbol" charset="0"/>
              </a:rPr>
              <a:t> </a:t>
            </a:r>
            <a:r>
              <a:rPr lang="en-US" sz="3200">
                <a:sym typeface="Symbol" charset="0"/>
              </a:rPr>
              <a:t></a:t>
            </a:r>
            <a:r>
              <a:rPr lang="en-US" baseline="-25000">
                <a:sym typeface="Symbol" charset="0"/>
              </a:rPr>
              <a:t>k</a:t>
            </a:r>
            <a:r>
              <a:rPr lang="en-US">
                <a:sym typeface="Symbol" charset="0"/>
              </a:rPr>
              <a:t>(i)</a:t>
            </a:r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7239000" y="3352800"/>
            <a:ext cx="160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12" name="Rectangle 24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197768"/>
            <a:ext cx="8305800" cy="11430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Baum-Welch algorithm: Maximization step</a:t>
            </a:r>
          </a:p>
        </p:txBody>
      </p:sp>
    </p:spTree>
    <p:extLst>
      <p:ext uri="{BB962C8B-B14F-4D97-AF65-F5344CB8AC3E}">
        <p14:creationId xmlns:p14="http://schemas.microsoft.com/office/powerpoint/2010/main" val="18320544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Learning (1)</a:t>
            </a:r>
            <a:endParaRPr lang="ko-KR" altLang="en-US"/>
          </a:p>
        </p:txBody>
      </p:sp>
      <p:sp>
        <p:nvSpPr>
          <p:cNvPr id="36867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/>
              <a:t>The techniques for learning DBN are mostly straightforward extensions of the techniques for learning BNs</a:t>
            </a:r>
          </a:p>
          <a:p>
            <a:r>
              <a:rPr lang="en-US" altLang="ko-KR" sz="1800" dirty="0">
                <a:solidFill>
                  <a:srgbClr val="0B05FF"/>
                </a:solidFill>
              </a:rPr>
              <a:t>Parameter learning</a:t>
            </a:r>
          </a:p>
          <a:p>
            <a:pPr lvl="1"/>
            <a:r>
              <a:rPr lang="en-US" altLang="ko-KR" sz="1600" dirty="0"/>
              <a:t>The transition model P(</a:t>
            </a:r>
            <a:r>
              <a:rPr lang="en-US" altLang="ko-KR" sz="1600" dirty="0" err="1"/>
              <a:t>X</a:t>
            </a:r>
            <a:r>
              <a:rPr lang="en-US" altLang="ko-KR" sz="1600" baseline="-25000" dirty="0" err="1"/>
              <a:t>t</a:t>
            </a:r>
            <a:r>
              <a:rPr lang="en-US" altLang="ko-KR" sz="1600" dirty="0"/>
              <a:t> | X</a:t>
            </a:r>
            <a:r>
              <a:rPr lang="en-US" altLang="ko-KR" sz="1600" baseline="-25000" dirty="0"/>
              <a:t>t-1</a:t>
            </a:r>
            <a:r>
              <a:rPr lang="en-US" altLang="ko-KR" sz="1600" dirty="0"/>
              <a:t>)  / The observation model P(</a:t>
            </a:r>
            <a:r>
              <a:rPr lang="en-US" altLang="ko-KR" sz="1600" dirty="0" err="1"/>
              <a:t>Y</a:t>
            </a:r>
            <a:r>
              <a:rPr lang="en-US" altLang="ko-KR" sz="1600" baseline="-25000" dirty="0" err="1"/>
              <a:t>t</a:t>
            </a:r>
            <a:r>
              <a:rPr lang="en-US" altLang="ko-KR" sz="1600" dirty="0"/>
              <a:t> | </a:t>
            </a:r>
            <a:r>
              <a:rPr lang="en-US" altLang="ko-KR" sz="1600" dirty="0" err="1"/>
              <a:t>X</a:t>
            </a:r>
            <a:r>
              <a:rPr lang="en-US" altLang="ko-KR" sz="1600" baseline="-25000" dirty="0" err="1"/>
              <a:t>t</a:t>
            </a:r>
            <a:r>
              <a:rPr lang="en-US" altLang="ko-KR" sz="1600" dirty="0"/>
              <a:t>) </a:t>
            </a:r>
          </a:p>
          <a:p>
            <a:pPr lvl="1"/>
            <a:r>
              <a:rPr lang="en-US" altLang="ko-KR" sz="1600" dirty="0"/>
              <a:t>Offline learning</a:t>
            </a:r>
          </a:p>
          <a:p>
            <a:pPr lvl="2"/>
            <a:r>
              <a:rPr lang="en-US" altLang="ko-KR" sz="1600" dirty="0"/>
              <a:t>Parameters must be tied across time-slices</a:t>
            </a:r>
          </a:p>
          <a:p>
            <a:pPr lvl="2"/>
            <a:r>
              <a:rPr lang="en-US" altLang="ko-KR" sz="1600" dirty="0"/>
              <a:t>The initial state of the dynamic system can be learned independently of the transition matrix</a:t>
            </a:r>
          </a:p>
          <a:p>
            <a:pPr lvl="1"/>
            <a:r>
              <a:rPr lang="en-US" altLang="ko-KR" sz="1600" dirty="0"/>
              <a:t>Online learning</a:t>
            </a:r>
          </a:p>
          <a:p>
            <a:pPr lvl="2"/>
            <a:r>
              <a:rPr lang="en-US" altLang="ko-KR" sz="1600" dirty="0"/>
              <a:t>Add the parameters to the state space and then do online inference (filtering)</a:t>
            </a:r>
          </a:p>
          <a:p>
            <a:pPr lvl="1"/>
            <a:r>
              <a:rPr lang="en-US" altLang="ko-KR" sz="1600" dirty="0"/>
              <a:t>The usual criterion is maximum-likelihood(ML) </a:t>
            </a:r>
          </a:p>
          <a:p>
            <a:endParaRPr lang="en-US" altLang="ko-KR" sz="1800" dirty="0"/>
          </a:p>
          <a:p>
            <a:r>
              <a:rPr lang="en-US" altLang="ko-KR" sz="1800" dirty="0"/>
              <a:t>The goal of parameter learning is to compute</a:t>
            </a:r>
          </a:p>
          <a:p>
            <a:pPr lvl="1"/>
            <a:r>
              <a:rPr lang="el-GR" altLang="ko-KR" sz="1600" dirty="0"/>
              <a:t>θ</a:t>
            </a:r>
            <a:r>
              <a:rPr lang="en-US" altLang="ko-KR" sz="1600" baseline="30000" dirty="0"/>
              <a:t>*</a:t>
            </a:r>
            <a:r>
              <a:rPr lang="en-US" altLang="ko-KR" sz="1600" baseline="-25000" dirty="0"/>
              <a:t>ML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argmax</a:t>
            </a:r>
            <a:r>
              <a:rPr lang="el-GR" altLang="ko-KR" sz="1600" baseline="-25000" dirty="0"/>
              <a:t>θ</a:t>
            </a:r>
            <a:r>
              <a:rPr lang="en-US" altLang="ko-KR" sz="1600" dirty="0"/>
              <a:t>P( Y|</a:t>
            </a:r>
            <a:r>
              <a:rPr lang="el-GR" altLang="ko-KR" sz="1600" dirty="0"/>
              <a:t> θ</a:t>
            </a:r>
            <a:r>
              <a:rPr lang="en-US" altLang="ko-KR" sz="1600" dirty="0"/>
              <a:t>) = </a:t>
            </a:r>
            <a:r>
              <a:rPr lang="en-US" altLang="ko-KR" sz="1600" dirty="0" err="1"/>
              <a:t>argmax</a:t>
            </a:r>
            <a:r>
              <a:rPr lang="el-GR" altLang="ko-KR" sz="1600" baseline="-25000" dirty="0"/>
              <a:t>θ</a:t>
            </a:r>
            <a:r>
              <a:rPr lang="en-US" altLang="ko-KR" sz="1600" dirty="0"/>
              <a:t>log P( Y|</a:t>
            </a:r>
            <a:r>
              <a:rPr lang="el-GR" altLang="ko-KR" sz="1600" dirty="0"/>
              <a:t> θ</a:t>
            </a:r>
            <a:r>
              <a:rPr lang="en-US" altLang="ko-KR" sz="1600" dirty="0"/>
              <a:t>) </a:t>
            </a:r>
          </a:p>
          <a:p>
            <a:pPr lvl="1"/>
            <a:r>
              <a:rPr lang="el-GR" altLang="ko-KR" sz="1600" dirty="0"/>
              <a:t>θ</a:t>
            </a:r>
            <a:r>
              <a:rPr lang="en-US" altLang="ko-KR" sz="1600" baseline="30000" dirty="0"/>
              <a:t>*</a:t>
            </a:r>
            <a:r>
              <a:rPr lang="en-US" altLang="ko-KR" sz="1600" baseline="-25000" dirty="0"/>
              <a:t>MAP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argmax</a:t>
            </a:r>
            <a:r>
              <a:rPr lang="el-GR" altLang="ko-KR" sz="1600" baseline="-25000" dirty="0"/>
              <a:t>θ</a:t>
            </a:r>
            <a:r>
              <a:rPr lang="en-US" altLang="ko-KR" sz="1600" dirty="0"/>
              <a:t>log P( Y|</a:t>
            </a:r>
            <a:r>
              <a:rPr lang="el-GR" altLang="ko-KR" sz="1600" dirty="0"/>
              <a:t> θ</a:t>
            </a:r>
            <a:r>
              <a:rPr lang="en-US" altLang="ko-KR" sz="1600" dirty="0"/>
              <a:t>) + </a:t>
            </a:r>
            <a:r>
              <a:rPr lang="en-US" altLang="ko-KR" sz="1600" dirty="0" err="1"/>
              <a:t>logP</a:t>
            </a:r>
            <a:r>
              <a:rPr lang="en-US" altLang="ko-KR" sz="1600" dirty="0"/>
              <a:t>(</a:t>
            </a:r>
            <a:r>
              <a:rPr lang="el-GR" altLang="ko-KR" sz="1600" dirty="0"/>
              <a:t>θ</a:t>
            </a:r>
            <a:r>
              <a:rPr lang="en-US" altLang="ko-KR" sz="1600" dirty="0"/>
              <a:t>)</a:t>
            </a:r>
          </a:p>
          <a:p>
            <a:pPr lvl="1"/>
            <a:r>
              <a:rPr lang="en-US" altLang="ko-KR" sz="1600" dirty="0"/>
              <a:t>Two standard approaches: gradient ascent and EM(Expectation Maximization)</a:t>
            </a:r>
          </a:p>
        </p:txBody>
      </p:sp>
      <p:sp>
        <p:nvSpPr>
          <p:cNvPr id="36868" name="슬라이드 번호 개체 틀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9pPr>
          </a:lstStyle>
          <a:p>
            <a:pPr eaLnBrk="1" hangingPunct="1"/>
            <a:fld id="{DF05595E-5AFE-3A41-B107-1A35C29379F7}" type="slidenum">
              <a:rPr kumimoji="0" lang="en-US" altLang="ko-KR" sz="1200">
                <a:latin typeface="굴림" charset="-127"/>
              </a:rPr>
              <a:pPr eaLnBrk="1" hangingPunct="1"/>
              <a:t>57</a:t>
            </a:fld>
            <a:r>
              <a:rPr kumimoji="0" lang="en-US" altLang="ko-KR" sz="1200">
                <a:latin typeface="굴림" charset="-127"/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7068721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Learning (2)</a:t>
            </a:r>
            <a:endParaRPr lang="ko-KR" altLang="en-US"/>
          </a:p>
        </p:txBody>
      </p:sp>
      <p:sp>
        <p:nvSpPr>
          <p:cNvPr id="37891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dirty="0">
                <a:solidFill>
                  <a:srgbClr val="0B05FF"/>
                </a:solidFill>
              </a:rPr>
              <a:t>Structure learning</a:t>
            </a:r>
          </a:p>
          <a:p>
            <a:pPr lvl="1"/>
            <a:r>
              <a:rPr lang="en-US" altLang="ko-KR" sz="1800" dirty="0"/>
              <a:t>Intra-slice connectivity: Structural EM</a:t>
            </a:r>
          </a:p>
          <a:p>
            <a:pPr lvl="1"/>
            <a:r>
              <a:rPr lang="en-US" altLang="ko-KR" sz="1800" dirty="0"/>
              <a:t>Inter-slice connectivity: </a:t>
            </a:r>
            <a:br>
              <a:rPr lang="en-US" altLang="ko-KR" sz="1800" dirty="0"/>
            </a:br>
            <a:r>
              <a:rPr lang="en-US" altLang="ko-KR" sz="1800" dirty="0"/>
              <a:t>For each node in slice t, we must choose its parents from slice t-1</a:t>
            </a:r>
          </a:p>
          <a:p>
            <a:pPr lvl="1"/>
            <a:r>
              <a:rPr lang="en-US" altLang="ko-KR" sz="1800" dirty="0"/>
              <a:t>Given structure is unrolled to a certain extent, </a:t>
            </a:r>
            <a:br>
              <a:rPr lang="en-US" altLang="ko-KR" sz="1800" dirty="0"/>
            </a:br>
            <a:r>
              <a:rPr lang="en-US" altLang="ko-KR" sz="1800" dirty="0"/>
              <a:t>the inter-slice connectivity is identical for all pairs of slices: </a:t>
            </a:r>
          </a:p>
          <a:p>
            <a:pPr lvl="2"/>
            <a:r>
              <a:rPr lang="en-US" altLang="ko-KR" sz="1600" dirty="0"/>
              <a:t>Constraints on Structural EM</a:t>
            </a:r>
          </a:p>
        </p:txBody>
      </p:sp>
      <p:sp>
        <p:nvSpPr>
          <p:cNvPr id="37892" name="슬라이드 번호 개체 틀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9pPr>
          </a:lstStyle>
          <a:p>
            <a:pPr eaLnBrk="1" hangingPunct="1"/>
            <a:fld id="{01DF6E61-E9B6-1442-8251-807C02AE2001}" type="slidenum">
              <a:rPr kumimoji="0" lang="en-US" altLang="ko-KR" sz="1200">
                <a:latin typeface="굴림" charset="-127"/>
              </a:rPr>
              <a:pPr eaLnBrk="1" hangingPunct="1"/>
              <a:t>58</a:t>
            </a:fld>
            <a:r>
              <a:rPr kumimoji="0" lang="en-US" altLang="ko-KR" sz="1200">
                <a:latin typeface="굴림" charset="-127"/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2962187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Summary</a:t>
            </a:r>
          </a:p>
        </p:txBody>
      </p:sp>
      <p:pic>
        <p:nvPicPr>
          <p:cNvPr id="143362" name="Picture 3" descr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68760"/>
            <a:ext cx="7772400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59</a:t>
            </a:fld>
            <a:endParaRPr lang="de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DB193D-0361-BF4A-8437-15E3A23318CF}"/>
              </a:ext>
            </a:extLst>
          </p:cNvPr>
          <p:cNvSpPr/>
          <p:nvPr/>
        </p:nvSpPr>
        <p:spPr>
          <a:xfrm>
            <a:off x="609600" y="5445224"/>
            <a:ext cx="7490792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255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Example</a:t>
            </a:r>
          </a:p>
        </p:txBody>
      </p:sp>
      <p:sp>
        <p:nvSpPr>
          <p:cNvPr id="41986" name="Oval 3"/>
          <p:cNvSpPr>
            <a:spLocks noChangeArrowheads="1"/>
          </p:cNvSpPr>
          <p:nvPr/>
        </p:nvSpPr>
        <p:spPr bwMode="auto">
          <a:xfrm>
            <a:off x="1981200" y="2868613"/>
            <a:ext cx="914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1981200" y="2986088"/>
            <a:ext cx="765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Rain</a:t>
            </a:r>
            <a:r>
              <a:rPr lang="en-US" sz="1600" i="0" baseline="-25000"/>
              <a:t>t-1</a:t>
            </a:r>
            <a:endParaRPr lang="en-US" sz="1600" i="0"/>
          </a:p>
        </p:txBody>
      </p:sp>
      <p:sp>
        <p:nvSpPr>
          <p:cNvPr id="41988" name="Oval 5"/>
          <p:cNvSpPr>
            <a:spLocks noChangeArrowheads="1"/>
          </p:cNvSpPr>
          <p:nvPr/>
        </p:nvSpPr>
        <p:spPr bwMode="auto">
          <a:xfrm>
            <a:off x="1828800" y="4122738"/>
            <a:ext cx="1143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1828800" y="4240213"/>
            <a:ext cx="1160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Umbrella</a:t>
            </a:r>
            <a:r>
              <a:rPr lang="en-US" sz="1600" i="0" baseline="-25000"/>
              <a:t>t-1</a:t>
            </a:r>
            <a:endParaRPr lang="en-US" sz="1600" i="0"/>
          </a:p>
        </p:txBody>
      </p:sp>
      <p:sp>
        <p:nvSpPr>
          <p:cNvPr id="41990" name="Oval 7"/>
          <p:cNvSpPr>
            <a:spLocks noChangeArrowheads="1"/>
          </p:cNvSpPr>
          <p:nvPr/>
        </p:nvSpPr>
        <p:spPr bwMode="auto">
          <a:xfrm>
            <a:off x="4144963" y="2868613"/>
            <a:ext cx="914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4314825" y="2986088"/>
            <a:ext cx="641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Rain</a:t>
            </a:r>
            <a:r>
              <a:rPr lang="en-US" sz="1600" i="0" baseline="-25000"/>
              <a:t>t</a:t>
            </a:r>
            <a:endParaRPr lang="en-US" sz="1600" i="0"/>
          </a:p>
        </p:txBody>
      </p:sp>
      <p:sp>
        <p:nvSpPr>
          <p:cNvPr id="41992" name="Oval 9"/>
          <p:cNvSpPr>
            <a:spLocks noChangeArrowheads="1"/>
          </p:cNvSpPr>
          <p:nvPr/>
        </p:nvSpPr>
        <p:spPr bwMode="auto">
          <a:xfrm>
            <a:off x="3992563" y="4122738"/>
            <a:ext cx="1143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Text Box 10"/>
          <p:cNvSpPr txBox="1">
            <a:spLocks noChangeArrowheads="1"/>
          </p:cNvSpPr>
          <p:nvPr/>
        </p:nvSpPr>
        <p:spPr bwMode="auto">
          <a:xfrm>
            <a:off x="3992563" y="4240213"/>
            <a:ext cx="1036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Umbrella</a:t>
            </a:r>
            <a:r>
              <a:rPr lang="en-US" sz="1600" i="0" baseline="-25000"/>
              <a:t>t</a:t>
            </a:r>
            <a:endParaRPr lang="en-US" sz="1600" i="0"/>
          </a:p>
        </p:txBody>
      </p:sp>
      <p:sp>
        <p:nvSpPr>
          <p:cNvPr id="41994" name="Oval 11"/>
          <p:cNvSpPr>
            <a:spLocks noChangeArrowheads="1"/>
          </p:cNvSpPr>
          <p:nvPr/>
        </p:nvSpPr>
        <p:spPr bwMode="auto">
          <a:xfrm>
            <a:off x="6400800" y="2895600"/>
            <a:ext cx="914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Text Box 12"/>
          <p:cNvSpPr txBox="1">
            <a:spLocks noChangeArrowheads="1"/>
          </p:cNvSpPr>
          <p:nvPr/>
        </p:nvSpPr>
        <p:spPr bwMode="auto">
          <a:xfrm>
            <a:off x="6400800" y="3013075"/>
            <a:ext cx="800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Rain</a:t>
            </a:r>
            <a:r>
              <a:rPr lang="en-US" sz="1600" i="0" baseline="-25000"/>
              <a:t>t+1</a:t>
            </a:r>
            <a:endParaRPr lang="en-US" sz="1600" i="0"/>
          </a:p>
        </p:txBody>
      </p:sp>
      <p:sp>
        <p:nvSpPr>
          <p:cNvPr id="41996" name="Oval 13"/>
          <p:cNvSpPr>
            <a:spLocks noChangeArrowheads="1"/>
          </p:cNvSpPr>
          <p:nvPr/>
        </p:nvSpPr>
        <p:spPr bwMode="auto">
          <a:xfrm>
            <a:off x="6248400" y="4149725"/>
            <a:ext cx="1143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Text Box 14"/>
          <p:cNvSpPr txBox="1">
            <a:spLocks noChangeArrowheads="1"/>
          </p:cNvSpPr>
          <p:nvPr/>
        </p:nvSpPr>
        <p:spPr bwMode="auto">
          <a:xfrm>
            <a:off x="6248400" y="4267200"/>
            <a:ext cx="1195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Umbrella</a:t>
            </a:r>
            <a:r>
              <a:rPr lang="en-US" sz="1600" i="0" baseline="-25000"/>
              <a:t>t+1</a:t>
            </a:r>
            <a:endParaRPr lang="en-US" sz="1600" i="0"/>
          </a:p>
        </p:txBody>
      </p:sp>
      <p:sp>
        <p:nvSpPr>
          <p:cNvPr id="41998" name="Line 15"/>
          <p:cNvSpPr>
            <a:spLocks noChangeShapeType="1"/>
          </p:cNvSpPr>
          <p:nvPr/>
        </p:nvSpPr>
        <p:spPr bwMode="auto">
          <a:xfrm>
            <a:off x="1066800" y="309721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1999" name="Line 16"/>
          <p:cNvSpPr>
            <a:spLocks noChangeShapeType="1"/>
          </p:cNvSpPr>
          <p:nvPr/>
        </p:nvSpPr>
        <p:spPr bwMode="auto">
          <a:xfrm>
            <a:off x="2895600" y="30972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2000" name="Line 17"/>
          <p:cNvSpPr>
            <a:spLocks noChangeShapeType="1"/>
          </p:cNvSpPr>
          <p:nvPr/>
        </p:nvSpPr>
        <p:spPr bwMode="auto">
          <a:xfrm>
            <a:off x="5105400" y="309721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2001" name="Line 18"/>
          <p:cNvSpPr>
            <a:spLocks noChangeShapeType="1"/>
          </p:cNvSpPr>
          <p:nvPr/>
        </p:nvSpPr>
        <p:spPr bwMode="auto">
          <a:xfrm>
            <a:off x="24384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2002" name="Line 19"/>
          <p:cNvSpPr>
            <a:spLocks noChangeShapeType="1"/>
          </p:cNvSpPr>
          <p:nvPr/>
        </p:nvSpPr>
        <p:spPr bwMode="auto">
          <a:xfrm flipH="1">
            <a:off x="45720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2003" name="Line 20"/>
          <p:cNvSpPr>
            <a:spLocks noChangeShapeType="1"/>
          </p:cNvSpPr>
          <p:nvPr/>
        </p:nvSpPr>
        <p:spPr bwMode="auto">
          <a:xfrm flipH="1">
            <a:off x="68580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graphicFrame>
        <p:nvGraphicFramePr>
          <p:cNvPr id="557077" name="Group 21"/>
          <p:cNvGraphicFramePr>
            <a:graphicFrameLocks noGrp="1"/>
          </p:cNvGraphicFramePr>
          <p:nvPr/>
        </p:nvGraphicFramePr>
        <p:xfrm>
          <a:off x="4572000" y="1981200"/>
          <a:ext cx="1524000" cy="865360"/>
        </p:xfrm>
        <a:graphic>
          <a:graphicData uri="http://schemas.openxmlformats.org/drawingml/2006/table">
            <a:tbl>
              <a:tblPr/>
              <a:tblGrid>
                <a:gridCol w="595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t-1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P(R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|R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t-1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0.3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57088" name="Group 32"/>
          <p:cNvGraphicFramePr>
            <a:graphicFrameLocks noGrp="1"/>
          </p:cNvGraphicFramePr>
          <p:nvPr/>
        </p:nvGraphicFramePr>
        <p:xfrm>
          <a:off x="4572000" y="4800600"/>
          <a:ext cx="1524000" cy="865360"/>
        </p:xfrm>
        <a:graphic>
          <a:graphicData uri="http://schemas.openxmlformats.org/drawingml/2006/table">
            <a:tbl>
              <a:tblPr/>
              <a:tblGrid>
                <a:gridCol w="595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P(U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|R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0.2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03052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2352"/>
            <a:ext cx="7793038" cy="914400"/>
          </a:xfrm>
        </p:spPr>
        <p:txBody>
          <a:bodyPr/>
          <a:lstStyle/>
          <a:p>
            <a:pPr eaLnBrk="1" hangingPunct="1"/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Literature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17410" name="Picture 3" descr="2e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3336925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997571" y="5603776"/>
            <a:ext cx="28007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i="0" dirty="0">
                <a:latin typeface="+mn-lt"/>
              </a:rPr>
              <a:t>http://</a:t>
            </a:r>
            <a:r>
              <a:rPr lang="de-DE" i="0" dirty="0" err="1">
                <a:latin typeface="+mn-lt"/>
              </a:rPr>
              <a:t>aima.cs.berkeley.edu</a:t>
            </a:r>
            <a:endParaRPr lang="de-DE" i="0" dirty="0">
              <a:latin typeface="+mn-lt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6906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Complete Joint Distribution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</a:rPr>
              <a:t>Given: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Transition model: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|X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t-1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Sensor model: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E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|X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Prior probability: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0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</a:p>
          <a:p>
            <a:pPr eaLnBrk="1" hangingPunct="1"/>
            <a:endParaRPr lang="en-US">
              <a:ea typeface="ＭＳ Ｐゴシック" charset="0"/>
            </a:endParaRPr>
          </a:p>
          <a:p>
            <a:pPr eaLnBrk="1" hangingPunct="1"/>
            <a:r>
              <a:rPr lang="en-US">
                <a:ea typeface="ＭＳ Ｐゴシック" charset="0"/>
              </a:rPr>
              <a:t>Then </a:t>
            </a:r>
            <a:r>
              <a:rPr lang="en-US" dirty="0">
                <a:ea typeface="ＭＳ Ｐゴシック" charset="0"/>
              </a:rPr>
              <a:t>we can specify complete joint distribution:</a:t>
            </a:r>
          </a:p>
          <a:p>
            <a:pPr lvl="1" eaLnBrk="1" hangingPunct="1">
              <a:buFont typeface="Wingdings" charset="0"/>
              <a:buNone/>
            </a:pPr>
            <a:endParaRPr lang="en-US" dirty="0">
              <a:ea typeface="ＭＳ Ｐゴシック" charset="0"/>
            </a:endParaRPr>
          </a:p>
        </p:txBody>
      </p:sp>
      <p:graphicFrame>
        <p:nvGraphicFramePr>
          <p:cNvPr id="3993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992720"/>
              </p:ext>
            </p:extLst>
          </p:nvPr>
        </p:nvGraphicFramePr>
        <p:xfrm>
          <a:off x="438472" y="4005064"/>
          <a:ext cx="83820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7" name="Formel" r:id="rId4" imgW="3581400" imgH="431800" progId="Equation.3">
                  <p:embed/>
                </p:oleObj>
              </mc:Choice>
              <mc:Fallback>
                <p:oleObj name="Formel" r:id="rId4" imgW="3581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72" y="4005064"/>
                        <a:ext cx="8382000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8561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Inference Tasks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Filtering: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What is the </a:t>
            </a:r>
            <a:r>
              <a:rPr lang="en-US" sz="2400" dirty="0">
                <a:solidFill>
                  <a:srgbClr val="0B05FF"/>
                </a:solidFill>
                <a:ea typeface="ＭＳ Ｐゴシック" charset="0"/>
                <a:cs typeface="ＭＳ Ｐゴシック" charset="0"/>
              </a:rPr>
              <a:t>probability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that it is raining </a:t>
            </a:r>
            <a:r>
              <a:rPr lang="en-US" sz="2400" dirty="0">
                <a:solidFill>
                  <a:srgbClr val="0B05FF"/>
                </a:solidFill>
                <a:ea typeface="ＭＳ Ｐゴシック" charset="0"/>
                <a:cs typeface="ＭＳ Ｐゴシック" charset="0"/>
              </a:rPr>
              <a:t>today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, given all the umbrella observations up through today?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Prediction: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What is the </a:t>
            </a:r>
            <a:r>
              <a:rPr lang="en-US" sz="2400" dirty="0">
                <a:solidFill>
                  <a:srgbClr val="0B05FF"/>
                </a:solidFill>
                <a:ea typeface="ＭＳ Ｐゴシック" charset="0"/>
                <a:cs typeface="ＭＳ Ｐゴシック" charset="0"/>
              </a:rPr>
              <a:t>probability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that it will rain </a:t>
            </a:r>
            <a:r>
              <a:rPr lang="en-US" sz="2400" dirty="0">
                <a:solidFill>
                  <a:srgbClr val="0B05FF"/>
                </a:solidFill>
                <a:ea typeface="ＭＳ Ｐゴシック" charset="0"/>
                <a:cs typeface="ＭＳ Ｐゴシック" charset="0"/>
              </a:rPr>
              <a:t>the day after tomorrow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, given all the umbrella observations up through today?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Smoothing: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What is the </a:t>
            </a:r>
            <a:r>
              <a:rPr lang="en-US" sz="2400" dirty="0">
                <a:solidFill>
                  <a:srgbClr val="0B05FF"/>
                </a:solidFill>
                <a:ea typeface="ＭＳ Ｐゴシック" charset="0"/>
                <a:cs typeface="ＭＳ Ｐゴシック" charset="0"/>
              </a:rPr>
              <a:t>probability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that it rained </a:t>
            </a:r>
            <a:r>
              <a:rPr lang="en-US" sz="2400" dirty="0">
                <a:solidFill>
                  <a:srgbClr val="0B05FF"/>
                </a:solidFill>
                <a:ea typeface="ＭＳ Ｐゴシック" charset="0"/>
                <a:cs typeface="ＭＳ Ｐゴシック" charset="0"/>
              </a:rPr>
              <a:t>yesterday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, given all the umbrella observations through today?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Most likely explanation / most probable explanation: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br>
              <a:rPr lang="en-US" sz="2400" dirty="0">
                <a:ea typeface="ＭＳ Ｐゴシック" charset="0"/>
                <a:cs typeface="ＭＳ Ｐゴシック" charset="0"/>
              </a:rPr>
            </a:br>
            <a:r>
              <a:rPr lang="en-US" sz="2400" dirty="0">
                <a:ea typeface="ＭＳ Ｐゴシック" charset="0"/>
                <a:cs typeface="ＭＳ Ｐゴシック" charset="0"/>
              </a:rPr>
              <a:t>if the umbrella appeared the first three days but not on the fourth, what is the </a:t>
            </a:r>
            <a:r>
              <a:rPr lang="en-US" sz="2400" dirty="0">
                <a:solidFill>
                  <a:srgbClr val="0B05FF"/>
                </a:solidFill>
                <a:ea typeface="ＭＳ Ｐゴシック" charset="0"/>
                <a:cs typeface="ＭＳ Ｐゴシック" charset="0"/>
              </a:rPr>
              <a:t>most likely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weather </a:t>
            </a:r>
            <a:r>
              <a:rPr lang="en-US" sz="2400" dirty="0">
                <a:solidFill>
                  <a:srgbClr val="0B05FF"/>
                </a:solidFill>
                <a:ea typeface="ＭＳ Ｐゴシック" charset="0"/>
                <a:cs typeface="ＭＳ Ｐゴシック" charset="0"/>
              </a:rPr>
              <a:t>sequence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rgbClr val="0B05FF"/>
                </a:solidFill>
                <a:ea typeface="ＭＳ Ｐゴシック" charset="0"/>
                <a:cs typeface="ＭＳ Ｐゴシック" charset="0"/>
              </a:rPr>
              <a:t>to produce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these umbrella </a:t>
            </a:r>
            <a:r>
              <a:rPr lang="en-US" sz="2400" dirty="0">
                <a:solidFill>
                  <a:srgbClr val="0B05FF"/>
                </a:solidFill>
                <a:ea typeface="ＭＳ Ｐゴシック" charset="0"/>
                <a:cs typeface="ＭＳ Ｐゴシック" charset="0"/>
              </a:rPr>
              <a:t>sightings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?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526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409128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760"/>
            <a:ext cx="8147050" cy="1928813"/>
          </a:xfrm>
        </p:spPr>
        <p:txBody>
          <a:bodyPr/>
          <a:lstStyle/>
          <a:p>
            <a:pPr marL="447675" indent="-447675" eaLnBrk="1" hangingPunct="1"/>
            <a:r>
              <a:rPr lang="en-US" sz="28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Filtering or Monitoring: </a:t>
            </a:r>
          </a:p>
          <a:p>
            <a:pPr marL="447675" indent="-447675" eaLnBrk="1" hangingPunct="1">
              <a:buFont typeface="Times" charset="0"/>
              <a:buNone/>
            </a:pPr>
            <a:r>
              <a:rPr lang="en-US" sz="16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</a:p>
          <a:p>
            <a:pPr marL="447675" indent="-447675" eaLnBrk="1" hangingPunct="1">
              <a:buFont typeface="Times" charset="0"/>
              <a:buNone/>
            </a:pPr>
            <a:r>
              <a:rPr lang="en-US" sz="16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18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Compute the belief state - the posterior distribution over the </a:t>
            </a:r>
            <a:r>
              <a:rPr lang="en-US" sz="1800" i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current</a:t>
            </a:r>
            <a:r>
              <a:rPr lang="en-US" sz="18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state, given all evidence to date.</a:t>
            </a:r>
          </a:p>
          <a:p>
            <a:pPr marL="447675" indent="-447675" eaLnBrk="1" hangingPunct="1">
              <a:buFont typeface="Times" charset="0"/>
              <a:buNone/>
            </a:pPr>
            <a:endParaRPr lang="en-US" sz="18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9</a:t>
            </a:fld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B72EA5-966D-B94C-868D-9BDB7395E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992102"/>
            <a:ext cx="3091259" cy="87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23810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1243</TotalTime>
  <Words>2171</Words>
  <Application>Microsoft Macintosh PowerPoint</Application>
  <PresentationFormat>On-screen Show (4:3)</PresentationFormat>
  <Paragraphs>498</Paragraphs>
  <Slides>60</Slides>
  <Notes>43</Notes>
  <HiddenSlides>2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60</vt:i4>
      </vt:variant>
    </vt:vector>
  </HeadingPairs>
  <TitlesOfParts>
    <vt:vector size="74" baseType="lpstr">
      <vt:lpstr>굴림</vt:lpstr>
      <vt:lpstr>ＭＳ Ｐゴシック</vt:lpstr>
      <vt:lpstr>Arial</vt:lpstr>
      <vt:lpstr>Calibri</vt:lpstr>
      <vt:lpstr>Lucida Grande</vt:lpstr>
      <vt:lpstr>Myriad Pro</vt:lpstr>
      <vt:lpstr>Symbol</vt:lpstr>
      <vt:lpstr>Times</vt:lpstr>
      <vt:lpstr>Times New Roman</vt:lpstr>
      <vt:lpstr>Wingdings</vt:lpstr>
      <vt:lpstr>7_Standarddesign</vt:lpstr>
      <vt:lpstr>Equation</vt:lpstr>
      <vt:lpstr>Formel</vt:lpstr>
      <vt:lpstr>Ecuación</vt:lpstr>
      <vt:lpstr>Non-Standard-Datenbanken</vt:lpstr>
      <vt:lpstr>Temporal Probabilistic Agent</vt:lpstr>
      <vt:lpstr>Time and Uncertainty</vt:lpstr>
      <vt:lpstr>DBN - Representation</vt:lpstr>
      <vt:lpstr>DBN - Representation</vt:lpstr>
      <vt:lpstr>Example</vt:lpstr>
      <vt:lpstr>Complete Joint Distribution</vt:lpstr>
      <vt:lpstr>Inference Tasks</vt:lpstr>
      <vt:lpstr>DBN – Basic Inference </vt:lpstr>
      <vt:lpstr>DBN – Basic Inference </vt:lpstr>
      <vt:lpstr>DBN – Basic Inference </vt:lpstr>
      <vt:lpstr>Non-Standard-Datenbanken</vt:lpstr>
      <vt:lpstr>Example</vt:lpstr>
      <vt:lpstr>Filtering: Forward Messages</vt:lpstr>
      <vt:lpstr>DBN – Basic Inference </vt:lpstr>
      <vt:lpstr>Example cntd.</vt:lpstr>
      <vt:lpstr>DBN – Basic Inference </vt:lpstr>
      <vt:lpstr>DBN – Basic Inference </vt:lpstr>
      <vt:lpstr>Smoothing</vt:lpstr>
      <vt:lpstr>Example contd.</vt:lpstr>
      <vt:lpstr>DBN – Basic Inference </vt:lpstr>
      <vt:lpstr>Most-likely explanation</vt:lpstr>
      <vt:lpstr>Most-likely explanation</vt:lpstr>
      <vt:lpstr>Rain/Umbrella Example</vt:lpstr>
      <vt:lpstr>DBN – Special Cases</vt:lpstr>
      <vt:lpstr>DBN – Basic Inference </vt:lpstr>
      <vt:lpstr>Hidden Markov Models</vt:lpstr>
      <vt:lpstr>Country Dance Algorithm</vt:lpstr>
      <vt:lpstr>Country Dance Algorithm</vt:lpstr>
      <vt:lpstr>Country Dance Algorithm</vt:lpstr>
      <vt:lpstr>Country Dance Algorithm</vt:lpstr>
      <vt:lpstr>Country Dance Algorithm</vt:lpstr>
      <vt:lpstr>Country Dance Algorithm</vt:lpstr>
      <vt:lpstr>     Example</vt:lpstr>
      <vt:lpstr>PowerPoint Presentation</vt:lpstr>
      <vt:lpstr>DBNs vs. HMMs</vt:lpstr>
      <vt:lpstr>DBN – Special Cases</vt:lpstr>
      <vt:lpstr>Kalman Filters</vt:lpstr>
      <vt:lpstr>Updating Gaussian Distributions</vt:lpstr>
      <vt:lpstr>2-D Tracking: Filtering</vt:lpstr>
      <vt:lpstr>Simple 1-D Example</vt:lpstr>
      <vt:lpstr>General Kalman Update</vt:lpstr>
      <vt:lpstr>2-D Tracking: Smoothing</vt:lpstr>
      <vt:lpstr>Where it breaks</vt:lpstr>
      <vt:lpstr>Non-Standard-Datenbanken</vt:lpstr>
      <vt:lpstr>Learning Dynamic Bayesian Networks</vt:lpstr>
      <vt:lpstr>State View: Hidden Markov models</vt:lpstr>
      <vt:lpstr>Example of Hidden Markov Model</vt:lpstr>
      <vt:lpstr>State View: Hidden Markov models</vt:lpstr>
      <vt:lpstr>State View: Learning problem (1)</vt:lpstr>
      <vt:lpstr>State View: Learning problem (2)</vt:lpstr>
      <vt:lpstr>Baum-Welch algorithm</vt:lpstr>
      <vt:lpstr>Baum-Welch algorithm: Expectation step(1)</vt:lpstr>
      <vt:lpstr>Baum-Welch algorithm: Expectation step(2)</vt:lpstr>
      <vt:lpstr>Baum-Welch algorithm: Expectation step(3)</vt:lpstr>
      <vt:lpstr>Baum-Welch algorithm: Maximization step</vt:lpstr>
      <vt:lpstr>Learning (1)</vt:lpstr>
      <vt:lpstr>Learning (2)</vt:lpstr>
      <vt:lpstr>Summary</vt:lpstr>
      <vt:lpstr>Literature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788</cp:revision>
  <cp:lastPrinted>2014-10-18T14:57:02Z</cp:lastPrinted>
  <dcterms:created xsi:type="dcterms:W3CDTF">2010-04-27T12:26:40Z</dcterms:created>
  <dcterms:modified xsi:type="dcterms:W3CDTF">2019-01-12T20:15:09Z</dcterms:modified>
</cp:coreProperties>
</file>