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6"/>
  </p:notesMasterIdLst>
  <p:handoutMasterIdLst>
    <p:handoutMasterId r:id="rId97"/>
  </p:handoutMasterIdLst>
  <p:sldIdLst>
    <p:sldId id="341" r:id="rId2"/>
    <p:sldId id="531" r:id="rId3"/>
    <p:sldId id="623" r:id="rId4"/>
    <p:sldId id="455" r:id="rId5"/>
    <p:sldId id="588" r:id="rId6"/>
    <p:sldId id="598" r:id="rId7"/>
    <p:sldId id="452" r:id="rId8"/>
    <p:sldId id="618" r:id="rId9"/>
    <p:sldId id="453" r:id="rId10"/>
    <p:sldId id="454" r:id="rId11"/>
    <p:sldId id="456" r:id="rId12"/>
    <p:sldId id="458" r:id="rId13"/>
    <p:sldId id="459" r:id="rId14"/>
    <p:sldId id="466" r:id="rId15"/>
    <p:sldId id="620" r:id="rId16"/>
    <p:sldId id="467" r:id="rId17"/>
    <p:sldId id="619" r:id="rId18"/>
    <p:sldId id="589" r:id="rId19"/>
    <p:sldId id="611" r:id="rId20"/>
    <p:sldId id="597" r:id="rId21"/>
    <p:sldId id="468" r:id="rId22"/>
    <p:sldId id="591" r:id="rId23"/>
    <p:sldId id="595" r:id="rId24"/>
    <p:sldId id="593" r:id="rId25"/>
    <p:sldId id="471" r:id="rId26"/>
    <p:sldId id="474" r:id="rId27"/>
    <p:sldId id="613" r:id="rId28"/>
    <p:sldId id="614" r:id="rId29"/>
    <p:sldId id="472" r:id="rId30"/>
    <p:sldId id="594" r:id="rId31"/>
    <p:sldId id="624" r:id="rId32"/>
    <p:sldId id="647" r:id="rId33"/>
    <p:sldId id="625" r:id="rId34"/>
    <p:sldId id="626" r:id="rId35"/>
    <p:sldId id="627" r:id="rId36"/>
    <p:sldId id="630" r:id="rId37"/>
    <p:sldId id="631" r:id="rId38"/>
    <p:sldId id="637" r:id="rId39"/>
    <p:sldId id="638" r:id="rId40"/>
    <p:sldId id="639" r:id="rId41"/>
    <p:sldId id="644" r:id="rId42"/>
    <p:sldId id="645" r:id="rId43"/>
    <p:sldId id="632" r:id="rId44"/>
    <p:sldId id="646" r:id="rId45"/>
    <p:sldId id="641" r:id="rId46"/>
    <p:sldId id="642" r:id="rId47"/>
    <p:sldId id="648" r:id="rId48"/>
    <p:sldId id="694" r:id="rId49"/>
    <p:sldId id="649" r:id="rId50"/>
    <p:sldId id="650" r:id="rId51"/>
    <p:sldId id="651" r:id="rId52"/>
    <p:sldId id="652" r:id="rId53"/>
    <p:sldId id="653" r:id="rId54"/>
    <p:sldId id="654" r:id="rId55"/>
    <p:sldId id="655" r:id="rId56"/>
    <p:sldId id="684" r:id="rId57"/>
    <p:sldId id="685" r:id="rId58"/>
    <p:sldId id="656" r:id="rId59"/>
    <p:sldId id="657" r:id="rId60"/>
    <p:sldId id="658" r:id="rId61"/>
    <p:sldId id="659" r:id="rId62"/>
    <p:sldId id="660" r:id="rId63"/>
    <p:sldId id="661" r:id="rId64"/>
    <p:sldId id="662" r:id="rId65"/>
    <p:sldId id="663" r:id="rId66"/>
    <p:sldId id="664" r:id="rId67"/>
    <p:sldId id="665" r:id="rId68"/>
    <p:sldId id="666" r:id="rId69"/>
    <p:sldId id="667" r:id="rId70"/>
    <p:sldId id="668" r:id="rId71"/>
    <p:sldId id="695" r:id="rId72"/>
    <p:sldId id="699" r:id="rId73"/>
    <p:sldId id="696" r:id="rId74"/>
    <p:sldId id="701" r:id="rId75"/>
    <p:sldId id="698" r:id="rId76"/>
    <p:sldId id="700" r:id="rId77"/>
    <p:sldId id="697" r:id="rId78"/>
    <p:sldId id="704" r:id="rId79"/>
    <p:sldId id="702" r:id="rId80"/>
    <p:sldId id="703" r:id="rId81"/>
    <p:sldId id="682" r:id="rId82"/>
    <p:sldId id="676" r:id="rId83"/>
    <p:sldId id="677" r:id="rId84"/>
    <p:sldId id="678" r:id="rId85"/>
    <p:sldId id="679" r:id="rId86"/>
    <p:sldId id="680" r:id="rId87"/>
    <p:sldId id="681" r:id="rId88"/>
    <p:sldId id="689" r:id="rId89"/>
    <p:sldId id="693" r:id="rId90"/>
    <p:sldId id="705" r:id="rId91"/>
    <p:sldId id="707" r:id="rId92"/>
    <p:sldId id="706" r:id="rId93"/>
    <p:sldId id="683" r:id="rId94"/>
    <p:sldId id="616" r:id="rId9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FFFFCD"/>
    <a:srgbClr val="0E17FF"/>
    <a:srgbClr val="03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4"/>
    <p:restoredTop sz="94745"/>
  </p:normalViewPr>
  <p:slideViewPr>
    <p:cSldViewPr>
      <p:cViewPr varScale="1">
        <p:scale>
          <a:sx n="80" d="100"/>
          <a:sy n="80" d="100"/>
        </p:scale>
        <p:origin x="200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06.12.18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06.12.18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4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K-S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2D7D9A-39B4-489C-B8FC-8AC52D8C5A2B}" type="slidenum">
              <a:rPr lang="en-US" altLang="de-DE"/>
              <a:pPr/>
              <a:t>41</a:t>
            </a:fld>
            <a:endParaRPr lang="en-US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 dirty="0" err="1">
                <a:latin typeface="Arial" charset="0"/>
              </a:rPr>
              <a:t>Zb</a:t>
            </a:r>
            <a:r>
              <a:rPr lang="en-US" altLang="de-DE" dirty="0">
                <a:latin typeface="Arial" charset="0"/>
              </a:rPr>
              <a:t> </a:t>
            </a:r>
            <a:r>
              <a:rPr lang="en-US" altLang="de-DE" dirty="0" err="1">
                <a:latin typeface="Arial" charset="0"/>
              </a:rPr>
              <a:t>geringer</a:t>
            </a:r>
            <a:r>
              <a:rPr lang="en-US" altLang="de-DE" dirty="0">
                <a:latin typeface="Arial" charset="0"/>
              </a:rPr>
              <a:t> </a:t>
            </a:r>
            <a:r>
              <a:rPr lang="en-US" altLang="de-DE" dirty="0" err="1">
                <a:latin typeface="Arial" charset="0"/>
              </a:rPr>
              <a:t>stichprobenumfang</a:t>
            </a:r>
            <a:endParaRPr lang="en-US" alt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4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67974-84F3-4932-9759-BB140FB8B17C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Wahrscheinlichkeitsdichtefunktion</a:t>
            </a:r>
            <a:r>
              <a:rPr lang="en-GB" dirty="0"/>
              <a:t>: </a:t>
            </a:r>
            <a:r>
              <a:rPr lang="en-GB" dirty="0" err="1"/>
              <a:t>Wahrscheinlichkeit</a:t>
            </a:r>
            <a:r>
              <a:rPr lang="en-GB" dirty="0"/>
              <a:t> an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xi = 0</a:t>
            </a:r>
          </a:p>
          <a:p>
            <a:r>
              <a:rPr lang="en-GB" dirty="0" err="1"/>
              <a:t>Fläche</a:t>
            </a:r>
            <a:r>
              <a:rPr lang="en-GB" dirty="0"/>
              <a:t> </a:t>
            </a:r>
            <a:r>
              <a:rPr lang="en-GB" dirty="0" err="1"/>
              <a:t>rechts</a:t>
            </a:r>
            <a:r>
              <a:rPr lang="en-GB" dirty="0"/>
              <a:t> von </a:t>
            </a:r>
            <a:r>
              <a:rPr lang="en-GB" dirty="0" err="1"/>
              <a:t>x_i</a:t>
            </a:r>
            <a:r>
              <a:rPr lang="en-GB" dirty="0"/>
              <a:t> = 1 - </a:t>
            </a:r>
            <a:r>
              <a:rPr lang="en-GB" dirty="0" err="1"/>
              <a:t>Fläche</a:t>
            </a:r>
            <a:r>
              <a:rPr lang="en-GB" dirty="0"/>
              <a:t> links von </a:t>
            </a:r>
            <a:r>
              <a:rPr lang="en-GB" dirty="0" err="1"/>
              <a:t>x_i</a:t>
            </a:r>
            <a:endParaRPr lang="en-GB" dirty="0"/>
          </a:p>
          <a:p>
            <a:r>
              <a:rPr lang="en-GB" dirty="0" err="1"/>
              <a:t>Berechnung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beliebigen</a:t>
            </a:r>
            <a:r>
              <a:rPr lang="en-GB" dirty="0"/>
              <a:t> \mu, \sigma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numerisch</a:t>
            </a:r>
            <a:r>
              <a:rPr lang="en-GB" dirty="0"/>
              <a:t> </a:t>
            </a:r>
            <a:r>
              <a:rPr lang="en-GB" dirty="0" err="1"/>
              <a:t>möglich</a:t>
            </a:r>
            <a:endParaRPr lang="en-GB" dirty="0"/>
          </a:p>
          <a:p>
            <a:r>
              <a:rPr lang="en-GB" dirty="0"/>
              <a:t>Bei </a:t>
            </a:r>
            <a:r>
              <a:rPr lang="en-GB" dirty="0" err="1"/>
              <a:t>Standardnormalverteilung</a:t>
            </a:r>
            <a:r>
              <a:rPr lang="en-GB" dirty="0"/>
              <a:t> </a:t>
            </a:r>
            <a:r>
              <a:rPr lang="en-GB" dirty="0" err="1"/>
              <a:t>möglich</a:t>
            </a:r>
            <a:r>
              <a:rPr lang="en-GB" dirty="0"/>
              <a:t>, </a:t>
            </a:r>
            <a:r>
              <a:rPr lang="en-GB" dirty="0" err="1"/>
              <a:t>Tabelle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Werten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8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Abbildung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8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Wikipedia: https://</a:t>
            </a:r>
            <a:r>
              <a:rPr lang="en-GB" dirty="0" err="1"/>
              <a:t>de.wikipedia.org</a:t>
            </a:r>
            <a:r>
              <a:rPr lang="en-GB" dirty="0"/>
              <a:t>/wiki/</a:t>
            </a:r>
            <a:r>
              <a:rPr lang="en-GB" dirty="0" err="1"/>
              <a:t>Standardnormalverteilungstabelle</a:t>
            </a:r>
            <a:endParaRPr lang="en-GB" dirty="0"/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Negative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Werte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werden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Gründen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Symmetrie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nicht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angegeben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weil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Φ(−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z)=1−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Φ(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z)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PR: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Prozent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IQ </a:t>
            </a:r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gleich</a:t>
            </a:r>
            <a:r>
              <a:rPr lang="en-GB" dirty="0"/>
              <a:t> (.)?</a:t>
            </a:r>
          </a:p>
          <a:p>
            <a:r>
              <a:rPr lang="en-GB" dirty="0" err="1"/>
              <a:t>Intervalle</a:t>
            </a:r>
            <a:r>
              <a:rPr lang="en-GB" dirty="0"/>
              <a:t>: W</a:t>
            </a:r>
            <a:r>
              <a:rPr lang="de-DE" dirty="0" err="1"/>
              <a:t>ie</a:t>
            </a:r>
            <a:r>
              <a:rPr lang="de-DE" dirty="0"/>
              <a:t> groß ist die Wahrscheinlichkeit für einen IQ-Wert (a) von 85 bis 115: 84-16=68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gilt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Für </a:t>
                </a:r>
                <a:r>
                  <a:rPr lang="de-DE" sz="1200" b="0" i="0">
                    <a:latin typeface="Cambria Math" panose="02040503050406030204" pitchFamily="18" charset="0"/>
                  </a:rPr>
                  <a:t>𝑧_𝑖</a:t>
                </a:r>
                <a:r>
                  <a:rPr lang="en-GB" dirty="0"/>
                  <a:t> gilt </a:t>
                </a:r>
                <a:r>
                  <a:rPr lang="de-DE" sz="1200" b="0" i="0">
                    <a:latin typeface="Cambria Math" panose="02040503050406030204" pitchFamily="18" charset="0"/>
                  </a:rPr>
                  <a:t>𝜇=0, 𝜎=1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Standardabweichung</a:t>
            </a:r>
            <a:r>
              <a:rPr lang="en-GB" dirty="0"/>
              <a:t>/</a:t>
            </a:r>
            <a:r>
              <a:rPr lang="en-GB" dirty="0" err="1"/>
              <a:t>fehler</a:t>
            </a:r>
            <a:r>
              <a:rPr lang="en-GB" dirty="0"/>
              <a:t> des </a:t>
            </a:r>
            <a:r>
              <a:rPr lang="en-GB" dirty="0" err="1"/>
              <a:t>Mittelwertes</a:t>
            </a:r>
            <a:r>
              <a:rPr lang="en-GB" dirty="0"/>
              <a:t>: </a:t>
            </a:r>
            <a:r>
              <a:rPr lang="en-GB" dirty="0" err="1"/>
              <a:t>durch</a:t>
            </a:r>
            <a:r>
              <a:rPr lang="en-GB" dirty="0"/>
              <a:t> n </a:t>
            </a:r>
            <a:r>
              <a:rPr lang="en-GB" dirty="0" err="1"/>
              <a:t>teilen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Relative </a:t>
            </a:r>
            <a:r>
              <a:rPr lang="en-GB" dirty="0" err="1"/>
              <a:t>Häufigkeit</a:t>
            </a:r>
            <a:r>
              <a:rPr lang="en-GB" dirty="0"/>
              <a:t>: </a:t>
            </a:r>
            <a:r>
              <a:rPr lang="en-GB" dirty="0" err="1"/>
              <a:t>hypergeometrische</a:t>
            </a:r>
            <a:r>
              <a:rPr lang="en-GB" dirty="0"/>
              <a:t> </a:t>
            </a:r>
            <a:r>
              <a:rPr lang="en-GB" dirty="0" err="1"/>
              <a:t>Verteilung</a:t>
            </a:r>
            <a:endParaRPr lang="en-GB" dirty="0"/>
          </a:p>
          <a:p>
            <a:r>
              <a:rPr lang="en-GB" dirty="0"/>
              <a:t>1,253: gilt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Normalverteilung</a:t>
            </a:r>
            <a:r>
              <a:rPr lang="en-GB" dirty="0"/>
              <a:t>, </a:t>
            </a:r>
            <a:r>
              <a:rPr lang="en-GB" dirty="0" err="1"/>
              <a:t>kommt</a:t>
            </a:r>
            <a:r>
              <a:rPr lang="en-GB" dirty="0"/>
              <a:t> von der </a:t>
            </a:r>
            <a:r>
              <a:rPr lang="en-GB" dirty="0" err="1"/>
              <a:t>asymptotischen</a:t>
            </a:r>
            <a:r>
              <a:rPr lang="en-GB" dirty="0"/>
              <a:t> </a:t>
            </a:r>
            <a:r>
              <a:rPr lang="en-GB" dirty="0" err="1"/>
              <a:t>Varianzformel</a:t>
            </a:r>
            <a:r>
              <a:rPr lang="en-GB" dirty="0"/>
              <a:t>, die den </a:t>
            </a:r>
            <a:r>
              <a:rPr lang="en-GB" dirty="0" err="1"/>
              <a:t>wahren</a:t>
            </a:r>
            <a:r>
              <a:rPr lang="en-GB" dirty="0"/>
              <a:t> Median m, die </a:t>
            </a:r>
            <a:r>
              <a:rPr lang="en-GB" dirty="0" err="1"/>
              <a:t>wahre</a:t>
            </a:r>
            <a:r>
              <a:rPr lang="en-GB" dirty="0"/>
              <a:t> </a:t>
            </a:r>
            <a:r>
              <a:rPr lang="en-GB" dirty="0" err="1"/>
              <a:t>Dichte</a:t>
            </a:r>
            <a:r>
              <a:rPr lang="en-GB" dirty="0"/>
              <a:t> am Median f(m) </a:t>
            </a:r>
            <a:r>
              <a:rPr lang="en-GB" dirty="0" err="1"/>
              <a:t>beinhaltet</a:t>
            </a:r>
            <a:r>
              <a:rPr lang="en-GB" dirty="0"/>
              <a:t>: 1/(f*f(m)^2N)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err="1"/>
                  <a:t>Standardabweichung</a:t>
                </a:r>
                <a:r>
                  <a:rPr lang="en-GB" dirty="0"/>
                  <a:t> </a:t>
                </a:r>
                <a:r>
                  <a:rPr lang="en-GB" dirty="0" err="1"/>
                  <a:t>vom</a:t>
                </a:r>
                <a:r>
                  <a:rPr lang="en-GB" dirty="0"/>
                  <a:t> </a:t>
                </a:r>
                <a:r>
                  <a:rPr lang="en-GB" dirty="0" err="1"/>
                  <a:t>Mittelwert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err="1"/>
                  <a:t>Standardabweichung</a:t>
                </a:r>
                <a:r>
                  <a:rPr lang="en-GB" dirty="0"/>
                  <a:t> </a:t>
                </a:r>
                <a:r>
                  <a:rPr lang="en-GB" dirty="0" err="1"/>
                  <a:t>vom</a:t>
                </a:r>
                <a:r>
                  <a:rPr lang="en-GB" dirty="0"/>
                  <a:t> </a:t>
                </a:r>
                <a:r>
                  <a:rPr lang="en-GB" dirty="0" err="1"/>
                  <a:t>Mittelwert</a:t>
                </a:r>
                <a:r>
                  <a:rPr lang="en-GB" dirty="0"/>
                  <a:t>: </a:t>
                </a:r>
                <a:r>
                  <a:rPr lang="de-DE" sz="1200" i="0">
                    <a:latin typeface="Cambria Math" panose="02040503050406030204" pitchFamily="18" charset="0"/>
                  </a:rPr>
                  <a:t>𝜎 ̂</a:t>
                </a:r>
                <a:r>
                  <a:rPr lang="de-DE" sz="1200" b="0" i="0">
                    <a:latin typeface="Cambria Math" panose="02040503050406030204" pitchFamily="18" charset="0"/>
                  </a:rPr>
                  <a:t>_𝑥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27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Die Wahrscheinlichkeit, dass der Betrag des Schätzfehlers kleiner als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Schranke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ist, wird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vorgegeben</a:t>
                </a:r>
                <a:endParaRPr lang="en-GB" dirty="0"/>
              </a:p>
              <a:p>
                <a:r>
                  <a:rPr lang="en-GB" dirty="0" err="1"/>
                  <a:t>Z_i</a:t>
                </a:r>
                <a:r>
                  <a:rPr lang="en-GB" dirty="0"/>
                  <a:t> = (</a:t>
                </a:r>
                <a:r>
                  <a:rPr lang="en-GB" dirty="0" err="1"/>
                  <a:t>x_i</a:t>
                </a:r>
                <a:r>
                  <a:rPr lang="en-GB" dirty="0"/>
                  <a:t> - \mu) / \sigma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Die Wahrscheinlichkeit, dass der Betrag des Schätzfehlers kleiner als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Schranke </a:t>
                </a:r>
                <a:r>
                  <a:rPr lang="de-DE" b="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ist, wird mit 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(1−𝛼)</a:t>
                </a:r>
                <a:r>
                  <a:rPr lang="de-DE" dirty="0">
                    <a:ea typeface="Cambria Math" panose="02040503050406030204" pitchFamily="18" charset="0"/>
                  </a:rPr>
                  <a:t> vorgegeben</a:t>
                </a:r>
                <a:endParaRPr lang="en-GB" dirty="0"/>
              </a:p>
              <a:p>
                <a:r>
                  <a:rPr lang="en-GB" dirty="0" err="1"/>
                  <a:t>Z_i</a:t>
                </a:r>
                <a:r>
                  <a:rPr lang="en-GB" dirty="0"/>
                  <a:t> = (</a:t>
                </a:r>
                <a:r>
                  <a:rPr lang="en-GB" dirty="0" err="1"/>
                  <a:t>x_i</a:t>
                </a:r>
                <a:r>
                  <a:rPr lang="en-GB" dirty="0"/>
                  <a:t> - \mu) / \sigma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3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Wahrscheinlichkeit, dass der Betrag des Schätzfehlers kleiner als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Schranke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ist, wird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vorgegeben</a:t>
                </a:r>
                <a:endParaRPr lang="en-GB" dirty="0"/>
              </a:p>
              <a:p>
                <a:r>
                  <a:rPr lang="en-GB" dirty="0" err="1"/>
                  <a:t>Z_i</a:t>
                </a:r>
                <a:r>
                  <a:rPr lang="en-GB" dirty="0"/>
                  <a:t> = (</a:t>
                </a:r>
                <a:r>
                  <a:rPr lang="en-GB" dirty="0" err="1"/>
                  <a:t>x_i</a:t>
                </a:r>
                <a:r>
                  <a:rPr lang="en-GB" dirty="0"/>
                  <a:t> - \mu) / \sigma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Wahrscheinlichkeit, dass der Betrag des Schätzfehlers kleiner als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Schranke </a:t>
                </a:r>
                <a:r>
                  <a:rPr lang="de-DE" b="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𝑑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ist, wird mit 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(1−𝛼)</a:t>
                </a:r>
                <a:r>
                  <a:rPr lang="de-DE" dirty="0">
                    <a:ea typeface="Cambria Math" panose="02040503050406030204" pitchFamily="18" charset="0"/>
                  </a:rPr>
                  <a:t> vorgegeben</a:t>
                </a:r>
                <a:endParaRPr lang="en-GB" dirty="0"/>
              </a:p>
              <a:p>
                <a:r>
                  <a:rPr lang="en-GB" dirty="0" err="1"/>
                  <a:t>Z_i</a:t>
                </a:r>
                <a:r>
                  <a:rPr lang="en-GB" dirty="0"/>
                  <a:t> = (</a:t>
                </a:r>
                <a:r>
                  <a:rPr lang="en-GB" dirty="0" err="1"/>
                  <a:t>x_i</a:t>
                </a:r>
                <a:r>
                  <a:rPr lang="en-GB" dirty="0"/>
                  <a:t> - \mu) / \sigma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3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Z_i</a:t>
            </a:r>
            <a:r>
              <a:rPr lang="en-GB" dirty="0"/>
              <a:t> = (</a:t>
            </a:r>
            <a:r>
              <a:rPr lang="en-GB" dirty="0" err="1"/>
              <a:t>x_i</a:t>
            </a:r>
            <a:r>
              <a:rPr lang="en-GB" dirty="0"/>
              <a:t> - \mu) / \sigma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1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Z_i</a:t>
            </a:r>
            <a:r>
              <a:rPr lang="en-GB" dirty="0"/>
              <a:t> = (</a:t>
            </a:r>
            <a:r>
              <a:rPr lang="en-GB" dirty="0" err="1"/>
              <a:t>x_i</a:t>
            </a:r>
            <a:r>
              <a:rPr lang="en-GB" dirty="0"/>
              <a:t> - \mu) / \sigma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4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Z_i</a:t>
            </a:r>
            <a:r>
              <a:rPr lang="en-GB" dirty="0"/>
              <a:t> = (</a:t>
            </a:r>
            <a:r>
              <a:rPr lang="en-GB" dirty="0" err="1"/>
              <a:t>x_i</a:t>
            </a:r>
            <a:r>
              <a:rPr lang="en-GB" dirty="0"/>
              <a:t> - \mu) / \sigma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6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Z_i</a:t>
            </a:r>
            <a:r>
              <a:rPr lang="en-GB" dirty="0"/>
              <a:t> = (</a:t>
            </a:r>
            <a:r>
              <a:rPr lang="en-GB" dirty="0" err="1"/>
              <a:t>x_i</a:t>
            </a:r>
            <a:r>
              <a:rPr lang="en-GB" dirty="0"/>
              <a:t> - \mu) / \sigma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57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Vermeiden, diskutieren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5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Modalwert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Wert auf x-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Verteilungskurve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absolutes Maximum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annimmt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80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Verhältnisdaten sind als Brüche darstellbar, echter Nullpunkt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6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3FF960-22B9-470A-8C70-881BA99FD624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61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Wahrscheinlichkeit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dafür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Ereignis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k-mal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eintritt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Zufallsexperiment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n-mal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durchführt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png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11" Type="http://schemas.openxmlformats.org/officeDocument/2006/relationships/image" Target="../media/image62.png"/><Relationship Id="rId5" Type="http://schemas.openxmlformats.org/officeDocument/2006/relationships/image" Target="../media/image42.wmf"/><Relationship Id="rId10" Type="http://schemas.openxmlformats.org/officeDocument/2006/relationships/image" Target="../media/image6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6.png"/><Relationship Id="rId12" Type="http://schemas.openxmlformats.org/officeDocument/2006/relationships/image" Target="../media/image4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42.wmf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7.png"/><Relationship Id="rId4" Type="http://schemas.openxmlformats.org/officeDocument/2006/relationships/image" Target="../media/image10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if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592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Stichproben</a:t>
            </a:r>
            <a:r>
              <a:rPr lang="en-US" sz="2400" dirty="0" err="1">
                <a:solidFill>
                  <a:srgbClr val="0B05FF"/>
                </a:solidFill>
              </a:rPr>
              <a:t>einheit</a:t>
            </a:r>
            <a:r>
              <a:rPr lang="en-US" sz="2400" dirty="0"/>
              <a:t> </a:t>
            </a:r>
            <a:r>
              <a:rPr lang="en-US" sz="2400" dirty="0" err="1"/>
              <a:t>soll</a:t>
            </a:r>
            <a:r>
              <a:rPr lang="en-US" sz="2400" dirty="0"/>
              <a:t> </a:t>
            </a:r>
            <a:r>
              <a:rPr lang="en-US" sz="2400" dirty="0" err="1"/>
              <a:t>verwendet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Skalierung</a:t>
            </a:r>
            <a:r>
              <a:rPr lang="en-US" dirty="0"/>
              <a:t>/</a:t>
            </a:r>
            <a:r>
              <a:rPr lang="en-US" dirty="0" err="1"/>
              <a:t>Normalisierung</a:t>
            </a:r>
            <a:r>
              <a:rPr lang="en-US" dirty="0"/>
              <a:t> der </a:t>
            </a:r>
            <a:r>
              <a:rPr lang="en-US" dirty="0" err="1"/>
              <a:t>Daten</a:t>
            </a:r>
            <a:r>
              <a:rPr lang="en-US" dirty="0"/>
              <a:t>?</a:t>
            </a:r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räumliche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Aufteilung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Fläche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Beprobung</a:t>
            </a:r>
            <a:r>
              <a:rPr lang="en-US" dirty="0"/>
              <a:t>?</a:t>
            </a:r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zeitliche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angemessene</a:t>
            </a:r>
            <a:r>
              <a:rPr lang="en-US" dirty="0"/>
              <a:t> </a:t>
            </a:r>
            <a:r>
              <a:rPr lang="en-US" dirty="0" err="1"/>
              <a:t>Intervalle</a:t>
            </a:r>
            <a:r>
              <a:rPr lang="en-US" dirty="0"/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Planung von Auswerte-Untersuchungen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80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/>
              <a:t>Erhebung</a:t>
            </a:r>
            <a:r>
              <a:rPr lang="en-US" altLang="de-DE" dirty="0"/>
              <a:t> von </a:t>
            </a:r>
            <a:r>
              <a:rPr lang="en-US" altLang="de-DE" dirty="0" err="1"/>
              <a:t>Stichproben</a:t>
            </a:r>
            <a:endParaRPr lang="en-US" alt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2800" dirty="0" err="1"/>
              <a:t>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/>
              <a:t>z.B</a:t>
            </a:r>
            <a:r>
              <a:rPr lang="en-US" altLang="de-DE" dirty="0"/>
              <a:t>. </a:t>
            </a:r>
            <a:r>
              <a:rPr lang="en-US" altLang="de-DE" dirty="0" err="1"/>
              <a:t>wiederholte</a:t>
            </a:r>
            <a:r>
              <a:rPr lang="en-US" altLang="de-DE" dirty="0"/>
              <a:t> </a:t>
            </a:r>
            <a:r>
              <a:rPr lang="en-US" altLang="de-DE" dirty="0" err="1"/>
              <a:t>Messungen</a:t>
            </a:r>
            <a:r>
              <a:rPr lang="en-US" altLang="de-DE" dirty="0"/>
              <a:t> am </a:t>
            </a:r>
            <a:r>
              <a:rPr lang="en-US" altLang="de-DE" dirty="0" err="1"/>
              <a:t>gleichen</a:t>
            </a:r>
            <a:r>
              <a:rPr lang="en-US" altLang="de-DE" dirty="0"/>
              <a:t> </a:t>
            </a:r>
            <a:r>
              <a:rPr lang="en-US" altLang="de-DE" dirty="0" err="1"/>
              <a:t>Versuchsobjekt</a:t>
            </a:r>
            <a:r>
              <a:rPr lang="en-US" altLang="de-DE" dirty="0"/>
              <a:t> </a:t>
            </a:r>
          </a:p>
          <a:p>
            <a:pPr lvl="1" eaLnBrk="1" hangingPunct="1"/>
            <a:r>
              <a:rPr lang="en-US" altLang="de-DE" dirty="0" err="1"/>
              <a:t>Stichprobe</a:t>
            </a:r>
            <a:r>
              <a:rPr lang="en-US" altLang="de-DE" dirty="0"/>
              <a:t> </a:t>
            </a:r>
            <a:r>
              <a:rPr lang="en-US" altLang="de-DE" dirty="0" err="1"/>
              <a:t>zu</a:t>
            </a:r>
            <a:r>
              <a:rPr lang="en-US" altLang="de-DE" dirty="0"/>
              <a:t> </a:t>
            </a:r>
            <a:r>
              <a:rPr lang="en-US" altLang="de-DE" dirty="0" err="1"/>
              <a:t>einem</a:t>
            </a:r>
            <a:r>
              <a:rPr lang="en-US" altLang="de-DE" dirty="0"/>
              <a:t> </a:t>
            </a:r>
            <a:r>
              <a:rPr lang="en-US" altLang="de-DE" dirty="0" err="1"/>
              <a:t>Zeitpunkt</a:t>
            </a:r>
            <a:r>
              <a:rPr lang="en-US" altLang="de-DE" dirty="0"/>
              <a:t> </a:t>
            </a:r>
            <a:r>
              <a:rPr lang="en-US" altLang="de-DE" dirty="0" err="1"/>
              <a:t>kann</a:t>
            </a:r>
            <a:r>
              <a:rPr lang="en-US" altLang="de-DE" dirty="0"/>
              <a:t> </a:t>
            </a:r>
            <a:r>
              <a:rPr lang="en-US" altLang="de-DE" dirty="0" err="1"/>
              <a:t>Einfluss</a:t>
            </a:r>
            <a:r>
              <a:rPr lang="en-US" altLang="de-DE" dirty="0"/>
              <a:t> auf </a:t>
            </a:r>
            <a:r>
              <a:rPr lang="en-US" altLang="de-DE" dirty="0" err="1"/>
              <a:t>Stichprobe</a:t>
            </a:r>
            <a:r>
              <a:rPr lang="en-US" altLang="de-DE" dirty="0"/>
              <a:t> </a:t>
            </a:r>
            <a:r>
              <a:rPr lang="en-US" altLang="de-DE" dirty="0" err="1"/>
              <a:t>eines</a:t>
            </a:r>
            <a:r>
              <a:rPr lang="en-US" altLang="de-DE" dirty="0"/>
              <a:t> </a:t>
            </a:r>
            <a:r>
              <a:rPr lang="en-US" altLang="de-DE" dirty="0" err="1"/>
              <a:t>anderen</a:t>
            </a:r>
            <a:r>
              <a:rPr lang="en-US" altLang="de-DE" dirty="0"/>
              <a:t> </a:t>
            </a:r>
            <a:r>
              <a:rPr lang="en-US" altLang="de-DE" dirty="0" err="1"/>
              <a:t>Zeitpunkts</a:t>
            </a:r>
            <a:r>
              <a:rPr lang="en-US" altLang="de-DE" dirty="0"/>
              <a:t> </a:t>
            </a:r>
            <a:r>
              <a:rPr lang="en-US" altLang="de-DE" dirty="0" err="1"/>
              <a:t>haben</a:t>
            </a:r>
            <a:endParaRPr lang="en-US" altLang="de-DE" dirty="0"/>
          </a:p>
          <a:p>
            <a:pPr eaLnBrk="1" hangingPunct="1"/>
            <a:r>
              <a:rPr lang="en-US" altLang="de-DE" sz="2800" dirty="0" err="1"/>
              <a:t>Unverbundene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/>
              <a:t>Stichproben</a:t>
            </a:r>
            <a:r>
              <a:rPr lang="en-US" altLang="de-DE" dirty="0"/>
              <a:t> </a:t>
            </a:r>
            <a:r>
              <a:rPr lang="en-US" altLang="de-DE" dirty="0" err="1"/>
              <a:t>haben</a:t>
            </a:r>
            <a:r>
              <a:rPr lang="en-US" altLang="de-DE" dirty="0"/>
              <a:t> </a:t>
            </a:r>
            <a:r>
              <a:rPr lang="en-US" altLang="de-DE" dirty="0" err="1"/>
              <a:t>keinen</a:t>
            </a:r>
            <a:r>
              <a:rPr lang="en-US" altLang="de-DE" dirty="0"/>
              <a:t> </a:t>
            </a:r>
            <a:r>
              <a:rPr lang="en-US" altLang="de-DE" dirty="0" err="1"/>
              <a:t>Einfluss</a:t>
            </a:r>
            <a:r>
              <a:rPr lang="en-US" altLang="de-DE" dirty="0"/>
              <a:t> </a:t>
            </a:r>
            <a:r>
              <a:rPr lang="en-US" altLang="de-DE" dirty="0" err="1"/>
              <a:t>aufeinander</a:t>
            </a:r>
            <a:endParaRPr lang="en-US" altLang="de-DE" dirty="0"/>
          </a:p>
          <a:p>
            <a:pPr lvl="1" eaLnBrk="1" hangingPunct="1"/>
            <a:r>
              <a:rPr lang="en-US" altLang="de-DE" dirty="0" err="1"/>
              <a:t>z.B</a:t>
            </a:r>
            <a:r>
              <a:rPr lang="en-US" altLang="de-DE" dirty="0"/>
              <a:t>. </a:t>
            </a:r>
            <a:r>
              <a:rPr lang="en-US" altLang="de-DE" dirty="0" err="1"/>
              <a:t>unterschiedliche</a:t>
            </a:r>
            <a:r>
              <a:rPr lang="en-US" altLang="de-DE" dirty="0"/>
              <a:t> </a:t>
            </a:r>
            <a:r>
              <a:rPr lang="en-US" altLang="de-DE" dirty="0" err="1"/>
              <a:t>Populationen</a:t>
            </a:r>
            <a:r>
              <a:rPr lang="en-US" altLang="de-DE" dirty="0"/>
              <a:t>, </a:t>
            </a:r>
            <a:r>
              <a:rPr lang="en-US" altLang="de-DE" dirty="0" err="1"/>
              <a:t>Vergleich</a:t>
            </a:r>
            <a:r>
              <a:rPr lang="en-US" altLang="de-DE" dirty="0"/>
              <a:t> </a:t>
            </a:r>
            <a:r>
              <a:rPr lang="en-US" altLang="de-DE" dirty="0" err="1"/>
              <a:t>unterschiedlicher</a:t>
            </a:r>
            <a:r>
              <a:rPr lang="en-US" altLang="de-DE" dirty="0"/>
              <a:t> </a:t>
            </a:r>
            <a:r>
              <a:rPr lang="en-US" altLang="de-DE" dirty="0" err="1"/>
              <a:t>Objekte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8252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Merkmale</a:t>
            </a:r>
            <a:r>
              <a:rPr lang="en-US" altLang="de-DE" dirty="0"/>
              <a:t> / </a:t>
            </a:r>
            <a:r>
              <a:rPr lang="en-US" altLang="de-DE" dirty="0" err="1"/>
              <a:t>Variablen</a:t>
            </a:r>
            <a:endParaRPr lang="en-US" altLang="de-DE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978"/>
            <a:ext cx="8229600" cy="4968875"/>
          </a:xfrm>
        </p:spPr>
        <p:txBody>
          <a:bodyPr>
            <a:normAutofit/>
          </a:bodyPr>
          <a:lstStyle/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marL="457188" lvl="1" indent="0" eaLnBrk="1" hangingPunct="1">
              <a:buNone/>
            </a:pPr>
            <a:r>
              <a:rPr lang="en-US" altLang="de-DE" sz="2200" dirty="0" err="1"/>
              <a:t>Experimente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werden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normalerweise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gestaltet</a:t>
            </a:r>
            <a:r>
              <a:rPr lang="en-US" altLang="de-DE" sz="2200" dirty="0"/>
              <a:t>, um den </a:t>
            </a:r>
            <a:r>
              <a:rPr lang="en-US" altLang="de-DE" sz="2200" dirty="0" err="1"/>
              <a:t>Einfluss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oder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mehrerer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Faktoren</a:t>
            </a:r>
            <a:r>
              <a:rPr lang="en-US" altLang="de-DE" sz="2200" dirty="0"/>
              <a:t> auf </a:t>
            </a:r>
            <a:r>
              <a:rPr lang="en-US" altLang="de-DE" sz="2200" dirty="0" err="1"/>
              <a:t>eine</a:t>
            </a:r>
            <a:r>
              <a:rPr lang="en-US" altLang="de-DE" sz="2200" dirty="0"/>
              <a:t> Variable </a:t>
            </a:r>
            <a:r>
              <a:rPr lang="en-US" altLang="de-DE" sz="2200" dirty="0" err="1"/>
              <a:t>zu</a:t>
            </a:r>
            <a:r>
              <a:rPr lang="en-US" altLang="de-DE" sz="2200" dirty="0"/>
              <a:t> </a:t>
            </a:r>
            <a:r>
              <a:rPr lang="en-US" altLang="de-DE" sz="2200" dirty="0" err="1"/>
              <a:t>untersuchen</a:t>
            </a:r>
            <a:endParaRPr lang="en-US" altLang="de-DE" sz="2200" dirty="0"/>
          </a:p>
        </p:txBody>
      </p:sp>
      <p:pic>
        <p:nvPicPr>
          <p:cNvPr id="2" name="Picture 1" descr="Bildschirmfoto 2015-02-21 um 15.2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" y="1268760"/>
            <a:ext cx="7092280" cy="22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/>
              <a:t>Systematischer</a:t>
            </a:r>
            <a:r>
              <a:rPr lang="en-US" altLang="de-DE" dirty="0"/>
              <a:t> </a:t>
            </a:r>
            <a:r>
              <a:rPr lang="en-US" altLang="de-DE" dirty="0" err="1"/>
              <a:t>Fehler</a:t>
            </a:r>
            <a:r>
              <a:rPr lang="en-US" altLang="de-DE" dirty="0"/>
              <a:t>/Trend (Bias)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/>
              <a:t>Auftretender, meist störender systematischer Effekt mit einer Grundtendenz, so dass Werte von den wahren Ergebnissen abweichen</a:t>
            </a:r>
          </a:p>
          <a:p>
            <a:r>
              <a:rPr lang="en-US" altLang="de-DE" sz="2400" dirty="0" err="1"/>
              <a:t>Beispiele</a:t>
            </a:r>
            <a:endParaRPr lang="en-US" altLang="de-DE" sz="2400" dirty="0"/>
          </a:p>
          <a:p>
            <a:pPr lvl="1"/>
            <a:r>
              <a:rPr lang="en-US" altLang="de-DE" sz="2200" dirty="0" err="1"/>
              <a:t>Schätzung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Fischpopulationen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mit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Netzen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bestimmten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Maschenweite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kleine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Fische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können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immer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entkommen</a:t>
            </a:r>
            <a:r>
              <a:rPr lang="en-US" altLang="de-DE" sz="2200" dirty="0"/>
              <a:t> </a:t>
            </a:r>
          </a:p>
          <a:p>
            <a:pPr lvl="1"/>
            <a:r>
              <a:rPr lang="en-US" altLang="de-DE" sz="2200" dirty="0" err="1"/>
              <a:t>Fangen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Säugetieren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Individuen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</a:t>
            </a:r>
            <a:br>
              <a:rPr lang="en-US" altLang="de-DE" sz="2200" dirty="0"/>
            </a:br>
            <a:r>
              <a:rPr lang="en-US" altLang="de-DE" sz="2200" dirty="0"/>
              <a:t>“trap happy”,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“trap shy”</a:t>
            </a:r>
          </a:p>
        </p:txBody>
      </p:sp>
    </p:spTree>
    <p:extLst>
      <p:ext uri="{BB962C8B-B14F-4D97-AF65-F5344CB8AC3E}">
        <p14:creationId xmlns:p14="http://schemas.microsoft.com/office/powerpoint/2010/main" val="190087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Lagemaße</a:t>
            </a:r>
            <a:r>
              <a:rPr lang="en-US" altLang="de-DE" dirty="0"/>
              <a:t> - </a:t>
            </a:r>
            <a:r>
              <a:rPr lang="en-US" altLang="de-DE" dirty="0" err="1"/>
              <a:t>Mittelwerte</a:t>
            </a:r>
            <a:endParaRPr lang="en-US" altLang="de-DE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52208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2400" dirty="0" err="1"/>
              <a:t>Arithmetisches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Geometrisches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lvl="1" eaLnBrk="1" hangingPunct="1"/>
            <a:endParaRPr lang="en-US" altLang="de-DE" sz="2000" dirty="0"/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Harmonisches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880443"/>
            <a:ext cx="4305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0" y="2938140"/>
            <a:ext cx="3251200" cy="85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7895" y="2539110"/>
            <a:ext cx="298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Das </a:t>
            </a:r>
            <a:r>
              <a:rPr lang="en-US" sz="1100" dirty="0" err="1">
                <a:solidFill>
                  <a:srgbClr val="0305FF"/>
                </a:solidFill>
              </a:rPr>
              <a:t>geometrische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Mittel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zweier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Zahlen</a:t>
            </a:r>
            <a:r>
              <a:rPr lang="en-US" sz="1100" dirty="0">
                <a:solidFill>
                  <a:srgbClr val="0305FF"/>
                </a:solidFill>
              </a:rPr>
              <a:t> a und b </a:t>
            </a:r>
            <a:r>
              <a:rPr lang="en-US" sz="1100" dirty="0" err="1">
                <a:solidFill>
                  <a:srgbClr val="0305FF"/>
                </a:solidFill>
              </a:rPr>
              <a:t>liefert</a:t>
            </a:r>
            <a:r>
              <a:rPr lang="en-US" sz="1100" dirty="0">
                <a:solidFill>
                  <a:srgbClr val="0305FF"/>
                </a:solidFill>
              </a:rPr>
              <a:t> die </a:t>
            </a:r>
            <a:r>
              <a:rPr lang="en-US" sz="1100" dirty="0" err="1">
                <a:solidFill>
                  <a:srgbClr val="0305FF"/>
                </a:solidFill>
              </a:rPr>
              <a:t>Seitenlänge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eines</a:t>
            </a:r>
            <a:r>
              <a:rPr lang="en-US" sz="1100" dirty="0">
                <a:solidFill>
                  <a:srgbClr val="0305FF"/>
                </a:solidFill>
              </a:rPr>
              <a:t> Quadrates, das den </a:t>
            </a:r>
            <a:r>
              <a:rPr lang="en-US" sz="1100" dirty="0" err="1">
                <a:solidFill>
                  <a:srgbClr val="0305FF"/>
                </a:solidFill>
              </a:rPr>
              <a:t>gleichen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Flächeninhalt</a:t>
            </a:r>
            <a:r>
              <a:rPr lang="en-US" sz="1100" dirty="0">
                <a:solidFill>
                  <a:srgbClr val="0305FF"/>
                </a:solidFill>
              </a:rPr>
              <a:t> hat </a:t>
            </a:r>
            <a:r>
              <a:rPr lang="en-US" sz="1100" dirty="0" err="1">
                <a:solidFill>
                  <a:srgbClr val="0305FF"/>
                </a:solidFill>
              </a:rPr>
              <a:t>wie</a:t>
            </a:r>
            <a:r>
              <a:rPr lang="en-US" sz="1100" dirty="0">
                <a:solidFill>
                  <a:srgbClr val="0305FF"/>
                </a:solidFill>
              </a:rPr>
              <a:t> das </a:t>
            </a:r>
            <a:r>
              <a:rPr lang="en-US" sz="1100" dirty="0" err="1">
                <a:solidFill>
                  <a:srgbClr val="0305FF"/>
                </a:solidFill>
              </a:rPr>
              <a:t>Rechteck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</a:t>
            </a:r>
            <a:r>
              <a:rPr lang="en-US" sz="1100" dirty="0">
                <a:solidFill>
                  <a:srgbClr val="0305FF"/>
                </a:solidFill>
              </a:rPr>
              <a:t> den </a:t>
            </a:r>
            <a:r>
              <a:rPr lang="en-US" sz="1100" dirty="0" err="1">
                <a:solidFill>
                  <a:srgbClr val="0305FF"/>
                </a:solidFill>
              </a:rPr>
              <a:t>Seitenlängen</a:t>
            </a:r>
            <a:r>
              <a:rPr lang="en-US" sz="1100" dirty="0">
                <a:solidFill>
                  <a:srgbClr val="0305FF"/>
                </a:solidFill>
              </a:rPr>
              <a:t> a und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2" y="1078632"/>
            <a:ext cx="45085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0" y="4149080"/>
            <a:ext cx="27178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941168"/>
            <a:ext cx="27559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05264"/>
            <a:ext cx="674370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885" y="3331635"/>
            <a:ext cx="365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de-DE" sz="1200" dirty="0">
                <a:solidFill>
                  <a:srgbClr val="0305FF"/>
                </a:solidFill>
              </a:rPr>
              <a:t>Relevant </a:t>
            </a:r>
            <a:r>
              <a:rPr lang="en-US" altLang="de-DE" sz="1200" dirty="0" err="1">
                <a:solidFill>
                  <a:srgbClr val="0305FF"/>
                </a:solidFill>
              </a:rPr>
              <a:t>u.a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für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logarithmierte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Daten</a:t>
            </a:r>
            <a:r>
              <a:rPr lang="en-US" altLang="de-DE" sz="1200" dirty="0">
                <a:solidFill>
                  <a:srgbClr val="0305FF"/>
                </a:solidFill>
              </a:rPr>
              <a:t>, </a:t>
            </a:r>
            <a:br>
              <a:rPr lang="en-US" altLang="de-DE" sz="1200" dirty="0">
                <a:solidFill>
                  <a:srgbClr val="0305FF"/>
                </a:solidFill>
              </a:rPr>
            </a:br>
            <a:r>
              <a:rPr lang="en-US" altLang="de-DE" sz="1200" dirty="0" err="1">
                <a:solidFill>
                  <a:srgbClr val="0305FF"/>
                </a:solidFill>
              </a:rPr>
              <a:t>z.B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Populationswachstum</a:t>
            </a:r>
            <a:endParaRPr lang="en-US" alt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Visualisierung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1188562"/>
            <a:ext cx="6297701" cy="2749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6" y="4207914"/>
            <a:ext cx="62755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sz="3600" dirty="0" err="1"/>
              <a:t>Weitere</a:t>
            </a:r>
            <a:r>
              <a:rPr lang="en-US" altLang="de-DE" sz="3600" dirty="0"/>
              <a:t> </a:t>
            </a:r>
            <a:r>
              <a:rPr lang="en-US" altLang="de-DE" sz="3600" dirty="0" err="1"/>
              <a:t>Lagemaße</a:t>
            </a:r>
            <a:endParaRPr lang="en-US" altLang="de-DE" sz="3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800" dirty="0">
                <a:solidFill>
                  <a:srgbClr val="0B05FF"/>
                </a:solidFill>
              </a:rPr>
              <a:t>Median</a:t>
            </a:r>
            <a:r>
              <a:rPr lang="en-US" altLang="de-DE" sz="2800" dirty="0"/>
              <a:t> (der Wert, der </a:t>
            </a:r>
            <a:r>
              <a:rPr lang="en-US" altLang="de-DE" sz="2800" dirty="0" err="1"/>
              <a:t>bei</a:t>
            </a:r>
            <a:r>
              <a:rPr lang="en-US" altLang="de-DE" sz="2800" dirty="0"/>
              <a:t> </a:t>
            </a:r>
            <a:r>
              <a:rPr lang="en-US" altLang="de-DE" sz="2800" dirty="0" err="1"/>
              <a:t>einer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Auflistung</a:t>
            </a:r>
            <a:r>
              <a:rPr lang="en-US" altLang="de-DE" sz="2800" dirty="0"/>
              <a:t> von </a:t>
            </a:r>
            <a:r>
              <a:rPr lang="en-US" altLang="de-DE" sz="2800" dirty="0" err="1"/>
              <a:t>Zahlenwerten</a:t>
            </a:r>
            <a:r>
              <a:rPr lang="en-US" altLang="de-DE" sz="2800" dirty="0"/>
              <a:t> in der </a:t>
            </a:r>
            <a:r>
              <a:rPr lang="en-US" altLang="de-DE" sz="2800" dirty="0" err="1"/>
              <a:t>Mitte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steht</a:t>
            </a:r>
            <a:r>
              <a:rPr lang="en-US" altLang="de-DE" sz="2800" dirty="0"/>
              <a:t>)</a:t>
            </a:r>
          </a:p>
          <a:p>
            <a:pPr lvl="1">
              <a:buNone/>
            </a:pPr>
            <a:r>
              <a:rPr lang="de-DE" dirty="0"/>
              <a:t>4, 1, 37, 2, 1  </a:t>
            </a:r>
            <a:r>
              <a:rPr lang="de-DE" dirty="0">
                <a:sym typeface="Wingdings" panose="05000000000000000000" pitchFamily="2" charset="2"/>
              </a:rPr>
              <a:t> Median = 2 (1, 1, 2, 4, 37)</a:t>
            </a:r>
            <a:endParaRPr lang="en-US" altLang="de-DE" dirty="0"/>
          </a:p>
          <a:p>
            <a:pPr eaLnBrk="1" hangingPunct="1"/>
            <a:r>
              <a:rPr lang="en-US" altLang="de-DE" sz="2800" dirty="0" err="1">
                <a:solidFill>
                  <a:srgbClr val="0B05FF"/>
                </a:solidFill>
              </a:rPr>
              <a:t>Modalwert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 eaLnBrk="1" hangingPunct="1">
              <a:buNone/>
            </a:pPr>
            <a:r>
              <a:rPr lang="en-US" altLang="de-DE" dirty="0"/>
              <a:t>2, 2, 3, 5, 5, 5, 9, 9, 15</a:t>
            </a:r>
          </a:p>
          <a:p>
            <a:r>
              <a:rPr lang="en-US" altLang="de-DE" sz="2800" dirty="0" err="1">
                <a:solidFill>
                  <a:srgbClr val="0B05FF"/>
                </a:solidFill>
              </a:rPr>
              <a:t>Quantil</a:t>
            </a:r>
            <a:r>
              <a:rPr lang="en-US" altLang="de-DE" sz="2800" dirty="0">
                <a:solidFill>
                  <a:srgbClr val="0B05FF"/>
                </a:solidFill>
              </a:rPr>
              <a:t>, </a:t>
            </a:r>
            <a:r>
              <a:rPr lang="en-US" altLang="de-DE" sz="2800" dirty="0" err="1">
                <a:solidFill>
                  <a:srgbClr val="0B05FF"/>
                </a:solidFill>
              </a:rPr>
              <a:t>Quartil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>
              <a:buNone/>
            </a:pPr>
            <a:r>
              <a:rPr lang="en-US" dirty="0" err="1"/>
              <a:t>Geordnete</a:t>
            </a:r>
            <a:r>
              <a:rPr lang="en-US" dirty="0"/>
              <a:t> </a:t>
            </a:r>
            <a:r>
              <a:rPr lang="en-US" dirty="0" err="1"/>
              <a:t>Reihe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der </a:t>
            </a:r>
            <a:r>
              <a:rPr lang="en-US" dirty="0" err="1"/>
              <a:t>Merkmalsaus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prägungen</a:t>
            </a:r>
            <a:br>
              <a:rPr lang="en-US" dirty="0"/>
            </a:br>
            <a:r>
              <a:rPr lang="en-US" dirty="0" err="1"/>
              <a:t>wird</a:t>
            </a:r>
            <a:r>
              <a:rPr lang="en-US" dirty="0"/>
              <a:t> in </a:t>
            </a:r>
            <a:r>
              <a:rPr lang="en-US" dirty="0" err="1"/>
              <a:t>gleichgroße</a:t>
            </a:r>
            <a:br>
              <a:rPr lang="en-US" dirty="0"/>
            </a:br>
            <a:r>
              <a:rPr lang="en-US" dirty="0" err="1"/>
              <a:t>Teile</a:t>
            </a:r>
            <a:r>
              <a:rPr lang="en-US" dirty="0"/>
              <a:t> </a:t>
            </a:r>
            <a:r>
              <a:rPr lang="en-US" dirty="0" err="1"/>
              <a:t>zerlegt</a:t>
            </a:r>
            <a:r>
              <a:rPr lang="en-US" dirty="0"/>
              <a:t> </a:t>
            </a:r>
          </a:p>
          <a:p>
            <a:pPr marL="457188" lvl="1" indent="0">
              <a:buNone/>
            </a:pPr>
            <a:r>
              <a:rPr lang="en-US" altLang="de-DE" dirty="0" err="1"/>
              <a:t>Kumulierte</a:t>
            </a:r>
            <a:r>
              <a:rPr lang="en-US" altLang="de-DE" dirty="0"/>
              <a:t> </a:t>
            </a:r>
            <a:br>
              <a:rPr lang="en-US" altLang="de-DE" dirty="0"/>
            </a:br>
            <a:r>
              <a:rPr lang="en-US" altLang="de-DE" dirty="0" err="1"/>
              <a:t>Häufigkeiten</a:t>
            </a:r>
            <a:endParaRPr lang="en-US" alt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780930"/>
            <a:ext cx="4924276" cy="359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379" y="4391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-1122"/>
          <a:stretch/>
        </p:blipFill>
        <p:spPr bwMode="auto">
          <a:xfrm>
            <a:off x="207572" y="836712"/>
            <a:ext cx="8756916" cy="50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leichschenkliges Dreieck 1"/>
          <p:cNvSpPr/>
          <p:nvPr/>
        </p:nvSpPr>
        <p:spPr>
          <a:xfrm>
            <a:off x="8344476" y="1484784"/>
            <a:ext cx="620012" cy="42484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5400000">
            <a:off x="7456966" y="46484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Informationsgehalt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1041" y="152636"/>
            <a:ext cx="7406640" cy="1008112"/>
          </a:xfrm>
        </p:spPr>
        <p:txBody>
          <a:bodyPr/>
          <a:lstStyle/>
          <a:p>
            <a:pPr algn="ctr"/>
            <a:r>
              <a:rPr lang="de-DE" dirty="0"/>
              <a:t>Datentypen</a:t>
            </a:r>
          </a:p>
        </p:txBody>
      </p:sp>
    </p:spTree>
    <p:extLst>
      <p:ext uri="{BB962C8B-B14F-4D97-AF65-F5344CB8AC3E}">
        <p14:creationId xmlns:p14="http://schemas.microsoft.com/office/powerpoint/2010/main" val="20283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Metrische</a:t>
            </a:r>
            <a:r>
              <a:rPr lang="en-US" dirty="0"/>
              <a:t> </a:t>
            </a:r>
            <a:r>
              <a:rPr lang="en-US" dirty="0" err="1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Intervall</a:t>
            </a:r>
            <a:r>
              <a:rPr lang="en-US" dirty="0"/>
              <a:t>- und </a:t>
            </a:r>
            <a:r>
              <a:rPr lang="en-US" dirty="0" err="1"/>
              <a:t>Verhältnisskala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 err="1">
                <a:solidFill>
                  <a:srgbClr val="0B05FF"/>
                </a:solidFill>
              </a:rPr>
              <a:t>Kardinalskala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zusammengefasst</a:t>
            </a:r>
            <a:r>
              <a:rPr lang="en-US" dirty="0"/>
              <a:t>. </a:t>
            </a:r>
          </a:p>
          <a:p>
            <a:r>
              <a:rPr lang="en-US" dirty="0" err="1"/>
              <a:t>Merkmale</a:t>
            </a:r>
            <a:r>
              <a:rPr lang="en-US" dirty="0"/>
              <a:t> auf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0B05FF"/>
                </a:solidFill>
              </a:rPr>
              <a:t>metrisch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bezeichnet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7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Warenkorbanalyse</a:t>
            </a:r>
            <a:r>
              <a:rPr lang="en-US" dirty="0"/>
              <a:t>: </a:t>
            </a:r>
            <a:r>
              <a:rPr lang="en-US" dirty="0" err="1"/>
              <a:t>Kombinatorische</a:t>
            </a:r>
            <a:r>
              <a:rPr lang="en-US" dirty="0"/>
              <a:t> Explosion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Operationen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</a:t>
            </a:r>
            <a:r>
              <a:rPr lang="en-US" sz="2400" dirty="0" err="1"/>
              <a:t>Potenzmengenverband</a:t>
            </a:r>
            <a:endParaRPr lang="en-US" sz="2400" dirty="0"/>
          </a:p>
          <a:p>
            <a:pPr lvl="1"/>
            <a:r>
              <a:rPr lang="en-US" sz="2000" dirty="0" err="1">
                <a:solidFill>
                  <a:srgbClr val="0B05FF"/>
                </a:solidFill>
              </a:rPr>
              <a:t>Verbesserung</a:t>
            </a:r>
            <a:r>
              <a:rPr lang="en-US" sz="2000" dirty="0">
                <a:solidFill>
                  <a:srgbClr val="0B05FF"/>
                </a:solidFill>
              </a:rPr>
              <a:t> </a:t>
            </a:r>
            <a:r>
              <a:rPr lang="en-US" sz="2000" dirty="0" err="1">
                <a:solidFill>
                  <a:srgbClr val="0B05FF"/>
                </a:solidFill>
              </a:rPr>
              <a:t>durch</a:t>
            </a:r>
            <a:r>
              <a:rPr lang="en-US" sz="2000" dirty="0">
                <a:solidFill>
                  <a:srgbClr val="0B05FF"/>
                </a:solidFill>
              </a:rPr>
              <a:t>:</a:t>
            </a:r>
          </a:p>
          <a:p>
            <a:pPr lvl="2"/>
            <a:r>
              <a:rPr lang="en-US" sz="2000" dirty="0" err="1"/>
              <a:t>Berechnung</a:t>
            </a:r>
            <a:r>
              <a:rPr lang="en-US" sz="2000" dirty="0"/>
              <a:t> von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Beschneidung</a:t>
            </a:r>
            <a:r>
              <a:rPr lang="en-US" sz="2000" dirty="0"/>
              <a:t> des </a:t>
            </a:r>
            <a:r>
              <a:rPr lang="en-US" sz="2000" dirty="0" err="1"/>
              <a:t>Suchraums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B05FF"/>
                </a:solidFill>
              </a:rPr>
              <a:t>Pruning</a:t>
            </a:r>
            <a:r>
              <a:rPr lang="en-US" sz="2000" dirty="0"/>
              <a:t>) </a:t>
            </a:r>
            <a:r>
              <a:rPr lang="mr-IN" sz="2000" dirty="0"/>
              <a:t>…</a:t>
            </a:r>
            <a:endParaRPr lang="en-US" sz="2000" dirty="0"/>
          </a:p>
          <a:p>
            <a:pPr lvl="2"/>
            <a:r>
              <a:rPr lang="mr-IN" sz="2000" dirty="0"/>
              <a:t>…</a:t>
            </a:r>
            <a:r>
              <a:rPr lang="de-DE" sz="2000" dirty="0"/>
              <a:t> </a:t>
            </a:r>
            <a:r>
              <a:rPr lang="en-US" sz="2000" dirty="0"/>
              <a:t>und </a:t>
            </a:r>
            <a:r>
              <a:rPr lang="en-US" sz="2000" dirty="0" err="1"/>
              <a:t>anschließender</a:t>
            </a:r>
            <a:r>
              <a:rPr lang="en-US" sz="2000" dirty="0"/>
              <a:t> </a:t>
            </a:r>
            <a:r>
              <a:rPr lang="en-US" sz="2000" dirty="0" err="1"/>
              <a:t>Bestimmung</a:t>
            </a:r>
            <a:r>
              <a:rPr lang="en-US" sz="2000" dirty="0"/>
              <a:t> von </a:t>
            </a:r>
            <a:r>
              <a:rPr lang="en-US" sz="2000" dirty="0" err="1"/>
              <a:t>Assoziationsregeln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Betrachtungen</a:t>
            </a:r>
            <a:r>
              <a:rPr lang="en-US" sz="2000" dirty="0"/>
              <a:t> </a:t>
            </a:r>
            <a:r>
              <a:rPr lang="en-US" sz="2000" dirty="0" err="1"/>
              <a:t>aller</a:t>
            </a:r>
            <a:r>
              <a:rPr lang="en-US" sz="2000" dirty="0"/>
              <a:t> </a:t>
            </a:r>
            <a:r>
              <a:rPr lang="en-US" sz="2000" dirty="0" err="1"/>
              <a:t>binären</a:t>
            </a:r>
            <a:r>
              <a:rPr lang="en-US" sz="2000" dirty="0"/>
              <a:t> </a:t>
            </a:r>
            <a:r>
              <a:rPr lang="en-US" sz="2000" dirty="0" err="1"/>
              <a:t>Partitionierungen</a:t>
            </a:r>
            <a:r>
              <a:rPr lang="en-US" sz="2000" dirty="0"/>
              <a:t> der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Aber: Join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jede</a:t>
            </a:r>
            <a:r>
              <a:rPr lang="en-US" sz="2200" dirty="0"/>
              <a:t> </a:t>
            </a:r>
            <a:r>
              <a:rPr lang="en-US" sz="2200" dirty="0" err="1"/>
              <a:t>Ebene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 err="1">
                <a:sym typeface="Wingdings"/>
              </a:rPr>
              <a:t>Jeder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mit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jedem</a:t>
            </a:r>
            <a:endParaRPr lang="en-US" sz="2200" dirty="0"/>
          </a:p>
          <a:p>
            <a:pPr lvl="2"/>
            <a:r>
              <a:rPr lang="en-US" sz="1800" dirty="0" err="1"/>
              <a:t>Quadratischer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B05FF"/>
                </a:solidFill>
              </a:rPr>
              <a:t>Aufwand</a:t>
            </a:r>
            <a:r>
              <a:rPr lang="en-US" sz="1800" dirty="0"/>
              <a:t>!</a:t>
            </a:r>
          </a:p>
          <a:p>
            <a:pPr lvl="2"/>
            <a:r>
              <a:rPr lang="en-US" sz="1800" dirty="0" err="1"/>
              <a:t>Ist</a:t>
            </a:r>
            <a:r>
              <a:rPr lang="en-US" sz="1800" dirty="0"/>
              <a:t> das </a:t>
            </a:r>
            <a:r>
              <a:rPr lang="en-US" sz="1800" dirty="0" err="1"/>
              <a:t>wirklich</a:t>
            </a:r>
            <a:r>
              <a:rPr lang="en-US" sz="1800" dirty="0"/>
              <a:t> </a:t>
            </a:r>
            <a:r>
              <a:rPr lang="en-US" sz="1800" dirty="0" err="1"/>
              <a:t>handhabbar</a:t>
            </a:r>
            <a:r>
              <a:rPr lang="en-US" sz="1800" dirty="0"/>
              <a:t>?</a:t>
            </a:r>
          </a:p>
          <a:p>
            <a:pPr lvl="2"/>
            <a:r>
              <a:rPr lang="en-US" sz="1800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viele</a:t>
            </a:r>
            <a:r>
              <a:rPr lang="en-US" sz="1800" dirty="0"/>
              <a:t> </a:t>
            </a:r>
            <a:r>
              <a:rPr lang="en-US" sz="1800" dirty="0" err="1"/>
              <a:t>verschiedene</a:t>
            </a:r>
            <a:r>
              <a:rPr lang="en-US" sz="1800" dirty="0"/>
              <a:t> </a:t>
            </a:r>
            <a:r>
              <a:rPr lang="en-US" sz="1800" dirty="0" err="1"/>
              <a:t>Artikel</a:t>
            </a:r>
            <a:r>
              <a:rPr lang="en-US" sz="1800" dirty="0"/>
              <a:t> </a:t>
            </a:r>
            <a:r>
              <a:rPr lang="en-US" sz="1800" dirty="0" err="1"/>
              <a:t>vorkommen</a:t>
            </a:r>
            <a:r>
              <a:rPr lang="en-US" sz="1800" dirty="0"/>
              <a:t>!</a:t>
            </a:r>
          </a:p>
          <a:p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eventuell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analysieren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184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Kategoriale</a:t>
            </a:r>
            <a:r>
              <a:rPr lang="en-US" dirty="0"/>
              <a:t> </a:t>
            </a:r>
            <a:r>
              <a:rPr lang="en-US" dirty="0" err="1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nominalskalierte</a:t>
            </a:r>
            <a:r>
              <a:rPr lang="en-US" dirty="0"/>
              <a:t> </a:t>
            </a:r>
            <a:r>
              <a:rPr lang="en-US" dirty="0" err="1"/>
              <a:t>Variablen</a:t>
            </a:r>
            <a:endParaRPr lang="en-US" dirty="0"/>
          </a:p>
          <a:p>
            <a:r>
              <a:rPr lang="en-US" dirty="0" err="1"/>
              <a:t>ordinalskalierte</a:t>
            </a:r>
            <a:r>
              <a:rPr lang="en-US" dirty="0"/>
              <a:t> </a:t>
            </a:r>
            <a:r>
              <a:rPr lang="en-US" dirty="0" err="1"/>
              <a:t>Variablen</a:t>
            </a:r>
            <a:endParaRPr lang="en-US" dirty="0"/>
          </a:p>
          <a:p>
            <a:r>
              <a:rPr lang="en-US" dirty="0" err="1"/>
              <a:t>metrische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, die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Ausprägungen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(</a:t>
            </a:r>
            <a:r>
              <a:rPr lang="en-US" dirty="0" err="1"/>
              <a:t>nicht</a:t>
            </a:r>
            <a:r>
              <a:rPr lang="en-US" dirty="0"/>
              <a:t> von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Autoren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)</a:t>
            </a:r>
          </a:p>
          <a:p>
            <a:r>
              <a:rPr lang="en-US" dirty="0" err="1"/>
              <a:t>Variablen</a:t>
            </a:r>
            <a:r>
              <a:rPr lang="en-US" dirty="0"/>
              <a:t>, die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Kategorisierung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ordinalskalierten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metrischen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 </a:t>
            </a:r>
            <a:r>
              <a:rPr lang="en-US" dirty="0" err="1"/>
              <a:t>entstanden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(</a:t>
            </a:r>
            <a:r>
              <a:rPr lang="en-US" dirty="0" err="1"/>
              <a:t>Beispiel</a:t>
            </a:r>
            <a:r>
              <a:rPr lang="en-US" dirty="0"/>
              <a:t>: Variable „</a:t>
            </a:r>
            <a:r>
              <a:rPr lang="en-US" dirty="0" err="1"/>
              <a:t>Einkommen</a:t>
            </a:r>
            <a:r>
              <a:rPr lang="en-US" dirty="0"/>
              <a:t>“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Kategorien</a:t>
            </a:r>
            <a:r>
              <a:rPr lang="en-US" dirty="0"/>
              <a:t> „500-999 €“, „1000-1499 €“ </a:t>
            </a:r>
            <a:r>
              <a:rPr lang="en-US" dirty="0" err="1"/>
              <a:t>usw</a:t>
            </a:r>
            <a:r>
              <a:rPr lang="en-US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Streuungsmaße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B05FF"/>
                </a:solidFill>
              </a:rPr>
              <a:t>Spannweite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Differenz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zugrunde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Mindestens</a:t>
            </a:r>
            <a:r>
              <a:rPr lang="en-US" dirty="0"/>
              <a:t> </a:t>
            </a:r>
            <a:r>
              <a:rPr lang="en-US" dirty="0" err="1"/>
              <a:t>Ordinaldaten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Varianz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Mittlere</a:t>
            </a:r>
            <a:r>
              <a:rPr lang="en-US" dirty="0"/>
              <a:t> </a:t>
            </a:r>
            <a:r>
              <a:rPr lang="en-US" dirty="0" err="1"/>
              <a:t>quadratische</a:t>
            </a:r>
            <a:r>
              <a:rPr lang="en-US" dirty="0"/>
              <a:t> </a:t>
            </a:r>
            <a:r>
              <a:rPr lang="en-US" dirty="0" err="1"/>
              <a:t>Abweichung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Datenwerte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arithmetischen</a:t>
            </a:r>
            <a:r>
              <a:rPr lang="en-US" dirty="0"/>
              <a:t> </a:t>
            </a:r>
            <a:r>
              <a:rPr lang="en-US" dirty="0" err="1"/>
              <a:t>Mittelwert</a:t>
            </a:r>
            <a:endParaRPr lang="en-US" dirty="0"/>
          </a:p>
          <a:p>
            <a:pPr lvl="1"/>
            <a:r>
              <a:rPr lang="en-US" dirty="0" err="1"/>
              <a:t>Einheiten</a:t>
            </a:r>
            <a:r>
              <a:rPr lang="en-US" dirty="0"/>
              <a:t> </a:t>
            </a:r>
            <a:r>
              <a:rPr lang="en-US" dirty="0" err="1"/>
              <a:t>quadriert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Standardabweichung</a:t>
            </a:r>
            <a:r>
              <a:rPr lang="en-US" sz="2800" dirty="0">
                <a:solidFill>
                  <a:srgbClr val="0B05FF"/>
                </a:solidFill>
              </a:rPr>
              <a:t> </a:t>
            </a:r>
          </a:p>
          <a:p>
            <a:pPr lvl="1"/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Standardabweichung</a:t>
            </a:r>
            <a:r>
              <a:rPr lang="en-US" dirty="0"/>
              <a:t> </a:t>
            </a:r>
            <a:r>
              <a:rPr lang="en-US" dirty="0" err="1"/>
              <a:t>bezeichnet</a:t>
            </a:r>
            <a:r>
              <a:rPr lang="en-US" dirty="0"/>
              <a:t> man die </a:t>
            </a:r>
            <a:r>
              <a:rPr lang="en-US" dirty="0" err="1"/>
              <a:t>Wurzel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Varianz</a:t>
            </a:r>
            <a:endParaRPr lang="en-US" dirty="0"/>
          </a:p>
          <a:p>
            <a:pPr lvl="1"/>
            <a:r>
              <a:rPr lang="en-US" dirty="0" err="1"/>
              <a:t>Streuungsmaß</a:t>
            </a:r>
            <a:r>
              <a:rPr lang="en-US" dirty="0"/>
              <a:t> </a:t>
            </a:r>
            <a:r>
              <a:rPr lang="en-US" dirty="0" err="1"/>
              <a:t>besitzt</a:t>
            </a:r>
            <a:r>
              <a:rPr lang="en-US" dirty="0"/>
              <a:t> </a:t>
            </a:r>
            <a:r>
              <a:rPr lang="en-US" dirty="0" err="1"/>
              <a:t>dieselbe</a:t>
            </a:r>
            <a:r>
              <a:rPr lang="en-US" dirty="0"/>
              <a:t> Einheit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Daten</a:t>
            </a:r>
            <a:r>
              <a:rPr lang="en-US" dirty="0"/>
              <a:t> und der </a:t>
            </a:r>
            <a:r>
              <a:rPr lang="en-US" dirty="0" err="1"/>
              <a:t>Mittelwert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42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Darstellung</a:t>
            </a:r>
            <a:r>
              <a:rPr lang="en-US" dirty="0"/>
              <a:t> von </a:t>
            </a:r>
            <a:r>
              <a:rPr lang="en-US" dirty="0" err="1"/>
              <a:t>Dateneigenschaften</a:t>
            </a:r>
            <a:endParaRPr lang="en-US" dirty="0"/>
          </a:p>
        </p:txBody>
      </p:sp>
      <p:pic>
        <p:nvPicPr>
          <p:cNvPr id="4" name="Content Placeholder 3" descr="Bildschirmfoto 2015-02-21 um 16.36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56" r="-281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7504" y="26369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Säulendiagramm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1328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Histogramm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Boxplot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320" y="51571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Scatterplot</a:t>
            </a:r>
          </a:p>
        </p:txBody>
      </p:sp>
    </p:spTree>
    <p:extLst>
      <p:ext uri="{BB962C8B-B14F-4D97-AF65-F5344CB8AC3E}">
        <p14:creationId xmlns:p14="http://schemas.microsoft.com/office/powerpoint/2010/main" val="1594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Darstellung</a:t>
            </a:r>
            <a:r>
              <a:rPr lang="en-US" dirty="0"/>
              <a:t> von </a:t>
            </a:r>
            <a:r>
              <a:rPr lang="en-US" dirty="0" err="1"/>
              <a:t>Daten</a:t>
            </a:r>
            <a:endParaRPr lang="en-US" dirty="0"/>
          </a:p>
        </p:txBody>
      </p:sp>
      <p:pic>
        <p:nvPicPr>
          <p:cNvPr id="4" name="Content Placeholder 3" descr="Bildschirmfoto 2015-02-21 um 16.27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2" b="-13578"/>
          <a:stretch/>
        </p:blipFill>
        <p:spPr>
          <a:xfrm>
            <a:off x="467544" y="1196752"/>
            <a:ext cx="8229600" cy="4422800"/>
          </a:xfrm>
        </p:spPr>
      </p:pic>
    </p:spTree>
    <p:extLst>
      <p:ext uri="{BB962C8B-B14F-4D97-AF65-F5344CB8AC3E}">
        <p14:creationId xmlns:p14="http://schemas.microsoft.com/office/powerpoint/2010/main" val="159559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Häufigkeiten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Histogramm</a:t>
            </a:r>
            <a:r>
              <a:rPr lang="en-US" dirty="0"/>
              <a:t>: </a:t>
            </a:r>
            <a:r>
              <a:rPr lang="en-US" dirty="0" err="1"/>
              <a:t>Zähler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 err="1"/>
              <a:t>Ausprägungen</a:t>
            </a:r>
            <a:endParaRPr lang="en-US" dirty="0"/>
          </a:p>
          <a:p>
            <a:pPr lvl="1"/>
            <a:r>
              <a:rPr lang="en-US" dirty="0" err="1"/>
              <a:t>Häufigkeitsverteilung</a:t>
            </a:r>
            <a:endParaRPr lang="en-US" dirty="0"/>
          </a:p>
          <a:p>
            <a:r>
              <a:rPr lang="en-US" dirty="0" err="1"/>
              <a:t>Normierung</a:t>
            </a:r>
            <a:r>
              <a:rPr lang="en-US" dirty="0"/>
              <a:t> der </a:t>
            </a:r>
            <a:r>
              <a:rPr lang="en-US" dirty="0" err="1"/>
              <a:t>Anzahlen</a:t>
            </a:r>
            <a:r>
              <a:rPr lang="en-US" dirty="0"/>
              <a:t> auf [0, 1] (</a:t>
            </a:r>
            <a:r>
              <a:rPr lang="en-US" dirty="0" err="1"/>
              <a:t>Skalierung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rgbClr val="0B05FF"/>
                </a:solidFill>
              </a:rPr>
              <a:t>relative </a:t>
            </a:r>
            <a:r>
              <a:rPr lang="en-US" dirty="0" err="1">
                <a:solidFill>
                  <a:srgbClr val="0B05FF"/>
                </a:solidFill>
              </a:rPr>
              <a:t>Häufigkeiten</a:t>
            </a:r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/>
              <a:t>Verteilung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in </a:t>
            </a:r>
            <a:r>
              <a:rPr lang="en-US" dirty="0" err="1"/>
              <a:t>Bezug</a:t>
            </a:r>
            <a:r>
              <a:rPr lang="en-US" dirty="0"/>
              <a:t> auf relative </a:t>
            </a:r>
            <a:r>
              <a:rPr lang="en-US" dirty="0" err="1"/>
              <a:t>Häufigkeiten</a:t>
            </a:r>
            <a:r>
              <a:rPr lang="en-US" dirty="0"/>
              <a:t> </a:t>
            </a:r>
            <a:r>
              <a:rPr lang="en-US" dirty="0" err="1"/>
              <a:t>betrachtet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2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/>
              <a:t>Verteilungen</a:t>
            </a:r>
            <a:endParaRPr lang="en-US" altLang="de-D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609" y="1196752"/>
            <a:ext cx="7781489" cy="4023360"/>
          </a:xfrm>
        </p:spPr>
        <p:txBody>
          <a:bodyPr/>
          <a:lstStyle/>
          <a:p>
            <a:pPr eaLnBrk="1" hangingPunct="1"/>
            <a:r>
              <a:rPr lang="en-US" altLang="de-DE" sz="2800" dirty="0" err="1"/>
              <a:t>Einige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Verteilungen</a:t>
            </a:r>
            <a:r>
              <a:rPr lang="en-US" altLang="de-DE" sz="2800" dirty="0"/>
              <a:t>, die </a:t>
            </a:r>
            <a:r>
              <a:rPr lang="en-US" altLang="de-DE" sz="2800" dirty="0" err="1"/>
              <a:t>natürlich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vorkommen</a:t>
            </a:r>
            <a:endParaRPr lang="en-US" altLang="de-DE" sz="2800" dirty="0"/>
          </a:p>
          <a:p>
            <a:pPr lvl="1"/>
            <a:r>
              <a:rPr lang="en-US" altLang="de-DE" dirty="0" err="1"/>
              <a:t>Exponentialverteiltung</a:t>
            </a:r>
            <a:r>
              <a:rPr lang="en-US" altLang="de-DE" dirty="0"/>
              <a:t> (</a:t>
            </a:r>
            <a:r>
              <a:rPr lang="en-US" altLang="de-DE" dirty="0" err="1"/>
              <a:t>hatten</a:t>
            </a:r>
            <a:r>
              <a:rPr lang="en-US" altLang="de-DE" dirty="0"/>
              <a:t> </a:t>
            </a:r>
            <a:r>
              <a:rPr lang="en-US" altLang="de-DE" dirty="0" err="1"/>
              <a:t>wir</a:t>
            </a:r>
            <a:r>
              <a:rPr lang="en-US" altLang="de-DE" dirty="0"/>
              <a:t> </a:t>
            </a:r>
            <a:r>
              <a:rPr lang="en-US" altLang="de-DE" dirty="0" err="1"/>
              <a:t>schon</a:t>
            </a:r>
            <a:r>
              <a:rPr lang="en-US" altLang="de-DE" dirty="0"/>
              <a:t>)</a:t>
            </a:r>
          </a:p>
          <a:p>
            <a:pPr lvl="2"/>
            <a:r>
              <a:rPr lang="en-US" altLang="de-DE" dirty="0" err="1"/>
              <a:t>Städte</a:t>
            </a:r>
            <a:r>
              <a:rPr lang="en-US" altLang="de-DE" dirty="0"/>
              <a:t> (nominal) </a:t>
            </a:r>
            <a:r>
              <a:rPr lang="en-US" altLang="de-DE" dirty="0" err="1"/>
              <a:t>Anzahl</a:t>
            </a:r>
            <a:r>
              <a:rPr lang="en-US" altLang="de-DE" dirty="0"/>
              <a:t> </a:t>
            </a:r>
            <a:r>
              <a:rPr lang="en-US" altLang="de-DE" dirty="0" err="1"/>
              <a:t>Einwohner</a:t>
            </a:r>
            <a:r>
              <a:rPr lang="en-US" altLang="de-DE" dirty="0"/>
              <a:t> (</a:t>
            </a:r>
            <a:r>
              <a:rPr lang="en-US" altLang="de-DE" dirty="0" err="1"/>
              <a:t>metrisch</a:t>
            </a:r>
            <a:r>
              <a:rPr lang="en-US" altLang="de-DE" dirty="0"/>
              <a:t>)</a:t>
            </a:r>
          </a:p>
          <a:p>
            <a:pPr lvl="2"/>
            <a:r>
              <a:rPr lang="en-US" altLang="de-DE" dirty="0" err="1"/>
              <a:t>Über</a:t>
            </a:r>
            <a:r>
              <a:rPr lang="en-US" altLang="de-DE" dirty="0"/>
              <a:t> </a:t>
            </a:r>
            <a:r>
              <a:rPr lang="en-US" altLang="de-DE" dirty="0" err="1"/>
              <a:t>Einwohner</a:t>
            </a:r>
            <a:r>
              <a:rPr lang="en-US" altLang="de-DE" dirty="0"/>
              <a:t> </a:t>
            </a:r>
            <a:r>
              <a:rPr lang="en-US" altLang="de-DE" dirty="0" err="1"/>
              <a:t>wird</a:t>
            </a:r>
            <a:r>
              <a:rPr lang="en-US" altLang="de-DE" dirty="0"/>
              <a:t> </a:t>
            </a:r>
            <a:r>
              <a:rPr lang="en-US" altLang="de-DE" dirty="0" err="1"/>
              <a:t>Städte</a:t>
            </a:r>
            <a:r>
              <a:rPr lang="en-US" altLang="de-DE" dirty="0"/>
              <a:t> </a:t>
            </a:r>
            <a:r>
              <a:rPr lang="en-US" altLang="de-DE" dirty="0" err="1"/>
              <a:t>sortierbar</a:t>
            </a:r>
            <a:endParaRPr lang="en-US" altLang="de-DE" dirty="0"/>
          </a:p>
          <a:p>
            <a:pPr lvl="1"/>
            <a:r>
              <a:rPr lang="en-US" altLang="de-DE" dirty="0" err="1"/>
              <a:t>Binomialverteilung</a:t>
            </a:r>
            <a:endParaRPr lang="en-US" altLang="de-DE" dirty="0"/>
          </a:p>
          <a:p>
            <a:pPr lvl="1"/>
            <a:r>
              <a:rPr lang="en-US" altLang="de-DE" dirty="0" err="1"/>
              <a:t>Normalverteilung</a:t>
            </a:r>
            <a:endParaRPr lang="en-US" altLang="de-DE" sz="2000" dirty="0"/>
          </a:p>
          <a:p>
            <a:endParaRPr lang="en-US" altLang="de-DE" sz="2800" dirty="0"/>
          </a:p>
          <a:p>
            <a:r>
              <a:rPr lang="en-US" altLang="de-DE" sz="2800" dirty="0" err="1"/>
              <a:t>Beschreibung</a:t>
            </a:r>
            <a:r>
              <a:rPr lang="en-US" altLang="de-DE" sz="2800" dirty="0"/>
              <a:t> </a:t>
            </a:r>
            <a:r>
              <a:rPr lang="en-US" altLang="de-DE" sz="2800" dirty="0" err="1"/>
              <a:t>durch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Funktion</a:t>
            </a:r>
            <a:endParaRPr lang="en-US" altLang="de-DE" sz="2800" dirty="0"/>
          </a:p>
          <a:p>
            <a:pPr marL="0" indent="0" eaLnBrk="1" hangingPunct="1">
              <a:buNone/>
            </a:pPr>
            <a:endParaRPr lang="en-US" alt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4" y="4911553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05FF"/>
                </a:solidFill>
              </a:rPr>
              <a:t>f :  </a:t>
            </a:r>
            <a:r>
              <a:rPr lang="en-US" sz="2400" dirty="0" err="1">
                <a:solidFill>
                  <a:srgbClr val="0B05FF"/>
                </a:solidFill>
              </a:rPr>
              <a:t>Grundmenge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>
                <a:solidFill>
                  <a:srgbClr val="0B05FF"/>
                </a:solidFill>
                <a:sym typeface="Wingdings"/>
              </a:rPr>
              <a:t>⟶ [0, 1]</a:t>
            </a:r>
            <a:endParaRPr lang="en-US" sz="2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Binomialverteilung</a:t>
            </a:r>
            <a:endParaRPr lang="en-US" altLang="de-D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sz="2200" dirty="0"/>
          </a:p>
          <a:p>
            <a:pPr lvl="1" eaLnBrk="1" hangingPunct="1"/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  <a:b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0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419" y="5412913"/>
            <a:ext cx="2361583" cy="49253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𝛴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baseline="-25000" dirty="0">
                <a:solidFill>
                  <a:srgbClr val="FFFFFF"/>
                </a:solidFill>
                <a:latin typeface="Chalkduster"/>
                <a:cs typeface="+mn-cs"/>
              </a:rPr>
              <a:t>=0</a:t>
            </a:r>
            <a:r>
              <a:rPr lang="en-US" sz="2800" baseline="30000" dirty="0">
                <a:solidFill>
                  <a:srgbClr val="FFFFFF"/>
                </a:solidFill>
                <a:latin typeface="Chalkduster"/>
                <a:cs typeface="+mn-cs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B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p,n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1" y="5243681"/>
            <a:ext cx="606332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de-DE" sz="2400" dirty="0" err="1"/>
              <a:t>Wie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bestimmen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wir</a:t>
            </a:r>
            <a:r>
              <a:rPr lang="en-US" altLang="de-DE" sz="2400" dirty="0"/>
              <a:t> die relative </a:t>
            </a:r>
            <a:r>
              <a:rPr lang="en-US" altLang="de-DE" sz="2400" dirty="0" err="1"/>
              <a:t>Häufigkeit</a:t>
            </a:r>
            <a:r>
              <a:rPr lang="en-US" altLang="de-DE" sz="2400" dirty="0"/>
              <a:t>,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rgbClr val="FF0000"/>
                </a:solidFill>
              </a:rPr>
              <a:t>bis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 err="1">
                <a:solidFill>
                  <a:srgbClr val="FF0000"/>
                </a:solidFill>
              </a:rPr>
              <a:t>zu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106126"/>
            <a:ext cx="6063329" cy="40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Binomialverteilung</a:t>
            </a:r>
            <a:endParaRPr lang="en-US" altLang="de-D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sz="2400" dirty="0" err="1"/>
              <a:t>Es</a:t>
            </a:r>
            <a:r>
              <a:rPr lang="en-US" sz="2400" dirty="0"/>
              <a:t> gilt: </a:t>
            </a:r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483C4-5F10-7342-859F-4B550E89023C}"/>
                  </a:ext>
                </a:extLst>
              </p:cNvPr>
              <p:cNvSpPr txBox="1"/>
              <p:nvPr/>
            </p:nvSpPr>
            <p:spPr>
              <a:xfrm>
                <a:off x="2051720" y="5209584"/>
                <a:ext cx="1491370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483C4-5F10-7342-859F-4B550E89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9584"/>
                <a:ext cx="1491370" cy="756426"/>
              </a:xfrm>
              <a:prstGeom prst="rect">
                <a:avLst/>
              </a:prstGeom>
              <a:blipFill>
                <a:blip r:embed="rId4"/>
                <a:stretch>
                  <a:fillRect l="-55085" t="-116393" r="-2542" b="-175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744626"/>
      </p:ext>
    </p:extLst>
  </p:cSld>
  <p:clrMapOvr>
    <a:masterClrMapping/>
  </p:clrMapOvr>
  <p:transition spd="slow"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23888"/>
          </a:xfrm>
        </p:spPr>
        <p:txBody>
          <a:bodyPr/>
          <a:lstStyle/>
          <a:p>
            <a:pPr eaLnBrk="1" hangingPunct="1"/>
            <a:r>
              <a:rPr lang="en-US" altLang="de-DE" dirty="0" err="1"/>
              <a:t>Normalverteilung</a:t>
            </a:r>
            <a:endParaRPr lang="en-US" altLang="de-DE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eaLnBrk="1" hangingPunct="1"/>
            <a:r>
              <a:rPr lang="en-US" altLang="de-DE" dirty="0" err="1"/>
              <a:t>Grundmenge</a:t>
            </a:r>
            <a:r>
              <a:rPr lang="en-US" altLang="de-DE" dirty="0"/>
              <a:t>: </a:t>
            </a:r>
            <a:r>
              <a:rPr lang="en-US" altLang="de-DE" dirty="0" err="1"/>
              <a:t>ℝ</a:t>
            </a:r>
            <a:endParaRPr lang="en-US" altLang="de-DE" dirty="0"/>
          </a:p>
          <a:p>
            <a:pPr eaLnBrk="1" hangingPunct="1"/>
            <a:r>
              <a:rPr lang="en-US" altLang="de-DE" dirty="0" err="1"/>
              <a:t>Lagemaß</a:t>
            </a:r>
            <a:r>
              <a:rPr lang="en-US" altLang="de-DE" dirty="0"/>
              <a:t>: </a:t>
            </a:r>
            <a:r>
              <a:rPr lang="en-US" altLang="de-DE" dirty="0" err="1"/>
              <a:t>Mittelwert</a:t>
            </a:r>
            <a:r>
              <a:rPr lang="en-US" altLang="de-DE" dirty="0"/>
              <a:t> 𝜇</a:t>
            </a:r>
          </a:p>
          <a:p>
            <a:pPr eaLnBrk="1" hangingPunct="1"/>
            <a:r>
              <a:rPr lang="en-US" altLang="de-DE" dirty="0" err="1"/>
              <a:t>Streuungsmaß</a:t>
            </a:r>
            <a:r>
              <a:rPr lang="en-US" altLang="de-DE" dirty="0"/>
              <a:t>: </a:t>
            </a:r>
            <a:r>
              <a:rPr lang="en-US" altLang="de-DE" dirty="0" err="1"/>
              <a:t>Varianz</a:t>
            </a:r>
            <a:r>
              <a:rPr lang="en-US" altLang="de-DE" dirty="0"/>
              <a:t> 𝜎</a:t>
            </a:r>
            <a:r>
              <a:rPr lang="en-US" altLang="de-DE" baseline="30000" dirty="0"/>
              <a:t>2</a:t>
            </a:r>
          </a:p>
          <a:p>
            <a:pPr eaLnBrk="1" hangingPunct="1"/>
            <a:r>
              <a:rPr lang="en-US" altLang="de-DE" dirty="0" err="1"/>
              <a:t>Funktion</a:t>
            </a:r>
            <a:r>
              <a:rPr lang="en-US" altLang="de-DE" dirty="0"/>
              <a:t> </a:t>
            </a:r>
            <a:r>
              <a:rPr lang="en-US" altLang="de-DE" dirty="0" err="1"/>
              <a:t>für</a:t>
            </a:r>
            <a:r>
              <a:rPr lang="en-US" altLang="de-DE" dirty="0"/>
              <a:t> </a:t>
            </a:r>
            <a:r>
              <a:rPr lang="en-US" altLang="de-DE" dirty="0" err="1"/>
              <a:t>Häufigkeitsverteilung</a:t>
            </a:r>
            <a:r>
              <a:rPr lang="en-US" altLang="de-DE" dirty="0"/>
              <a:t> </a:t>
            </a:r>
            <a:r>
              <a:rPr lang="en-US" altLang="de-DE" dirty="0" err="1"/>
              <a:t>wird</a:t>
            </a:r>
            <a:r>
              <a:rPr lang="en-US" altLang="de-DE" dirty="0"/>
              <a:t> </a:t>
            </a:r>
            <a:r>
              <a:rPr lang="en-US" altLang="de-DE" dirty="0" err="1"/>
              <a:t>im</a:t>
            </a:r>
            <a:r>
              <a:rPr lang="en-US" altLang="de-DE" dirty="0"/>
              <a:t> </a:t>
            </a:r>
            <a:r>
              <a:rPr lang="en-US" altLang="de-DE" dirty="0" err="1"/>
              <a:t>kontinuierlichen</a:t>
            </a:r>
            <a:r>
              <a:rPr lang="en-US" altLang="de-DE" dirty="0"/>
              <a:t> Fall </a:t>
            </a:r>
            <a:br>
              <a:rPr lang="en-US" altLang="de-DE" dirty="0"/>
            </a:br>
            <a:r>
              <a:rPr lang="en-US" altLang="de-DE" dirty="0" err="1">
                <a:solidFill>
                  <a:srgbClr val="0B05FF"/>
                </a:solidFill>
              </a:rPr>
              <a:t>Dichtefunktion</a:t>
            </a:r>
            <a:br>
              <a:rPr lang="en-US" altLang="de-DE" dirty="0"/>
            </a:br>
            <a:r>
              <a:rPr lang="en-US" altLang="de-DE" dirty="0" err="1"/>
              <a:t>genannt</a:t>
            </a:r>
            <a:r>
              <a:rPr lang="en-US" altLang="de-DE" dirty="0"/>
              <a:t>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08104" y="173584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einer Normalverteilung sind Mittelwert und Median gleich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678" y="3182529"/>
            <a:ext cx="4896544" cy="31267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966" y="6130367"/>
            <a:ext cx="36004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05222" y="587727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48CD7A-EB48-E849-964D-D95CF1B272C5}"/>
                  </a:ext>
                </a:extLst>
              </p:cNvPr>
              <p:cNvSpPr txBox="1"/>
              <p:nvPr/>
            </p:nvSpPr>
            <p:spPr>
              <a:xfrm>
                <a:off x="775818" y="4581128"/>
                <a:ext cx="2614242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48CD7A-EB48-E849-964D-D95CF1B2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8" y="4581128"/>
                <a:ext cx="2614242" cy="1079398"/>
              </a:xfrm>
              <a:prstGeom prst="rect">
                <a:avLst/>
              </a:prstGeom>
              <a:blipFill>
                <a:blip r:embed="rId4"/>
                <a:stretch>
                  <a:fillRect l="-43478" t="-130233" r="-3865" b="-193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76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vereinfacht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Warenkorbanalyse</a:t>
            </a:r>
            <a:r>
              <a:rPr lang="en-US" dirty="0"/>
              <a:t> </a:t>
            </a:r>
            <a:r>
              <a:rPr lang="en-US" dirty="0" err="1"/>
              <a:t>erstmal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welche</a:t>
            </a:r>
            <a:endParaRPr lang="en-US" dirty="0"/>
          </a:p>
          <a:p>
            <a:pPr lvl="1"/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>
                <a:solidFill>
                  <a:srgbClr val="0B05FF"/>
                </a:solidFill>
              </a:rPr>
              <a:t>Warenkorbtypen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zählt</a:t>
            </a:r>
            <a:r>
              <a:rPr lang="en-US" dirty="0">
                <a:solidFill>
                  <a:srgbClr val="0B05FF"/>
                </a:solidFill>
              </a:rPr>
              <a:t> </a:t>
            </a:r>
            <a:br>
              <a:rPr lang="en-US" dirty="0">
                <a:solidFill>
                  <a:srgbClr val="0B05FF"/>
                </a:solidFill>
              </a:rPr>
            </a:br>
            <a:r>
              <a:rPr lang="en-US" dirty="0"/>
              <a:t>(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Artikelmengen</a:t>
            </a:r>
            <a:r>
              <a:rPr lang="en-US" dirty="0"/>
              <a:t>)</a:t>
            </a:r>
          </a:p>
          <a:p>
            <a:r>
              <a:rPr lang="en-US" dirty="0" err="1"/>
              <a:t>Nehmen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an,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interessierenden</a:t>
            </a:r>
            <a:r>
              <a:rPr lang="en-US" dirty="0"/>
              <a:t> </a:t>
            </a:r>
            <a:r>
              <a:rPr lang="en-US" dirty="0" err="1"/>
              <a:t>Warenkorbtypen</a:t>
            </a:r>
            <a:r>
              <a:rPr lang="en-US" dirty="0"/>
              <a:t>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vorgegeben</a:t>
            </a:r>
            <a:r>
              <a:rPr lang="en-US" dirty="0"/>
              <a:t> (und gar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groß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Support- und </a:t>
            </a:r>
            <a:r>
              <a:rPr lang="en-US" dirty="0" err="1"/>
              <a:t>Konfidenzberechnung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aufwendig</a:t>
            </a:r>
            <a:r>
              <a:rPr lang="en-US" dirty="0"/>
              <a:t>: </a:t>
            </a:r>
            <a:r>
              <a:rPr lang="en-US" dirty="0" err="1">
                <a:solidFill>
                  <a:srgbClr val="0B05FF"/>
                </a:solidFill>
              </a:rPr>
              <a:t>Anzahl</a:t>
            </a:r>
            <a:r>
              <a:rPr lang="en-US" dirty="0">
                <a:solidFill>
                  <a:srgbClr val="0B05FF"/>
                </a:solidFill>
              </a:rPr>
              <a:t> der </a:t>
            </a:r>
            <a:r>
              <a:rPr lang="en-US" dirty="0" err="1">
                <a:solidFill>
                  <a:srgbClr val="0B05FF"/>
                </a:solidFill>
              </a:rPr>
              <a:t>Warenkörbe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zählt</a:t>
            </a:r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>
                <a:solidFill>
                  <a:srgbClr val="0B05FF"/>
                </a:solidFill>
              </a:rPr>
              <a:t>Teilmenge</a:t>
            </a:r>
            <a:r>
              <a:rPr lang="en-US" dirty="0">
                <a:solidFill>
                  <a:srgbClr val="0B05FF"/>
                </a:solidFill>
              </a:rPr>
              <a:t> der </a:t>
            </a:r>
            <a:r>
              <a:rPr lang="en-US" dirty="0" err="1">
                <a:solidFill>
                  <a:srgbClr val="0B05FF"/>
                </a:solidFill>
              </a:rPr>
              <a:t>Warenkörbe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betrachten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Support- und </a:t>
            </a:r>
            <a:r>
              <a:rPr lang="en-US" dirty="0" err="1"/>
              <a:t>Konfidenzwerte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Gesamtmenge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rgbClr val="0B05FF"/>
                </a:solidFill>
              </a:rPr>
              <a:t>Wie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groß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/>
              <a:t>muss die </a:t>
            </a:r>
            <a:r>
              <a:rPr lang="en-US" dirty="0" err="1"/>
              <a:t>Teilmenge</a:t>
            </a:r>
            <a:r>
              <a:rPr lang="en-US" dirty="0"/>
              <a:t> sein, </a:t>
            </a:r>
            <a:br>
              <a:rPr lang="en-US" dirty="0"/>
            </a:br>
            <a:r>
              <a:rPr lang="en-US" dirty="0"/>
              <a:t>um </a:t>
            </a:r>
            <a:r>
              <a:rPr lang="en-US" dirty="0" err="1"/>
              <a:t>Aussagen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rgbClr val="0B05FF"/>
                </a:solidFill>
              </a:rPr>
              <a:t>Welche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Teilmenge</a:t>
            </a:r>
            <a:r>
              <a:rPr lang="en-US" dirty="0"/>
              <a:t>(n) </a:t>
            </a:r>
            <a:r>
              <a:rPr lang="en-US" dirty="0" err="1"/>
              <a:t>auswählen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1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260350"/>
                <a:ext cx="8496302" cy="503239"/>
              </a:xfrm>
            </p:spPr>
            <p:txBody>
              <a:bodyPr/>
              <a:lstStyle/>
              <a:p>
                <a:r>
                  <a:rPr lang="en-US" dirty="0"/>
                  <a:t>Verteilung </a:t>
                </a:r>
                <a:r>
                  <a:rPr lang="en-US" dirty="0" err="1"/>
                  <a:t>für</a:t>
                </a:r>
                <a:r>
                  <a:rPr lang="en-US" dirty="0"/>
                  <a:t> relative </a:t>
                </a:r>
                <a:r>
                  <a:rPr lang="en-US" dirty="0" err="1"/>
                  <a:t>Häufigkeit</a:t>
                </a:r>
                <a:r>
                  <a:rPr lang="en-US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260350"/>
                <a:ext cx="8496302" cy="503239"/>
              </a:xfrm>
              <a:blipFill>
                <a:blip r:embed="rId2"/>
                <a:stretch>
                  <a:fillRect l="-1791" t="-20000" b="-4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1115615" y="1268760"/>
            <a:ext cx="6875435" cy="4403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956376" y="5229200"/>
            <a:ext cx="360040" cy="360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885" y="5703591"/>
                <a:ext cx="8146269" cy="43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000" dirty="0"/>
                  <a:t> = </a:t>
                </a:r>
                <a:r>
                  <a:rPr lang="en-US" sz="2000" dirty="0" err="1"/>
                  <a:t>Fläche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unter</a:t>
                </a:r>
                <a:r>
                  <a:rPr lang="en-US" sz="2000" dirty="0"/>
                  <a:t> der </a:t>
                </a:r>
                <a:r>
                  <a:rPr lang="en-US" sz="2000" dirty="0" err="1"/>
                  <a:t>Häufigkeitsverteilung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von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85" y="5703591"/>
                <a:ext cx="8146269" cy="438903"/>
              </a:xfrm>
              <a:prstGeom prst="rect">
                <a:avLst/>
              </a:prstGeom>
              <a:blipFill>
                <a:blip r:embed="rId4"/>
                <a:stretch>
                  <a:fillRect t="-5556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0" y="5373216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1800" y="6178442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sog</a:t>
            </a:r>
            <a:r>
              <a:rPr lang="en-US" dirty="0">
                <a:sym typeface="Wingdings"/>
              </a:rPr>
              <a:t>. </a:t>
            </a:r>
            <a:r>
              <a:rPr lang="en-US" dirty="0" err="1">
                <a:solidFill>
                  <a:srgbClr val="0B05FF"/>
                </a:solidFill>
                <a:sym typeface="Wingdings"/>
              </a:rPr>
              <a:t>Verteilungsfunktion</a:t>
            </a:r>
            <a:endParaRPr lang="en-US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3CCC4B-B30A-184A-B795-153FC40643B0}"/>
                  </a:ext>
                </a:extLst>
              </p:cNvPr>
              <p:cNvSpPr/>
              <p:nvPr/>
            </p:nvSpPr>
            <p:spPr>
              <a:xfrm rot="16200000">
                <a:off x="345108" y="3031527"/>
                <a:ext cx="1071639" cy="40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3CCC4B-B30A-184A-B795-153FC4064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5108" y="3031527"/>
                <a:ext cx="1071639" cy="404085"/>
              </a:xfrm>
              <a:prstGeom prst="rect">
                <a:avLst/>
              </a:prstGeom>
              <a:blipFill>
                <a:blip r:embed="rId5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3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Von </a:t>
            </a:r>
            <a:r>
              <a:rPr lang="en-US" sz="2800" dirty="0" err="1"/>
              <a:t>relativen</a:t>
            </a:r>
            <a:r>
              <a:rPr lang="en-US" sz="2800" dirty="0"/>
              <a:t> </a:t>
            </a:r>
            <a:r>
              <a:rPr lang="en-US" sz="2800" dirty="0" err="1"/>
              <a:t>Häufigkeiten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Wahrscheinlichkeiten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5203824"/>
          </a:xfrm>
        </p:spPr>
        <p:txBody>
          <a:bodyPr/>
          <a:lstStyle/>
          <a:p>
            <a:r>
              <a:rPr lang="de-DE" sz="2400" dirty="0"/>
              <a:t>Übergang von relativen Häufigkeiten auf sog. Wahrscheinlichkeiten als Eigenschaften des Daten erzeugenden Prozesses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Johann Bernoulli </a:t>
            </a:r>
            <a:r>
              <a:rPr lang="de-DE" sz="2200" dirty="0"/>
              <a:t>(1667-1748) und </a:t>
            </a:r>
            <a:r>
              <a:rPr lang="de-DE" sz="2200" dirty="0">
                <a:solidFill>
                  <a:srgbClr val="FFC000"/>
                </a:solidFill>
              </a:rPr>
              <a:t>Pierre Laplace </a:t>
            </a:r>
            <a:r>
              <a:rPr lang="de-DE" sz="2200" dirty="0"/>
              <a:t>(1749-1822)</a:t>
            </a:r>
          </a:p>
          <a:p>
            <a:pPr lvl="1"/>
            <a:r>
              <a:rPr lang="de-DE" sz="2200" dirty="0"/>
              <a:t>Beispiel: Wahrscheinlichkeit, </a:t>
            </a:r>
            <a:br>
              <a:rPr lang="de-DE" sz="2200" dirty="0"/>
            </a:br>
            <a:r>
              <a:rPr lang="de-DE" sz="2200" dirty="0">
                <a:solidFill>
                  <a:srgbClr val="0B05FF"/>
                </a:solidFill>
              </a:rPr>
              <a:t>männlich zu sein, wenn man ≥400,000 Euro verdient</a:t>
            </a:r>
          </a:p>
          <a:p>
            <a:pPr lvl="1"/>
            <a:r>
              <a:rPr lang="de-DE" sz="2200" dirty="0">
                <a:solidFill>
                  <a:srgbClr val="FF0000"/>
                </a:solidFill>
              </a:rPr>
              <a:t>Aber: </a:t>
            </a:r>
            <a:r>
              <a:rPr lang="de-DE" sz="2200" dirty="0"/>
              <a:t>Auch bei großen Datenmengen wird die Wahrscheinlichkeit für eine Eigenschaft des die Daten generierenden Prozesses offensichtlich durch </a:t>
            </a:r>
            <a:br>
              <a:rPr lang="de-DE" sz="2200" dirty="0"/>
            </a:br>
            <a:r>
              <a:rPr lang="de-DE" sz="2200" dirty="0">
                <a:solidFill>
                  <a:srgbClr val="FF0000"/>
                </a:solidFill>
              </a:rPr>
              <a:t>#günstige Fälle / #mögliche Fälle nur sehr grob geschätzt</a:t>
            </a:r>
          </a:p>
          <a:p>
            <a:r>
              <a:rPr lang="de-DE" sz="2400" dirty="0"/>
              <a:t>Betrachtung des Grenzfalles: </a:t>
            </a:r>
            <a:r>
              <a:rPr lang="de-DE" sz="2400" dirty="0">
                <a:solidFill>
                  <a:srgbClr val="0B05FF"/>
                </a:solidFill>
              </a:rPr>
              <a:t>#mögliche Fälle ⟶ ∞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Richard von </a:t>
            </a:r>
            <a:r>
              <a:rPr lang="de-DE" sz="2200" dirty="0" err="1">
                <a:solidFill>
                  <a:srgbClr val="FFC000"/>
                </a:solidFill>
              </a:rPr>
              <a:t>Mises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/>
              <a:t>(ca. 1883-1953)</a:t>
            </a:r>
          </a:p>
          <a:p>
            <a:r>
              <a:rPr lang="de-DE" sz="2400" dirty="0"/>
              <a:t>Weitere Entwicklung ab 1930 durch </a:t>
            </a:r>
            <a:r>
              <a:rPr lang="de-DE" sz="2400" dirty="0">
                <a:solidFill>
                  <a:srgbClr val="FFC000"/>
                </a:solidFill>
              </a:rPr>
              <a:t>Andrei </a:t>
            </a:r>
            <a:r>
              <a:rPr lang="de-DE" sz="2400" dirty="0" err="1">
                <a:solidFill>
                  <a:srgbClr val="FFC000"/>
                </a:solidFill>
              </a:rPr>
              <a:t>Kolmogorov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43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Wahrscheinlichkeits</a:t>
            </a:r>
            <a:r>
              <a:rPr lang="en-US" dirty="0"/>
              <a:t>- vs. </a:t>
            </a:r>
            <a:r>
              <a:rPr lang="en-US" dirty="0" err="1"/>
              <a:t>Dichtefunktion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Wahrscheinlichkeitsfunktion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Wahrscheinlichkeit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</a:t>
            </a:r>
            <a:r>
              <a:rPr lang="en-US" sz="2000" dirty="0" err="1"/>
              <a:t>Merkmalsausprägung</a:t>
            </a:r>
            <a:endParaRPr lang="en-US" sz="2000" dirty="0"/>
          </a:p>
          <a:p>
            <a:r>
              <a:rPr lang="en-US" sz="2400" dirty="0" err="1"/>
              <a:t>Geht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dichter</a:t>
            </a:r>
            <a:r>
              <a:rPr lang="en-US" sz="2400" dirty="0"/>
              <a:t> </a:t>
            </a:r>
            <a:r>
              <a:rPr lang="en-US" sz="2400" dirty="0" err="1"/>
              <a:t>Grundmenge</a:t>
            </a:r>
            <a:endParaRPr lang="en-US" sz="2400" dirty="0"/>
          </a:p>
          <a:p>
            <a:pPr lvl="1"/>
            <a:r>
              <a:rPr lang="en-US" sz="2000" dirty="0" err="1"/>
              <a:t>Wahrscheinlichkeit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einzelnen</a:t>
            </a:r>
            <a:r>
              <a:rPr lang="en-US" sz="2000" dirty="0"/>
              <a:t> Wert: 0</a:t>
            </a:r>
          </a:p>
          <a:p>
            <a:r>
              <a:rPr lang="en-US" sz="2400" dirty="0" err="1"/>
              <a:t>Daher</a:t>
            </a:r>
            <a:r>
              <a:rPr lang="en-US" sz="2400" dirty="0"/>
              <a:t> in </a:t>
            </a:r>
            <a:r>
              <a:rPr lang="en-US" sz="2400" dirty="0" err="1"/>
              <a:t>diesem</a:t>
            </a:r>
            <a:r>
              <a:rPr lang="en-US" sz="2400" dirty="0"/>
              <a:t> Fall: </a:t>
            </a:r>
            <a:r>
              <a:rPr lang="en-US" sz="2400" dirty="0" err="1"/>
              <a:t>Dichtefunktion</a:t>
            </a:r>
            <a:endParaRPr lang="en-US" sz="2400" dirty="0"/>
          </a:p>
          <a:p>
            <a:r>
              <a:rPr lang="en-US" sz="2400" dirty="0" err="1"/>
              <a:t>Verwendung</a:t>
            </a:r>
            <a:r>
              <a:rPr lang="en-US" sz="2400" dirty="0"/>
              <a:t> der </a:t>
            </a:r>
            <a:r>
              <a:rPr lang="en-US" sz="2400" dirty="0" err="1"/>
              <a:t>Dichte</a:t>
            </a:r>
            <a:r>
              <a:rPr lang="en-US" sz="2400" dirty="0"/>
              <a:t> in </a:t>
            </a:r>
            <a:r>
              <a:rPr lang="en-US" sz="2400" dirty="0" err="1"/>
              <a:t>Verteilungsfunktion</a:t>
            </a:r>
            <a:endParaRPr lang="en-US" sz="2400" dirty="0"/>
          </a:p>
          <a:p>
            <a:pPr lvl="1"/>
            <a:r>
              <a:rPr lang="en-US" sz="2000" dirty="0" err="1"/>
              <a:t>Bestimmung</a:t>
            </a:r>
            <a:r>
              <a:rPr lang="en-US" sz="2000" dirty="0"/>
              <a:t> der </a:t>
            </a:r>
            <a:r>
              <a:rPr lang="en-US" sz="2000" dirty="0" err="1"/>
              <a:t>Wahrscheinlichkeit</a:t>
            </a:r>
            <a:r>
              <a:rPr lang="en-US" sz="2000" dirty="0"/>
              <a:t>, </a:t>
            </a:r>
            <a:r>
              <a:rPr lang="en-US" sz="2000" dirty="0" err="1"/>
              <a:t>dass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gewisses</a:t>
            </a:r>
            <a:r>
              <a:rPr lang="en-US" sz="2000" dirty="0"/>
              <a:t> </a:t>
            </a:r>
            <a:r>
              <a:rPr lang="en-US" sz="2000" dirty="0" err="1"/>
              <a:t>Ereignis</a:t>
            </a:r>
            <a:r>
              <a:rPr lang="en-US" sz="2000" dirty="0"/>
              <a:t> </a:t>
            </a:r>
            <a:r>
              <a:rPr lang="en-US" sz="2000" dirty="0" err="1"/>
              <a:t>höchstens</a:t>
            </a:r>
            <a:r>
              <a:rPr lang="en-US" sz="2000" dirty="0"/>
              <a:t> x mal </a:t>
            </a:r>
            <a:r>
              <a:rPr lang="en-US" sz="2000" dirty="0" err="1"/>
              <a:t>auftritt</a:t>
            </a:r>
            <a:endParaRPr lang="en-US" sz="2000" dirty="0"/>
          </a:p>
          <a:p>
            <a:pPr lvl="1"/>
            <a:r>
              <a:rPr lang="en-US" sz="2000" dirty="0" err="1"/>
              <a:t>Verteilungsfunktionen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Normalverteilung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 err="1"/>
              <a:t>Geht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x⟶∞ </a:t>
            </a:r>
            <a:r>
              <a:rPr lang="en-US" sz="2000" dirty="0" err="1"/>
              <a:t>gegen</a:t>
            </a:r>
            <a:r>
              <a:rPr lang="en-US" sz="2000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6D1F4-EFAA-4E45-930A-0423F84F68D6}"/>
                  </a:ext>
                </a:extLst>
              </p:cNvPr>
              <p:cNvSpPr txBox="1"/>
              <p:nvPr/>
            </p:nvSpPr>
            <p:spPr>
              <a:xfrm>
                <a:off x="2678529" y="4725144"/>
                <a:ext cx="3786940" cy="1080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6D1F4-EFAA-4E45-930A-0423F84F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29" y="4725144"/>
                <a:ext cx="3786940" cy="1080617"/>
              </a:xfrm>
              <a:prstGeom prst="rect">
                <a:avLst/>
              </a:prstGeom>
              <a:blipFill>
                <a:blip r:embed="rId2"/>
                <a:stretch>
                  <a:fillRect t="-132941" b="-196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5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4968875"/>
          </a:xfrm>
        </p:spPr>
        <p:txBody>
          <a:bodyPr/>
          <a:lstStyle/>
          <a:p>
            <a:r>
              <a:rPr lang="en-US" dirty="0" err="1">
                <a:solidFill>
                  <a:srgbClr val="0B05FF"/>
                </a:solidFill>
              </a:rPr>
              <a:t>Vermutung</a:t>
            </a:r>
            <a:r>
              <a:rPr lang="en-US" dirty="0">
                <a:solidFill>
                  <a:srgbClr val="0B05FF"/>
                </a:solidFill>
              </a:rPr>
              <a:t>: </a:t>
            </a:r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Körner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und </a:t>
            </a:r>
            <a:r>
              <a:rPr lang="en-US" dirty="0" err="1"/>
              <a:t>müssen</a:t>
            </a:r>
            <a:r>
              <a:rPr lang="en-US" dirty="0"/>
              <a:t> die Form des </a:t>
            </a:r>
            <a:r>
              <a:rPr lang="en-US" dirty="0" err="1"/>
              <a:t>Futters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erst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  <a:p>
            <a:r>
              <a:rPr lang="en-US" dirty="0">
                <a:solidFill>
                  <a:srgbClr val="0B05FF"/>
                </a:solidFill>
              </a:rPr>
              <a:t>Experiment: </a:t>
            </a:r>
          </a:p>
          <a:p>
            <a:pPr lvl="1"/>
            <a:r>
              <a:rPr lang="en-US" dirty="0" err="1"/>
              <a:t>Kreise</a:t>
            </a:r>
            <a:r>
              <a:rPr lang="en-US" dirty="0"/>
              <a:t> und </a:t>
            </a:r>
            <a:r>
              <a:rPr lang="en-US" dirty="0" err="1"/>
              <a:t>Dreiecke</a:t>
            </a:r>
            <a:r>
              <a:rPr lang="en-US" dirty="0"/>
              <a:t> je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Hälfte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Picken</a:t>
            </a:r>
            <a:r>
              <a:rPr lang="en-US" dirty="0"/>
              <a:t> </a:t>
            </a:r>
            <a:r>
              <a:rPr lang="en-US" dirty="0" err="1"/>
              <a:t>vorgegeben</a:t>
            </a:r>
            <a:r>
              <a:rPr lang="en-US" dirty="0"/>
              <a:t> (</a:t>
            </a:r>
            <a:r>
              <a:rPr lang="en-US" dirty="0" err="1"/>
              <a:t>sagen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20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insgesamt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Vermutung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,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Kreis</a:t>
            </a:r>
            <a:r>
              <a:rPr lang="en-US" dirty="0"/>
              <a:t> &gt;&gt; 0.5 </a:t>
            </a:r>
            <a:r>
              <a:rPr lang="en-US" dirty="0" err="1"/>
              <a:t>gelten</a:t>
            </a:r>
            <a:endParaRPr lang="en-US" dirty="0"/>
          </a:p>
          <a:p>
            <a:r>
              <a:rPr lang="en-US" dirty="0" err="1">
                <a:solidFill>
                  <a:srgbClr val="0B05FF"/>
                </a:solidFill>
              </a:rPr>
              <a:t>Hypothese</a:t>
            </a:r>
            <a:r>
              <a:rPr lang="en-US" dirty="0">
                <a:solidFill>
                  <a:srgbClr val="0B05FF"/>
                </a:solidFill>
              </a:rPr>
              <a:t> H</a:t>
            </a:r>
            <a:r>
              <a:rPr lang="en-US" baseline="-25000" dirty="0">
                <a:solidFill>
                  <a:srgbClr val="0B05FF"/>
                </a:solidFill>
              </a:rPr>
              <a:t>0</a:t>
            </a:r>
            <a:r>
              <a:rPr lang="en-US" dirty="0">
                <a:solidFill>
                  <a:srgbClr val="0B05FF"/>
                </a:solidFill>
              </a:rPr>
              <a:t>: </a:t>
            </a:r>
          </a:p>
          <a:p>
            <a:pPr lvl="1"/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Kreisen</a:t>
            </a:r>
            <a:r>
              <a:rPr lang="en-US" dirty="0"/>
              <a:t> und </a:t>
            </a:r>
            <a:r>
              <a:rPr lang="en-US" dirty="0" err="1"/>
              <a:t>Dreiecken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Kreis</a:t>
            </a:r>
            <a:r>
              <a:rPr lang="en-US" dirty="0"/>
              <a:t> = 0.5, </a:t>
            </a:r>
            <a:r>
              <a:rPr lang="en-US" dirty="0" err="1"/>
              <a:t>Mittelwert</a:t>
            </a:r>
            <a:r>
              <a:rPr lang="en-US" dirty="0"/>
              <a:t> des Experiments </a:t>
            </a:r>
            <a:r>
              <a:rPr lang="en-US" dirty="0" err="1"/>
              <a:t>sollte</a:t>
            </a:r>
            <a:r>
              <a:rPr lang="en-US" dirty="0"/>
              <a:t> 10 sein, </a:t>
            </a: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sei</a:t>
            </a:r>
            <a:r>
              <a:rPr lang="en-US" dirty="0"/>
              <a:t> 2</a:t>
            </a:r>
          </a:p>
          <a:p>
            <a:r>
              <a:rPr lang="en-US" dirty="0" err="1">
                <a:solidFill>
                  <a:srgbClr val="0B05FF"/>
                </a:solidFill>
              </a:rPr>
              <a:t>Hypothese</a:t>
            </a:r>
            <a:r>
              <a:rPr lang="en-US" dirty="0">
                <a:solidFill>
                  <a:srgbClr val="0B05FF"/>
                </a:solidFill>
              </a:rPr>
              <a:t> H</a:t>
            </a:r>
            <a:r>
              <a:rPr lang="en-US" baseline="-25000" dirty="0">
                <a:solidFill>
                  <a:srgbClr val="0B05FF"/>
                </a:solidFill>
              </a:rPr>
              <a:t>1</a:t>
            </a:r>
            <a:r>
              <a:rPr lang="en-US" dirty="0">
                <a:solidFill>
                  <a:srgbClr val="0B05FF"/>
                </a:solidFill>
              </a:rPr>
              <a:t>:</a:t>
            </a:r>
          </a:p>
          <a:p>
            <a:pPr lvl="1"/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Kreis</a:t>
            </a:r>
            <a:r>
              <a:rPr lang="en-US" dirty="0"/>
              <a:t> und </a:t>
            </a:r>
            <a:r>
              <a:rPr lang="en-US" dirty="0" err="1"/>
              <a:t>Dreick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picken</a:t>
            </a:r>
            <a:r>
              <a:rPr lang="en-US" dirty="0"/>
              <a:t> </a:t>
            </a:r>
            <a:r>
              <a:rPr lang="en-US" dirty="0" err="1"/>
              <a:t>häufiger</a:t>
            </a:r>
            <a:r>
              <a:rPr lang="en-US" dirty="0"/>
              <a:t> in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Kreis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58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Normalverteilungsannahme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Vermutung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, (also H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Kreis</a:t>
            </a:r>
            <a:r>
              <a:rPr lang="en-US" dirty="0"/>
              <a:t>=0.5, </a:t>
            </a:r>
            <a:r>
              <a:rPr lang="en-US" dirty="0" err="1"/>
              <a:t>Mittelwert</a:t>
            </a:r>
            <a:r>
              <a:rPr lang="en-US" dirty="0"/>
              <a:t> von 𝜇=10, 𝜎</a:t>
            </a:r>
            <a:r>
              <a:rPr lang="en-US" baseline="30000" dirty="0"/>
              <a:t>2</a:t>
            </a:r>
            <a:r>
              <a:rPr lang="en-US" dirty="0"/>
              <a:t>=2 (</a:t>
            </a:r>
            <a:r>
              <a:rPr lang="en-US" dirty="0" err="1"/>
              <a:t>empirisch</a:t>
            </a:r>
            <a:r>
              <a:rPr lang="en-US" dirty="0"/>
              <a:t>)</a:t>
            </a:r>
          </a:p>
          <a:p>
            <a:endParaRPr lang="en-US" dirty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>
                <a:solidFill>
                  <a:srgbClr val="0B05FF"/>
                </a:solidFill>
              </a:rPr>
              <a:t>Ausgang</a:t>
            </a:r>
            <a:r>
              <a:rPr lang="en-US" dirty="0">
                <a:solidFill>
                  <a:srgbClr val="0B05FF"/>
                </a:solidFill>
              </a:rPr>
              <a:t> des Experiments: </a:t>
            </a:r>
          </a:p>
          <a:p>
            <a:pPr lvl="1"/>
            <a:r>
              <a:rPr lang="en-US" dirty="0" err="1"/>
              <a:t>Ausgang</a:t>
            </a:r>
            <a:r>
              <a:rPr lang="en-US" dirty="0"/>
              <a:t>: </a:t>
            </a:r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pickt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16 mal auf </a:t>
            </a:r>
            <a:r>
              <a:rPr lang="en-US" dirty="0" err="1"/>
              <a:t>Kreis</a:t>
            </a:r>
            <a:endParaRPr lang="en-US" dirty="0"/>
          </a:p>
          <a:p>
            <a:r>
              <a:rPr lang="en-US" dirty="0" err="1">
                <a:solidFill>
                  <a:srgbClr val="0B05FF"/>
                </a:solidFill>
              </a:rPr>
              <a:t>Annahme</a:t>
            </a:r>
            <a:r>
              <a:rPr lang="en-US" dirty="0">
                <a:solidFill>
                  <a:srgbClr val="0B05FF"/>
                </a:solidFill>
              </a:rPr>
              <a:t>: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 die </a:t>
            </a:r>
            <a:r>
              <a:rPr lang="en-US" dirty="0" err="1"/>
              <a:t>Wahrscheinlichkeit</a:t>
            </a:r>
            <a:r>
              <a:rPr lang="en-US" dirty="0"/>
              <a:t> </a:t>
            </a:r>
            <a:r>
              <a:rPr lang="en-US" dirty="0" err="1"/>
              <a:t>minimieren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abzulehnen</a:t>
            </a:r>
            <a:r>
              <a:rPr lang="en-US" dirty="0"/>
              <a:t>, </a:t>
            </a:r>
            <a:r>
              <a:rPr lang="en-US" dirty="0" err="1"/>
              <a:t>obwohl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594"/>
            <a:ext cx="9144000" cy="17584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119105" y="2390618"/>
            <a:ext cx="216024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601" y="3164433"/>
            <a:ext cx="9144000" cy="1920751"/>
            <a:chOff x="-13601" y="2204864"/>
            <a:chExt cx="9144000" cy="1920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01" y="2204864"/>
              <a:ext cx="9144000" cy="19207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67511" y="3712008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𝛳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Ziel</a:t>
            </a:r>
            <a:r>
              <a:rPr lang="en-US" sz="2400" dirty="0"/>
              <a:t>: </a:t>
            </a:r>
            <a:r>
              <a:rPr lang="en-US" sz="2400" dirty="0" err="1"/>
              <a:t>Wahrscheinlichkeit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Fehler</a:t>
            </a:r>
            <a:r>
              <a:rPr lang="en-US" sz="2400" dirty="0"/>
              <a:t> (</a:t>
            </a:r>
            <a:r>
              <a:rPr lang="en-US" sz="2400" dirty="0" err="1"/>
              <a:t>Ablehnung</a:t>
            </a:r>
            <a:r>
              <a:rPr lang="en-US" sz="2400" dirty="0"/>
              <a:t> von H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dirty="0" err="1"/>
              <a:t>obwohl</a:t>
            </a:r>
            <a:r>
              <a:rPr lang="en-US" sz="2400" dirty="0"/>
              <a:t> </a:t>
            </a:r>
            <a:r>
              <a:rPr lang="en-US" sz="2400" dirty="0" err="1"/>
              <a:t>wahr</a:t>
            </a:r>
            <a:r>
              <a:rPr lang="en-US" sz="2400" dirty="0"/>
              <a:t>) </a:t>
            </a:r>
            <a:r>
              <a:rPr lang="en-US" sz="2400" dirty="0" err="1"/>
              <a:t>klein</a:t>
            </a:r>
            <a:r>
              <a:rPr lang="en-US" sz="2400" dirty="0"/>
              <a:t> </a:t>
            </a:r>
            <a:r>
              <a:rPr lang="en-US" sz="2400" dirty="0" err="1"/>
              <a:t>halten</a:t>
            </a:r>
            <a:endParaRPr lang="en-US" sz="2400" dirty="0"/>
          </a:p>
          <a:p>
            <a:r>
              <a:rPr lang="en-US" sz="2400" dirty="0" err="1"/>
              <a:t>Setze</a:t>
            </a:r>
            <a:r>
              <a:rPr lang="en-US" sz="2400" dirty="0"/>
              <a:t> </a:t>
            </a:r>
            <a:r>
              <a:rPr lang="en-US" sz="2400" dirty="0" err="1"/>
              <a:t>Irrtumswahrscheinlichkeit</a:t>
            </a:r>
            <a:r>
              <a:rPr lang="en-US" sz="2400" dirty="0"/>
              <a:t> 𝛼 auf 0.05</a:t>
            </a:r>
          </a:p>
          <a:p>
            <a:r>
              <a:rPr lang="en-US" sz="2400" dirty="0" err="1"/>
              <a:t>Bestimme</a:t>
            </a:r>
            <a:r>
              <a:rPr lang="en-US" sz="2400" dirty="0"/>
              <a:t> 𝛳 , so </a:t>
            </a:r>
            <a:r>
              <a:rPr lang="en-US" sz="2400" dirty="0" err="1"/>
              <a:t>dass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Fällt</a:t>
            </a:r>
            <a:r>
              <a:rPr lang="en-US" sz="2400" dirty="0"/>
              <a:t> Test in </a:t>
            </a:r>
            <a:r>
              <a:rPr lang="en-US" sz="2400" dirty="0" err="1"/>
              <a:t>Ablehnungsbereich</a:t>
            </a:r>
            <a:r>
              <a:rPr lang="en-US" sz="2400" dirty="0"/>
              <a:t>, </a:t>
            </a:r>
            <a:r>
              <a:rPr lang="en-US" sz="2400" dirty="0" err="1"/>
              <a:t>liegt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05FF"/>
                </a:solidFill>
              </a:rPr>
              <a:t>signifikante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>
                <a:solidFill>
                  <a:srgbClr val="0B05FF"/>
                </a:solidFill>
              </a:rPr>
              <a:t>Abweichung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vor</a:t>
            </a:r>
            <a:endParaRPr lang="en-US" sz="2400" dirty="0"/>
          </a:p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sprechen</a:t>
            </a:r>
            <a:r>
              <a:rPr lang="en-US" sz="2400" dirty="0"/>
              <a:t> von </a:t>
            </a:r>
            <a:r>
              <a:rPr lang="en-US" sz="2400" dirty="0" err="1"/>
              <a:t>einem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Test </a:t>
            </a:r>
            <a:r>
              <a:rPr lang="en-US" sz="2400" dirty="0" err="1">
                <a:solidFill>
                  <a:srgbClr val="0B05FF"/>
                </a:solidFill>
              </a:rPr>
              <a:t>mit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>
                <a:solidFill>
                  <a:srgbClr val="0B05FF"/>
                </a:solidFill>
              </a:rPr>
              <a:t>Signifikanzniveau</a:t>
            </a:r>
            <a:r>
              <a:rPr lang="en-US" sz="2400" dirty="0">
                <a:solidFill>
                  <a:srgbClr val="0B05FF"/>
                </a:solidFill>
              </a:rPr>
              <a:t> 𝛼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22D805-8136-3B41-8A52-BA19F0B5E980}"/>
                  </a:ext>
                </a:extLst>
              </p:cNvPr>
              <p:cNvSpPr/>
              <p:nvPr/>
            </p:nvSpPr>
            <p:spPr>
              <a:xfrm>
                <a:off x="3436260" y="2694400"/>
                <a:ext cx="2293705" cy="94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22D805-8136-3B41-8A52-BA19F0B5E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60" y="2694400"/>
                <a:ext cx="2293705" cy="940066"/>
              </a:xfrm>
              <a:prstGeom prst="rect">
                <a:avLst/>
              </a:prstGeom>
              <a:blipFill>
                <a:blip r:embed="rId3"/>
                <a:stretch>
                  <a:fillRect l="-37569" t="-101333" b="-16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29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Auswertung</a:t>
            </a:r>
            <a:r>
              <a:rPr lang="en-US" dirty="0"/>
              <a:t> des Experiments: </a:t>
            </a:r>
            <a:r>
              <a:rPr lang="en-US" dirty="0" err="1"/>
              <a:t>Fehleranalyse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 Experiment </a:t>
            </a:r>
            <a:r>
              <a:rPr lang="en-US" dirty="0" err="1"/>
              <a:t>fällt</a:t>
            </a:r>
            <a:r>
              <a:rPr lang="en-US" dirty="0"/>
              <a:t> in den </a:t>
            </a:r>
            <a:r>
              <a:rPr lang="en-US" dirty="0" err="1"/>
              <a:t>Ablehnungsbereich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Also: </a:t>
            </a:r>
            <a:r>
              <a:rPr lang="en-US" dirty="0" err="1">
                <a:solidFill>
                  <a:srgbClr val="0B05FF"/>
                </a:solidFill>
              </a:rPr>
              <a:t>Annahme</a:t>
            </a:r>
            <a:r>
              <a:rPr lang="en-US" dirty="0">
                <a:solidFill>
                  <a:srgbClr val="0B05FF"/>
                </a:solidFill>
              </a:rPr>
              <a:t> der </a:t>
            </a:r>
            <a:r>
              <a:rPr lang="en-US" dirty="0" err="1">
                <a:solidFill>
                  <a:srgbClr val="0B05FF"/>
                </a:solidFill>
              </a:rPr>
              <a:t>Vermutung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wahr</a:t>
            </a:r>
            <a:endParaRPr lang="en-US" dirty="0"/>
          </a:p>
          <a:p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Ausgänge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Kreis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16</a:t>
            </a:r>
          </a:p>
          <a:p>
            <a:r>
              <a:rPr lang="en-US" dirty="0" err="1"/>
              <a:t>Bestimme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Irrtumswahrscheinlichkeit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0.021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sagen</a:t>
            </a:r>
            <a:r>
              <a:rPr lang="en-US" dirty="0"/>
              <a:t> 𝛼 = 0.021 (</a:t>
            </a:r>
            <a:r>
              <a:rPr lang="en-US" dirty="0" err="1"/>
              <a:t>oder</a:t>
            </a:r>
            <a:r>
              <a:rPr lang="en-US" dirty="0"/>
              <a:t> 2.1%) 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 err="1"/>
              <a:t>nennen</a:t>
            </a:r>
            <a:r>
              <a:rPr lang="en-US" dirty="0"/>
              <a:t> das </a:t>
            </a:r>
            <a:r>
              <a:rPr lang="en-US" dirty="0" err="1">
                <a:solidFill>
                  <a:srgbClr val="0B05FF"/>
                </a:solidFill>
              </a:rPr>
              <a:t>Fehler</a:t>
            </a:r>
            <a:r>
              <a:rPr lang="en-US" dirty="0">
                <a:solidFill>
                  <a:srgbClr val="0B05FF"/>
                </a:solidFill>
              </a:rPr>
              <a:t> 1.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6B872C-1EE4-A543-B857-92A0F0FEC794}"/>
                  </a:ext>
                </a:extLst>
              </p:cNvPr>
              <p:cNvSpPr/>
              <p:nvPr/>
            </p:nvSpPr>
            <p:spPr>
              <a:xfrm>
                <a:off x="2965695" y="2780928"/>
                <a:ext cx="3212610" cy="1205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=0.979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6B872C-1EE4-A543-B857-92A0F0FEC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95" y="2780928"/>
                <a:ext cx="3212610" cy="1205330"/>
              </a:xfrm>
              <a:prstGeom prst="rect">
                <a:avLst/>
              </a:prstGeom>
              <a:blipFill>
                <a:blip r:embed="rId2"/>
                <a:stretch>
                  <a:fillRect l="-36759" t="-110417" b="-16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2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2206" r="4878" b="14296"/>
          <a:stretch/>
        </p:blipFill>
        <p:spPr>
          <a:xfrm>
            <a:off x="683568" y="3865992"/>
            <a:ext cx="8014345" cy="1323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Fragestellung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Nehmen </a:t>
                </a:r>
                <a:r>
                  <a:rPr lang="en-US" sz="2000" dirty="0" err="1"/>
                  <a:t>wir</a:t>
                </a:r>
                <a:r>
                  <a:rPr lang="en-US" sz="2000" dirty="0"/>
                  <a:t> an, </a:t>
                </a:r>
                <a:r>
                  <a:rPr lang="en-US" sz="2000" dirty="0" err="1"/>
                  <a:t>wir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kennen</a:t>
                </a:r>
                <a:r>
                  <a:rPr lang="en-US" sz="2000" dirty="0"/>
                  <a:t> die </a:t>
                </a:r>
                <a:r>
                  <a:rPr lang="en-US" sz="2000" dirty="0" err="1"/>
                  <a:t>Verteilung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für</a:t>
                </a:r>
                <a:r>
                  <a:rPr lang="en-US" sz="2000" dirty="0"/>
                  <a:t> den Falls, </a:t>
                </a:r>
                <a:r>
                  <a:rPr lang="en-US" sz="2000" dirty="0" err="1"/>
                  <a:t>dass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Küken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angeborende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Körnererkennungsbegabung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haben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 err="1"/>
                  <a:t>Mit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welcher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Wahrscheinlichkeit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würde</a:t>
                </a:r>
                <a:r>
                  <a:rPr lang="en-US" sz="2000" dirty="0"/>
                  <a:t> die </a:t>
                </a:r>
                <a:r>
                  <a:rPr lang="en-US" sz="2000" dirty="0" err="1"/>
                  <a:t>Begabung</a:t>
                </a:r>
                <a:r>
                  <a:rPr lang="en-US" sz="2000" dirty="0"/>
                  <a:t> der </a:t>
                </a:r>
                <a:r>
                  <a:rPr lang="en-US" sz="2000" dirty="0" err="1"/>
                  <a:t>Küken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nicht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erkannt</a:t>
                </a:r>
                <a:r>
                  <a:rPr lang="en-US" sz="2000" dirty="0"/>
                  <a:t>? </a:t>
                </a:r>
              </a:p>
              <a:p>
                <a:r>
                  <a:rPr lang="en-US" sz="2000" dirty="0" err="1"/>
                  <a:t>Würden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Küken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Kreise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Wahrscheinlichkeit</a:t>
                </a:r>
                <a:r>
                  <a:rPr lang="en-US" sz="2000" dirty="0"/>
                  <a:t> p=0.8 </a:t>
                </a:r>
                <a:r>
                  <a:rPr lang="en-US" sz="2000" dirty="0" err="1"/>
                  <a:t>bevorzugen</a:t>
                </a:r>
                <a:r>
                  <a:rPr lang="en-US" sz="2000" dirty="0"/>
                  <a:t>, </a:t>
                </a:r>
                <a:br>
                  <a:rPr lang="en-US" sz="2000" dirty="0"/>
                </a:br>
                <a:r>
                  <a:rPr lang="en-US" sz="2000" dirty="0" err="1"/>
                  <a:t>ergäbe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sich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Je </a:t>
                </a:r>
                <a:r>
                  <a:rPr lang="en-US" sz="2000" dirty="0" err="1"/>
                  <a:t>mehr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sich</a:t>
                </a:r>
                <a:r>
                  <a:rPr lang="en-US" sz="2000" dirty="0"/>
                  <a:t> p </a:t>
                </a:r>
                <a:r>
                  <a:rPr lang="en-US" sz="2000" dirty="0" err="1"/>
                  <a:t>dem</a:t>
                </a:r>
                <a:r>
                  <a:rPr lang="en-US" sz="2000" dirty="0"/>
                  <a:t> Wert 0.5 </a:t>
                </a:r>
                <a:r>
                  <a:rPr lang="en-US" sz="2000" dirty="0" err="1"/>
                  <a:t>nähert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umso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größer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wird</a:t>
                </a:r>
                <a:r>
                  <a:rPr lang="en-US" sz="2000" dirty="0"/>
                  <a:t> der </a:t>
                </a:r>
                <a:r>
                  <a:rPr lang="en-US" sz="2000" dirty="0" err="1">
                    <a:solidFill>
                      <a:srgbClr val="0B05FF"/>
                    </a:solidFill>
                  </a:rPr>
                  <a:t>Fehler</a:t>
                </a:r>
                <a:r>
                  <a:rPr lang="en-US" sz="2000" dirty="0">
                    <a:solidFill>
                      <a:srgbClr val="0B05FF"/>
                    </a:solidFill>
                  </a:rPr>
                  <a:t> 2. Art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CF3883-CB05-0547-B164-9D9E06DBAFE9}"/>
                  </a:ext>
                </a:extLst>
              </p:cNvPr>
              <p:cNvSpPr/>
              <p:nvPr/>
            </p:nvSpPr>
            <p:spPr>
              <a:xfrm>
                <a:off x="1619672" y="3461907"/>
                <a:ext cx="2526141" cy="40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=0,196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CF3883-CB05-0547-B164-9D9E06DBA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461907"/>
                <a:ext cx="2526141" cy="404085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31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Ablehnungsbereichs</a:t>
            </a:r>
            <a:r>
              <a:rPr lang="en-US" dirty="0"/>
              <a:t> </a:t>
            </a:r>
            <a:r>
              <a:rPr lang="en-US" dirty="0" err="1"/>
              <a:t>rechts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Behauptung</a:t>
            </a:r>
            <a:r>
              <a:rPr lang="en-US" dirty="0"/>
              <a:t>: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bestimmtes</a:t>
            </a:r>
            <a:r>
              <a:rPr lang="en-US" dirty="0"/>
              <a:t> </a:t>
            </a:r>
            <a:r>
              <a:rPr lang="en-US" dirty="0" err="1"/>
              <a:t>Medikament</a:t>
            </a:r>
            <a:r>
              <a:rPr lang="en-US" dirty="0"/>
              <a:t> </a:t>
            </a:r>
            <a:r>
              <a:rPr lang="en-US" dirty="0" err="1"/>
              <a:t>verursacht</a:t>
            </a:r>
            <a:r>
              <a:rPr lang="en-US" dirty="0"/>
              <a:t> </a:t>
            </a:r>
            <a:r>
              <a:rPr lang="en-US" dirty="0" err="1"/>
              <a:t>höchstens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20 % der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Nebenwirkungen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bezweifeln</a:t>
            </a:r>
            <a:r>
              <a:rPr lang="en-US" dirty="0"/>
              <a:t> dies und </a:t>
            </a:r>
            <a:r>
              <a:rPr lang="en-US" dirty="0" err="1"/>
              <a:t>testen</a:t>
            </a:r>
            <a:r>
              <a:rPr lang="en-US" dirty="0"/>
              <a:t> die </a:t>
            </a:r>
            <a:r>
              <a:rPr lang="en-US" dirty="0" err="1"/>
              <a:t>Nullhypothese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/>
              <a:t>. Die </a:t>
            </a:r>
            <a:r>
              <a:rPr lang="en-US" dirty="0" err="1"/>
              <a:t>Stichprobenlänge</a:t>
            </a:r>
            <a:r>
              <a:rPr lang="en-US" dirty="0"/>
              <a:t> </a:t>
            </a:r>
            <a:r>
              <a:rPr lang="en-US" dirty="0" err="1"/>
              <a:t>sei</a:t>
            </a:r>
            <a:r>
              <a:rPr lang="en-US" dirty="0"/>
              <a:t> n = 30 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≤ 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&gt; p</a:t>
            </a:r>
            <a:r>
              <a:rPr lang="en-US" baseline="-25000" dirty="0"/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718"/>
            <a:ext cx="9144000" cy="19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Ablehnungsbereichs</a:t>
            </a:r>
            <a:r>
              <a:rPr lang="en-US" dirty="0"/>
              <a:t>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Behauptung</a:t>
            </a:r>
            <a:r>
              <a:rPr lang="en-US" dirty="0"/>
              <a:t>: </a:t>
            </a:r>
            <a:r>
              <a:rPr lang="en-US" dirty="0" err="1"/>
              <a:t>Mindestens</a:t>
            </a:r>
            <a:r>
              <a:rPr lang="en-US" dirty="0"/>
              <a:t> 70 % der </a:t>
            </a:r>
            <a:r>
              <a:rPr lang="en-US" dirty="0" err="1"/>
              <a:t>gelieferten</a:t>
            </a:r>
            <a:r>
              <a:rPr lang="en-US" dirty="0"/>
              <a:t> </a:t>
            </a:r>
            <a:r>
              <a:rPr lang="en-US" dirty="0" err="1"/>
              <a:t>Gurken</a:t>
            </a:r>
            <a:r>
              <a:rPr lang="en-US" dirty="0"/>
              <a:t> </a:t>
            </a:r>
            <a:r>
              <a:rPr lang="en-US" dirty="0" err="1"/>
              <a:t>erfüllen</a:t>
            </a:r>
            <a:r>
              <a:rPr lang="en-US" dirty="0"/>
              <a:t> die </a:t>
            </a:r>
            <a:r>
              <a:rPr lang="en-US" dirty="0" err="1"/>
              <a:t>europäsche</a:t>
            </a:r>
            <a:r>
              <a:rPr lang="en-US" dirty="0"/>
              <a:t> </a:t>
            </a:r>
            <a:r>
              <a:rPr lang="en-US" dirty="0" err="1"/>
              <a:t>Krümmungsnorm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vermuten</a:t>
            </a:r>
            <a:r>
              <a:rPr lang="en-US" dirty="0"/>
              <a:t> das </a:t>
            </a:r>
            <a:r>
              <a:rPr lang="en-US" dirty="0" err="1"/>
              <a:t>Gegenteil</a:t>
            </a:r>
            <a:r>
              <a:rPr lang="en-US" dirty="0"/>
              <a:t> und </a:t>
            </a:r>
            <a:r>
              <a:rPr lang="en-US" dirty="0" err="1"/>
              <a:t>testen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/>
              <a:t>.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≥ 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&lt; p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866"/>
            <a:ext cx="9144000" cy="19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/>
              <a:t>Betrachtung</a:t>
            </a:r>
            <a:r>
              <a:rPr lang="en-US" altLang="de-DE" dirty="0"/>
              <a:t> </a:t>
            </a:r>
            <a:r>
              <a:rPr lang="en-US" altLang="de-DE" dirty="0" err="1"/>
              <a:t>einer</a:t>
            </a:r>
            <a:r>
              <a:rPr lang="en-US" altLang="de-DE" dirty="0"/>
              <a:t> </a:t>
            </a:r>
            <a:r>
              <a:rPr lang="en-US" altLang="de-DE" dirty="0" err="1"/>
              <a:t>Teilmenge</a:t>
            </a:r>
            <a:r>
              <a:rPr lang="en-US" altLang="de-DE" dirty="0"/>
              <a:t> der </a:t>
            </a:r>
            <a:r>
              <a:rPr lang="en-US" altLang="de-DE" dirty="0" err="1"/>
              <a:t>Daten</a:t>
            </a:r>
            <a:endParaRPr lang="en-US" altLang="de-DE" dirty="0"/>
          </a:p>
        </p:txBody>
      </p:sp>
      <p:pic>
        <p:nvPicPr>
          <p:cNvPr id="9" name="Picture 8" descr="Bildschirmfoto 2015-02-21 um 15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9" y="1268760"/>
            <a:ext cx="820891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Erhebung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05FF"/>
                </a:solidFill>
              </a:rPr>
              <a:t>Stichprobe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906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Ablehnungsbereichs</a:t>
            </a:r>
            <a:r>
              <a:rPr lang="en-US" dirty="0"/>
              <a:t> </a:t>
            </a:r>
            <a:r>
              <a:rPr lang="en-US" dirty="0" err="1"/>
              <a:t>beidseitig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zufälligen</a:t>
            </a:r>
            <a:r>
              <a:rPr lang="en-US" dirty="0"/>
              <a:t> </a:t>
            </a:r>
            <a:r>
              <a:rPr lang="en-US" dirty="0" err="1"/>
              <a:t>Farbgebung</a:t>
            </a:r>
            <a:r>
              <a:rPr lang="en-US" dirty="0"/>
              <a:t> </a:t>
            </a:r>
            <a:r>
              <a:rPr lang="en-US" dirty="0" err="1"/>
              <a:t>sollen</a:t>
            </a:r>
            <a:r>
              <a:rPr lang="en-US" dirty="0"/>
              <a:t> 50 % der </a:t>
            </a:r>
            <a:r>
              <a:rPr lang="en-US" dirty="0" err="1"/>
              <a:t>Serienprodukte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helle</a:t>
            </a:r>
            <a:r>
              <a:rPr lang="en-US" dirty="0"/>
              <a:t> </a:t>
            </a:r>
            <a:r>
              <a:rPr lang="en-US" dirty="0" err="1"/>
              <a:t>Tönung</a:t>
            </a:r>
            <a:r>
              <a:rPr lang="en-US" dirty="0"/>
              <a:t> </a:t>
            </a:r>
            <a:r>
              <a:rPr lang="en-US" dirty="0" err="1"/>
              <a:t>besitzen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Abweichungen</a:t>
            </a:r>
            <a:r>
              <a:rPr lang="en-US" dirty="0"/>
              <a:t> </a:t>
            </a:r>
            <a:r>
              <a:rPr lang="en-US" dirty="0" err="1"/>
              <a:t>aufdecken</a:t>
            </a:r>
            <a:r>
              <a:rPr lang="en-US" dirty="0"/>
              <a:t>. 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= 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≠ p</a:t>
            </a:r>
            <a:r>
              <a:rPr lang="en-US" baseline="-25000" dirty="0"/>
              <a:t>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Typ-1- und Typ-2-Fehler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Typ 1: Wir lehnen H</a:t>
            </a:r>
            <a:r>
              <a:rPr lang="de-DE" altLang="de-DE" sz="2800" baseline="-25000" dirty="0"/>
              <a:t>0</a:t>
            </a:r>
            <a:r>
              <a:rPr lang="de-DE" altLang="de-DE" sz="2800" dirty="0"/>
              <a:t> ab, obwohl sie wahr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Wenn </a:t>
            </a:r>
            <a:r>
              <a:rPr lang="de-DE" altLang="de-DE" dirty="0">
                <a:latin typeface="Symbol" pitchFamily="18" charset="2"/>
              </a:rPr>
              <a:t>a</a:t>
            </a:r>
            <a:r>
              <a:rPr lang="de-DE" altLang="de-DE" dirty="0"/>
              <a:t>=0,05 , dann lehnen wir H</a:t>
            </a:r>
            <a:r>
              <a:rPr lang="de-DE" altLang="de-DE" baseline="-25000" dirty="0"/>
              <a:t>0</a:t>
            </a:r>
            <a:r>
              <a:rPr lang="de-DE" altLang="de-DE" dirty="0"/>
              <a:t> in 5% der Fälle ab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Wahrscheinlichkeit </a:t>
            </a:r>
            <a:r>
              <a:rPr lang="de-DE" altLang="de-DE" dirty="0">
                <a:latin typeface="Symbol" pitchFamily="18" charset="2"/>
              </a:rPr>
              <a:t>a</a:t>
            </a:r>
            <a:r>
              <a:rPr lang="de-DE" altLang="de-DE" dirty="0"/>
              <a:t>, mit der wir H</a:t>
            </a:r>
            <a:r>
              <a:rPr lang="de-DE" altLang="de-DE" baseline="-25000" dirty="0"/>
              <a:t>0 </a:t>
            </a:r>
            <a:r>
              <a:rPr lang="de-DE" altLang="de-DE" dirty="0"/>
              <a:t>ablehnen, also einen Typ-1-Fehler zu machen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Typ 2: Wir akzeptieren H</a:t>
            </a:r>
            <a:r>
              <a:rPr lang="de-DE" altLang="de-DE" sz="2800" baseline="-25000" dirty="0"/>
              <a:t>0</a:t>
            </a:r>
            <a:r>
              <a:rPr lang="de-DE" altLang="de-DE" sz="2800" dirty="0"/>
              <a:t> obwohl sie falsch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Die Wahrscheinlichkeit einen </a:t>
            </a:r>
            <a:br>
              <a:rPr lang="de-DE" altLang="de-DE" dirty="0"/>
            </a:br>
            <a:r>
              <a:rPr lang="de-DE" altLang="de-DE" dirty="0"/>
              <a:t>Typ-2-Fehler zu machen, ist</a:t>
            </a:r>
            <a:r>
              <a:rPr lang="de-DE" altLang="de-DE" dirty="0">
                <a:latin typeface="Symbol" pitchFamily="18" charset="2"/>
              </a:rPr>
              <a:t> b</a:t>
            </a:r>
            <a:endParaRPr lang="de-DE" altLang="de-DE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1-</a:t>
            </a:r>
            <a:r>
              <a:rPr lang="de-DE" altLang="de-DE" dirty="0">
                <a:latin typeface="Symbol" pitchFamily="18" charset="2"/>
              </a:rPr>
              <a:t>b</a:t>
            </a:r>
            <a:r>
              <a:rPr lang="de-DE" altLang="de-DE" dirty="0"/>
              <a:t> ist dann die Wahrscheinlichkeit H</a:t>
            </a:r>
            <a:r>
              <a:rPr lang="de-DE" altLang="de-DE" baseline="-25000" dirty="0"/>
              <a:t>0</a:t>
            </a:r>
            <a:r>
              <a:rPr lang="de-DE" altLang="de-DE" dirty="0"/>
              <a:t> </a:t>
            </a:r>
            <a:br>
              <a:rPr lang="de-DE" altLang="de-DE"/>
            </a:br>
            <a:r>
              <a:rPr lang="de-DE" altLang="de-DE"/>
              <a:t>(richtigerweise) NICHT zu akzeptieren</a:t>
            </a:r>
            <a:endParaRPr lang="de-DE" altLang="de-DE" dirty="0"/>
          </a:p>
          <a:p>
            <a:pPr eaLnBrk="1" hangingPunct="1">
              <a:lnSpc>
                <a:spcPct val="90000"/>
              </a:lnSpc>
            </a:pPr>
            <a:endParaRPr lang="de-DE" altLang="de-DE" sz="2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Es werden aber unterschiedliche Verteilungen zugrunde gelegt: 𝛼 ≠ 1-𝛽</a:t>
            </a:r>
          </a:p>
        </p:txBody>
      </p:sp>
    </p:spTree>
    <p:extLst>
      <p:ext uri="{BB962C8B-B14F-4D97-AF65-F5344CB8AC3E}">
        <p14:creationId xmlns:p14="http://schemas.microsoft.com/office/powerpoint/2010/main" val="5890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type1and2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5477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64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r>
              <a:rPr lang="en-US" dirty="0"/>
              <a:t>: </a:t>
            </a:r>
            <a:r>
              <a:rPr lang="en-US" dirty="0" err="1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Um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beweisen</a:t>
            </a:r>
            <a:r>
              <a:rPr lang="en-US" sz="2400" dirty="0"/>
              <a:t> </a:t>
            </a:r>
            <a:r>
              <a:rPr lang="en-US" sz="2400" dirty="0" err="1"/>
              <a:t>zeigt</a:t>
            </a:r>
            <a:r>
              <a:rPr lang="en-US" sz="2400" dirty="0"/>
              <a:t> man, </a:t>
            </a:r>
            <a:br>
              <a:rPr lang="en-US" sz="2400" dirty="0"/>
            </a:br>
            <a:r>
              <a:rPr lang="en-US" sz="2400" dirty="0" err="1"/>
              <a:t>dass</a:t>
            </a:r>
            <a:r>
              <a:rPr lang="en-US" sz="2400" dirty="0"/>
              <a:t> die </a:t>
            </a:r>
            <a:r>
              <a:rPr lang="en-US" sz="2400" dirty="0" err="1"/>
              <a:t>Gegenhypothese</a:t>
            </a:r>
            <a:r>
              <a:rPr lang="en-US" sz="2400" dirty="0"/>
              <a:t> </a:t>
            </a:r>
            <a:r>
              <a:rPr lang="en-US" sz="2400" dirty="0" err="1"/>
              <a:t>wegen</a:t>
            </a:r>
            <a:r>
              <a:rPr lang="en-US" sz="2400" dirty="0"/>
              <a:t>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Testergebnisses</a:t>
            </a:r>
            <a:r>
              <a:rPr lang="en-US" sz="2400" dirty="0"/>
              <a:t> </a:t>
            </a:r>
            <a:r>
              <a:rPr lang="en-US" sz="2400" dirty="0" err="1"/>
              <a:t>äußerst</a:t>
            </a:r>
            <a:r>
              <a:rPr lang="en-US" sz="2400" dirty="0"/>
              <a:t> </a:t>
            </a:r>
            <a:r>
              <a:rPr lang="en-US" sz="2400" dirty="0" err="1"/>
              <a:t>unwahrscheinlich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Nullhypothese</a:t>
            </a:r>
            <a:r>
              <a:rPr lang="en-US" sz="2400" dirty="0"/>
              <a:t> </a:t>
            </a:r>
            <a:r>
              <a:rPr lang="en-US" sz="2400" dirty="0" err="1"/>
              <a:t>getestet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, </a:t>
            </a:r>
            <a:r>
              <a:rPr lang="en-US" sz="2400" dirty="0" err="1"/>
              <a:t>hängt</a:t>
            </a:r>
            <a:r>
              <a:rPr lang="en-US" sz="2400" dirty="0"/>
              <a:t> von </a:t>
            </a:r>
            <a:r>
              <a:rPr lang="en-US" sz="2400" dirty="0" err="1"/>
              <a:t>Zielsetzung</a:t>
            </a:r>
            <a:r>
              <a:rPr lang="en-US" sz="2400" dirty="0"/>
              <a:t> ab</a:t>
            </a:r>
          </a:p>
          <a:p>
            <a:r>
              <a:rPr lang="en-US" sz="2400" dirty="0" err="1"/>
              <a:t>Wichtig</a:t>
            </a:r>
            <a:r>
              <a:rPr lang="en-US" sz="2400" dirty="0"/>
              <a:t>: </a:t>
            </a:r>
            <a:r>
              <a:rPr lang="en-US" sz="2400" dirty="0" err="1"/>
              <a:t>Verteilungsannahme</a:t>
            </a:r>
            <a:r>
              <a:rPr lang="en-US" sz="2400" dirty="0"/>
              <a:t> der </a:t>
            </a:r>
            <a:r>
              <a:rPr lang="en-US" sz="2400" dirty="0" err="1"/>
              <a:t>Nullhypothese</a:t>
            </a:r>
            <a:r>
              <a:rPr lang="en-US" sz="2400" dirty="0"/>
              <a:t> muss </a:t>
            </a:r>
            <a:r>
              <a:rPr lang="en-US" sz="2400" dirty="0" err="1"/>
              <a:t>gerechtfertigt</a:t>
            </a:r>
            <a:r>
              <a:rPr lang="en-US" sz="2400" dirty="0"/>
              <a:t> sein</a:t>
            </a:r>
          </a:p>
          <a:p>
            <a:r>
              <a:rPr lang="en-US" sz="2400" dirty="0"/>
              <a:t>Parameter der </a:t>
            </a:r>
            <a:r>
              <a:rPr lang="en-US" sz="2400" dirty="0" err="1"/>
              <a:t>jeweils</a:t>
            </a:r>
            <a:r>
              <a:rPr lang="en-US" sz="2400" dirty="0"/>
              <a:t> </a:t>
            </a:r>
            <a:r>
              <a:rPr lang="en-US" sz="2400" dirty="0" err="1"/>
              <a:t>angenommenen</a:t>
            </a:r>
            <a:r>
              <a:rPr lang="en-US" sz="2400" dirty="0"/>
              <a:t> </a:t>
            </a:r>
            <a:r>
              <a:rPr lang="en-US" sz="2400" dirty="0" err="1"/>
              <a:t>Verteilung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sinnvoll</a:t>
            </a:r>
            <a:r>
              <a:rPr lang="en-US" sz="2400" dirty="0"/>
              <a:t> </a:t>
            </a:r>
            <a:r>
              <a:rPr lang="en-US" sz="2400" dirty="0" err="1"/>
              <a:t>bestimmt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endParaRPr lang="en-US" sz="2400" dirty="0"/>
          </a:p>
          <a:p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groß</a:t>
            </a:r>
            <a:r>
              <a:rPr lang="en-US" sz="2400" dirty="0"/>
              <a:t> </a:t>
            </a:r>
            <a:r>
              <a:rPr lang="en-US" sz="2400" dirty="0" err="1"/>
              <a:t>sollte</a:t>
            </a:r>
            <a:r>
              <a:rPr lang="en-US" sz="2400" dirty="0"/>
              <a:t> die </a:t>
            </a:r>
            <a:r>
              <a:rPr lang="en-US" sz="2400" dirty="0" err="1"/>
              <a:t>Stichprobe</a:t>
            </a:r>
            <a:r>
              <a:rPr lang="en-US" sz="2400" dirty="0"/>
              <a:t> sein? </a:t>
            </a:r>
          </a:p>
          <a:p>
            <a:r>
              <a:rPr lang="en-US" sz="2400" dirty="0" err="1"/>
              <a:t>Wieviele</a:t>
            </a:r>
            <a:r>
              <a:rPr lang="en-US" sz="2400" dirty="0"/>
              <a:t>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benötigen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, um </a:t>
            </a:r>
            <a:r>
              <a:rPr lang="en-US" sz="2400" dirty="0" err="1"/>
              <a:t>gewissen</a:t>
            </a:r>
            <a:r>
              <a:rPr lang="en-US" sz="2400" dirty="0"/>
              <a:t> </a:t>
            </a:r>
            <a:r>
              <a:rPr lang="en-US" sz="2400" dirty="0" err="1"/>
              <a:t>Aussagen</a:t>
            </a:r>
            <a:r>
              <a:rPr lang="en-US" sz="2400" dirty="0"/>
              <a:t> </a:t>
            </a:r>
            <a:r>
              <a:rPr lang="en-US" sz="2400" dirty="0" err="1"/>
              <a:t>machen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Schätzung</a:t>
            </a:r>
            <a:r>
              <a:rPr lang="en-US" dirty="0"/>
              <a:t> von </a:t>
            </a:r>
            <a:r>
              <a:rPr lang="en-US" dirty="0" err="1"/>
              <a:t>Parametern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Auswertung</a:t>
            </a:r>
            <a:r>
              <a:rPr lang="en-US" dirty="0"/>
              <a:t> der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endParaRPr lang="en-US" dirty="0"/>
          </a:p>
          <a:p>
            <a:r>
              <a:rPr lang="en-US" dirty="0" err="1"/>
              <a:t>Rückschlüsse</a:t>
            </a:r>
            <a:r>
              <a:rPr lang="en-US" dirty="0"/>
              <a:t> auf </a:t>
            </a:r>
            <a:r>
              <a:rPr lang="en-US" dirty="0" err="1"/>
              <a:t>Eigenschaften</a:t>
            </a:r>
            <a:r>
              <a:rPr lang="en-US" dirty="0"/>
              <a:t> der </a:t>
            </a:r>
            <a:r>
              <a:rPr lang="en-US" dirty="0" err="1"/>
              <a:t>Grundgesamtheit</a:t>
            </a:r>
            <a:endParaRPr lang="en-US" dirty="0"/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betrachten</a:t>
            </a:r>
            <a:r>
              <a:rPr lang="en-US" dirty="0"/>
              <a:t> </a:t>
            </a:r>
            <a:r>
              <a:rPr lang="en-US" dirty="0" err="1"/>
              <a:t>zunächst</a:t>
            </a:r>
            <a:r>
              <a:rPr lang="en-US" dirty="0"/>
              <a:t> </a:t>
            </a:r>
            <a:r>
              <a:rPr lang="en-US" dirty="0" err="1"/>
              <a:t>einmal</a:t>
            </a:r>
            <a:r>
              <a:rPr lang="en-US" dirty="0"/>
              <a:t> die </a:t>
            </a:r>
            <a:r>
              <a:rPr lang="en-US" dirty="0" err="1"/>
              <a:t>Normalverteilung</a:t>
            </a:r>
            <a:endParaRPr lang="en-US" dirty="0"/>
          </a:p>
          <a:p>
            <a:pPr lvl="1"/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Parameter </a:t>
            </a:r>
            <a:r>
              <a:rPr lang="en-US" dirty="0" err="1"/>
              <a:t>bestimmen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296901"/>
            <a:ext cx="5400600" cy="29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/>
              <a:t>Experimente</a:t>
            </a:r>
            <a:r>
              <a:rPr lang="en-US" dirty="0"/>
              <a:t>, </a:t>
            </a:r>
            <a:r>
              <a:rPr lang="en-US" dirty="0" err="1"/>
              <a:t>Zufallsvariablen</a:t>
            </a:r>
            <a:r>
              <a:rPr lang="en-US" dirty="0"/>
              <a:t>, </a:t>
            </a:r>
            <a:r>
              <a:rPr lang="en-US" dirty="0" err="1"/>
              <a:t>Verteilungen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</p:spPr>
            <p:txBody>
              <a:bodyPr/>
              <a:lstStyle/>
              <a:p>
                <a:r>
                  <a:rPr lang="en-US" sz="2400" dirty="0"/>
                  <a:t>Durchführung von </a:t>
                </a:r>
                <a:r>
                  <a:rPr lang="en-US" sz="2400" dirty="0" err="1"/>
                  <a:t>Experimenten</a:t>
                </a:r>
                <a:r>
                  <a:rPr lang="en-US" sz="2400" dirty="0"/>
                  <a:t> / </a:t>
                </a:r>
                <a:r>
                  <a:rPr lang="en-US" sz="2400" dirty="0" err="1"/>
                  <a:t>Auswertung</a:t>
                </a:r>
                <a:r>
                  <a:rPr lang="en-US" sz="2400" dirty="0"/>
                  <a:t> von </a:t>
                </a:r>
                <a:r>
                  <a:rPr lang="en-US" sz="2400" dirty="0" err="1"/>
                  <a:t>Daten</a:t>
                </a:r>
                <a:endParaRPr lang="en-US" sz="2400" dirty="0"/>
              </a:p>
              <a:p>
                <a:pPr lvl="1"/>
                <a:r>
                  <a:rPr lang="en-US" sz="2000" dirty="0" err="1"/>
                  <a:t>Merkmalsausprägungen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bestimmen</a:t>
                </a:r>
                <a:endParaRPr lang="en-US" sz="2000" dirty="0"/>
              </a:p>
              <a:p>
                <a:pPr lvl="1"/>
                <a:r>
                  <a:rPr lang="en-US" sz="2000" dirty="0" err="1"/>
                  <a:t>Werte</a:t>
                </a:r>
                <a:r>
                  <a:rPr lang="en-US" sz="2000" dirty="0"/>
                  <a:t> von </a:t>
                </a:r>
                <a:r>
                  <a:rPr lang="en-US" sz="2000" dirty="0" err="1"/>
                  <a:t>statistischen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Variablen</a:t>
                </a:r>
                <a:endParaRPr lang="en-US" sz="2000" dirty="0"/>
              </a:p>
              <a:p>
                <a:pPr lvl="1"/>
                <a:r>
                  <a:rPr lang="en-US" sz="2000" dirty="0" err="1"/>
                  <a:t>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Sinne</a:t>
                </a:r>
                <a:r>
                  <a:rPr lang="en-US" sz="2000" dirty="0"/>
                  <a:t> des </a:t>
                </a:r>
                <a:r>
                  <a:rPr lang="en-US" sz="2000" dirty="0" err="1"/>
                  <a:t>Ziehens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aus</a:t>
                </a:r>
                <a:r>
                  <a:rPr lang="en-US" sz="2000" dirty="0"/>
                  <a:t> GG: </a:t>
                </a:r>
                <a:r>
                  <a:rPr lang="en-US" sz="2000" dirty="0" err="1"/>
                  <a:t>Zufallsvariable</a:t>
                </a:r>
                <a:endParaRPr lang="en-US" sz="2000" dirty="0"/>
              </a:p>
              <a:p>
                <a:r>
                  <a:rPr lang="en-US" sz="2400" dirty="0" err="1"/>
                  <a:t>Beispiel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Zufallsvariable</a:t>
                </a:r>
                <a:r>
                  <a:rPr lang="en-US" sz="2400" dirty="0"/>
                  <a:t> X </a:t>
                </a:r>
                <a:r>
                  <a:rPr lang="en-US" sz="2400" dirty="0" err="1"/>
                  <a:t>normalverteilt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Wir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schreiben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Standardnormalverteilung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und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  <a:blipFill>
                <a:blip r:embed="rId2"/>
                <a:stretch>
                  <a:fillRect l="-1019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417" y="6394584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707904" y="639236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GG = </a:t>
            </a:r>
            <a:r>
              <a:rPr lang="en-US" sz="1200" dirty="0" err="1"/>
              <a:t>Grundgesamtheit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834A80-BAF7-8C48-815C-518E89CFC63E}"/>
                  </a:ext>
                </a:extLst>
              </p:cNvPr>
              <p:cNvSpPr txBox="1"/>
              <p:nvPr/>
            </p:nvSpPr>
            <p:spPr>
              <a:xfrm>
                <a:off x="4543229" y="3501008"/>
                <a:ext cx="3836628" cy="790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834A80-BAF7-8C48-815C-518E89CF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229" y="3501008"/>
                <a:ext cx="3836628" cy="790216"/>
              </a:xfrm>
              <a:prstGeom prst="rect">
                <a:avLst/>
              </a:prstGeom>
              <a:blipFill>
                <a:blip r:embed="rId3"/>
                <a:stretch>
                  <a:fillRect l="-1320"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E12D-6AFB-0D47-A0B6-AD26617A87FC}"/>
                  </a:ext>
                </a:extLst>
              </p:cNvPr>
              <p:cNvSpPr txBox="1"/>
              <p:nvPr/>
            </p:nvSpPr>
            <p:spPr>
              <a:xfrm>
                <a:off x="4968887" y="5114306"/>
                <a:ext cx="2699457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E12D-6AFB-0D47-A0B6-AD26617A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87" y="5114306"/>
                <a:ext cx="2699457" cy="762966"/>
              </a:xfrm>
              <a:prstGeom prst="rect">
                <a:avLst/>
              </a:prstGeom>
              <a:blipFill>
                <a:blip r:embed="rId4"/>
                <a:stretch>
                  <a:fillRect l="-2804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93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/>
              <a:t>Erwartungen</a:t>
            </a:r>
            <a:r>
              <a:rPr lang="en-US" dirty="0"/>
              <a:t>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</p:spPr>
            <p:txBody>
              <a:bodyPr/>
              <a:lstStyle/>
              <a:p>
                <a:pPr marL="342891" lvl="1" indent="-342891">
                  <a:buFontTx/>
                  <a:buChar char="•"/>
                </a:pPr>
                <a:r>
                  <a:rPr lang="en-US" sz="2400" dirty="0"/>
                  <a:t>Erwartungswert von </a:t>
                </a:r>
                <a:r>
                  <a:rPr lang="en-US" sz="2400" dirty="0" err="1"/>
                  <a:t>Zufallsvariable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en-US" sz="2000" dirty="0"/>
                  <a:t>Wert, den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Mittel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einnimmt</a:t>
                </a:r>
                <a:endParaRPr lang="en-US" sz="2000" dirty="0"/>
              </a:p>
              <a:p>
                <a:pPr lvl="1"/>
                <a:r>
                  <a:rPr lang="en-US" sz="2000" dirty="0" err="1"/>
                  <a:t>Diskret</a:t>
                </a:r>
                <a:r>
                  <a:rPr lang="en-US" sz="2000" dirty="0"/>
                  <a:t>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err="1"/>
                  <a:t>Kontinuierlich</a:t>
                </a:r>
                <a:r>
                  <a:rPr lang="en-US" sz="2000" dirty="0"/>
                  <a:t>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Notation </a:t>
                </a:r>
                <a:r>
                  <a:rPr lang="en-US" sz="2000" dirty="0" err="1"/>
                  <a:t>manchmal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auch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wenn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200" dirty="0"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  <a:blipFill>
                <a:blip r:embed="rId2"/>
                <a:stretch>
                  <a:fillRect l="-1019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45994" y="2104190"/>
            <a:ext cx="384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wobei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r>
              <a:rPr lang="en-US" dirty="0"/>
              <a:t> die relative </a:t>
            </a:r>
            <a:r>
              <a:rPr lang="en-US" dirty="0" err="1"/>
              <a:t>Häufigkeit</a:t>
            </a:r>
            <a:r>
              <a:rPr lang="en-US" dirty="0"/>
              <a:t> des </a:t>
            </a:r>
            <a:r>
              <a:rPr lang="en-US" dirty="0" err="1"/>
              <a:t>Auftretens</a:t>
            </a:r>
            <a:r>
              <a:rPr lang="en-US" dirty="0"/>
              <a:t> des </a:t>
            </a:r>
            <a:r>
              <a:rPr lang="en-US" dirty="0" err="1"/>
              <a:t>Wertes</a:t>
            </a:r>
            <a:r>
              <a:rPr lang="en-US" dirty="0"/>
              <a:t> x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64088" y="3698448"/>
                <a:ext cx="30243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ist</a:t>
                </a:r>
                <a:r>
                  <a:rPr lang="en-US" dirty="0"/>
                  <a:t> die </a:t>
                </a:r>
                <a:r>
                  <a:rPr lang="en-US" dirty="0" err="1"/>
                  <a:t>Wahrscheinlichkeits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n-US" dirty="0" err="1"/>
                  <a:t>verteilung</a:t>
                </a:r>
                <a:r>
                  <a:rPr lang="en-US" dirty="0"/>
                  <a:t>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698448"/>
                <a:ext cx="3024336" cy="646331"/>
              </a:xfrm>
              <a:prstGeom prst="rect">
                <a:avLst/>
              </a:prstGeom>
              <a:blipFill>
                <a:blip r:embed="rId3"/>
                <a:stretch>
                  <a:fillRect l="-1250" t="-3846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BAE25C-144A-6845-A5D1-EC4FD1B9CF24}"/>
                  </a:ext>
                </a:extLst>
              </p:cNvPr>
              <p:cNvSpPr/>
              <p:nvPr/>
            </p:nvSpPr>
            <p:spPr>
              <a:xfrm>
                <a:off x="2411760" y="2007720"/>
                <a:ext cx="1922386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BAE25C-144A-6845-A5D1-EC4FD1B9C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007720"/>
                <a:ext cx="1922386" cy="839269"/>
              </a:xfrm>
              <a:prstGeom prst="rect">
                <a:avLst/>
              </a:prstGeom>
              <a:blipFill>
                <a:blip r:embed="rId4"/>
                <a:stretch>
                  <a:fillRect t="-123881" r="-1974" b="-1731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2BE052-664B-F842-81DC-C5B8A5BB0ED6}"/>
                  </a:ext>
                </a:extLst>
              </p:cNvPr>
              <p:cNvSpPr/>
              <p:nvPr/>
            </p:nvSpPr>
            <p:spPr>
              <a:xfrm>
                <a:off x="2411760" y="3356992"/>
                <a:ext cx="2539092" cy="991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2BE052-664B-F842-81DC-C5B8A5BB0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56992"/>
                <a:ext cx="2539092" cy="991938"/>
              </a:xfrm>
              <a:prstGeom prst="rect">
                <a:avLst/>
              </a:prstGeom>
              <a:blipFill>
                <a:blip r:embed="rId5"/>
                <a:stretch>
                  <a:fillRect t="-114103" b="-17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910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/>
              <a:t>Varianz</a:t>
            </a:r>
            <a:r>
              <a:rPr lang="en-US" dirty="0"/>
              <a:t>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</p:spPr>
            <p:txBody>
              <a:bodyPr/>
              <a:lstStyle/>
              <a:p>
                <a:pPr marL="342891" lvl="1" indent="-342891">
                  <a:buFontTx/>
                  <a:buChar char="•"/>
                </a:pPr>
                <a:r>
                  <a:rPr lang="en-US" sz="2400" dirty="0"/>
                  <a:t>Varianz von </a:t>
                </a:r>
                <a:r>
                  <a:rPr lang="en-US" sz="2400" dirty="0" err="1"/>
                  <a:t>Zufallsvariable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en-US" sz="2000" dirty="0"/>
                  <a:t>Wert, den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Mittel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einnimmt</a:t>
                </a:r>
                <a:endParaRPr lang="en-US" sz="2000" dirty="0"/>
              </a:p>
              <a:p>
                <a:pPr lvl="1"/>
                <a:r>
                  <a:rPr lang="en-US" sz="2000" dirty="0"/>
                  <a:t>Definition: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Notation </a:t>
                </a:r>
                <a:r>
                  <a:rPr lang="en-US" sz="2000" dirty="0" err="1"/>
                  <a:t>manchmal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auch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wenn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?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pPr lvl="1"/>
                <a:r>
                  <a:rPr lang="en-US" sz="2000" dirty="0" err="1"/>
                  <a:t>wobei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196976"/>
                <a:ext cx="8713094" cy="4968875"/>
              </a:xfrm>
              <a:blipFill>
                <a:blip r:embed="rId2"/>
                <a:stretch>
                  <a:fillRect l="-1019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D2B0FE-3638-9B48-A70C-3E07EA0E6579}"/>
                  </a:ext>
                </a:extLst>
              </p:cNvPr>
              <p:cNvSpPr/>
              <p:nvPr/>
            </p:nvSpPr>
            <p:spPr>
              <a:xfrm>
                <a:off x="2699792" y="2348880"/>
                <a:ext cx="2964145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D2B0FE-3638-9B48-A70C-3E07EA0E6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348880"/>
                <a:ext cx="2964145" cy="474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7025A3-B594-C04B-866A-1D992ADA7497}"/>
                  </a:ext>
                </a:extLst>
              </p:cNvPr>
              <p:cNvSpPr/>
              <p:nvPr/>
            </p:nvSpPr>
            <p:spPr>
              <a:xfrm>
                <a:off x="2524735" y="4147365"/>
                <a:ext cx="3775457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7025A3-B594-C04B-866A-1D992ADA7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35" y="4147365"/>
                <a:ext cx="3775457" cy="1081835"/>
              </a:xfrm>
              <a:prstGeom prst="rect">
                <a:avLst/>
              </a:prstGeom>
              <a:blipFill>
                <a:blip r:embed="rId4"/>
                <a:stretch>
                  <a:fillRect t="-113953" b="-169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F4045E-8726-6A4D-B5B6-AE1D23FB43B2}"/>
                  </a:ext>
                </a:extLst>
              </p:cNvPr>
              <p:cNvSpPr/>
              <p:nvPr/>
            </p:nvSpPr>
            <p:spPr>
              <a:xfrm>
                <a:off x="3203848" y="5373216"/>
                <a:ext cx="2289986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F4045E-8726-6A4D-B5B6-AE1D23FB4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2289986" cy="1081835"/>
              </a:xfrm>
              <a:prstGeom prst="rect">
                <a:avLst/>
              </a:prstGeom>
              <a:blipFill>
                <a:blip r:embed="rId5"/>
                <a:stretch>
                  <a:fillRect l="-19337" t="-112791" b="-169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686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1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351"/>
            <a:ext cx="8229600" cy="503239"/>
          </a:xfrm>
        </p:spPr>
        <p:txBody>
          <a:bodyPr/>
          <a:lstStyle/>
          <a:p>
            <a:r>
              <a:rPr lang="de-DE" dirty="0"/>
              <a:t>Interpretation eines Messwertes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de-DE" sz="2400" dirty="0">
                    <a:solidFill>
                      <a:srgbClr val="0B05FF"/>
                    </a:solidFill>
                  </a:rPr>
                  <a:t>Beispiel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B05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B05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solidFill>
                              <a:srgbClr val="0B05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B05FF"/>
                        </a:solidFill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de-DE" sz="2400" dirty="0">
                  <a:solidFill>
                    <a:srgbClr val="0B05FF"/>
                  </a:solidFill>
                </a:endParaRPr>
              </a:p>
              <a:p>
                <a:r>
                  <a:rPr lang="de-DE" sz="2400" dirty="0"/>
                  <a:t>Interpretierbar nur bei</a:t>
                </a:r>
                <a:br>
                  <a:rPr lang="de-DE" sz="2400" dirty="0"/>
                </a:br>
                <a:r>
                  <a:rPr lang="de-DE" sz="2400" dirty="0"/>
                  <a:t>gegebener Verteilung</a:t>
                </a:r>
              </a:p>
              <a:p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liegt über dem </a:t>
                </a:r>
                <a:br>
                  <a:rPr lang="de-DE" sz="2400" dirty="0"/>
                </a:br>
                <a:r>
                  <a:rPr lang="de-DE" sz="2400" dirty="0"/>
                  <a:t>arithmetischen Mittel</a:t>
                </a:r>
              </a:p>
              <a:p>
                <a:r>
                  <a:rPr lang="de-DE" sz="2400" dirty="0"/>
                  <a:t>Genauer: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liegt mehr als</a:t>
                </a:r>
                <a:br>
                  <a:rPr lang="de-DE" sz="2400" dirty="0"/>
                </a:br>
                <a:r>
                  <a:rPr lang="de-DE" sz="2400" dirty="0"/>
                  <a:t>eine Standardabweichung</a:t>
                </a:r>
                <a:br>
                  <a:rPr lang="de-DE" sz="2400" dirty="0"/>
                </a:br>
                <a:r>
                  <a:rPr lang="de-DE" sz="2400" dirty="0"/>
                  <a:t>über dem arithmetischen  Mittel</a:t>
                </a:r>
              </a:p>
              <a:p>
                <a:r>
                  <a:rPr lang="de-DE" sz="2400" dirty="0"/>
                  <a:t>Genauer: Wie viel Prozent</a:t>
                </a:r>
                <a:br>
                  <a:rPr lang="de-DE" sz="2400" dirty="0"/>
                </a:br>
                <a:r>
                  <a:rPr lang="de-DE" sz="2400" dirty="0"/>
                  <a:t>der Gesamtheit geben</a:t>
                </a:r>
                <a:br>
                  <a:rPr lang="de-DE" sz="2400" dirty="0"/>
                </a:br>
                <a:r>
                  <a:rPr lang="de-DE" sz="2400" dirty="0"/>
                  <a:t>Werte unter / über 28 an?</a:t>
                </a:r>
              </a:p>
              <a:p>
                <a:r>
                  <a:rPr lang="de-DE" sz="2400" dirty="0"/>
                  <a:t>Um diese Frage zu beantworten, </a:t>
                </a:r>
                <a:br>
                  <a:rPr lang="de-DE" sz="2400" dirty="0"/>
                </a:br>
                <a:r>
                  <a:rPr lang="de-DE" sz="2400" dirty="0"/>
                  <a:t>hilft die z-Standardisierung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763" b="-7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44008" y="1257132"/>
            <a:ext cx="4357687" cy="2679783"/>
            <a:chOff x="4143372" y="1034970"/>
            <a:chExt cx="4357687" cy="26797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1142984"/>
              <a:ext cx="4357687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Gerade Verbindung 7"/>
            <p:cNvCxnSpPr/>
            <p:nvPr/>
          </p:nvCxnSpPr>
          <p:spPr>
            <a:xfrm flipV="1">
              <a:off x="7143768" y="1982702"/>
              <a:ext cx="23940" cy="17320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901758" y="1034970"/>
              <a:ext cx="192882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210839-BD83-9F44-B575-4BC38F51AE66}"/>
                  </a:ext>
                </a:extLst>
              </p:cNvPr>
              <p:cNvSpPr/>
              <p:nvPr/>
            </p:nvSpPr>
            <p:spPr>
              <a:xfrm>
                <a:off x="5338346" y="1290246"/>
                <a:ext cx="20213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=23,10   </m:t>
                      </m:r>
                      <m:acc>
                        <m:accPr>
                          <m:chr m:val="̂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=3,60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210839-BD83-9F44-B575-4BC38F51A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46" y="1290246"/>
                <a:ext cx="2021387" cy="338554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98DAE0-B599-6341-901B-A65C93615889}"/>
                  </a:ext>
                </a:extLst>
              </p:cNvPr>
              <p:cNvSpPr/>
              <p:nvPr/>
            </p:nvSpPr>
            <p:spPr>
              <a:xfrm>
                <a:off x="7162360" y="3933056"/>
                <a:ext cx="988027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98DAE0-B599-6341-901B-A65C93615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0" y="3933056"/>
                <a:ext cx="9880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1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/>
              <a:t>Betrachtung</a:t>
            </a:r>
            <a:r>
              <a:rPr lang="en-US" altLang="de-DE" dirty="0"/>
              <a:t> </a:t>
            </a:r>
            <a:r>
              <a:rPr lang="en-US" altLang="de-DE" dirty="0" err="1"/>
              <a:t>einer</a:t>
            </a:r>
            <a:r>
              <a:rPr lang="en-US" altLang="de-DE" dirty="0"/>
              <a:t> </a:t>
            </a:r>
            <a:r>
              <a:rPr lang="en-US" altLang="de-DE" dirty="0" err="1"/>
              <a:t>Teilmenge</a:t>
            </a:r>
            <a:r>
              <a:rPr lang="en-US" altLang="de-DE" dirty="0"/>
              <a:t> der </a:t>
            </a:r>
            <a:r>
              <a:rPr lang="en-US" altLang="de-DE" dirty="0" err="1"/>
              <a:t>Daten</a:t>
            </a:r>
            <a:endParaRPr lang="en-US" altLang="de-DE" dirty="0"/>
          </a:p>
        </p:txBody>
      </p:sp>
      <p:graphicFrame>
        <p:nvGraphicFramePr>
          <p:cNvPr id="14241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43319"/>
              </p:ext>
            </p:extLst>
          </p:nvPr>
        </p:nvGraphicFramePr>
        <p:xfrm>
          <a:off x="683569" y="2636912"/>
          <a:ext cx="8068698" cy="3247128"/>
        </p:xfrm>
        <a:graphic>
          <a:graphicData uri="http://schemas.openxmlformats.org/drawingml/2006/table">
            <a:tbl>
              <a:tblPr/>
              <a:tblGrid>
                <a:gridCol w="268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Definition</a:t>
                      </a: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Stichprobe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de-D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Teilmenge</a:t>
                      </a: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einer</a:t>
                      </a: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Symbole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griechisch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latein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Mittel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Reference Sans Serif"/>
                        </a:rPr>
                        <a:t>x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Standardab-weichung</a:t>
                      </a:r>
                      <a:endParaRPr kumimoji="0" lang="en-US" altLang="de-D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Stichprobe</a:t>
            </a:r>
            <a:r>
              <a:rPr lang="en-US" sz="2400" dirty="0"/>
              <a:t> 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32112" y="4725144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53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/>
              <a:t>z</a:t>
            </a:r>
            <a:r>
              <a:rPr lang="de-DE" dirty="0"/>
              <a:t>-Standardisierung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Mit der </a:t>
            </a:r>
            <a:r>
              <a:rPr lang="de-DE" b="1" i="1" dirty="0"/>
              <a:t>z-Standardisierung</a:t>
            </a:r>
            <a:r>
              <a:rPr lang="de-DE" dirty="0"/>
              <a:t> wird eine Normalverteilung in eine Standardnormalverteilung umgewandelt.</a:t>
            </a:r>
          </a:p>
          <a:p>
            <a:r>
              <a:rPr lang="de-DE" dirty="0"/>
              <a:t>Die z-Standardisierung erfolgt in zwei Schritten: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/>
              <a:t>Zunächst wird von jedem Messwert der </a:t>
            </a:r>
            <a:r>
              <a:rPr lang="de-DE" i="1" dirty="0"/>
              <a:t>Mittelwert</a:t>
            </a:r>
            <a:r>
              <a:rPr lang="de-DE" dirty="0"/>
              <a:t> subtrahiert.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/>
              <a:t>Dann wird das Ergebnis durch die </a:t>
            </a:r>
            <a:r>
              <a:rPr lang="de-DE" i="1" dirty="0"/>
              <a:t>Standardabweichung</a:t>
            </a:r>
            <a:r>
              <a:rPr lang="de-DE" dirty="0"/>
              <a:t> geteilt.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4AB36E-D79E-444C-9D29-1F7B84BE0E12}"/>
                  </a:ext>
                </a:extLst>
              </p:cNvPr>
              <p:cNvSpPr/>
              <p:nvPr/>
            </p:nvSpPr>
            <p:spPr>
              <a:xfrm>
                <a:off x="899592" y="4437112"/>
                <a:ext cx="1824154" cy="774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4AB36E-D79E-444C-9D29-1F7B84BE0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37112"/>
                <a:ext cx="1824154" cy="774443"/>
              </a:xfrm>
              <a:prstGeom prst="rect">
                <a:avLst/>
              </a:prstGeom>
              <a:blipFill>
                <a:blip r:embed="rId5"/>
                <a:stretch>
                  <a:fillRect t="-1613"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/>
              <a:t>z</a:t>
            </a:r>
            <a:r>
              <a:rPr lang="de-DE" dirty="0"/>
              <a:t>-Standardisierung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99038"/>
              </p:ext>
            </p:extLst>
          </p:nvPr>
        </p:nvGraphicFramePr>
        <p:xfrm>
          <a:off x="4265196" y="352949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196" y="352949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429000"/>
            <a:ext cx="4457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Gerade Verbindung 23"/>
          <p:cNvCxnSpPr>
            <a:cxnSpLocks/>
          </p:cNvCxnSpPr>
          <p:nvPr/>
        </p:nvCxnSpPr>
        <p:spPr>
          <a:xfrm rot="16200000" flipV="1">
            <a:off x="6647417" y="4996922"/>
            <a:ext cx="1857389" cy="7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ihandform 29"/>
          <p:cNvSpPr/>
          <p:nvPr/>
        </p:nvSpPr>
        <p:spPr>
          <a:xfrm>
            <a:off x="5491169" y="3995616"/>
            <a:ext cx="2076444" cy="1602724"/>
          </a:xfrm>
          <a:custGeom>
            <a:avLst/>
            <a:gdLst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658062 h 1658062"/>
              <a:gd name="connsiteX1" fmla="*/ 285750 w 2076450"/>
              <a:gd name="connsiteY1" fmla="*/ 1504950 h 1658062"/>
              <a:gd name="connsiteX2" fmla="*/ 435768 w 2076450"/>
              <a:gd name="connsiteY2" fmla="*/ 1426369 h 1658062"/>
              <a:gd name="connsiteX3" fmla="*/ 547687 w 2076450"/>
              <a:gd name="connsiteY3" fmla="*/ 1309688 h 1658062"/>
              <a:gd name="connsiteX4" fmla="*/ 702468 w 2076450"/>
              <a:gd name="connsiteY4" fmla="*/ 1102519 h 1658062"/>
              <a:gd name="connsiteX5" fmla="*/ 907256 w 2076450"/>
              <a:gd name="connsiteY5" fmla="*/ 709613 h 1658062"/>
              <a:gd name="connsiteX6" fmla="*/ 1059656 w 2076450"/>
              <a:gd name="connsiteY6" fmla="*/ 385763 h 1658062"/>
              <a:gd name="connsiteX7" fmla="*/ 1190625 w 2076450"/>
              <a:gd name="connsiteY7" fmla="*/ 169069 h 1658062"/>
              <a:gd name="connsiteX8" fmla="*/ 1300162 w 2076450"/>
              <a:gd name="connsiteY8" fmla="*/ 50006 h 1658062"/>
              <a:gd name="connsiteX9" fmla="*/ 1407318 w 2076450"/>
              <a:gd name="connsiteY9" fmla="*/ 0 h 1658062"/>
              <a:gd name="connsiteX10" fmla="*/ 1504950 w 2076450"/>
              <a:gd name="connsiteY10" fmla="*/ 33338 h 1658062"/>
              <a:gd name="connsiteX11" fmla="*/ 1659731 w 2076450"/>
              <a:gd name="connsiteY11" fmla="*/ 219075 h 1658062"/>
              <a:gd name="connsiteX12" fmla="*/ 1897856 w 2076450"/>
              <a:gd name="connsiteY12" fmla="*/ 678656 h 1658062"/>
              <a:gd name="connsiteX13" fmla="*/ 1988343 w 2076450"/>
              <a:gd name="connsiteY13" fmla="*/ 866775 h 1658062"/>
              <a:gd name="connsiteX14" fmla="*/ 2074068 w 2076450"/>
              <a:gd name="connsiteY14" fmla="*/ 1031081 h 1658062"/>
              <a:gd name="connsiteX15" fmla="*/ 2076450 w 2076450"/>
              <a:gd name="connsiteY15" fmla="*/ 1590675 h 165806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0675 h 1600395"/>
              <a:gd name="connsiteX0" fmla="*/ 0 w 2076450"/>
              <a:gd name="connsiteY0" fmla="*/ 1600395 h 1643536"/>
              <a:gd name="connsiteX1" fmla="*/ 285750 w 2076450"/>
              <a:gd name="connsiteY1" fmla="*/ 1504950 h 1643536"/>
              <a:gd name="connsiteX2" fmla="*/ 435768 w 2076450"/>
              <a:gd name="connsiteY2" fmla="*/ 1426369 h 1643536"/>
              <a:gd name="connsiteX3" fmla="*/ 547687 w 2076450"/>
              <a:gd name="connsiteY3" fmla="*/ 1309688 h 1643536"/>
              <a:gd name="connsiteX4" fmla="*/ 702468 w 2076450"/>
              <a:gd name="connsiteY4" fmla="*/ 1102519 h 1643536"/>
              <a:gd name="connsiteX5" fmla="*/ 907256 w 2076450"/>
              <a:gd name="connsiteY5" fmla="*/ 709613 h 1643536"/>
              <a:gd name="connsiteX6" fmla="*/ 1059656 w 2076450"/>
              <a:gd name="connsiteY6" fmla="*/ 385763 h 1643536"/>
              <a:gd name="connsiteX7" fmla="*/ 1190625 w 2076450"/>
              <a:gd name="connsiteY7" fmla="*/ 169069 h 1643536"/>
              <a:gd name="connsiteX8" fmla="*/ 1300162 w 2076450"/>
              <a:gd name="connsiteY8" fmla="*/ 50006 h 1643536"/>
              <a:gd name="connsiteX9" fmla="*/ 1407318 w 2076450"/>
              <a:gd name="connsiteY9" fmla="*/ 0 h 1643536"/>
              <a:gd name="connsiteX10" fmla="*/ 1504950 w 2076450"/>
              <a:gd name="connsiteY10" fmla="*/ 33338 h 1643536"/>
              <a:gd name="connsiteX11" fmla="*/ 1659731 w 2076450"/>
              <a:gd name="connsiteY11" fmla="*/ 219075 h 1643536"/>
              <a:gd name="connsiteX12" fmla="*/ 1897856 w 2076450"/>
              <a:gd name="connsiteY12" fmla="*/ 678656 h 1643536"/>
              <a:gd name="connsiteX13" fmla="*/ 1988343 w 2076450"/>
              <a:gd name="connsiteY13" fmla="*/ 866775 h 1643536"/>
              <a:gd name="connsiteX14" fmla="*/ 2074068 w 2076450"/>
              <a:gd name="connsiteY14" fmla="*/ 1031081 h 1643536"/>
              <a:gd name="connsiteX15" fmla="*/ 2076450 w 2076450"/>
              <a:gd name="connsiteY15" fmla="*/ 1643536 h 1643536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31522"/>
              <a:gd name="connsiteX1" fmla="*/ 285750 w 2076450"/>
              <a:gd name="connsiteY1" fmla="*/ 1504950 h 1631522"/>
              <a:gd name="connsiteX2" fmla="*/ 435768 w 2076450"/>
              <a:gd name="connsiteY2" fmla="*/ 1426369 h 1631522"/>
              <a:gd name="connsiteX3" fmla="*/ 547687 w 2076450"/>
              <a:gd name="connsiteY3" fmla="*/ 1309688 h 1631522"/>
              <a:gd name="connsiteX4" fmla="*/ 702468 w 2076450"/>
              <a:gd name="connsiteY4" fmla="*/ 1102519 h 1631522"/>
              <a:gd name="connsiteX5" fmla="*/ 907256 w 2076450"/>
              <a:gd name="connsiteY5" fmla="*/ 709613 h 1631522"/>
              <a:gd name="connsiteX6" fmla="*/ 1059656 w 2076450"/>
              <a:gd name="connsiteY6" fmla="*/ 385763 h 1631522"/>
              <a:gd name="connsiteX7" fmla="*/ 1190625 w 2076450"/>
              <a:gd name="connsiteY7" fmla="*/ 169069 h 1631522"/>
              <a:gd name="connsiteX8" fmla="*/ 1300162 w 2076450"/>
              <a:gd name="connsiteY8" fmla="*/ 50006 h 1631522"/>
              <a:gd name="connsiteX9" fmla="*/ 1407318 w 2076450"/>
              <a:gd name="connsiteY9" fmla="*/ 0 h 1631522"/>
              <a:gd name="connsiteX10" fmla="*/ 1504950 w 2076450"/>
              <a:gd name="connsiteY10" fmla="*/ 33338 h 1631522"/>
              <a:gd name="connsiteX11" fmla="*/ 1659731 w 2076450"/>
              <a:gd name="connsiteY11" fmla="*/ 219075 h 1631522"/>
              <a:gd name="connsiteX12" fmla="*/ 1897856 w 2076450"/>
              <a:gd name="connsiteY12" fmla="*/ 678656 h 1631522"/>
              <a:gd name="connsiteX13" fmla="*/ 1988343 w 2076450"/>
              <a:gd name="connsiteY13" fmla="*/ 866775 h 1631522"/>
              <a:gd name="connsiteX14" fmla="*/ 2074068 w 2076450"/>
              <a:gd name="connsiteY14" fmla="*/ 1031081 h 1631522"/>
              <a:gd name="connsiteX15" fmla="*/ 2076450 w 2076450"/>
              <a:gd name="connsiteY15" fmla="*/ 1631522 h 163152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52230 h 1600395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504950 w 2076450"/>
              <a:gd name="connsiteY11" fmla="*/ 33338 h 1602690"/>
              <a:gd name="connsiteX12" fmla="*/ 1659731 w 2076450"/>
              <a:gd name="connsiteY12" fmla="*/ 219075 h 1602690"/>
              <a:gd name="connsiteX13" fmla="*/ 1897856 w 2076450"/>
              <a:gd name="connsiteY13" fmla="*/ 678656 h 1602690"/>
              <a:gd name="connsiteX14" fmla="*/ 1988343 w 2076450"/>
              <a:gd name="connsiteY14" fmla="*/ 866775 h 1602690"/>
              <a:gd name="connsiteX15" fmla="*/ 2074068 w 2076450"/>
              <a:gd name="connsiteY15" fmla="*/ 1031081 h 1602690"/>
              <a:gd name="connsiteX16" fmla="*/ 2076450 w 2076450"/>
              <a:gd name="connsiteY16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3174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48851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349765 w 2076450"/>
              <a:gd name="connsiteY10" fmla="*/ 112029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101637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7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298462 w 2076450"/>
              <a:gd name="connsiteY9" fmla="*/ 72442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5266 w 2076450"/>
              <a:gd name="connsiteY9" fmla="*/ 112029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298462 w 2076450"/>
              <a:gd name="connsiteY10" fmla="*/ 179022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97779 w 2076450"/>
              <a:gd name="connsiteY9" fmla="*/ 146691 h 1617233"/>
              <a:gd name="connsiteX10" fmla="*/ 1268142 w 2076450"/>
              <a:gd name="connsiteY10" fmla="*/ 86241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268142 w 2076450"/>
              <a:gd name="connsiteY8" fmla="*/ 86241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450" h="1617233">
                <a:moveTo>
                  <a:pt x="0" y="1614938"/>
                </a:moveTo>
                <a:lnTo>
                  <a:pt x="285750" y="1519493"/>
                </a:lnTo>
                <a:lnTo>
                  <a:pt x="435768" y="1440912"/>
                </a:lnTo>
                <a:lnTo>
                  <a:pt x="547687" y="1324231"/>
                </a:lnTo>
                <a:lnTo>
                  <a:pt x="702468" y="1117062"/>
                </a:lnTo>
                <a:lnTo>
                  <a:pt x="907256" y="724156"/>
                </a:lnTo>
                <a:lnTo>
                  <a:pt x="1059656" y="400306"/>
                </a:lnTo>
                <a:lnTo>
                  <a:pt x="1190625" y="183612"/>
                </a:lnTo>
                <a:lnTo>
                  <a:pt x="1268142" y="86241"/>
                </a:lnTo>
                <a:cubicBezTo>
                  <a:pt x="1286398" y="62186"/>
                  <a:pt x="1373406" y="13561"/>
                  <a:pt x="1407318" y="2362"/>
                </a:cubicBezTo>
                <a:cubicBezTo>
                  <a:pt x="1441116" y="0"/>
                  <a:pt x="1462881" y="11369"/>
                  <a:pt x="1504950" y="47881"/>
                </a:cubicBezTo>
                <a:lnTo>
                  <a:pt x="1659731" y="233618"/>
                </a:lnTo>
                <a:lnTo>
                  <a:pt x="1897856" y="693199"/>
                </a:lnTo>
                <a:lnTo>
                  <a:pt x="1988343" y="881318"/>
                </a:lnTo>
                <a:lnTo>
                  <a:pt x="2074068" y="1045624"/>
                </a:lnTo>
                <a:lnTo>
                  <a:pt x="2076450" y="1617233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6248403" y="4667242"/>
            <a:ext cx="128588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Fläche = 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% der Verteilung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A729A9-FA9B-8644-ABAF-EC3E9F9A3E2F}"/>
              </a:ext>
            </a:extLst>
          </p:cNvPr>
          <p:cNvGrpSpPr/>
          <p:nvPr/>
        </p:nvGrpSpPr>
        <p:grpSpPr>
          <a:xfrm>
            <a:off x="214282" y="1106402"/>
            <a:ext cx="4357687" cy="2679783"/>
            <a:chOff x="4143372" y="1034970"/>
            <a:chExt cx="4357687" cy="2679783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88844EBB-9752-174F-A65E-AB3FF01CF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43372" y="1142984"/>
              <a:ext cx="4357687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" name="Gerade Verbindung 7">
              <a:extLst>
                <a:ext uri="{FF2B5EF4-FFF2-40B4-BE49-F238E27FC236}">
                  <a16:creationId xmlns:a16="http://schemas.microsoft.com/office/drawing/2014/main" id="{F8F1CBC4-F10F-8E42-B388-CC5D9C4F9D24}"/>
                </a:ext>
              </a:extLst>
            </p:cNvPr>
            <p:cNvCxnSpPr/>
            <p:nvPr/>
          </p:nvCxnSpPr>
          <p:spPr>
            <a:xfrm flipV="1">
              <a:off x="7143768" y="1982702"/>
              <a:ext cx="23940" cy="17320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10">
              <a:extLst>
                <a:ext uri="{FF2B5EF4-FFF2-40B4-BE49-F238E27FC236}">
                  <a16:creationId xmlns:a16="http://schemas.microsoft.com/office/drawing/2014/main" id="{5A3041DF-2BEB-9449-85AC-CC38CA2145EE}"/>
                </a:ext>
              </a:extLst>
            </p:cNvPr>
            <p:cNvSpPr txBox="1"/>
            <p:nvPr/>
          </p:nvSpPr>
          <p:spPr>
            <a:xfrm>
              <a:off x="4901758" y="1034970"/>
              <a:ext cx="192882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A0CCCE-4472-D943-AD4A-60BDD96B24EF}"/>
                  </a:ext>
                </a:extLst>
              </p:cNvPr>
              <p:cNvSpPr/>
              <p:nvPr/>
            </p:nvSpPr>
            <p:spPr>
              <a:xfrm>
                <a:off x="908620" y="1139516"/>
                <a:ext cx="20213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=23,10   </m:t>
                      </m:r>
                      <m:acc>
                        <m:accPr>
                          <m:chr m:val="̂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=3,60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A0CCCE-4472-D943-AD4A-60BDD96B2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20" y="1139516"/>
                <a:ext cx="2021387" cy="338554"/>
              </a:xfrm>
              <a:prstGeom prst="rect">
                <a:avLst/>
              </a:prstGeom>
              <a:blipFill>
                <a:blip r:embed="rId8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99FEC7-1699-D945-9757-CB0793670D18}"/>
                  </a:ext>
                </a:extLst>
              </p:cNvPr>
              <p:cNvSpPr/>
              <p:nvPr/>
            </p:nvSpPr>
            <p:spPr>
              <a:xfrm>
                <a:off x="2732634" y="3782326"/>
                <a:ext cx="988027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99FEC7-1699-D945-9757-CB0793670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634" y="3782326"/>
                <a:ext cx="9880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feil nach unten 31"/>
          <p:cNvSpPr/>
          <p:nvPr/>
        </p:nvSpPr>
        <p:spPr>
          <a:xfrm>
            <a:off x="4781551" y="1196752"/>
            <a:ext cx="619124" cy="2476499"/>
          </a:xfrm>
          <a:prstGeom prst="down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DA6BCF-2330-E347-A910-D395309BF4DF}"/>
              </a:ext>
            </a:extLst>
          </p:cNvPr>
          <p:cNvGrpSpPr/>
          <p:nvPr/>
        </p:nvGrpSpPr>
        <p:grpSpPr>
          <a:xfrm>
            <a:off x="5563920" y="3429000"/>
            <a:ext cx="1368965" cy="369332"/>
            <a:chOff x="5563920" y="3429000"/>
            <a:chExt cx="1368965" cy="369332"/>
          </a:xfrm>
        </p:grpSpPr>
        <p:sp>
          <p:nvSpPr>
            <p:cNvPr id="21" name="Textfeld 20"/>
            <p:cNvSpPr txBox="1"/>
            <p:nvPr/>
          </p:nvSpPr>
          <p:spPr>
            <a:xfrm>
              <a:off x="5572132" y="3429000"/>
              <a:ext cx="135732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2F52BD-DC07-6249-BCBE-15680E463139}"/>
                    </a:ext>
                  </a:extLst>
                </p:cNvPr>
                <p:cNvSpPr/>
                <p:nvPr/>
              </p:nvSpPr>
              <p:spPr>
                <a:xfrm>
                  <a:off x="5563920" y="3446016"/>
                  <a:ext cx="1368965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   </m:t>
                        </m:r>
                        <m:acc>
                          <m:accPr>
                            <m:chr m:val="̂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2F52BD-DC07-6249-BCBE-15680E463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920" y="3446016"/>
                  <a:ext cx="1368965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01BF630-CD9B-C044-8898-4A4561C2E4BE}"/>
                  </a:ext>
                </a:extLst>
              </p:cNvPr>
              <p:cNvSpPr/>
              <p:nvPr/>
            </p:nvSpPr>
            <p:spPr>
              <a:xfrm>
                <a:off x="7022662" y="5939988"/>
                <a:ext cx="1149738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=1,36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01BF630-CD9B-C044-8898-4A4561C2E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62" y="5939988"/>
                <a:ext cx="114973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/>
              <a:t>z</a:t>
            </a:r>
            <a:r>
              <a:rPr lang="de-DE" dirty="0"/>
              <a:t>-Standardisierung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sz="2000" b="1" i="1" dirty="0"/>
                  <a:t>z Werte </a:t>
                </a:r>
                <a:r>
                  <a:rPr lang="de-DE" sz="2000" dirty="0"/>
                  <a:t>können mit Hilfe einer </a:t>
                </a:r>
                <a:r>
                  <a:rPr lang="de-DE" sz="2000" i="1" dirty="0"/>
                  <a:t>z</a:t>
                </a:r>
                <a:r>
                  <a:rPr lang="de-DE" sz="2000" dirty="0"/>
                  <a:t>-Tabelle einfach interpretiert werden.</a:t>
                </a:r>
              </a:p>
              <a:p>
                <a:r>
                  <a:rPr lang="de-DE" sz="2000" dirty="0"/>
                  <a:t>In Tabellen zur Standardnormalverteilung ist immer angegeben, wie groß die Fläche unter der Kurve links von einem </a:t>
                </a:r>
                <a:r>
                  <a:rPr lang="de-DE" sz="2000" i="1" dirty="0"/>
                  <a:t>z</a:t>
                </a:r>
                <a:r>
                  <a:rPr lang="de-DE" sz="2000" dirty="0"/>
                  <a:t>-Wert ist.</a:t>
                </a:r>
              </a:p>
              <a:p>
                <a:r>
                  <a:rPr lang="de-DE" sz="2000" dirty="0"/>
                  <a:t>Die Fläche gibt den Anteil der Verteilung an, deren Werte kleiner oder gleich des „kritischen“ z-Werts ist.</a:t>
                </a:r>
              </a:p>
              <a:p>
                <a:r>
                  <a:rPr lang="de-DE" sz="2000" dirty="0"/>
                  <a:t>Beispiel: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de-DE" sz="18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=1,36</m:t>
                    </m:r>
                  </m:oMath>
                </a14:m>
                <a:endParaRPr lang="de-DE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Fl</m:t>
                        </m:r>
                        <m:r>
                          <a:rPr lang="de-DE" sz="1800" b="0" i="0" smtClean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che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=0,91</m:t>
                    </m:r>
                  </m:oMath>
                </a14:m>
                <a:endParaRPr lang="de-DE" sz="1800" b="0" dirty="0"/>
              </a:p>
              <a:p>
                <a:pPr lvl="1"/>
                <a:r>
                  <a:rPr lang="de-DE" sz="1800" dirty="0"/>
                  <a:t>Anteil der z-Werte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1,36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→0,91</m:t>
                    </m:r>
                  </m:oMath>
                </a14:m>
                <a:endParaRPr lang="de-DE" sz="18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1800" dirty="0"/>
                  <a:t>91% der Population haben z-Werte kleiner oder gleich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1,36 </m:t>
                    </m:r>
                  </m:oMath>
                </a14:m>
                <a:endParaRPr lang="de-DE" sz="1800" dirty="0"/>
              </a:p>
              <a:p>
                <a:pPr lvl="1"/>
                <a:r>
                  <a:rPr lang="de-DE" sz="1800" dirty="0"/>
                  <a:t>91% der Population haben x-Werte von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de-DE" sz="1800" dirty="0"/>
                  <a:t> oder darunter</a:t>
                </a:r>
              </a:p>
              <a:p>
                <a:pPr lvl="1"/>
                <a:r>
                  <a:rPr lang="de-DE" sz="1800" dirty="0"/>
                  <a:t>Nur 9% der Population haben x-Werte größer als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180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/>
              <a:t>z</a:t>
            </a:r>
            <a:r>
              <a:rPr lang="de-DE" dirty="0"/>
              <a:t>-Standardisierung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i="1" dirty="0"/>
              <a:t>Die z-Tabelle (Standardnormalverteilung)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46424"/>
              </p:ext>
            </p:extLst>
          </p:nvPr>
        </p:nvGraphicFramePr>
        <p:xfrm>
          <a:off x="1270000" y="1772816"/>
          <a:ext cx="6680200" cy="4477440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3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/>
              <a:t>z</a:t>
            </a:r>
            <a:r>
              <a:rPr lang="de-DE" dirty="0"/>
              <a:t>-Standardisierung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41313" indent="-341313">
                  <a:buNone/>
                </a:pPr>
                <a:r>
                  <a:rPr lang="de-DE" sz="2000" b="1" i="1" dirty="0"/>
                  <a:t>Interpretation der Ausprägung eines normalverteilten Merkmals</a:t>
                </a:r>
              </a:p>
              <a:p>
                <a:r>
                  <a:rPr lang="de-DE" sz="2000" dirty="0"/>
                  <a:t>Erhebung einer Stichprobe</a:t>
                </a:r>
              </a:p>
              <a:p>
                <a:pPr lvl="1"/>
                <a:r>
                  <a:rPr lang="de-DE" sz="1800" dirty="0"/>
                  <a:t>Berechnung von Mittelwert und Standardabweichung</a:t>
                </a:r>
              </a:p>
              <a:p>
                <a:r>
                  <a:rPr lang="de-DE" sz="2000" dirty="0"/>
                  <a:t>Erhebung des Merkmals bei der Person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Berechnung des </a:t>
                </a:r>
                <a:r>
                  <a:rPr lang="de-DE" sz="2000" i="1" dirty="0"/>
                  <a:t>z</a:t>
                </a:r>
                <a:r>
                  <a:rPr lang="de-DE" sz="2000" dirty="0"/>
                  <a:t>-Werts</a:t>
                </a:r>
              </a:p>
              <a:p>
                <a:r>
                  <a:rPr lang="de-DE" sz="2000" dirty="0"/>
                  <a:t>Nachschlagen der Größe der Fläche unterhalb der </a:t>
                </a:r>
                <a:r>
                  <a:rPr lang="de-DE" sz="2000" i="1" dirty="0"/>
                  <a:t>z</a:t>
                </a:r>
                <a:r>
                  <a:rPr lang="de-DE" sz="2000" dirty="0"/>
                  <a:t>-Verteilung, die links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liegt</a:t>
                </a:r>
              </a:p>
              <a:p>
                <a:r>
                  <a:rPr lang="de-DE" sz="2000" dirty="0"/>
                  <a:t>Die Fläche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gibt an, wie viel Prozent der Population Werte kleiner oder gleich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haben.</a:t>
                </a:r>
              </a:p>
              <a:p>
                <a:r>
                  <a:rPr lang="de-DE" sz="2000" b="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gibt an, wie viel Prozent der Population Werte größer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haben.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8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Prozentränge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Ein </a:t>
            </a:r>
            <a:r>
              <a:rPr lang="de-DE" sz="2000" b="1" i="1" dirty="0"/>
              <a:t>Prozentrang</a:t>
            </a:r>
            <a:r>
              <a:rPr lang="de-DE" sz="2000" dirty="0"/>
              <a:t> (PR) gibt an, wie viel Prozent der Population Werte </a:t>
            </a:r>
            <a:r>
              <a:rPr lang="de-DE" sz="2000" i="1" dirty="0"/>
              <a:t>kleiner oder gleich</a:t>
            </a:r>
            <a:r>
              <a:rPr lang="de-DE" sz="2000" dirty="0"/>
              <a:t> einem kritischen Wert haben.</a:t>
            </a:r>
          </a:p>
          <a:p>
            <a:pPr>
              <a:buNone/>
            </a:pPr>
            <a:endParaRPr lang="de-DE" sz="20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047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: IQ-Wert-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Analyse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graphicFrame>
        <p:nvGraphicFramePr>
          <p:cNvPr id="8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99264"/>
              </p:ext>
            </p:extLst>
          </p:nvPr>
        </p:nvGraphicFramePr>
        <p:xfrm>
          <a:off x="467544" y="3038720"/>
          <a:ext cx="4608512" cy="3088880"/>
        </p:xfrm>
        <a:graphic>
          <a:graphicData uri="http://schemas.openxmlformats.org/drawingml/2006/table">
            <a:tbl>
              <a:tblPr/>
              <a:tblGrid>
                <a:gridCol w="48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60334"/>
              </p:ext>
            </p:extLst>
          </p:nvPr>
        </p:nvGraphicFramePr>
        <p:xfrm>
          <a:off x="5206689" y="3816686"/>
          <a:ext cx="3491224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IQ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z(IQ)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PR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130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2.0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98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92.5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-0.5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31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85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-1.0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16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0.0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50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115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1.0</a:t>
                      </a:r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84</a:t>
                      </a:r>
                    </a:p>
                  </a:txBody>
                  <a:tcPr marL="56725" marR="56725" marT="28362" marB="283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468313" y="1085544"/>
                <a:ext cx="4607743" cy="16312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0" lvl="1"/>
                <a:r>
                  <a:rPr lang="de-DE" sz="2000" dirty="0"/>
                  <a:t>Annahme: Normalverteilung </a:t>
                </a:r>
                <a:br>
                  <a:rPr lang="de-DE" sz="2000" dirty="0"/>
                </a:br>
                <a:r>
                  <a:rPr lang="de-DE" sz="2000" dirty="0"/>
                  <a:t>mit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=100;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de-DE" sz="2000" b="0" dirty="0"/>
              </a:p>
              <a:p>
                <a:pPr marL="0" lvl="1"/>
                <a:r>
                  <a:rPr lang="de-DE" sz="2000" dirty="0"/>
                  <a:t>Welchem Prozentrang entspricht </a:t>
                </a:r>
                <a:br>
                  <a:rPr lang="de-DE" sz="2000" dirty="0"/>
                </a:br>
                <a:r>
                  <a:rPr lang="de-DE" sz="2000" dirty="0"/>
                  <a:t>ein IQ-Wert von</a:t>
                </a:r>
                <a:br>
                  <a:rPr lang="de-DE" sz="2000" dirty="0"/>
                </a:br>
                <a:r>
                  <a:rPr lang="de-DE" sz="2000" dirty="0"/>
                  <a:t>(a) 130; (b) 92.5; (c) 85;  (d) 100; (</a:t>
                </a:r>
                <a:r>
                  <a:rPr lang="de-DE" sz="2000" dirty="0" err="1"/>
                  <a:t>e</a:t>
                </a:r>
                <a:r>
                  <a:rPr lang="de-DE" sz="2000" dirty="0"/>
                  <a:t>) 115?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085544"/>
                <a:ext cx="4607743" cy="1631216"/>
              </a:xfrm>
              <a:prstGeom prst="rect">
                <a:avLst/>
              </a:prstGeom>
              <a:blipFill>
                <a:blip r:embed="rId4"/>
                <a:stretch>
                  <a:fillRect l="-263" t="-67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50C878-6176-E14D-9F13-4756AE84CD1A}"/>
                  </a:ext>
                </a:extLst>
              </p:cNvPr>
              <p:cNvSpPr/>
              <p:nvPr/>
            </p:nvSpPr>
            <p:spPr>
              <a:xfrm>
                <a:off x="6300192" y="1535407"/>
                <a:ext cx="2402003" cy="93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halkduster" panose="03050602040202020205" pitchFamily="66" charset="77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50C878-6176-E14D-9F13-4756AE84C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535407"/>
                <a:ext cx="2402003" cy="935769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0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Prozentränge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Ein </a:t>
            </a:r>
            <a:r>
              <a:rPr lang="de-DE" sz="2000" b="1" i="1" dirty="0"/>
              <a:t>Prozentrang</a:t>
            </a:r>
            <a:r>
              <a:rPr lang="de-DE" sz="2000" dirty="0"/>
              <a:t> (PR) gibt an, wie viel Prozent der Population Werte </a:t>
            </a:r>
            <a:r>
              <a:rPr lang="de-DE" sz="2000" i="1" dirty="0"/>
              <a:t>kleiner oder gleich</a:t>
            </a:r>
            <a:r>
              <a:rPr lang="de-DE" sz="2000" dirty="0"/>
              <a:t> einem kritischen Wert haben.</a:t>
            </a:r>
          </a:p>
          <a:p>
            <a:r>
              <a:rPr lang="de-DE" sz="2000" dirty="0"/>
              <a:t>Damit entspricht der Prozentrang der Wahrscheinlichkeit des </a:t>
            </a:r>
            <a:r>
              <a:rPr lang="de-DE" sz="2000" i="1" dirty="0" err="1"/>
              <a:t>z</a:t>
            </a:r>
            <a:r>
              <a:rPr lang="de-DE" sz="2000" dirty="0"/>
              <a:t>-Werts</a:t>
            </a:r>
            <a:endParaRPr lang="de-DE" sz="1800" dirty="0"/>
          </a:p>
          <a:p>
            <a:endParaRPr lang="de-DE" sz="2000" dirty="0"/>
          </a:p>
          <a:p>
            <a:pPr>
              <a:buNone/>
            </a:pPr>
            <a:endParaRPr lang="de-DE" sz="20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9840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Wahrscheinlichkeiten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Die z-Tabelle ermöglicht es auch, </a:t>
            </a:r>
            <a:r>
              <a:rPr lang="de-DE" b="1" i="1" dirty="0"/>
              <a:t>Wahrscheinlichkeitsaussagen</a:t>
            </a:r>
            <a:r>
              <a:rPr lang="de-DE" dirty="0"/>
              <a:t> für bestimmte Intervalle zu machen.</a:t>
            </a:r>
          </a:p>
          <a:p>
            <a:r>
              <a:rPr lang="de-DE" dirty="0"/>
              <a:t>Wie groß ist die Wahrscheinlichkeit für einen IQ-Wert</a:t>
            </a:r>
            <a:br>
              <a:rPr lang="de-DE" dirty="0"/>
            </a:br>
            <a:r>
              <a:rPr lang="de-DE" dirty="0"/>
              <a:t>(a) von 85 bis 115; (b) von 70 bis 130; (c) von 0 bis 70;</a:t>
            </a:r>
            <a:br>
              <a:rPr lang="de-DE" dirty="0"/>
            </a:br>
            <a:r>
              <a:rPr lang="de-DE" dirty="0"/>
              <a:t>(d) von über 100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36951"/>
              </p:ext>
            </p:extLst>
          </p:nvPr>
        </p:nvGraphicFramePr>
        <p:xfrm>
          <a:off x="957263" y="3924301"/>
          <a:ext cx="711517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z(IQ</a:t>
                      </a:r>
                      <a:r>
                        <a:rPr lang="de-DE" baseline="-25000" dirty="0"/>
                        <a:t>1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z(IQ</a:t>
                      </a:r>
                      <a:r>
                        <a:rPr lang="de-DE" baseline="-25000" dirty="0"/>
                        <a:t>2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p(z</a:t>
                      </a:r>
                      <a:r>
                        <a:rPr lang="de-DE" baseline="-25000" dirty="0"/>
                        <a:t>1</a:t>
                      </a:r>
                      <a:r>
                        <a:rPr lang="de-DE" dirty="0"/>
                        <a:t>)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p(z</a:t>
                      </a:r>
                      <a:r>
                        <a:rPr lang="de-DE" baseline="-25000" dirty="0"/>
                        <a:t>2</a:t>
                      </a:r>
                      <a:r>
                        <a:rPr lang="de-DE" dirty="0"/>
                        <a:t>)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de-DE" dirty="0"/>
                        <a:t>p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85 bis 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70 bis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 bis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de-DE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∞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4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Wahrscheinlichkeiten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7"/>
            <a:ext cx="8229600" cy="49688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dirty="0"/>
              <a:t>Generell gilt für normalverteilte Merkmale:</a:t>
            </a:r>
          </a:p>
          <a:p>
            <a:r>
              <a:rPr lang="de-DE" b="1" i="1" dirty="0"/>
              <a:t>68.26% </a:t>
            </a:r>
            <a:r>
              <a:rPr lang="de-DE" dirty="0"/>
              <a:t>der Werte liegen im Bereich: </a:t>
            </a:r>
          </a:p>
          <a:p>
            <a:pPr>
              <a:buNone/>
            </a:pPr>
            <a:r>
              <a:rPr lang="de-DE" dirty="0"/>
              <a:t>						bzw.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i="1" dirty="0"/>
              <a:t>95.44%</a:t>
            </a:r>
            <a:r>
              <a:rPr lang="de-DE" dirty="0"/>
              <a:t> der Werte liegen im Bereich: </a:t>
            </a:r>
          </a:p>
          <a:p>
            <a:pPr>
              <a:buNone/>
            </a:pPr>
            <a:r>
              <a:rPr lang="de-DE" dirty="0"/>
              <a:t>						bzw.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87419C-7E71-D74C-B72A-E57940C12B9F}"/>
                  </a:ext>
                </a:extLst>
              </p:cNvPr>
              <p:cNvSpPr/>
              <p:nvPr/>
            </p:nvSpPr>
            <p:spPr>
              <a:xfrm>
                <a:off x="827584" y="2132856"/>
                <a:ext cx="40243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−1,0⋅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+1,0⋅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87419C-7E71-D74C-B72A-E57940C1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4024307" cy="461665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83E58F-5AE3-2046-9559-606CD4F06486}"/>
                  </a:ext>
                </a:extLst>
              </p:cNvPr>
              <p:cNvSpPr/>
              <p:nvPr/>
            </p:nvSpPr>
            <p:spPr>
              <a:xfrm>
                <a:off x="5796136" y="2132856"/>
                <a:ext cx="2347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−1,0&lt;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&lt;1,0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83E58F-5AE3-2046-9559-606CD4F06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2856"/>
                <a:ext cx="2347374" cy="461665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F132F-1A70-AC47-9629-98975E404C7D}"/>
                  </a:ext>
                </a:extLst>
              </p:cNvPr>
              <p:cNvSpPr/>
              <p:nvPr/>
            </p:nvSpPr>
            <p:spPr>
              <a:xfrm>
                <a:off x="804885" y="3573017"/>
                <a:ext cx="40243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−2,0⋅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+2,0⋅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F132F-1A70-AC47-9629-98975E40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5" y="3573017"/>
                <a:ext cx="4024307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1CAC44-57C3-6D40-AE19-A385551C88B3}"/>
                  </a:ext>
                </a:extLst>
              </p:cNvPr>
              <p:cNvSpPr/>
              <p:nvPr/>
            </p:nvSpPr>
            <p:spPr>
              <a:xfrm>
                <a:off x="5815052" y="3573016"/>
                <a:ext cx="2328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−2,0&lt;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&lt;2,0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1CAC44-57C3-6D40-AE19-A385551C8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52" y="3573016"/>
                <a:ext cx="232845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>
            <a:extLst>
              <a:ext uri="{FF2B5EF4-FFF2-40B4-BE49-F238E27FC236}">
                <a16:creationId xmlns:a16="http://schemas.microsoft.com/office/drawing/2014/main" id="{55A8403A-2BC3-D642-9268-353DDA68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00300" y="4112313"/>
            <a:ext cx="4457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ABAAD3D-B337-2948-B8A9-97735290AC57}"/>
              </a:ext>
            </a:extLst>
          </p:cNvPr>
          <p:cNvGrpSpPr/>
          <p:nvPr/>
        </p:nvGrpSpPr>
        <p:grpSpPr>
          <a:xfrm>
            <a:off x="3463658" y="4112313"/>
            <a:ext cx="1368965" cy="369332"/>
            <a:chOff x="5563920" y="3429000"/>
            <a:chExt cx="1368965" cy="369332"/>
          </a:xfrm>
        </p:grpSpPr>
        <p:sp>
          <p:nvSpPr>
            <p:cNvPr id="15" name="Textfeld 20">
              <a:extLst>
                <a:ext uri="{FF2B5EF4-FFF2-40B4-BE49-F238E27FC236}">
                  <a16:creationId xmlns:a16="http://schemas.microsoft.com/office/drawing/2014/main" id="{D77115AE-8FB1-084A-A1A3-5626A7017ECE}"/>
                </a:ext>
              </a:extLst>
            </p:cNvPr>
            <p:cNvSpPr txBox="1"/>
            <p:nvPr/>
          </p:nvSpPr>
          <p:spPr>
            <a:xfrm>
              <a:off x="5572132" y="3429000"/>
              <a:ext cx="135732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D1AC489-960C-C046-8ECF-688138690683}"/>
                    </a:ext>
                  </a:extLst>
                </p:cNvPr>
                <p:cNvSpPr/>
                <p:nvPr/>
              </p:nvSpPr>
              <p:spPr>
                <a:xfrm>
                  <a:off x="5563920" y="3446016"/>
                  <a:ext cx="1368965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   </m:t>
                        </m:r>
                        <m:acc>
                          <m:accPr>
                            <m:chr m:val="̂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2F52BD-DC07-6249-BCBE-15680E463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920" y="3446016"/>
                  <a:ext cx="1368965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A77935-8144-C24D-AD3B-BF4933E96A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969" r="9416"/>
          <a:stretch/>
        </p:blipFill>
        <p:spPr>
          <a:xfrm>
            <a:off x="4355976" y="4645620"/>
            <a:ext cx="936104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Begriff</a:t>
            </a:r>
            <a:r>
              <a:rPr lang="en-US" dirty="0"/>
              <a:t> der </a:t>
            </a:r>
            <a:r>
              <a:rPr lang="en-US" dirty="0" err="1"/>
              <a:t>statistischen</a:t>
            </a:r>
            <a:r>
              <a:rPr lang="en-US" dirty="0"/>
              <a:t>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B05FF"/>
                </a:solidFill>
              </a:rPr>
              <a:t>Statische</a:t>
            </a:r>
            <a:r>
              <a:rPr lang="en-US" dirty="0">
                <a:solidFill>
                  <a:srgbClr val="0B05FF"/>
                </a:solidFill>
              </a:rPr>
              <a:t> Variable </a:t>
            </a:r>
            <a:r>
              <a:rPr lang="en-US" dirty="0" err="1"/>
              <a:t>ordnet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Attribut</a:t>
            </a:r>
            <a:r>
              <a:rPr lang="en-US" dirty="0"/>
              <a:t> (</a:t>
            </a:r>
            <a:r>
              <a:rPr lang="en-US" dirty="0" err="1">
                <a:solidFill>
                  <a:srgbClr val="00B050"/>
                </a:solidFill>
              </a:rPr>
              <a:t>Merkmal</a:t>
            </a:r>
            <a:r>
              <a:rPr lang="en-US" dirty="0"/>
              <a:t>)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Erhebungseinheit</a:t>
            </a:r>
            <a:r>
              <a:rPr lang="en-US" dirty="0"/>
              <a:t> (</a:t>
            </a:r>
            <a:r>
              <a:rPr lang="en-US" dirty="0" err="1">
                <a:solidFill>
                  <a:srgbClr val="00B050"/>
                </a:solidFill>
              </a:rPr>
              <a:t>Merkmalsträger</a:t>
            </a:r>
            <a:r>
              <a:rPr lang="en-US" dirty="0"/>
              <a:t>, </a:t>
            </a:r>
            <a:r>
              <a:rPr lang="en-US" dirty="0" err="1"/>
              <a:t>Objekt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 err="1"/>
              <a:t>einen</a:t>
            </a:r>
            <a:r>
              <a:rPr lang="en-US" dirty="0"/>
              <a:t> Wert </a:t>
            </a:r>
            <a:r>
              <a:rPr lang="en-US" dirty="0" err="1"/>
              <a:t>zu</a:t>
            </a:r>
            <a:r>
              <a:rPr lang="en-US" dirty="0"/>
              <a:t> (</a:t>
            </a:r>
            <a:r>
              <a:rPr lang="en-US" dirty="0" err="1">
                <a:solidFill>
                  <a:srgbClr val="00B050"/>
                </a:solidFill>
              </a:rPr>
              <a:t>Merkmalsausprägung</a:t>
            </a:r>
            <a:r>
              <a:rPr lang="en-US" dirty="0"/>
              <a:t>)</a:t>
            </a:r>
          </a:p>
          <a:p>
            <a:r>
              <a:rPr lang="en-US" sz="2800" dirty="0" err="1"/>
              <a:t>Beispiele</a:t>
            </a:r>
            <a:endParaRPr lang="en-US" sz="2800" dirty="0"/>
          </a:p>
          <a:p>
            <a:pPr lvl="1"/>
            <a:r>
              <a:rPr lang="en-US" dirty="0" err="1"/>
              <a:t>Grundgesamtheit</a:t>
            </a:r>
            <a:r>
              <a:rPr lang="en-US" dirty="0"/>
              <a:t>: </a:t>
            </a:r>
            <a:r>
              <a:rPr lang="en-US" i="1" dirty="0" err="1"/>
              <a:t>Einwohner</a:t>
            </a:r>
            <a:r>
              <a:rPr lang="en-US" i="1" dirty="0"/>
              <a:t> der </a:t>
            </a:r>
            <a:r>
              <a:rPr lang="en-US" i="1" dirty="0" err="1"/>
              <a:t>Stadt</a:t>
            </a:r>
            <a:r>
              <a:rPr lang="en-US" i="1" dirty="0"/>
              <a:t> </a:t>
            </a:r>
            <a:r>
              <a:rPr lang="en-US" i="1" dirty="0" err="1"/>
              <a:t>Lübeck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err="1"/>
              <a:t>Einwohner</a:t>
            </a:r>
            <a:r>
              <a:rPr lang="en-US" dirty="0"/>
              <a:t> </a:t>
            </a:r>
          </a:p>
          <a:p>
            <a:pPr lvl="2"/>
            <a:r>
              <a:rPr lang="en-US" dirty="0" err="1"/>
              <a:t>Merkmal</a:t>
            </a:r>
            <a:r>
              <a:rPr lang="en-US" dirty="0"/>
              <a:t>: </a:t>
            </a:r>
            <a:r>
              <a:rPr lang="en-US" i="1" dirty="0" err="1"/>
              <a:t>Geschlecht</a:t>
            </a:r>
            <a:r>
              <a:rPr lang="en-US" dirty="0"/>
              <a:t> </a:t>
            </a:r>
          </a:p>
          <a:p>
            <a:pPr lvl="2"/>
            <a:r>
              <a:rPr lang="en-US" dirty="0" err="1"/>
              <a:t>Merkmalsausprägung</a:t>
            </a:r>
            <a:r>
              <a:rPr lang="en-US" dirty="0"/>
              <a:t>: </a:t>
            </a:r>
            <a:r>
              <a:rPr lang="en-US" i="1" dirty="0" err="1"/>
              <a:t>männlich</a:t>
            </a:r>
            <a:r>
              <a:rPr lang="en-US" dirty="0"/>
              <a:t> </a:t>
            </a:r>
          </a:p>
          <a:p>
            <a:pPr lvl="1"/>
            <a:r>
              <a:rPr lang="en-US" dirty="0" err="1"/>
              <a:t>Grundgesamtheit</a:t>
            </a:r>
            <a:r>
              <a:rPr lang="en-US" dirty="0"/>
              <a:t>: </a:t>
            </a:r>
            <a:r>
              <a:rPr lang="en-US" i="1" dirty="0" err="1"/>
              <a:t>Tage</a:t>
            </a:r>
            <a:r>
              <a:rPr lang="en-US" i="1" dirty="0"/>
              <a:t> </a:t>
            </a:r>
            <a:r>
              <a:rPr lang="en-US" i="1" dirty="0" err="1"/>
              <a:t>eines</a:t>
            </a:r>
            <a:r>
              <a:rPr lang="en-US" i="1" dirty="0"/>
              <a:t> </a:t>
            </a:r>
            <a:r>
              <a:rPr lang="en-US" i="1" dirty="0" err="1"/>
              <a:t>Untersuchungszeitraums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Tag</a:t>
            </a:r>
            <a:endParaRPr lang="en-US" dirty="0"/>
          </a:p>
          <a:p>
            <a:pPr lvl="2"/>
            <a:r>
              <a:rPr lang="en-US" dirty="0" err="1"/>
              <a:t>Merkmal</a:t>
            </a:r>
            <a:r>
              <a:rPr lang="en-US" dirty="0"/>
              <a:t>: </a:t>
            </a:r>
            <a:r>
              <a:rPr lang="en-US" i="1" dirty="0" err="1"/>
              <a:t>Niederschlagsmenge</a:t>
            </a:r>
            <a:r>
              <a:rPr lang="en-US" i="1" dirty="0"/>
              <a:t> in Deutschland</a:t>
            </a:r>
            <a:r>
              <a:rPr lang="en-US" dirty="0"/>
              <a:t> </a:t>
            </a:r>
          </a:p>
          <a:p>
            <a:pPr lvl="2"/>
            <a:r>
              <a:rPr lang="en-US" dirty="0" err="1"/>
              <a:t>Merkmalsausprägung</a:t>
            </a:r>
            <a:r>
              <a:rPr lang="en-US" dirty="0"/>
              <a:t>: </a:t>
            </a:r>
            <a:r>
              <a:rPr lang="en-US" i="1" dirty="0"/>
              <a:t>1,5 </a:t>
            </a:r>
            <a:r>
              <a:rPr lang="en-US" i="1" dirty="0" err="1"/>
              <a:t>Kubikkilometer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85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Stichprobenkennwerteverteilungen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Wir haben verschiedene Stichprobenkennwerte kennengelernt: z.B. Mittelwert, Median, Varianz</a:t>
            </a:r>
            <a:br>
              <a:rPr lang="de-DE" dirty="0"/>
            </a:br>
            <a:r>
              <a:rPr lang="de-DE" dirty="0"/>
              <a:t>(„Punktschätzer“)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Meist interessieren nicht die Werte für die konkrete </a:t>
            </a:r>
            <a:r>
              <a:rPr lang="de-DE" dirty="0">
                <a:solidFill>
                  <a:srgbClr val="0B05FF"/>
                </a:solidFill>
              </a:rPr>
              <a:t>Stichprobe</a:t>
            </a:r>
            <a:r>
              <a:rPr lang="de-DE" dirty="0"/>
              <a:t>, sondern für die zugrundeliegenden </a:t>
            </a:r>
            <a:r>
              <a:rPr lang="de-DE" dirty="0">
                <a:solidFill>
                  <a:srgbClr val="00B050"/>
                </a:solidFill>
              </a:rPr>
              <a:t>Population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Die Kennwerte aus einer Stichprobe werden daher als </a:t>
            </a:r>
            <a:r>
              <a:rPr lang="de-DE" dirty="0">
                <a:solidFill>
                  <a:srgbClr val="00B050"/>
                </a:solidFill>
              </a:rPr>
              <a:t>Schätzer</a:t>
            </a:r>
            <a:r>
              <a:rPr lang="de-DE" dirty="0"/>
              <a:t> für die entsprechenden Populationskennwerte verwendet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Wir erwarten: Je größer eine (repräsentative) Stichprobe, desto genauer ist die Schätzung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Stichprobenkennwerteverteilungen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Wenn man aus der gleichen Population immer wieder Stichproben zieht, ergibt sich für jede Stichprobe ein neuer Mittelwert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Wenn man sehr viele Stichproben erhebt, erhält man auch viele Mittelwerte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Nun kann man die Verteilung </a:t>
            </a:r>
            <a:br>
              <a:rPr lang="de-DE" dirty="0"/>
            </a:br>
            <a:r>
              <a:rPr lang="de-DE" dirty="0"/>
              <a:t>der resultierenden Mittelwerte </a:t>
            </a:r>
            <a:br>
              <a:rPr lang="de-DE" dirty="0"/>
            </a:br>
            <a:r>
              <a:rPr lang="de-DE" dirty="0"/>
              <a:t>betrachten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Diese Verteilung heißt </a:t>
            </a:r>
            <a:br>
              <a:rPr lang="de-DE" dirty="0"/>
            </a:br>
            <a:r>
              <a:rPr lang="de-DE" dirty="0">
                <a:solidFill>
                  <a:srgbClr val="0305FF"/>
                </a:solidFill>
              </a:rPr>
              <a:t>Stichprobenkennwerteverteilung</a:t>
            </a:r>
            <a:r>
              <a:rPr lang="de-DE" b="1" i="1" dirty="0">
                <a:solidFill>
                  <a:srgbClr val="0305FF"/>
                </a:solidFill>
              </a:rPr>
              <a:t> </a:t>
            </a:r>
            <a:br>
              <a:rPr lang="de-DE" b="1" i="1" dirty="0">
                <a:solidFill>
                  <a:srgbClr val="0305FF"/>
                </a:solidFill>
              </a:rPr>
            </a:br>
            <a:r>
              <a:rPr lang="de-DE" dirty="0"/>
              <a:t>des Mittelwerts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087353" cy="1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Diese „</a:t>
            </a:r>
            <a:r>
              <a:rPr lang="de-DE" sz="2000" dirty="0">
                <a:solidFill>
                  <a:srgbClr val="0305FF"/>
                </a:solidFill>
              </a:rPr>
              <a:t>Verteilung der der Mittelwerte</a:t>
            </a:r>
            <a:r>
              <a:rPr lang="de-DE" sz="2000" i="1" dirty="0"/>
              <a:t>“</a:t>
            </a:r>
            <a:r>
              <a:rPr lang="de-DE" sz="2000" dirty="0"/>
              <a:t> ist selbst wieder normalverteilt (wenn das Merkmal normalverteilt ist)</a:t>
            </a:r>
          </a:p>
          <a:p>
            <a:r>
              <a:rPr lang="de-DE" sz="2000" dirty="0"/>
              <a:t>Der </a:t>
            </a:r>
            <a:r>
              <a:rPr lang="de-DE" sz="2000" dirty="0">
                <a:solidFill>
                  <a:srgbClr val="0305FF"/>
                </a:solidFill>
              </a:rPr>
              <a:t>Mittelwert </a:t>
            </a:r>
            <a:r>
              <a:rPr lang="de-DE" sz="2000" dirty="0"/>
              <a:t>der Stichprobenkennwerteverteilung entspricht dem Mittelwert in der Population</a:t>
            </a:r>
          </a:p>
          <a:p>
            <a:r>
              <a:rPr lang="de-DE" sz="2000" dirty="0"/>
              <a:t>Die </a:t>
            </a:r>
            <a:r>
              <a:rPr lang="de-DE" sz="2000" dirty="0">
                <a:solidFill>
                  <a:srgbClr val="0305FF"/>
                </a:solidFill>
              </a:rPr>
              <a:t>Streuung</a:t>
            </a:r>
            <a:r>
              <a:rPr lang="de-DE" sz="2000" i="1" dirty="0"/>
              <a:t> </a:t>
            </a:r>
            <a:r>
              <a:rPr lang="de-DE" sz="2000" dirty="0">
                <a:solidFill>
                  <a:srgbClr val="0305FF"/>
                </a:solidFill>
              </a:rPr>
              <a:t>der Stichprobenkennwerteverteilung </a:t>
            </a:r>
            <a:r>
              <a:rPr lang="de-DE" sz="2000" dirty="0"/>
              <a:t>wird als </a:t>
            </a:r>
            <a:r>
              <a:rPr lang="de-DE" sz="2000" dirty="0">
                <a:solidFill>
                  <a:srgbClr val="00B050"/>
                </a:solidFill>
              </a:rPr>
              <a:t>Standardfehler</a:t>
            </a:r>
            <a:r>
              <a:rPr lang="de-DE" sz="2000" dirty="0"/>
              <a:t> (des Mittelwerts) bezeichnet.</a:t>
            </a:r>
          </a:p>
          <a:p>
            <a:pPr lvl="1"/>
            <a:r>
              <a:rPr lang="de-DE" sz="1800" dirty="0"/>
              <a:t>Der Standardfehler gibt an, wie nah ein empirischer Stichprobenmittelwert am wahren Populationsmittelwert liegt</a:t>
            </a:r>
          </a:p>
          <a:p>
            <a:pPr lvl="1"/>
            <a:r>
              <a:rPr lang="de-DE" sz="1800" dirty="0"/>
              <a:t>Dieser Standardfehler des Mittelwertes kann auch aus einer einzigen Stichprobe geschätzt werden:</a:t>
            </a:r>
          </a:p>
          <a:p>
            <a:endParaRPr lang="de-DE" sz="2000" dirty="0"/>
          </a:p>
          <a:p>
            <a:endParaRPr lang="de-DE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609936B-5FAF-8D4A-BE4E-DC3155E5BDFE}"/>
                  </a:ext>
                </a:extLst>
              </p:cNvPr>
              <p:cNvSpPr/>
              <p:nvPr/>
            </p:nvSpPr>
            <p:spPr>
              <a:xfrm>
                <a:off x="1182960" y="4736431"/>
                <a:ext cx="2439514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609936B-5FAF-8D4A-BE4E-DC3155E5B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60" y="4736431"/>
                <a:ext cx="2439514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400386-AFCF-A549-B64A-6C1E6F650BE1}"/>
                  </a:ext>
                </a:extLst>
              </p:cNvPr>
              <p:cNvSpPr/>
              <p:nvPr/>
            </p:nvSpPr>
            <p:spPr>
              <a:xfrm>
                <a:off x="4348234" y="4819402"/>
                <a:ext cx="3741152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400386-AFCF-A549-B64A-6C1E6F65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34" y="4819402"/>
                <a:ext cx="3741152" cy="1100558"/>
              </a:xfrm>
              <a:prstGeom prst="rect">
                <a:avLst/>
              </a:prstGeom>
              <a:blipFill>
                <a:blip r:embed="rId4"/>
                <a:stretch>
                  <a:fillRect t="-104545" b="-16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>
                <a:solidFill>
                  <a:srgbClr val="0305FF"/>
                </a:solidFill>
              </a:rPr>
              <a:t>Beispiel: </a:t>
            </a:r>
            <a:r>
              <a:rPr lang="de-DE" dirty="0"/>
              <a:t>Unter den Mitarbeiter einer großen Firma soll die Leistungsmotivation bestimmt werden.  Es werden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de-DE" dirty="0"/>
              <a:t> Mitarbeiter zufällig ausgewählt und getestet.</a:t>
            </a:r>
          </a:p>
          <a:p>
            <a:pPr>
              <a:buNone/>
            </a:pPr>
            <a:endParaRPr lang="de-DE" dirty="0"/>
          </a:p>
          <a:p>
            <a:r>
              <a:rPr lang="de-DE" dirty="0"/>
              <a:t>Es ergibt sich Mittelwert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de-DE" dirty="0"/>
              <a:t> bei einer geschätzten Populationsvarianz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Wie groß ist der Standardfehler</a:t>
            </a:r>
            <a:br>
              <a:rPr lang="de-DE" dirty="0"/>
            </a:br>
            <a:r>
              <a:rPr lang="de-DE" dirty="0"/>
              <a:t>dieses Mittelwerts?</a:t>
            </a:r>
          </a:p>
          <a:p>
            <a:pPr lvl="1"/>
            <a:endParaRPr lang="de-DE" dirty="0"/>
          </a:p>
          <a:p>
            <a:r>
              <a:rPr lang="de-DE" dirty="0"/>
              <a:t>Wie groß wäre der Standardfehler</a:t>
            </a:r>
            <a:br>
              <a:rPr lang="de-DE" dirty="0"/>
            </a:br>
            <a:r>
              <a:rPr lang="de-DE" dirty="0"/>
              <a:t>bei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²=250 </a:t>
            </a:r>
            <a:r>
              <a:rPr lang="de-DE" dirty="0"/>
              <a:t>und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=10</a:t>
            </a:r>
            <a:r>
              <a:rPr lang="de-DE" dirty="0"/>
              <a:t>?</a:t>
            </a:r>
          </a:p>
          <a:p>
            <a:pPr lvl="1"/>
            <a:endParaRPr lang="de-DE" dirty="0"/>
          </a:p>
          <a:p>
            <a:r>
              <a:rPr lang="de-DE" dirty="0"/>
              <a:t>Wie groß wäre der Standardfehler </a:t>
            </a:r>
            <a:br>
              <a:rPr lang="de-DE" dirty="0"/>
            </a:br>
            <a:r>
              <a:rPr lang="de-DE" dirty="0"/>
              <a:t>bei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²=90 </a:t>
            </a:r>
            <a:r>
              <a:rPr lang="de-DE" dirty="0"/>
              <a:t>und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=90</a:t>
            </a:r>
            <a:r>
              <a:rPr lang="de-D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535898-D8DC-FE47-BE73-FE5D196F8CDA}"/>
                  </a:ext>
                </a:extLst>
              </p:cNvPr>
              <p:cNvSpPr/>
              <p:nvPr/>
            </p:nvSpPr>
            <p:spPr>
              <a:xfrm>
                <a:off x="5292080" y="2973395"/>
                <a:ext cx="2945678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535898-D8DC-FE47-BE73-FE5D196F8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73395"/>
                <a:ext cx="2945678" cy="1183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066240-9730-B54D-98F8-AC1B680EF651}"/>
                  </a:ext>
                </a:extLst>
              </p:cNvPr>
              <p:cNvSpPr/>
              <p:nvPr/>
            </p:nvSpPr>
            <p:spPr>
              <a:xfrm>
                <a:off x="5292080" y="4049593"/>
                <a:ext cx="328551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066240-9730-B54D-98F8-AC1B680EF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49593"/>
                <a:ext cx="3285515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8ACA4E-DDA3-F44E-A9A4-C232051A6CB7}"/>
                  </a:ext>
                </a:extLst>
              </p:cNvPr>
              <p:cNvSpPr/>
              <p:nvPr/>
            </p:nvSpPr>
            <p:spPr>
              <a:xfrm>
                <a:off x="5292080" y="5125791"/>
                <a:ext cx="2945678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8ACA4E-DDA3-F44E-A9A4-C232051A6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25791"/>
                <a:ext cx="2945678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B15DFF-819E-434A-AEFA-07F906F5B99E}"/>
                  </a:ext>
                </a:extLst>
              </p:cNvPr>
              <p:cNvSpPr/>
              <p:nvPr/>
            </p:nvSpPr>
            <p:spPr>
              <a:xfrm>
                <a:off x="7253011" y="2164937"/>
                <a:ext cx="1603708" cy="118352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B15DFF-819E-434A-AEFA-07F906F5B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11" y="2164937"/>
                <a:ext cx="1603708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sz="2400" dirty="0"/>
                  <a:t>Der </a:t>
                </a:r>
                <a:r>
                  <a:rPr lang="de-DE" sz="2400" dirty="0">
                    <a:solidFill>
                      <a:srgbClr val="0305FF"/>
                    </a:solidFill>
                  </a:rPr>
                  <a:t>Standardfehler</a:t>
                </a:r>
                <a:r>
                  <a:rPr lang="de-DE" sz="2400" dirty="0"/>
                  <a:t> ist die Standardabweichung der Stichprobenkennwerteverteilung</a:t>
                </a:r>
              </a:p>
              <a:p>
                <a:r>
                  <a:rPr lang="de-DE" sz="2400" dirty="0"/>
                  <a:t>Da die </a:t>
                </a:r>
                <a:r>
                  <a:rPr lang="de-DE" sz="2400" dirty="0">
                    <a:solidFill>
                      <a:srgbClr val="0305FF"/>
                    </a:solidFill>
                  </a:rPr>
                  <a:t>Stichprobenkennwerteverteilung normalverteilt </a:t>
                </a:r>
                <a:r>
                  <a:rPr lang="de-DE" sz="2400" dirty="0"/>
                  <a:t>ist, kann die Wahrscheinlichkeit dafür berechnet werden, dass der Mittelwert in einem bestimmten Intervall liegt</a:t>
                </a:r>
              </a:p>
              <a:p>
                <a:r>
                  <a:rPr lang="de-DE" sz="2400" dirty="0"/>
                  <a:t>Mit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=0,68</m:t>
                    </m:r>
                  </m:oMath>
                </a14:m>
                <a:r>
                  <a:rPr lang="de-DE" sz="2400" dirty="0"/>
                  <a:t> ist der Populationsmittelwert höchstens einen Standardfehler vom Stichprobenmittelwert entfernt</a:t>
                </a:r>
              </a:p>
              <a:p>
                <a:r>
                  <a:rPr lang="de-DE" sz="2400" dirty="0">
                    <a:solidFill>
                      <a:srgbClr val="0E17FF"/>
                    </a:solidFill>
                  </a:rPr>
                  <a:t>Beispiel: </a:t>
                </a:r>
              </a:p>
              <a:p>
                <a:pPr lvl="1"/>
                <a:r>
                  <a:rPr lang="de-DE" sz="2200" dirty="0"/>
                  <a:t>Wenn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/>
                  <a:t>, dann gilt mit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=0,68</m:t>
                    </m:r>
                  </m:oMath>
                </a14:m>
                <a:r>
                  <a:rPr lang="de-DE" sz="2200" dirty="0"/>
                  <a:t> für den Populationsmittelwert: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57&lt;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&lt;63</m:t>
                    </m:r>
                  </m:oMath>
                </a14:m>
                <a:br>
                  <a:rPr lang="de-DE" sz="2200" dirty="0"/>
                </a:br>
                <a:endParaRPr lang="de-DE" sz="2200" dirty="0"/>
              </a:p>
              <a:p>
                <a:r>
                  <a:rPr lang="de-DE" sz="2400" dirty="0">
                    <a:solidFill>
                      <a:srgbClr val="0E17FF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𝐵𝑒𝑑𝑖𝑛𝑔𝑢𝑛𝑔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400" dirty="0"/>
                  <a:t> mit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de-DE" sz="2400" b="0" dirty="0"/>
              </a:p>
              <a:p>
                <a:r>
                  <a:rPr lang="de-DE" sz="2400" dirty="0">
                    <a:solidFill>
                      <a:srgbClr val="0E17FF"/>
                    </a:solidFill>
                  </a:rPr>
                  <a:t>Beispiel: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57&lt;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&lt;63</m:t>
                        </m:r>
                        <m:r>
                          <m:rPr>
                            <m:nor/>
                          </m:rPr>
                          <a:rPr lang="de-DE" sz="2800" dirty="0"/>
                          <m:t> 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1147001"/>
                <a:ext cx="8229600" cy="4968875"/>
              </a:xfrm>
              <a:blipFill>
                <a:blip r:embed="rId2"/>
                <a:stretch>
                  <a:fillRect l="-924" t="-1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060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>
                <a:solidFill>
                  <a:srgbClr val="0305FF"/>
                </a:solidFill>
              </a:rPr>
              <a:t>Konfidenzintervall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/>
              <a:t>ist ein symmetrischer Bereich um den Stichprobenmittelwert, in welchem der Populationsmittelwert mit einer bestimmten Wahrscheinlichkeit liegt.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Konfidenzintervalle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9E68FE-684F-7C46-AFCB-CAB94D608E65}"/>
                  </a:ext>
                </a:extLst>
              </p:cNvPr>
              <p:cNvSpPr/>
              <p:nvPr/>
            </p:nvSpPr>
            <p:spPr>
              <a:xfrm>
                <a:off x="1115616" y="3429000"/>
                <a:ext cx="716311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−1,00⋅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1,00⋅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0,682</m:t>
                      </m:r>
                    </m:oMath>
                  </m:oMathPara>
                </a14:m>
                <a:endParaRPr lang="de-DE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,00⋅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,00⋅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954</m:t>
                      </m:r>
                    </m:oMath>
                  </m:oMathPara>
                </a14:m>
                <a:endParaRPr lang="de-DE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0,95</m:t>
                      </m:r>
                    </m:oMath>
                  </m:oMathPara>
                </a14:m>
                <a:endParaRPr lang="de-DE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2,57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2,57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0,99</m:t>
                      </m:r>
                    </m:oMath>
                  </m:oMathPara>
                </a14:m>
                <a:endParaRPr lang="de-DE" sz="28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9E68FE-684F-7C46-AFCB-CAB94D608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29000"/>
                <a:ext cx="7163115" cy="1815882"/>
              </a:xfrm>
              <a:prstGeom prst="rect">
                <a:avLst/>
              </a:prstGeom>
              <a:blipFill>
                <a:blip r:embed="rId3"/>
                <a:stretch>
                  <a:fillRect l="-354" t="-1389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959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 für weitere Kennwerte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8473626"/>
                  </p:ext>
                </p:extLst>
              </p:nvPr>
            </p:nvGraphicFramePr>
            <p:xfrm>
              <a:off x="801711" y="1214422"/>
              <a:ext cx="7127875" cy="4768852"/>
            </p:xfrm>
            <a:graphic>
              <a:graphicData uri="http://schemas.openxmlformats.org/drawingml/2006/table">
                <a:tbl>
                  <a:tblPr/>
                  <a:tblGrid>
                    <a:gridCol w="41036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41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Kennwert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Standardfehler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Relative Häufigkeit (</a:t>
                          </a:r>
                          <a14:m>
                            <m:oMath xmlns:m="http://schemas.openxmlformats.org/officeDocument/2006/math"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kumimoji="0" lang="de-DE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Median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Arithmetisches Mittel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Standardabweichung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8473626"/>
                  </p:ext>
                </p:extLst>
              </p:nvPr>
            </p:nvGraphicFramePr>
            <p:xfrm>
              <a:off x="801711" y="1214422"/>
              <a:ext cx="7127875" cy="4768852"/>
            </p:xfrm>
            <a:graphic>
              <a:graphicData uri="http://schemas.openxmlformats.org/drawingml/2006/table">
                <a:tbl>
                  <a:tblPr/>
                  <a:tblGrid>
                    <a:gridCol w="41036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41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Kennwert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Standardfehler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395" t="-100000" r="-73765" b="-2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Median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Arithmetisches Mittel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4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e-DE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Standardabweichung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6E9306-1625-B349-823E-387DB9C112FC}"/>
                  </a:ext>
                </a:extLst>
              </p:cNvPr>
              <p:cNvSpPr/>
              <p:nvPr/>
            </p:nvSpPr>
            <p:spPr>
              <a:xfrm>
                <a:off x="5338786" y="2132856"/>
                <a:ext cx="2172967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6E9306-1625-B349-823E-387DB9C11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86" y="2132856"/>
                <a:ext cx="2172967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C74402-1C13-1C47-A8A9-05847B3DB75A}"/>
                  </a:ext>
                </a:extLst>
              </p:cNvPr>
              <p:cNvSpPr/>
              <p:nvPr/>
            </p:nvSpPr>
            <p:spPr>
              <a:xfrm>
                <a:off x="5409062" y="3271631"/>
                <a:ext cx="2078261" cy="73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𝑀𝑑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1,253⋅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C74402-1C13-1C47-A8A9-05847B3DB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62" y="3271631"/>
                <a:ext cx="2078261" cy="735714"/>
              </a:xfrm>
              <a:prstGeom prst="rect">
                <a:avLst/>
              </a:prstGeom>
              <a:blipFill>
                <a:blip r:embed="rId5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9E2935-01ED-6D4C-AE2C-57AD9872AEB9}"/>
                  </a:ext>
                </a:extLst>
              </p:cNvPr>
              <p:cNvSpPr/>
              <p:nvPr/>
            </p:nvSpPr>
            <p:spPr>
              <a:xfrm>
                <a:off x="5793398" y="4175909"/>
                <a:ext cx="1195712" cy="73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9E2935-01ED-6D4C-AE2C-57AD9872A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398" y="4175909"/>
                <a:ext cx="1195712" cy="735714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E470DD-8EB4-F646-B2DC-CE67CD9CA329}"/>
                  </a:ext>
                </a:extLst>
              </p:cNvPr>
              <p:cNvSpPr/>
              <p:nvPr/>
            </p:nvSpPr>
            <p:spPr>
              <a:xfrm>
                <a:off x="5648839" y="5092481"/>
                <a:ext cx="1502527" cy="73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E470DD-8EB4-F646-B2DC-CE67CD9C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839" y="5092481"/>
                <a:ext cx="1502527" cy="735714"/>
              </a:xfrm>
              <a:prstGeom prst="rect">
                <a:avLst/>
              </a:prstGeom>
              <a:blipFill>
                <a:blip r:embed="rId7"/>
                <a:stretch>
                  <a:fillRect t="-5085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676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Standardfehler der relativen Häufigkeit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7"/>
                <a:ext cx="8401080" cy="4968875"/>
              </a:xfrm>
            </p:spPr>
            <p:txBody>
              <a:bodyPr/>
              <a:lstStyle/>
              <a:p>
                <a:r>
                  <a:rPr lang="de-DE" sz="2400" dirty="0"/>
                  <a:t>Wie groß ist der </a:t>
                </a:r>
                <a:r>
                  <a:rPr lang="de-DE" sz="2400" b="1" i="1" dirty="0"/>
                  <a:t>Standardfehler der relativen Häufigkeit </a:t>
                </a:r>
                <a:r>
                  <a:rPr lang="de-DE" sz="2400" dirty="0"/>
                  <a:t>von Frauen unter Psychologiestudierenden (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0,76;</m:t>
                    </m:r>
                    <m:r>
                      <a:rPr lang="de-DE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=96</m:t>
                    </m:r>
                  </m:oMath>
                </a14:m>
                <a:r>
                  <a:rPr lang="de-DE" sz="2400" dirty="0"/>
                  <a:t>)?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Wie groß das 95% </a:t>
                </a:r>
                <a:r>
                  <a:rPr lang="de-DE" sz="2400" dirty="0" err="1"/>
                  <a:t>Konfidenzintervall</a:t>
                </a:r>
                <a:r>
                  <a:rPr lang="de-DE" sz="2400" dirty="0"/>
                  <a:t>?</a:t>
                </a:r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7"/>
                <a:ext cx="8401080" cy="4968875"/>
              </a:xfrm>
              <a:blipFill>
                <a:blip r:embed="rId2"/>
                <a:stretch>
                  <a:fillRect l="-1208" t="-763" r="-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01B9DC-D112-4A4A-A748-7EF8B7FB2C92}"/>
                  </a:ext>
                </a:extLst>
              </p:cNvPr>
              <p:cNvSpPr/>
              <p:nvPr/>
            </p:nvSpPr>
            <p:spPr>
              <a:xfrm>
                <a:off x="890920" y="1999000"/>
                <a:ext cx="2172967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01B9DC-D112-4A4A-A748-7EF8B7FB2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20" y="1999000"/>
                <a:ext cx="2172967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C6B8F0-C454-6849-A045-15AD27A721A5}"/>
                  </a:ext>
                </a:extLst>
              </p:cNvPr>
              <p:cNvSpPr/>
              <p:nvPr/>
            </p:nvSpPr>
            <p:spPr>
              <a:xfrm>
                <a:off x="890920" y="3144097"/>
                <a:ext cx="5857886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0,76⋅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1−0,76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0,76⋅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0,24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0,002</m:t>
                          </m:r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=0,04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C6B8F0-C454-6849-A045-15AD27A7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20" y="3144097"/>
                <a:ext cx="5857886" cy="919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F58C82-077F-BC40-8A64-2C1CDAEA20CB}"/>
                  </a:ext>
                </a:extLst>
              </p:cNvPr>
              <p:cNvSpPr/>
              <p:nvPr/>
            </p:nvSpPr>
            <p:spPr>
              <a:xfrm>
                <a:off x="2107607" y="5331534"/>
                <a:ext cx="4928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0,76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−1,96⋅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0,04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&lt;0,76+1,96⋅0,04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0,68&lt;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&lt;0,84</m:t>
                      </m:r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F58C82-077F-BC40-8A64-2C1CDAEA2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607" y="5331534"/>
                <a:ext cx="49287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D64A25-28D5-A340-82F2-706491C51DEA}"/>
                  </a:ext>
                </a:extLst>
              </p:cNvPr>
              <p:cNvSpPr/>
              <p:nvPr/>
            </p:nvSpPr>
            <p:spPr>
              <a:xfrm>
                <a:off x="890920" y="4763138"/>
                <a:ext cx="5203860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D64A25-28D5-A340-82F2-706491C51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20" y="4763138"/>
                <a:ext cx="5203860" cy="445891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8FFA-603C-0A45-A671-73EDF399C8AE}"/>
                  </a:ext>
                </a:extLst>
              </p:cNvPr>
              <p:cNvSpPr/>
              <p:nvPr/>
            </p:nvSpPr>
            <p:spPr>
              <a:xfrm>
                <a:off x="3564524" y="6323286"/>
                <a:ext cx="21864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als</a:t>
                </a:r>
                <a:r>
                  <a:rPr lang="en-GB" sz="1400" dirty="0"/>
                  <a:t> der </a:t>
                </a:r>
                <a:r>
                  <a:rPr lang="en-GB" sz="1400" dirty="0" err="1"/>
                  <a:t>wahre</a:t>
                </a:r>
                <a:r>
                  <a:rPr lang="en-GB" sz="1400" dirty="0"/>
                  <a:t> Wert von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8FFA-603C-0A45-A671-73EDF399C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24" y="6323286"/>
                <a:ext cx="2186432" cy="307777"/>
              </a:xfrm>
              <a:prstGeom prst="rect">
                <a:avLst/>
              </a:prstGeom>
              <a:blipFill>
                <a:blip r:embed="rId7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Standardfehler des Medians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Wie groß ist der </a:t>
                </a:r>
                <a:r>
                  <a:rPr lang="de-DE" b="1" i="1" dirty="0"/>
                  <a:t>Standardfehler des Medians </a:t>
                </a:r>
                <a:r>
                  <a:rPr lang="de-DE" dirty="0"/>
                  <a:t>der Statistikvorkenntnisse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=20,</m:t>
                    </m:r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=98</m:t>
                    </m:r>
                  </m:oMath>
                </a14:m>
                <a:r>
                  <a:rPr lang="de-DE" dirty="0"/>
                  <a:t>)?</a:t>
                </a:r>
              </a:p>
              <a:p>
                <a:pPr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Wie groß das 95% </a:t>
                </a:r>
                <a:r>
                  <a:rPr lang="de-DE" dirty="0" err="1"/>
                  <a:t>Konfidenzintervall</a:t>
                </a:r>
                <a:r>
                  <a:rPr lang="de-DE" dirty="0"/>
                  <a:t>?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452290-10F3-F142-9E16-C32D9E785EC7}"/>
                  </a:ext>
                </a:extLst>
              </p:cNvPr>
              <p:cNvSpPr/>
              <p:nvPr/>
            </p:nvSpPr>
            <p:spPr>
              <a:xfrm>
                <a:off x="782610" y="2306950"/>
                <a:ext cx="2078261" cy="73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𝑀𝑑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1,253⋅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452290-10F3-F142-9E16-C32D9E78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0" y="2306950"/>
                <a:ext cx="2078261" cy="735714"/>
              </a:xfrm>
              <a:prstGeom prst="rect">
                <a:avLst/>
              </a:prstGeom>
              <a:blipFill>
                <a:blip r:embed="rId4"/>
                <a:stretch>
                  <a:fillRect t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79FBC1-0C40-1541-8D33-DDA7E31EA31E}"/>
                  </a:ext>
                </a:extLst>
              </p:cNvPr>
              <p:cNvSpPr/>
              <p:nvPr/>
            </p:nvSpPr>
            <p:spPr>
              <a:xfrm>
                <a:off x="827584" y="3359465"/>
                <a:ext cx="3506794" cy="67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𝑀𝑑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1,253⋅20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25,06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9,90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=2,53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79FBC1-0C40-1541-8D33-DDA7E31EA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9465"/>
                <a:ext cx="3506794" cy="670183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0BEE27-8BE1-AE4D-86DF-161129BBE4F7}"/>
                  </a:ext>
                </a:extLst>
              </p:cNvPr>
              <p:cNvSpPr/>
              <p:nvPr/>
            </p:nvSpPr>
            <p:spPr>
              <a:xfrm>
                <a:off x="1999297" y="5573493"/>
                <a:ext cx="47617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−1,96⋅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2,53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+1,96⋅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2,53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5,04&lt;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&lt;24,96</m:t>
                      </m:r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0BEE27-8BE1-AE4D-86DF-161129BBE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97" y="5573493"/>
                <a:ext cx="476175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397837-08B2-A641-9BBB-6C6603690FD2}"/>
                  </a:ext>
                </a:extLst>
              </p:cNvPr>
              <p:cNvSpPr/>
              <p:nvPr/>
            </p:nvSpPr>
            <p:spPr>
              <a:xfrm>
                <a:off x="782610" y="5005097"/>
                <a:ext cx="5794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𝑀𝑑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𝑀𝑑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397837-08B2-A641-9BBB-6C660369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0" y="5005097"/>
                <a:ext cx="5794471" cy="400110"/>
              </a:xfrm>
              <a:prstGeom prst="rect">
                <a:avLst/>
              </a:prstGeom>
              <a:blipFill>
                <a:blip r:embed="rId7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B1F4A9-4FD7-034E-9805-83A4E36F8875}"/>
                  </a:ext>
                </a:extLst>
              </p:cNvPr>
              <p:cNvSpPr/>
              <p:nvPr/>
            </p:nvSpPr>
            <p:spPr>
              <a:xfrm>
                <a:off x="3564524" y="6323286"/>
                <a:ext cx="19702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als</a:t>
                </a:r>
                <a:r>
                  <a:rPr lang="en-GB" sz="1400" dirty="0"/>
                  <a:t> der </a:t>
                </a:r>
                <a:r>
                  <a:rPr lang="en-GB" sz="1400" dirty="0" err="1"/>
                  <a:t>wahre</a:t>
                </a:r>
                <a:r>
                  <a:rPr lang="en-GB" sz="1400" dirty="0"/>
                  <a:t> </a:t>
                </a:r>
                <a:r>
                  <a:rPr lang="de-DE" sz="1400" dirty="0"/>
                  <a:t>Median</a:t>
                </a:r>
                <a:endParaRPr lang="en-GB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B1F4A9-4FD7-034E-9805-83A4E36F8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24" y="6323286"/>
                <a:ext cx="1970283" cy="307777"/>
              </a:xfrm>
              <a:prstGeom prst="rect">
                <a:avLst/>
              </a:prstGeom>
              <a:blipFill>
                <a:blip r:embed="rId8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1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Standardfehler der Standardabweichung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groß ist der </a:t>
            </a:r>
            <a:r>
              <a:rPr lang="de-DE" b="1" i="1" dirty="0"/>
              <a:t>Standardfehler der Standardabweichung </a:t>
            </a:r>
            <a:r>
              <a:rPr lang="de-DE" dirty="0"/>
              <a:t>der Statistikvorkenntnisse?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Wie groß das 95% </a:t>
            </a:r>
            <a:r>
              <a:rPr lang="de-DE" dirty="0" err="1"/>
              <a:t>Konfidenzintervall</a:t>
            </a:r>
            <a:r>
              <a:rPr lang="de-DE" dirty="0"/>
              <a:t>?</a:t>
            </a:r>
          </a:p>
          <a:p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F13050-1D01-B442-9394-80D0E40DA4D4}"/>
                  </a:ext>
                </a:extLst>
              </p:cNvPr>
              <p:cNvSpPr/>
              <p:nvPr/>
            </p:nvSpPr>
            <p:spPr>
              <a:xfrm>
                <a:off x="891010" y="2335710"/>
                <a:ext cx="1502527" cy="735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F13050-1D01-B442-9394-80D0E40DA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10" y="2335710"/>
                <a:ext cx="1502527" cy="735714"/>
              </a:xfrm>
              <a:prstGeom prst="rect">
                <a:avLst/>
              </a:prstGeom>
              <a:blipFill>
                <a:blip r:embed="rId2"/>
                <a:stretch>
                  <a:fillRect t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C56991-AF53-A64F-AD01-C27F21D59C06}"/>
                  </a:ext>
                </a:extLst>
              </p:cNvPr>
              <p:cNvSpPr/>
              <p:nvPr/>
            </p:nvSpPr>
            <p:spPr>
              <a:xfrm>
                <a:off x="891009" y="3225796"/>
                <a:ext cx="3368166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19,90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2⋅98</m:t>
                              </m:r>
                            </m:e>
                          </m:ra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19,90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=1,42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C56991-AF53-A64F-AD01-C27F21D59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09" y="3225796"/>
                <a:ext cx="3368166" cy="728084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482B34-99FD-0E42-8A96-04C787842537}"/>
                  </a:ext>
                </a:extLst>
              </p:cNvPr>
              <p:cNvSpPr/>
              <p:nvPr/>
            </p:nvSpPr>
            <p:spPr>
              <a:xfrm>
                <a:off x="2051720" y="5488933"/>
                <a:ext cx="52792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19,90 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−1,96⋅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1,42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&lt;19,90+1,96⋅1,42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7,12&lt;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&lt;22,68</m:t>
                      </m:r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482B34-99FD-0E42-8A96-04C787842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88933"/>
                <a:ext cx="527926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AE4F2-DDEF-0946-A526-E4EB6F35F610}"/>
                  </a:ext>
                </a:extLst>
              </p:cNvPr>
              <p:cNvSpPr/>
              <p:nvPr/>
            </p:nvSpPr>
            <p:spPr>
              <a:xfrm>
                <a:off x="835033" y="4920537"/>
                <a:ext cx="49759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̂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+1,96⋅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AE4F2-DDEF-0946-A526-E4EB6F35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33" y="4920537"/>
                <a:ext cx="4975914" cy="400110"/>
              </a:xfrm>
              <a:prstGeom prst="rect">
                <a:avLst/>
              </a:prstGeom>
              <a:blipFill>
                <a:blip r:embed="rId5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4BEC1E-DD96-4F45-9FF1-2CCF03495DAA}"/>
                  </a:ext>
                </a:extLst>
              </p:cNvPr>
              <p:cNvSpPr/>
              <p:nvPr/>
            </p:nvSpPr>
            <p:spPr>
              <a:xfrm>
                <a:off x="3564524" y="6323286"/>
                <a:ext cx="23001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als</a:t>
                </a:r>
                <a:r>
                  <a:rPr lang="en-GB" sz="1400" dirty="0"/>
                  <a:t> die </a:t>
                </a:r>
                <a:r>
                  <a:rPr lang="en-GB" sz="1400" dirty="0" err="1"/>
                  <a:t>wahre</a:t>
                </a:r>
                <a:r>
                  <a:rPr lang="en-GB" sz="1400" dirty="0"/>
                  <a:t> </a:t>
                </a:r>
                <a:r>
                  <a:rPr lang="de-DE" sz="1400" dirty="0"/>
                  <a:t>Abweichung</a:t>
                </a:r>
                <a:endParaRPr lang="en-GB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4BEC1E-DD96-4F45-9FF1-2CCF03495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24" y="6323286"/>
                <a:ext cx="2300181" cy="307777"/>
              </a:xfrm>
              <a:prstGeom prst="rect">
                <a:avLst/>
              </a:prstGeom>
              <a:blipFill>
                <a:blip r:embed="rId6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Statistik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16814" y="1207295"/>
            <a:ext cx="8143618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Deskriptive Statistik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Beschreiben</a:t>
            </a:r>
            <a:r>
              <a:rPr lang="de-DE" dirty="0"/>
              <a:t> von Daten (auch: Teilmenge von Daten)</a:t>
            </a:r>
          </a:p>
          <a:p>
            <a:pPr lvl="2"/>
            <a:r>
              <a:rPr lang="de-DE" dirty="0"/>
              <a:t>Beispiele: Mittelwert, Varianz, Regression, Korrelation, ...</a:t>
            </a:r>
          </a:p>
          <a:p>
            <a:pPr lvl="1"/>
            <a:r>
              <a:rPr lang="de-DE" dirty="0"/>
              <a:t>Suchen nach </a:t>
            </a:r>
            <a:r>
              <a:rPr lang="de-DE" dirty="0">
                <a:solidFill>
                  <a:srgbClr val="0B05FF"/>
                </a:solidFill>
              </a:rPr>
              <a:t>Trends / Mustern</a:t>
            </a:r>
          </a:p>
          <a:p>
            <a:pPr lvl="2"/>
            <a:r>
              <a:rPr lang="de-DE" dirty="0"/>
              <a:t>Beispiele: Häufige Artikelmengen, Assoziationsregeln</a:t>
            </a:r>
          </a:p>
          <a:p>
            <a:r>
              <a:rPr lang="de-DE" sz="2800" dirty="0"/>
              <a:t>Induktive Statistik</a:t>
            </a:r>
          </a:p>
          <a:p>
            <a:pPr lvl="1"/>
            <a:r>
              <a:rPr lang="de-DE" dirty="0"/>
              <a:t>Ziel: </a:t>
            </a:r>
            <a:r>
              <a:rPr lang="de-DE" dirty="0">
                <a:solidFill>
                  <a:srgbClr val="0B05FF"/>
                </a:solidFill>
              </a:rPr>
              <a:t>Verallgemeinerung</a:t>
            </a:r>
            <a:r>
              <a:rPr lang="de-DE" dirty="0"/>
              <a:t> der Beschreibung einer Teilmenge der Daten </a:t>
            </a:r>
            <a:r>
              <a:rPr lang="de-DE" dirty="0">
                <a:solidFill>
                  <a:srgbClr val="0B05FF"/>
                </a:solidFill>
              </a:rPr>
              <a:t>auf Grundgesamtheit</a:t>
            </a:r>
          </a:p>
          <a:p>
            <a:pPr lvl="1"/>
            <a:r>
              <a:rPr lang="de-DE" dirty="0"/>
              <a:t>Rückschlüsse auf Grundgesamtheit/Population durch Erhebung einer </a:t>
            </a:r>
            <a:r>
              <a:rPr lang="de-DE" dirty="0">
                <a:solidFill>
                  <a:srgbClr val="0B05FF"/>
                </a:solidFill>
              </a:rPr>
              <a:t>"repräsentativen" Stichprobe</a:t>
            </a:r>
          </a:p>
        </p:txBody>
      </p:sp>
    </p:spTree>
    <p:extLst>
      <p:ext uri="{BB962C8B-B14F-4D97-AF65-F5344CB8AC3E}">
        <p14:creationId xmlns:p14="http://schemas.microsoft.com/office/powerpoint/2010/main" val="1843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Konfidenzintervall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Die Lage und Breite des Konfidenzintervalls ist abhängig von den zufälligen Konfidenzgrenzen</a:t>
                </a:r>
              </a:p>
              <a:p>
                <a:r>
                  <a:rPr lang="de-DE" dirty="0"/>
                  <a:t>Diese hängen ab von:</a:t>
                </a:r>
                <a:br>
                  <a:rPr lang="de-DE" dirty="0"/>
                </a:br>
                <a:r>
                  <a:rPr lang="de-DE" dirty="0"/>
                  <a:t>- dem Stichprobenumfang</a:t>
                </a:r>
                <a:br>
                  <a:rPr lang="de-DE" dirty="0"/>
                </a:br>
                <a:r>
                  <a:rPr lang="de-DE" dirty="0"/>
                  <a:t>- der Schätzfunktion und deren Verteilung und </a:t>
                </a:r>
                <a:br>
                  <a:rPr lang="de-DE" dirty="0"/>
                </a:br>
                <a:r>
                  <a:rPr lang="de-DE" dirty="0"/>
                  <a:t>- dem </a:t>
                </a:r>
                <a:r>
                  <a:rPr lang="de-DE" dirty="0" err="1"/>
                  <a:t>Kondfidenzniveau</a:t>
                </a:r>
                <a:r>
                  <a:rPr lang="de-DE" dirty="0"/>
                  <a:t> </a:t>
                </a:r>
              </a:p>
              <a:p>
                <a:r>
                  <a:rPr lang="de-DE" dirty="0">
                    <a:solidFill>
                      <a:srgbClr val="0E17FF"/>
                    </a:solidFill>
                  </a:rPr>
                  <a:t>Breite des Konfidenzintervalls </a:t>
                </a:r>
                <a:r>
                  <a:rPr lang="de-DE" dirty="0"/>
                  <a:t>ist Ausdruck für die Genauigkeit der Parameterschätzung! </a:t>
                </a:r>
              </a:p>
              <a:p>
                <a:pPr lvl="1"/>
                <a:r>
                  <a:rPr lang="de-DE" dirty="0"/>
                  <a:t>Ein höheres </a:t>
                </a:r>
                <a:r>
                  <a:rPr lang="de-DE" dirty="0">
                    <a:solidFill>
                      <a:srgbClr val="0E17FF"/>
                    </a:solidFill>
                  </a:rPr>
                  <a:t>Konfidenzniveau </a:t>
                </a:r>
                <a:r>
                  <a:rPr lang="de-DE" dirty="0"/>
                  <a:t>(kleineres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/>
                  <a:t>) führt zu einer Verbreiterung des Konfidenzintervalls und …</a:t>
                </a:r>
              </a:p>
              <a:p>
                <a:pPr lvl="1"/>
                <a:r>
                  <a:rPr lang="de-DE" dirty="0"/>
                  <a:t>... ein größerer </a:t>
                </a:r>
                <a:r>
                  <a:rPr lang="de-DE" dirty="0">
                    <a:solidFill>
                      <a:srgbClr val="0E17FF"/>
                    </a:solidFill>
                  </a:rPr>
                  <a:t>Stichprobenumfang </a:t>
                </a:r>
                <a:r>
                  <a:rPr lang="de-DE" dirty="0"/>
                  <a:t>führt zu einer Verkleinerung des Konfidenzintervalls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018" b="-3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389240D-D279-CF49-AFC2-A5733942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Herleitung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Sei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eine normalverteilte ZG 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eine mathematische Stichprobe aus der GG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. </a:t>
                </a:r>
              </a:p>
              <a:p>
                <a:pPr marL="941388" indent="-941388">
                  <a:buNone/>
                </a:pPr>
                <a:r>
                  <a:rPr lang="de-DE" u="sng" dirty="0">
                    <a:solidFill>
                      <a:srgbClr val="0B05FF"/>
                    </a:solidFill>
                    <a:ea typeface="Cambria Math" panose="02040503050406030204" pitchFamily="18" charset="0"/>
                  </a:rPr>
                  <a:t>1. Fall:</a:t>
                </a:r>
                <a:r>
                  <a:rPr lang="de-DE" dirty="0">
                    <a:ea typeface="Cambria Math" panose="02040503050406030204" pitchFamily="18" charset="0"/>
                  </a:rPr>
                  <a:t>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Varianz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der normalverteilten GG sei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bekannt</a:t>
                </a:r>
                <a:r>
                  <a:rPr lang="de-DE" dirty="0">
                    <a:ea typeface="Cambria Math" panose="02040503050406030204" pitchFamily="18" charset="0"/>
                  </a:rPr>
                  <a:t>.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Für den unbekannten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ist eine Konfidenzschätzung anzugeben.</a:t>
                </a:r>
              </a:p>
              <a:p>
                <a:pPr marL="7938" indent="-7938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Als Punktschätzer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wählen wir das arithmetische Mittel</a:t>
                </a:r>
              </a:p>
              <a:p>
                <a:pPr marL="941388" indent="-941388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					mit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46F4-002A-1941-A02A-F9C6947FC3E8}"/>
              </a:ext>
            </a:extLst>
          </p:cNvPr>
          <p:cNvSpPr txBox="1"/>
          <p:nvPr/>
        </p:nvSpPr>
        <p:spPr>
          <a:xfrm>
            <a:off x="1619672" y="6152883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ZG= </a:t>
            </a:r>
            <a:r>
              <a:rPr lang="en-US" dirty="0" err="1"/>
              <a:t>Zufallsgröße</a:t>
            </a:r>
            <a:r>
              <a:rPr lang="en-US" dirty="0"/>
              <a:t> = </a:t>
            </a:r>
            <a:r>
              <a:rPr lang="en-US" dirty="0" err="1"/>
              <a:t>Zufallsvariable</a:t>
            </a:r>
            <a:r>
              <a:rPr lang="en-US" dirty="0"/>
              <a:t>    GG=</a:t>
            </a:r>
            <a:r>
              <a:rPr lang="en-US" dirty="0" err="1"/>
              <a:t>Grundgesamtheit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73412B-A0B2-334C-982E-2C2049B2994F}"/>
                  </a:ext>
                </a:extLst>
              </p:cNvPr>
              <p:cNvSpPr/>
              <p:nvPr/>
            </p:nvSpPr>
            <p:spPr>
              <a:xfrm>
                <a:off x="1835696" y="4077072"/>
                <a:ext cx="188519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73412B-A0B2-334C-982E-2C2049B29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77072"/>
                <a:ext cx="1885196" cy="1130822"/>
              </a:xfrm>
              <a:prstGeom prst="rect">
                <a:avLst/>
              </a:prstGeom>
              <a:blipFill>
                <a:blip r:embed="rId3"/>
                <a:stretch>
                  <a:fillRect l="-9396" t="-103333" r="-14765" b="-1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90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E5A0-967D-024D-8D8B-F989DE16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Herleitung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7"/>
                <a:ext cx="8795320" cy="4968875"/>
              </a:xfrm>
            </p:spPr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Die Wahrscheinlichkeit, dass der Betrag des Schätzfehlers kleiner als die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Schranke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ea typeface="Cambria Math" panose="02040503050406030204" pitchFamily="18" charset="0"/>
                  </a:rPr>
                  <a:t>ist, wird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vorgegeben:</a:t>
                </a:r>
              </a:p>
              <a:p>
                <a:pPr marL="7938" indent="-7938" algn="ctr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ist der Schätzfehler</a:t>
                </a:r>
              </a:p>
              <a:p>
                <a:r>
                  <a:rPr lang="de-DE" dirty="0">
                    <a:ea typeface="Cambria Math" panose="02040503050406030204" pitchFamily="18" charset="0"/>
                  </a:rPr>
                  <a:t>Betrag auflösen:</a:t>
                </a:r>
              </a:p>
              <a:p>
                <a:pPr marL="741363" lvl="1" indent="-284163">
                  <a:tabLst>
                    <a:tab pos="4973638" algn="l"/>
                  </a:tabLst>
                </a:pPr>
                <a:r>
                  <a:rPr lang="de-DE" dirty="0">
                    <a:ea typeface="Cambria Math" panose="02040503050406030204" pitchFamily="18" charset="0"/>
                  </a:rPr>
                  <a:t>Fall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 	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741363" lvl="1" indent="-284163">
                  <a:tabLst>
                    <a:tab pos="4927600" algn="l"/>
                  </a:tabLst>
                </a:pPr>
                <a:r>
                  <a:rPr lang="de-DE" dirty="0">
                    <a:ea typeface="Cambria Math" panose="02040503050406030204" pitchFamily="18" charset="0"/>
                  </a:rPr>
                  <a:t>Fall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Umformung:</a:t>
                </a:r>
              </a:p>
              <a:p>
                <a:pPr marL="7938" indent="-7938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	</a:t>
                </a:r>
              </a:p>
              <a:p>
                <a:pPr marL="7938" indent="-7938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					(Symmetrie der NV-Dichtefunktion)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7"/>
                <a:ext cx="8795320" cy="4968875"/>
              </a:xfrm>
              <a:blipFill>
                <a:blip r:embed="rId2"/>
                <a:stretch>
                  <a:fillRect l="-129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46F4-002A-1941-A02A-F9C6947FC3E8}"/>
              </a:ext>
            </a:extLst>
          </p:cNvPr>
          <p:cNvSpPr txBox="1"/>
          <p:nvPr/>
        </p:nvSpPr>
        <p:spPr>
          <a:xfrm>
            <a:off x="3157946" y="6197528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 = </a:t>
            </a:r>
            <a:r>
              <a:rPr lang="en-US" dirty="0" err="1"/>
              <a:t>Normalverteilung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6AE2E-41B0-494E-99B4-3F826B23FB28}"/>
              </a:ext>
            </a:extLst>
          </p:cNvPr>
          <p:cNvSpPr/>
          <p:nvPr/>
        </p:nvSpPr>
        <p:spPr>
          <a:xfrm>
            <a:off x="1115602" y="4725144"/>
            <a:ext cx="6935022" cy="5040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18FF85-D4D5-E94C-A566-E938FD1A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Herleitung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7"/>
                <a:ext cx="8147248" cy="4968875"/>
              </a:xfrm>
            </p:spPr>
            <p:txBody>
              <a:bodyPr/>
              <a:lstStyle/>
              <a:p>
                <a:r>
                  <a:rPr lang="de-DE" dirty="0"/>
                  <a:t>Zur Bestimmung der Größe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z-standardisieren</a:t>
                </a:r>
                <a:r>
                  <a:rPr lang="de-DE" dirty="0">
                    <a:ea typeface="Cambria Math" panose="02040503050406030204" pitchFamily="18" charset="0"/>
                  </a:rPr>
                  <a:t> wir die ZG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gegeben</a:t>
                </a:r>
              </a:p>
              <a:p>
                <a:pPr marL="457188" lvl="1" indent="0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:r>
                  <a:rPr lang="de-DE" dirty="0"/>
                  <a:t>    (Standardabweichung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= Wurzel der Varianz)</a:t>
                </a:r>
              </a:p>
              <a:p>
                <a:pPr marL="457188" lvl="1" indent="0">
                  <a:buNone/>
                </a:pPr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Z-standardisiert:</a:t>
                </a:r>
              </a:p>
              <a:p>
                <a:pPr marL="457188" lvl="1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7"/>
                <a:ext cx="8147248" cy="4968875"/>
              </a:xfrm>
              <a:blipFill>
                <a:blip r:embed="rId3"/>
                <a:stretch>
                  <a:fillRect l="-1402" t="-1018" b="-5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131B59-DF5C-634B-9911-B73D78A85C89}"/>
                  </a:ext>
                </a:extLst>
              </p:cNvPr>
              <p:cNvSpPr/>
              <p:nvPr/>
            </p:nvSpPr>
            <p:spPr>
              <a:xfrm>
                <a:off x="2483768" y="1556792"/>
                <a:ext cx="6035498" cy="127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2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131B59-DF5C-634B-9911-B73D78A85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556792"/>
                <a:ext cx="6035498" cy="1274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479FC4-A1AD-4744-BB9D-CABB3151EAA8}"/>
                  </a:ext>
                </a:extLst>
              </p:cNvPr>
              <p:cNvSpPr/>
              <p:nvPr/>
            </p:nvSpPr>
            <p:spPr>
              <a:xfrm>
                <a:off x="3347864" y="3539372"/>
                <a:ext cx="5904656" cy="125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de-DE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de-DE" sz="2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479FC4-A1AD-4744-BB9D-CABB3151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39372"/>
                <a:ext cx="5904656" cy="1257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14BF657-817C-CE43-A8F7-A1CBB9219280}"/>
              </a:ext>
            </a:extLst>
          </p:cNvPr>
          <p:cNvSpPr/>
          <p:nvPr/>
        </p:nvSpPr>
        <p:spPr>
          <a:xfrm>
            <a:off x="1547664" y="5085184"/>
            <a:ext cx="2160241" cy="5040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18FF85-D4D5-E94C-A566-E938FD1A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Herleitung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7"/>
                <a:ext cx="8686800" cy="4968875"/>
              </a:xfrm>
            </p:spPr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Gegeben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	</a:t>
                </a:r>
              </a:p>
              <a:p>
                <a:pPr marL="6350" indent="-63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Daraus folgt mit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 marL="941388" indent="-941388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41388" indent="-941388">
                  <a:buNone/>
                </a:pP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941388" indent="-941388">
                  <a:buNone/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	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41388" indent="-941388">
                  <a:buNone/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7"/>
                <a:ext cx="8686800" cy="4968875"/>
              </a:xfrm>
              <a:blipFill>
                <a:blip r:embed="rId3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6AE2E-41B0-494E-99B4-3F826B23FB28}"/>
              </a:ext>
            </a:extLst>
          </p:cNvPr>
          <p:cNvSpPr/>
          <p:nvPr/>
        </p:nvSpPr>
        <p:spPr>
          <a:xfrm>
            <a:off x="6372200" y="3884812"/>
            <a:ext cx="1872208" cy="76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F83C9C-CADD-B148-9BAC-80EE18C54F3D}"/>
              </a:ext>
            </a:extLst>
          </p:cNvPr>
          <p:cNvSpPr/>
          <p:nvPr/>
        </p:nvSpPr>
        <p:spPr>
          <a:xfrm>
            <a:off x="827584" y="5324972"/>
            <a:ext cx="5904656" cy="76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9A596D-D5C1-C84D-8B42-055DB3DC3CD9}"/>
              </a:ext>
            </a:extLst>
          </p:cNvPr>
          <p:cNvSpPr/>
          <p:nvPr/>
        </p:nvSpPr>
        <p:spPr>
          <a:xfrm>
            <a:off x="3131840" y="2636912"/>
            <a:ext cx="5688632" cy="5040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FAAE58-E1CA-9848-86D8-859A17DB6E33}"/>
              </a:ext>
            </a:extLst>
          </p:cNvPr>
          <p:cNvGrpSpPr/>
          <p:nvPr/>
        </p:nvGrpSpPr>
        <p:grpSpPr>
          <a:xfrm>
            <a:off x="1864694" y="3298486"/>
            <a:ext cx="6859487" cy="2621116"/>
            <a:chOff x="1965703" y="3309129"/>
            <a:chExt cx="6859487" cy="26211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714AFC-D495-FA4E-AC2B-0188CA7A5E97}"/>
                </a:ext>
              </a:extLst>
            </p:cNvPr>
            <p:cNvGrpSpPr/>
            <p:nvPr/>
          </p:nvGrpSpPr>
          <p:grpSpPr>
            <a:xfrm>
              <a:off x="2335034" y="3309129"/>
              <a:ext cx="6490156" cy="2621116"/>
              <a:chOff x="2010998" y="3487212"/>
              <a:chExt cx="6490156" cy="2621116"/>
            </a:xfrm>
          </p:grpSpPr>
          <p:pic>
            <p:nvPicPr>
              <p:cNvPr id="11" name="Content Placeholder 4">
                <a:extLst>
                  <a:ext uri="{FF2B5EF4-FFF2-40B4-BE49-F238E27FC236}">
                    <a16:creationId xmlns:a16="http://schemas.microsoft.com/office/drawing/2014/main" id="{89D74FF2-DBD2-3947-82A5-361AD17A2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32" t="46950" r="26122" b="16317"/>
              <a:stretch/>
            </p:blipFill>
            <p:spPr bwMode="auto">
              <a:xfrm>
                <a:off x="2010998" y="3487212"/>
                <a:ext cx="4829254" cy="2522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D1719A-EECD-2B40-8077-235BF6617E5C}"/>
                  </a:ext>
                </a:extLst>
              </p:cNvPr>
              <p:cNvSpPr/>
              <p:nvPr/>
            </p:nvSpPr>
            <p:spPr>
              <a:xfrm>
                <a:off x="3432224" y="5891756"/>
                <a:ext cx="360040" cy="21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6F861CEF-9CF5-6E48-8B6D-8F4B3C3CA1B9}"/>
                      </a:ext>
                    </a:extLst>
                  </p:cNvPr>
                  <p:cNvSpPr/>
                  <p:nvPr/>
                </p:nvSpPr>
                <p:spPr>
                  <a:xfrm>
                    <a:off x="4209741" y="5695315"/>
                    <a:ext cx="338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de-D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6F861CEF-9CF5-6E48-8B6D-8F4B3C3CA1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9741" y="5695315"/>
                    <a:ext cx="338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9206C2-BC04-7E46-992C-EF4034CC40C5}"/>
                  </a:ext>
                </a:extLst>
              </p:cNvPr>
              <p:cNvSpPr txBox="1"/>
              <p:nvPr/>
            </p:nvSpPr>
            <p:spPr>
              <a:xfrm>
                <a:off x="6480212" y="3825358"/>
                <a:ext cx="20209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Dichtefunktion der Standard-Normalverteilung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108958-7853-D845-9EBC-0DE1F618B177}"/>
                </a:ext>
              </a:extLst>
            </p:cNvPr>
            <p:cNvSpPr/>
            <p:nvPr/>
          </p:nvSpPr>
          <p:spPr>
            <a:xfrm rot="16200000">
              <a:off x="1741442" y="4231900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Dichte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A03AD1-EE53-5040-ABD3-B08DFF0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Das Konfidenzintervall </a:t>
                </a:r>
                <a:b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b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überdeckt also den wahren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mit der Wahrscheinlichkeit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B05FF"/>
                </a:solidFill>
                <a:latin typeface="Arial" charset="0"/>
              </a:rPr>
              <a:t>U. Römisch </a:t>
            </a:r>
            <a:endParaRPr lang="de-DE" sz="1400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F5B0A3-6370-984B-ADE1-F79396B5BF8F}"/>
                  </a:ext>
                </a:extLst>
              </p:cNvPr>
              <p:cNvSpPr/>
              <p:nvPr/>
            </p:nvSpPr>
            <p:spPr>
              <a:xfrm>
                <a:off x="5438004" y="6091413"/>
                <a:ext cx="3132845" cy="46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-Quantil der Standard-NV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F5B0A3-6370-984B-ADE1-F79396B5B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04" y="6091413"/>
                <a:ext cx="3132845" cy="461473"/>
              </a:xfrm>
              <a:prstGeom prst="rect">
                <a:avLst/>
              </a:prstGeom>
              <a:blipFill>
                <a:blip r:embed="rId6"/>
                <a:stretch>
                  <a:fillRect r="-4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8A49DF-5EDE-1B4D-9E7C-DF5D4E4221A7}"/>
              </a:ext>
            </a:extLst>
          </p:cNvPr>
          <p:cNvCxnSpPr>
            <a:cxnSpLocks/>
          </p:cNvCxnSpPr>
          <p:nvPr/>
        </p:nvCxnSpPr>
        <p:spPr>
          <a:xfrm flipH="1" flipV="1">
            <a:off x="5623119" y="6033223"/>
            <a:ext cx="119878" cy="18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AAAB52-BC28-3143-A029-B83E93B9C6C7}"/>
                  </a:ext>
                </a:extLst>
              </p:cNvPr>
              <p:cNvSpPr/>
              <p:nvPr/>
            </p:nvSpPr>
            <p:spPr>
              <a:xfrm>
                <a:off x="3388697" y="5586434"/>
                <a:ext cx="1141338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AAAB52-BC28-3143-A029-B83E93B9C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97" y="5586434"/>
                <a:ext cx="1141338" cy="893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FDF670-FDAA-2E47-98B0-B9200339D704}"/>
                  </a:ext>
                </a:extLst>
              </p:cNvPr>
              <p:cNvSpPr/>
              <p:nvPr/>
            </p:nvSpPr>
            <p:spPr>
              <a:xfrm>
                <a:off x="5093260" y="5570024"/>
                <a:ext cx="679673" cy="49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FDF670-FDAA-2E47-98B0-B9200339D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60" y="5570024"/>
                <a:ext cx="679673" cy="492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3AD1-EE53-5040-ABD3-B08DFF0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Interpretation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Jede konkrete Stichprobe liefert uns eine Realisierung der ZG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und damit ein realisiertes Konfidenzintervall: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Einige typische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-Werte (2-seitige Fragestellung)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-Werte (1-seitige Fragestellung) enthält die Tabelle:</a:t>
                </a:r>
              </a:p>
              <a:p>
                <a:pPr marL="0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2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FBBE9F3-823D-F34A-AFE1-6805E70B48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57336"/>
                  </p:ext>
                </p:extLst>
              </p:nvPr>
            </p:nvGraphicFramePr>
            <p:xfrm>
              <a:off x="1115616" y="4191683"/>
              <a:ext cx="2877947" cy="159962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92480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749618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671766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6640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de-DE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mtClean="0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de-DE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1,96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1,64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2,58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2,33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3,29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3,09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FBBE9F3-823D-F34A-AFE1-6805E70B48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57336"/>
                  </p:ext>
                </p:extLst>
              </p:nvPr>
            </p:nvGraphicFramePr>
            <p:xfrm>
              <a:off x="1115616" y="4191683"/>
              <a:ext cx="2877947" cy="159962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92480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749618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671766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6640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487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87" t="-2564" r="-263492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475" t="-2564" r="-181356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2075" t="-2564" r="-101887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2075" t="-2564" r="-1887" b="-2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1,96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1,64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2,58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2,33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0,001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3,29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3,09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2EC22E-374B-6440-8952-7F10B7A9764A}"/>
                  </a:ext>
                </a:extLst>
              </p:cNvPr>
              <p:cNvSpPr/>
              <p:nvPr/>
            </p:nvSpPr>
            <p:spPr>
              <a:xfrm>
                <a:off x="5148064" y="4191683"/>
                <a:ext cx="2744341" cy="1614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e-DE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600" b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sz="2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DE" sz="2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  <a:p>
                <a:endParaRPr lang="en-GB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de-DE" sz="26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de-DE" sz="26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de-DE" sz="2600" b="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2EC22E-374B-6440-8952-7F10B7A9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191683"/>
                <a:ext cx="2744341" cy="1614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CC4-2E68-8843-A737-C04C9677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Bemerkungen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1833B-6C9D-2244-9C02-E6BF8FFECC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8147248" cy="5112544"/>
              </a:xfrm>
            </p:spPr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Die Lage des konkreten Konfidenzintervalls wird durch die konkrete Stichprobe bestimmt.</a:t>
                </a:r>
              </a:p>
              <a:p>
                <a:pPr marL="0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Bei einem Konfidenzniveau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von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de-DE" dirty="0"/>
                  <a:t> heißt das:</a:t>
                </a:r>
              </a:p>
              <a:p>
                <a:pPr lvl="1"/>
                <a:r>
                  <a:rPr lang="de-DE" dirty="0"/>
                  <a:t>In 95% aller Fälle enthält der Vertrauensbereich den unbekannten Parameter der GG und in 5% der Fälle nicht.</a:t>
                </a:r>
              </a:p>
              <a:p>
                <a:pPr lvl="1"/>
                <a:r>
                  <a:rPr lang="de-DE" dirty="0"/>
                  <a:t>D.h.: Behauptet man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mal der unbekannte Parameter liege im Vertrauensbereich, so hat man im Mittel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Fehlschüsse zu erwarten.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1833B-6C9D-2244-9C02-E6BF8FFEC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8147248" cy="5112544"/>
              </a:xfrm>
              <a:blipFill>
                <a:blip r:embed="rId2"/>
                <a:stretch>
                  <a:fillRect l="-1713" t="-1241" b="-5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4B353-080C-0041-A418-B87A1476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99190-A217-FD49-AFC5-9FC5209534DF}"/>
              </a:ext>
            </a:extLst>
          </p:cNvPr>
          <p:cNvSpPr txBox="1"/>
          <p:nvPr/>
        </p:nvSpPr>
        <p:spPr>
          <a:xfrm>
            <a:off x="1835696" y="6635700"/>
            <a:ext cx="5331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>
                <a:solidFill>
                  <a:srgbClr val="0B05FF"/>
                </a:solidFill>
              </a:rPr>
              <a:t>Quelle: https://de.wikipedia.org/wiki/Konfidenzintervall#/media/File:Confidence_intervall_normal_dist.svg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23D91C8-777D-0346-A6FA-30B3A32A0D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13250" r="37442" b="47900"/>
          <a:stretch/>
        </p:blipFill>
        <p:spPr bwMode="auto">
          <a:xfrm>
            <a:off x="5400333" y="1988840"/>
            <a:ext cx="3534544" cy="20758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CC4-2E68-8843-A737-C04C9677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Beispiel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1833B-6C9D-2244-9C02-E6BF8FFECC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5266928" cy="5112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2600" dirty="0">
                    <a:ea typeface="Cambria Math" panose="02040503050406030204" pitchFamily="18" charset="0"/>
                  </a:rPr>
                  <a:t>Experiment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sz="2200" dirty="0">
                    <a:ea typeface="Cambria Math" panose="02040503050406030204" pitchFamily="18" charset="0"/>
                  </a:rPr>
                  <a:t>Normalverteilte GG </a:t>
                </a:r>
              </a:p>
              <a:p>
                <a:pPr lvl="1"/>
                <a:r>
                  <a:rPr lang="de-DE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 100 Stichproben</a:t>
                </a:r>
              </a:p>
              <a:p>
                <a:pPr lvl="1"/>
                <a:r>
                  <a:rPr lang="de-DE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endParaRPr lang="de-DE" sz="2200" b="0" dirty="0">
                  <a:ea typeface="Cambria Math" panose="02040503050406030204" pitchFamily="18" charset="0"/>
                </a:endParaRPr>
              </a:p>
              <a:p>
                <a:r>
                  <a:rPr lang="de-DE" sz="2600" b="0" dirty="0">
                    <a:ea typeface="Cambria Math" panose="02040503050406030204" pitchFamily="18" charset="0"/>
                  </a:rPr>
                  <a:t>Mittelwerte, </a:t>
                </a:r>
                <a:r>
                  <a:rPr lang="de-DE" sz="2600" b="0" dirty="0" err="1">
                    <a:ea typeface="Cambria Math" panose="02040503050406030204" pitchFamily="18" charset="0"/>
                  </a:rPr>
                  <a:t>Konf.intervalle</a:t>
                </a:r>
                <a:r>
                  <a:rPr lang="de-DE" sz="2600" b="0" dirty="0">
                    <a:ea typeface="Cambria Math" panose="02040503050406030204" pitchFamily="18" charset="0"/>
                  </a:rPr>
                  <a:t> für jede Stichprobe ausrechnen</a:t>
                </a:r>
              </a:p>
              <a:p>
                <a:pPr lvl="1"/>
                <a:r>
                  <a:rPr lang="de-DE" sz="2200" dirty="0"/>
                  <a:t>94 der Intervalle überdecken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2200" dirty="0"/>
                  <a:t>6 Intervalle tun das nicht</a:t>
                </a:r>
              </a:p>
              <a:p>
                <a:r>
                  <a:rPr lang="de-DE" sz="2600" dirty="0"/>
                  <a:t>Mittelwerte der 100 Stichproben normalverteilt</a:t>
                </a:r>
              </a:p>
              <a:p>
                <a:pPr lvl="1"/>
                <a:r>
                  <a:rPr lang="de-DE" sz="2200" dirty="0"/>
                  <a:t>Stichprobenkennwerteverteilung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1833B-6C9D-2244-9C02-E6BF8FFEC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5266928" cy="5112544"/>
              </a:xfrm>
              <a:blipFill>
                <a:blip r:embed="rId2"/>
                <a:stretch>
                  <a:fillRect l="-2169" t="-1737" b="-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4B353-080C-0041-A418-B87A1476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D3A2D1-D8A9-234E-B60C-630310335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101" t="4850" r="3800" b="1701"/>
          <a:stretch/>
        </p:blipFill>
        <p:spPr>
          <a:xfrm>
            <a:off x="6105584" y="1125538"/>
            <a:ext cx="2354848" cy="511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99190-A217-FD49-AFC5-9FC5209534DF}"/>
              </a:ext>
            </a:extLst>
          </p:cNvPr>
          <p:cNvSpPr txBox="1"/>
          <p:nvPr/>
        </p:nvSpPr>
        <p:spPr>
          <a:xfrm>
            <a:off x="1835696" y="6635700"/>
            <a:ext cx="5331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>
                <a:solidFill>
                  <a:srgbClr val="0B05FF"/>
                </a:solidFill>
              </a:rPr>
              <a:t>Quelle: https://de.wikipedia.org/wiki/Konfidenzintervall#/media/File:Confidence_intervall_normal_dist.svg</a:t>
            </a:r>
          </a:p>
        </p:txBody>
      </p:sp>
    </p:spTree>
    <p:extLst>
      <p:ext uri="{BB962C8B-B14F-4D97-AF65-F5344CB8AC3E}">
        <p14:creationId xmlns:p14="http://schemas.microsoft.com/office/powerpoint/2010/main" val="32952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3AD1-EE53-5040-ABD3-B08DFF0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Bemerkungen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7"/>
                <a:ext cx="8507417" cy="4968875"/>
              </a:xfrm>
            </p:spPr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Die Breite des </a:t>
                </a:r>
                <a:r>
                  <a:rPr lang="de-DE" dirty="0" err="1">
                    <a:ea typeface="Cambria Math" panose="02040503050406030204" pitchFamily="18" charset="0"/>
                  </a:rPr>
                  <a:t>Konvidenzintervalls</a:t>
                </a:r>
                <a:r>
                  <a:rPr lang="de-DE" dirty="0">
                    <a:ea typeface="Cambria Math" panose="02040503050406030204" pitchFamily="18" charset="0"/>
                  </a:rPr>
                  <a:t> für den Erwartungswert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beträgt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und ist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und der Verteilung der zugehörigen Schätzfunktion abhängig. 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=2⋅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Je größer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konstant), desto größer das </a:t>
                </a:r>
                <a:r>
                  <a:rPr lang="de-DE" dirty="0" err="1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Konf.intervall</a:t>
                </a:r>
                <a:endParaRPr lang="de-DE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Je größer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, desto kleiner das Konfidenzintervall</a:t>
                </a:r>
                <a:endParaRPr lang="de-DE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 Maß für die Genauigkeit der Schätzung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ein Maß für das Risiko</a:t>
                </a:r>
              </a:p>
              <a:p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Planung des Stichprobenumfangs</a:t>
                </a:r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7"/>
                <a:ext cx="8507417" cy="4968875"/>
              </a:xfrm>
              <a:blipFill>
                <a:blip r:embed="rId3"/>
                <a:stretch>
                  <a:fillRect l="-1343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Repräsentativ</a:t>
            </a:r>
            <a:r>
              <a:rPr lang="en-US" dirty="0"/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8"/>
            <a:ext cx="8363272" cy="4968875"/>
          </a:xfrm>
        </p:spPr>
        <p:txBody>
          <a:bodyPr/>
          <a:lstStyle/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Aussagen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auf </a:t>
            </a:r>
            <a:r>
              <a:rPr lang="en-US" dirty="0" err="1"/>
              <a:t>Eigenschaften</a:t>
            </a:r>
            <a:r>
              <a:rPr lang="en-US" dirty="0"/>
              <a:t> der </a:t>
            </a:r>
            <a:r>
              <a:rPr lang="en-US" dirty="0" err="1"/>
              <a:t>Grundgesamtheit</a:t>
            </a:r>
            <a:r>
              <a:rPr lang="en-US" dirty="0"/>
              <a:t> </a:t>
            </a:r>
            <a:r>
              <a:rPr lang="en-US" dirty="0" err="1"/>
              <a:t>geschlossen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zufällig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Grundgesamtheit</a:t>
            </a:r>
            <a:r>
              <a:rPr lang="en-US" dirty="0"/>
              <a:t> </a:t>
            </a:r>
            <a:r>
              <a:rPr lang="en-US" dirty="0" err="1"/>
              <a:t>nehmen</a:t>
            </a:r>
            <a:r>
              <a:rPr lang="en-US" dirty="0"/>
              <a:t>?</a:t>
            </a:r>
          </a:p>
          <a:p>
            <a:r>
              <a:rPr lang="en-US" dirty="0" err="1"/>
              <a:t>Größe</a:t>
            </a:r>
            <a:r>
              <a:rPr lang="en-US" dirty="0"/>
              <a:t> der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ausreichend</a:t>
            </a:r>
            <a:r>
              <a:rPr lang="en-US" dirty="0"/>
              <a:t> sein</a:t>
            </a:r>
          </a:p>
          <a:p>
            <a:pPr lvl="1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kommen</a:t>
            </a:r>
            <a:r>
              <a:rPr lang="en-US" dirty="0"/>
              <a:t> </a:t>
            </a:r>
            <a:r>
              <a:rPr lang="en-US" dirty="0" err="1"/>
              <a:t>später</a:t>
            </a:r>
            <a:r>
              <a:rPr lang="en-US" dirty="0"/>
              <a:t>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zurück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Zunächst</a:t>
            </a:r>
            <a:r>
              <a:rPr lang="en-US" dirty="0"/>
              <a:t>: </a:t>
            </a:r>
            <a:r>
              <a:rPr lang="en-US" dirty="0" err="1"/>
              <a:t>Kein</a:t>
            </a:r>
            <a:r>
              <a:rPr lang="en-US" dirty="0"/>
              <a:t> formal </a:t>
            </a:r>
            <a:r>
              <a:rPr lang="en-US" dirty="0" err="1"/>
              <a:t>definiertes</a:t>
            </a:r>
            <a:r>
              <a:rPr lang="en-US" dirty="0"/>
              <a:t> </a:t>
            </a:r>
            <a:r>
              <a:rPr lang="en-US" dirty="0" err="1"/>
              <a:t>Konzept</a:t>
            </a:r>
            <a:r>
              <a:rPr lang="en-US" dirty="0"/>
              <a:t>, </a:t>
            </a:r>
            <a:r>
              <a:rPr lang="en-US" dirty="0" err="1"/>
              <a:t>basiert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in </a:t>
            </a:r>
            <a:r>
              <a:rPr lang="en-US" dirty="0" err="1"/>
              <a:t>vielen</a:t>
            </a:r>
            <a:r>
              <a:rPr lang="en-US" dirty="0"/>
              <a:t> </a:t>
            </a:r>
            <a:r>
              <a:rPr lang="en-US" dirty="0" err="1"/>
              <a:t>Fällen</a:t>
            </a:r>
            <a:r>
              <a:rPr lang="en-US" dirty="0"/>
              <a:t> </a:t>
            </a:r>
            <a:r>
              <a:rPr lang="en-US" dirty="0" err="1"/>
              <a:t>eher</a:t>
            </a:r>
            <a:r>
              <a:rPr lang="en-US" dirty="0"/>
              <a:t> auf </a:t>
            </a:r>
            <a:r>
              <a:rPr lang="en-US" dirty="0" err="1"/>
              <a:t>plausiblen</a:t>
            </a:r>
            <a:r>
              <a:rPr lang="en-US" dirty="0"/>
              <a:t> </a:t>
            </a:r>
            <a:r>
              <a:rPr lang="en-US" dirty="0" err="1"/>
              <a:t>Argumenten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345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3AD1-EE53-5040-ABD3-B08DFF0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Konfidenzintervall: Bemerkungen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7"/>
                <a:ext cx="4483608" cy="4968875"/>
              </a:xfrm>
            </p:spPr>
            <p:txBody>
              <a:bodyPr/>
              <a:lstStyle/>
              <a:p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Planung des Stichprobenumfangs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Gegeben: 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halbe Breite des Konfidenzintervalls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Varianz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Konfidenzniveau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Gesucht: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:r>
                  <a:rPr lang="de-DE" dirty="0">
                    <a:ea typeface="Cambria Math" panose="02040503050406030204" pitchFamily="18" charset="0"/>
                  </a:rPr>
                  <a:t>Stichprobenumfang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7845-EC70-2C40-B8DF-1E678C48C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7"/>
                <a:ext cx="4483608" cy="4968875"/>
              </a:xfrm>
              <a:blipFill>
                <a:blip r:embed="rId3"/>
                <a:stretch>
                  <a:fillRect l="-2550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EF3B-E0AF-5D4E-A1C7-045DC9D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A6094-11AF-DE4D-9025-B5748D620335}"/>
              </a:ext>
            </a:extLst>
          </p:cNvPr>
          <p:cNvSpPr/>
          <p:nvPr/>
        </p:nvSpPr>
        <p:spPr>
          <a:xfrm>
            <a:off x="3779912" y="66401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4AC6CC-EFCB-3441-BE2E-69DAF161840E}"/>
                  </a:ext>
                </a:extLst>
              </p:cNvPr>
              <p:cNvSpPr/>
              <p:nvPr/>
            </p:nvSpPr>
            <p:spPr>
              <a:xfrm>
                <a:off x="5831103" y="2086073"/>
                <a:ext cx="2866810" cy="3190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=2⋅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de-DE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de-DE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de-DE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de-DE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de-DE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6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4AC6CC-EFCB-3441-BE2E-69DAF1618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03" y="2086073"/>
                <a:ext cx="2866810" cy="3190682"/>
              </a:xfrm>
              <a:prstGeom prst="rect">
                <a:avLst/>
              </a:prstGeom>
              <a:blipFill>
                <a:blip r:embed="rId4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79211B1-6A47-414E-854F-329F549CCF6B}"/>
              </a:ext>
            </a:extLst>
          </p:cNvPr>
          <p:cNvSpPr/>
          <p:nvPr/>
        </p:nvSpPr>
        <p:spPr>
          <a:xfrm>
            <a:off x="5876794" y="4336892"/>
            <a:ext cx="2090911" cy="9398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Schätzung</a:t>
            </a:r>
            <a:r>
              <a:rPr lang="en-US" dirty="0"/>
              <a:t> der </a:t>
            </a:r>
            <a:r>
              <a:rPr lang="en-US" dirty="0" err="1"/>
              <a:t>Varianz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Ähnliche</a:t>
            </a:r>
            <a:r>
              <a:rPr lang="en-US" dirty="0"/>
              <a:t> </a:t>
            </a:r>
            <a:r>
              <a:rPr lang="en-US" dirty="0" err="1"/>
              <a:t>Überlegungen</a:t>
            </a:r>
            <a:endParaRPr lang="en-US" dirty="0"/>
          </a:p>
          <a:p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hierfür</a:t>
            </a:r>
            <a:r>
              <a:rPr lang="en-US" dirty="0"/>
              <a:t> </a:t>
            </a:r>
            <a:r>
              <a:rPr lang="en-US" dirty="0" err="1"/>
              <a:t>Herleitung</a:t>
            </a:r>
            <a:r>
              <a:rPr lang="en-US" dirty="0"/>
              <a:t> der </a:t>
            </a:r>
            <a:r>
              <a:rPr lang="en-US" dirty="0" err="1"/>
              <a:t>erforderlichen</a:t>
            </a:r>
            <a:r>
              <a:rPr lang="en-US" dirty="0"/>
              <a:t> </a:t>
            </a:r>
            <a:r>
              <a:rPr lang="en-US" dirty="0" err="1"/>
              <a:t>Stichprobengröße</a:t>
            </a:r>
            <a:r>
              <a:rPr lang="en-US" dirty="0"/>
              <a:t> </a:t>
            </a:r>
            <a:r>
              <a:rPr lang="en-US" dirty="0" err="1"/>
              <a:t>möglich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8290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2" y="1"/>
            <a:ext cx="9171462" cy="6896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3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56443" cy="7029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462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983375" cy="6857999"/>
          </a:xfrm>
        </p:spPr>
      </p:pic>
    </p:spTree>
    <p:extLst>
      <p:ext uri="{BB962C8B-B14F-4D97-AF65-F5344CB8AC3E}">
        <p14:creationId xmlns:p14="http://schemas.microsoft.com/office/powerpoint/2010/main" val="18267458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" y="0"/>
            <a:ext cx="9154163" cy="6720559"/>
          </a:xfrm>
        </p:spPr>
      </p:pic>
    </p:spTree>
    <p:extLst>
      <p:ext uri="{BB962C8B-B14F-4D97-AF65-F5344CB8AC3E}">
        <p14:creationId xmlns:p14="http://schemas.microsoft.com/office/powerpoint/2010/main" val="16906951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6391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6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Begriff der Erwartungstreue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7"/>
                <a:ext cx="8507417" cy="4968875"/>
              </a:xfrm>
            </p:spPr>
            <p:txBody>
              <a:bodyPr/>
              <a:lstStyle/>
              <a:p>
                <a:r>
                  <a:rPr lang="de-DE" dirty="0"/>
                  <a:t>Ein Schätzer heißt </a:t>
                </a:r>
                <a:r>
                  <a:rPr lang="de-DE" dirty="0">
                    <a:solidFill>
                      <a:srgbClr val="0305FF"/>
                    </a:solidFill>
                  </a:rPr>
                  <a:t>erwartungstreu</a:t>
                </a:r>
                <a:r>
                  <a:rPr lang="de-DE" dirty="0"/>
                  <a:t>, wenn sein Erwartungswert gleich dem wahren Wert des zu schätzenden Parameters ist</a:t>
                </a:r>
              </a:p>
              <a:p>
                <a:pPr lvl="1"/>
                <a:r>
                  <a:rPr lang="de-DE" dirty="0"/>
                  <a:t>Schätzung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 der GG durch Stichprobenmittel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b="0" dirty="0"/>
              </a:p>
              <a:p>
                <a:pPr lvl="1"/>
                <a:r>
                  <a:rPr lang="de-DE" dirty="0"/>
                  <a:t>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zufällig aus GG gezogen,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Erwartungswert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Stichprobenmittel also erwartungstreuer Schätzer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7"/>
                <a:ext cx="8507417" cy="4968875"/>
              </a:xfrm>
              <a:blipFill>
                <a:blip r:embed="rId2"/>
                <a:stretch>
                  <a:fillRect l="-1343" t="-1018" b="-28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D6D62-3895-6D4F-95D4-770BEE4C3CF8}"/>
              </a:ext>
            </a:extLst>
          </p:cNvPr>
          <p:cNvSpPr/>
          <p:nvPr/>
        </p:nvSpPr>
        <p:spPr>
          <a:xfrm>
            <a:off x="3923928" y="6597352"/>
            <a:ext cx="102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305FF"/>
                </a:solidFill>
              </a:rPr>
              <a:t>[Wikipedia]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759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Korrigierte Stichprobenvarianz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968149-B703-F442-A320-311B6D8D0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Gegeben Stichprobenwerte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Korrigierte Stichprobenvarianz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Mit Stichprobenmittel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968149-B703-F442-A320-311B6D8D0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8142" b="-6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98B2F-AAA7-F445-85B4-B5FE248830AA}"/>
                  </a:ext>
                </a:extLst>
              </p:cNvPr>
              <p:cNvSpPr txBox="1"/>
              <p:nvPr/>
            </p:nvSpPr>
            <p:spPr>
              <a:xfrm>
                <a:off x="6228184" y="1844824"/>
                <a:ext cx="2130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98B2F-AAA7-F445-85B4-B5FE24883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844824"/>
                <a:ext cx="2130776" cy="461665"/>
              </a:xfrm>
              <a:prstGeom prst="rect">
                <a:avLst/>
              </a:prstGeom>
              <a:blipFill>
                <a:blip r:embed="rId3"/>
                <a:stretch>
                  <a:fillRect l="-4142" t="-7895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48597C-2CD8-914D-BE3B-31FD0D3E9285}"/>
              </a:ext>
            </a:extLst>
          </p:cNvPr>
          <p:cNvCxnSpPr/>
          <p:nvPr/>
        </p:nvCxnSpPr>
        <p:spPr>
          <a:xfrm flipH="1">
            <a:off x="4427984" y="2204864"/>
            <a:ext cx="1800200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Korrigierte </a:t>
                </a:r>
                <a:r>
                  <a:rPr lang="en-US" dirty="0" err="1"/>
                  <a:t>Stichprobenvarianz</a:t>
                </a:r>
                <a:r>
                  <a:rPr lang="en-US" dirty="0"/>
                  <a:t>: </a:t>
                </a:r>
                <a:r>
                  <a:rPr lang="en-GB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5000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Stichprobenwerte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sind Ausprägungen der </a:t>
                </a:r>
                <a:r>
                  <a:rPr lang="de-DE" dirty="0">
                    <a:solidFill>
                      <a:srgbClr val="0B05FF"/>
                    </a:solidFill>
                  </a:rPr>
                  <a:t>unabhängig identisch verteilten </a:t>
                </a:r>
                <a:r>
                  <a:rPr lang="de-DE" dirty="0"/>
                  <a:t>Zufallsvariablen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mit Varianz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und Mittelwert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b="0" dirty="0"/>
                  <a:t> der GG</a:t>
                </a:r>
              </a:p>
              <a:p>
                <a:r>
                  <a:rPr lang="de-DE" dirty="0"/>
                  <a:t>Dann ist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/>
                  <a:t> eine erwartungstreue Schätzfunktion für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/>
                  <a:t> eine erwartungstreue Schätzung der Varianz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Es gilt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b="-16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/>
          <a:lstStyle/>
          <a:p>
            <a:r>
              <a:rPr lang="de-DE" sz="3600"/>
              <a:t>Ablauf systematischer Untersuchungen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ldschirmfoto 2015-02-21 um 15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6"/>
            <a:ext cx="9001000" cy="5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67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Korrigierte </a:t>
                </a:r>
                <a:r>
                  <a:rPr lang="en-US" dirty="0" err="1"/>
                  <a:t>Stichprobenvarianz</a:t>
                </a:r>
                <a:r>
                  <a:rPr lang="en-US" dirty="0"/>
                  <a:t>: </a:t>
                </a:r>
                <a:r>
                  <a:rPr lang="en-GB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5000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/>
                  <a:t>Überlicherweise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dirty="0"/>
                  <a:t>unbekannt, geschätzt durch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b="0" dirty="0"/>
              </a:p>
              <a:p>
                <a:r>
                  <a:rPr lang="de-DE" dirty="0"/>
                  <a:t>Als Schätzfunktion eingesetzt, erhält man für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als Schätzung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de-DE" dirty="0"/>
                  <a:t>Erwartungstreue testen über Erwartungswert von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7812" b="-41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7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Korrigierte </a:t>
                </a:r>
                <a:r>
                  <a:rPr lang="en-US" dirty="0" err="1"/>
                  <a:t>Stichprobenvarianz</a:t>
                </a:r>
                <a:r>
                  <a:rPr lang="en-US" dirty="0"/>
                  <a:t>: </a:t>
                </a:r>
                <a:r>
                  <a:rPr lang="en-GB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5000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de-DE" sz="1600" b="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849313" indent="-849313">
                  <a:buNone/>
                </a:pPr>
                <a:endParaRPr lang="de-DE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522" b="-7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9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Korrigierte </a:t>
                </a:r>
                <a:r>
                  <a:rPr lang="en-US" dirty="0" err="1"/>
                  <a:t>Stichprobenvarianz</a:t>
                </a:r>
                <a:r>
                  <a:rPr lang="en-US" dirty="0"/>
                  <a:t>: </a:t>
                </a:r>
                <a:r>
                  <a:rPr lang="en-GB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5000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/>
                  <a:t>Ergebnis von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b="0" dirty="0"/>
              </a:p>
              <a:p>
                <a:r>
                  <a:rPr lang="de-DE" dirty="0"/>
                  <a:t>Schätzfunktion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nicht erwartungstreu für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b="0" dirty="0"/>
              </a:p>
              <a:p>
                <a:r>
                  <a:rPr lang="de-DE" dirty="0"/>
                  <a:t>Lösung: multiplizieren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/>
                  <a:t>Erwartungstreue Schätzfunktion für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r>
                  <a:rPr lang="de-DE" dirty="0"/>
                  <a:t>Damit gilt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b="-18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942463-2F09-5048-8577-D91ED899D74E}"/>
                  </a:ext>
                </a:extLst>
              </p:cNvPr>
              <p:cNvSpPr/>
              <p:nvPr/>
            </p:nvSpPr>
            <p:spPr>
              <a:xfrm>
                <a:off x="6588224" y="3356992"/>
                <a:ext cx="225241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942463-2F09-5048-8577-D91ED899D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356992"/>
                <a:ext cx="2252411" cy="848566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1"/>
            <a:ext cx="8229600" cy="503239"/>
          </a:xfrm>
        </p:spPr>
        <p:txBody>
          <a:bodyPr/>
          <a:lstStyle/>
          <a:p>
            <a:r>
              <a:rPr lang="en-US" dirty="0" err="1"/>
              <a:t>Verteilungsannahmen</a:t>
            </a:r>
            <a:r>
              <a:rPr lang="en-US" dirty="0"/>
              <a:t> </a:t>
            </a:r>
            <a:r>
              <a:rPr lang="en-US" dirty="0" err="1"/>
              <a:t>gerechtfertigt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7"/>
            <a:ext cx="8229600" cy="4968875"/>
          </a:xfrm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man </a:t>
            </a:r>
            <a:r>
              <a:rPr lang="en-US" dirty="0" err="1"/>
              <a:t>prüfen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die </a:t>
            </a:r>
            <a:r>
              <a:rPr lang="en-US" dirty="0" err="1"/>
              <a:t>Verteilungsannahme</a:t>
            </a:r>
            <a:r>
              <a:rPr lang="en-US" dirty="0"/>
              <a:t> </a:t>
            </a:r>
            <a:r>
              <a:rPr lang="en-US" dirty="0" err="1"/>
              <a:t>gerechtfertigt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?</a:t>
            </a:r>
          </a:p>
          <a:p>
            <a:r>
              <a:rPr lang="en-US" dirty="0" err="1"/>
              <a:t>Eigenschaften</a:t>
            </a:r>
            <a:r>
              <a:rPr lang="en-US" dirty="0"/>
              <a:t> von </a:t>
            </a:r>
            <a:r>
              <a:rPr lang="en-US" dirty="0" err="1"/>
              <a:t>Schätzern</a:t>
            </a:r>
            <a:r>
              <a:rPr lang="en-US" dirty="0"/>
              <a:t> </a:t>
            </a:r>
            <a:r>
              <a:rPr lang="en-US" dirty="0" err="1"/>
              <a:t>bzgl</a:t>
            </a:r>
            <a:r>
              <a:rPr lang="en-US" dirty="0"/>
              <a:t>. </a:t>
            </a:r>
            <a:r>
              <a:rPr lang="en-US" dirty="0" err="1"/>
              <a:t>Verteilungen</a:t>
            </a:r>
            <a:r>
              <a:rPr lang="en-US" dirty="0"/>
              <a:t> </a:t>
            </a:r>
            <a:r>
              <a:rPr lang="en-US" dirty="0" err="1"/>
              <a:t>betrachten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konkreter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prüfen</a:t>
            </a:r>
            <a:endParaRPr lang="en-US" dirty="0"/>
          </a:p>
          <a:p>
            <a:r>
              <a:rPr lang="en-US" dirty="0"/>
              <a:t>Sind die </a:t>
            </a:r>
            <a:r>
              <a:rPr lang="en-US" dirty="0" err="1"/>
              <a:t>Eigenschaften</a:t>
            </a:r>
            <a:r>
              <a:rPr lang="en-US" dirty="0"/>
              <a:t> </a:t>
            </a:r>
            <a:r>
              <a:rPr lang="en-US" dirty="0" err="1"/>
              <a:t>offensichlich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, </a:t>
            </a:r>
            <a:r>
              <a:rPr lang="en-US" dirty="0" err="1"/>
              <a:t>liegt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angenommene</a:t>
            </a:r>
            <a:br>
              <a:rPr lang="en-US" dirty="0"/>
            </a:br>
            <a:r>
              <a:rPr lang="en-US" dirty="0" err="1"/>
              <a:t>Verteilung</a:t>
            </a:r>
            <a:r>
              <a:rPr lang="en-US" dirty="0"/>
              <a:t> </a:t>
            </a:r>
            <a:r>
              <a:rPr lang="en-US" dirty="0" err="1"/>
              <a:t>vor</a:t>
            </a:r>
            <a:endParaRPr lang="en-US" dirty="0"/>
          </a:p>
          <a:p>
            <a:r>
              <a:rPr lang="en-US" dirty="0"/>
              <a:t>𝜒</a:t>
            </a:r>
            <a:r>
              <a:rPr lang="en-US" baseline="30000" dirty="0"/>
              <a:t>2</a:t>
            </a:r>
            <a:r>
              <a:rPr lang="en-US" dirty="0"/>
              <a:t>-Test</a:t>
            </a:r>
          </a:p>
          <a:p>
            <a:pPr lvl="1"/>
            <a:r>
              <a:rPr lang="en-US" dirty="0" err="1"/>
              <a:t>Funktionsanpassungstest</a:t>
            </a:r>
            <a:r>
              <a:rPr lang="en-US" dirty="0"/>
              <a:t> 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Verteilungstest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Unabhängigkeitstest</a:t>
            </a:r>
            <a:endParaRPr lang="en-US" dirty="0"/>
          </a:p>
          <a:p>
            <a:pPr lvl="1"/>
            <a:r>
              <a:rPr lang="en-US" dirty="0" err="1"/>
              <a:t>Homogenitätstest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105686" y="5175331"/>
            <a:ext cx="50465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F. R. </a:t>
            </a:r>
            <a:r>
              <a:rPr lang="en-US" sz="1100" dirty="0" err="1">
                <a:solidFill>
                  <a:srgbClr val="0B05FF"/>
                </a:solidFill>
              </a:rPr>
              <a:t>Helmert</a:t>
            </a:r>
            <a:r>
              <a:rPr lang="en-US" sz="1100" dirty="0">
                <a:solidFill>
                  <a:srgbClr val="0B05FF"/>
                </a:solidFill>
              </a:rPr>
              <a:t>. In: </a:t>
            </a:r>
            <a:r>
              <a:rPr lang="en-US" sz="1100" dirty="0" err="1">
                <a:solidFill>
                  <a:srgbClr val="0B05FF"/>
                </a:solidFill>
              </a:rPr>
              <a:t>Zeitschrift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fuer</a:t>
            </a:r>
            <a:r>
              <a:rPr lang="en-US" sz="1100" dirty="0">
                <a:solidFill>
                  <a:srgbClr val="0B05FF"/>
                </a:solidFill>
              </a:rPr>
              <a:t> Math. und </a:t>
            </a:r>
            <a:r>
              <a:rPr lang="en-US" sz="1100" dirty="0" err="1">
                <a:solidFill>
                  <a:srgbClr val="0B05FF"/>
                </a:solidFill>
              </a:rPr>
              <a:t>Physik</a:t>
            </a:r>
            <a:r>
              <a:rPr lang="en-US" sz="1100" dirty="0">
                <a:solidFill>
                  <a:srgbClr val="0B05FF"/>
                </a:solidFill>
              </a:rPr>
              <a:t> 21, S. 102-219, </a:t>
            </a:r>
            <a:r>
              <a:rPr lang="en-US" sz="1100" b="1" dirty="0">
                <a:solidFill>
                  <a:srgbClr val="FF0000"/>
                </a:solidFill>
              </a:rPr>
              <a:t>1876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Karl Pearson: On the Criterion that a Given System of Deviations from the Probable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 the Case of a Correlated System of Variables is such that it Can Reasonably Be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Supposed to have Arisen from Random Sampling.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In: Philosophical Magazine 5, Band 50, S. 157-175 , 1900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 err="1">
                <a:solidFill>
                  <a:srgbClr val="0B05FF"/>
                </a:solidFill>
              </a:rPr>
              <a:t>Zitiert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nach</a:t>
            </a:r>
            <a:r>
              <a:rPr lang="en-US" sz="1100" dirty="0">
                <a:solidFill>
                  <a:srgbClr val="0B05FF"/>
                </a:solidFill>
              </a:rPr>
              <a:t> L. </a:t>
            </a:r>
            <a:r>
              <a:rPr lang="en-US" sz="1100" dirty="0" err="1">
                <a:solidFill>
                  <a:srgbClr val="0B05FF"/>
                </a:solidFill>
              </a:rPr>
              <a:t>Schmetterer</a:t>
            </a:r>
            <a:r>
              <a:rPr lang="en-US" sz="1100" dirty="0">
                <a:solidFill>
                  <a:srgbClr val="0B05FF"/>
                </a:solidFill>
              </a:rPr>
              <a:t>: </a:t>
            </a:r>
            <a:r>
              <a:rPr lang="en-US" sz="1100" dirty="0" err="1">
                <a:solidFill>
                  <a:srgbClr val="0B05FF"/>
                </a:solidFill>
              </a:rPr>
              <a:t>Mathematische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Statistik</a:t>
            </a:r>
            <a:r>
              <a:rPr lang="en-US" sz="1100" dirty="0">
                <a:solidFill>
                  <a:srgbClr val="0B05FF"/>
                </a:solidFill>
              </a:rPr>
              <a:t>. Springer, Wien 1966, S. 93</a:t>
            </a:r>
          </a:p>
        </p:txBody>
      </p:sp>
    </p:spTree>
    <p:extLst>
      <p:ext uri="{BB962C8B-B14F-4D97-AF65-F5344CB8AC3E}">
        <p14:creationId xmlns:p14="http://schemas.microsoft.com/office/powerpoint/2010/main" val="6594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en-US" sz="2400" dirty="0" err="1"/>
              <a:t>Konzept</a:t>
            </a:r>
            <a:r>
              <a:rPr lang="en-US" sz="2400" dirty="0"/>
              <a:t> der </a:t>
            </a:r>
            <a:r>
              <a:rPr lang="en-US" sz="2400" dirty="0" err="1"/>
              <a:t>Stichprobe</a:t>
            </a:r>
            <a:endParaRPr lang="en-US" sz="2400" dirty="0"/>
          </a:p>
          <a:p>
            <a:r>
              <a:rPr lang="en-US" sz="2400" dirty="0"/>
              <a:t>Relative </a:t>
            </a:r>
            <a:r>
              <a:rPr lang="en-US" sz="2400" dirty="0" err="1"/>
              <a:t>Häufigkeiten</a:t>
            </a:r>
            <a:endParaRPr lang="en-US" sz="2400" dirty="0"/>
          </a:p>
          <a:p>
            <a:r>
              <a:rPr lang="en-US" sz="2400" dirty="0" err="1"/>
              <a:t>Verteilungen</a:t>
            </a:r>
            <a:endParaRPr lang="en-US" sz="2400" dirty="0"/>
          </a:p>
          <a:p>
            <a:r>
              <a:rPr lang="en-US" sz="2400" dirty="0" err="1"/>
              <a:t>Beschreibungsmaße</a:t>
            </a:r>
            <a:endParaRPr lang="en-US" sz="2400" dirty="0"/>
          </a:p>
          <a:p>
            <a:pPr lvl="1"/>
            <a:r>
              <a:rPr lang="en-US" sz="2000" dirty="0" err="1"/>
              <a:t>Mittelwert</a:t>
            </a:r>
            <a:r>
              <a:rPr lang="en-US" sz="2000" dirty="0"/>
              <a:t>, </a:t>
            </a:r>
            <a:r>
              <a:rPr lang="en-US" sz="2000" dirty="0" err="1"/>
              <a:t>Varianz</a:t>
            </a:r>
            <a:r>
              <a:rPr lang="en-US" sz="2000" dirty="0"/>
              <a:t> (</a:t>
            </a:r>
            <a:r>
              <a:rPr lang="en-US" sz="2000" dirty="0" err="1"/>
              <a:t>Streuung</a:t>
            </a:r>
            <a:r>
              <a:rPr lang="en-US" sz="2000" dirty="0"/>
              <a:t>), </a:t>
            </a:r>
            <a:r>
              <a:rPr lang="mr-IN" sz="2000" dirty="0"/>
              <a:t>…</a:t>
            </a:r>
            <a:endParaRPr lang="en-US" sz="2000" dirty="0"/>
          </a:p>
          <a:p>
            <a:r>
              <a:rPr lang="en-US" sz="2400" dirty="0" err="1"/>
              <a:t>Wahrscheinlichkeiten</a:t>
            </a:r>
            <a:endParaRPr lang="en-US" sz="2400" dirty="0"/>
          </a:p>
          <a:p>
            <a:r>
              <a:rPr lang="en-US" sz="2400" dirty="0" err="1"/>
              <a:t>Hypothesentest</a:t>
            </a:r>
            <a:r>
              <a:rPr lang="en-US" sz="2400" dirty="0"/>
              <a:t>, </a:t>
            </a:r>
            <a:r>
              <a:rPr lang="en-US" sz="2400" dirty="0" err="1"/>
              <a:t>Signifikanzniveau</a:t>
            </a:r>
            <a:endParaRPr lang="en-US" sz="2400" dirty="0"/>
          </a:p>
          <a:p>
            <a:r>
              <a:rPr lang="en-US" sz="2400" dirty="0" err="1"/>
              <a:t>Zufallsvariable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Normalverteilung</a:t>
            </a:r>
            <a:r>
              <a:rPr lang="en-US" sz="2400" dirty="0"/>
              <a:t>, </a:t>
            </a:r>
            <a:r>
              <a:rPr lang="en-US" sz="2400" dirty="0" err="1"/>
              <a:t>Standardnormalverteilung</a:t>
            </a:r>
            <a:endParaRPr lang="en-US" sz="2400" dirty="0"/>
          </a:p>
          <a:p>
            <a:r>
              <a:rPr lang="en-US" sz="2400" dirty="0" err="1"/>
              <a:t>Standardfehler</a:t>
            </a:r>
            <a:endParaRPr lang="en-US" sz="2400" dirty="0"/>
          </a:p>
          <a:p>
            <a:r>
              <a:rPr lang="en-US" sz="2400" dirty="0" err="1"/>
              <a:t>Konfidenzintervall</a:t>
            </a:r>
            <a:r>
              <a:rPr lang="en-US" sz="2400" dirty="0"/>
              <a:t>, </a:t>
            </a:r>
            <a:r>
              <a:rPr lang="en-US" sz="2400" dirty="0" err="1"/>
              <a:t>Stichprobenumfang</a:t>
            </a:r>
            <a:endParaRPr lang="en-US" sz="2400" dirty="0"/>
          </a:p>
          <a:p>
            <a:r>
              <a:rPr lang="en-US" sz="2400"/>
              <a:t>Erwartungstreue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295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4247</Words>
  <Application>Microsoft Macintosh PowerPoint</Application>
  <PresentationFormat>On-screen Show (4:3)</PresentationFormat>
  <Paragraphs>1125</Paragraphs>
  <Slides>94</Slides>
  <Notes>27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ＭＳ Ｐゴシック</vt:lpstr>
      <vt:lpstr>Arial</vt:lpstr>
      <vt:lpstr>Calibri</vt:lpstr>
      <vt:lpstr>Cambria Math</vt:lpstr>
      <vt:lpstr>Chalkduster</vt:lpstr>
      <vt:lpstr>MS Reference Sans Serif</vt:lpstr>
      <vt:lpstr>Myriad Pro</vt:lpstr>
      <vt:lpstr>Symbol</vt:lpstr>
      <vt:lpstr>Times New Roman</vt:lpstr>
      <vt:lpstr>Wingdings</vt:lpstr>
      <vt:lpstr>7_Standarddesign</vt:lpstr>
      <vt:lpstr>Formel</vt:lpstr>
      <vt:lpstr>Einführung in Web- und Data-Science</vt:lpstr>
      <vt:lpstr>Warenkorbanalyse: Kombinatorische Explosion</vt:lpstr>
      <vt:lpstr>Welche Probleme können vereinfacht werden?</vt:lpstr>
      <vt:lpstr>Betrachtung einer Teilmenge der Daten</vt:lpstr>
      <vt:lpstr>Betrachtung einer Teilmenge der Daten</vt:lpstr>
      <vt:lpstr>Begriff der statistischen Variable</vt:lpstr>
      <vt:lpstr>Statistik</vt:lpstr>
      <vt:lpstr>"Repräsentativ"</vt:lpstr>
      <vt:lpstr>Ablauf systematischer Untersuchungen</vt:lpstr>
      <vt:lpstr>PowerPoint Presentation</vt:lpstr>
      <vt:lpstr>Erhebung von Stichproben</vt:lpstr>
      <vt:lpstr>Merkmale / Variablen</vt:lpstr>
      <vt:lpstr>Systematischer Fehler/Trend (Bias)</vt:lpstr>
      <vt:lpstr>Lagemaße - Mittelwerte</vt:lpstr>
      <vt:lpstr>Visualisierung</vt:lpstr>
      <vt:lpstr>Weitere Lagemaße</vt:lpstr>
      <vt:lpstr>Anwendungen</vt:lpstr>
      <vt:lpstr>Datentypen</vt:lpstr>
      <vt:lpstr>Metrische Variablen</vt:lpstr>
      <vt:lpstr>Kategoriale Variablen</vt:lpstr>
      <vt:lpstr>Streuungsmaße</vt:lpstr>
      <vt:lpstr>Darstellung von Dateneigenschaften</vt:lpstr>
      <vt:lpstr>Darstellung von Daten</vt:lpstr>
      <vt:lpstr>Relative Häufigkeiten</vt:lpstr>
      <vt:lpstr>Verteilungen</vt:lpstr>
      <vt:lpstr>Binomialverteilung</vt:lpstr>
      <vt:lpstr>Aufgabe</vt:lpstr>
      <vt:lpstr>Binomialverteilung</vt:lpstr>
      <vt:lpstr>Normalverteilung</vt:lpstr>
      <vt:lpstr>Verteilung für relative Häufigkeit von φ_(μ, σ^2 ) (x)≤θ</vt:lpstr>
      <vt:lpstr>Von relativen Häufigkeiten zu Wahrscheinlichkeiten</vt:lpstr>
      <vt:lpstr>Wahrscheinlichkeits- vs. Dichtefunktion</vt:lpstr>
      <vt:lpstr>Hypothesentest</vt:lpstr>
      <vt:lpstr>Experiment unter Normalverteilungsannahme</vt:lpstr>
      <vt:lpstr>Ablehnungsbereich</vt:lpstr>
      <vt:lpstr>Auswertung des Experiments: Fehleranalyse</vt:lpstr>
      <vt:lpstr>Weitere Fragestellung</vt:lpstr>
      <vt:lpstr>Ablehnungsbereichs rechts</vt:lpstr>
      <vt:lpstr>Ablehnungsbereichs links</vt:lpstr>
      <vt:lpstr>Ablehnungsbereichs beidseitig</vt:lpstr>
      <vt:lpstr>Typ-1- und Typ-2-Fehler</vt:lpstr>
      <vt:lpstr>PowerPoint Presentation</vt:lpstr>
      <vt:lpstr>Zusammenfassung: Hypothesentest</vt:lpstr>
      <vt:lpstr>Schätzung von Parametern</vt:lpstr>
      <vt:lpstr>Experimente, Zufallsvariablen, Verteilungen</vt:lpstr>
      <vt:lpstr>Erwartungen formal</vt:lpstr>
      <vt:lpstr>Varianz formal</vt:lpstr>
      <vt:lpstr>Einführung in Web- und Data-Science</vt:lpstr>
      <vt:lpstr>Interpretation eines Messwertes</vt:lpstr>
      <vt:lpstr>z-Standardisierung</vt:lpstr>
      <vt:lpstr>z-Standardisierung</vt:lpstr>
      <vt:lpstr>z-Standardisierung</vt:lpstr>
      <vt:lpstr>z-Standardisierung</vt:lpstr>
      <vt:lpstr>z-Standardisierung</vt:lpstr>
      <vt:lpstr>Prozentränge</vt:lpstr>
      <vt:lpstr>Aufgabe: IQ-Wert-Analyse</vt:lpstr>
      <vt:lpstr>Prozentränge</vt:lpstr>
      <vt:lpstr>Wahrscheinlichkeiten</vt:lpstr>
      <vt:lpstr>Wahrscheinlichkeiten</vt:lpstr>
      <vt:lpstr>Stichprobenkennwerteverteilungen</vt:lpstr>
      <vt:lpstr>Stichprobenkennwerteverteilungen</vt:lpstr>
      <vt:lpstr>Standardfehler</vt:lpstr>
      <vt:lpstr>Standardfehler</vt:lpstr>
      <vt:lpstr>Konfidenzintervalle</vt:lpstr>
      <vt:lpstr>Konfidenzintervalle</vt:lpstr>
      <vt:lpstr>Standardfehler für weitere Kennwerte</vt:lpstr>
      <vt:lpstr>Standardfehler der relativen Häufigkeit</vt:lpstr>
      <vt:lpstr>Standardfehler des Medians</vt:lpstr>
      <vt:lpstr>Standardfehler der Standardabweichung</vt:lpstr>
      <vt:lpstr>Konfidenzintervall</vt:lpstr>
      <vt:lpstr>Konfidenzintervall: Herleitung</vt:lpstr>
      <vt:lpstr>Konfidenzintervall: Herleitung</vt:lpstr>
      <vt:lpstr>Konfidenzintervall: Herleitung</vt:lpstr>
      <vt:lpstr>Konfidenzintervall: Herleitung</vt:lpstr>
      <vt:lpstr>Konfidenzintervall: Interpretation</vt:lpstr>
      <vt:lpstr>Konfidenzintervall: Interpretation</vt:lpstr>
      <vt:lpstr>Konfidenzintervall: Bemerkungen</vt:lpstr>
      <vt:lpstr>Konfidenzintervall: Beispiel</vt:lpstr>
      <vt:lpstr>Konfidenzintervall: Bemerkungen</vt:lpstr>
      <vt:lpstr>Konfidenzintervall: Bemerkungen</vt:lpstr>
      <vt:lpstr>Schätzung der Varianz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Begriff der Erwartungstreue</vt:lpstr>
      <vt:lpstr>Korrigierte Stichprobenvarianz</vt:lpstr>
      <vt:lpstr>Korrigierte Stichprobenvarianz: Warum n-1? </vt:lpstr>
      <vt:lpstr>Korrigierte Stichprobenvarianz: Warum n-1? </vt:lpstr>
      <vt:lpstr>Korrigierte Stichprobenvarianz: Warum n-1? </vt:lpstr>
      <vt:lpstr>Korrigierte Stichprobenvarianz: Warum n-1? </vt:lpstr>
      <vt:lpstr>Verteilungsannahmen gerechtfertigt?</vt:lpstr>
      <vt:lpstr>Zusammenfassung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Microsoft Office User</cp:lastModifiedBy>
  <cp:revision>1510</cp:revision>
  <cp:lastPrinted>2017-11-21T20:12:57Z</cp:lastPrinted>
  <dcterms:created xsi:type="dcterms:W3CDTF">2010-04-27T12:26:40Z</dcterms:created>
  <dcterms:modified xsi:type="dcterms:W3CDTF">2018-12-06T12:45:07Z</dcterms:modified>
</cp:coreProperties>
</file>