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0"/>
  </p:notesMasterIdLst>
  <p:handoutMasterIdLst>
    <p:handoutMasterId r:id="rId41"/>
  </p:handoutMasterIdLst>
  <p:sldIdLst>
    <p:sldId id="341" r:id="rId2"/>
    <p:sldId id="374" r:id="rId3"/>
    <p:sldId id="347" r:id="rId4"/>
    <p:sldId id="348" r:id="rId5"/>
    <p:sldId id="349" r:id="rId6"/>
    <p:sldId id="350" r:id="rId7"/>
    <p:sldId id="351" r:id="rId8"/>
    <p:sldId id="473" r:id="rId9"/>
    <p:sldId id="475" r:id="rId10"/>
    <p:sldId id="506" r:id="rId11"/>
    <p:sldId id="474" r:id="rId12"/>
    <p:sldId id="478" r:id="rId13"/>
    <p:sldId id="504" r:id="rId14"/>
    <p:sldId id="481" r:id="rId15"/>
    <p:sldId id="482" r:id="rId16"/>
    <p:sldId id="483" r:id="rId17"/>
    <p:sldId id="484" r:id="rId18"/>
    <p:sldId id="487" r:id="rId19"/>
    <p:sldId id="488" r:id="rId20"/>
    <p:sldId id="489" r:id="rId21"/>
    <p:sldId id="493" r:id="rId22"/>
    <p:sldId id="508" r:id="rId23"/>
    <p:sldId id="509" r:id="rId24"/>
    <p:sldId id="512" r:id="rId25"/>
    <p:sldId id="514" r:id="rId26"/>
    <p:sldId id="643" r:id="rId27"/>
    <p:sldId id="644" r:id="rId28"/>
    <p:sldId id="645" r:id="rId29"/>
    <p:sldId id="647" r:id="rId30"/>
    <p:sldId id="258" r:id="rId31"/>
    <p:sldId id="289" r:id="rId32"/>
    <p:sldId id="268" r:id="rId33"/>
    <p:sldId id="270" r:id="rId34"/>
    <p:sldId id="275" r:id="rId35"/>
    <p:sldId id="265" r:id="rId36"/>
    <p:sldId id="648" r:id="rId37"/>
    <p:sldId id="259" r:id="rId38"/>
    <p:sldId id="267" r:id="rId3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5FF"/>
    <a:srgbClr val="0544FF"/>
    <a:srgbClr val="6FD8F0"/>
    <a:srgbClr val="DBA503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96"/>
    <p:restoredTop sz="94724"/>
  </p:normalViewPr>
  <p:slideViewPr>
    <p:cSldViewPr>
      <p:cViewPr varScale="1">
        <p:scale>
          <a:sx n="130" d="100"/>
          <a:sy n="130" d="100"/>
        </p:scale>
        <p:origin x="200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313858-1444-3D43-A256-4203540525FB}" type="datetimeFigureOut">
              <a:rPr lang="de-DE"/>
              <a:pPr>
                <a:defRPr/>
              </a:pPr>
              <a:t>24.01.19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53A711-EA24-9945-9209-B554BD90E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4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448315-31FF-D64A-8E15-6406D822B296}" type="datetimeFigureOut">
              <a:rPr lang="de-DE"/>
              <a:pPr>
                <a:defRPr/>
              </a:pPr>
              <a:t>24.01.19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345C02-6D78-7546-B128-9C701081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K=3 Cluster; </a:t>
            </a:r>
            <a:r>
              <a:rPr lang="en-GB" dirty="0" err="1"/>
              <a:t>zufällig</a:t>
            </a:r>
            <a:r>
              <a:rPr lang="en-GB" dirty="0"/>
              <a:t> </a:t>
            </a:r>
            <a:r>
              <a:rPr lang="en-GB" dirty="0" err="1"/>
              <a:t>initialisierte</a:t>
            </a:r>
            <a:r>
              <a:rPr lang="en-GB" dirty="0"/>
              <a:t> </a:t>
            </a:r>
            <a:r>
              <a:rPr lang="en-GB" dirty="0" err="1"/>
              <a:t>Zentren</a:t>
            </a:r>
            <a:endParaRPr lang="en-GB" dirty="0"/>
          </a:p>
          <a:p>
            <a:r>
              <a:rPr lang="en-GB" dirty="0" err="1"/>
              <a:t>Clusterzugehörigkeit</a:t>
            </a:r>
            <a:r>
              <a:rPr lang="en-GB" dirty="0"/>
              <a:t>: </a:t>
            </a:r>
            <a:r>
              <a:rPr lang="en-GB" dirty="0" err="1"/>
              <a:t>nächstes</a:t>
            </a:r>
            <a:r>
              <a:rPr lang="en-GB" dirty="0"/>
              <a:t> </a:t>
            </a:r>
            <a:r>
              <a:rPr lang="en-GB" dirty="0" err="1"/>
              <a:t>Clusterzentrum</a:t>
            </a:r>
            <a:r>
              <a:rPr lang="en-GB" dirty="0"/>
              <a:t>; E-step (</a:t>
            </a:r>
            <a:r>
              <a:rPr lang="en-GB" dirty="0" err="1"/>
              <a:t>erwartete</a:t>
            </a:r>
            <a:r>
              <a:rPr lang="en-GB" dirty="0"/>
              <a:t> </a:t>
            </a:r>
            <a:r>
              <a:rPr lang="en-GB" dirty="0" err="1"/>
              <a:t>Clusterzugehörigkeit</a:t>
            </a:r>
            <a:r>
              <a:rPr lang="en-GB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1626B-5BF7-A440-B37D-C0A11A4B2484}" type="slidenum">
              <a:rPr lang="en-US" altLang="de-DE" smtClean="0"/>
              <a:pPr/>
              <a:t>27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68499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1626B-5BF7-A440-B37D-C0A11A4B2484}" type="slidenum">
              <a:rPr lang="en-US" altLang="de-DE" smtClean="0"/>
              <a:pPr/>
              <a:t>28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827884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1626B-5BF7-A440-B37D-C0A11A4B2484}" type="slidenum">
              <a:rPr lang="en-US" altLang="de-DE" smtClean="0"/>
              <a:pPr/>
              <a:t>29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490330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Cluster </a:t>
            </a:r>
            <a:r>
              <a:rPr lang="en-GB" dirty="0" err="1"/>
              <a:t>besteht</a:t>
            </a:r>
            <a:r>
              <a:rPr lang="en-GB" dirty="0"/>
              <a:t> </a:t>
            </a:r>
            <a:r>
              <a:rPr lang="en-GB" dirty="0" err="1"/>
              <a:t>aus</a:t>
            </a:r>
            <a:r>
              <a:rPr lang="en-GB" dirty="0"/>
              <a:t> </a:t>
            </a:r>
            <a:r>
              <a:rPr lang="en-GB" dirty="0" err="1"/>
              <a:t>allen</a:t>
            </a:r>
            <a:r>
              <a:rPr lang="en-GB" dirty="0"/>
              <a:t> </a:t>
            </a:r>
            <a:r>
              <a:rPr lang="en-GB" dirty="0" err="1"/>
              <a:t>Datenpunkten</a:t>
            </a:r>
            <a:r>
              <a:rPr lang="en-GB" dirty="0"/>
              <a:t>, die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eigenen</a:t>
            </a:r>
            <a:r>
              <a:rPr lang="en-GB" dirty="0"/>
              <a:t> </a:t>
            </a:r>
            <a:r>
              <a:rPr lang="en-GB" dirty="0" err="1"/>
              <a:t>Zentrum</a:t>
            </a:r>
            <a:r>
              <a:rPr lang="en-GB" dirty="0"/>
              <a:t> am </a:t>
            </a:r>
            <a:r>
              <a:rPr lang="en-GB" dirty="0" err="1"/>
              <a:t>nächsten</a:t>
            </a:r>
            <a:r>
              <a:rPr lang="en-GB" dirty="0"/>
              <a:t> </a:t>
            </a:r>
            <a:r>
              <a:rPr lang="en-GB" dirty="0" err="1"/>
              <a:t>sind</a:t>
            </a:r>
            <a:endParaRPr lang="en-GB" dirty="0"/>
          </a:p>
          <a:p>
            <a:r>
              <a:rPr lang="en-GB" dirty="0" err="1"/>
              <a:t>Zentrum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berechnen</a:t>
            </a:r>
            <a:r>
              <a:rPr lang="en-GB" dirty="0"/>
              <a:t>: </a:t>
            </a:r>
            <a:r>
              <a:rPr lang="en-GB" dirty="0" err="1"/>
              <a:t>Mittelwert</a:t>
            </a:r>
            <a:r>
              <a:rPr lang="en-GB" dirty="0"/>
              <a:t> (</a:t>
            </a:r>
            <a:r>
              <a:rPr lang="en-GB" dirty="0" err="1"/>
              <a:t>komponentenweise</a:t>
            </a:r>
            <a:r>
              <a:rPr lang="en-GB" dirty="0"/>
              <a:t>); M-step: </a:t>
            </a:r>
            <a:r>
              <a:rPr lang="en-GB" dirty="0" err="1"/>
              <a:t>Optimiere</a:t>
            </a:r>
            <a:r>
              <a:rPr lang="en-GB" dirty="0"/>
              <a:t> </a:t>
            </a:r>
            <a:r>
              <a:rPr lang="en-GB" dirty="0" err="1"/>
              <a:t>Zentrum</a:t>
            </a:r>
            <a:r>
              <a:rPr lang="en-GB" dirty="0"/>
              <a:t> (</a:t>
            </a:r>
            <a:r>
              <a:rPr lang="en-GB" dirty="0" err="1"/>
              <a:t>Maximierung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Minimierung</a:t>
            </a:r>
            <a:r>
              <a:rPr lang="en-GB" dirty="0"/>
              <a:t> der </a:t>
            </a:r>
            <a:r>
              <a:rPr lang="en-GB" dirty="0" err="1"/>
              <a:t>Intracluster</a:t>
            </a:r>
            <a:r>
              <a:rPr lang="en-GB" dirty="0"/>
              <a:t> </a:t>
            </a:r>
            <a:r>
              <a:rPr lang="en-GB" dirty="0" err="1"/>
              <a:t>Varianz</a:t>
            </a:r>
            <a:r>
              <a:rPr lang="en-GB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30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Clusterzugehörigkeit</a:t>
            </a:r>
            <a:r>
              <a:rPr lang="en-GB" dirty="0"/>
              <a:t> </a:t>
            </a:r>
            <a:r>
              <a:rPr lang="en-GB" dirty="0" err="1"/>
              <a:t>prüfen</a:t>
            </a:r>
            <a:r>
              <a:rPr lang="en-GB" dirty="0"/>
              <a:t>/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bestimmen</a:t>
            </a:r>
            <a:r>
              <a:rPr lang="en-GB" dirty="0"/>
              <a:t> (</a:t>
            </a:r>
            <a:r>
              <a:rPr lang="en-GB" dirty="0" err="1"/>
              <a:t>Änderung</a:t>
            </a:r>
            <a:r>
              <a:rPr lang="en-GB" dirty="0"/>
              <a:t> </a:t>
            </a:r>
            <a:r>
              <a:rPr lang="en-GB" dirty="0" err="1"/>
              <a:t>bei</a:t>
            </a:r>
            <a:r>
              <a:rPr lang="en-GB" dirty="0"/>
              <a:t> </a:t>
            </a:r>
            <a:r>
              <a:rPr lang="en-GB" dirty="0" err="1"/>
              <a:t>rotem</a:t>
            </a:r>
            <a:r>
              <a:rPr lang="en-GB" dirty="0"/>
              <a:t> </a:t>
            </a:r>
            <a:r>
              <a:rPr lang="en-GB" dirty="0" err="1"/>
              <a:t>Punkt</a:t>
            </a:r>
            <a:r>
              <a:rPr lang="en-GB" dirty="0"/>
              <a:t> in der </a:t>
            </a:r>
            <a:r>
              <a:rPr lang="en-GB" dirty="0" err="1"/>
              <a:t>Mitte</a:t>
            </a:r>
            <a:r>
              <a:rPr lang="en-GB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22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Zentren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berechnen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04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Clusterzugehörigkeit</a:t>
            </a:r>
            <a:r>
              <a:rPr lang="en-GB" dirty="0"/>
              <a:t> </a:t>
            </a:r>
            <a:r>
              <a:rPr lang="en-GB" dirty="0" err="1"/>
              <a:t>bestimmen</a:t>
            </a:r>
            <a:r>
              <a:rPr lang="en-GB" dirty="0"/>
              <a:t>; </a:t>
            </a:r>
            <a:r>
              <a:rPr lang="en-GB" dirty="0" err="1"/>
              <a:t>keine</a:t>
            </a:r>
            <a:r>
              <a:rPr lang="en-GB" dirty="0"/>
              <a:t> </a:t>
            </a:r>
            <a:r>
              <a:rPr lang="en-GB" dirty="0" err="1"/>
              <a:t>Änderung</a:t>
            </a:r>
            <a:r>
              <a:rPr lang="en-GB" dirty="0"/>
              <a:t> = </a:t>
            </a:r>
            <a:r>
              <a:rPr lang="en-GB" dirty="0" err="1"/>
              <a:t>keine</a:t>
            </a:r>
            <a:r>
              <a:rPr lang="en-GB" dirty="0"/>
              <a:t> </a:t>
            </a:r>
            <a:r>
              <a:rPr lang="en-GB" dirty="0" err="1"/>
              <a:t>Änderung</a:t>
            </a:r>
            <a:r>
              <a:rPr lang="en-GB" dirty="0"/>
              <a:t> in den </a:t>
            </a:r>
            <a:r>
              <a:rPr lang="en-GB" dirty="0" err="1"/>
              <a:t>Zentren</a:t>
            </a:r>
            <a:r>
              <a:rPr lang="en-GB" dirty="0"/>
              <a:t> -&gt; </a:t>
            </a:r>
            <a:r>
              <a:rPr lang="en-GB" dirty="0" err="1"/>
              <a:t>abbrechen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60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A550D-36ED-7446-AF0D-FD2B29A92128}" type="slidenum">
              <a:rPr lang="en-US" altLang="x-none"/>
              <a:pPr/>
              <a:t>12</a:t>
            </a:fld>
            <a:endParaRPr lang="en-US" altLang="x-none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24874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361131-25E0-EE4E-B546-2584B4BC9C9B}" type="slidenum">
              <a:rPr lang="en-US" altLang="x-none"/>
              <a:pPr/>
              <a:t>17</a:t>
            </a:fld>
            <a:endParaRPr lang="en-US" altLang="x-none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792751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6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1626B-5BF7-A440-B37D-C0A11A4B2484}" type="slidenum">
              <a:rPr lang="en-US" altLang="de-DE" smtClean="0"/>
              <a:pPr/>
              <a:t>26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850524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78D6-AAFE-6549-883F-83F0F9282A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9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329A-EBEB-CC42-9BF8-2D4C422D8B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5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6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6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CD90-3039-CE49-88E9-7086438D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7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F2AC-72A6-5242-BB66-261AC8F7AC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0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868F-D895-214A-922C-F9CC83BD0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5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D1D6-D742-6C4A-8AAA-D3FFB9E8B8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1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05DB-DBE6-1041-9DAE-37CAD6DC95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7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CBAE-3DD4-5444-8053-7BDFDCD09B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97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7C7A-5470-F447-AB2D-F83D66E88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0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8764-7045-0242-80CB-782CB84001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82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FC2B-7D34-1248-9673-E2DD8C0DFB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7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2" y="6400800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E92A142D-BBBD-2D43-AE79-F93CC528D6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9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0" y="981077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0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6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9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935039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in</a:t>
            </a:r>
            <a:br>
              <a:rPr lang="de-DE" sz="3600" b="1" dirty="0">
                <a:cs typeface="+mj-cs"/>
              </a:rPr>
            </a:br>
            <a:r>
              <a:rPr lang="de-DE" sz="3600" b="1" dirty="0">
                <a:cs typeface="+mj-cs"/>
              </a:rPr>
              <a:t>Web- und Data-Science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Tanya Braun (</a:t>
            </a:r>
            <a:r>
              <a:rPr lang="de-DE" sz="2400">
                <a:cs typeface="+mn-cs"/>
              </a:rPr>
              <a:t>Übungen)</a:t>
            </a:r>
            <a:endParaRPr lang="de-DE" sz="2400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ANOVA and Clustering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31" y="1196975"/>
            <a:ext cx="6439338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5292080" y="1196975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result</a:t>
            </a:r>
            <a:r>
              <a:rPr lang="de-DE" dirty="0"/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1352331" y="1196975"/>
            <a:ext cx="1923525" cy="2878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1969088" y="1196975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Init</a:t>
            </a:r>
            <a:r>
              <a:rPr lang="de-DE" dirty="0"/>
              <a:t> </a:t>
            </a:r>
            <a:r>
              <a:rPr lang="de-DE" dirty="0" err="1"/>
              <a:t>values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5292080" y="3789040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Bad </a:t>
            </a:r>
            <a:r>
              <a:rPr lang="de-DE" dirty="0" err="1"/>
              <a:t>result</a:t>
            </a:r>
            <a:r>
              <a:rPr lang="de-DE"/>
              <a:t> ?</a:t>
            </a:r>
            <a:endParaRPr lang="de-DE" dirty="0"/>
          </a:p>
        </p:txBody>
      </p:sp>
      <p:sp>
        <p:nvSpPr>
          <p:cNvPr id="9" name="Rectangle 8"/>
          <p:cNvSpPr/>
          <p:nvPr/>
        </p:nvSpPr>
        <p:spPr>
          <a:xfrm>
            <a:off x="1352331" y="3789040"/>
            <a:ext cx="2211557" cy="2878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1969088" y="3789040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Init</a:t>
            </a:r>
            <a:r>
              <a:rPr lang="de-DE" dirty="0"/>
              <a:t> </a:t>
            </a:r>
            <a:r>
              <a:rPr lang="de-DE" dirty="0" err="1"/>
              <a:t>values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7092280" y="3789040"/>
            <a:ext cx="20842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Difference</a:t>
            </a:r>
            <a:r>
              <a:rPr lang="de-DE" dirty="0"/>
              <a:t> </a:t>
            </a:r>
            <a:r>
              <a:rPr lang="de-DE" dirty="0" err="1"/>
              <a:t>between</a:t>
            </a:r>
            <a:br>
              <a:rPr lang="de-DE" dirty="0"/>
            </a:br>
            <a:r>
              <a:rPr lang="de-DE" dirty="0" err="1"/>
              <a:t>clusters</a:t>
            </a:r>
            <a:r>
              <a:rPr lang="de-DE" dirty="0"/>
              <a:t>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difference</a:t>
            </a:r>
            <a:r>
              <a:rPr lang="de-DE" dirty="0"/>
              <a:t> </a:t>
            </a:r>
            <a:r>
              <a:rPr lang="de-DE" dirty="0" err="1"/>
              <a:t>within</a:t>
            </a:r>
            <a:br>
              <a:rPr lang="de-DE" dirty="0"/>
            </a:br>
            <a:r>
              <a:rPr lang="de-DE" dirty="0" err="1"/>
              <a:t>clusters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111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7772400" cy="1143000"/>
          </a:xfrm>
        </p:spPr>
        <p:txBody>
          <a:bodyPr/>
          <a:lstStyle/>
          <a:p>
            <a:r>
              <a:rPr lang="en-US" altLang="x-none"/>
              <a:t>The basic ANOVA situation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09600" y="1628775"/>
            <a:ext cx="80772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dirty="0"/>
              <a:t>Two variables: 1 Categorical (type, group), 1 Quantitative (value)</a:t>
            </a:r>
          </a:p>
          <a:p>
            <a:endParaRPr lang="en-US" altLang="x-none" dirty="0"/>
          </a:p>
          <a:p>
            <a:r>
              <a:rPr lang="en-US" altLang="x-none" dirty="0"/>
              <a:t>Main Question: Do the (means of) the quantitative variables depend on the group (given by categorical variable) the individual is in?</a:t>
            </a:r>
          </a:p>
          <a:p>
            <a:endParaRPr lang="en-US" altLang="x-none" dirty="0"/>
          </a:p>
          <a:p>
            <a:r>
              <a:rPr lang="en-US" altLang="x-none" dirty="0"/>
              <a:t>If categorical variable has only 2 values: </a:t>
            </a:r>
          </a:p>
          <a:p>
            <a:pPr lvl="1">
              <a:buFontTx/>
              <a:buChar char="•"/>
            </a:pPr>
            <a:r>
              <a:rPr lang="en-US" altLang="x-none" dirty="0"/>
              <a:t> 2-sample t-test </a:t>
            </a:r>
          </a:p>
          <a:p>
            <a:pPr lvl="1">
              <a:buFontTx/>
              <a:buChar char="•"/>
            </a:pPr>
            <a:endParaRPr lang="en-US" altLang="x-none" dirty="0"/>
          </a:p>
          <a:p>
            <a:r>
              <a:rPr lang="en-US" altLang="x-none" dirty="0"/>
              <a:t>ANOVA allows for 3 or more groups</a:t>
            </a:r>
          </a:p>
        </p:txBody>
      </p:sp>
    </p:spTree>
    <p:extLst>
      <p:ext uri="{BB962C8B-B14F-4D97-AF65-F5344CB8AC3E}">
        <p14:creationId xmlns:p14="http://schemas.microsoft.com/office/powerpoint/2010/main" val="9852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x-none"/>
              <a:t>What does ANOVA do?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3058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x-none" dirty="0"/>
              <a:t>At its simplest (there are extensions) </a:t>
            </a:r>
            <a:br>
              <a:rPr lang="en-US" altLang="x-none" dirty="0"/>
            </a:br>
            <a:r>
              <a:rPr lang="en-US" altLang="x-none" dirty="0"/>
              <a:t>ANOVA tests the following hypotheses:</a:t>
            </a:r>
          </a:p>
          <a:p>
            <a:pPr>
              <a:buFontTx/>
              <a:buNone/>
            </a:pPr>
            <a:endParaRPr lang="en-US" altLang="x-none" sz="1000" dirty="0"/>
          </a:p>
          <a:p>
            <a:pPr>
              <a:buFontTx/>
              <a:buNone/>
            </a:pPr>
            <a:r>
              <a:rPr lang="en-US" altLang="x-none" sz="2800" dirty="0"/>
              <a:t>H</a:t>
            </a:r>
            <a:r>
              <a:rPr lang="en-US" altLang="x-none" sz="2800" baseline="-25000" dirty="0"/>
              <a:t>0</a:t>
            </a:r>
            <a:r>
              <a:rPr lang="en-US" altLang="x-none" sz="2800" dirty="0"/>
              <a:t>: The means of all the groups are equal.</a:t>
            </a:r>
          </a:p>
          <a:p>
            <a:pPr>
              <a:buFontTx/>
              <a:buNone/>
            </a:pPr>
            <a:endParaRPr lang="en-US" altLang="x-none" sz="1600" dirty="0"/>
          </a:p>
          <a:p>
            <a:pPr>
              <a:buFontTx/>
              <a:buNone/>
            </a:pPr>
            <a:r>
              <a:rPr lang="en-US" altLang="x-none" sz="2800" dirty="0"/>
              <a:t>H</a:t>
            </a:r>
            <a:r>
              <a:rPr lang="en-US" altLang="x-none" sz="2800" baseline="-25000" dirty="0"/>
              <a:t>a</a:t>
            </a:r>
            <a:r>
              <a:rPr lang="en-US" altLang="x-none" sz="2800" dirty="0"/>
              <a:t>: Not all the means are equal</a:t>
            </a:r>
            <a:endParaRPr lang="en-US" altLang="x-none" dirty="0"/>
          </a:p>
          <a:p>
            <a:pPr lvl="2"/>
            <a:r>
              <a:rPr lang="en-US" altLang="x-none" dirty="0"/>
              <a:t>doesn’t say how or which ones differ.</a:t>
            </a:r>
          </a:p>
          <a:p>
            <a:pPr lvl="2"/>
            <a:r>
              <a:rPr lang="en-US" altLang="x-none" dirty="0"/>
              <a:t>Can follow up with “multiple comparisons”</a:t>
            </a:r>
          </a:p>
          <a:p>
            <a:pPr algn="ctr">
              <a:buFontTx/>
              <a:buNone/>
            </a:pPr>
            <a:endParaRPr lang="en-US" altLang="x-none" sz="2800" dirty="0"/>
          </a:p>
          <a:p>
            <a:pPr algn="ctr">
              <a:buFontTx/>
              <a:buNone/>
            </a:pPr>
            <a:r>
              <a:rPr lang="en-US" altLang="x-none" sz="2800" dirty="0"/>
              <a:t>Note: we usually refer to the sub-populations as “groups” when doing ANOVA.</a:t>
            </a:r>
          </a:p>
        </p:txBody>
      </p:sp>
    </p:spTree>
    <p:extLst>
      <p:ext uri="{BB962C8B-B14F-4D97-AF65-F5344CB8AC3E}">
        <p14:creationId xmlns:p14="http://schemas.microsoft.com/office/powerpoint/2010/main" val="85507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Assumptions of ANOVA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1412776"/>
            <a:ext cx="7772400" cy="4648200"/>
          </a:xfrm>
        </p:spPr>
        <p:txBody>
          <a:bodyPr/>
          <a:lstStyle/>
          <a:p>
            <a:r>
              <a:rPr lang="en-US" altLang="x-none" dirty="0"/>
              <a:t>Each group is approximately normal</a:t>
            </a:r>
          </a:p>
          <a:p>
            <a:pPr lvl="1"/>
            <a:r>
              <a:rPr lang="en-US" altLang="x-none" dirty="0"/>
              <a:t>Check this by looking at histograms or use assumptions</a:t>
            </a:r>
          </a:p>
          <a:p>
            <a:pPr lvl="1"/>
            <a:r>
              <a:rPr lang="en-US" altLang="x-none" dirty="0"/>
              <a:t>Can handle some non-normality, </a:t>
            </a:r>
            <a:br>
              <a:rPr lang="en-US" altLang="x-none" dirty="0"/>
            </a:br>
            <a:r>
              <a:rPr lang="en-US" altLang="x-none" dirty="0"/>
              <a:t>but not severe outliers</a:t>
            </a:r>
          </a:p>
          <a:p>
            <a:r>
              <a:rPr lang="en-US" altLang="x-none" dirty="0"/>
              <a:t>Standard deviations of each group are approximately equal</a:t>
            </a:r>
          </a:p>
          <a:p>
            <a:pPr lvl="1"/>
            <a:r>
              <a:rPr lang="en-US" altLang="x-none" dirty="0"/>
              <a:t>Rule of thumb: ratio of largest to smallest </a:t>
            </a:r>
            <a:br>
              <a:rPr lang="en-US" altLang="x-none" dirty="0"/>
            </a:br>
            <a:r>
              <a:rPr lang="en-US" altLang="x-none" dirty="0"/>
              <a:t>sample </a:t>
            </a:r>
            <a:r>
              <a:rPr lang="en-US" altLang="x-none" dirty="0" err="1"/>
              <a:t>st.</a:t>
            </a:r>
            <a:r>
              <a:rPr lang="en-US" altLang="x-none" dirty="0"/>
              <a:t> dev. must be less than 2:1</a:t>
            </a:r>
          </a:p>
        </p:txBody>
      </p:sp>
    </p:spTree>
    <p:extLst>
      <p:ext uri="{BB962C8B-B14F-4D97-AF65-F5344CB8AC3E}">
        <p14:creationId xmlns:p14="http://schemas.microsoft.com/office/powerpoint/2010/main" val="1803406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Standard Deviation Check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81000" y="3733800"/>
            <a:ext cx="50273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dirty="0"/>
              <a:t>Compare largest and smallest standard deviations:</a:t>
            </a:r>
          </a:p>
          <a:p>
            <a:pPr lvl="1">
              <a:buFontTx/>
              <a:buChar char="•"/>
            </a:pPr>
            <a:r>
              <a:rPr lang="en-US" altLang="x-none" dirty="0"/>
              <a:t> largest: 1.764</a:t>
            </a:r>
          </a:p>
          <a:p>
            <a:pPr lvl="1">
              <a:buFontTx/>
              <a:buChar char="•"/>
            </a:pPr>
            <a:r>
              <a:rPr lang="en-US" altLang="x-none" dirty="0"/>
              <a:t> smallest: 1.458</a:t>
            </a:r>
          </a:p>
          <a:p>
            <a:pPr lvl="1">
              <a:buFontTx/>
              <a:buChar char="•"/>
            </a:pPr>
            <a:r>
              <a:rPr lang="en-US" altLang="x-none" dirty="0"/>
              <a:t> 1.458 x 2 = 2.916 &gt; 1.764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85800" y="1600200"/>
            <a:ext cx="75565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x-none" sz="1800">
              <a:latin typeface="Courier New" charset="0"/>
            </a:endParaRPr>
          </a:p>
          <a:p>
            <a:endParaRPr lang="en-US" altLang="x-none" sz="1800">
              <a:latin typeface="Courier New" charset="0"/>
            </a:endParaRPr>
          </a:p>
          <a:p>
            <a:r>
              <a:rPr lang="en-US" altLang="x-none" sz="1800">
                <a:latin typeface="Courier New" charset="0"/>
              </a:rPr>
              <a:t>Variable   treatment  N       Mean     Median    StDev</a:t>
            </a:r>
          </a:p>
          <a:p>
            <a:r>
              <a:rPr lang="en-US" altLang="x-none" sz="1800">
                <a:latin typeface="Courier New" charset="0"/>
              </a:rPr>
              <a:t>days       A          8      7.250      7.000    1.669</a:t>
            </a:r>
          </a:p>
          <a:p>
            <a:r>
              <a:rPr lang="en-US" altLang="x-none" sz="1800">
                <a:latin typeface="Courier New" charset="0"/>
              </a:rPr>
              <a:t>           B          8      8.875      9.000    1.458</a:t>
            </a:r>
          </a:p>
          <a:p>
            <a:r>
              <a:rPr lang="en-US" altLang="x-none" sz="1800">
                <a:latin typeface="Courier New" charset="0"/>
              </a:rPr>
              <a:t>           P          9     10.111     10.000    1.764</a:t>
            </a:r>
          </a:p>
          <a:p>
            <a:endParaRPr lang="en-US" altLang="x-none" sz="180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261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Notation for ANOVA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93725" y="1556792"/>
            <a:ext cx="7864475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en-US" altLang="x-none" sz="2400" dirty="0"/>
              <a:t> </a:t>
            </a:r>
            <a:r>
              <a:rPr lang="en-US" altLang="x-none" sz="2400" i="1" dirty="0">
                <a:solidFill>
                  <a:schemeClr val="accent2"/>
                </a:solidFill>
              </a:rPr>
              <a:t>n</a:t>
            </a:r>
            <a:r>
              <a:rPr lang="en-US" altLang="x-none" sz="2400" dirty="0"/>
              <a:t> = number of individuals all together</a:t>
            </a:r>
          </a:p>
          <a:p>
            <a:pPr lvl="1">
              <a:buFontTx/>
              <a:buChar char="•"/>
            </a:pPr>
            <a:r>
              <a:rPr lang="en-US" altLang="x-none" sz="2400" dirty="0"/>
              <a:t> </a:t>
            </a:r>
            <a:r>
              <a:rPr lang="en-US" altLang="x-none" sz="2400" i="1" dirty="0">
                <a:solidFill>
                  <a:schemeClr val="accent2"/>
                </a:solidFill>
              </a:rPr>
              <a:t>I</a:t>
            </a:r>
            <a:r>
              <a:rPr lang="en-US" altLang="x-none" sz="2400" dirty="0"/>
              <a:t> = number of groups</a:t>
            </a:r>
            <a:endParaRPr lang="en-US" altLang="x-none" sz="2400" i="1" dirty="0"/>
          </a:p>
          <a:p>
            <a:pPr lvl="1">
              <a:buFontTx/>
              <a:buChar char="•"/>
            </a:pPr>
            <a:r>
              <a:rPr lang="en-US" altLang="x-none" sz="2400" i="1" dirty="0"/>
              <a:t>         = </a:t>
            </a:r>
            <a:r>
              <a:rPr lang="en-US" altLang="x-none" sz="2400" dirty="0"/>
              <a:t>mean for entire data set</a:t>
            </a:r>
          </a:p>
          <a:p>
            <a:endParaRPr lang="en-US" altLang="x-none" sz="2400" dirty="0"/>
          </a:p>
          <a:p>
            <a:r>
              <a:rPr lang="en-US" altLang="x-none" sz="2400" dirty="0"/>
              <a:t>Group </a:t>
            </a:r>
            <a:r>
              <a:rPr lang="en-US" altLang="x-none" sz="2400" i="1" dirty="0" err="1">
                <a:solidFill>
                  <a:schemeClr val="accent2"/>
                </a:solidFill>
              </a:rPr>
              <a:t>i</a:t>
            </a:r>
            <a:r>
              <a:rPr lang="en-US" altLang="x-none" sz="2400" dirty="0"/>
              <a:t> has</a:t>
            </a:r>
          </a:p>
          <a:p>
            <a:pPr lvl="1">
              <a:buFontTx/>
              <a:buChar char="•"/>
            </a:pPr>
            <a:r>
              <a:rPr lang="en-US" altLang="x-none" sz="2400" dirty="0"/>
              <a:t> </a:t>
            </a:r>
            <a:r>
              <a:rPr lang="en-US" altLang="x-none" sz="2400" i="1" dirty="0" err="1">
                <a:solidFill>
                  <a:schemeClr val="accent2"/>
                </a:solidFill>
              </a:rPr>
              <a:t>n</a:t>
            </a:r>
            <a:r>
              <a:rPr lang="en-US" altLang="x-none" sz="2400" i="1" baseline="-25000" dirty="0" err="1">
                <a:solidFill>
                  <a:schemeClr val="accent2"/>
                </a:solidFill>
              </a:rPr>
              <a:t>i</a:t>
            </a:r>
            <a:r>
              <a:rPr lang="en-US" altLang="x-none" sz="2400" dirty="0">
                <a:solidFill>
                  <a:schemeClr val="accent2"/>
                </a:solidFill>
              </a:rPr>
              <a:t> </a:t>
            </a:r>
            <a:r>
              <a:rPr lang="en-US" altLang="x-none" sz="2400" dirty="0"/>
              <a:t>= # of individuals in group </a:t>
            </a:r>
            <a:r>
              <a:rPr lang="en-US" altLang="x-none" sz="2400" i="1" dirty="0" err="1"/>
              <a:t>i</a:t>
            </a:r>
            <a:endParaRPr lang="en-US" altLang="x-none" sz="2400" dirty="0"/>
          </a:p>
          <a:p>
            <a:pPr lvl="1">
              <a:buFontTx/>
              <a:buChar char="•"/>
            </a:pPr>
            <a:r>
              <a:rPr lang="en-US" altLang="x-none" sz="2400" dirty="0"/>
              <a:t> </a:t>
            </a:r>
            <a:r>
              <a:rPr lang="en-US" altLang="x-none" sz="2400" i="1" dirty="0" err="1">
                <a:solidFill>
                  <a:schemeClr val="accent2"/>
                </a:solidFill>
              </a:rPr>
              <a:t>x</a:t>
            </a:r>
            <a:r>
              <a:rPr lang="en-US" altLang="x-none" sz="2400" i="1" baseline="-25000" dirty="0" err="1">
                <a:solidFill>
                  <a:schemeClr val="accent2"/>
                </a:solidFill>
              </a:rPr>
              <a:t>ij</a:t>
            </a:r>
            <a:r>
              <a:rPr lang="en-US" altLang="x-none" sz="2400" dirty="0"/>
              <a:t> = value for individual </a:t>
            </a:r>
            <a:r>
              <a:rPr lang="en-US" altLang="x-none" sz="2400" i="1" dirty="0"/>
              <a:t>j</a:t>
            </a:r>
            <a:r>
              <a:rPr lang="en-US" altLang="x-none" sz="2400" dirty="0"/>
              <a:t> in group </a:t>
            </a:r>
            <a:r>
              <a:rPr lang="en-US" altLang="x-none" sz="2400" i="1" dirty="0" err="1"/>
              <a:t>i</a:t>
            </a:r>
            <a:endParaRPr lang="en-US" altLang="x-none" sz="2400" dirty="0"/>
          </a:p>
          <a:p>
            <a:pPr lvl="1">
              <a:buFontTx/>
              <a:buChar char="•"/>
            </a:pPr>
            <a:r>
              <a:rPr lang="en-US" altLang="x-none" sz="2400" dirty="0"/>
              <a:t>        = mean for group </a:t>
            </a:r>
            <a:r>
              <a:rPr lang="en-US" altLang="x-none" sz="2400" i="1" dirty="0" err="1"/>
              <a:t>i</a:t>
            </a:r>
            <a:endParaRPr lang="en-US" altLang="x-none" sz="2400" dirty="0"/>
          </a:p>
          <a:p>
            <a:pPr lvl="1">
              <a:buFontTx/>
              <a:buChar char="•"/>
            </a:pPr>
            <a:r>
              <a:rPr lang="en-US" altLang="x-none" sz="2400" dirty="0"/>
              <a:t> </a:t>
            </a:r>
            <a:r>
              <a:rPr lang="en-US" altLang="x-none" sz="2400" i="1" dirty="0" err="1">
                <a:solidFill>
                  <a:schemeClr val="accent2"/>
                </a:solidFill>
              </a:rPr>
              <a:t>s</a:t>
            </a:r>
            <a:r>
              <a:rPr lang="en-US" altLang="x-none" sz="2400" i="1" baseline="-25000" dirty="0" err="1">
                <a:solidFill>
                  <a:schemeClr val="accent2"/>
                </a:solidFill>
              </a:rPr>
              <a:t>i</a:t>
            </a:r>
            <a:r>
              <a:rPr lang="en-US" altLang="x-none" sz="2400" dirty="0"/>
              <a:t> = standard deviation for group </a:t>
            </a:r>
            <a:r>
              <a:rPr lang="en-US" altLang="x-none" sz="2400" i="1" dirty="0" err="1"/>
              <a:t>i</a:t>
            </a:r>
            <a:r>
              <a:rPr lang="en-US" altLang="x-none" sz="2400" dirty="0"/>
              <a:t> </a:t>
            </a:r>
            <a:endParaRPr lang="en-US" altLang="x-none" sz="2400" dirty="0">
              <a:solidFill>
                <a:schemeClr val="accent2"/>
              </a:solidFill>
            </a:endParaRPr>
          </a:p>
          <a:p>
            <a:pPr lvl="1">
              <a:buFontTx/>
              <a:buChar char="•"/>
            </a:pPr>
            <a:endParaRPr lang="en-US" altLang="x-none" sz="3200" dirty="0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42622"/>
              </p:ext>
            </p:extLst>
          </p:nvPr>
        </p:nvGraphicFramePr>
        <p:xfrm>
          <a:off x="1273901" y="4149081"/>
          <a:ext cx="328815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2" name="Equation" r:id="rId3" imgW="5295900" imgH="6921500" progId="Equation.3">
                  <p:embed/>
                </p:oleObj>
              </mc:Choice>
              <mc:Fallback>
                <p:oleObj name="Equation" r:id="rId3" imgW="5295900" imgH="692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901" y="4149081"/>
                        <a:ext cx="328815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877640"/>
              </p:ext>
            </p:extLst>
          </p:nvPr>
        </p:nvGraphicFramePr>
        <p:xfrm>
          <a:off x="1286964" y="2309691"/>
          <a:ext cx="257171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3" name="Equation" r:id="rId5" imgW="4483100" imgH="5295900" progId="Equation.3">
                  <p:embed/>
                </p:oleObj>
              </mc:Choice>
              <mc:Fallback>
                <p:oleObj name="Equation" r:id="rId5" imgW="4483100" imgH="529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6964" y="2309691"/>
                        <a:ext cx="257171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5541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78390"/>
            <a:ext cx="7772400" cy="1143000"/>
          </a:xfrm>
        </p:spPr>
        <p:txBody>
          <a:bodyPr/>
          <a:lstStyle/>
          <a:p>
            <a:r>
              <a:rPr lang="en-US" altLang="x-none"/>
              <a:t>How ANOVA works (outline)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3400" y="1447800"/>
            <a:ext cx="81534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2400" dirty="0"/>
              <a:t>ANOVA measures two sources of variation in the data and compares their relative sizes</a:t>
            </a:r>
          </a:p>
          <a:p>
            <a:endParaRPr lang="en-US" altLang="x-none" sz="2400" dirty="0"/>
          </a:p>
          <a:p>
            <a:pPr lvl="1">
              <a:buFontTx/>
              <a:buChar char="•"/>
            </a:pPr>
            <a:r>
              <a:rPr lang="en-US" altLang="x-none" sz="2400" dirty="0"/>
              <a:t> Variation BETWEEN groups (</a:t>
            </a:r>
            <a:r>
              <a:rPr lang="en-US" altLang="x-none" sz="2400" dirty="0">
                <a:solidFill>
                  <a:srgbClr val="0B05FF"/>
                </a:solidFill>
              </a:rPr>
              <a:t>MSG</a:t>
            </a:r>
            <a:r>
              <a:rPr lang="en-US" altLang="x-none" sz="2400" dirty="0"/>
              <a:t>)</a:t>
            </a:r>
          </a:p>
          <a:p>
            <a:pPr lvl="2"/>
            <a:r>
              <a:rPr lang="en-US" altLang="x-none" sz="2400" dirty="0"/>
              <a:t>for each group look at the difference between its mean and the overall mean</a:t>
            </a:r>
          </a:p>
          <a:p>
            <a:pPr lvl="2">
              <a:buFontTx/>
              <a:buChar char="•"/>
            </a:pPr>
            <a:endParaRPr lang="en-US" altLang="x-none" sz="2400" dirty="0"/>
          </a:p>
          <a:p>
            <a:pPr lvl="2">
              <a:buFontTx/>
              <a:buChar char="•"/>
            </a:pPr>
            <a:endParaRPr lang="en-US" altLang="x-none" sz="2400" dirty="0"/>
          </a:p>
          <a:p>
            <a:pPr lvl="1">
              <a:buFontTx/>
              <a:buChar char="•"/>
            </a:pPr>
            <a:r>
              <a:rPr lang="en-US" altLang="x-none" sz="2400" dirty="0"/>
              <a:t> Variation  WITHIN groups (</a:t>
            </a:r>
            <a:r>
              <a:rPr lang="en-US" altLang="x-none" sz="2400" dirty="0">
                <a:solidFill>
                  <a:srgbClr val="0B05FF"/>
                </a:solidFill>
              </a:rPr>
              <a:t>MSE</a:t>
            </a:r>
            <a:r>
              <a:rPr lang="en-US" altLang="x-none" sz="2400" dirty="0"/>
              <a:t>)</a:t>
            </a:r>
          </a:p>
          <a:p>
            <a:pPr lvl="2"/>
            <a:r>
              <a:rPr lang="en-US" altLang="x-none" sz="2400" dirty="0"/>
              <a:t>for each data value </a:t>
            </a:r>
            <a:r>
              <a:rPr lang="en-US" altLang="x-none" sz="2400" dirty="0" err="1"/>
              <a:t>x</a:t>
            </a:r>
            <a:r>
              <a:rPr lang="en-US" altLang="x-none" sz="2400" baseline="-25000" dirty="0" err="1"/>
              <a:t>j</a:t>
            </a:r>
            <a:r>
              <a:rPr lang="en-US" altLang="x-none" sz="2400" dirty="0"/>
              <a:t> of group </a:t>
            </a:r>
            <a:r>
              <a:rPr lang="en-US" altLang="x-none" sz="2400" dirty="0" err="1"/>
              <a:t>i</a:t>
            </a:r>
            <a:r>
              <a:rPr lang="en-US" altLang="x-none" sz="2400" dirty="0"/>
              <a:t> we look at the difference between that value and the mean of its group</a:t>
            </a:r>
          </a:p>
          <a:p>
            <a:pPr lvl="2">
              <a:buFontTx/>
              <a:buChar char="•"/>
            </a:pPr>
            <a:endParaRPr lang="en-US" altLang="x-none" sz="2400" dirty="0"/>
          </a:p>
          <a:p>
            <a:pPr lvl="2">
              <a:buFontTx/>
              <a:buChar char="•"/>
            </a:pPr>
            <a:endParaRPr lang="en-US" altLang="x-none" sz="2400" dirty="0"/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651265"/>
              </p:ext>
            </p:extLst>
          </p:nvPr>
        </p:nvGraphicFramePr>
        <p:xfrm>
          <a:off x="4449688" y="5600700"/>
          <a:ext cx="1274440" cy="554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6" name="Equation" r:id="rId3" imgW="19519900" imgH="8547100" progId="Equation.3">
                  <p:embed/>
                </p:oleObj>
              </mc:Choice>
              <mc:Fallback>
                <p:oleObj name="Equation" r:id="rId3" imgW="19519900" imgH="8547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688" y="5600700"/>
                        <a:ext cx="1274440" cy="554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39836"/>
              </p:ext>
            </p:extLst>
          </p:nvPr>
        </p:nvGraphicFramePr>
        <p:xfrm>
          <a:off x="4112890" y="3771900"/>
          <a:ext cx="1179190" cy="505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7" name="Equation" r:id="rId5" imgW="17894300" imgH="7734300" progId="Equation.3">
                  <p:embed/>
                </p:oleObj>
              </mc:Choice>
              <mc:Fallback>
                <p:oleObj name="Equation" r:id="rId5" imgW="17894300" imgH="7734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2890" y="3771900"/>
                        <a:ext cx="1179190" cy="5053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27784" y="3630936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N</a:t>
            </a:r>
            <a:r>
              <a:rPr lang="de-DE" sz="3200" baseline="30000" dirty="0"/>
              <a:t>-1</a:t>
            </a:r>
            <a:r>
              <a:rPr lang="de-DE" sz="3600" dirty="0"/>
              <a:t>𝛴</a:t>
            </a:r>
            <a:r>
              <a:rPr lang="de-DE" sz="3600" i="1" baseline="-25000" dirty="0" err="1"/>
              <a:t>obs</a:t>
            </a:r>
            <a:r>
              <a:rPr lang="de-DE" sz="3600" i="1" baseline="-35000" dirty="0" err="1"/>
              <a:t>i</a:t>
            </a:r>
            <a:endParaRPr lang="de-DE" sz="3600" i="1" baseline="-35000" dirty="0"/>
          </a:p>
        </p:txBody>
      </p:sp>
      <p:sp>
        <p:nvSpPr>
          <p:cNvPr id="8" name="TextBox 7"/>
          <p:cNvSpPr txBox="1"/>
          <p:nvPr/>
        </p:nvSpPr>
        <p:spPr>
          <a:xfrm>
            <a:off x="2843808" y="5479366"/>
            <a:ext cx="1598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M</a:t>
            </a:r>
            <a:r>
              <a:rPr lang="de-DE" sz="3200" baseline="30000" dirty="0"/>
              <a:t>-1</a:t>
            </a:r>
            <a:r>
              <a:rPr lang="de-DE" sz="3600" dirty="0"/>
              <a:t>𝛴</a:t>
            </a:r>
            <a:r>
              <a:rPr lang="de-DE" sz="3600" i="1" baseline="-25000" dirty="0" err="1"/>
              <a:t>obs</a:t>
            </a:r>
            <a:r>
              <a:rPr lang="de-DE" sz="3600" i="1" baseline="-41000" dirty="0" err="1"/>
              <a:t>ij</a:t>
            </a:r>
            <a:endParaRPr lang="de-DE" sz="3600" i="1" baseline="-41000" dirty="0"/>
          </a:p>
        </p:txBody>
      </p:sp>
      <p:sp>
        <p:nvSpPr>
          <p:cNvPr id="3" name="TextBox 2"/>
          <p:cNvSpPr txBox="1"/>
          <p:nvPr/>
        </p:nvSpPr>
        <p:spPr>
          <a:xfrm>
            <a:off x="5548221" y="3701417"/>
            <a:ext cx="322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N: </a:t>
            </a:r>
            <a:r>
              <a:rPr lang="de-DE" dirty="0" err="1"/>
              <a:t>Normalization</a:t>
            </a:r>
            <a:r>
              <a:rPr lang="de-DE" dirty="0"/>
              <a:t> </a:t>
            </a:r>
            <a:r>
              <a:rPr lang="de-DE" dirty="0" err="1"/>
              <a:t>value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corrected</a:t>
            </a:r>
            <a:r>
              <a:rPr lang="de-DE" dirty="0"/>
              <a:t>: </a:t>
            </a:r>
            <a:r>
              <a:rPr lang="de-DE" dirty="0" err="1"/>
              <a:t>degrees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freedom</a:t>
            </a:r>
            <a:r>
              <a:rPr lang="de-DE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8144" y="5720888"/>
            <a:ext cx="322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M: </a:t>
            </a:r>
            <a:r>
              <a:rPr lang="de-DE" dirty="0" err="1"/>
              <a:t>Normalization</a:t>
            </a:r>
            <a:r>
              <a:rPr lang="de-DE" dirty="0"/>
              <a:t> </a:t>
            </a:r>
            <a:r>
              <a:rPr lang="de-DE" dirty="0" err="1"/>
              <a:t>value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corrected</a:t>
            </a:r>
            <a:r>
              <a:rPr lang="de-DE" dirty="0"/>
              <a:t>: </a:t>
            </a:r>
            <a:r>
              <a:rPr lang="de-DE" dirty="0" err="1"/>
              <a:t>degrees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freedom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017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uiExpand="1" build="p" bldLvl="3" autoUpdateAnimBg="0"/>
      <p:bldP spid="2" grpId="0"/>
      <p:bldP spid="8" grpId="0"/>
      <p:bldP spid="3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066800" y="1208088"/>
            <a:ext cx="70866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/>
              <a:t>The ANOVA F-statistic is a ratio of the Between Group Variaton divided by the Within Group Variation:      </a:t>
            </a: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711311"/>
              </p:ext>
            </p:extLst>
          </p:nvPr>
        </p:nvGraphicFramePr>
        <p:xfrm>
          <a:off x="2195737" y="2171102"/>
          <a:ext cx="2592288" cy="689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9" name="Equation" r:id="rId4" imgW="47155100" imgH="12611100" progId="Equation.3">
                  <p:embed/>
                </p:oleObj>
              </mc:Choice>
              <mc:Fallback>
                <p:oleObj name="Equation" r:id="rId4" imgW="47155100" imgH="12611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7" y="2171102"/>
                        <a:ext cx="2592288" cy="689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066800" y="3267868"/>
            <a:ext cx="7239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dirty="0"/>
              <a:t>A large F is evidence </a:t>
            </a:r>
            <a:r>
              <a:rPr lang="en-US" altLang="x-none" i="1" dirty="0">
                <a:solidFill>
                  <a:schemeClr val="accent2"/>
                </a:solidFill>
              </a:rPr>
              <a:t>against</a:t>
            </a:r>
            <a:r>
              <a:rPr lang="en-US" altLang="x-none" i="1" dirty="0"/>
              <a:t> </a:t>
            </a:r>
            <a:r>
              <a:rPr lang="en-US" altLang="x-none" dirty="0"/>
              <a:t>H</a:t>
            </a:r>
            <a:r>
              <a:rPr lang="en-US" altLang="x-none" baseline="-25000" dirty="0"/>
              <a:t>0</a:t>
            </a:r>
            <a:r>
              <a:rPr lang="en-US" altLang="x-none" dirty="0"/>
              <a:t>, since it indicates that there is more difference between groups than within groups </a:t>
            </a:r>
            <a:br>
              <a:rPr lang="en-US" altLang="x-none" dirty="0"/>
            </a:br>
            <a:r>
              <a:rPr lang="en-US" altLang="x-none" dirty="0"/>
              <a:t>(hence the means between at least two groups differ).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260648"/>
            <a:ext cx="1818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F </a:t>
            </a:r>
            <a:r>
              <a:rPr lang="de-DE" sz="3200" dirty="0" err="1"/>
              <a:t>Statistic</a:t>
            </a:r>
            <a:endParaRPr lang="de-DE" sz="3200" dirty="0"/>
          </a:p>
        </p:txBody>
      </p:sp>
      <p:sp>
        <p:nvSpPr>
          <p:cNvPr id="3" name="Rectangle 2"/>
          <p:cNvSpPr/>
          <p:nvPr/>
        </p:nvSpPr>
        <p:spPr>
          <a:xfrm>
            <a:off x="2357678" y="4326128"/>
            <a:ext cx="4156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x-none"/>
              <a:t>H</a:t>
            </a:r>
            <a:r>
              <a:rPr lang="en-US" altLang="x-none" baseline="-25000"/>
              <a:t>0</a:t>
            </a:r>
            <a:r>
              <a:rPr lang="en-US" altLang="x-none"/>
              <a:t>: The means of all the groups are equal.</a:t>
            </a:r>
            <a:endParaRPr lang="en-US" altLang="x-none" dirty="0"/>
          </a:p>
        </p:txBody>
      </p:sp>
      <p:sp>
        <p:nvSpPr>
          <p:cNvPr id="4" name="Explosion 2 3"/>
          <p:cNvSpPr/>
          <p:nvPr/>
        </p:nvSpPr>
        <p:spPr>
          <a:xfrm>
            <a:off x="539552" y="4598173"/>
            <a:ext cx="8352928" cy="1711147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B05FF"/>
                </a:solidFill>
              </a:rPr>
              <a:t>H</a:t>
            </a:r>
            <a:r>
              <a:rPr lang="de-DE" baseline="-25000" dirty="0">
                <a:solidFill>
                  <a:srgbClr val="0B05FF"/>
                </a:solidFill>
              </a:rPr>
              <a:t>0</a:t>
            </a:r>
            <a:r>
              <a:rPr lang="de-DE" dirty="0">
                <a:solidFill>
                  <a:srgbClr val="0B05FF"/>
                </a:solidFill>
              </a:rPr>
              <a:t> in </a:t>
            </a:r>
            <a:r>
              <a:rPr lang="de-DE" dirty="0" err="1">
                <a:solidFill>
                  <a:srgbClr val="0B05FF"/>
                </a:solidFill>
              </a:rPr>
              <a:t>terms</a:t>
            </a:r>
            <a:r>
              <a:rPr lang="de-DE" dirty="0">
                <a:solidFill>
                  <a:srgbClr val="0B05FF"/>
                </a:solidFill>
              </a:rPr>
              <a:t> </a:t>
            </a:r>
            <a:r>
              <a:rPr lang="de-DE" dirty="0" err="1">
                <a:solidFill>
                  <a:srgbClr val="0B05FF"/>
                </a:solidFill>
              </a:rPr>
              <a:t>of</a:t>
            </a:r>
            <a:r>
              <a:rPr lang="de-DE" dirty="0">
                <a:solidFill>
                  <a:srgbClr val="0B05FF"/>
                </a:solidFill>
              </a:rPr>
              <a:t> </a:t>
            </a:r>
            <a:r>
              <a:rPr lang="de-DE" dirty="0" err="1">
                <a:solidFill>
                  <a:srgbClr val="0B05FF"/>
                </a:solidFill>
              </a:rPr>
              <a:t>clusters</a:t>
            </a:r>
            <a:r>
              <a:rPr lang="de-DE" dirty="0">
                <a:solidFill>
                  <a:srgbClr val="0B05FF"/>
                </a:solidFill>
              </a:rPr>
              <a:t>:</a:t>
            </a:r>
            <a:br>
              <a:rPr lang="de-DE" dirty="0">
                <a:solidFill>
                  <a:srgbClr val="0B05FF"/>
                </a:solidFill>
              </a:rPr>
            </a:br>
            <a:r>
              <a:rPr lang="de-DE" dirty="0">
                <a:solidFill>
                  <a:srgbClr val="0B05FF"/>
                </a:solidFill>
              </a:rPr>
              <a:t>Clusters </a:t>
            </a:r>
            <a:r>
              <a:rPr lang="de-DE" dirty="0" err="1">
                <a:solidFill>
                  <a:srgbClr val="0B05FF"/>
                </a:solidFill>
              </a:rPr>
              <a:t>are</a:t>
            </a:r>
            <a:r>
              <a:rPr lang="de-DE" dirty="0">
                <a:solidFill>
                  <a:srgbClr val="0B05FF"/>
                </a:solidFill>
              </a:rPr>
              <a:t> </a:t>
            </a:r>
            <a:r>
              <a:rPr lang="de-DE" dirty="0" err="1">
                <a:solidFill>
                  <a:srgbClr val="0B05FF"/>
                </a:solidFill>
              </a:rPr>
              <a:t>bad</a:t>
            </a:r>
            <a:r>
              <a:rPr lang="de-DE" dirty="0">
                <a:solidFill>
                  <a:srgbClr val="0B05FF"/>
                </a:solidFill>
              </a:rPr>
              <a:t> </a:t>
            </a:r>
            <a:br>
              <a:rPr lang="de-DE" dirty="0">
                <a:solidFill>
                  <a:srgbClr val="0B05FF"/>
                </a:solidFill>
              </a:rPr>
            </a:br>
            <a:r>
              <a:rPr lang="de-DE" dirty="0">
                <a:solidFill>
                  <a:srgbClr val="0B05FF"/>
                </a:solidFill>
              </a:rPr>
              <a:t>(</a:t>
            </a:r>
            <a:r>
              <a:rPr lang="de-DE" dirty="0" err="1">
                <a:solidFill>
                  <a:srgbClr val="0B05FF"/>
                </a:solidFill>
              </a:rPr>
              <a:t>centroids</a:t>
            </a:r>
            <a:r>
              <a:rPr lang="de-DE" dirty="0">
                <a:solidFill>
                  <a:srgbClr val="0B05FF"/>
                </a:solidFill>
              </a:rPr>
              <a:t> </a:t>
            </a:r>
            <a:r>
              <a:rPr lang="de-DE" dirty="0" err="1">
                <a:solidFill>
                  <a:srgbClr val="0B05FF"/>
                </a:solidFill>
              </a:rPr>
              <a:t>are</a:t>
            </a:r>
            <a:r>
              <a:rPr lang="de-DE" dirty="0">
                <a:solidFill>
                  <a:srgbClr val="0B05FF"/>
                </a:solidFill>
              </a:rPr>
              <a:t> </a:t>
            </a:r>
            <a:r>
              <a:rPr lang="de-DE" dirty="0" err="1">
                <a:solidFill>
                  <a:srgbClr val="0B05FF"/>
                </a:solidFill>
              </a:rPr>
              <a:t>equal</a:t>
            </a:r>
            <a:r>
              <a:rPr lang="de-DE" dirty="0">
                <a:solidFill>
                  <a:srgbClr val="0B05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89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88640"/>
            <a:ext cx="7772400" cy="457200"/>
          </a:xfrm>
        </p:spPr>
        <p:txBody>
          <a:bodyPr/>
          <a:lstStyle/>
          <a:p>
            <a:r>
              <a:rPr lang="en-US" altLang="x-none"/>
              <a:t>An even smaller example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786447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2400" dirty="0"/>
              <a:t>Suppose we have three groups (#groups = l)</a:t>
            </a:r>
          </a:p>
          <a:p>
            <a:pPr lvl="1">
              <a:buFontTx/>
              <a:buChar char="•"/>
            </a:pPr>
            <a:r>
              <a:rPr lang="en-US" altLang="x-none" sz="2000" dirty="0"/>
              <a:t> Group 1: 5.3, 6.0, 6.7</a:t>
            </a:r>
          </a:p>
          <a:p>
            <a:pPr lvl="1">
              <a:buFontTx/>
              <a:buChar char="•"/>
            </a:pPr>
            <a:r>
              <a:rPr lang="en-US" altLang="x-none" sz="2000" dirty="0"/>
              <a:t> Group 2: 5.5, 6.2, 6.4, 5.7</a:t>
            </a:r>
          </a:p>
          <a:p>
            <a:pPr lvl="1">
              <a:buFontTx/>
              <a:buChar char="•"/>
            </a:pPr>
            <a:r>
              <a:rPr lang="en-US" altLang="x-none" sz="2000" dirty="0"/>
              <a:t> Group 3: 7.5, 7.2, 7.9</a:t>
            </a:r>
          </a:p>
          <a:p>
            <a:r>
              <a:rPr lang="en-US" altLang="x-none" sz="2400" dirty="0"/>
              <a:t>We get the following statistics:</a:t>
            </a:r>
            <a:endParaRPr lang="en-US" altLang="x-non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01D7CB-F7AB-0047-9008-241B1024BB8A}"/>
              </a:ext>
            </a:extLst>
          </p:cNvPr>
          <p:cNvGrpSpPr/>
          <p:nvPr/>
        </p:nvGrpSpPr>
        <p:grpSpPr>
          <a:xfrm>
            <a:off x="1215008" y="3200400"/>
            <a:ext cx="6093296" cy="1844036"/>
            <a:chOff x="1143000" y="3200400"/>
            <a:chExt cx="6093296" cy="1844036"/>
          </a:xfrm>
        </p:grpSpPr>
        <p:graphicFrame>
          <p:nvGraphicFramePr>
            <p:cNvPr id="1126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1554571"/>
                </p:ext>
              </p:extLst>
            </p:nvPr>
          </p:nvGraphicFramePr>
          <p:xfrm>
            <a:off x="1143000" y="3200400"/>
            <a:ext cx="6093296" cy="18440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45" name="Worksheet" r:id="rId3" imgW="5537200" imgH="1117600" progId="Excel.Sheet.8">
                    <p:embed/>
                  </p:oleObj>
                </mc:Choice>
                <mc:Fallback>
                  <p:oleObj name="Worksheet" r:id="rId3" imgW="5537200" imgH="11176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3200400"/>
                          <a:ext cx="6093296" cy="184403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74A893F-C473-DF46-8E9B-168AFD6E6D72}"/>
                </a:ext>
              </a:extLst>
            </p:cNvPr>
            <p:cNvSpPr txBox="1"/>
            <p:nvPr/>
          </p:nvSpPr>
          <p:spPr>
            <a:xfrm>
              <a:off x="1188705" y="3967732"/>
              <a:ext cx="8133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Group 1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C3336C4-5216-EC44-941B-7743EBC818CC}"/>
                </a:ext>
              </a:extLst>
            </p:cNvPr>
            <p:cNvSpPr txBox="1"/>
            <p:nvPr/>
          </p:nvSpPr>
          <p:spPr>
            <a:xfrm>
              <a:off x="1188705" y="4312506"/>
              <a:ext cx="85343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Group 2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58546B6-BA6C-2C4B-A212-3186A82EEE30}"/>
                </a:ext>
              </a:extLst>
            </p:cNvPr>
            <p:cNvSpPr txBox="1"/>
            <p:nvPr/>
          </p:nvSpPr>
          <p:spPr>
            <a:xfrm>
              <a:off x="1188705" y="4687261"/>
              <a:ext cx="85343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Group 3  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D6E3C05-43C5-1442-917A-81A905D1A6FD}"/>
              </a:ext>
            </a:extLst>
          </p:cNvPr>
          <p:cNvSpPr/>
          <p:nvPr/>
        </p:nvSpPr>
        <p:spPr>
          <a:xfrm>
            <a:off x="6432730" y="4675783"/>
            <a:ext cx="72008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0647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59859"/>
            <a:ext cx="7772400" cy="685800"/>
          </a:xfrm>
        </p:spPr>
        <p:txBody>
          <a:bodyPr/>
          <a:lstStyle/>
          <a:p>
            <a:r>
              <a:rPr lang="en-US" altLang="x-none" sz="3600" dirty="0"/>
              <a:t>ANOVA Output</a:t>
            </a:r>
            <a:endParaRPr lang="en-US" altLang="x-none" dirty="0"/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533400" y="1524000"/>
          <a:ext cx="8077200" cy="285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9" name="Worksheet" r:id="rId3" imgW="6413500" imgH="1333500" progId="Excel.Sheet.8">
                  <p:embed/>
                </p:oleObj>
              </mc:Choice>
              <mc:Fallback>
                <p:oleObj name="Worksheet" r:id="rId3" imgW="6413500" imgH="13335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24000"/>
                        <a:ext cx="8077200" cy="28527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84398F7C-92DA-0D4B-A27F-5F0E8224A973}"/>
              </a:ext>
            </a:extLst>
          </p:cNvPr>
          <p:cNvSpPr/>
          <p:nvPr/>
        </p:nvSpPr>
        <p:spPr>
          <a:xfrm>
            <a:off x="3551398" y="3034225"/>
            <a:ext cx="72008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914400" y="2667000"/>
            <a:ext cx="3216275" cy="2768600"/>
            <a:chOff x="422" y="1968"/>
            <a:chExt cx="2026" cy="1744"/>
          </a:xfrm>
        </p:grpSpPr>
        <p:sp>
          <p:nvSpPr>
            <p:cNvPr id="48133" name="Text Box 5"/>
            <p:cNvSpPr txBox="1">
              <a:spLocks noChangeArrowheads="1"/>
            </p:cNvSpPr>
            <p:nvPr/>
          </p:nvSpPr>
          <p:spPr bwMode="auto">
            <a:xfrm>
              <a:off x="422" y="3264"/>
              <a:ext cx="1498" cy="448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 sz="2000" dirty="0">
                  <a:solidFill>
                    <a:schemeClr val="hlink"/>
                  </a:solidFill>
                </a:rPr>
                <a:t>1 less than number of groups: l-1</a:t>
              </a:r>
            </a:p>
          </p:txBody>
        </p:sp>
        <p:sp>
          <p:nvSpPr>
            <p:cNvPr id="48134" name="Line 6"/>
            <p:cNvSpPr>
              <a:spLocks noChangeShapeType="1"/>
            </p:cNvSpPr>
            <p:nvPr/>
          </p:nvSpPr>
          <p:spPr bwMode="auto">
            <a:xfrm flipV="1">
              <a:off x="1200" y="1968"/>
              <a:ext cx="1248" cy="129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8135" name="Line 7"/>
          <p:cNvSpPr>
            <a:spLocks noChangeShapeType="1"/>
          </p:cNvSpPr>
          <p:nvPr/>
        </p:nvSpPr>
        <p:spPr bwMode="auto">
          <a:xfrm flipH="1" flipV="1">
            <a:off x="4419600" y="3657600"/>
            <a:ext cx="914400" cy="1600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8136" name="Group 8"/>
          <p:cNvGrpSpPr>
            <a:grpSpLocks/>
          </p:cNvGrpSpPr>
          <p:nvPr/>
        </p:nvGrpSpPr>
        <p:grpSpPr bwMode="auto">
          <a:xfrm>
            <a:off x="4572000" y="3276600"/>
            <a:ext cx="4343400" cy="2847975"/>
            <a:chOff x="2880" y="2064"/>
            <a:chExt cx="2736" cy="1794"/>
          </a:xfrm>
        </p:grpSpPr>
        <p:sp>
          <p:nvSpPr>
            <p:cNvPr id="48137" name="Text Box 9"/>
            <p:cNvSpPr txBox="1">
              <a:spLocks noChangeArrowheads="1"/>
            </p:cNvSpPr>
            <p:nvPr/>
          </p:nvSpPr>
          <p:spPr bwMode="auto">
            <a:xfrm>
              <a:off x="3744" y="3024"/>
              <a:ext cx="1872" cy="834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 sz="2000" dirty="0">
                  <a:solidFill>
                    <a:schemeClr val="hlink"/>
                  </a:solidFill>
                </a:rPr>
                <a:t>number of data values - number of groups: n-l</a:t>
              </a:r>
            </a:p>
            <a:p>
              <a:r>
                <a:rPr lang="en-US" altLang="x-none" sz="2000" dirty="0">
                  <a:solidFill>
                    <a:schemeClr val="hlink"/>
                  </a:solidFill>
                </a:rPr>
                <a:t>(equals </a:t>
              </a:r>
              <a:r>
                <a:rPr lang="en-US" altLang="x-none" sz="2000" dirty="0" err="1">
                  <a:solidFill>
                    <a:schemeClr val="hlink"/>
                  </a:solidFill>
                </a:rPr>
                <a:t>df</a:t>
              </a:r>
              <a:r>
                <a:rPr lang="en-US" altLang="x-none" sz="2000" dirty="0">
                  <a:solidFill>
                    <a:schemeClr val="hlink"/>
                  </a:solidFill>
                </a:rPr>
                <a:t> for each group added together)</a:t>
              </a:r>
            </a:p>
          </p:txBody>
        </p:sp>
        <p:sp>
          <p:nvSpPr>
            <p:cNvPr id="48138" name="Line 10"/>
            <p:cNvSpPr>
              <a:spLocks noChangeShapeType="1"/>
            </p:cNvSpPr>
            <p:nvPr/>
          </p:nvSpPr>
          <p:spPr bwMode="auto">
            <a:xfrm flipH="1" flipV="1">
              <a:off x="2880" y="2064"/>
              <a:ext cx="1584" cy="96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8139" name="Group 11"/>
          <p:cNvGrpSpPr>
            <a:grpSpLocks/>
          </p:cNvGrpSpPr>
          <p:nvPr/>
        </p:nvGrpSpPr>
        <p:grpSpPr bwMode="auto">
          <a:xfrm>
            <a:off x="1447800" y="4114800"/>
            <a:ext cx="3900488" cy="2397125"/>
            <a:chOff x="912" y="2592"/>
            <a:chExt cx="2457" cy="1510"/>
          </a:xfrm>
        </p:grpSpPr>
        <p:sp>
          <p:nvSpPr>
            <p:cNvPr id="48140" name="Text Box 12"/>
            <p:cNvSpPr txBox="1">
              <a:spLocks noChangeArrowheads="1"/>
            </p:cNvSpPr>
            <p:nvPr/>
          </p:nvSpPr>
          <p:spPr bwMode="auto">
            <a:xfrm>
              <a:off x="912" y="3648"/>
              <a:ext cx="2457" cy="454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x-none" sz="2000">
                  <a:solidFill>
                    <a:schemeClr val="hlink"/>
                  </a:solidFill>
                </a:rPr>
                <a:t>1 less than number of individuals</a:t>
              </a:r>
            </a:p>
            <a:p>
              <a:r>
                <a:rPr lang="en-US" altLang="x-none" sz="2000">
                  <a:solidFill>
                    <a:schemeClr val="hlink"/>
                  </a:solidFill>
                </a:rPr>
                <a:t>(just like other situations)</a:t>
              </a:r>
            </a:p>
          </p:txBody>
        </p:sp>
        <p:sp>
          <p:nvSpPr>
            <p:cNvPr id="48141" name="Line 13"/>
            <p:cNvSpPr>
              <a:spLocks noChangeShapeType="1"/>
            </p:cNvSpPr>
            <p:nvPr/>
          </p:nvSpPr>
          <p:spPr bwMode="auto">
            <a:xfrm flipV="1">
              <a:off x="2112" y="2592"/>
              <a:ext cx="528" cy="105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E95444C-A0DF-BE41-97B1-E4F756306390}"/>
              </a:ext>
            </a:extLst>
          </p:cNvPr>
          <p:cNvSpPr/>
          <p:nvPr/>
        </p:nvSpPr>
        <p:spPr>
          <a:xfrm>
            <a:off x="5580112" y="2564904"/>
            <a:ext cx="72008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2A851F-E06D-B243-B048-53BAA3D20FA0}"/>
              </a:ext>
            </a:extLst>
          </p:cNvPr>
          <p:cNvSpPr/>
          <p:nvPr/>
        </p:nvSpPr>
        <p:spPr>
          <a:xfrm>
            <a:off x="5580112" y="3049215"/>
            <a:ext cx="72008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E856DE-CC9B-9E47-91D1-2EA826FCD637}"/>
              </a:ext>
            </a:extLst>
          </p:cNvPr>
          <p:cNvSpPr/>
          <p:nvPr/>
        </p:nvSpPr>
        <p:spPr>
          <a:xfrm>
            <a:off x="6588224" y="2564904"/>
            <a:ext cx="72008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CA6CA7-C0DE-6D49-988F-E6211A0F6503}"/>
              </a:ext>
            </a:extLst>
          </p:cNvPr>
          <p:cNvSpPr/>
          <p:nvPr/>
        </p:nvSpPr>
        <p:spPr>
          <a:xfrm>
            <a:off x="7611326" y="2557207"/>
            <a:ext cx="72008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353AA3-0E80-BD4D-9880-59D9831BCE56}"/>
              </a:ext>
            </a:extLst>
          </p:cNvPr>
          <p:cNvSpPr/>
          <p:nvPr/>
        </p:nvSpPr>
        <p:spPr>
          <a:xfrm>
            <a:off x="3518918" y="2567404"/>
            <a:ext cx="72008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873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 des </a:t>
            </a:r>
            <a:r>
              <a:rPr lang="en-US" dirty="0" err="1"/>
              <a:t>unüberwachten</a:t>
            </a:r>
            <a:r>
              <a:rPr lang="en-US" dirty="0"/>
              <a:t> </a:t>
            </a:r>
            <a:r>
              <a:rPr lang="en-US" dirty="0" err="1"/>
              <a:t>Lernens</a:t>
            </a:r>
            <a:endParaRPr lang="en-US" dirty="0"/>
          </a:p>
          <a:p>
            <a:r>
              <a:rPr lang="en-US" dirty="0" err="1"/>
              <a:t>Suche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natürlichen</a:t>
            </a:r>
            <a:r>
              <a:rPr lang="en-US" dirty="0"/>
              <a:t> </a:t>
            </a:r>
            <a:r>
              <a:rPr lang="en-US" dirty="0" err="1"/>
              <a:t>Gruppierungen</a:t>
            </a:r>
            <a:r>
              <a:rPr lang="en-US" dirty="0"/>
              <a:t> von </a:t>
            </a:r>
            <a:r>
              <a:rPr lang="en-US" dirty="0" err="1"/>
              <a:t>Objekten</a:t>
            </a:r>
            <a:endParaRPr lang="en-US" dirty="0"/>
          </a:p>
          <a:p>
            <a:pPr lvl="1"/>
            <a:r>
              <a:rPr lang="en-US" dirty="0"/>
              <a:t>Klassen </a:t>
            </a:r>
            <a:r>
              <a:rPr lang="en-US" dirty="0" err="1"/>
              <a:t>direkt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Daten</a:t>
            </a:r>
            <a:r>
              <a:rPr lang="en-US" dirty="0"/>
              <a:t> </a:t>
            </a:r>
            <a:r>
              <a:rPr lang="en-US" dirty="0" err="1"/>
              <a:t>bestimmen</a:t>
            </a:r>
            <a:endParaRPr lang="en-US" dirty="0"/>
          </a:p>
          <a:p>
            <a:pPr lvl="2"/>
            <a:r>
              <a:rPr lang="en-US" dirty="0" err="1"/>
              <a:t>Hohe</a:t>
            </a:r>
            <a:r>
              <a:rPr lang="en-US" dirty="0"/>
              <a:t> Intra-Klassen-</a:t>
            </a:r>
            <a:r>
              <a:rPr lang="en-US" dirty="0" err="1"/>
              <a:t>Ähnlichkeit</a:t>
            </a:r>
            <a:endParaRPr lang="en-US" dirty="0"/>
          </a:p>
          <a:p>
            <a:pPr lvl="2"/>
            <a:r>
              <a:rPr lang="en-US" dirty="0" err="1"/>
              <a:t>Kleine</a:t>
            </a:r>
            <a:r>
              <a:rPr lang="en-US" dirty="0"/>
              <a:t> Inter-Klassen-</a:t>
            </a:r>
            <a:r>
              <a:rPr lang="en-US" dirty="0" err="1"/>
              <a:t>Ähnlichkeit</a:t>
            </a:r>
            <a:endParaRPr lang="en-US" dirty="0"/>
          </a:p>
          <a:p>
            <a:pPr lvl="1"/>
            <a:r>
              <a:rPr lang="en-US" dirty="0" err="1"/>
              <a:t>Ggs</a:t>
            </a:r>
            <a:r>
              <a:rPr lang="en-US" dirty="0"/>
              <a:t>.: </a:t>
            </a:r>
            <a:r>
              <a:rPr lang="en-US" dirty="0" err="1"/>
              <a:t>Klassifikation</a:t>
            </a:r>
            <a:endParaRPr lang="en-US" dirty="0"/>
          </a:p>
          <a:p>
            <a:r>
              <a:rPr lang="en-US" dirty="0" err="1"/>
              <a:t>Distanzmaße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93096"/>
            <a:ext cx="5203304" cy="214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55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188640"/>
            <a:ext cx="7772400" cy="533400"/>
          </a:xfrm>
        </p:spPr>
        <p:txBody>
          <a:bodyPr/>
          <a:lstStyle/>
          <a:p>
            <a:r>
              <a:rPr lang="en-US" altLang="x-none" sz="3600"/>
              <a:t>Computing ANOVA F statistic</a:t>
            </a:r>
            <a:endParaRPr lang="en-US" altLang="x-none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533400" y="1295400"/>
          <a:ext cx="8001000" cy="466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3" name="Worksheet" r:id="rId3" imgW="5981700" imgH="3492500" progId="Excel.Sheet.8">
                  <p:embed/>
                </p:oleObj>
              </mc:Choice>
              <mc:Fallback>
                <p:oleObj name="Worksheet" r:id="rId3" imgW="5981700" imgH="34925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8001000" cy="46688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746125" y="6107113"/>
            <a:ext cx="7464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000"/>
              <a:t>	overall mean: 6.44	F = 2.5528/0.25025 = 10.21575 </a:t>
            </a:r>
          </a:p>
        </p:txBody>
      </p:sp>
    </p:spTree>
    <p:extLst>
      <p:ext uri="{BB962C8B-B14F-4D97-AF65-F5344CB8AC3E}">
        <p14:creationId xmlns:p14="http://schemas.microsoft.com/office/powerpoint/2010/main" val="1344149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772400" cy="914400"/>
          </a:xfrm>
        </p:spPr>
        <p:txBody>
          <a:bodyPr/>
          <a:lstStyle/>
          <a:p>
            <a:r>
              <a:rPr lang="en-US" altLang="x-none"/>
              <a:t>So How big is F?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69925" y="1589088"/>
            <a:ext cx="7788275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2400" dirty="0"/>
              <a:t>Since F is</a:t>
            </a:r>
            <a:r>
              <a:rPr lang="en-US" altLang="x-none" dirty="0"/>
              <a:t> </a:t>
            </a:r>
          </a:p>
          <a:p>
            <a:r>
              <a:rPr lang="en-US" altLang="x-none" dirty="0">
                <a:solidFill>
                  <a:schemeClr val="accent2"/>
                </a:solidFill>
              </a:rPr>
              <a:t>Mean Square Between / Mean Square Within</a:t>
            </a:r>
          </a:p>
          <a:p>
            <a:pPr algn="ctr"/>
            <a:endParaRPr lang="en-US" altLang="x-none" dirty="0">
              <a:solidFill>
                <a:schemeClr val="accent2"/>
              </a:solidFill>
            </a:endParaRPr>
          </a:p>
          <a:p>
            <a:pPr algn="ctr"/>
            <a:r>
              <a:rPr lang="en-US" altLang="x-none" dirty="0">
                <a:solidFill>
                  <a:schemeClr val="accent2"/>
                </a:solidFill>
              </a:rPr>
              <a:t>= MSG / MSE</a:t>
            </a:r>
          </a:p>
          <a:p>
            <a:pPr algn="ctr"/>
            <a:endParaRPr lang="en-US" altLang="x-none" dirty="0"/>
          </a:p>
          <a:p>
            <a:r>
              <a:rPr lang="en-US" altLang="x-none" sz="2400" dirty="0"/>
              <a:t>	A large value of F indicates relatively more</a:t>
            </a:r>
          </a:p>
          <a:p>
            <a:pPr lvl="2"/>
            <a:r>
              <a:rPr lang="en-US" altLang="x-none" sz="2400" dirty="0"/>
              <a:t>difference between groups than within groups (</a:t>
            </a:r>
            <a:r>
              <a:rPr lang="en-US" altLang="x-none" sz="2400" dirty="0">
                <a:solidFill>
                  <a:schemeClr val="accent2"/>
                </a:solidFill>
              </a:rPr>
              <a:t>evidence against H</a:t>
            </a:r>
            <a:r>
              <a:rPr lang="en-US" altLang="x-none" sz="2400" baseline="-25000" dirty="0">
                <a:solidFill>
                  <a:schemeClr val="accent2"/>
                </a:solidFill>
              </a:rPr>
              <a:t>0</a:t>
            </a:r>
            <a:r>
              <a:rPr lang="en-US" altLang="x-none" sz="2400" dirty="0"/>
              <a:t>)</a:t>
            </a:r>
            <a:endParaRPr lang="en-US" altLang="x-none" dirty="0"/>
          </a:p>
          <a:p>
            <a:endParaRPr lang="en-US" altLang="x-none" dirty="0"/>
          </a:p>
          <a:p>
            <a:r>
              <a:rPr lang="en-US" altLang="x-none" sz="2400" dirty="0"/>
              <a:t>To get the P-value, we compare to </a:t>
            </a:r>
            <a:r>
              <a:rPr lang="en-US" altLang="x-none" sz="2400" i="1" dirty="0">
                <a:solidFill>
                  <a:schemeClr val="accent1">
                    <a:lumMod val="50000"/>
                  </a:schemeClr>
                </a:solidFill>
              </a:rPr>
              <a:t>F(I-1,n-I)</a:t>
            </a:r>
            <a:r>
              <a:rPr lang="en-US" altLang="x-none" sz="2400" dirty="0"/>
              <a:t>-distribution</a:t>
            </a:r>
          </a:p>
          <a:p>
            <a:pPr lvl="1">
              <a:buFontTx/>
              <a:buChar char="•"/>
            </a:pPr>
            <a:r>
              <a:rPr lang="en-US" altLang="x-none" sz="2400" dirty="0"/>
              <a:t> </a:t>
            </a:r>
            <a:r>
              <a:rPr lang="en-US" altLang="x-none" sz="2400" i="1" dirty="0">
                <a:solidFill>
                  <a:schemeClr val="accent1">
                    <a:lumMod val="50000"/>
                  </a:schemeClr>
                </a:solidFill>
              </a:rPr>
              <a:t>I-1</a:t>
            </a:r>
            <a:r>
              <a:rPr lang="en-US" altLang="x-none" sz="2400" dirty="0"/>
              <a:t> degrees of freedom in numerator (# groups -1)</a:t>
            </a:r>
          </a:p>
          <a:p>
            <a:pPr lvl="1">
              <a:buFontTx/>
              <a:buChar char="•"/>
            </a:pPr>
            <a:r>
              <a:rPr lang="en-US" altLang="x-none" sz="2400" dirty="0"/>
              <a:t> </a:t>
            </a:r>
            <a:r>
              <a:rPr lang="en-US" altLang="x-none" sz="2400" i="1" dirty="0">
                <a:solidFill>
                  <a:schemeClr val="accent1">
                    <a:lumMod val="50000"/>
                  </a:schemeClr>
                </a:solidFill>
              </a:rPr>
              <a:t>n - I</a:t>
            </a:r>
            <a:r>
              <a:rPr lang="en-US" altLang="x-none" sz="2400" dirty="0"/>
              <a:t> degrees of freedom in denominator (rest of </a:t>
            </a:r>
            <a:r>
              <a:rPr lang="en-US" altLang="x-none" sz="2400" dirty="0" err="1"/>
              <a:t>df</a:t>
            </a:r>
            <a:r>
              <a:rPr lang="en-US" altLang="x-none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563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476672"/>
            <a:ext cx="9144000" cy="5720943"/>
            <a:chOff x="0" y="571500"/>
            <a:chExt cx="9144000" cy="572094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500"/>
              <a:ext cx="9144000" cy="5715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571500"/>
              <a:ext cx="9144000" cy="40922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5883215"/>
              <a:ext cx="9144000" cy="40922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F-Distribution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7CBAE-3DD4-5444-8053-7BDFDCD09BAC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0994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332656"/>
            <a:ext cx="9144000" cy="5881674"/>
            <a:chOff x="0" y="476672"/>
            <a:chExt cx="9144000" cy="58816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500"/>
              <a:ext cx="9144000" cy="5715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476672"/>
              <a:ext cx="9144000" cy="40922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5949118"/>
              <a:ext cx="9144000" cy="40922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Critical Value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7CBAE-3DD4-5444-8053-7BDFDCD09BAC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082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332656"/>
            <a:ext cx="9144000" cy="5832648"/>
            <a:chOff x="0" y="476672"/>
            <a:chExt cx="9144000" cy="58326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500"/>
              <a:ext cx="9144000" cy="5715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476672"/>
              <a:ext cx="9144000" cy="40922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5900092"/>
              <a:ext cx="9144000" cy="40922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62103"/>
            <a:ext cx="8229600" cy="503239"/>
          </a:xfrm>
        </p:spPr>
        <p:txBody>
          <a:bodyPr/>
          <a:lstStyle/>
          <a:p>
            <a:r>
              <a:rPr lang="de-DE" dirty="0"/>
              <a:t>F-Table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7CBAE-3DD4-5444-8053-7BDFDCD09BAC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FE489B-EA70-3746-A200-D63F14C5347E}"/>
              </a:ext>
            </a:extLst>
          </p:cNvPr>
          <p:cNvSpPr/>
          <p:nvPr/>
        </p:nvSpPr>
        <p:spPr>
          <a:xfrm>
            <a:off x="1547664" y="3429000"/>
            <a:ext cx="5472608" cy="216024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3B7265-4E80-AD4D-BD0B-36A92BB149DD}"/>
              </a:ext>
            </a:extLst>
          </p:cNvPr>
          <p:cNvSpPr/>
          <p:nvPr/>
        </p:nvSpPr>
        <p:spPr>
          <a:xfrm>
            <a:off x="2699792" y="2132856"/>
            <a:ext cx="504056" cy="3744416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C48F3C-288F-9845-A38D-2738CB2AA983}"/>
              </a:ext>
            </a:extLst>
          </p:cNvPr>
          <p:cNvSpPr txBox="1"/>
          <p:nvPr/>
        </p:nvSpPr>
        <p:spPr>
          <a:xfrm>
            <a:off x="4139952" y="253851"/>
            <a:ext cx="42322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𝛼 = 0.05 (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table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different 𝛼) </a:t>
            </a:r>
          </a:p>
          <a:p>
            <a:r>
              <a:rPr lang="de-DE" dirty="0" err="1"/>
              <a:t>Computed</a:t>
            </a:r>
            <a:r>
              <a:rPr lang="de-DE" dirty="0"/>
              <a:t> F-Value = 10.21</a:t>
            </a:r>
          </a:p>
          <a:p>
            <a:r>
              <a:rPr lang="de-DE" dirty="0"/>
              <a:t>Critical Value F(2, 9) = 4.26</a:t>
            </a:r>
          </a:p>
        </p:txBody>
      </p:sp>
    </p:spTree>
    <p:extLst>
      <p:ext uri="{BB962C8B-B14F-4D97-AF65-F5344CB8AC3E}">
        <p14:creationId xmlns:p14="http://schemas.microsoft.com/office/powerpoint/2010/main" val="2004788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332656"/>
            <a:ext cx="9144000" cy="5924128"/>
            <a:chOff x="0" y="476672"/>
            <a:chExt cx="9144000" cy="59241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500"/>
              <a:ext cx="9144000" cy="5715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476672"/>
              <a:ext cx="9144000" cy="40922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5991572"/>
              <a:ext cx="9144000" cy="40922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Rejection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Null Hypothesis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7CBAE-3DD4-5444-8053-7BDFDCD09BAC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788F90-6C92-F643-A185-ECDA6F3B51DA}"/>
              </a:ext>
            </a:extLst>
          </p:cNvPr>
          <p:cNvSpPr/>
          <p:nvPr/>
        </p:nvSpPr>
        <p:spPr>
          <a:xfrm>
            <a:off x="4860032" y="5157192"/>
            <a:ext cx="59343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dirty="0"/>
              <a:t>4.26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34339F-210B-DF41-BDF0-661EB3D05AB4}"/>
              </a:ext>
            </a:extLst>
          </p:cNvPr>
          <p:cNvSpPr/>
          <p:nvPr/>
        </p:nvSpPr>
        <p:spPr>
          <a:xfrm>
            <a:off x="6097019" y="5157192"/>
            <a:ext cx="150393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dirty="0"/>
              <a:t>10.21            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19E391-1AF8-5243-B1E7-C7094E9F3421}"/>
              </a:ext>
            </a:extLst>
          </p:cNvPr>
          <p:cNvSpPr/>
          <p:nvPr/>
        </p:nvSpPr>
        <p:spPr>
          <a:xfrm>
            <a:off x="4283968" y="980728"/>
            <a:ext cx="2520280" cy="5040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77683E-27D9-694A-BDF3-C98112779F82}"/>
              </a:ext>
            </a:extLst>
          </p:cNvPr>
          <p:cNvSpPr txBox="1"/>
          <p:nvPr/>
        </p:nvSpPr>
        <p:spPr>
          <a:xfrm>
            <a:off x="5164009" y="2314059"/>
            <a:ext cx="2993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Use</a:t>
            </a:r>
            <a:r>
              <a:rPr lang="de-DE" dirty="0"/>
              <a:t> F-distribution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compute</a:t>
            </a:r>
            <a:br>
              <a:rPr lang="de-DE" dirty="0"/>
            </a:br>
            <a:r>
              <a:rPr lang="de-DE" dirty="0" err="1"/>
              <a:t>the</a:t>
            </a:r>
            <a:r>
              <a:rPr lang="de-DE" dirty="0"/>
              <a:t> p-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F=10.21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2C89DA-BE30-7047-AAEF-FD083BC072E4}"/>
              </a:ext>
            </a:extLst>
          </p:cNvPr>
          <p:cNvSpPr/>
          <p:nvPr/>
        </p:nvSpPr>
        <p:spPr>
          <a:xfrm>
            <a:off x="6473173" y="4886633"/>
            <a:ext cx="989510" cy="180886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20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Rectangle 2">
            <a:extLst>
              <a:ext uri="{FF2B5EF4-FFF2-40B4-BE49-F238E27FC236}">
                <a16:creationId xmlns:a16="http://schemas.microsoft.com/office/drawing/2014/main" id="{7CAA47D8-72B9-184D-AB66-490339B2E5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233619"/>
            <a:ext cx="8003232" cy="990600"/>
          </a:xfrm>
        </p:spPr>
        <p:txBody>
          <a:bodyPr/>
          <a:lstStyle/>
          <a:p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Why not just do 3 pairwise t-tests?</a:t>
            </a:r>
          </a:p>
        </p:txBody>
      </p:sp>
      <p:sp>
        <p:nvSpPr>
          <p:cNvPr id="1030147" name="Rectangle 3">
            <a:extLst>
              <a:ext uri="{FF2B5EF4-FFF2-40B4-BE49-F238E27FC236}">
                <a16:creationId xmlns:a16="http://schemas.microsoft.com/office/drawing/2014/main" id="{D9F9389F-717C-6D4C-BA60-E927AAB885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de-DE" sz="28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de-DE" sz="2800" dirty="0">
                <a:solidFill>
                  <a:srgbClr val="0B05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Answer</a:t>
            </a: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</a:p>
          <a:p>
            <a:pPr>
              <a:lnSpc>
                <a:spcPct val="90000"/>
              </a:lnSpc>
            </a:pP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At an error rate of </a:t>
            </a:r>
            <a:r>
              <a:rPr lang="en-US" altLang="de-DE" sz="2800" dirty="0">
                <a:solidFill>
                  <a:schemeClr val="accent5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5%</a:t>
            </a: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for each test (max p-value), </a:t>
            </a:r>
            <a:b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overall chance of type-I error is up to </a:t>
            </a:r>
            <a:r>
              <a:rPr lang="en-US" altLang="de-DE" sz="2800" dirty="0">
                <a:solidFill>
                  <a:schemeClr val="accent5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1-(.95)</a:t>
            </a:r>
            <a:r>
              <a:rPr lang="en-US" altLang="de-DE" sz="2800" baseline="30000" dirty="0">
                <a:solidFill>
                  <a:schemeClr val="accent5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de-DE" sz="2800" dirty="0">
                <a:solidFill>
                  <a:schemeClr val="accent5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= 14% </a:t>
            </a:r>
            <a:endParaRPr lang="en-US" altLang="de-DE" sz="28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de-DE" sz="2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If all 3 comparisons independent</a:t>
            </a:r>
          </a:p>
          <a:p>
            <a:pPr>
              <a:lnSpc>
                <a:spcPct val="90000"/>
              </a:lnSpc>
            </a:pP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For 6 groups: </a:t>
            </a:r>
            <a:r>
              <a:rPr lang="en-US" altLang="de-DE" sz="2800" baseline="-30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6</a:t>
            </a: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en-US" altLang="de-DE" sz="2800" baseline="-30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= 15 pairwise t-tests; </a:t>
            </a:r>
          </a:p>
          <a:p>
            <a:pPr lvl="1">
              <a:lnSpc>
                <a:spcPct val="90000"/>
              </a:lnSpc>
            </a:pP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High chance of finding something significant </a:t>
            </a:r>
            <a:b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just by chance (if all tests were independent with a type-I error rate of 5% each)</a:t>
            </a:r>
          </a:p>
          <a:p>
            <a:pPr lvl="1">
              <a:lnSpc>
                <a:spcPct val="90000"/>
              </a:lnSpc>
            </a:pPr>
            <a:r>
              <a:rPr lang="en-US" altLang="de-DE" sz="2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Probability of at least one type-I error = 1-(.95)</a:t>
            </a:r>
            <a:r>
              <a:rPr lang="en-US" altLang="de-DE" sz="2400" baseline="30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15</a:t>
            </a:r>
            <a:r>
              <a:rPr lang="en-US" altLang="de-DE" sz="2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=54%.</a:t>
            </a:r>
          </a:p>
        </p:txBody>
      </p:sp>
    </p:spTree>
    <p:extLst>
      <p:ext uri="{BB962C8B-B14F-4D97-AF65-F5344CB8AC3E}">
        <p14:creationId xmlns:p14="http://schemas.microsoft.com/office/powerpoint/2010/main" val="72166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14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>
            <a:extLst>
              <a:ext uri="{FF2B5EF4-FFF2-40B4-BE49-F238E27FC236}">
                <a16:creationId xmlns:a16="http://schemas.microsoft.com/office/drawing/2014/main" id="{F27148C2-CAB2-3444-A19C-5A52D946AE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Recall: Multiple comparisons</a:t>
            </a:r>
          </a:p>
        </p:txBody>
      </p:sp>
      <p:pic>
        <p:nvPicPr>
          <p:cNvPr id="1031171" name="Picture 3" descr="familywise">
            <a:extLst>
              <a:ext uri="{FF2B5EF4-FFF2-40B4-BE49-F238E27FC236}">
                <a16:creationId xmlns:a16="http://schemas.microsoft.com/office/drawing/2014/main" id="{E4BC30C5-0AFD-304F-9230-0717F35F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860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4" name="Rectangle 2">
            <a:extLst>
              <a:ext uri="{FF2B5EF4-FFF2-40B4-BE49-F238E27FC236}">
                <a16:creationId xmlns:a16="http://schemas.microsoft.com/office/drawing/2014/main" id="{6613E9FE-3BCB-0544-8F66-D0E6ED492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9144000" cy="1462088"/>
          </a:xfrm>
        </p:spPr>
        <p:txBody>
          <a:bodyPr/>
          <a:lstStyle/>
          <a:p>
            <a:r>
              <a:rPr lang="en-US" altLang="de-DE" dirty="0"/>
              <a:t>Correction for multiple comparisons</a:t>
            </a:r>
          </a:p>
        </p:txBody>
      </p:sp>
      <p:sp>
        <p:nvSpPr>
          <p:cNvPr id="1032195" name="Rectangle 3">
            <a:extLst>
              <a:ext uri="{FF2B5EF4-FFF2-40B4-BE49-F238E27FC236}">
                <a16:creationId xmlns:a16="http://schemas.microsoft.com/office/drawing/2014/main" id="{AC0CFEAE-ABC3-A344-A15F-FDE175B59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de-DE" sz="2800" dirty="0">
                <a:solidFill>
                  <a:srgbClr val="0B05FF"/>
                </a:solidFill>
                <a:cs typeface="Times New Roman" panose="02020603050405020304" pitchFamily="18" charset="0"/>
              </a:rPr>
              <a:t>How to correct for multiple comparisons </a:t>
            </a:r>
            <a:r>
              <a:rPr lang="en-US" altLang="de-DE" sz="2800" i="1" dirty="0">
                <a:solidFill>
                  <a:srgbClr val="0B05FF"/>
                </a:solidFill>
                <a:cs typeface="Times New Roman" panose="02020603050405020304" pitchFamily="18" charset="0"/>
              </a:rPr>
              <a:t>post-hoc</a:t>
            </a:r>
            <a:r>
              <a:rPr lang="en-US" altLang="de-DE" sz="2800" dirty="0">
                <a:solidFill>
                  <a:srgbClr val="0B05FF"/>
                </a:solidFill>
                <a:cs typeface="Times New Roman" panose="02020603050405020304" pitchFamily="18" charset="0"/>
              </a:rPr>
              <a:t>…</a:t>
            </a:r>
            <a:endParaRPr lang="en-US" altLang="de-DE" sz="2800" dirty="0">
              <a:solidFill>
                <a:srgbClr val="0B05FF"/>
              </a:solidFill>
              <a:latin typeface="Times" pitchFamily="2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Bonferroni correction (adjust </a:t>
            </a:r>
            <a:r>
              <a:rPr lang="de-DE" sz="2800" dirty="0"/>
              <a:t>𝛼 </a:t>
            </a:r>
            <a:r>
              <a:rPr lang="en-US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by most conservative amount; assuming all tests independent, divide </a:t>
            </a:r>
            <a:r>
              <a:rPr lang="de-DE" sz="2800" dirty="0"/>
              <a:t>𝛼</a:t>
            </a:r>
            <a:r>
              <a:rPr lang="en-US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by the number of tests)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...</a:t>
            </a:r>
            <a:endParaRPr lang="en-US" altLang="de-DE" sz="2800" dirty="0"/>
          </a:p>
          <a:p>
            <a:pPr>
              <a:lnSpc>
                <a:spcPct val="90000"/>
              </a:lnSpc>
            </a:pPr>
            <a:endParaRPr lang="en-US" altLang="de-DE" sz="2800" dirty="0"/>
          </a:p>
        </p:txBody>
      </p:sp>
    </p:spTree>
    <p:extLst>
      <p:ext uri="{BB962C8B-B14F-4D97-AF65-F5344CB8AC3E}">
        <p14:creationId xmlns:p14="http://schemas.microsoft.com/office/powerpoint/2010/main" val="184109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19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>
            <a:extLst>
              <a:ext uri="{FF2B5EF4-FFF2-40B4-BE49-F238E27FC236}">
                <a16:creationId xmlns:a16="http://schemas.microsoft.com/office/drawing/2014/main" id="{4B3D2EDE-4E0C-504E-B1C0-FC04C4D53F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Bonferroni</a:t>
            </a:r>
          </a:p>
        </p:txBody>
      </p:sp>
      <p:grpSp>
        <p:nvGrpSpPr>
          <p:cNvPr id="1034243" name="Group 3">
            <a:extLst>
              <a:ext uri="{FF2B5EF4-FFF2-40B4-BE49-F238E27FC236}">
                <a16:creationId xmlns:a16="http://schemas.microsoft.com/office/drawing/2014/main" id="{D88C14D6-E77F-FE43-BAA0-16BEF1444C8C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252886"/>
            <a:ext cx="8416925" cy="3829050"/>
            <a:chOff x="-3" y="630"/>
            <a:chExt cx="5302" cy="2412"/>
          </a:xfrm>
        </p:grpSpPr>
        <p:grpSp>
          <p:nvGrpSpPr>
            <p:cNvPr id="1034244" name="Group 4">
              <a:extLst>
                <a:ext uri="{FF2B5EF4-FFF2-40B4-BE49-F238E27FC236}">
                  <a16:creationId xmlns:a16="http://schemas.microsoft.com/office/drawing/2014/main" id="{737A8EDC-CED3-AE47-B408-BCE5DA40B6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33"/>
              <a:ext cx="5296" cy="2406"/>
              <a:chOff x="0" y="633"/>
              <a:chExt cx="5296" cy="2406"/>
            </a:xfrm>
          </p:grpSpPr>
          <p:grpSp>
            <p:nvGrpSpPr>
              <p:cNvPr id="1034245" name="Group 5">
                <a:extLst>
                  <a:ext uri="{FF2B5EF4-FFF2-40B4-BE49-F238E27FC236}">
                    <a16:creationId xmlns:a16="http://schemas.microsoft.com/office/drawing/2014/main" id="{7400A008-1560-A245-8E29-AB06369E47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633"/>
                <a:ext cx="1415" cy="391"/>
                <a:chOff x="0" y="633"/>
                <a:chExt cx="1415" cy="391"/>
              </a:xfrm>
            </p:grpSpPr>
            <p:sp>
              <p:nvSpPr>
                <p:cNvPr id="1034246" name="Rectangle 6">
                  <a:extLst>
                    <a:ext uri="{FF2B5EF4-FFF2-40B4-BE49-F238E27FC236}">
                      <a16:creationId xmlns:a16="http://schemas.microsoft.com/office/drawing/2014/main" id="{5752F41A-A93B-CB41-83D5-8B7B32A464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" y="639"/>
                  <a:ext cx="1403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r>
                    <a:rPr lang="en-US" altLang="de-DE" sz="140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Obtained P-value</a:t>
                  </a:r>
                </a:p>
                <a:p>
                  <a:pPr algn="ctr"/>
                  <a:endParaRPr lang="en-US" altLang="de-DE" sz="1400" b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4247" name="Rectangle 7">
                  <a:extLst>
                    <a:ext uri="{FF2B5EF4-FFF2-40B4-BE49-F238E27FC236}">
                      <a16:creationId xmlns:a16="http://schemas.microsoft.com/office/drawing/2014/main" id="{E5BD4B86-0CFC-C14C-9F3A-91DB8FF8AD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633"/>
                  <a:ext cx="1415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34248" name="Group 8">
                <a:extLst>
                  <a:ext uri="{FF2B5EF4-FFF2-40B4-BE49-F238E27FC236}">
                    <a16:creationId xmlns:a16="http://schemas.microsoft.com/office/drawing/2014/main" id="{9F302F8F-10D0-594B-9DE7-3A4EC20B69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5" y="633"/>
                <a:ext cx="1188" cy="391"/>
                <a:chOff x="1415" y="633"/>
                <a:chExt cx="1188" cy="391"/>
              </a:xfrm>
            </p:grpSpPr>
            <p:sp>
              <p:nvSpPr>
                <p:cNvPr id="1034249" name="Rectangle 9">
                  <a:extLst>
                    <a:ext uri="{FF2B5EF4-FFF2-40B4-BE49-F238E27FC236}">
                      <a16:creationId xmlns:a16="http://schemas.microsoft.com/office/drawing/2014/main" id="{5EC84691-C893-254F-B631-58EC87DA0F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1" y="639"/>
                  <a:ext cx="1176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r>
                    <a:rPr lang="en-US" altLang="de-DE" sz="140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Original Alpha</a:t>
                  </a:r>
                </a:p>
                <a:p>
                  <a:pPr algn="ctr"/>
                  <a:endParaRPr lang="en-US" altLang="de-DE" sz="1400" b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4250" name="Rectangle 10">
                  <a:extLst>
                    <a:ext uri="{FF2B5EF4-FFF2-40B4-BE49-F238E27FC236}">
                      <a16:creationId xmlns:a16="http://schemas.microsoft.com/office/drawing/2014/main" id="{3252686F-E2F4-ED42-870F-4EE1AB529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5" y="633"/>
                  <a:ext cx="1188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34251" name="Group 11">
                <a:extLst>
                  <a:ext uri="{FF2B5EF4-FFF2-40B4-BE49-F238E27FC236}">
                    <a16:creationId xmlns:a16="http://schemas.microsoft.com/office/drawing/2014/main" id="{42274B2D-0A52-BE4A-B958-6CE2C0FCB8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03" y="633"/>
                <a:ext cx="671" cy="391"/>
                <a:chOff x="2603" y="633"/>
                <a:chExt cx="671" cy="391"/>
              </a:xfrm>
            </p:grpSpPr>
            <p:sp>
              <p:nvSpPr>
                <p:cNvPr id="1034252" name="Rectangle 12">
                  <a:extLst>
                    <a:ext uri="{FF2B5EF4-FFF2-40B4-BE49-F238E27FC236}">
                      <a16:creationId xmlns:a16="http://schemas.microsoft.com/office/drawing/2014/main" id="{4D9DC7AE-C894-744F-800B-39641DCFFC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9" y="639"/>
                  <a:ext cx="659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r>
                    <a:rPr lang="en-US" altLang="de-DE" sz="140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# tests</a:t>
                  </a:r>
                </a:p>
                <a:p>
                  <a:pPr algn="ctr"/>
                  <a:endParaRPr lang="en-US" altLang="de-DE" sz="1400" b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4253" name="Rectangle 13">
                  <a:extLst>
                    <a:ext uri="{FF2B5EF4-FFF2-40B4-BE49-F238E27FC236}">
                      <a16:creationId xmlns:a16="http://schemas.microsoft.com/office/drawing/2014/main" id="{E46FFCAA-FC1E-CC49-9DBE-802E8EE09D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3" y="633"/>
                  <a:ext cx="671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34254" name="Group 14">
                <a:extLst>
                  <a:ext uri="{FF2B5EF4-FFF2-40B4-BE49-F238E27FC236}">
                    <a16:creationId xmlns:a16="http://schemas.microsoft.com/office/drawing/2014/main" id="{3BCDCE47-9796-1F4D-B630-031179F04F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74" y="633"/>
                <a:ext cx="963" cy="391"/>
                <a:chOff x="3274" y="633"/>
                <a:chExt cx="963" cy="391"/>
              </a:xfrm>
            </p:grpSpPr>
            <p:sp>
              <p:nvSpPr>
                <p:cNvPr id="1034255" name="Rectangle 15">
                  <a:extLst>
                    <a:ext uri="{FF2B5EF4-FFF2-40B4-BE49-F238E27FC236}">
                      <a16:creationId xmlns:a16="http://schemas.microsoft.com/office/drawing/2014/main" id="{C924D6C1-4758-1E4B-B2CF-04493EA7B2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0" y="639"/>
                  <a:ext cx="951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r>
                    <a:rPr lang="en-US" altLang="de-DE" sz="140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New Alpha</a:t>
                  </a:r>
                </a:p>
                <a:p>
                  <a:pPr algn="ctr"/>
                  <a:endParaRPr lang="en-US" altLang="de-DE" sz="1400" b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4256" name="Rectangle 16">
                  <a:extLst>
                    <a:ext uri="{FF2B5EF4-FFF2-40B4-BE49-F238E27FC236}">
                      <a16:creationId xmlns:a16="http://schemas.microsoft.com/office/drawing/2014/main" id="{14DAC7BA-7EC8-3D49-85DD-1D239FC64A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74" y="633"/>
                  <a:ext cx="963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34257" name="Group 17">
                <a:extLst>
                  <a:ext uri="{FF2B5EF4-FFF2-40B4-BE49-F238E27FC236}">
                    <a16:creationId xmlns:a16="http://schemas.microsoft.com/office/drawing/2014/main" id="{75FB9EE6-4CB0-F341-9AEA-429FC60E48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37" y="633"/>
                <a:ext cx="1059" cy="391"/>
                <a:chOff x="4237" y="633"/>
                <a:chExt cx="1059" cy="391"/>
              </a:xfrm>
            </p:grpSpPr>
            <p:sp>
              <p:nvSpPr>
                <p:cNvPr id="1034258" name="Rectangle 18">
                  <a:extLst>
                    <a:ext uri="{FF2B5EF4-FFF2-40B4-BE49-F238E27FC236}">
                      <a16:creationId xmlns:a16="http://schemas.microsoft.com/office/drawing/2014/main" id="{0544BC10-EF3E-514C-808E-E7E5BC1028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43" y="639"/>
                  <a:ext cx="1047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r>
                    <a:rPr lang="en-US" altLang="de-DE" sz="140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Significant? </a:t>
                  </a:r>
                </a:p>
                <a:p>
                  <a:pPr algn="ctr"/>
                  <a:endParaRPr lang="en-US" altLang="de-DE" sz="1400" b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4259" name="Rectangle 19">
                  <a:extLst>
                    <a:ext uri="{FF2B5EF4-FFF2-40B4-BE49-F238E27FC236}">
                      <a16:creationId xmlns:a16="http://schemas.microsoft.com/office/drawing/2014/main" id="{907E114E-9D67-2849-87D6-C45EC63396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7" y="633"/>
                  <a:ext cx="1059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34260" name="Group 20">
                <a:extLst>
                  <a:ext uri="{FF2B5EF4-FFF2-40B4-BE49-F238E27FC236}">
                    <a16:creationId xmlns:a16="http://schemas.microsoft.com/office/drawing/2014/main" id="{83B8A708-075A-8F4E-9CF4-D41B8BC9C4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036"/>
                <a:ext cx="1415" cy="391"/>
                <a:chOff x="0" y="1036"/>
                <a:chExt cx="1415" cy="391"/>
              </a:xfrm>
            </p:grpSpPr>
            <p:sp>
              <p:nvSpPr>
                <p:cNvPr id="1034261" name="Rectangle 21">
                  <a:extLst>
                    <a:ext uri="{FF2B5EF4-FFF2-40B4-BE49-F238E27FC236}">
                      <a16:creationId xmlns:a16="http://schemas.microsoft.com/office/drawing/2014/main" id="{D9000B43-BC44-954A-B68E-FF4FE364F6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" y="1042"/>
                  <a:ext cx="1403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r>
                    <a:rPr lang="en-US" altLang="de-DE" sz="1400" b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.001</a:t>
                  </a:r>
                </a:p>
                <a:p>
                  <a:pPr algn="ctr"/>
                  <a:endParaRPr lang="en-US" altLang="de-DE" sz="1400" b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4262" name="Rectangle 22">
                  <a:extLst>
                    <a:ext uri="{FF2B5EF4-FFF2-40B4-BE49-F238E27FC236}">
                      <a16:creationId xmlns:a16="http://schemas.microsoft.com/office/drawing/2014/main" id="{DFF07DD9-BFC5-0941-8D7E-70216F2236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6"/>
                  <a:ext cx="1415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34263" name="Group 23">
                <a:extLst>
                  <a:ext uri="{FF2B5EF4-FFF2-40B4-BE49-F238E27FC236}">
                    <a16:creationId xmlns:a16="http://schemas.microsoft.com/office/drawing/2014/main" id="{5ACE14D2-E982-B240-94C0-C8C8CBD588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5" y="1036"/>
                <a:ext cx="1188" cy="391"/>
                <a:chOff x="1415" y="1036"/>
                <a:chExt cx="1188" cy="391"/>
              </a:xfrm>
            </p:grpSpPr>
            <p:sp>
              <p:nvSpPr>
                <p:cNvPr id="1034264" name="Rectangle 24">
                  <a:extLst>
                    <a:ext uri="{FF2B5EF4-FFF2-40B4-BE49-F238E27FC236}">
                      <a16:creationId xmlns:a16="http://schemas.microsoft.com/office/drawing/2014/main" id="{C1B3AF8D-6EFD-3E4E-B847-BB883F5C73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1" y="1042"/>
                  <a:ext cx="1176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r>
                    <a:rPr lang="en-US" altLang="de-DE" sz="1400" b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.05</a:t>
                  </a:r>
                </a:p>
                <a:p>
                  <a:pPr algn="ctr"/>
                  <a:endParaRPr lang="en-US" altLang="de-DE" sz="1400" b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4265" name="Rectangle 25">
                  <a:extLst>
                    <a:ext uri="{FF2B5EF4-FFF2-40B4-BE49-F238E27FC236}">
                      <a16:creationId xmlns:a16="http://schemas.microsoft.com/office/drawing/2014/main" id="{E07998AA-958D-4E4B-B8A5-CF4A2C4DE4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5" y="1036"/>
                  <a:ext cx="1188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34266" name="Group 26">
                <a:extLst>
                  <a:ext uri="{FF2B5EF4-FFF2-40B4-BE49-F238E27FC236}">
                    <a16:creationId xmlns:a16="http://schemas.microsoft.com/office/drawing/2014/main" id="{82DF75D7-A0F9-374A-B992-171E314B45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03" y="1036"/>
                <a:ext cx="671" cy="391"/>
                <a:chOff x="2603" y="1036"/>
                <a:chExt cx="671" cy="391"/>
              </a:xfrm>
            </p:grpSpPr>
            <p:sp>
              <p:nvSpPr>
                <p:cNvPr id="1034267" name="Rectangle 27">
                  <a:extLst>
                    <a:ext uri="{FF2B5EF4-FFF2-40B4-BE49-F238E27FC236}">
                      <a16:creationId xmlns:a16="http://schemas.microsoft.com/office/drawing/2014/main" id="{B0EA55E3-CD5D-3344-9CC8-F314B3A3BA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9" y="1042"/>
                  <a:ext cx="659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r>
                    <a:rPr lang="en-US" altLang="de-DE" sz="1400" b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5</a:t>
                  </a:r>
                </a:p>
                <a:p>
                  <a:pPr algn="ctr"/>
                  <a:endParaRPr lang="en-US" altLang="de-DE" sz="1400" b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4268" name="Rectangle 28">
                  <a:extLst>
                    <a:ext uri="{FF2B5EF4-FFF2-40B4-BE49-F238E27FC236}">
                      <a16:creationId xmlns:a16="http://schemas.microsoft.com/office/drawing/2014/main" id="{80258C95-E440-4B4B-9E00-FFDEDCD210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3" y="1036"/>
                  <a:ext cx="671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34269" name="Group 29">
                <a:extLst>
                  <a:ext uri="{FF2B5EF4-FFF2-40B4-BE49-F238E27FC236}">
                    <a16:creationId xmlns:a16="http://schemas.microsoft.com/office/drawing/2014/main" id="{E6673134-EEC2-A842-8799-4D03A5DD99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74" y="1036"/>
                <a:ext cx="963" cy="391"/>
                <a:chOff x="3274" y="1036"/>
                <a:chExt cx="963" cy="391"/>
              </a:xfrm>
            </p:grpSpPr>
            <p:sp>
              <p:nvSpPr>
                <p:cNvPr id="1034270" name="Rectangle 30">
                  <a:extLst>
                    <a:ext uri="{FF2B5EF4-FFF2-40B4-BE49-F238E27FC236}">
                      <a16:creationId xmlns:a16="http://schemas.microsoft.com/office/drawing/2014/main" id="{EA60CCF7-BC05-C047-9FEB-E836DD9362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0" y="1042"/>
                  <a:ext cx="951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r>
                    <a:rPr lang="en-US" altLang="de-DE" sz="1400" b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.010</a:t>
                  </a:r>
                </a:p>
                <a:p>
                  <a:pPr algn="ctr"/>
                  <a:endParaRPr lang="en-US" altLang="de-DE" sz="1400" b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4271" name="Rectangle 31">
                  <a:extLst>
                    <a:ext uri="{FF2B5EF4-FFF2-40B4-BE49-F238E27FC236}">
                      <a16:creationId xmlns:a16="http://schemas.microsoft.com/office/drawing/2014/main" id="{701D6A4E-7EE1-AC4D-A4DB-6E50F74AC5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74" y="1036"/>
                  <a:ext cx="963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34272" name="Group 32">
                <a:extLst>
                  <a:ext uri="{FF2B5EF4-FFF2-40B4-BE49-F238E27FC236}">
                    <a16:creationId xmlns:a16="http://schemas.microsoft.com/office/drawing/2014/main" id="{78874FB3-361B-CB49-A5B8-829B8E91FC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37" y="1036"/>
                <a:ext cx="1059" cy="391"/>
                <a:chOff x="4237" y="1036"/>
                <a:chExt cx="1059" cy="391"/>
              </a:xfrm>
            </p:grpSpPr>
            <p:sp>
              <p:nvSpPr>
                <p:cNvPr id="1034273" name="Rectangle 33">
                  <a:extLst>
                    <a:ext uri="{FF2B5EF4-FFF2-40B4-BE49-F238E27FC236}">
                      <a16:creationId xmlns:a16="http://schemas.microsoft.com/office/drawing/2014/main" id="{2E25BD23-506B-E14C-81F3-BB8F0A7AFB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43" y="1042"/>
                  <a:ext cx="1047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r>
                    <a:rPr lang="en-US" altLang="de-DE" sz="1400" b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Yes</a:t>
                  </a:r>
                </a:p>
                <a:p>
                  <a:pPr algn="ctr"/>
                  <a:endParaRPr lang="en-US" altLang="de-DE" sz="1400" b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4274" name="Rectangle 34">
                  <a:extLst>
                    <a:ext uri="{FF2B5EF4-FFF2-40B4-BE49-F238E27FC236}">
                      <a16:creationId xmlns:a16="http://schemas.microsoft.com/office/drawing/2014/main" id="{C1F3ECE8-9746-6745-B3CF-EB227B6B9C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7" y="1036"/>
                  <a:ext cx="1059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34275" name="Group 35">
                <a:extLst>
                  <a:ext uri="{FF2B5EF4-FFF2-40B4-BE49-F238E27FC236}">
                    <a16:creationId xmlns:a16="http://schemas.microsoft.com/office/drawing/2014/main" id="{E34A6D26-B74E-1C48-B2D9-196B0CBCE9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439"/>
                <a:ext cx="1415" cy="391"/>
                <a:chOff x="0" y="1439"/>
                <a:chExt cx="1415" cy="391"/>
              </a:xfrm>
            </p:grpSpPr>
            <p:sp>
              <p:nvSpPr>
                <p:cNvPr id="1034276" name="Rectangle 36">
                  <a:extLst>
                    <a:ext uri="{FF2B5EF4-FFF2-40B4-BE49-F238E27FC236}">
                      <a16:creationId xmlns:a16="http://schemas.microsoft.com/office/drawing/2014/main" id="{B0E94E2E-F9C6-4C41-9CF5-C9842E484D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" y="1445"/>
                  <a:ext cx="1403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r>
                    <a:rPr lang="en-US" altLang="de-DE" sz="1400" b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.011</a:t>
                  </a:r>
                </a:p>
                <a:p>
                  <a:pPr algn="ctr"/>
                  <a:endParaRPr lang="en-US" altLang="de-DE" sz="1400" b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4277" name="Rectangle 37">
                  <a:extLst>
                    <a:ext uri="{FF2B5EF4-FFF2-40B4-BE49-F238E27FC236}">
                      <a16:creationId xmlns:a16="http://schemas.microsoft.com/office/drawing/2014/main" id="{D6CDBD0A-D161-A247-8201-86BCAE0E0C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439"/>
                  <a:ext cx="1415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34278" name="Group 38">
                <a:extLst>
                  <a:ext uri="{FF2B5EF4-FFF2-40B4-BE49-F238E27FC236}">
                    <a16:creationId xmlns:a16="http://schemas.microsoft.com/office/drawing/2014/main" id="{EB9115BB-A2F7-2E42-8099-07147CF404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5" y="1439"/>
                <a:ext cx="1188" cy="391"/>
                <a:chOff x="1415" y="1439"/>
                <a:chExt cx="1188" cy="391"/>
              </a:xfrm>
            </p:grpSpPr>
            <p:sp>
              <p:nvSpPr>
                <p:cNvPr id="1034279" name="Rectangle 39">
                  <a:extLst>
                    <a:ext uri="{FF2B5EF4-FFF2-40B4-BE49-F238E27FC236}">
                      <a16:creationId xmlns:a16="http://schemas.microsoft.com/office/drawing/2014/main" id="{CF3CA67B-7632-1D41-B959-194C07E63D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1" y="1445"/>
                  <a:ext cx="1176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r>
                    <a:rPr lang="en-US" altLang="de-DE" sz="1400" b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.05</a:t>
                  </a:r>
                </a:p>
                <a:p>
                  <a:pPr algn="ctr"/>
                  <a:endParaRPr lang="en-US" altLang="de-DE" sz="1400" b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4280" name="Rectangle 40">
                  <a:extLst>
                    <a:ext uri="{FF2B5EF4-FFF2-40B4-BE49-F238E27FC236}">
                      <a16:creationId xmlns:a16="http://schemas.microsoft.com/office/drawing/2014/main" id="{08799651-94C7-8D42-A44C-8D85B42815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5" y="1439"/>
                  <a:ext cx="1188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34281" name="Group 41">
                <a:extLst>
                  <a:ext uri="{FF2B5EF4-FFF2-40B4-BE49-F238E27FC236}">
                    <a16:creationId xmlns:a16="http://schemas.microsoft.com/office/drawing/2014/main" id="{24954C21-A764-C04D-B00E-90C0186C26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03" y="1439"/>
                <a:ext cx="671" cy="391"/>
                <a:chOff x="2603" y="1439"/>
                <a:chExt cx="671" cy="391"/>
              </a:xfrm>
            </p:grpSpPr>
            <p:sp>
              <p:nvSpPr>
                <p:cNvPr id="1034282" name="Rectangle 42">
                  <a:extLst>
                    <a:ext uri="{FF2B5EF4-FFF2-40B4-BE49-F238E27FC236}">
                      <a16:creationId xmlns:a16="http://schemas.microsoft.com/office/drawing/2014/main" id="{5D0FA4D9-177E-854F-81AD-D67B18A225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9" y="1445"/>
                  <a:ext cx="659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r>
                    <a:rPr lang="en-US" altLang="de-DE" sz="1400" b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4</a:t>
                  </a:r>
                </a:p>
                <a:p>
                  <a:pPr algn="ctr"/>
                  <a:endParaRPr lang="en-US" altLang="de-DE" sz="1400" b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4283" name="Rectangle 43">
                  <a:extLst>
                    <a:ext uri="{FF2B5EF4-FFF2-40B4-BE49-F238E27FC236}">
                      <a16:creationId xmlns:a16="http://schemas.microsoft.com/office/drawing/2014/main" id="{143E757B-9680-B544-A2B2-E9EA5D0103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3" y="1439"/>
                  <a:ext cx="671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34284" name="Group 44">
                <a:extLst>
                  <a:ext uri="{FF2B5EF4-FFF2-40B4-BE49-F238E27FC236}">
                    <a16:creationId xmlns:a16="http://schemas.microsoft.com/office/drawing/2014/main" id="{DF66E8D4-BC88-BD44-B1E1-E4365278D4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74" y="1439"/>
                <a:ext cx="963" cy="391"/>
                <a:chOff x="3274" y="1439"/>
                <a:chExt cx="963" cy="391"/>
              </a:xfrm>
            </p:grpSpPr>
            <p:sp>
              <p:nvSpPr>
                <p:cNvPr id="1034285" name="Rectangle 45">
                  <a:extLst>
                    <a:ext uri="{FF2B5EF4-FFF2-40B4-BE49-F238E27FC236}">
                      <a16:creationId xmlns:a16="http://schemas.microsoft.com/office/drawing/2014/main" id="{FE4F4AB2-958C-0A4A-BEB7-33B85FAB4E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0" y="1445"/>
                  <a:ext cx="951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r>
                    <a:rPr lang="en-US" altLang="de-DE" sz="1400" b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.013</a:t>
                  </a:r>
                </a:p>
                <a:p>
                  <a:pPr algn="ctr"/>
                  <a:endParaRPr lang="en-US" altLang="de-DE" sz="1400" b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4286" name="Rectangle 46">
                  <a:extLst>
                    <a:ext uri="{FF2B5EF4-FFF2-40B4-BE49-F238E27FC236}">
                      <a16:creationId xmlns:a16="http://schemas.microsoft.com/office/drawing/2014/main" id="{A455789F-77AE-6545-B49C-AF1540879C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74" y="1439"/>
                  <a:ext cx="963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34287" name="Group 47">
                <a:extLst>
                  <a:ext uri="{FF2B5EF4-FFF2-40B4-BE49-F238E27FC236}">
                    <a16:creationId xmlns:a16="http://schemas.microsoft.com/office/drawing/2014/main" id="{65CAE2D9-98D1-7647-A0E8-F1F64DB6E3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37" y="1439"/>
                <a:ext cx="1059" cy="391"/>
                <a:chOff x="4237" y="1439"/>
                <a:chExt cx="1059" cy="391"/>
              </a:xfrm>
            </p:grpSpPr>
            <p:sp>
              <p:nvSpPr>
                <p:cNvPr id="1034288" name="Rectangle 48">
                  <a:extLst>
                    <a:ext uri="{FF2B5EF4-FFF2-40B4-BE49-F238E27FC236}">
                      <a16:creationId xmlns:a16="http://schemas.microsoft.com/office/drawing/2014/main" id="{E169BCB5-CB29-224A-BBD7-F365A2FEE4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43" y="1445"/>
                  <a:ext cx="1047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r>
                    <a:rPr lang="en-US" altLang="de-DE" sz="1400" b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Yes</a:t>
                  </a:r>
                </a:p>
                <a:p>
                  <a:pPr algn="ctr"/>
                  <a:endParaRPr lang="en-US" altLang="de-DE" sz="1400" b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4289" name="Rectangle 49">
                  <a:extLst>
                    <a:ext uri="{FF2B5EF4-FFF2-40B4-BE49-F238E27FC236}">
                      <a16:creationId xmlns:a16="http://schemas.microsoft.com/office/drawing/2014/main" id="{F91D7245-F97C-684A-AE08-9CFE48D07A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7" y="1439"/>
                  <a:ext cx="1059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34290" name="Group 50">
                <a:extLst>
                  <a:ext uri="{FF2B5EF4-FFF2-40B4-BE49-F238E27FC236}">
                    <a16:creationId xmlns:a16="http://schemas.microsoft.com/office/drawing/2014/main" id="{747D2B05-1953-1A4B-A9C4-84787FB0AD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842"/>
                <a:ext cx="1415" cy="391"/>
                <a:chOff x="0" y="1842"/>
                <a:chExt cx="1415" cy="391"/>
              </a:xfrm>
            </p:grpSpPr>
            <p:sp>
              <p:nvSpPr>
                <p:cNvPr id="1034291" name="Rectangle 51">
                  <a:extLst>
                    <a:ext uri="{FF2B5EF4-FFF2-40B4-BE49-F238E27FC236}">
                      <a16:creationId xmlns:a16="http://schemas.microsoft.com/office/drawing/2014/main" id="{940FB11D-1FE6-204F-860D-964A2CFF3F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" y="1848"/>
                  <a:ext cx="1403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r>
                    <a:rPr lang="en-US" altLang="de-DE" sz="1400" b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.019</a:t>
                  </a:r>
                </a:p>
                <a:p>
                  <a:pPr algn="ctr"/>
                  <a:endParaRPr lang="en-US" altLang="de-DE" sz="1400" b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4292" name="Rectangle 52">
                  <a:extLst>
                    <a:ext uri="{FF2B5EF4-FFF2-40B4-BE49-F238E27FC236}">
                      <a16:creationId xmlns:a16="http://schemas.microsoft.com/office/drawing/2014/main" id="{3581D58D-254B-E947-B11D-7E1D01B157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842"/>
                  <a:ext cx="1415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34293" name="Group 53">
                <a:extLst>
                  <a:ext uri="{FF2B5EF4-FFF2-40B4-BE49-F238E27FC236}">
                    <a16:creationId xmlns:a16="http://schemas.microsoft.com/office/drawing/2014/main" id="{B92A63D8-A79E-1F4D-BB99-85FB5948B8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5" y="1842"/>
                <a:ext cx="1188" cy="391"/>
                <a:chOff x="1415" y="1842"/>
                <a:chExt cx="1188" cy="391"/>
              </a:xfrm>
            </p:grpSpPr>
            <p:sp>
              <p:nvSpPr>
                <p:cNvPr id="1034294" name="Rectangle 54">
                  <a:extLst>
                    <a:ext uri="{FF2B5EF4-FFF2-40B4-BE49-F238E27FC236}">
                      <a16:creationId xmlns:a16="http://schemas.microsoft.com/office/drawing/2014/main" id="{D7D957BD-C564-2945-902E-E740C3AE15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1" y="1848"/>
                  <a:ext cx="1176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r>
                    <a:rPr lang="en-US" altLang="de-DE" sz="1400" b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.05</a:t>
                  </a:r>
                </a:p>
                <a:p>
                  <a:pPr algn="ctr"/>
                  <a:endParaRPr lang="en-US" altLang="de-DE" sz="1400" b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4295" name="Rectangle 55">
                  <a:extLst>
                    <a:ext uri="{FF2B5EF4-FFF2-40B4-BE49-F238E27FC236}">
                      <a16:creationId xmlns:a16="http://schemas.microsoft.com/office/drawing/2014/main" id="{94A47A96-FAC8-A341-A025-52C9EC8DF2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5" y="1842"/>
                  <a:ext cx="1188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34296" name="Group 56">
                <a:extLst>
                  <a:ext uri="{FF2B5EF4-FFF2-40B4-BE49-F238E27FC236}">
                    <a16:creationId xmlns:a16="http://schemas.microsoft.com/office/drawing/2014/main" id="{6FA03ADC-78D5-5543-921E-D31AA095E3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03" y="1842"/>
                <a:ext cx="671" cy="391"/>
                <a:chOff x="2603" y="1842"/>
                <a:chExt cx="671" cy="391"/>
              </a:xfrm>
            </p:grpSpPr>
            <p:sp>
              <p:nvSpPr>
                <p:cNvPr id="1034297" name="Rectangle 57">
                  <a:extLst>
                    <a:ext uri="{FF2B5EF4-FFF2-40B4-BE49-F238E27FC236}">
                      <a16:creationId xmlns:a16="http://schemas.microsoft.com/office/drawing/2014/main" id="{8BB0A62A-8FA3-AF40-B1C0-EF767B83C4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9" y="1848"/>
                  <a:ext cx="659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r>
                    <a:rPr lang="en-US" altLang="de-DE" sz="1400" b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3</a:t>
                  </a:r>
                </a:p>
                <a:p>
                  <a:pPr algn="ctr"/>
                  <a:endParaRPr lang="en-US" altLang="de-DE" sz="1400" b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4298" name="Rectangle 58">
                  <a:extLst>
                    <a:ext uri="{FF2B5EF4-FFF2-40B4-BE49-F238E27FC236}">
                      <a16:creationId xmlns:a16="http://schemas.microsoft.com/office/drawing/2014/main" id="{321002B7-4D68-F549-9B75-D6774B4FD5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3" y="1842"/>
                  <a:ext cx="671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34299" name="Group 59">
                <a:extLst>
                  <a:ext uri="{FF2B5EF4-FFF2-40B4-BE49-F238E27FC236}">
                    <a16:creationId xmlns:a16="http://schemas.microsoft.com/office/drawing/2014/main" id="{A8298BB1-0B7A-BB4E-843E-D99FA9B642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74" y="1842"/>
                <a:ext cx="963" cy="391"/>
                <a:chOff x="3274" y="1842"/>
                <a:chExt cx="963" cy="391"/>
              </a:xfrm>
            </p:grpSpPr>
            <p:sp>
              <p:nvSpPr>
                <p:cNvPr id="1034300" name="Rectangle 60">
                  <a:extLst>
                    <a:ext uri="{FF2B5EF4-FFF2-40B4-BE49-F238E27FC236}">
                      <a16:creationId xmlns:a16="http://schemas.microsoft.com/office/drawing/2014/main" id="{85C503D3-6F8E-BC4E-BB9D-1D95A91E36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0" y="1848"/>
                  <a:ext cx="951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r>
                    <a:rPr lang="en-US" altLang="de-DE" sz="1400" b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.017</a:t>
                  </a:r>
                </a:p>
                <a:p>
                  <a:pPr algn="ctr"/>
                  <a:endParaRPr lang="en-US" altLang="de-DE" sz="1400" b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4301" name="Rectangle 61">
                  <a:extLst>
                    <a:ext uri="{FF2B5EF4-FFF2-40B4-BE49-F238E27FC236}">
                      <a16:creationId xmlns:a16="http://schemas.microsoft.com/office/drawing/2014/main" id="{EE81C14C-AB3D-BF44-85AD-B108CBB803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74" y="1842"/>
                  <a:ext cx="963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34302" name="Group 62">
                <a:extLst>
                  <a:ext uri="{FF2B5EF4-FFF2-40B4-BE49-F238E27FC236}">
                    <a16:creationId xmlns:a16="http://schemas.microsoft.com/office/drawing/2014/main" id="{214F36D8-C31A-B648-AC95-371CD35D36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37" y="1842"/>
                <a:ext cx="1059" cy="391"/>
                <a:chOff x="4237" y="1842"/>
                <a:chExt cx="1059" cy="391"/>
              </a:xfrm>
            </p:grpSpPr>
            <p:sp>
              <p:nvSpPr>
                <p:cNvPr id="1034303" name="Rectangle 63">
                  <a:extLst>
                    <a:ext uri="{FF2B5EF4-FFF2-40B4-BE49-F238E27FC236}">
                      <a16:creationId xmlns:a16="http://schemas.microsoft.com/office/drawing/2014/main" id="{65DA1B2F-21EB-AD40-B99F-5B635D28E8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43" y="1848"/>
                  <a:ext cx="1047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r>
                    <a:rPr lang="en-US" altLang="de-DE" sz="1400" b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No</a:t>
                  </a:r>
                </a:p>
                <a:p>
                  <a:pPr algn="ctr"/>
                  <a:endParaRPr lang="en-US" altLang="de-DE" sz="1400" b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4304" name="Rectangle 64">
                  <a:extLst>
                    <a:ext uri="{FF2B5EF4-FFF2-40B4-BE49-F238E27FC236}">
                      <a16:creationId xmlns:a16="http://schemas.microsoft.com/office/drawing/2014/main" id="{3EA7277B-B9A7-AB4E-AA88-0C2B99AE4A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7" y="1842"/>
                  <a:ext cx="1059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34305" name="Group 65">
                <a:extLst>
                  <a:ext uri="{FF2B5EF4-FFF2-40B4-BE49-F238E27FC236}">
                    <a16:creationId xmlns:a16="http://schemas.microsoft.com/office/drawing/2014/main" id="{B156268B-EF34-4B41-BF82-13DF87FF36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245"/>
                <a:ext cx="1415" cy="391"/>
                <a:chOff x="0" y="2245"/>
                <a:chExt cx="1415" cy="391"/>
              </a:xfrm>
            </p:grpSpPr>
            <p:sp>
              <p:nvSpPr>
                <p:cNvPr id="1034306" name="Rectangle 66">
                  <a:extLst>
                    <a:ext uri="{FF2B5EF4-FFF2-40B4-BE49-F238E27FC236}">
                      <a16:creationId xmlns:a16="http://schemas.microsoft.com/office/drawing/2014/main" id="{C90F1AC4-209E-E745-8D52-E31432BB92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" y="2251"/>
                  <a:ext cx="1403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r>
                    <a:rPr lang="en-US" altLang="de-DE" sz="1400" b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.032</a:t>
                  </a:r>
                </a:p>
                <a:p>
                  <a:pPr algn="ctr"/>
                  <a:endParaRPr lang="en-US" altLang="de-DE" sz="1400" b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4307" name="Rectangle 67">
                  <a:extLst>
                    <a:ext uri="{FF2B5EF4-FFF2-40B4-BE49-F238E27FC236}">
                      <a16:creationId xmlns:a16="http://schemas.microsoft.com/office/drawing/2014/main" id="{52AF604F-0BF2-024F-8F4D-8394699F5B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245"/>
                  <a:ext cx="1415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34308" name="Group 68">
                <a:extLst>
                  <a:ext uri="{FF2B5EF4-FFF2-40B4-BE49-F238E27FC236}">
                    <a16:creationId xmlns:a16="http://schemas.microsoft.com/office/drawing/2014/main" id="{52EA932B-F06C-C546-A701-97A0B2A484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5" y="2245"/>
                <a:ext cx="1188" cy="391"/>
                <a:chOff x="1415" y="2245"/>
                <a:chExt cx="1188" cy="391"/>
              </a:xfrm>
            </p:grpSpPr>
            <p:sp>
              <p:nvSpPr>
                <p:cNvPr id="1034309" name="Rectangle 69">
                  <a:extLst>
                    <a:ext uri="{FF2B5EF4-FFF2-40B4-BE49-F238E27FC236}">
                      <a16:creationId xmlns:a16="http://schemas.microsoft.com/office/drawing/2014/main" id="{1FE446A3-EC4D-074C-8B37-09C2CC76C6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1" y="2251"/>
                  <a:ext cx="1176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r>
                    <a:rPr lang="en-US" altLang="de-DE" sz="1400" b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.05</a:t>
                  </a:r>
                </a:p>
                <a:p>
                  <a:pPr algn="ctr"/>
                  <a:endParaRPr lang="en-US" altLang="de-DE" sz="1400" b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4310" name="Rectangle 70">
                  <a:extLst>
                    <a:ext uri="{FF2B5EF4-FFF2-40B4-BE49-F238E27FC236}">
                      <a16:creationId xmlns:a16="http://schemas.microsoft.com/office/drawing/2014/main" id="{75F1F136-0D18-0841-B4D2-40EB50697C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5" y="2245"/>
                  <a:ext cx="1188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34311" name="Group 71">
                <a:extLst>
                  <a:ext uri="{FF2B5EF4-FFF2-40B4-BE49-F238E27FC236}">
                    <a16:creationId xmlns:a16="http://schemas.microsoft.com/office/drawing/2014/main" id="{547996DF-BC6E-214C-943B-4B47777AFC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03" y="2245"/>
                <a:ext cx="671" cy="391"/>
                <a:chOff x="2603" y="2245"/>
                <a:chExt cx="671" cy="391"/>
              </a:xfrm>
            </p:grpSpPr>
            <p:sp>
              <p:nvSpPr>
                <p:cNvPr id="1034312" name="Rectangle 72">
                  <a:extLst>
                    <a:ext uri="{FF2B5EF4-FFF2-40B4-BE49-F238E27FC236}">
                      <a16:creationId xmlns:a16="http://schemas.microsoft.com/office/drawing/2014/main" id="{A6180220-0A91-704B-977D-14715301D6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9" y="2251"/>
                  <a:ext cx="659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r>
                    <a:rPr lang="en-US" altLang="de-DE" sz="1400" b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2</a:t>
                  </a:r>
                </a:p>
                <a:p>
                  <a:pPr algn="ctr"/>
                  <a:endParaRPr lang="en-US" altLang="de-DE" sz="1400" b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4313" name="Rectangle 73">
                  <a:extLst>
                    <a:ext uri="{FF2B5EF4-FFF2-40B4-BE49-F238E27FC236}">
                      <a16:creationId xmlns:a16="http://schemas.microsoft.com/office/drawing/2014/main" id="{28139813-1D12-3249-B233-789580BD47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3" y="2245"/>
                  <a:ext cx="671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34314" name="Group 74">
                <a:extLst>
                  <a:ext uri="{FF2B5EF4-FFF2-40B4-BE49-F238E27FC236}">
                    <a16:creationId xmlns:a16="http://schemas.microsoft.com/office/drawing/2014/main" id="{E3C487CA-0543-974A-9B8E-2BDF7C3529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74" y="2245"/>
                <a:ext cx="963" cy="391"/>
                <a:chOff x="3274" y="2245"/>
                <a:chExt cx="963" cy="391"/>
              </a:xfrm>
            </p:grpSpPr>
            <p:sp>
              <p:nvSpPr>
                <p:cNvPr id="1034315" name="Rectangle 75">
                  <a:extLst>
                    <a:ext uri="{FF2B5EF4-FFF2-40B4-BE49-F238E27FC236}">
                      <a16:creationId xmlns:a16="http://schemas.microsoft.com/office/drawing/2014/main" id="{143EC011-5941-2844-ABD7-18D94F11BB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0" y="2251"/>
                  <a:ext cx="951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r>
                    <a:rPr lang="en-US" altLang="de-DE" sz="1400" b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.025</a:t>
                  </a:r>
                </a:p>
                <a:p>
                  <a:pPr algn="ctr"/>
                  <a:endParaRPr lang="en-US" altLang="de-DE" sz="1400" b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4316" name="Rectangle 76">
                  <a:extLst>
                    <a:ext uri="{FF2B5EF4-FFF2-40B4-BE49-F238E27FC236}">
                      <a16:creationId xmlns:a16="http://schemas.microsoft.com/office/drawing/2014/main" id="{64E24255-0CD6-F540-BAF7-6561B4DB01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74" y="2245"/>
                  <a:ext cx="963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34317" name="Group 77">
                <a:extLst>
                  <a:ext uri="{FF2B5EF4-FFF2-40B4-BE49-F238E27FC236}">
                    <a16:creationId xmlns:a16="http://schemas.microsoft.com/office/drawing/2014/main" id="{2838D0DE-CF99-E546-981B-2B5E74D4D9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37" y="2245"/>
                <a:ext cx="1059" cy="391"/>
                <a:chOff x="4237" y="2245"/>
                <a:chExt cx="1059" cy="391"/>
              </a:xfrm>
            </p:grpSpPr>
            <p:sp>
              <p:nvSpPr>
                <p:cNvPr id="1034318" name="Rectangle 78">
                  <a:extLst>
                    <a:ext uri="{FF2B5EF4-FFF2-40B4-BE49-F238E27FC236}">
                      <a16:creationId xmlns:a16="http://schemas.microsoft.com/office/drawing/2014/main" id="{77B20D57-CCB0-8145-9B68-B72327C628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43" y="2251"/>
                  <a:ext cx="1047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r>
                    <a:rPr lang="en-US" altLang="de-DE" sz="1400" b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No</a:t>
                  </a:r>
                </a:p>
                <a:p>
                  <a:pPr algn="ctr"/>
                  <a:endParaRPr lang="en-US" altLang="de-DE" sz="1400" b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4319" name="Rectangle 79">
                  <a:extLst>
                    <a:ext uri="{FF2B5EF4-FFF2-40B4-BE49-F238E27FC236}">
                      <a16:creationId xmlns:a16="http://schemas.microsoft.com/office/drawing/2014/main" id="{AD8850BB-D66A-D04D-B5C2-659DC5B51D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7" y="2245"/>
                  <a:ext cx="1059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34320" name="Group 80">
                <a:extLst>
                  <a:ext uri="{FF2B5EF4-FFF2-40B4-BE49-F238E27FC236}">
                    <a16:creationId xmlns:a16="http://schemas.microsoft.com/office/drawing/2014/main" id="{A7AE245E-8296-144B-A9D5-6D4B49E332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648"/>
                <a:ext cx="1415" cy="391"/>
                <a:chOff x="0" y="2648"/>
                <a:chExt cx="1415" cy="391"/>
              </a:xfrm>
            </p:grpSpPr>
            <p:sp>
              <p:nvSpPr>
                <p:cNvPr id="1034321" name="Rectangle 81">
                  <a:extLst>
                    <a:ext uri="{FF2B5EF4-FFF2-40B4-BE49-F238E27FC236}">
                      <a16:creationId xmlns:a16="http://schemas.microsoft.com/office/drawing/2014/main" id="{67BAE29E-2D6D-B943-BD65-90D153A85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" y="2654"/>
                  <a:ext cx="1403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r>
                    <a:rPr lang="en-US" altLang="de-DE" sz="1400" b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.048</a:t>
                  </a:r>
                </a:p>
                <a:p>
                  <a:pPr algn="ctr"/>
                  <a:endParaRPr lang="en-US" altLang="de-DE" sz="1400" b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4322" name="Rectangle 82">
                  <a:extLst>
                    <a:ext uri="{FF2B5EF4-FFF2-40B4-BE49-F238E27FC236}">
                      <a16:creationId xmlns:a16="http://schemas.microsoft.com/office/drawing/2014/main" id="{0233FFF2-B2E1-FB4E-AC8A-097B831A29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648"/>
                  <a:ext cx="1415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34323" name="Group 83">
                <a:extLst>
                  <a:ext uri="{FF2B5EF4-FFF2-40B4-BE49-F238E27FC236}">
                    <a16:creationId xmlns:a16="http://schemas.microsoft.com/office/drawing/2014/main" id="{10F6E543-8823-2740-81AE-B36B8BFB1D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5" y="2648"/>
                <a:ext cx="1188" cy="391"/>
                <a:chOff x="1415" y="2648"/>
                <a:chExt cx="1188" cy="391"/>
              </a:xfrm>
            </p:grpSpPr>
            <p:sp>
              <p:nvSpPr>
                <p:cNvPr id="1034324" name="Rectangle 84">
                  <a:extLst>
                    <a:ext uri="{FF2B5EF4-FFF2-40B4-BE49-F238E27FC236}">
                      <a16:creationId xmlns:a16="http://schemas.microsoft.com/office/drawing/2014/main" id="{3CEF3C0D-EC7E-FE4C-85F9-8821E62D93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1" y="2654"/>
                  <a:ext cx="1176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r>
                    <a:rPr lang="en-US" altLang="de-DE" sz="1400" b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.05</a:t>
                  </a:r>
                </a:p>
                <a:p>
                  <a:pPr algn="ctr"/>
                  <a:endParaRPr lang="en-US" altLang="de-DE" sz="1400" b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4325" name="Rectangle 85">
                  <a:extLst>
                    <a:ext uri="{FF2B5EF4-FFF2-40B4-BE49-F238E27FC236}">
                      <a16:creationId xmlns:a16="http://schemas.microsoft.com/office/drawing/2014/main" id="{78CADE0E-9800-1B4E-946C-69203DF865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5" y="2648"/>
                  <a:ext cx="1188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34326" name="Group 86">
                <a:extLst>
                  <a:ext uri="{FF2B5EF4-FFF2-40B4-BE49-F238E27FC236}">
                    <a16:creationId xmlns:a16="http://schemas.microsoft.com/office/drawing/2014/main" id="{9D404746-53E2-A14D-AB52-2A3F87A3D3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03" y="2648"/>
                <a:ext cx="671" cy="391"/>
                <a:chOff x="2603" y="2648"/>
                <a:chExt cx="671" cy="391"/>
              </a:xfrm>
            </p:grpSpPr>
            <p:sp>
              <p:nvSpPr>
                <p:cNvPr id="1034327" name="Rectangle 87">
                  <a:extLst>
                    <a:ext uri="{FF2B5EF4-FFF2-40B4-BE49-F238E27FC236}">
                      <a16:creationId xmlns:a16="http://schemas.microsoft.com/office/drawing/2014/main" id="{C1D24BE8-91C6-E54F-9C25-B48E8635DB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9" y="2654"/>
                  <a:ext cx="659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r>
                    <a:rPr lang="en-US" altLang="de-DE" sz="1400" b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1</a:t>
                  </a:r>
                </a:p>
                <a:p>
                  <a:pPr algn="ctr"/>
                  <a:endParaRPr lang="en-US" altLang="de-DE" sz="1400" b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4328" name="Rectangle 88">
                  <a:extLst>
                    <a:ext uri="{FF2B5EF4-FFF2-40B4-BE49-F238E27FC236}">
                      <a16:creationId xmlns:a16="http://schemas.microsoft.com/office/drawing/2014/main" id="{0EE2A9BF-A7F8-5748-918D-4FB0561542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3" y="2648"/>
                  <a:ext cx="671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34329" name="Group 89">
                <a:extLst>
                  <a:ext uri="{FF2B5EF4-FFF2-40B4-BE49-F238E27FC236}">
                    <a16:creationId xmlns:a16="http://schemas.microsoft.com/office/drawing/2014/main" id="{A4CB7FCE-768B-DB4F-9BF4-D808AE2E26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74" y="2648"/>
                <a:ext cx="963" cy="391"/>
                <a:chOff x="3274" y="2648"/>
                <a:chExt cx="963" cy="391"/>
              </a:xfrm>
            </p:grpSpPr>
            <p:sp>
              <p:nvSpPr>
                <p:cNvPr id="1034330" name="Rectangle 90">
                  <a:extLst>
                    <a:ext uri="{FF2B5EF4-FFF2-40B4-BE49-F238E27FC236}">
                      <a16:creationId xmlns:a16="http://schemas.microsoft.com/office/drawing/2014/main" id="{25D840D4-2F85-A944-8DA1-9CACB68F7D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0" y="2654"/>
                  <a:ext cx="951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r>
                    <a:rPr lang="en-US" altLang="de-DE" sz="1400" b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.050</a:t>
                  </a:r>
                </a:p>
                <a:p>
                  <a:pPr algn="ctr"/>
                  <a:endParaRPr lang="en-US" altLang="de-DE" sz="1400" b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4331" name="Rectangle 91">
                  <a:extLst>
                    <a:ext uri="{FF2B5EF4-FFF2-40B4-BE49-F238E27FC236}">
                      <a16:creationId xmlns:a16="http://schemas.microsoft.com/office/drawing/2014/main" id="{0E48AC1B-D784-5A45-B2BE-931634A001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74" y="2648"/>
                  <a:ext cx="963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34332" name="Group 92">
                <a:extLst>
                  <a:ext uri="{FF2B5EF4-FFF2-40B4-BE49-F238E27FC236}">
                    <a16:creationId xmlns:a16="http://schemas.microsoft.com/office/drawing/2014/main" id="{EFC1E283-20BE-1C4B-B222-09665A7122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37" y="2648"/>
                <a:ext cx="1059" cy="391"/>
                <a:chOff x="4237" y="2648"/>
                <a:chExt cx="1059" cy="391"/>
              </a:xfrm>
            </p:grpSpPr>
            <p:sp>
              <p:nvSpPr>
                <p:cNvPr id="1034333" name="Rectangle 93">
                  <a:extLst>
                    <a:ext uri="{FF2B5EF4-FFF2-40B4-BE49-F238E27FC236}">
                      <a16:creationId xmlns:a16="http://schemas.microsoft.com/office/drawing/2014/main" id="{6335C672-E7FE-6448-9035-BE14336CAD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43" y="2654"/>
                  <a:ext cx="1047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r>
                    <a:rPr lang="en-US" altLang="de-DE" sz="1400" b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Yes</a:t>
                  </a:r>
                </a:p>
                <a:p>
                  <a:pPr algn="ctr"/>
                  <a:endParaRPr lang="en-US" altLang="de-DE" sz="1400" b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4334" name="Rectangle 94">
                  <a:extLst>
                    <a:ext uri="{FF2B5EF4-FFF2-40B4-BE49-F238E27FC236}">
                      <a16:creationId xmlns:a16="http://schemas.microsoft.com/office/drawing/2014/main" id="{56C70EA2-D105-3940-ABE9-C5DF66101E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7" y="2648"/>
                  <a:ext cx="1059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1034335" name="Rectangle 95">
              <a:extLst>
                <a:ext uri="{FF2B5EF4-FFF2-40B4-BE49-F238E27FC236}">
                  <a16:creationId xmlns:a16="http://schemas.microsoft.com/office/drawing/2014/main" id="{70E1FC98-4B42-3B4E-9136-297FBBAC4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" y="630"/>
              <a:ext cx="5302" cy="2412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34336" name="Rectangle 96">
            <a:extLst>
              <a:ext uri="{FF2B5EF4-FFF2-40B4-BE49-F238E27FC236}">
                <a16:creationId xmlns:a16="http://schemas.microsoft.com/office/drawing/2014/main" id="{2A6709C6-62A7-1A46-B6F5-B32B1549A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2736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20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 example, to make a Bonferroni correction, divide your desired alpha cut-off level (usually .05) by the number of comparisons you are making.  Assumes complete independence between comparisons, which is way too conservative.</a:t>
            </a:r>
          </a:p>
        </p:txBody>
      </p:sp>
    </p:spTree>
    <p:extLst>
      <p:ext uri="{BB962C8B-B14F-4D97-AF65-F5344CB8AC3E}">
        <p14:creationId xmlns:p14="http://schemas.microsoft.com/office/powerpoint/2010/main" val="760605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3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6627" name="Line 44"/>
          <p:cNvSpPr>
            <a:spLocks noChangeShapeType="1"/>
          </p:cNvSpPr>
          <p:nvPr/>
        </p:nvSpPr>
        <p:spPr bwMode="auto">
          <a:xfrm>
            <a:off x="2071688" y="47244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Line 45"/>
          <p:cNvSpPr>
            <a:spLocks noChangeShapeType="1"/>
          </p:cNvSpPr>
          <p:nvPr/>
        </p:nvSpPr>
        <p:spPr bwMode="auto">
          <a:xfrm>
            <a:off x="2071688" y="3908425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9" name="Line 46"/>
          <p:cNvSpPr>
            <a:spLocks noChangeShapeType="1"/>
          </p:cNvSpPr>
          <p:nvPr/>
        </p:nvSpPr>
        <p:spPr bwMode="auto">
          <a:xfrm>
            <a:off x="2071688" y="30988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0" name="Line 47"/>
          <p:cNvSpPr>
            <a:spLocks noChangeShapeType="1"/>
          </p:cNvSpPr>
          <p:nvPr/>
        </p:nvSpPr>
        <p:spPr bwMode="auto">
          <a:xfrm>
            <a:off x="2071688" y="2281238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1" name="Line 48"/>
          <p:cNvSpPr>
            <a:spLocks noChangeShapeType="1"/>
          </p:cNvSpPr>
          <p:nvPr/>
        </p:nvSpPr>
        <p:spPr bwMode="auto">
          <a:xfrm>
            <a:off x="2071688" y="14652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2" name="Rectangle 49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noFill/>
          <a:ln w="7938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6633" name="Line 50"/>
          <p:cNvSpPr>
            <a:spLocks noChangeShapeType="1"/>
          </p:cNvSpPr>
          <p:nvPr/>
        </p:nvSpPr>
        <p:spPr bwMode="auto">
          <a:xfrm>
            <a:off x="2071688" y="1465263"/>
            <a:ext cx="1587" cy="407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4" name="Line 51"/>
          <p:cNvSpPr>
            <a:spLocks noChangeShapeType="1"/>
          </p:cNvSpPr>
          <p:nvPr/>
        </p:nvSpPr>
        <p:spPr bwMode="auto">
          <a:xfrm>
            <a:off x="2001838" y="55419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5" name="Line 52"/>
          <p:cNvSpPr>
            <a:spLocks noChangeShapeType="1"/>
          </p:cNvSpPr>
          <p:nvPr/>
        </p:nvSpPr>
        <p:spPr bwMode="auto">
          <a:xfrm>
            <a:off x="2001838" y="47244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6" name="Line 53"/>
          <p:cNvSpPr>
            <a:spLocks noChangeShapeType="1"/>
          </p:cNvSpPr>
          <p:nvPr/>
        </p:nvSpPr>
        <p:spPr bwMode="auto">
          <a:xfrm>
            <a:off x="2001838" y="3908425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7" name="Line 54"/>
          <p:cNvSpPr>
            <a:spLocks noChangeShapeType="1"/>
          </p:cNvSpPr>
          <p:nvPr/>
        </p:nvSpPr>
        <p:spPr bwMode="auto">
          <a:xfrm>
            <a:off x="2001838" y="30988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8" name="Line 55"/>
          <p:cNvSpPr>
            <a:spLocks noChangeShapeType="1"/>
          </p:cNvSpPr>
          <p:nvPr/>
        </p:nvSpPr>
        <p:spPr bwMode="auto">
          <a:xfrm>
            <a:off x="2001838" y="2281238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9" name="Line 56"/>
          <p:cNvSpPr>
            <a:spLocks noChangeShapeType="1"/>
          </p:cNvSpPr>
          <p:nvPr/>
        </p:nvSpPr>
        <p:spPr bwMode="auto">
          <a:xfrm>
            <a:off x="2001838" y="14652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0" name="Line 57"/>
          <p:cNvSpPr>
            <a:spLocks noChangeShapeType="1"/>
          </p:cNvSpPr>
          <p:nvPr/>
        </p:nvSpPr>
        <p:spPr bwMode="auto">
          <a:xfrm>
            <a:off x="2071688" y="55419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1" name="Line 58"/>
          <p:cNvSpPr>
            <a:spLocks noChangeShapeType="1"/>
          </p:cNvSpPr>
          <p:nvPr/>
        </p:nvSpPr>
        <p:spPr bwMode="auto">
          <a:xfrm flipV="1">
            <a:off x="20716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2" name="Line 59"/>
          <p:cNvSpPr>
            <a:spLocks noChangeShapeType="1"/>
          </p:cNvSpPr>
          <p:nvPr/>
        </p:nvSpPr>
        <p:spPr bwMode="auto">
          <a:xfrm flipV="1">
            <a:off x="3243263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3" name="Line 60"/>
          <p:cNvSpPr>
            <a:spLocks noChangeShapeType="1"/>
          </p:cNvSpPr>
          <p:nvPr/>
        </p:nvSpPr>
        <p:spPr bwMode="auto">
          <a:xfrm flipV="1">
            <a:off x="44211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4" name="Line 61"/>
          <p:cNvSpPr>
            <a:spLocks noChangeShapeType="1"/>
          </p:cNvSpPr>
          <p:nvPr/>
        </p:nvSpPr>
        <p:spPr bwMode="auto">
          <a:xfrm flipV="1">
            <a:off x="5591175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5" name="Line 62"/>
          <p:cNvSpPr>
            <a:spLocks noChangeShapeType="1"/>
          </p:cNvSpPr>
          <p:nvPr/>
        </p:nvSpPr>
        <p:spPr bwMode="auto">
          <a:xfrm flipV="1">
            <a:off x="6769100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6" name="Line 63"/>
          <p:cNvSpPr>
            <a:spLocks noChangeShapeType="1"/>
          </p:cNvSpPr>
          <p:nvPr/>
        </p:nvSpPr>
        <p:spPr bwMode="auto">
          <a:xfrm flipV="1">
            <a:off x="79390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8" name="Rectangle 65"/>
          <p:cNvSpPr>
            <a:spLocks noChangeArrowheads="1"/>
          </p:cNvSpPr>
          <p:nvPr/>
        </p:nvSpPr>
        <p:spPr bwMode="auto">
          <a:xfrm>
            <a:off x="1781175" y="54165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26649" name="Rectangle 66"/>
          <p:cNvSpPr>
            <a:spLocks noChangeArrowheads="1"/>
          </p:cNvSpPr>
          <p:nvPr/>
        </p:nvSpPr>
        <p:spPr bwMode="auto">
          <a:xfrm>
            <a:off x="1781175" y="45989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26650" name="Rectangle 67"/>
          <p:cNvSpPr>
            <a:spLocks noChangeArrowheads="1"/>
          </p:cNvSpPr>
          <p:nvPr/>
        </p:nvSpPr>
        <p:spPr bwMode="auto">
          <a:xfrm>
            <a:off x="1781175" y="37830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26651" name="Rectangle 68"/>
          <p:cNvSpPr>
            <a:spLocks noChangeArrowheads="1"/>
          </p:cNvSpPr>
          <p:nvPr/>
        </p:nvSpPr>
        <p:spPr bwMode="auto">
          <a:xfrm>
            <a:off x="1781175" y="29733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26652" name="Rectangle 69"/>
          <p:cNvSpPr>
            <a:spLocks noChangeArrowheads="1"/>
          </p:cNvSpPr>
          <p:nvPr/>
        </p:nvSpPr>
        <p:spPr bwMode="auto">
          <a:xfrm>
            <a:off x="1781175" y="2155825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26653" name="Rectangle 70"/>
          <p:cNvSpPr>
            <a:spLocks noChangeArrowheads="1"/>
          </p:cNvSpPr>
          <p:nvPr/>
        </p:nvSpPr>
        <p:spPr bwMode="auto">
          <a:xfrm>
            <a:off x="1781175" y="13398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26654" name="Rectangle 71"/>
          <p:cNvSpPr>
            <a:spLocks noChangeArrowheads="1"/>
          </p:cNvSpPr>
          <p:nvPr/>
        </p:nvSpPr>
        <p:spPr bwMode="auto">
          <a:xfrm>
            <a:off x="19797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Arial" charset="0"/>
              </a:rPr>
              <a:t>0</a:t>
            </a:r>
            <a:endParaRPr lang="en-US" dirty="0"/>
          </a:p>
        </p:txBody>
      </p:sp>
      <p:sp>
        <p:nvSpPr>
          <p:cNvPr id="26655" name="Rectangle 72"/>
          <p:cNvSpPr>
            <a:spLocks noChangeArrowheads="1"/>
          </p:cNvSpPr>
          <p:nvPr/>
        </p:nvSpPr>
        <p:spPr bwMode="auto">
          <a:xfrm>
            <a:off x="3149699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26656" name="Rectangle 73"/>
          <p:cNvSpPr>
            <a:spLocks noChangeArrowheads="1"/>
          </p:cNvSpPr>
          <p:nvPr/>
        </p:nvSpPr>
        <p:spPr bwMode="auto">
          <a:xfrm>
            <a:off x="43276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26657" name="Rectangle 74"/>
          <p:cNvSpPr>
            <a:spLocks noChangeArrowheads="1"/>
          </p:cNvSpPr>
          <p:nvPr/>
        </p:nvSpPr>
        <p:spPr bwMode="auto">
          <a:xfrm>
            <a:off x="54976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26658" name="Rectangle 75"/>
          <p:cNvSpPr>
            <a:spLocks noChangeArrowheads="1"/>
          </p:cNvSpPr>
          <p:nvPr/>
        </p:nvSpPr>
        <p:spPr bwMode="auto">
          <a:xfrm>
            <a:off x="66771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26659" name="Rectangle 76"/>
          <p:cNvSpPr>
            <a:spLocks noChangeArrowheads="1"/>
          </p:cNvSpPr>
          <p:nvPr/>
        </p:nvSpPr>
        <p:spPr bwMode="auto">
          <a:xfrm>
            <a:off x="78471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err="1">
                <a:latin typeface="Calibri" charset="0"/>
                <a:ea typeface="ＭＳ Ｐゴシック" charset="0"/>
                <a:cs typeface="ＭＳ Ｐゴシック" charset="0"/>
              </a:rPr>
              <a:t>Partitionierung</a:t>
            </a: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: K-means Clustering (1)</a:t>
            </a:r>
          </a:p>
        </p:txBody>
      </p:sp>
      <p:sp>
        <p:nvSpPr>
          <p:cNvPr id="26662" name="AutoShape 5"/>
          <p:cNvSpPr>
            <a:spLocks noChangeArrowheads="1"/>
          </p:cNvSpPr>
          <p:nvPr/>
        </p:nvSpPr>
        <p:spPr bwMode="auto">
          <a:xfrm>
            <a:off x="3200400" y="4648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63" name="AutoShape 6"/>
          <p:cNvSpPr>
            <a:spLocks noChangeArrowheads="1"/>
          </p:cNvSpPr>
          <p:nvPr/>
        </p:nvSpPr>
        <p:spPr bwMode="auto">
          <a:xfrm>
            <a:off x="3352800" y="4876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64" name="AutoShape 7"/>
          <p:cNvSpPr>
            <a:spLocks noChangeArrowheads="1"/>
          </p:cNvSpPr>
          <p:nvPr/>
        </p:nvSpPr>
        <p:spPr bwMode="auto">
          <a:xfrm>
            <a:off x="31242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65" name="AutoShape 8"/>
          <p:cNvSpPr>
            <a:spLocks noChangeArrowheads="1"/>
          </p:cNvSpPr>
          <p:nvPr/>
        </p:nvSpPr>
        <p:spPr bwMode="auto">
          <a:xfrm>
            <a:off x="2895600" y="4419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66" name="AutoShape 9"/>
          <p:cNvSpPr>
            <a:spLocks noChangeArrowheads="1"/>
          </p:cNvSpPr>
          <p:nvPr/>
        </p:nvSpPr>
        <p:spPr bwMode="auto">
          <a:xfrm>
            <a:off x="2895600" y="2057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67" name="AutoShape 10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68" name="AutoShape 11"/>
          <p:cNvSpPr>
            <a:spLocks noChangeArrowheads="1"/>
          </p:cNvSpPr>
          <p:nvPr/>
        </p:nvSpPr>
        <p:spPr bwMode="auto">
          <a:xfrm>
            <a:off x="28956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69" name="AutoShape 12"/>
          <p:cNvSpPr>
            <a:spLocks noChangeArrowheads="1"/>
          </p:cNvSpPr>
          <p:nvPr/>
        </p:nvSpPr>
        <p:spPr bwMode="auto">
          <a:xfrm>
            <a:off x="2438400" y="4114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0" name="AutoShape 13"/>
          <p:cNvSpPr>
            <a:spLocks noChangeArrowheads="1"/>
          </p:cNvSpPr>
          <p:nvPr/>
        </p:nvSpPr>
        <p:spPr bwMode="auto">
          <a:xfrm>
            <a:off x="4572000" y="3810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1" name="AutoShape 14"/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2" name="AutoShape 15"/>
          <p:cNvSpPr>
            <a:spLocks noChangeArrowheads="1"/>
          </p:cNvSpPr>
          <p:nvPr/>
        </p:nvSpPr>
        <p:spPr bwMode="auto">
          <a:xfrm>
            <a:off x="7162800" y="1905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3" name="AutoShape 16"/>
          <p:cNvSpPr>
            <a:spLocks noChangeArrowheads="1"/>
          </p:cNvSpPr>
          <p:nvPr/>
        </p:nvSpPr>
        <p:spPr bwMode="auto">
          <a:xfrm>
            <a:off x="7010400" y="2057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4" name="AutoShape 17"/>
          <p:cNvSpPr>
            <a:spLocks noChangeArrowheads="1"/>
          </p:cNvSpPr>
          <p:nvPr/>
        </p:nvSpPr>
        <p:spPr bwMode="auto">
          <a:xfrm>
            <a:off x="6858000" y="2209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5" name="AutoShape 18"/>
          <p:cNvSpPr>
            <a:spLocks noChangeArrowheads="1"/>
          </p:cNvSpPr>
          <p:nvPr/>
        </p:nvSpPr>
        <p:spPr bwMode="auto">
          <a:xfrm>
            <a:off x="7162800" y="2362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6" name="AutoShape 19"/>
          <p:cNvSpPr>
            <a:spLocks noChangeArrowheads="1"/>
          </p:cNvSpPr>
          <p:nvPr/>
        </p:nvSpPr>
        <p:spPr bwMode="auto">
          <a:xfrm>
            <a:off x="7467600" y="2743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7" name="AutoShape 20"/>
          <p:cNvSpPr>
            <a:spLocks noChangeArrowheads="1"/>
          </p:cNvSpPr>
          <p:nvPr/>
        </p:nvSpPr>
        <p:spPr bwMode="auto">
          <a:xfrm>
            <a:off x="5715000" y="1828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8" name="AutoShape 21"/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9" name="AutoShape 22"/>
          <p:cNvSpPr>
            <a:spLocks noChangeArrowheads="1"/>
          </p:cNvSpPr>
          <p:nvPr/>
        </p:nvSpPr>
        <p:spPr bwMode="auto">
          <a:xfrm>
            <a:off x="6019800" y="4800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0" name="AutoShape 23"/>
          <p:cNvSpPr>
            <a:spLocks noChangeArrowheads="1"/>
          </p:cNvSpPr>
          <p:nvPr/>
        </p:nvSpPr>
        <p:spPr bwMode="auto">
          <a:xfrm>
            <a:off x="64008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1" name="AutoShape 24"/>
          <p:cNvSpPr>
            <a:spLocks noChangeArrowheads="1"/>
          </p:cNvSpPr>
          <p:nvPr/>
        </p:nvSpPr>
        <p:spPr bwMode="auto">
          <a:xfrm>
            <a:off x="6781800" y="4343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2" name="AutoShape 25"/>
          <p:cNvSpPr>
            <a:spLocks noChangeArrowheads="1"/>
          </p:cNvSpPr>
          <p:nvPr/>
        </p:nvSpPr>
        <p:spPr bwMode="auto">
          <a:xfrm>
            <a:off x="5943600" y="3733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3" name="AutoShape 26"/>
          <p:cNvSpPr>
            <a:spLocks noChangeArrowheads="1"/>
          </p:cNvSpPr>
          <p:nvPr/>
        </p:nvSpPr>
        <p:spPr bwMode="auto">
          <a:xfrm>
            <a:off x="5181600" y="4191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4" name="AutoShape 27"/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5" name="AutoShape 28"/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6" name="AutoShape 29"/>
          <p:cNvSpPr>
            <a:spLocks noChangeArrowheads="1"/>
          </p:cNvSpPr>
          <p:nvPr/>
        </p:nvSpPr>
        <p:spPr bwMode="auto">
          <a:xfrm>
            <a:off x="6858000" y="4038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7" name="AutoShape 30"/>
          <p:cNvSpPr>
            <a:spLocks noChangeArrowheads="1"/>
          </p:cNvSpPr>
          <p:nvPr/>
        </p:nvSpPr>
        <p:spPr bwMode="auto">
          <a:xfrm>
            <a:off x="7467600" y="5257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8" name="AutoShape 31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657600" y="2286000"/>
            <a:ext cx="2743200" cy="3276601"/>
            <a:chOff x="2304" y="1440"/>
            <a:chExt cx="1728" cy="2064"/>
          </a:xfrm>
        </p:grpSpPr>
        <p:grpSp>
          <p:nvGrpSpPr>
            <p:cNvPr id="26690" name="Group 33"/>
            <p:cNvGrpSpPr>
              <a:grpSpLocks/>
            </p:cNvGrpSpPr>
            <p:nvPr/>
          </p:nvGrpSpPr>
          <p:grpSpPr bwMode="auto">
            <a:xfrm>
              <a:off x="2784" y="1440"/>
              <a:ext cx="432" cy="336"/>
              <a:chOff x="192" y="1824"/>
              <a:chExt cx="432" cy="336"/>
            </a:xfrm>
          </p:grpSpPr>
          <p:sp>
            <p:nvSpPr>
              <p:cNvPr id="26697" name="Oval 34"/>
              <p:cNvSpPr>
                <a:spLocks noChangeArrowheads="1"/>
              </p:cNvSpPr>
              <p:nvPr/>
            </p:nvSpPr>
            <p:spPr bwMode="auto">
              <a:xfrm>
                <a:off x="192" y="1824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26698" name="Text Box 35"/>
              <p:cNvSpPr txBox="1">
                <a:spLocks noChangeArrowheads="1"/>
              </p:cNvSpPr>
              <p:nvPr/>
            </p:nvSpPr>
            <p:spPr bwMode="auto">
              <a:xfrm>
                <a:off x="288" y="1872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/>
                  <a:t>c</a:t>
                </a:r>
                <a:r>
                  <a:rPr lang="en-US" baseline="-25000" dirty="0"/>
                  <a:t>1</a:t>
                </a:r>
              </a:p>
            </p:txBody>
          </p:sp>
        </p:grpSp>
        <p:grpSp>
          <p:nvGrpSpPr>
            <p:cNvPr id="26691" name="Group 36"/>
            <p:cNvGrpSpPr>
              <a:grpSpLocks/>
            </p:cNvGrpSpPr>
            <p:nvPr/>
          </p:nvGrpSpPr>
          <p:grpSpPr bwMode="auto">
            <a:xfrm>
              <a:off x="2304" y="2160"/>
              <a:ext cx="432" cy="336"/>
              <a:chOff x="192" y="1824"/>
              <a:chExt cx="432" cy="336"/>
            </a:xfrm>
          </p:grpSpPr>
          <p:sp>
            <p:nvSpPr>
              <p:cNvPr id="26695" name="Oval 37"/>
              <p:cNvSpPr>
                <a:spLocks noChangeArrowheads="1"/>
              </p:cNvSpPr>
              <p:nvPr/>
            </p:nvSpPr>
            <p:spPr bwMode="auto">
              <a:xfrm>
                <a:off x="192" y="1824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26696" name="Text Box 38"/>
              <p:cNvSpPr txBox="1">
                <a:spLocks noChangeArrowheads="1"/>
              </p:cNvSpPr>
              <p:nvPr/>
            </p:nvSpPr>
            <p:spPr bwMode="auto">
              <a:xfrm>
                <a:off x="288" y="1872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/>
                  <a:t>c</a:t>
                </a:r>
                <a:r>
                  <a:rPr lang="en-US" baseline="-25000" dirty="0"/>
                  <a:t>2</a:t>
                </a:r>
              </a:p>
            </p:txBody>
          </p:sp>
        </p:grpSp>
        <p:grpSp>
          <p:nvGrpSpPr>
            <p:cNvPr id="26692" name="Group 39"/>
            <p:cNvGrpSpPr>
              <a:grpSpLocks/>
            </p:cNvGrpSpPr>
            <p:nvPr/>
          </p:nvGrpSpPr>
          <p:grpSpPr bwMode="auto">
            <a:xfrm>
              <a:off x="3600" y="3168"/>
              <a:ext cx="432" cy="336"/>
              <a:chOff x="192" y="1824"/>
              <a:chExt cx="432" cy="336"/>
            </a:xfrm>
          </p:grpSpPr>
          <p:sp>
            <p:nvSpPr>
              <p:cNvPr id="26693" name="Oval 40"/>
              <p:cNvSpPr>
                <a:spLocks noChangeArrowheads="1"/>
              </p:cNvSpPr>
              <p:nvPr/>
            </p:nvSpPr>
            <p:spPr bwMode="auto">
              <a:xfrm>
                <a:off x="192" y="1824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26694" name="Text Box 41"/>
              <p:cNvSpPr txBox="1">
                <a:spLocks noChangeArrowheads="1"/>
              </p:cNvSpPr>
              <p:nvPr/>
            </p:nvSpPr>
            <p:spPr bwMode="auto">
              <a:xfrm>
                <a:off x="288" y="1872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/>
                  <a:t>c</a:t>
                </a:r>
                <a:r>
                  <a:rPr lang="en-US" baseline="-25000" dirty="0"/>
                  <a:t>3</a:t>
                </a:r>
              </a:p>
            </p:txBody>
          </p:sp>
        </p:grp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DBEF6075-0D32-E849-8F3E-8B8ABAEE5046}"/>
              </a:ext>
            </a:extLst>
          </p:cNvPr>
          <p:cNvSpPr/>
          <p:nvPr/>
        </p:nvSpPr>
        <p:spPr>
          <a:xfrm>
            <a:off x="0" y="838200"/>
            <a:ext cx="9144000" cy="3603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 Box 4">
            <a:extLst>
              <a:ext uri="{FF2B5EF4-FFF2-40B4-BE49-F238E27FC236}">
                <a16:creationId xmlns:a16="http://schemas.microsoft.com/office/drawing/2014/main" id="{7EFA366B-A764-C942-88D8-2B5E81B20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309" y="838200"/>
            <a:ext cx="4281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/>
              <a:t>Distanzma</a:t>
            </a:r>
            <a:r>
              <a:rPr lang="de-DE" dirty="0" err="1"/>
              <a:t>ß</a:t>
            </a:r>
            <a:r>
              <a:rPr lang="en-US" dirty="0"/>
              <a:t>: </a:t>
            </a:r>
            <a:r>
              <a:rPr lang="en-US" dirty="0" err="1"/>
              <a:t>Euklidische</a:t>
            </a:r>
            <a:r>
              <a:rPr lang="en-US" dirty="0"/>
              <a:t> </a:t>
            </a:r>
            <a:r>
              <a:rPr lang="en-US" dirty="0" err="1"/>
              <a:t>Distanz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5299ECB-664A-464B-ABB6-3138E05D9CD4}"/>
                  </a:ext>
                </a:extLst>
              </p:cNvPr>
              <p:cNvSpPr txBox="1"/>
              <p:nvPr/>
            </p:nvSpPr>
            <p:spPr>
              <a:xfrm>
                <a:off x="882111" y="5983288"/>
                <a:ext cx="7828553" cy="54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: </m:t>
                          </m:r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de-D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de-DE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de-DE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for</m:t>
                          </m:r>
                          <m:r>
                            <m:rPr>
                              <m:nor/>
                            </m:rPr>
                            <a:rPr lang="de-DE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de-DE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all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=1…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≠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5299ECB-664A-464B-ABB6-3138E05D9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11" y="5983288"/>
                <a:ext cx="7828553" cy="549446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51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386ACB8-56DF-0244-BD4C-FDFFB68CD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Multivariate Analysis of Variance: MANOVA</a:t>
            </a:r>
            <a:endParaRPr lang="en-US" altLang="de-DE" sz="4000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CFA1CE7-4044-D646-9170-138351E082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r>
              <a:rPr lang="en-US" altLang="de-DE" dirty="0"/>
              <a:t>An extension of ANOVA in which main effects and interactions are assessed on a combination of DVs</a:t>
            </a:r>
          </a:p>
          <a:p>
            <a:pPr lvl="1"/>
            <a:r>
              <a:rPr lang="en-US" altLang="de-DE" dirty="0"/>
              <a:t>IV = independent variable, manipulated variable </a:t>
            </a:r>
            <a:br>
              <a:rPr lang="en-US" altLang="de-DE" dirty="0"/>
            </a:br>
            <a:r>
              <a:rPr lang="en-US" altLang="de-DE" dirty="0"/>
              <a:t>(e.g., Treatment)</a:t>
            </a:r>
          </a:p>
          <a:p>
            <a:pPr lvl="1"/>
            <a:r>
              <a:rPr lang="en-US" altLang="de-DE" dirty="0"/>
              <a:t>DV = dependent variable, measured variable </a:t>
            </a:r>
            <a:br>
              <a:rPr lang="en-US" altLang="de-DE" dirty="0"/>
            </a:br>
            <a:r>
              <a:rPr lang="en-US" altLang="de-DE" dirty="0"/>
              <a:t>(e.g., Mean)</a:t>
            </a:r>
          </a:p>
          <a:p>
            <a:r>
              <a:rPr lang="en-US" altLang="de-DE" dirty="0"/>
              <a:t>MANOVA tests whether mean differences among groups on a combination of DVs is likely to occur by chance</a:t>
            </a:r>
          </a:p>
          <a:p>
            <a:r>
              <a:rPr lang="en" altLang="de-DE" dirty="0"/>
              <a:t>New DVs are created that are linear combinations of the individual DVs such t</a:t>
            </a:r>
            <a:r>
              <a:rPr lang="de-DE" altLang="de-DE" dirty="0"/>
              <a:t>ha</a:t>
            </a:r>
            <a:r>
              <a:rPr lang="en" altLang="de-DE" dirty="0"/>
              <a:t>t the difference between groups is maximized</a:t>
            </a:r>
          </a:p>
          <a:p>
            <a:r>
              <a:rPr lang="en-US" altLang="de-DE" dirty="0"/>
              <a:t>The questions are mostly the same as ANOVA just on the linearly combined DVs instead just one DV</a:t>
            </a:r>
          </a:p>
        </p:txBody>
      </p:sp>
    </p:spTree>
    <p:extLst>
      <p:ext uri="{BB962C8B-B14F-4D97-AF65-F5344CB8AC3E}">
        <p14:creationId xmlns:p14="http://schemas.microsoft.com/office/powerpoint/2010/main" val="289228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53305B92-D2B2-0140-901B-4B7ED18DFD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Are there any interactions among the IVs?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0445DED-311C-E946-A058-B8AD5B1602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2818" y="1268760"/>
            <a:ext cx="8229600" cy="4953000"/>
          </a:xfrm>
        </p:spPr>
        <p:txBody>
          <a:bodyPr/>
          <a:lstStyle/>
          <a:p>
            <a:r>
              <a:rPr lang="en-US" altLang="de-DE" sz="2800" dirty="0"/>
              <a:t>Does change in the linearly combined DV for one IV depend on the levels of another IV?</a:t>
            </a:r>
            <a:br>
              <a:rPr lang="en-US" altLang="de-DE" sz="2800" dirty="0"/>
            </a:br>
            <a:endParaRPr lang="en-US" altLang="de-DE" sz="2800" dirty="0"/>
          </a:p>
          <a:p>
            <a:r>
              <a:rPr lang="en-US" altLang="de-DE" sz="2800" dirty="0"/>
              <a:t>For example: Given three types of treatment, does one treatment work better for men and another work better for women?</a:t>
            </a:r>
          </a:p>
        </p:txBody>
      </p:sp>
    </p:spTree>
    <p:extLst>
      <p:ext uri="{BB962C8B-B14F-4D97-AF65-F5344CB8AC3E}">
        <p14:creationId xmlns:p14="http://schemas.microsoft.com/office/powerpoint/2010/main" val="2247533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5C080A4-6C59-1448-8789-2AD4CE6198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Basic Requirements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51DE36E-C474-E04D-8714-A8B014C191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495800"/>
          </a:xfrm>
        </p:spPr>
        <p:txBody>
          <a:bodyPr/>
          <a:lstStyle/>
          <a:p>
            <a:r>
              <a:rPr lang="en-US" altLang="de-DE" dirty="0"/>
              <a:t>2 or more DVs (Interval, Ratio)</a:t>
            </a:r>
            <a:br>
              <a:rPr lang="en-US" altLang="de-DE" dirty="0"/>
            </a:br>
            <a:endParaRPr lang="en-US" altLang="de-DE" dirty="0"/>
          </a:p>
          <a:p>
            <a:r>
              <a:rPr lang="en-US" altLang="de-DE" dirty="0"/>
              <a:t>1 or more categorical IVs (Nominal, Ordinal)</a:t>
            </a:r>
          </a:p>
        </p:txBody>
      </p:sp>
    </p:spTree>
    <p:extLst>
      <p:ext uri="{BB962C8B-B14F-4D97-AF65-F5344CB8AC3E}">
        <p14:creationId xmlns:p14="http://schemas.microsoft.com/office/powerpoint/2010/main" val="2159109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F24BF9D-B039-804B-B314-D92E211596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MANOVA advantages over ANOVA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DD441FF-0A79-0344-89CA-2634B6FC06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sz="2800" dirty="0"/>
              <a:t>By measuring multiple DVs you increase your chances for finding a group difference</a:t>
            </a:r>
            <a:br>
              <a:rPr lang="en-US" altLang="de-DE" sz="2800" dirty="0"/>
            </a:br>
            <a:endParaRPr lang="en-US" altLang="de-DE" sz="2800" dirty="0"/>
          </a:p>
          <a:p>
            <a:r>
              <a:rPr lang="en-US" altLang="de-DE" sz="2800" dirty="0"/>
              <a:t>With a single DV you “put all of your eggs in one basket”</a:t>
            </a:r>
            <a:br>
              <a:rPr lang="en-US" altLang="de-DE" sz="2800" dirty="0"/>
            </a:br>
            <a:endParaRPr lang="en-US" altLang="de-DE" sz="2800" dirty="0"/>
          </a:p>
          <a:p>
            <a:r>
              <a:rPr lang="en-US" altLang="de-DE" sz="2800" dirty="0"/>
              <a:t>Multiple measures usually do not “cost” a great deal more and you are more likely to find a difference on at least one</a:t>
            </a:r>
          </a:p>
        </p:txBody>
      </p:sp>
    </p:spTree>
    <p:extLst>
      <p:ext uri="{BB962C8B-B14F-4D97-AF65-F5344CB8AC3E}">
        <p14:creationId xmlns:p14="http://schemas.microsoft.com/office/powerpoint/2010/main" val="2165705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7C3BA9C-A07A-6842-8266-EF99A88B6A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MANOVA advantages over ANOVA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3729E8A-A681-F145-8E38-F4F0364894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dirty="0"/>
              <a:t>Using multiple ANOVAs inflates type 1 error rates and MANOVA helps control for the inflation</a:t>
            </a:r>
            <a:br>
              <a:rPr lang="en-US" altLang="de-DE" dirty="0"/>
            </a:br>
            <a:endParaRPr lang="en-US" altLang="de-DE" dirty="0"/>
          </a:p>
          <a:p>
            <a:r>
              <a:rPr lang="en-US" altLang="de-DE" dirty="0"/>
              <a:t>Under certain (rare) conditions MANOVA  may find differences that do not show up under ANOVA</a:t>
            </a:r>
          </a:p>
          <a:p>
            <a:endParaRPr lang="en-US" altLang="de-DE" dirty="0"/>
          </a:p>
          <a:p>
            <a:r>
              <a:rPr lang="en" altLang="de-DE" dirty="0"/>
              <a:t>The more complex </a:t>
            </a:r>
            <a:br>
              <a:rPr lang="en" altLang="de-DE" dirty="0"/>
            </a:br>
            <a:r>
              <a:rPr lang="en" altLang="de-DE" dirty="0"/>
              <a:t>an analysis becomes </a:t>
            </a:r>
            <a:br>
              <a:rPr lang="en" altLang="de-DE" dirty="0"/>
            </a:br>
            <a:r>
              <a:rPr lang="en" altLang="de-DE" dirty="0"/>
              <a:t>the less power there is</a:t>
            </a:r>
          </a:p>
          <a:p>
            <a:endParaRPr lang="en" altLang="de-DE" dirty="0"/>
          </a:p>
          <a:p>
            <a:endParaRPr lang="en-US" altLang="de-DE" dirty="0"/>
          </a:p>
        </p:txBody>
      </p:sp>
      <p:pic>
        <p:nvPicPr>
          <p:cNvPr id="4" name="Picture 10" descr="manovaadvantage">
            <a:extLst>
              <a:ext uri="{FF2B5EF4-FFF2-40B4-BE49-F238E27FC236}">
                <a16:creationId xmlns:a16="http://schemas.microsoft.com/office/drawing/2014/main" id="{79999ECF-28FD-704F-876B-C252F946B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661064"/>
            <a:ext cx="2592288" cy="25262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109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1BE23E8-CD72-4B47-B01D-83B75ED767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MANOVA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9D5815E-0766-C042-9906-A918168786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560" y="1412776"/>
            <a:ext cx="75438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de-DE" sz="2800" dirty="0"/>
              <a:t>A new DV is created that is a linear combination of the individual DVs that maximizes the difference between groups.</a:t>
            </a:r>
            <a:br>
              <a:rPr lang="en-US" altLang="de-DE" sz="2800" dirty="0"/>
            </a:br>
            <a:endParaRPr lang="en-US" altLang="de-DE" sz="2800" dirty="0"/>
          </a:p>
          <a:p>
            <a:pPr>
              <a:lnSpc>
                <a:spcPct val="80000"/>
              </a:lnSpc>
            </a:pPr>
            <a:r>
              <a:rPr lang="en-US" altLang="de-DE" sz="2800" dirty="0"/>
              <a:t>In factorial designs a different linear combination of the DVs is created for each main effect and interaction that maximizes the group difference separately.</a:t>
            </a:r>
            <a:br>
              <a:rPr lang="en-US" altLang="de-DE" sz="2800" dirty="0"/>
            </a:br>
            <a:endParaRPr lang="en-US" altLang="de-DE" sz="2800" dirty="0"/>
          </a:p>
          <a:p>
            <a:pPr>
              <a:lnSpc>
                <a:spcPct val="80000"/>
              </a:lnSpc>
            </a:pPr>
            <a:r>
              <a:rPr lang="en-US" altLang="de-DE" sz="2800" dirty="0"/>
              <a:t>Also when the IVs have more than one level the DVs can be recombined to maximize paired comparisons</a:t>
            </a:r>
          </a:p>
        </p:txBody>
      </p:sp>
    </p:spTree>
    <p:extLst>
      <p:ext uri="{BB962C8B-B14F-4D97-AF65-F5344CB8AC3E}">
        <p14:creationId xmlns:p14="http://schemas.microsoft.com/office/powerpoint/2010/main" val="2704699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61A92-8DE0-1642-90CA-B8061BE9A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Discriminant</a:t>
            </a:r>
            <a:r>
              <a:rPr lang="de-DE" dirty="0"/>
              <a:t> </a:t>
            </a:r>
            <a:r>
              <a:rPr lang="de-DE" dirty="0" err="1"/>
              <a:t>Function</a:t>
            </a:r>
            <a:r>
              <a:rPr lang="de-DE" dirty="0"/>
              <a:t>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A1E57-0C4B-5F49-A81C-5D981BD3A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altLang="de-DE" dirty="0"/>
              <a:t>Used to predict group membership from a set of continuous predictors </a:t>
            </a:r>
          </a:p>
          <a:p>
            <a:pPr marL="609600" indent="-609600"/>
            <a:r>
              <a:rPr lang="en-US" altLang="de-DE" dirty="0"/>
              <a:t>Think of it as MANOVA in reverse – in MANOVA we asked if groups are significantly different on a set of linearly combined DVs.  If this is true, than those same “DVs” can be used to predict group membership.</a:t>
            </a:r>
          </a:p>
          <a:p>
            <a:r>
              <a:rPr lang="en-US" altLang="de-DE" dirty="0"/>
              <a:t>How can continuous variables be linearly combined to best classify a subject into a group?</a:t>
            </a:r>
          </a:p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7A878-9DF0-434D-BA0D-C129AEA46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61182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659ECED-536A-1744-8427-66186A3FC2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Basics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C40DA55-7470-5E40-BF63-FEF7974E9D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1524000"/>
            <a:ext cx="7772400" cy="5029200"/>
          </a:xfrm>
        </p:spPr>
        <p:txBody>
          <a:bodyPr/>
          <a:lstStyle/>
          <a:p>
            <a:pPr marL="660400" indent="-660400"/>
            <a:r>
              <a:rPr lang="en-US" altLang="de-DE"/>
              <a:t>MANOVA and disriminant function analysis are mathematically identical but are different in terms of emphasis</a:t>
            </a:r>
          </a:p>
          <a:p>
            <a:pPr marL="1035050" lvl="1" indent="-577850"/>
            <a:r>
              <a:rPr lang="en-US" altLang="de-DE"/>
              <a:t>discrim is usually concerned with actually putting people into groups (classification) and testing how well (or how poorly) subjects are classified</a:t>
            </a:r>
          </a:p>
          <a:p>
            <a:pPr marL="1035050" lvl="1" indent="-577850"/>
            <a:r>
              <a:rPr lang="en-US" altLang="de-DE"/>
              <a:t>Essentially, discrim is interested in exactly how the groups are differentiated not just that they are significantly different (as in MANOVA)</a:t>
            </a:r>
          </a:p>
        </p:txBody>
      </p:sp>
    </p:spTree>
    <p:extLst>
      <p:ext uri="{BB962C8B-B14F-4D97-AF65-F5344CB8AC3E}">
        <p14:creationId xmlns:p14="http://schemas.microsoft.com/office/powerpoint/2010/main" val="23507429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598AE39-B96F-CB43-AEB5-47D20C648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Questions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B03995F-9770-D846-B15A-345E6A97E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de-DE"/>
              <a:t>the primary goal is to find a dimension(s) that groups differ on and create classification functions </a:t>
            </a:r>
          </a:p>
          <a:p>
            <a:pPr marL="609600" indent="-609600"/>
            <a:r>
              <a:rPr lang="en-US" altLang="de-DE"/>
              <a:t>Can group membership be accurately predicted by a set of predictors?  </a:t>
            </a:r>
          </a:p>
          <a:p>
            <a:pPr marL="990600" lvl="1" indent="-533400"/>
            <a:r>
              <a:rPr lang="en-US" altLang="de-DE"/>
              <a:t>Essentially the same question as MANOVA</a:t>
            </a:r>
          </a:p>
        </p:txBody>
      </p:sp>
    </p:spTree>
    <p:extLst>
      <p:ext uri="{BB962C8B-B14F-4D97-AF65-F5344CB8AC3E}">
        <p14:creationId xmlns:p14="http://schemas.microsoft.com/office/powerpoint/2010/main" val="363493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6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7651" name="Line 47"/>
          <p:cNvSpPr>
            <a:spLocks noChangeShapeType="1"/>
          </p:cNvSpPr>
          <p:nvPr/>
        </p:nvSpPr>
        <p:spPr bwMode="auto">
          <a:xfrm>
            <a:off x="2071688" y="47244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2" name="Line 48"/>
          <p:cNvSpPr>
            <a:spLocks noChangeShapeType="1"/>
          </p:cNvSpPr>
          <p:nvPr/>
        </p:nvSpPr>
        <p:spPr bwMode="auto">
          <a:xfrm>
            <a:off x="2071688" y="3908425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3" name="Line 49"/>
          <p:cNvSpPr>
            <a:spLocks noChangeShapeType="1"/>
          </p:cNvSpPr>
          <p:nvPr/>
        </p:nvSpPr>
        <p:spPr bwMode="auto">
          <a:xfrm>
            <a:off x="2071688" y="30988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4" name="Line 50"/>
          <p:cNvSpPr>
            <a:spLocks noChangeShapeType="1"/>
          </p:cNvSpPr>
          <p:nvPr/>
        </p:nvSpPr>
        <p:spPr bwMode="auto">
          <a:xfrm>
            <a:off x="2071688" y="2281238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5" name="Line 51"/>
          <p:cNvSpPr>
            <a:spLocks noChangeShapeType="1"/>
          </p:cNvSpPr>
          <p:nvPr/>
        </p:nvSpPr>
        <p:spPr bwMode="auto">
          <a:xfrm>
            <a:off x="2071688" y="14652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6" name="Rectangle 52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noFill/>
          <a:ln w="7938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7657" name="Line 53"/>
          <p:cNvSpPr>
            <a:spLocks noChangeShapeType="1"/>
          </p:cNvSpPr>
          <p:nvPr/>
        </p:nvSpPr>
        <p:spPr bwMode="auto">
          <a:xfrm>
            <a:off x="2071688" y="1465263"/>
            <a:ext cx="1587" cy="407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8" name="Line 54"/>
          <p:cNvSpPr>
            <a:spLocks noChangeShapeType="1"/>
          </p:cNvSpPr>
          <p:nvPr/>
        </p:nvSpPr>
        <p:spPr bwMode="auto">
          <a:xfrm>
            <a:off x="2001838" y="55419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9" name="Line 55"/>
          <p:cNvSpPr>
            <a:spLocks noChangeShapeType="1"/>
          </p:cNvSpPr>
          <p:nvPr/>
        </p:nvSpPr>
        <p:spPr bwMode="auto">
          <a:xfrm>
            <a:off x="2001838" y="47244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0" name="Line 56"/>
          <p:cNvSpPr>
            <a:spLocks noChangeShapeType="1"/>
          </p:cNvSpPr>
          <p:nvPr/>
        </p:nvSpPr>
        <p:spPr bwMode="auto">
          <a:xfrm>
            <a:off x="2001838" y="3908425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1" name="Line 57"/>
          <p:cNvSpPr>
            <a:spLocks noChangeShapeType="1"/>
          </p:cNvSpPr>
          <p:nvPr/>
        </p:nvSpPr>
        <p:spPr bwMode="auto">
          <a:xfrm>
            <a:off x="2001838" y="30988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2" name="Line 58"/>
          <p:cNvSpPr>
            <a:spLocks noChangeShapeType="1"/>
          </p:cNvSpPr>
          <p:nvPr/>
        </p:nvSpPr>
        <p:spPr bwMode="auto">
          <a:xfrm>
            <a:off x="2001838" y="2281238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3" name="Line 59"/>
          <p:cNvSpPr>
            <a:spLocks noChangeShapeType="1"/>
          </p:cNvSpPr>
          <p:nvPr/>
        </p:nvSpPr>
        <p:spPr bwMode="auto">
          <a:xfrm>
            <a:off x="2001838" y="14652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4" name="Line 60"/>
          <p:cNvSpPr>
            <a:spLocks noChangeShapeType="1"/>
          </p:cNvSpPr>
          <p:nvPr/>
        </p:nvSpPr>
        <p:spPr bwMode="auto">
          <a:xfrm>
            <a:off x="2071688" y="55419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5" name="Line 61"/>
          <p:cNvSpPr>
            <a:spLocks noChangeShapeType="1"/>
          </p:cNvSpPr>
          <p:nvPr/>
        </p:nvSpPr>
        <p:spPr bwMode="auto">
          <a:xfrm flipV="1">
            <a:off x="20716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6" name="Line 62"/>
          <p:cNvSpPr>
            <a:spLocks noChangeShapeType="1"/>
          </p:cNvSpPr>
          <p:nvPr/>
        </p:nvSpPr>
        <p:spPr bwMode="auto">
          <a:xfrm flipV="1">
            <a:off x="3243263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7" name="Line 63"/>
          <p:cNvSpPr>
            <a:spLocks noChangeShapeType="1"/>
          </p:cNvSpPr>
          <p:nvPr/>
        </p:nvSpPr>
        <p:spPr bwMode="auto">
          <a:xfrm flipV="1">
            <a:off x="44211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8" name="Line 64"/>
          <p:cNvSpPr>
            <a:spLocks noChangeShapeType="1"/>
          </p:cNvSpPr>
          <p:nvPr/>
        </p:nvSpPr>
        <p:spPr bwMode="auto">
          <a:xfrm flipV="1">
            <a:off x="5591175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9" name="Line 65"/>
          <p:cNvSpPr>
            <a:spLocks noChangeShapeType="1"/>
          </p:cNvSpPr>
          <p:nvPr/>
        </p:nvSpPr>
        <p:spPr bwMode="auto">
          <a:xfrm flipV="1">
            <a:off x="6769100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70" name="Line 66"/>
          <p:cNvSpPr>
            <a:spLocks noChangeShapeType="1"/>
          </p:cNvSpPr>
          <p:nvPr/>
        </p:nvSpPr>
        <p:spPr bwMode="auto">
          <a:xfrm flipV="1">
            <a:off x="79390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72" name="Rectangle 68"/>
          <p:cNvSpPr>
            <a:spLocks noChangeArrowheads="1"/>
          </p:cNvSpPr>
          <p:nvPr/>
        </p:nvSpPr>
        <p:spPr bwMode="auto">
          <a:xfrm>
            <a:off x="1781175" y="54165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27673" name="Rectangle 69"/>
          <p:cNvSpPr>
            <a:spLocks noChangeArrowheads="1"/>
          </p:cNvSpPr>
          <p:nvPr/>
        </p:nvSpPr>
        <p:spPr bwMode="auto">
          <a:xfrm>
            <a:off x="1781175" y="45989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27674" name="Rectangle 70"/>
          <p:cNvSpPr>
            <a:spLocks noChangeArrowheads="1"/>
          </p:cNvSpPr>
          <p:nvPr/>
        </p:nvSpPr>
        <p:spPr bwMode="auto">
          <a:xfrm>
            <a:off x="1781175" y="37830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27675" name="Rectangle 71"/>
          <p:cNvSpPr>
            <a:spLocks noChangeArrowheads="1"/>
          </p:cNvSpPr>
          <p:nvPr/>
        </p:nvSpPr>
        <p:spPr bwMode="auto">
          <a:xfrm>
            <a:off x="1781175" y="29733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27676" name="Rectangle 72"/>
          <p:cNvSpPr>
            <a:spLocks noChangeArrowheads="1"/>
          </p:cNvSpPr>
          <p:nvPr/>
        </p:nvSpPr>
        <p:spPr bwMode="auto">
          <a:xfrm>
            <a:off x="1781175" y="2155825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27677" name="Rectangle 73"/>
          <p:cNvSpPr>
            <a:spLocks noChangeArrowheads="1"/>
          </p:cNvSpPr>
          <p:nvPr/>
        </p:nvSpPr>
        <p:spPr bwMode="auto">
          <a:xfrm>
            <a:off x="1781175" y="13398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K-means Clustering (2)</a:t>
            </a:r>
          </a:p>
        </p:txBody>
      </p:sp>
      <p:grpSp>
        <p:nvGrpSpPr>
          <p:cNvPr id="27686" name="Group 5"/>
          <p:cNvGrpSpPr>
            <a:grpSpLocks/>
          </p:cNvGrpSpPr>
          <p:nvPr/>
        </p:nvGrpSpPr>
        <p:grpSpPr bwMode="auto">
          <a:xfrm>
            <a:off x="4419600" y="2286000"/>
            <a:ext cx="685800" cy="533400"/>
            <a:chOff x="192" y="1824"/>
            <a:chExt cx="432" cy="336"/>
          </a:xfrm>
        </p:grpSpPr>
        <p:sp>
          <p:nvSpPr>
            <p:cNvPr id="27728" name="Oval 6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7729" name="Text Box 7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1</a:t>
              </a:r>
            </a:p>
          </p:txBody>
        </p:sp>
      </p:grpSp>
      <p:grpSp>
        <p:nvGrpSpPr>
          <p:cNvPr id="27687" name="Group 8"/>
          <p:cNvGrpSpPr>
            <a:grpSpLocks/>
          </p:cNvGrpSpPr>
          <p:nvPr/>
        </p:nvGrpSpPr>
        <p:grpSpPr bwMode="auto">
          <a:xfrm>
            <a:off x="3657600" y="3429000"/>
            <a:ext cx="685800" cy="533400"/>
            <a:chOff x="192" y="1824"/>
            <a:chExt cx="432" cy="336"/>
          </a:xfrm>
        </p:grpSpPr>
        <p:sp>
          <p:nvSpPr>
            <p:cNvPr id="27726" name="Oval 9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7727" name="Text Box 10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2</a:t>
              </a:r>
            </a:p>
          </p:txBody>
        </p:sp>
      </p:grpSp>
      <p:grpSp>
        <p:nvGrpSpPr>
          <p:cNvPr id="27688" name="Group 11"/>
          <p:cNvGrpSpPr>
            <a:grpSpLocks/>
          </p:cNvGrpSpPr>
          <p:nvPr/>
        </p:nvGrpSpPr>
        <p:grpSpPr bwMode="auto">
          <a:xfrm>
            <a:off x="5715000" y="5029200"/>
            <a:ext cx="685800" cy="533400"/>
            <a:chOff x="192" y="1824"/>
            <a:chExt cx="432" cy="336"/>
          </a:xfrm>
        </p:grpSpPr>
        <p:sp>
          <p:nvSpPr>
            <p:cNvPr id="27724" name="Oval 12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7725" name="Text Box 13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3</a:t>
              </a:r>
            </a:p>
          </p:txBody>
        </p:sp>
      </p:grpSp>
      <p:sp>
        <p:nvSpPr>
          <p:cNvPr id="27690" name="AutoShape 15"/>
          <p:cNvSpPr>
            <a:spLocks noChangeArrowheads="1"/>
          </p:cNvSpPr>
          <p:nvPr/>
        </p:nvSpPr>
        <p:spPr bwMode="auto">
          <a:xfrm>
            <a:off x="3352800" y="4876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1" name="AutoShape 16"/>
          <p:cNvSpPr>
            <a:spLocks noChangeArrowheads="1"/>
          </p:cNvSpPr>
          <p:nvPr/>
        </p:nvSpPr>
        <p:spPr bwMode="auto">
          <a:xfrm>
            <a:off x="31242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2" name="AutoShape 17"/>
          <p:cNvSpPr>
            <a:spLocks noChangeArrowheads="1"/>
          </p:cNvSpPr>
          <p:nvPr/>
        </p:nvSpPr>
        <p:spPr bwMode="auto">
          <a:xfrm>
            <a:off x="2895600" y="44196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3" name="AutoShape 18"/>
          <p:cNvSpPr>
            <a:spLocks noChangeArrowheads="1"/>
          </p:cNvSpPr>
          <p:nvPr/>
        </p:nvSpPr>
        <p:spPr bwMode="auto">
          <a:xfrm>
            <a:off x="2895600" y="20574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4" name="AutoShape 1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5" name="AutoShape 20"/>
          <p:cNvSpPr>
            <a:spLocks noChangeArrowheads="1"/>
          </p:cNvSpPr>
          <p:nvPr/>
        </p:nvSpPr>
        <p:spPr bwMode="auto">
          <a:xfrm>
            <a:off x="28956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6" name="AutoShape 21"/>
          <p:cNvSpPr>
            <a:spLocks noChangeArrowheads="1"/>
          </p:cNvSpPr>
          <p:nvPr/>
        </p:nvSpPr>
        <p:spPr bwMode="auto">
          <a:xfrm>
            <a:off x="2438400" y="4114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7" name="AutoShape 22"/>
          <p:cNvSpPr>
            <a:spLocks noChangeArrowheads="1"/>
          </p:cNvSpPr>
          <p:nvPr/>
        </p:nvSpPr>
        <p:spPr bwMode="auto">
          <a:xfrm>
            <a:off x="4572000" y="38100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8" name="AutoShape 23"/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9" name="AutoShape 24"/>
          <p:cNvSpPr>
            <a:spLocks noChangeArrowheads="1"/>
          </p:cNvSpPr>
          <p:nvPr/>
        </p:nvSpPr>
        <p:spPr bwMode="auto">
          <a:xfrm>
            <a:off x="7162800" y="19050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0" name="AutoShape 25"/>
          <p:cNvSpPr>
            <a:spLocks noChangeArrowheads="1"/>
          </p:cNvSpPr>
          <p:nvPr/>
        </p:nvSpPr>
        <p:spPr bwMode="auto">
          <a:xfrm>
            <a:off x="7010400" y="20574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1" name="AutoShape 26"/>
          <p:cNvSpPr>
            <a:spLocks noChangeArrowheads="1"/>
          </p:cNvSpPr>
          <p:nvPr/>
        </p:nvSpPr>
        <p:spPr bwMode="auto">
          <a:xfrm>
            <a:off x="6858000" y="2209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2" name="AutoShape 27"/>
          <p:cNvSpPr>
            <a:spLocks noChangeArrowheads="1"/>
          </p:cNvSpPr>
          <p:nvPr/>
        </p:nvSpPr>
        <p:spPr bwMode="auto">
          <a:xfrm>
            <a:off x="7162800" y="2362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3" name="AutoShape 28"/>
          <p:cNvSpPr>
            <a:spLocks noChangeArrowheads="1"/>
          </p:cNvSpPr>
          <p:nvPr/>
        </p:nvSpPr>
        <p:spPr bwMode="auto">
          <a:xfrm>
            <a:off x="7467600" y="2743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4" name="AutoShape 29"/>
          <p:cNvSpPr>
            <a:spLocks noChangeArrowheads="1"/>
          </p:cNvSpPr>
          <p:nvPr/>
        </p:nvSpPr>
        <p:spPr bwMode="auto">
          <a:xfrm>
            <a:off x="57150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5" name="AutoShape 30"/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6" name="AutoShape 31"/>
          <p:cNvSpPr>
            <a:spLocks noChangeArrowheads="1"/>
          </p:cNvSpPr>
          <p:nvPr/>
        </p:nvSpPr>
        <p:spPr bwMode="auto">
          <a:xfrm>
            <a:off x="6019800" y="4800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7" name="AutoShape 32"/>
          <p:cNvSpPr>
            <a:spLocks noChangeArrowheads="1"/>
          </p:cNvSpPr>
          <p:nvPr/>
        </p:nvSpPr>
        <p:spPr bwMode="auto">
          <a:xfrm>
            <a:off x="64008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8" name="AutoShape 33"/>
          <p:cNvSpPr>
            <a:spLocks noChangeArrowheads="1"/>
          </p:cNvSpPr>
          <p:nvPr/>
        </p:nvSpPr>
        <p:spPr bwMode="auto">
          <a:xfrm>
            <a:off x="6781800" y="4343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9" name="AutoShape 34"/>
          <p:cNvSpPr>
            <a:spLocks noChangeArrowheads="1"/>
          </p:cNvSpPr>
          <p:nvPr/>
        </p:nvSpPr>
        <p:spPr bwMode="auto">
          <a:xfrm>
            <a:off x="5943600" y="3733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10" name="AutoShape 35"/>
          <p:cNvSpPr>
            <a:spLocks noChangeArrowheads="1"/>
          </p:cNvSpPr>
          <p:nvPr/>
        </p:nvSpPr>
        <p:spPr bwMode="auto">
          <a:xfrm>
            <a:off x="5181600" y="4191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11" name="AutoShape 36"/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12" name="AutoShape 37"/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13" name="AutoShape 38"/>
          <p:cNvSpPr>
            <a:spLocks noChangeArrowheads="1"/>
          </p:cNvSpPr>
          <p:nvPr/>
        </p:nvSpPr>
        <p:spPr bwMode="auto">
          <a:xfrm>
            <a:off x="6858000" y="4038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14" name="AutoShape 39"/>
          <p:cNvSpPr>
            <a:spLocks noChangeArrowheads="1"/>
          </p:cNvSpPr>
          <p:nvPr/>
        </p:nvSpPr>
        <p:spPr bwMode="auto">
          <a:xfrm>
            <a:off x="7467600" y="5257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15" name="AutoShape 40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3505200" y="2438400"/>
            <a:ext cx="2895600" cy="2590800"/>
            <a:chOff x="2208" y="1536"/>
            <a:chExt cx="1824" cy="1632"/>
          </a:xfrm>
        </p:grpSpPr>
        <p:sp>
          <p:nvSpPr>
            <p:cNvPr id="27721" name="Line 42"/>
            <p:cNvSpPr>
              <a:spLocks noChangeShapeType="1"/>
            </p:cNvSpPr>
            <p:nvPr/>
          </p:nvSpPr>
          <p:spPr bwMode="auto">
            <a:xfrm>
              <a:off x="2976" y="1536"/>
              <a:ext cx="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22" name="Line 43"/>
            <p:cNvSpPr>
              <a:spLocks noChangeShapeType="1"/>
            </p:cNvSpPr>
            <p:nvPr/>
          </p:nvSpPr>
          <p:spPr bwMode="auto">
            <a:xfrm flipH="1">
              <a:off x="2208" y="2352"/>
              <a:ext cx="140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23" name="Line 44"/>
            <p:cNvSpPr>
              <a:spLocks noChangeShapeType="1"/>
            </p:cNvSpPr>
            <p:nvPr/>
          </p:nvSpPr>
          <p:spPr bwMode="auto">
            <a:xfrm flipV="1">
              <a:off x="3744" y="2688"/>
              <a:ext cx="288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7717" name="Line 82"/>
          <p:cNvSpPr>
            <a:spLocks noChangeShapeType="1"/>
          </p:cNvSpPr>
          <p:nvPr/>
        </p:nvSpPr>
        <p:spPr bwMode="auto">
          <a:xfrm flipH="1" flipV="1">
            <a:off x="2057400" y="1752600"/>
            <a:ext cx="2971800" cy="19050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718" name="Line 83"/>
          <p:cNvSpPr>
            <a:spLocks noChangeShapeType="1"/>
          </p:cNvSpPr>
          <p:nvPr/>
        </p:nvSpPr>
        <p:spPr bwMode="auto">
          <a:xfrm flipH="1">
            <a:off x="4038600" y="3657600"/>
            <a:ext cx="990600" cy="18288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719" name="Line 84"/>
          <p:cNvSpPr>
            <a:spLocks noChangeShapeType="1"/>
          </p:cNvSpPr>
          <p:nvPr/>
        </p:nvSpPr>
        <p:spPr bwMode="auto">
          <a:xfrm flipV="1">
            <a:off x="5029200" y="3657600"/>
            <a:ext cx="28956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" name="AutoShape 14">
            <a:extLst>
              <a:ext uri="{FF2B5EF4-FFF2-40B4-BE49-F238E27FC236}">
                <a16:creationId xmlns:a16="http://schemas.microsoft.com/office/drawing/2014/main" id="{DE079AD0-52FC-5C49-A453-64F9AFA19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6482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DC2AC57-9894-0248-A414-BBE0BDAE139F}"/>
              </a:ext>
            </a:extLst>
          </p:cNvPr>
          <p:cNvSpPr/>
          <p:nvPr/>
        </p:nvSpPr>
        <p:spPr>
          <a:xfrm>
            <a:off x="0" y="838200"/>
            <a:ext cx="9144000" cy="3603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 Box 4">
            <a:extLst>
              <a:ext uri="{FF2B5EF4-FFF2-40B4-BE49-F238E27FC236}">
                <a16:creationId xmlns:a16="http://schemas.microsoft.com/office/drawing/2014/main" id="{A310B1B7-FCEB-A140-833F-F3D340952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309" y="838200"/>
            <a:ext cx="4281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/>
              <a:t>Distanzma</a:t>
            </a:r>
            <a:r>
              <a:rPr lang="de-DE" dirty="0" err="1"/>
              <a:t>ß</a:t>
            </a:r>
            <a:r>
              <a:rPr lang="en-US" dirty="0"/>
              <a:t>: </a:t>
            </a:r>
            <a:r>
              <a:rPr lang="en-US" dirty="0" err="1"/>
              <a:t>Euklidische</a:t>
            </a:r>
            <a:r>
              <a:rPr lang="en-US" dirty="0"/>
              <a:t> </a:t>
            </a:r>
            <a:r>
              <a:rPr lang="en-US" dirty="0" err="1"/>
              <a:t>Distanz</a:t>
            </a:r>
            <a:endParaRPr lang="en-US" dirty="0"/>
          </a:p>
        </p:txBody>
      </p:sp>
      <p:sp>
        <p:nvSpPr>
          <p:cNvPr id="86" name="Rectangle 71">
            <a:extLst>
              <a:ext uri="{FF2B5EF4-FFF2-40B4-BE49-F238E27FC236}">
                <a16:creationId xmlns:a16="http://schemas.microsoft.com/office/drawing/2014/main" id="{DB6E6A01-E412-794C-80A6-2D8FC7C8C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Arial" charset="0"/>
              </a:rPr>
              <a:t>0</a:t>
            </a:r>
            <a:endParaRPr lang="en-US" dirty="0"/>
          </a:p>
        </p:txBody>
      </p:sp>
      <p:sp>
        <p:nvSpPr>
          <p:cNvPr id="87" name="Rectangle 72">
            <a:extLst>
              <a:ext uri="{FF2B5EF4-FFF2-40B4-BE49-F238E27FC236}">
                <a16:creationId xmlns:a16="http://schemas.microsoft.com/office/drawing/2014/main" id="{DE492678-C794-0E47-921B-4261D3DD1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99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88" name="Rectangle 73">
            <a:extLst>
              <a:ext uri="{FF2B5EF4-FFF2-40B4-BE49-F238E27FC236}">
                <a16:creationId xmlns:a16="http://schemas.microsoft.com/office/drawing/2014/main" id="{772123B7-D3A0-4F46-AE3D-81BB78D7C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76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89" name="Rectangle 74">
            <a:extLst>
              <a:ext uri="{FF2B5EF4-FFF2-40B4-BE49-F238E27FC236}">
                <a16:creationId xmlns:a16="http://schemas.microsoft.com/office/drawing/2014/main" id="{4890A4B3-16B6-274D-B12C-DBFBDF98B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6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90" name="Rectangle 75">
            <a:extLst>
              <a:ext uri="{FF2B5EF4-FFF2-40B4-BE49-F238E27FC236}">
                <a16:creationId xmlns:a16="http://schemas.microsoft.com/office/drawing/2014/main" id="{E9B8D485-0E01-4246-9E6F-E6D3CAE1B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1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91" name="Rectangle 76">
            <a:extLst>
              <a:ext uri="{FF2B5EF4-FFF2-40B4-BE49-F238E27FC236}">
                <a16:creationId xmlns:a16="http://schemas.microsoft.com/office/drawing/2014/main" id="{C471AB33-1653-5E48-AB08-100437701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71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39DDAD2-A0C0-924F-BA4F-0AE02D8CA8C9}"/>
                  </a:ext>
                </a:extLst>
              </p:cNvPr>
              <p:cNvSpPr txBox="1"/>
              <p:nvPr/>
            </p:nvSpPr>
            <p:spPr>
              <a:xfrm>
                <a:off x="3102271" y="5842595"/>
                <a:ext cx="2939459" cy="8267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sub>
                        <m:sup/>
                        <m:e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39DDAD2-A0C0-924F-BA4F-0AE02D8CA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271" y="5842595"/>
                <a:ext cx="2939459" cy="826765"/>
              </a:xfrm>
              <a:prstGeom prst="rect">
                <a:avLst/>
              </a:prstGeom>
              <a:blipFill>
                <a:blip r:embed="rId3"/>
                <a:stretch>
                  <a:fillRect l="-429" t="-162121" r="-858" b="-2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01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38200"/>
            <a:ext cx="9144000" cy="3603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4" name="Rectangle 69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8675" name="Line 70"/>
          <p:cNvSpPr>
            <a:spLocks noChangeShapeType="1"/>
          </p:cNvSpPr>
          <p:nvPr/>
        </p:nvSpPr>
        <p:spPr bwMode="auto">
          <a:xfrm>
            <a:off x="2071688" y="47244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Line 71"/>
          <p:cNvSpPr>
            <a:spLocks noChangeShapeType="1"/>
          </p:cNvSpPr>
          <p:nvPr/>
        </p:nvSpPr>
        <p:spPr bwMode="auto">
          <a:xfrm>
            <a:off x="2071688" y="3908425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7" name="Line 72"/>
          <p:cNvSpPr>
            <a:spLocks noChangeShapeType="1"/>
          </p:cNvSpPr>
          <p:nvPr/>
        </p:nvSpPr>
        <p:spPr bwMode="auto">
          <a:xfrm>
            <a:off x="2071688" y="30988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8" name="Line 73"/>
          <p:cNvSpPr>
            <a:spLocks noChangeShapeType="1"/>
          </p:cNvSpPr>
          <p:nvPr/>
        </p:nvSpPr>
        <p:spPr bwMode="auto">
          <a:xfrm>
            <a:off x="2071688" y="2281238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9" name="Line 74"/>
          <p:cNvSpPr>
            <a:spLocks noChangeShapeType="1"/>
          </p:cNvSpPr>
          <p:nvPr/>
        </p:nvSpPr>
        <p:spPr bwMode="auto">
          <a:xfrm>
            <a:off x="2071688" y="14652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0" name="Rectangle 75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noFill/>
          <a:ln w="7938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8681" name="Line 76"/>
          <p:cNvSpPr>
            <a:spLocks noChangeShapeType="1"/>
          </p:cNvSpPr>
          <p:nvPr/>
        </p:nvSpPr>
        <p:spPr bwMode="auto">
          <a:xfrm>
            <a:off x="2071688" y="1465263"/>
            <a:ext cx="1587" cy="407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2" name="Line 77"/>
          <p:cNvSpPr>
            <a:spLocks noChangeShapeType="1"/>
          </p:cNvSpPr>
          <p:nvPr/>
        </p:nvSpPr>
        <p:spPr bwMode="auto">
          <a:xfrm>
            <a:off x="2001838" y="55419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3" name="Line 78"/>
          <p:cNvSpPr>
            <a:spLocks noChangeShapeType="1"/>
          </p:cNvSpPr>
          <p:nvPr/>
        </p:nvSpPr>
        <p:spPr bwMode="auto">
          <a:xfrm>
            <a:off x="2001838" y="47244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4" name="Line 79"/>
          <p:cNvSpPr>
            <a:spLocks noChangeShapeType="1"/>
          </p:cNvSpPr>
          <p:nvPr/>
        </p:nvSpPr>
        <p:spPr bwMode="auto">
          <a:xfrm>
            <a:off x="2001838" y="3908425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5" name="Line 80"/>
          <p:cNvSpPr>
            <a:spLocks noChangeShapeType="1"/>
          </p:cNvSpPr>
          <p:nvPr/>
        </p:nvSpPr>
        <p:spPr bwMode="auto">
          <a:xfrm>
            <a:off x="2001838" y="30988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6" name="Line 81"/>
          <p:cNvSpPr>
            <a:spLocks noChangeShapeType="1"/>
          </p:cNvSpPr>
          <p:nvPr/>
        </p:nvSpPr>
        <p:spPr bwMode="auto">
          <a:xfrm>
            <a:off x="2001838" y="2281238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7" name="Line 82"/>
          <p:cNvSpPr>
            <a:spLocks noChangeShapeType="1"/>
          </p:cNvSpPr>
          <p:nvPr/>
        </p:nvSpPr>
        <p:spPr bwMode="auto">
          <a:xfrm>
            <a:off x="2001838" y="14652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8" name="Line 83"/>
          <p:cNvSpPr>
            <a:spLocks noChangeShapeType="1"/>
          </p:cNvSpPr>
          <p:nvPr/>
        </p:nvSpPr>
        <p:spPr bwMode="auto">
          <a:xfrm>
            <a:off x="2071688" y="55419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9" name="Line 84"/>
          <p:cNvSpPr>
            <a:spLocks noChangeShapeType="1"/>
          </p:cNvSpPr>
          <p:nvPr/>
        </p:nvSpPr>
        <p:spPr bwMode="auto">
          <a:xfrm flipV="1">
            <a:off x="20716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90" name="Line 85"/>
          <p:cNvSpPr>
            <a:spLocks noChangeShapeType="1"/>
          </p:cNvSpPr>
          <p:nvPr/>
        </p:nvSpPr>
        <p:spPr bwMode="auto">
          <a:xfrm flipV="1">
            <a:off x="3243263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91" name="Line 86"/>
          <p:cNvSpPr>
            <a:spLocks noChangeShapeType="1"/>
          </p:cNvSpPr>
          <p:nvPr/>
        </p:nvSpPr>
        <p:spPr bwMode="auto">
          <a:xfrm flipV="1">
            <a:off x="44211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92" name="Line 87"/>
          <p:cNvSpPr>
            <a:spLocks noChangeShapeType="1"/>
          </p:cNvSpPr>
          <p:nvPr/>
        </p:nvSpPr>
        <p:spPr bwMode="auto">
          <a:xfrm flipV="1">
            <a:off x="5591175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93" name="Line 88"/>
          <p:cNvSpPr>
            <a:spLocks noChangeShapeType="1"/>
          </p:cNvSpPr>
          <p:nvPr/>
        </p:nvSpPr>
        <p:spPr bwMode="auto">
          <a:xfrm flipV="1">
            <a:off x="6769100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94" name="Line 89"/>
          <p:cNvSpPr>
            <a:spLocks noChangeShapeType="1"/>
          </p:cNvSpPr>
          <p:nvPr/>
        </p:nvSpPr>
        <p:spPr bwMode="auto">
          <a:xfrm flipV="1">
            <a:off x="79390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96" name="Rectangle 91"/>
          <p:cNvSpPr>
            <a:spLocks noChangeArrowheads="1"/>
          </p:cNvSpPr>
          <p:nvPr/>
        </p:nvSpPr>
        <p:spPr bwMode="auto">
          <a:xfrm>
            <a:off x="1781175" y="54165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28697" name="Rectangle 92"/>
          <p:cNvSpPr>
            <a:spLocks noChangeArrowheads="1"/>
          </p:cNvSpPr>
          <p:nvPr/>
        </p:nvSpPr>
        <p:spPr bwMode="auto">
          <a:xfrm>
            <a:off x="1781175" y="45989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28698" name="Rectangle 93"/>
          <p:cNvSpPr>
            <a:spLocks noChangeArrowheads="1"/>
          </p:cNvSpPr>
          <p:nvPr/>
        </p:nvSpPr>
        <p:spPr bwMode="auto">
          <a:xfrm>
            <a:off x="1781175" y="37830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28699" name="Rectangle 94"/>
          <p:cNvSpPr>
            <a:spLocks noChangeArrowheads="1"/>
          </p:cNvSpPr>
          <p:nvPr/>
        </p:nvSpPr>
        <p:spPr bwMode="auto">
          <a:xfrm>
            <a:off x="1781175" y="29733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28700" name="Rectangle 95"/>
          <p:cNvSpPr>
            <a:spLocks noChangeArrowheads="1"/>
          </p:cNvSpPr>
          <p:nvPr/>
        </p:nvSpPr>
        <p:spPr bwMode="auto">
          <a:xfrm>
            <a:off x="1781175" y="2155825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28701" name="Rectangle 96"/>
          <p:cNvSpPr>
            <a:spLocks noChangeArrowheads="1"/>
          </p:cNvSpPr>
          <p:nvPr/>
        </p:nvSpPr>
        <p:spPr bwMode="auto">
          <a:xfrm>
            <a:off x="1781175" y="13398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K-means Clustering (3)</a:t>
            </a:r>
          </a:p>
        </p:txBody>
      </p:sp>
      <p:sp>
        <p:nvSpPr>
          <p:cNvPr id="28709" name="Text Box 4"/>
          <p:cNvSpPr txBox="1">
            <a:spLocks noChangeArrowheads="1"/>
          </p:cNvSpPr>
          <p:nvPr/>
        </p:nvSpPr>
        <p:spPr bwMode="auto">
          <a:xfrm>
            <a:off x="2472309" y="838200"/>
            <a:ext cx="4281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/>
              <a:t>Distanzma</a:t>
            </a:r>
            <a:r>
              <a:rPr lang="de-DE" dirty="0" err="1"/>
              <a:t>ß</a:t>
            </a:r>
            <a:r>
              <a:rPr lang="en-US" dirty="0"/>
              <a:t>: </a:t>
            </a:r>
            <a:r>
              <a:rPr lang="en-US" dirty="0" err="1"/>
              <a:t>Euklidische</a:t>
            </a:r>
            <a:r>
              <a:rPr lang="en-US" dirty="0"/>
              <a:t> </a:t>
            </a:r>
            <a:r>
              <a:rPr lang="en-US" dirty="0" err="1"/>
              <a:t>Distanz</a:t>
            </a:r>
            <a:endParaRPr lang="en-US" dirty="0"/>
          </a:p>
        </p:txBody>
      </p:sp>
      <p:grpSp>
        <p:nvGrpSpPr>
          <p:cNvPr id="28710" name="Group 5"/>
          <p:cNvGrpSpPr>
            <a:grpSpLocks/>
          </p:cNvGrpSpPr>
          <p:nvPr/>
        </p:nvGrpSpPr>
        <p:grpSpPr bwMode="auto">
          <a:xfrm>
            <a:off x="6172200" y="2133600"/>
            <a:ext cx="685800" cy="533400"/>
            <a:chOff x="192" y="1824"/>
            <a:chExt cx="432" cy="336"/>
          </a:xfrm>
        </p:grpSpPr>
        <p:sp>
          <p:nvSpPr>
            <p:cNvPr id="28772" name="Oval 6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8773" name="Text Box 7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1</a:t>
              </a:r>
            </a:p>
          </p:txBody>
        </p:sp>
      </p:grpSp>
      <p:grpSp>
        <p:nvGrpSpPr>
          <p:cNvPr id="28711" name="Group 8"/>
          <p:cNvGrpSpPr>
            <a:grpSpLocks/>
          </p:cNvGrpSpPr>
          <p:nvPr/>
        </p:nvGrpSpPr>
        <p:grpSpPr bwMode="auto">
          <a:xfrm>
            <a:off x="3124200" y="4343400"/>
            <a:ext cx="685800" cy="533400"/>
            <a:chOff x="192" y="1824"/>
            <a:chExt cx="432" cy="336"/>
          </a:xfrm>
        </p:grpSpPr>
        <p:sp>
          <p:nvSpPr>
            <p:cNvPr id="28770" name="Oval 9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8771" name="Text Box 10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2</a:t>
              </a:r>
            </a:p>
          </p:txBody>
        </p:sp>
      </p:grpSp>
      <p:grpSp>
        <p:nvGrpSpPr>
          <p:cNvPr id="28712" name="Group 11"/>
          <p:cNvGrpSpPr>
            <a:grpSpLocks/>
          </p:cNvGrpSpPr>
          <p:nvPr/>
        </p:nvGrpSpPr>
        <p:grpSpPr bwMode="auto">
          <a:xfrm>
            <a:off x="6248400" y="4038600"/>
            <a:ext cx="685800" cy="533400"/>
            <a:chOff x="192" y="1824"/>
            <a:chExt cx="432" cy="336"/>
          </a:xfrm>
        </p:grpSpPr>
        <p:sp>
          <p:nvSpPr>
            <p:cNvPr id="28768" name="Oval 12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8769" name="Text Box 13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3</a:t>
              </a:r>
            </a:p>
          </p:txBody>
        </p:sp>
      </p:grpSp>
      <p:sp>
        <p:nvSpPr>
          <p:cNvPr id="28714" name="AutoShape 15"/>
          <p:cNvSpPr>
            <a:spLocks noChangeArrowheads="1"/>
          </p:cNvSpPr>
          <p:nvPr/>
        </p:nvSpPr>
        <p:spPr bwMode="auto">
          <a:xfrm>
            <a:off x="3352800" y="4876800"/>
            <a:ext cx="152400" cy="152400"/>
          </a:xfrm>
          <a:prstGeom prst="diamond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15" name="AutoShape 16"/>
          <p:cNvSpPr>
            <a:spLocks noChangeArrowheads="1"/>
          </p:cNvSpPr>
          <p:nvPr/>
        </p:nvSpPr>
        <p:spPr bwMode="auto">
          <a:xfrm>
            <a:off x="3124200" y="5105400"/>
            <a:ext cx="152400" cy="152400"/>
          </a:xfrm>
          <a:prstGeom prst="diamond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16" name="AutoShape 17"/>
          <p:cNvSpPr>
            <a:spLocks noChangeArrowheads="1"/>
          </p:cNvSpPr>
          <p:nvPr/>
        </p:nvSpPr>
        <p:spPr bwMode="auto">
          <a:xfrm>
            <a:off x="2895600" y="4419600"/>
            <a:ext cx="152400" cy="152400"/>
          </a:xfrm>
          <a:prstGeom prst="diamond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17" name="AutoShape 18"/>
          <p:cNvSpPr>
            <a:spLocks noChangeArrowheads="1"/>
          </p:cNvSpPr>
          <p:nvPr/>
        </p:nvSpPr>
        <p:spPr bwMode="auto">
          <a:xfrm>
            <a:off x="2895600" y="20574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18" name="AutoShape 1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diamond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19" name="AutoShape 20"/>
          <p:cNvSpPr>
            <a:spLocks noChangeArrowheads="1"/>
          </p:cNvSpPr>
          <p:nvPr/>
        </p:nvSpPr>
        <p:spPr bwMode="auto">
          <a:xfrm>
            <a:off x="2895600" y="5105400"/>
            <a:ext cx="152400" cy="152400"/>
          </a:xfrm>
          <a:prstGeom prst="diamond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0" name="AutoShape 21"/>
          <p:cNvSpPr>
            <a:spLocks noChangeArrowheads="1"/>
          </p:cNvSpPr>
          <p:nvPr/>
        </p:nvSpPr>
        <p:spPr bwMode="auto">
          <a:xfrm>
            <a:off x="2438400" y="4114800"/>
            <a:ext cx="152400" cy="152400"/>
          </a:xfrm>
          <a:prstGeom prst="diamond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1" name="AutoShape 22"/>
          <p:cNvSpPr>
            <a:spLocks noChangeArrowheads="1"/>
          </p:cNvSpPr>
          <p:nvPr/>
        </p:nvSpPr>
        <p:spPr bwMode="auto">
          <a:xfrm>
            <a:off x="4572000" y="3810000"/>
            <a:ext cx="152400" cy="152400"/>
          </a:xfrm>
          <a:prstGeom prst="diamond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2" name="AutoShape 23"/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3" name="AutoShape 24"/>
          <p:cNvSpPr>
            <a:spLocks noChangeArrowheads="1"/>
          </p:cNvSpPr>
          <p:nvPr/>
        </p:nvSpPr>
        <p:spPr bwMode="auto">
          <a:xfrm>
            <a:off x="7162800" y="19050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4" name="AutoShape 25"/>
          <p:cNvSpPr>
            <a:spLocks noChangeArrowheads="1"/>
          </p:cNvSpPr>
          <p:nvPr/>
        </p:nvSpPr>
        <p:spPr bwMode="auto">
          <a:xfrm>
            <a:off x="7010400" y="20574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5" name="AutoShape 26"/>
          <p:cNvSpPr>
            <a:spLocks noChangeArrowheads="1"/>
          </p:cNvSpPr>
          <p:nvPr/>
        </p:nvSpPr>
        <p:spPr bwMode="auto">
          <a:xfrm>
            <a:off x="6858000" y="22098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6" name="AutoShape 27"/>
          <p:cNvSpPr>
            <a:spLocks noChangeArrowheads="1"/>
          </p:cNvSpPr>
          <p:nvPr/>
        </p:nvSpPr>
        <p:spPr bwMode="auto">
          <a:xfrm>
            <a:off x="7162800" y="23622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7" name="AutoShape 28"/>
          <p:cNvSpPr>
            <a:spLocks noChangeArrowheads="1"/>
          </p:cNvSpPr>
          <p:nvPr/>
        </p:nvSpPr>
        <p:spPr bwMode="auto">
          <a:xfrm>
            <a:off x="7467600" y="27432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8" name="AutoShape 29"/>
          <p:cNvSpPr>
            <a:spLocks noChangeArrowheads="1"/>
          </p:cNvSpPr>
          <p:nvPr/>
        </p:nvSpPr>
        <p:spPr bwMode="auto">
          <a:xfrm>
            <a:off x="5715000" y="18288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9" name="AutoShape 30"/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0" name="AutoShape 31"/>
          <p:cNvSpPr>
            <a:spLocks noChangeArrowheads="1"/>
          </p:cNvSpPr>
          <p:nvPr/>
        </p:nvSpPr>
        <p:spPr bwMode="auto">
          <a:xfrm>
            <a:off x="6019800" y="4800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1" name="AutoShape 32"/>
          <p:cNvSpPr>
            <a:spLocks noChangeArrowheads="1"/>
          </p:cNvSpPr>
          <p:nvPr/>
        </p:nvSpPr>
        <p:spPr bwMode="auto">
          <a:xfrm>
            <a:off x="64008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2" name="AutoShape 33"/>
          <p:cNvSpPr>
            <a:spLocks noChangeArrowheads="1"/>
          </p:cNvSpPr>
          <p:nvPr/>
        </p:nvSpPr>
        <p:spPr bwMode="auto">
          <a:xfrm>
            <a:off x="6781800" y="4343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3" name="AutoShape 34"/>
          <p:cNvSpPr>
            <a:spLocks noChangeArrowheads="1"/>
          </p:cNvSpPr>
          <p:nvPr/>
        </p:nvSpPr>
        <p:spPr bwMode="auto">
          <a:xfrm>
            <a:off x="5943600" y="3733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4" name="AutoShape 35"/>
          <p:cNvSpPr>
            <a:spLocks noChangeArrowheads="1"/>
          </p:cNvSpPr>
          <p:nvPr/>
        </p:nvSpPr>
        <p:spPr bwMode="auto">
          <a:xfrm>
            <a:off x="5181600" y="4191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5" name="AutoShape 36"/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6" name="AutoShape 37"/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7" name="AutoShape 38"/>
          <p:cNvSpPr>
            <a:spLocks noChangeArrowheads="1"/>
          </p:cNvSpPr>
          <p:nvPr/>
        </p:nvSpPr>
        <p:spPr bwMode="auto">
          <a:xfrm>
            <a:off x="6858000" y="4038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8" name="AutoShape 39"/>
          <p:cNvSpPr>
            <a:spLocks noChangeArrowheads="1"/>
          </p:cNvSpPr>
          <p:nvPr/>
        </p:nvSpPr>
        <p:spPr bwMode="auto">
          <a:xfrm>
            <a:off x="7467600" y="5257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9" name="AutoShape 40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1" name="AutoShape 42"/>
          <p:cNvSpPr>
            <a:spLocks noChangeArrowheads="1"/>
          </p:cNvSpPr>
          <p:nvPr/>
        </p:nvSpPr>
        <p:spPr bwMode="auto">
          <a:xfrm>
            <a:off x="3352800" y="4876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2" name="AutoShape 43"/>
          <p:cNvSpPr>
            <a:spLocks noChangeArrowheads="1"/>
          </p:cNvSpPr>
          <p:nvPr/>
        </p:nvSpPr>
        <p:spPr bwMode="auto">
          <a:xfrm>
            <a:off x="31242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3" name="AutoShape 44"/>
          <p:cNvSpPr>
            <a:spLocks noChangeArrowheads="1"/>
          </p:cNvSpPr>
          <p:nvPr/>
        </p:nvSpPr>
        <p:spPr bwMode="auto">
          <a:xfrm>
            <a:off x="2895600" y="44196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4" name="AutoShape 45"/>
          <p:cNvSpPr>
            <a:spLocks noChangeArrowheads="1"/>
          </p:cNvSpPr>
          <p:nvPr/>
        </p:nvSpPr>
        <p:spPr bwMode="auto">
          <a:xfrm>
            <a:off x="2895600" y="20574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5" name="AutoShape 46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6" name="AutoShape 47"/>
          <p:cNvSpPr>
            <a:spLocks noChangeArrowheads="1"/>
          </p:cNvSpPr>
          <p:nvPr/>
        </p:nvSpPr>
        <p:spPr bwMode="auto">
          <a:xfrm>
            <a:off x="28956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7" name="AutoShape 48"/>
          <p:cNvSpPr>
            <a:spLocks noChangeArrowheads="1"/>
          </p:cNvSpPr>
          <p:nvPr/>
        </p:nvSpPr>
        <p:spPr bwMode="auto">
          <a:xfrm>
            <a:off x="2438400" y="4114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8" name="AutoShape 49"/>
          <p:cNvSpPr>
            <a:spLocks noChangeArrowheads="1"/>
          </p:cNvSpPr>
          <p:nvPr/>
        </p:nvSpPr>
        <p:spPr bwMode="auto">
          <a:xfrm>
            <a:off x="4572000" y="38100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9" name="AutoShape 50"/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0" name="AutoShape 51"/>
          <p:cNvSpPr>
            <a:spLocks noChangeArrowheads="1"/>
          </p:cNvSpPr>
          <p:nvPr/>
        </p:nvSpPr>
        <p:spPr bwMode="auto">
          <a:xfrm>
            <a:off x="7162800" y="19050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1" name="AutoShape 52"/>
          <p:cNvSpPr>
            <a:spLocks noChangeArrowheads="1"/>
          </p:cNvSpPr>
          <p:nvPr/>
        </p:nvSpPr>
        <p:spPr bwMode="auto">
          <a:xfrm>
            <a:off x="7010400" y="20574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2" name="AutoShape 53"/>
          <p:cNvSpPr>
            <a:spLocks noChangeArrowheads="1"/>
          </p:cNvSpPr>
          <p:nvPr/>
        </p:nvSpPr>
        <p:spPr bwMode="auto">
          <a:xfrm>
            <a:off x="6858000" y="2209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3" name="AutoShape 54"/>
          <p:cNvSpPr>
            <a:spLocks noChangeArrowheads="1"/>
          </p:cNvSpPr>
          <p:nvPr/>
        </p:nvSpPr>
        <p:spPr bwMode="auto">
          <a:xfrm>
            <a:off x="7162800" y="2362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4" name="AutoShape 55"/>
          <p:cNvSpPr>
            <a:spLocks noChangeArrowheads="1"/>
          </p:cNvSpPr>
          <p:nvPr/>
        </p:nvSpPr>
        <p:spPr bwMode="auto">
          <a:xfrm>
            <a:off x="7467600" y="2743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5" name="AutoShape 56"/>
          <p:cNvSpPr>
            <a:spLocks noChangeArrowheads="1"/>
          </p:cNvSpPr>
          <p:nvPr/>
        </p:nvSpPr>
        <p:spPr bwMode="auto">
          <a:xfrm>
            <a:off x="57150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6" name="AutoShape 57"/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7" name="AutoShape 58"/>
          <p:cNvSpPr>
            <a:spLocks noChangeArrowheads="1"/>
          </p:cNvSpPr>
          <p:nvPr/>
        </p:nvSpPr>
        <p:spPr bwMode="auto">
          <a:xfrm>
            <a:off x="6019800" y="4800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8" name="AutoShape 59"/>
          <p:cNvSpPr>
            <a:spLocks noChangeArrowheads="1"/>
          </p:cNvSpPr>
          <p:nvPr/>
        </p:nvSpPr>
        <p:spPr bwMode="auto">
          <a:xfrm>
            <a:off x="64008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9" name="AutoShape 60"/>
          <p:cNvSpPr>
            <a:spLocks noChangeArrowheads="1"/>
          </p:cNvSpPr>
          <p:nvPr/>
        </p:nvSpPr>
        <p:spPr bwMode="auto">
          <a:xfrm>
            <a:off x="6781800" y="4343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60" name="AutoShape 61"/>
          <p:cNvSpPr>
            <a:spLocks noChangeArrowheads="1"/>
          </p:cNvSpPr>
          <p:nvPr/>
        </p:nvSpPr>
        <p:spPr bwMode="auto">
          <a:xfrm>
            <a:off x="5943600" y="3733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61" name="AutoShape 62"/>
          <p:cNvSpPr>
            <a:spLocks noChangeArrowheads="1"/>
          </p:cNvSpPr>
          <p:nvPr/>
        </p:nvSpPr>
        <p:spPr bwMode="auto">
          <a:xfrm>
            <a:off x="5181600" y="4191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62" name="AutoShape 63"/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63" name="AutoShape 64"/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64" name="AutoShape 65"/>
          <p:cNvSpPr>
            <a:spLocks noChangeArrowheads="1"/>
          </p:cNvSpPr>
          <p:nvPr/>
        </p:nvSpPr>
        <p:spPr bwMode="auto">
          <a:xfrm>
            <a:off x="6858000" y="4038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65" name="AutoShape 66"/>
          <p:cNvSpPr>
            <a:spLocks noChangeArrowheads="1"/>
          </p:cNvSpPr>
          <p:nvPr/>
        </p:nvSpPr>
        <p:spPr bwMode="auto">
          <a:xfrm>
            <a:off x="7467600" y="5257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66" name="AutoShape 67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4" name="AutoShape 41">
            <a:extLst>
              <a:ext uri="{FF2B5EF4-FFF2-40B4-BE49-F238E27FC236}">
                <a16:creationId xmlns:a16="http://schemas.microsoft.com/office/drawing/2014/main" id="{52A123AF-88D7-4748-915E-D967A08EA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6482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8" name="Rectangle 71">
            <a:extLst>
              <a:ext uri="{FF2B5EF4-FFF2-40B4-BE49-F238E27FC236}">
                <a16:creationId xmlns:a16="http://schemas.microsoft.com/office/drawing/2014/main" id="{FA8FE5C1-9585-504E-8C8A-DCB70E389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Arial" charset="0"/>
              </a:rPr>
              <a:t>0</a:t>
            </a:r>
            <a:endParaRPr lang="en-US" dirty="0"/>
          </a:p>
        </p:txBody>
      </p:sp>
      <p:sp>
        <p:nvSpPr>
          <p:cNvPr id="109" name="Rectangle 72">
            <a:extLst>
              <a:ext uri="{FF2B5EF4-FFF2-40B4-BE49-F238E27FC236}">
                <a16:creationId xmlns:a16="http://schemas.microsoft.com/office/drawing/2014/main" id="{B84A41CA-D0E9-244E-AF41-1BED44843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99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110" name="Rectangle 73">
            <a:extLst>
              <a:ext uri="{FF2B5EF4-FFF2-40B4-BE49-F238E27FC236}">
                <a16:creationId xmlns:a16="http://schemas.microsoft.com/office/drawing/2014/main" id="{AF6575F4-C00C-1C43-9409-592F0C179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76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111" name="Rectangle 74">
            <a:extLst>
              <a:ext uri="{FF2B5EF4-FFF2-40B4-BE49-F238E27FC236}">
                <a16:creationId xmlns:a16="http://schemas.microsoft.com/office/drawing/2014/main" id="{1C7CD66D-D36A-564E-A538-ED89179E7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6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112" name="Rectangle 75">
            <a:extLst>
              <a:ext uri="{FF2B5EF4-FFF2-40B4-BE49-F238E27FC236}">
                <a16:creationId xmlns:a16="http://schemas.microsoft.com/office/drawing/2014/main" id="{1D2F3820-2146-AF44-981D-124FFE196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1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113" name="Rectangle 76">
            <a:extLst>
              <a:ext uri="{FF2B5EF4-FFF2-40B4-BE49-F238E27FC236}">
                <a16:creationId xmlns:a16="http://schemas.microsoft.com/office/drawing/2014/main" id="{87C38349-79B2-5943-9C1B-AD07DF7B4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71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8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6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 dirty="0"/>
          </a:p>
        </p:txBody>
      </p:sp>
      <p:sp>
        <p:nvSpPr>
          <p:cNvPr id="29699" name="Line 47"/>
          <p:cNvSpPr>
            <a:spLocks noChangeShapeType="1"/>
          </p:cNvSpPr>
          <p:nvPr/>
        </p:nvSpPr>
        <p:spPr bwMode="auto">
          <a:xfrm>
            <a:off x="2071688" y="47244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0" name="Line 48"/>
          <p:cNvSpPr>
            <a:spLocks noChangeShapeType="1"/>
          </p:cNvSpPr>
          <p:nvPr/>
        </p:nvSpPr>
        <p:spPr bwMode="auto">
          <a:xfrm>
            <a:off x="2071688" y="3908425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1" name="Line 49"/>
          <p:cNvSpPr>
            <a:spLocks noChangeShapeType="1"/>
          </p:cNvSpPr>
          <p:nvPr/>
        </p:nvSpPr>
        <p:spPr bwMode="auto">
          <a:xfrm>
            <a:off x="2071688" y="30988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2" name="Line 50"/>
          <p:cNvSpPr>
            <a:spLocks noChangeShapeType="1"/>
          </p:cNvSpPr>
          <p:nvPr/>
        </p:nvSpPr>
        <p:spPr bwMode="auto">
          <a:xfrm>
            <a:off x="2071688" y="2281238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3" name="Line 51"/>
          <p:cNvSpPr>
            <a:spLocks noChangeShapeType="1"/>
          </p:cNvSpPr>
          <p:nvPr/>
        </p:nvSpPr>
        <p:spPr bwMode="auto">
          <a:xfrm>
            <a:off x="2071688" y="14652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4" name="Rectangle 52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noFill/>
          <a:ln w="7938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9705" name="Line 53"/>
          <p:cNvSpPr>
            <a:spLocks noChangeShapeType="1"/>
          </p:cNvSpPr>
          <p:nvPr/>
        </p:nvSpPr>
        <p:spPr bwMode="auto">
          <a:xfrm>
            <a:off x="2071688" y="1465263"/>
            <a:ext cx="1587" cy="407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6" name="Line 54"/>
          <p:cNvSpPr>
            <a:spLocks noChangeShapeType="1"/>
          </p:cNvSpPr>
          <p:nvPr/>
        </p:nvSpPr>
        <p:spPr bwMode="auto">
          <a:xfrm>
            <a:off x="2001838" y="55419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7" name="Line 55"/>
          <p:cNvSpPr>
            <a:spLocks noChangeShapeType="1"/>
          </p:cNvSpPr>
          <p:nvPr/>
        </p:nvSpPr>
        <p:spPr bwMode="auto">
          <a:xfrm>
            <a:off x="2001838" y="47244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8" name="Line 56"/>
          <p:cNvSpPr>
            <a:spLocks noChangeShapeType="1"/>
          </p:cNvSpPr>
          <p:nvPr/>
        </p:nvSpPr>
        <p:spPr bwMode="auto">
          <a:xfrm>
            <a:off x="2001838" y="3908425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9" name="Line 57"/>
          <p:cNvSpPr>
            <a:spLocks noChangeShapeType="1"/>
          </p:cNvSpPr>
          <p:nvPr/>
        </p:nvSpPr>
        <p:spPr bwMode="auto">
          <a:xfrm>
            <a:off x="2001838" y="30988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0" name="Line 58"/>
          <p:cNvSpPr>
            <a:spLocks noChangeShapeType="1"/>
          </p:cNvSpPr>
          <p:nvPr/>
        </p:nvSpPr>
        <p:spPr bwMode="auto">
          <a:xfrm>
            <a:off x="2001838" y="2281238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1" name="Line 59"/>
          <p:cNvSpPr>
            <a:spLocks noChangeShapeType="1"/>
          </p:cNvSpPr>
          <p:nvPr/>
        </p:nvSpPr>
        <p:spPr bwMode="auto">
          <a:xfrm>
            <a:off x="2001838" y="14652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2" name="Line 60"/>
          <p:cNvSpPr>
            <a:spLocks noChangeShapeType="1"/>
          </p:cNvSpPr>
          <p:nvPr/>
        </p:nvSpPr>
        <p:spPr bwMode="auto">
          <a:xfrm>
            <a:off x="2071688" y="55419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3" name="Line 61"/>
          <p:cNvSpPr>
            <a:spLocks noChangeShapeType="1"/>
          </p:cNvSpPr>
          <p:nvPr/>
        </p:nvSpPr>
        <p:spPr bwMode="auto">
          <a:xfrm flipV="1">
            <a:off x="20716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4" name="Line 62"/>
          <p:cNvSpPr>
            <a:spLocks noChangeShapeType="1"/>
          </p:cNvSpPr>
          <p:nvPr/>
        </p:nvSpPr>
        <p:spPr bwMode="auto">
          <a:xfrm flipV="1">
            <a:off x="3243263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5" name="Line 63"/>
          <p:cNvSpPr>
            <a:spLocks noChangeShapeType="1"/>
          </p:cNvSpPr>
          <p:nvPr/>
        </p:nvSpPr>
        <p:spPr bwMode="auto">
          <a:xfrm flipV="1">
            <a:off x="44211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6" name="Line 64"/>
          <p:cNvSpPr>
            <a:spLocks noChangeShapeType="1"/>
          </p:cNvSpPr>
          <p:nvPr/>
        </p:nvSpPr>
        <p:spPr bwMode="auto">
          <a:xfrm flipV="1">
            <a:off x="5591175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7" name="Line 65"/>
          <p:cNvSpPr>
            <a:spLocks noChangeShapeType="1"/>
          </p:cNvSpPr>
          <p:nvPr/>
        </p:nvSpPr>
        <p:spPr bwMode="auto">
          <a:xfrm flipV="1">
            <a:off x="6769100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8" name="Line 66"/>
          <p:cNvSpPr>
            <a:spLocks noChangeShapeType="1"/>
          </p:cNvSpPr>
          <p:nvPr/>
        </p:nvSpPr>
        <p:spPr bwMode="auto">
          <a:xfrm flipV="1">
            <a:off x="79390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20" name="Rectangle 68"/>
          <p:cNvSpPr>
            <a:spLocks noChangeArrowheads="1"/>
          </p:cNvSpPr>
          <p:nvPr/>
        </p:nvSpPr>
        <p:spPr bwMode="auto">
          <a:xfrm>
            <a:off x="1781175" y="54165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29721" name="Rectangle 69"/>
          <p:cNvSpPr>
            <a:spLocks noChangeArrowheads="1"/>
          </p:cNvSpPr>
          <p:nvPr/>
        </p:nvSpPr>
        <p:spPr bwMode="auto">
          <a:xfrm>
            <a:off x="1781175" y="45989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29722" name="Rectangle 70"/>
          <p:cNvSpPr>
            <a:spLocks noChangeArrowheads="1"/>
          </p:cNvSpPr>
          <p:nvPr/>
        </p:nvSpPr>
        <p:spPr bwMode="auto">
          <a:xfrm>
            <a:off x="1781175" y="37830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29723" name="Rectangle 71"/>
          <p:cNvSpPr>
            <a:spLocks noChangeArrowheads="1"/>
          </p:cNvSpPr>
          <p:nvPr/>
        </p:nvSpPr>
        <p:spPr bwMode="auto">
          <a:xfrm>
            <a:off x="1781175" y="29733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29724" name="Rectangle 72"/>
          <p:cNvSpPr>
            <a:spLocks noChangeArrowheads="1"/>
          </p:cNvSpPr>
          <p:nvPr/>
        </p:nvSpPr>
        <p:spPr bwMode="auto">
          <a:xfrm>
            <a:off x="1781175" y="2155825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29725" name="Rectangle 73"/>
          <p:cNvSpPr>
            <a:spLocks noChangeArrowheads="1"/>
          </p:cNvSpPr>
          <p:nvPr/>
        </p:nvSpPr>
        <p:spPr bwMode="auto">
          <a:xfrm>
            <a:off x="1781175" y="13398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K-means Clustering (4)</a:t>
            </a:r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9734" name="Group 5"/>
          <p:cNvGrpSpPr>
            <a:grpSpLocks/>
          </p:cNvGrpSpPr>
          <p:nvPr/>
        </p:nvGrpSpPr>
        <p:grpSpPr bwMode="auto">
          <a:xfrm>
            <a:off x="6172200" y="2133600"/>
            <a:ext cx="685800" cy="533400"/>
            <a:chOff x="192" y="1824"/>
            <a:chExt cx="432" cy="336"/>
          </a:xfrm>
        </p:grpSpPr>
        <p:sp>
          <p:nvSpPr>
            <p:cNvPr id="29772" name="Oval 6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9773" name="Text Box 7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1</a:t>
              </a:r>
            </a:p>
          </p:txBody>
        </p:sp>
      </p:grpSp>
      <p:grpSp>
        <p:nvGrpSpPr>
          <p:cNvPr id="29735" name="Group 8"/>
          <p:cNvGrpSpPr>
            <a:grpSpLocks/>
          </p:cNvGrpSpPr>
          <p:nvPr/>
        </p:nvGrpSpPr>
        <p:grpSpPr bwMode="auto">
          <a:xfrm>
            <a:off x="3124200" y="4343400"/>
            <a:ext cx="685800" cy="533400"/>
            <a:chOff x="192" y="1824"/>
            <a:chExt cx="432" cy="336"/>
          </a:xfrm>
        </p:grpSpPr>
        <p:sp>
          <p:nvSpPr>
            <p:cNvPr id="29770" name="Oval 9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9771" name="Text Box 10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2</a:t>
              </a:r>
            </a:p>
          </p:txBody>
        </p:sp>
      </p:grpSp>
      <p:grpSp>
        <p:nvGrpSpPr>
          <p:cNvPr id="29736" name="Group 11"/>
          <p:cNvGrpSpPr>
            <a:grpSpLocks/>
          </p:cNvGrpSpPr>
          <p:nvPr/>
        </p:nvGrpSpPr>
        <p:grpSpPr bwMode="auto">
          <a:xfrm>
            <a:off x="6248400" y="4038600"/>
            <a:ext cx="685800" cy="533400"/>
            <a:chOff x="192" y="1824"/>
            <a:chExt cx="432" cy="336"/>
          </a:xfrm>
        </p:grpSpPr>
        <p:sp>
          <p:nvSpPr>
            <p:cNvPr id="29768" name="Oval 12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9769" name="Text Box 13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3</a:t>
              </a:r>
            </a:p>
          </p:txBody>
        </p:sp>
      </p:grpSp>
      <p:sp>
        <p:nvSpPr>
          <p:cNvPr id="29738" name="AutoShape 15"/>
          <p:cNvSpPr>
            <a:spLocks noChangeArrowheads="1"/>
          </p:cNvSpPr>
          <p:nvPr/>
        </p:nvSpPr>
        <p:spPr bwMode="auto">
          <a:xfrm>
            <a:off x="3352800" y="4876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39" name="AutoShape 16"/>
          <p:cNvSpPr>
            <a:spLocks noChangeArrowheads="1"/>
          </p:cNvSpPr>
          <p:nvPr/>
        </p:nvSpPr>
        <p:spPr bwMode="auto">
          <a:xfrm>
            <a:off x="31242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0" name="AutoShape 17"/>
          <p:cNvSpPr>
            <a:spLocks noChangeArrowheads="1"/>
          </p:cNvSpPr>
          <p:nvPr/>
        </p:nvSpPr>
        <p:spPr bwMode="auto">
          <a:xfrm>
            <a:off x="2895600" y="44196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1" name="AutoShape 18"/>
          <p:cNvSpPr>
            <a:spLocks noChangeArrowheads="1"/>
          </p:cNvSpPr>
          <p:nvPr/>
        </p:nvSpPr>
        <p:spPr bwMode="auto">
          <a:xfrm>
            <a:off x="2895600" y="2057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2" name="AutoShape 1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3" name="AutoShape 20"/>
          <p:cNvSpPr>
            <a:spLocks noChangeArrowheads="1"/>
          </p:cNvSpPr>
          <p:nvPr/>
        </p:nvSpPr>
        <p:spPr bwMode="auto">
          <a:xfrm>
            <a:off x="28956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4" name="AutoShape 21"/>
          <p:cNvSpPr>
            <a:spLocks noChangeArrowheads="1"/>
          </p:cNvSpPr>
          <p:nvPr/>
        </p:nvSpPr>
        <p:spPr bwMode="auto">
          <a:xfrm>
            <a:off x="2438400" y="4114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5" name="AutoShape 22"/>
          <p:cNvSpPr>
            <a:spLocks noChangeArrowheads="1"/>
          </p:cNvSpPr>
          <p:nvPr/>
        </p:nvSpPr>
        <p:spPr bwMode="auto">
          <a:xfrm>
            <a:off x="4572000" y="3810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6" name="AutoShape 23"/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7" name="AutoShape 24"/>
          <p:cNvSpPr>
            <a:spLocks noChangeArrowheads="1"/>
          </p:cNvSpPr>
          <p:nvPr/>
        </p:nvSpPr>
        <p:spPr bwMode="auto">
          <a:xfrm>
            <a:off x="7162800" y="19050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8" name="AutoShape 25"/>
          <p:cNvSpPr>
            <a:spLocks noChangeArrowheads="1"/>
          </p:cNvSpPr>
          <p:nvPr/>
        </p:nvSpPr>
        <p:spPr bwMode="auto">
          <a:xfrm>
            <a:off x="7010400" y="20574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9" name="AutoShape 26"/>
          <p:cNvSpPr>
            <a:spLocks noChangeArrowheads="1"/>
          </p:cNvSpPr>
          <p:nvPr/>
        </p:nvSpPr>
        <p:spPr bwMode="auto">
          <a:xfrm>
            <a:off x="6858000" y="2209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0" name="AutoShape 27"/>
          <p:cNvSpPr>
            <a:spLocks noChangeArrowheads="1"/>
          </p:cNvSpPr>
          <p:nvPr/>
        </p:nvSpPr>
        <p:spPr bwMode="auto">
          <a:xfrm>
            <a:off x="7162800" y="2362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1" name="AutoShape 28"/>
          <p:cNvSpPr>
            <a:spLocks noChangeArrowheads="1"/>
          </p:cNvSpPr>
          <p:nvPr/>
        </p:nvSpPr>
        <p:spPr bwMode="auto">
          <a:xfrm>
            <a:off x="7467600" y="2743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2" name="AutoShape 29"/>
          <p:cNvSpPr>
            <a:spLocks noChangeArrowheads="1"/>
          </p:cNvSpPr>
          <p:nvPr/>
        </p:nvSpPr>
        <p:spPr bwMode="auto">
          <a:xfrm>
            <a:off x="57150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3" name="AutoShape 30"/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4" name="AutoShape 31"/>
          <p:cNvSpPr>
            <a:spLocks noChangeArrowheads="1"/>
          </p:cNvSpPr>
          <p:nvPr/>
        </p:nvSpPr>
        <p:spPr bwMode="auto">
          <a:xfrm>
            <a:off x="6019800" y="4800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5" name="AutoShape 32"/>
          <p:cNvSpPr>
            <a:spLocks noChangeArrowheads="1"/>
          </p:cNvSpPr>
          <p:nvPr/>
        </p:nvSpPr>
        <p:spPr bwMode="auto">
          <a:xfrm>
            <a:off x="64008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6" name="AutoShape 33"/>
          <p:cNvSpPr>
            <a:spLocks noChangeArrowheads="1"/>
          </p:cNvSpPr>
          <p:nvPr/>
        </p:nvSpPr>
        <p:spPr bwMode="auto">
          <a:xfrm>
            <a:off x="6781800" y="4343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7" name="AutoShape 34"/>
          <p:cNvSpPr>
            <a:spLocks noChangeArrowheads="1"/>
          </p:cNvSpPr>
          <p:nvPr/>
        </p:nvSpPr>
        <p:spPr bwMode="auto">
          <a:xfrm>
            <a:off x="5943600" y="3733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8" name="AutoShape 35"/>
          <p:cNvSpPr>
            <a:spLocks noChangeArrowheads="1"/>
          </p:cNvSpPr>
          <p:nvPr/>
        </p:nvSpPr>
        <p:spPr bwMode="auto">
          <a:xfrm>
            <a:off x="5181600" y="4191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9" name="AutoShape 36"/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60" name="AutoShape 37"/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61" name="AutoShape 38"/>
          <p:cNvSpPr>
            <a:spLocks noChangeArrowheads="1"/>
          </p:cNvSpPr>
          <p:nvPr/>
        </p:nvSpPr>
        <p:spPr bwMode="auto">
          <a:xfrm>
            <a:off x="6858000" y="4038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62" name="AutoShape 39"/>
          <p:cNvSpPr>
            <a:spLocks noChangeArrowheads="1"/>
          </p:cNvSpPr>
          <p:nvPr/>
        </p:nvSpPr>
        <p:spPr bwMode="auto">
          <a:xfrm>
            <a:off x="7467600" y="5257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63" name="AutoShape 40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2819400" y="2209800"/>
            <a:ext cx="3962400" cy="2514600"/>
            <a:chOff x="1776" y="1392"/>
            <a:chExt cx="2496" cy="1584"/>
          </a:xfrm>
        </p:grpSpPr>
        <p:sp>
          <p:nvSpPr>
            <p:cNvPr id="29765" name="Line 42"/>
            <p:cNvSpPr>
              <a:spLocks noChangeShapeType="1"/>
            </p:cNvSpPr>
            <p:nvPr/>
          </p:nvSpPr>
          <p:spPr bwMode="auto">
            <a:xfrm flipH="1" flipV="1">
              <a:off x="1776" y="2592"/>
              <a:ext cx="192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66" name="Line 43"/>
            <p:cNvSpPr>
              <a:spLocks noChangeShapeType="1"/>
            </p:cNvSpPr>
            <p:nvPr/>
          </p:nvSpPr>
          <p:spPr bwMode="auto">
            <a:xfrm flipH="1">
              <a:off x="3840" y="2736"/>
              <a:ext cx="96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67" name="Line 44"/>
            <p:cNvSpPr>
              <a:spLocks noChangeShapeType="1"/>
            </p:cNvSpPr>
            <p:nvPr/>
          </p:nvSpPr>
          <p:spPr bwMode="auto">
            <a:xfrm>
              <a:off x="4080" y="1392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8" name="AutoShape 14">
            <a:extLst>
              <a:ext uri="{FF2B5EF4-FFF2-40B4-BE49-F238E27FC236}">
                <a16:creationId xmlns:a16="http://schemas.microsoft.com/office/drawing/2014/main" id="{86336F6D-E0BA-534D-A094-55D7F8BF8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6482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33F9925-91E3-B941-9112-EAF6253D3BB7}"/>
              </a:ext>
            </a:extLst>
          </p:cNvPr>
          <p:cNvSpPr/>
          <p:nvPr/>
        </p:nvSpPr>
        <p:spPr>
          <a:xfrm>
            <a:off x="0" y="838200"/>
            <a:ext cx="9144000" cy="3603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 Box 4">
            <a:extLst>
              <a:ext uri="{FF2B5EF4-FFF2-40B4-BE49-F238E27FC236}">
                <a16:creationId xmlns:a16="http://schemas.microsoft.com/office/drawing/2014/main" id="{BDDB219A-EFC1-634E-A974-69D4FEC78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309" y="838200"/>
            <a:ext cx="4281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/>
              <a:t>Distanzma</a:t>
            </a:r>
            <a:r>
              <a:rPr lang="de-DE" dirty="0" err="1"/>
              <a:t>ß</a:t>
            </a:r>
            <a:r>
              <a:rPr lang="en-US" dirty="0"/>
              <a:t>: </a:t>
            </a:r>
            <a:r>
              <a:rPr lang="en-US" dirty="0" err="1"/>
              <a:t>Euklidische</a:t>
            </a:r>
            <a:r>
              <a:rPr lang="en-US" dirty="0"/>
              <a:t> </a:t>
            </a:r>
            <a:r>
              <a:rPr lang="en-US" dirty="0" err="1"/>
              <a:t>Distanz</a:t>
            </a:r>
            <a:endParaRPr lang="en-US" dirty="0"/>
          </a:p>
        </p:txBody>
      </p:sp>
      <p:sp>
        <p:nvSpPr>
          <p:cNvPr id="81" name="Rectangle 71">
            <a:extLst>
              <a:ext uri="{FF2B5EF4-FFF2-40B4-BE49-F238E27FC236}">
                <a16:creationId xmlns:a16="http://schemas.microsoft.com/office/drawing/2014/main" id="{2795ECEA-FEC5-9C4E-8436-E0DACE8E8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Arial" charset="0"/>
              </a:rPr>
              <a:t>0</a:t>
            </a:r>
            <a:endParaRPr lang="en-US" dirty="0"/>
          </a:p>
        </p:txBody>
      </p:sp>
      <p:sp>
        <p:nvSpPr>
          <p:cNvPr id="82" name="Rectangle 72">
            <a:extLst>
              <a:ext uri="{FF2B5EF4-FFF2-40B4-BE49-F238E27FC236}">
                <a16:creationId xmlns:a16="http://schemas.microsoft.com/office/drawing/2014/main" id="{91BA4FB9-1C2C-394B-85DA-0A55F5760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99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83" name="Rectangle 73">
            <a:extLst>
              <a:ext uri="{FF2B5EF4-FFF2-40B4-BE49-F238E27FC236}">
                <a16:creationId xmlns:a16="http://schemas.microsoft.com/office/drawing/2014/main" id="{01797FEB-37E5-EA42-BF32-90540ACFD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76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84" name="Rectangle 74">
            <a:extLst>
              <a:ext uri="{FF2B5EF4-FFF2-40B4-BE49-F238E27FC236}">
                <a16:creationId xmlns:a16="http://schemas.microsoft.com/office/drawing/2014/main" id="{7D21D037-D522-6D4E-8B40-7594D9665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6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85" name="Rectangle 75">
            <a:extLst>
              <a:ext uri="{FF2B5EF4-FFF2-40B4-BE49-F238E27FC236}">
                <a16:creationId xmlns:a16="http://schemas.microsoft.com/office/drawing/2014/main" id="{B32B3AB6-B77C-B747-8E15-073E40B7B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1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86" name="Rectangle 76">
            <a:extLst>
              <a:ext uri="{FF2B5EF4-FFF2-40B4-BE49-F238E27FC236}">
                <a16:creationId xmlns:a16="http://schemas.microsoft.com/office/drawing/2014/main" id="{491964C3-A282-2E41-906C-8693A3B45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71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7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46">
            <a:extLst>
              <a:ext uri="{FF2B5EF4-FFF2-40B4-BE49-F238E27FC236}">
                <a16:creationId xmlns:a16="http://schemas.microsoft.com/office/drawing/2014/main" id="{C7FE732A-EBCC-1D43-B68C-00B52DE16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 dirty="0"/>
          </a:p>
        </p:txBody>
      </p:sp>
      <p:sp>
        <p:nvSpPr>
          <p:cNvPr id="114" name="Line 47">
            <a:extLst>
              <a:ext uri="{FF2B5EF4-FFF2-40B4-BE49-F238E27FC236}">
                <a16:creationId xmlns:a16="http://schemas.microsoft.com/office/drawing/2014/main" id="{CD007D7F-2C9E-0F46-B97D-1289D90E81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688" y="47244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" name="Line 48">
            <a:extLst>
              <a:ext uri="{FF2B5EF4-FFF2-40B4-BE49-F238E27FC236}">
                <a16:creationId xmlns:a16="http://schemas.microsoft.com/office/drawing/2014/main" id="{E9EFE5B6-46C7-864F-B217-473B647CF1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688" y="3908425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" name="Line 49">
            <a:extLst>
              <a:ext uri="{FF2B5EF4-FFF2-40B4-BE49-F238E27FC236}">
                <a16:creationId xmlns:a16="http://schemas.microsoft.com/office/drawing/2014/main" id="{ED552E3C-7A22-E946-82FC-D1B20BCF9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688" y="30988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7" name="Line 50">
            <a:extLst>
              <a:ext uri="{FF2B5EF4-FFF2-40B4-BE49-F238E27FC236}">
                <a16:creationId xmlns:a16="http://schemas.microsoft.com/office/drawing/2014/main" id="{B87EBD40-8077-8541-8B93-54D474C577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688" y="2281238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8" name="Line 51">
            <a:extLst>
              <a:ext uri="{FF2B5EF4-FFF2-40B4-BE49-F238E27FC236}">
                <a16:creationId xmlns:a16="http://schemas.microsoft.com/office/drawing/2014/main" id="{355D7811-ACEE-E04F-AC99-F354D03904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688" y="14652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9" name="Rectangle 52">
            <a:extLst>
              <a:ext uri="{FF2B5EF4-FFF2-40B4-BE49-F238E27FC236}">
                <a16:creationId xmlns:a16="http://schemas.microsoft.com/office/drawing/2014/main" id="{5004A8D1-8CAD-9C47-9426-FFCC8137D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noFill/>
          <a:ln w="7938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120" name="Line 53">
            <a:extLst>
              <a:ext uri="{FF2B5EF4-FFF2-40B4-BE49-F238E27FC236}">
                <a16:creationId xmlns:a16="http://schemas.microsoft.com/office/drawing/2014/main" id="{065FB3AE-EE2F-F540-B365-A925717B51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688" y="1465263"/>
            <a:ext cx="1587" cy="407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1" name="Line 54">
            <a:extLst>
              <a:ext uri="{FF2B5EF4-FFF2-40B4-BE49-F238E27FC236}">
                <a16:creationId xmlns:a16="http://schemas.microsoft.com/office/drawing/2014/main" id="{630741D4-C181-1E43-B023-59A475AD1C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838" y="55419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" name="Line 55">
            <a:extLst>
              <a:ext uri="{FF2B5EF4-FFF2-40B4-BE49-F238E27FC236}">
                <a16:creationId xmlns:a16="http://schemas.microsoft.com/office/drawing/2014/main" id="{F3ED865A-F1CC-7A4A-8736-940A08BD23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838" y="47244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" name="Line 56">
            <a:extLst>
              <a:ext uri="{FF2B5EF4-FFF2-40B4-BE49-F238E27FC236}">
                <a16:creationId xmlns:a16="http://schemas.microsoft.com/office/drawing/2014/main" id="{AC056F01-5EAF-3D43-9400-B81643CFA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838" y="3908425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" name="Line 57">
            <a:extLst>
              <a:ext uri="{FF2B5EF4-FFF2-40B4-BE49-F238E27FC236}">
                <a16:creationId xmlns:a16="http://schemas.microsoft.com/office/drawing/2014/main" id="{D747875F-645B-4948-AB3D-A8D6E38CFA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838" y="30988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5" name="Line 58">
            <a:extLst>
              <a:ext uri="{FF2B5EF4-FFF2-40B4-BE49-F238E27FC236}">
                <a16:creationId xmlns:a16="http://schemas.microsoft.com/office/drawing/2014/main" id="{52294E4C-2F6B-9D4A-8C2D-AE8EB03F75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838" y="2281238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" name="Line 59">
            <a:extLst>
              <a:ext uri="{FF2B5EF4-FFF2-40B4-BE49-F238E27FC236}">
                <a16:creationId xmlns:a16="http://schemas.microsoft.com/office/drawing/2014/main" id="{9F672875-9991-8844-8301-D53BCE6097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838" y="14652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" name="Line 60">
            <a:extLst>
              <a:ext uri="{FF2B5EF4-FFF2-40B4-BE49-F238E27FC236}">
                <a16:creationId xmlns:a16="http://schemas.microsoft.com/office/drawing/2014/main" id="{D664773C-ECA5-ED4F-9C99-415DF9C152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688" y="55419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" name="Line 61">
            <a:extLst>
              <a:ext uri="{FF2B5EF4-FFF2-40B4-BE49-F238E27FC236}">
                <a16:creationId xmlns:a16="http://schemas.microsoft.com/office/drawing/2014/main" id="{06073AFF-8278-0C4C-AE27-702803B427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716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9" name="Line 62">
            <a:extLst>
              <a:ext uri="{FF2B5EF4-FFF2-40B4-BE49-F238E27FC236}">
                <a16:creationId xmlns:a16="http://schemas.microsoft.com/office/drawing/2014/main" id="{78500978-15AB-7144-A9A9-EE88F2C0BE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3263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" name="Line 63">
            <a:extLst>
              <a:ext uri="{FF2B5EF4-FFF2-40B4-BE49-F238E27FC236}">
                <a16:creationId xmlns:a16="http://schemas.microsoft.com/office/drawing/2014/main" id="{46D68BBD-8F56-AA46-9345-424614210E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11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1" name="Line 64">
            <a:extLst>
              <a:ext uri="{FF2B5EF4-FFF2-40B4-BE49-F238E27FC236}">
                <a16:creationId xmlns:a16="http://schemas.microsoft.com/office/drawing/2014/main" id="{90B1930D-3444-0A48-B99A-E34684C7D5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1175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" name="Line 65">
            <a:extLst>
              <a:ext uri="{FF2B5EF4-FFF2-40B4-BE49-F238E27FC236}">
                <a16:creationId xmlns:a16="http://schemas.microsoft.com/office/drawing/2014/main" id="{69C55308-5A48-9246-BC23-8D1A4E6AE0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69100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" name="Line 66">
            <a:extLst>
              <a:ext uri="{FF2B5EF4-FFF2-40B4-BE49-F238E27FC236}">
                <a16:creationId xmlns:a16="http://schemas.microsoft.com/office/drawing/2014/main" id="{B79D7EAF-5763-CB40-BD63-165202885E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390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" name="Rectangle 68">
            <a:extLst>
              <a:ext uri="{FF2B5EF4-FFF2-40B4-BE49-F238E27FC236}">
                <a16:creationId xmlns:a16="http://schemas.microsoft.com/office/drawing/2014/main" id="{0BB2A9A5-38E8-494D-8D38-C9611136F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5" y="54165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135" name="Rectangle 69">
            <a:extLst>
              <a:ext uri="{FF2B5EF4-FFF2-40B4-BE49-F238E27FC236}">
                <a16:creationId xmlns:a16="http://schemas.microsoft.com/office/drawing/2014/main" id="{F9F4E943-0F00-ED4B-B17B-71EBA842C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5" y="45989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136" name="Rectangle 70">
            <a:extLst>
              <a:ext uri="{FF2B5EF4-FFF2-40B4-BE49-F238E27FC236}">
                <a16:creationId xmlns:a16="http://schemas.microsoft.com/office/drawing/2014/main" id="{A5D95C17-0233-4642-B0D9-10B758730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5" y="37830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137" name="Rectangle 71">
            <a:extLst>
              <a:ext uri="{FF2B5EF4-FFF2-40B4-BE49-F238E27FC236}">
                <a16:creationId xmlns:a16="http://schemas.microsoft.com/office/drawing/2014/main" id="{F6568B86-DA60-BC4D-B745-D1A02F3AF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5" y="29733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138" name="Rectangle 72">
            <a:extLst>
              <a:ext uri="{FF2B5EF4-FFF2-40B4-BE49-F238E27FC236}">
                <a16:creationId xmlns:a16="http://schemas.microsoft.com/office/drawing/2014/main" id="{1181533A-6928-6447-8646-1FACE20F4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5" y="2155825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139" name="Rectangle 73">
            <a:extLst>
              <a:ext uri="{FF2B5EF4-FFF2-40B4-BE49-F238E27FC236}">
                <a16:creationId xmlns:a16="http://schemas.microsoft.com/office/drawing/2014/main" id="{D4C2F455-35E1-8749-BDDB-11F7BFEBD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5" y="13398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155" name="AutoShape 15">
            <a:extLst>
              <a:ext uri="{FF2B5EF4-FFF2-40B4-BE49-F238E27FC236}">
                <a16:creationId xmlns:a16="http://schemas.microsoft.com/office/drawing/2014/main" id="{D560CF08-B7FC-3F48-8EAB-2D99D8F81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876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6" name="AutoShape 16">
            <a:extLst>
              <a:ext uri="{FF2B5EF4-FFF2-40B4-BE49-F238E27FC236}">
                <a16:creationId xmlns:a16="http://schemas.microsoft.com/office/drawing/2014/main" id="{AF72C978-1A72-1F4D-8227-F5EA18805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7" name="AutoShape 17">
            <a:extLst>
              <a:ext uri="{FF2B5EF4-FFF2-40B4-BE49-F238E27FC236}">
                <a16:creationId xmlns:a16="http://schemas.microsoft.com/office/drawing/2014/main" id="{FC8CD617-7879-A74C-A93B-894F29732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4196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8" name="AutoShape 18">
            <a:extLst>
              <a:ext uri="{FF2B5EF4-FFF2-40B4-BE49-F238E27FC236}">
                <a16:creationId xmlns:a16="http://schemas.microsoft.com/office/drawing/2014/main" id="{C4B3A516-E6E1-8F43-9BC0-DABE0C2FD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57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9" name="AutoShape 19">
            <a:extLst>
              <a:ext uri="{FF2B5EF4-FFF2-40B4-BE49-F238E27FC236}">
                <a16:creationId xmlns:a16="http://schemas.microsoft.com/office/drawing/2014/main" id="{268C4F1A-1C61-BA4D-A645-23B057BFD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0" name="AutoShape 20">
            <a:extLst>
              <a:ext uri="{FF2B5EF4-FFF2-40B4-BE49-F238E27FC236}">
                <a16:creationId xmlns:a16="http://schemas.microsoft.com/office/drawing/2014/main" id="{3AAC576E-D5C9-ED46-B6DB-E9F5927E7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1" name="AutoShape 21">
            <a:extLst>
              <a:ext uri="{FF2B5EF4-FFF2-40B4-BE49-F238E27FC236}">
                <a16:creationId xmlns:a16="http://schemas.microsoft.com/office/drawing/2014/main" id="{CC330BDF-38AA-FD4B-A11B-9806871A5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114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2" name="AutoShape 22">
            <a:extLst>
              <a:ext uri="{FF2B5EF4-FFF2-40B4-BE49-F238E27FC236}">
                <a16:creationId xmlns:a16="http://schemas.microsoft.com/office/drawing/2014/main" id="{F6C7D41F-42D7-8445-BCAC-4FF3EA07D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10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" name="AutoShape 23">
            <a:extLst>
              <a:ext uri="{FF2B5EF4-FFF2-40B4-BE49-F238E27FC236}">
                <a16:creationId xmlns:a16="http://schemas.microsoft.com/office/drawing/2014/main" id="{3C6355AC-3DCB-2C4F-AE03-ADFACD25D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" name="AutoShape 24">
            <a:extLst>
              <a:ext uri="{FF2B5EF4-FFF2-40B4-BE49-F238E27FC236}">
                <a16:creationId xmlns:a16="http://schemas.microsoft.com/office/drawing/2014/main" id="{7F766CA1-34B8-FF45-8BAB-07A9B5E95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9050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" name="AutoShape 25">
            <a:extLst>
              <a:ext uri="{FF2B5EF4-FFF2-40B4-BE49-F238E27FC236}">
                <a16:creationId xmlns:a16="http://schemas.microsoft.com/office/drawing/2014/main" id="{5807EDC3-225D-BF43-9CC6-80486D141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0574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6" name="AutoShape 26">
            <a:extLst>
              <a:ext uri="{FF2B5EF4-FFF2-40B4-BE49-F238E27FC236}">
                <a16:creationId xmlns:a16="http://schemas.microsoft.com/office/drawing/2014/main" id="{120B7A94-813B-F14A-8C56-F6689A1C4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209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7" name="AutoShape 27">
            <a:extLst>
              <a:ext uri="{FF2B5EF4-FFF2-40B4-BE49-F238E27FC236}">
                <a16:creationId xmlns:a16="http://schemas.microsoft.com/office/drawing/2014/main" id="{EEA0888D-84D3-A24C-9495-1639C28B3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362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8" name="AutoShape 28">
            <a:extLst>
              <a:ext uri="{FF2B5EF4-FFF2-40B4-BE49-F238E27FC236}">
                <a16:creationId xmlns:a16="http://schemas.microsoft.com/office/drawing/2014/main" id="{42AE4F93-CEC7-CF4C-A3C2-D4256B4A7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43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9" name="AutoShape 29">
            <a:extLst>
              <a:ext uri="{FF2B5EF4-FFF2-40B4-BE49-F238E27FC236}">
                <a16:creationId xmlns:a16="http://schemas.microsoft.com/office/drawing/2014/main" id="{31B9D670-C50F-9E47-A456-CA54CFCD2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0" name="AutoShape 30">
            <a:extLst>
              <a:ext uri="{FF2B5EF4-FFF2-40B4-BE49-F238E27FC236}">
                <a16:creationId xmlns:a16="http://schemas.microsoft.com/office/drawing/2014/main" id="{BE68CE3B-A946-1140-8F08-4A79C7E84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1" name="AutoShape 31">
            <a:extLst>
              <a:ext uri="{FF2B5EF4-FFF2-40B4-BE49-F238E27FC236}">
                <a16:creationId xmlns:a16="http://schemas.microsoft.com/office/drawing/2014/main" id="{55C44830-5E0C-F94D-9508-CACB413F0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800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2" name="AutoShape 32">
            <a:extLst>
              <a:ext uri="{FF2B5EF4-FFF2-40B4-BE49-F238E27FC236}">
                <a16:creationId xmlns:a16="http://schemas.microsoft.com/office/drawing/2014/main" id="{56334B64-83CE-AE48-A783-3D6F6A3D1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3" name="AutoShape 33">
            <a:extLst>
              <a:ext uri="{FF2B5EF4-FFF2-40B4-BE49-F238E27FC236}">
                <a16:creationId xmlns:a16="http://schemas.microsoft.com/office/drawing/2014/main" id="{132938FF-15B5-5940-9ABD-F4891628A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343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4" name="AutoShape 34">
            <a:extLst>
              <a:ext uri="{FF2B5EF4-FFF2-40B4-BE49-F238E27FC236}">
                <a16:creationId xmlns:a16="http://schemas.microsoft.com/office/drawing/2014/main" id="{66BA7333-D32A-8748-9B6C-5EEC1EE09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733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5" name="AutoShape 35">
            <a:extLst>
              <a:ext uri="{FF2B5EF4-FFF2-40B4-BE49-F238E27FC236}">
                <a16:creationId xmlns:a16="http://schemas.microsoft.com/office/drawing/2014/main" id="{764254BB-C73F-2A41-A106-525DAB052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191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6" name="AutoShape 36">
            <a:extLst>
              <a:ext uri="{FF2B5EF4-FFF2-40B4-BE49-F238E27FC236}">
                <a16:creationId xmlns:a16="http://schemas.microsoft.com/office/drawing/2014/main" id="{F068ECEC-F955-834A-9C69-839B52D25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7" name="AutoShape 37">
            <a:extLst>
              <a:ext uri="{FF2B5EF4-FFF2-40B4-BE49-F238E27FC236}">
                <a16:creationId xmlns:a16="http://schemas.microsoft.com/office/drawing/2014/main" id="{B9A365CB-BDFB-4940-9E47-4D31251C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8" name="AutoShape 38">
            <a:extLst>
              <a:ext uri="{FF2B5EF4-FFF2-40B4-BE49-F238E27FC236}">
                <a16:creationId xmlns:a16="http://schemas.microsoft.com/office/drawing/2014/main" id="{23A38640-E768-5645-99CE-D71497F75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038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9" name="AutoShape 39">
            <a:extLst>
              <a:ext uri="{FF2B5EF4-FFF2-40B4-BE49-F238E27FC236}">
                <a16:creationId xmlns:a16="http://schemas.microsoft.com/office/drawing/2014/main" id="{A8352F7F-27EF-9A47-A3FA-939D5CCBD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5257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80" name="AutoShape 40">
            <a:extLst>
              <a:ext uri="{FF2B5EF4-FFF2-40B4-BE49-F238E27FC236}">
                <a16:creationId xmlns:a16="http://schemas.microsoft.com/office/drawing/2014/main" id="{D1622901-E3E9-894B-A80E-AD02CD743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85" name="AutoShape 14">
            <a:extLst>
              <a:ext uri="{FF2B5EF4-FFF2-40B4-BE49-F238E27FC236}">
                <a16:creationId xmlns:a16="http://schemas.microsoft.com/office/drawing/2014/main" id="{7FEFECC7-133D-4A4A-88EC-4B3699B9C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6482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K-means Clustering (5)</a:t>
            </a:r>
          </a:p>
        </p:txBody>
      </p:sp>
      <p:grpSp>
        <p:nvGrpSpPr>
          <p:cNvPr id="30724" name="Group 5"/>
          <p:cNvGrpSpPr>
            <a:grpSpLocks/>
          </p:cNvGrpSpPr>
          <p:nvPr/>
        </p:nvGrpSpPr>
        <p:grpSpPr bwMode="auto">
          <a:xfrm>
            <a:off x="6553200" y="2133600"/>
            <a:ext cx="685800" cy="533400"/>
            <a:chOff x="192" y="1824"/>
            <a:chExt cx="432" cy="336"/>
          </a:xfrm>
        </p:grpSpPr>
        <p:sp>
          <p:nvSpPr>
            <p:cNvPr id="30758" name="Oval 6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0759" name="Text Box 7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1</a:t>
              </a:r>
            </a:p>
          </p:txBody>
        </p:sp>
      </p:grpSp>
      <p:grpSp>
        <p:nvGrpSpPr>
          <p:cNvPr id="30725" name="Group 8"/>
          <p:cNvGrpSpPr>
            <a:grpSpLocks/>
          </p:cNvGrpSpPr>
          <p:nvPr/>
        </p:nvGrpSpPr>
        <p:grpSpPr bwMode="auto">
          <a:xfrm>
            <a:off x="2743200" y="4038600"/>
            <a:ext cx="685800" cy="533400"/>
            <a:chOff x="192" y="1824"/>
            <a:chExt cx="432" cy="336"/>
          </a:xfrm>
        </p:grpSpPr>
        <p:sp>
          <p:nvSpPr>
            <p:cNvPr id="30756" name="Oval 9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dirty="0"/>
            </a:p>
          </p:txBody>
        </p:sp>
        <p:sp>
          <p:nvSpPr>
            <p:cNvPr id="30757" name="Text Box 10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2</a:t>
              </a:r>
            </a:p>
          </p:txBody>
        </p:sp>
      </p:grpSp>
      <p:grpSp>
        <p:nvGrpSpPr>
          <p:cNvPr id="30726" name="Group 11"/>
          <p:cNvGrpSpPr>
            <a:grpSpLocks/>
          </p:cNvGrpSpPr>
          <p:nvPr/>
        </p:nvGrpSpPr>
        <p:grpSpPr bwMode="auto">
          <a:xfrm>
            <a:off x="6172200" y="4267200"/>
            <a:ext cx="685800" cy="533400"/>
            <a:chOff x="192" y="1824"/>
            <a:chExt cx="432" cy="336"/>
          </a:xfrm>
        </p:grpSpPr>
        <p:sp>
          <p:nvSpPr>
            <p:cNvPr id="30754" name="Oval 12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0755" name="Text Box 13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3</a:t>
              </a:r>
            </a:p>
          </p:txBody>
        </p:sp>
      </p:grpSp>
      <p:sp>
        <p:nvSpPr>
          <p:cNvPr id="186" name="Rectangle 185">
            <a:extLst>
              <a:ext uri="{FF2B5EF4-FFF2-40B4-BE49-F238E27FC236}">
                <a16:creationId xmlns:a16="http://schemas.microsoft.com/office/drawing/2014/main" id="{C076C345-599E-F046-8E9A-E1C3FF227AD2}"/>
              </a:ext>
            </a:extLst>
          </p:cNvPr>
          <p:cNvSpPr/>
          <p:nvPr/>
        </p:nvSpPr>
        <p:spPr>
          <a:xfrm>
            <a:off x="0" y="838200"/>
            <a:ext cx="9144000" cy="3603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Text Box 4">
            <a:extLst>
              <a:ext uri="{FF2B5EF4-FFF2-40B4-BE49-F238E27FC236}">
                <a16:creationId xmlns:a16="http://schemas.microsoft.com/office/drawing/2014/main" id="{449BD9F2-C306-EF4B-B0A9-BEE989990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309" y="838200"/>
            <a:ext cx="4281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/>
              <a:t>Distanzma</a:t>
            </a:r>
            <a:r>
              <a:rPr lang="de-DE" dirty="0" err="1"/>
              <a:t>ß</a:t>
            </a:r>
            <a:r>
              <a:rPr lang="en-US" dirty="0"/>
              <a:t>: </a:t>
            </a:r>
            <a:r>
              <a:rPr lang="en-US" dirty="0" err="1"/>
              <a:t>Euklidische</a:t>
            </a:r>
            <a:r>
              <a:rPr lang="en-US" dirty="0"/>
              <a:t> </a:t>
            </a:r>
            <a:r>
              <a:rPr lang="en-US" dirty="0" err="1"/>
              <a:t>Distanz</a:t>
            </a:r>
            <a:endParaRPr lang="en-US" dirty="0"/>
          </a:p>
        </p:txBody>
      </p:sp>
      <p:sp>
        <p:nvSpPr>
          <p:cNvPr id="188" name="Rectangle 71">
            <a:extLst>
              <a:ext uri="{FF2B5EF4-FFF2-40B4-BE49-F238E27FC236}">
                <a16:creationId xmlns:a16="http://schemas.microsoft.com/office/drawing/2014/main" id="{0E8AD7B4-354E-C649-A8A4-2239099E8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Arial" charset="0"/>
              </a:rPr>
              <a:t>0</a:t>
            </a:r>
            <a:endParaRPr lang="en-US" dirty="0"/>
          </a:p>
        </p:txBody>
      </p:sp>
      <p:sp>
        <p:nvSpPr>
          <p:cNvPr id="189" name="Rectangle 72">
            <a:extLst>
              <a:ext uri="{FF2B5EF4-FFF2-40B4-BE49-F238E27FC236}">
                <a16:creationId xmlns:a16="http://schemas.microsoft.com/office/drawing/2014/main" id="{7A78AE0F-D335-6D47-A210-0F9545890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99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190" name="Rectangle 73">
            <a:extLst>
              <a:ext uri="{FF2B5EF4-FFF2-40B4-BE49-F238E27FC236}">
                <a16:creationId xmlns:a16="http://schemas.microsoft.com/office/drawing/2014/main" id="{56AAB441-A09F-954F-8186-F7CA6CDE6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76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191" name="Rectangle 74">
            <a:extLst>
              <a:ext uri="{FF2B5EF4-FFF2-40B4-BE49-F238E27FC236}">
                <a16:creationId xmlns:a16="http://schemas.microsoft.com/office/drawing/2014/main" id="{DB7E65A8-1141-1B4C-91CF-CAA105F0C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6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192" name="Rectangle 75">
            <a:extLst>
              <a:ext uri="{FF2B5EF4-FFF2-40B4-BE49-F238E27FC236}">
                <a16:creationId xmlns:a16="http://schemas.microsoft.com/office/drawing/2014/main" id="{A466FA44-CE7C-9341-ADD0-7D6DFE8FA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1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193" name="Rectangle 76">
            <a:extLst>
              <a:ext uri="{FF2B5EF4-FFF2-40B4-BE49-F238E27FC236}">
                <a16:creationId xmlns:a16="http://schemas.microsoft.com/office/drawing/2014/main" id="{A84F4EEC-8391-EB49-B67B-050B62C75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71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56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52464"/>
            <a:ext cx="7772400" cy="1143000"/>
          </a:xfrm>
        </p:spPr>
        <p:txBody>
          <a:bodyPr anchor="ctr"/>
          <a:lstStyle/>
          <a:p>
            <a:r>
              <a:rPr lang="en-US" altLang="x-none" sz="4000" dirty="0"/>
              <a:t>ANOVA:</a:t>
            </a:r>
            <a:br>
              <a:rPr lang="en-US" altLang="x-none" sz="4000" dirty="0"/>
            </a:br>
            <a:r>
              <a:rPr lang="en-US" altLang="x-none" sz="4000" dirty="0"/>
              <a:t>Analysis of Variation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52664"/>
            <a:ext cx="6400800" cy="1752600"/>
          </a:xfrm>
        </p:spPr>
        <p:txBody>
          <a:bodyPr/>
          <a:lstStyle/>
          <a:p>
            <a:r>
              <a:rPr lang="en-US" altLang="x-none" sz="2400" dirty="0"/>
              <a:t>Math 243 Lecture</a:t>
            </a:r>
          </a:p>
          <a:p>
            <a:r>
              <a:rPr lang="en-US" altLang="x-none" sz="2400" dirty="0"/>
              <a:t>R. </a:t>
            </a:r>
            <a:r>
              <a:rPr lang="en-US" altLang="x-none" sz="2400" dirty="0" err="1"/>
              <a:t>Pruim</a:t>
            </a:r>
            <a:endParaRPr lang="en-US" altLang="x-none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188640"/>
            <a:ext cx="4035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/>
              <a:t>Acknowledgements</a:t>
            </a:r>
            <a:endParaRPr lang="de-DE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740413" y="1411069"/>
            <a:ext cx="3663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This part is based on</a:t>
            </a:r>
            <a:br>
              <a:rPr lang="en-US" sz="2400" dirty="0"/>
            </a:br>
            <a:r>
              <a:rPr lang="en-US" sz="2400" dirty="0"/>
              <a:t>the following presentation:</a:t>
            </a:r>
          </a:p>
        </p:txBody>
      </p:sp>
      <p:sp>
        <p:nvSpPr>
          <p:cNvPr id="3" name="Rectangle 2"/>
          <p:cNvSpPr/>
          <p:nvPr/>
        </p:nvSpPr>
        <p:spPr>
          <a:xfrm>
            <a:off x="2267744" y="52449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br>
              <a:rPr lang="en-US" dirty="0"/>
            </a:br>
            <a:r>
              <a:rPr lang="en-US" dirty="0"/>
              <a:t>(but contains changes and modifications)</a:t>
            </a:r>
          </a:p>
        </p:txBody>
      </p:sp>
    </p:spTree>
    <p:extLst>
      <p:ext uri="{BB962C8B-B14F-4D97-AF65-F5344CB8AC3E}">
        <p14:creationId xmlns:p14="http://schemas.microsoft.com/office/powerpoint/2010/main" val="766772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Example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93725" y="1665288"/>
            <a:ext cx="545854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dirty="0"/>
              <a:t>Subjects: 25 patients with blisters</a:t>
            </a:r>
          </a:p>
          <a:p>
            <a:r>
              <a:rPr lang="en-US" altLang="x-none" dirty="0"/>
              <a:t>Treatments: Treatment A, Treatment B, Placebo</a:t>
            </a:r>
          </a:p>
          <a:p>
            <a:r>
              <a:rPr lang="en-US" altLang="x-none" dirty="0"/>
              <a:t>Measurement: # of days until blisters heal</a:t>
            </a:r>
          </a:p>
          <a:p>
            <a:endParaRPr lang="en-US" altLang="x-none" dirty="0"/>
          </a:p>
          <a:p>
            <a:r>
              <a:rPr lang="en-US" altLang="x-none" dirty="0"/>
              <a:t>Data [and means]:</a:t>
            </a:r>
          </a:p>
          <a:p>
            <a:pPr lvl="1">
              <a:buFontTx/>
              <a:buChar char="•"/>
            </a:pPr>
            <a:r>
              <a:rPr lang="en-US" altLang="x-none" dirty="0"/>
              <a:t> A: 5, 6, 6, 7, 7, 8, 9, 10		[7.25]</a:t>
            </a:r>
          </a:p>
          <a:p>
            <a:pPr lvl="1">
              <a:buFontTx/>
              <a:buChar char="•"/>
            </a:pPr>
            <a:r>
              <a:rPr lang="en-US" altLang="x-none" dirty="0"/>
              <a:t> B: 7, 7, 8, 9, 9, 10, 10, 11         	[8.875]</a:t>
            </a:r>
          </a:p>
          <a:p>
            <a:pPr lvl="1">
              <a:buFontTx/>
              <a:buChar char="•"/>
            </a:pPr>
            <a:r>
              <a:rPr lang="en-US" altLang="x-none" dirty="0"/>
              <a:t> P: 7, 9, 9, 10, 10, 10, 11, 12, 13 	[10.11]</a:t>
            </a:r>
          </a:p>
          <a:p>
            <a:pPr lvl="1">
              <a:buFontTx/>
              <a:buChar char="•"/>
            </a:pPr>
            <a:endParaRPr lang="en-US" altLang="x-none" dirty="0"/>
          </a:p>
          <a:p>
            <a:r>
              <a:rPr lang="en-US" altLang="x-none" dirty="0"/>
              <a:t>Are these differences significant?</a:t>
            </a:r>
          </a:p>
          <a:p>
            <a:endParaRPr lang="en-US" altLang="x-none" dirty="0"/>
          </a:p>
          <a:p>
            <a:r>
              <a:rPr lang="en-US" altLang="x-none" dirty="0"/>
              <a:t>Variation BETWEEN groups vs. variation WITHIN groups</a:t>
            </a:r>
          </a:p>
          <a:p>
            <a:endParaRPr lang="en-US" altLang="x-none" dirty="0"/>
          </a:p>
          <a:p>
            <a:r>
              <a:rPr lang="en-US" altLang="x-none" dirty="0"/>
              <a:t>Analysis of variation required: ANOVA</a:t>
            </a:r>
          </a:p>
        </p:txBody>
      </p:sp>
    </p:spTree>
    <p:extLst>
      <p:ext uri="{BB962C8B-B14F-4D97-AF65-F5344CB8AC3E}">
        <p14:creationId xmlns:p14="http://schemas.microsoft.com/office/powerpoint/2010/main" val="271868386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3338</TotalTime>
  <Words>1321</Words>
  <Application>Microsoft Macintosh PowerPoint</Application>
  <PresentationFormat>On-screen Show (4:3)</PresentationFormat>
  <Paragraphs>340</Paragraphs>
  <Slides>38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Arial Unicode MS</vt:lpstr>
      <vt:lpstr>Arial</vt:lpstr>
      <vt:lpstr>Calibri</vt:lpstr>
      <vt:lpstr>Cambria Math</vt:lpstr>
      <vt:lpstr>Courier New</vt:lpstr>
      <vt:lpstr>Myriad Pro</vt:lpstr>
      <vt:lpstr>Times</vt:lpstr>
      <vt:lpstr>Times New Roman</vt:lpstr>
      <vt:lpstr>Wingdings</vt:lpstr>
      <vt:lpstr>7_Standarddesign</vt:lpstr>
      <vt:lpstr>Equation</vt:lpstr>
      <vt:lpstr>Worksheet</vt:lpstr>
      <vt:lpstr>Einführung in Web- und Data-Science</vt:lpstr>
      <vt:lpstr>Clustering</vt:lpstr>
      <vt:lpstr>Partitionierung: K-means Clustering (1)</vt:lpstr>
      <vt:lpstr>K-means Clustering (2)</vt:lpstr>
      <vt:lpstr>K-means Clustering (3)</vt:lpstr>
      <vt:lpstr>K-means Clustering (4)</vt:lpstr>
      <vt:lpstr>K-means Clustering (5)</vt:lpstr>
      <vt:lpstr>ANOVA: Analysis of Variation</vt:lpstr>
      <vt:lpstr>Example</vt:lpstr>
      <vt:lpstr>ANOVA and Clustering</vt:lpstr>
      <vt:lpstr>The basic ANOVA situation</vt:lpstr>
      <vt:lpstr>What does ANOVA do?</vt:lpstr>
      <vt:lpstr>Assumptions of ANOVA</vt:lpstr>
      <vt:lpstr>Standard Deviation Check</vt:lpstr>
      <vt:lpstr>Notation for ANOVA</vt:lpstr>
      <vt:lpstr>How ANOVA works (outline)</vt:lpstr>
      <vt:lpstr>PowerPoint Presentation</vt:lpstr>
      <vt:lpstr>An even smaller example</vt:lpstr>
      <vt:lpstr>ANOVA Output</vt:lpstr>
      <vt:lpstr>Computing ANOVA F statistic</vt:lpstr>
      <vt:lpstr>So How big is F?</vt:lpstr>
      <vt:lpstr>F-Distribution</vt:lpstr>
      <vt:lpstr>Critical Value</vt:lpstr>
      <vt:lpstr>F-Table</vt:lpstr>
      <vt:lpstr>Rejection of Null Hypothesis</vt:lpstr>
      <vt:lpstr>Why not just do 3 pairwise t-tests?</vt:lpstr>
      <vt:lpstr>Recall: Multiple comparisons</vt:lpstr>
      <vt:lpstr>Correction for multiple comparisons</vt:lpstr>
      <vt:lpstr>Bonferroni</vt:lpstr>
      <vt:lpstr>Multivariate Analysis of Variance: MANOVA</vt:lpstr>
      <vt:lpstr>Are there any interactions among the IVs?</vt:lpstr>
      <vt:lpstr>Basic Requirements</vt:lpstr>
      <vt:lpstr>MANOVA advantages over ANOVA</vt:lpstr>
      <vt:lpstr>MANOVA advantages over ANOVA</vt:lpstr>
      <vt:lpstr>MANOVA</vt:lpstr>
      <vt:lpstr>Discriminant Function Analysis</vt:lpstr>
      <vt:lpstr>Basics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1057</cp:revision>
  <dcterms:created xsi:type="dcterms:W3CDTF">2010-04-27T12:26:40Z</dcterms:created>
  <dcterms:modified xsi:type="dcterms:W3CDTF">2019-01-24T08:29:40Z</dcterms:modified>
</cp:coreProperties>
</file>