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20"/>
  </p:notesMasterIdLst>
  <p:handoutMasterIdLst>
    <p:handoutMasterId r:id="rId21"/>
  </p:handoutMasterIdLst>
  <p:sldIdLst>
    <p:sldId id="273" r:id="rId2"/>
    <p:sldId id="272" r:id="rId3"/>
    <p:sldId id="274" r:id="rId4"/>
    <p:sldId id="289" r:id="rId5"/>
    <p:sldId id="290" r:id="rId6"/>
    <p:sldId id="276" r:id="rId7"/>
    <p:sldId id="285" r:id="rId8"/>
    <p:sldId id="282" r:id="rId9"/>
    <p:sldId id="286" r:id="rId10"/>
    <p:sldId id="284" r:id="rId11"/>
    <p:sldId id="283" r:id="rId12"/>
    <p:sldId id="296" r:id="rId13"/>
    <p:sldId id="279" r:id="rId14"/>
    <p:sldId id="361" r:id="rId15"/>
    <p:sldId id="297" r:id="rId16"/>
    <p:sldId id="360" r:id="rId17"/>
    <p:sldId id="358" r:id="rId18"/>
    <p:sldId id="362" r:id="rId1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B47"/>
    <a:srgbClr val="081BFF"/>
    <a:srgbClr val="0428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1"/>
    <p:restoredTop sz="94694"/>
  </p:normalViewPr>
  <p:slideViewPr>
    <p:cSldViewPr>
      <p:cViewPr varScale="1">
        <p:scale>
          <a:sx n="121" d="100"/>
          <a:sy n="121" d="100"/>
        </p:scale>
        <p:origin x="15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12.10.19</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12.10.19</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032" name="Bild 48" descr="Logo_Inst_InfSys_P309.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3238"/>
            <a:ext cx="7772400" cy="935037"/>
          </a:xfrm>
        </p:spPr>
        <p:txBody>
          <a:bodyPr/>
          <a:lstStyle/>
          <a:p>
            <a:pPr eaLnBrk="1" hangingPunct="1">
              <a:defRPr/>
            </a:pPr>
            <a:r>
              <a:rPr lang="de-DE" sz="3600" b="1" dirty="0">
                <a:cs typeface="+mj-cs"/>
              </a:rPr>
              <a:t>Non-Standard-Datenbanken</a:t>
            </a:r>
            <a:br>
              <a:rPr lang="de-DE" sz="3600" b="1" dirty="0">
                <a:cs typeface="+mj-cs"/>
              </a:rPr>
            </a:br>
            <a:r>
              <a:rPr lang="de-DE" sz="3600" b="1" dirty="0">
                <a:cs typeface="+mj-cs"/>
              </a:rPr>
              <a:t>und Data Mining</a:t>
            </a:r>
          </a:p>
        </p:txBody>
      </p:sp>
      <p:sp>
        <p:nvSpPr>
          <p:cNvPr id="3" name="Untertitel 2"/>
          <p:cNvSpPr>
            <a:spLocks noGrp="1"/>
          </p:cNvSpPr>
          <p:nvPr>
            <p:ph type="subTitle" idx="1"/>
          </p:nvPr>
        </p:nvSpPr>
        <p:spPr>
          <a:xfrm>
            <a:off x="1371600" y="3429148"/>
            <a:ext cx="6400800" cy="3024188"/>
          </a:xfrm>
        </p:spPr>
        <p:txBody>
          <a:bodyPr/>
          <a:lstStyle/>
          <a:p>
            <a:pPr eaLnBrk="1" hangingPunct="1">
              <a:defRPr/>
            </a:pPr>
            <a:r>
              <a:rPr lang="de-DE" sz="2400" dirty="0">
                <a:cs typeface="+mn-cs"/>
              </a:rPr>
              <a:t>Prof. Dr. Ralf Möller</a:t>
            </a:r>
          </a:p>
          <a:p>
            <a:pPr eaLnBrk="1" hangingPunct="1">
              <a:defRPr/>
            </a:pPr>
            <a:r>
              <a:rPr lang="de-DE" sz="2400" b="1" dirty="0">
                <a:cs typeface="+mn-cs"/>
              </a:rPr>
              <a:t>Universität zu Lübeck</a:t>
            </a:r>
          </a:p>
          <a:p>
            <a:pPr eaLnBrk="1" hangingPunct="1">
              <a:defRPr/>
            </a:pPr>
            <a:r>
              <a:rPr lang="de-DE" sz="2400" b="1" dirty="0">
                <a:cs typeface="+mn-cs"/>
              </a:rPr>
              <a:t>Institut für Informationssysteme</a:t>
            </a:r>
          </a:p>
          <a:p>
            <a:pPr eaLnBrk="1" hangingPunct="1">
              <a:defRPr/>
            </a:pPr>
            <a:endParaRPr lang="de-DE" sz="2400" dirty="0">
              <a:cs typeface="+mn-cs"/>
            </a:endParaRPr>
          </a:p>
          <a:p>
            <a:pPr eaLnBrk="1" hangingPunct="1">
              <a:defRPr/>
            </a:pPr>
            <a:r>
              <a:rPr lang="de-DE" sz="2400" dirty="0">
                <a:cs typeface="+mn-cs"/>
              </a:rPr>
              <a:t>Tanya Braun und Felix </a:t>
            </a:r>
            <a:r>
              <a:rPr lang="de-DE" sz="2400" dirty="0" err="1">
                <a:cs typeface="+mn-cs"/>
              </a:rPr>
              <a:t>Kuhr</a:t>
            </a:r>
            <a:r>
              <a:rPr lang="de-DE" sz="2400" dirty="0">
                <a:cs typeface="+mn-cs"/>
              </a:rPr>
              <a:t> (Übungen)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Literatur</a:t>
            </a:r>
          </a:p>
        </p:txBody>
      </p:sp>
      <p:sp>
        <p:nvSpPr>
          <p:cNvPr id="4" name="Foliennummernplatzhalter 3"/>
          <p:cNvSpPr>
            <a:spLocks noGrp="1"/>
          </p:cNvSpPr>
          <p:nvPr>
            <p:ph type="sldNum" sz="quarter" idx="12"/>
          </p:nvPr>
        </p:nvSpPr>
        <p:spPr/>
        <p:txBody>
          <a:bodyPr/>
          <a:lstStyle/>
          <a:p>
            <a:pPr>
              <a:defRPr/>
            </a:pPr>
            <a:fld id="{57B9B714-088D-134F-A1D6-D84FC5138EA4}" type="slidenum">
              <a:rPr lang="de-DE" smtClean="0"/>
              <a:pPr>
                <a:defRPr/>
              </a:pPr>
              <a:t>10</a:t>
            </a:fld>
            <a:endParaRPr lang="de-DE"/>
          </a:p>
        </p:txBody>
      </p:sp>
      <p:sp>
        <p:nvSpPr>
          <p:cNvPr id="16388" name="Textfeld 5"/>
          <p:cNvSpPr txBox="1">
            <a:spLocks noChangeArrowheads="1"/>
          </p:cNvSpPr>
          <p:nvPr/>
        </p:nvSpPr>
        <p:spPr bwMode="auto">
          <a:xfrm>
            <a:off x="3851275" y="611188"/>
            <a:ext cx="659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2011</a:t>
            </a:r>
          </a:p>
        </p:txBody>
      </p:sp>
      <p:sp>
        <p:nvSpPr>
          <p:cNvPr id="16389" name="Textfeld 6"/>
          <p:cNvSpPr txBox="1">
            <a:spLocks noChangeArrowheads="1"/>
          </p:cNvSpPr>
          <p:nvPr/>
        </p:nvSpPr>
        <p:spPr bwMode="auto">
          <a:xfrm>
            <a:off x="7885113" y="620713"/>
            <a:ext cx="659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2016</a:t>
            </a:r>
          </a:p>
        </p:txBody>
      </p:sp>
      <p:pic>
        <p:nvPicPr>
          <p:cNvPr id="10" name="Bild 5" descr="Probabilistic Databas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230" y="1236196"/>
            <a:ext cx="3960812" cy="476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778" y="1123951"/>
            <a:ext cx="3985671" cy="5229200"/>
          </a:xfrm>
          <a:prstGeom prst="rect">
            <a:avLst/>
          </a:prstGeom>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Literatur</a:t>
            </a:r>
          </a:p>
        </p:txBody>
      </p:sp>
      <p:sp>
        <p:nvSpPr>
          <p:cNvPr id="4" name="Foliennummernplatzhalter 3"/>
          <p:cNvSpPr>
            <a:spLocks noGrp="1"/>
          </p:cNvSpPr>
          <p:nvPr>
            <p:ph type="sldNum" sz="quarter" idx="12"/>
          </p:nvPr>
        </p:nvSpPr>
        <p:spPr/>
        <p:txBody>
          <a:bodyPr/>
          <a:lstStyle/>
          <a:p>
            <a:pPr>
              <a:defRPr/>
            </a:pPr>
            <a:fld id="{F8717392-EE28-4E44-834A-AD00E5B0F1AE}" type="slidenum">
              <a:rPr lang="de-DE" smtClean="0"/>
              <a:pPr>
                <a:defRPr/>
              </a:pPr>
              <a:t>11</a:t>
            </a:fld>
            <a:endParaRPr lang="de-DE"/>
          </a:p>
        </p:txBody>
      </p:sp>
      <p:sp>
        <p:nvSpPr>
          <p:cNvPr id="17413" name="Textfeld 5"/>
          <p:cNvSpPr txBox="1">
            <a:spLocks noChangeArrowheads="1"/>
          </p:cNvSpPr>
          <p:nvPr/>
        </p:nvSpPr>
        <p:spPr bwMode="auto">
          <a:xfrm>
            <a:off x="3851275" y="611188"/>
            <a:ext cx="659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2015</a:t>
            </a:r>
          </a:p>
        </p:txBody>
      </p:sp>
      <p:sp>
        <p:nvSpPr>
          <p:cNvPr id="17414" name="Textfeld 6"/>
          <p:cNvSpPr txBox="1">
            <a:spLocks noChangeArrowheads="1"/>
          </p:cNvSpPr>
          <p:nvPr/>
        </p:nvSpPr>
        <p:spPr bwMode="auto">
          <a:xfrm>
            <a:off x="7885113" y="620713"/>
            <a:ext cx="659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2015</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41" y="1114426"/>
            <a:ext cx="3626830" cy="51708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34" y="1316967"/>
            <a:ext cx="3883953" cy="4857375"/>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80" y="260350"/>
            <a:ext cx="8496300" cy="503238"/>
          </a:xfrm>
        </p:spPr>
        <p:txBody>
          <a:bodyPr/>
          <a:lstStyle/>
          <a:p>
            <a:r>
              <a:rPr lang="en-US" dirty="0" err="1"/>
              <a:t>Datenhaltungstypen</a:t>
            </a:r>
            <a:r>
              <a:rPr lang="en-US" dirty="0"/>
              <a:t> und </a:t>
            </a:r>
            <a:r>
              <a:rPr lang="en-US" dirty="0" err="1"/>
              <a:t>Anfragebeantwortung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0"/>
            <a:ext cx="8229600" cy="3794116"/>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12</a:t>
            </a:fld>
            <a:endParaRPr lang="de-DE"/>
          </a:p>
        </p:txBody>
      </p:sp>
      <p:sp>
        <p:nvSpPr>
          <p:cNvPr id="6" name="Rectangle 5"/>
          <p:cNvSpPr/>
          <p:nvPr/>
        </p:nvSpPr>
        <p:spPr>
          <a:xfrm>
            <a:off x="2483768" y="6166763"/>
            <a:ext cx="4572000" cy="430887"/>
          </a:xfrm>
          <a:prstGeom prst="rect">
            <a:avLst/>
          </a:prstGeom>
        </p:spPr>
        <p:txBody>
          <a:bodyPr>
            <a:spAutoFit/>
          </a:bodyPr>
          <a:lstStyle/>
          <a:p>
            <a:r>
              <a:rPr lang="en-US" sz="1100" dirty="0" err="1">
                <a:solidFill>
                  <a:srgbClr val="081BFF"/>
                </a:solidFill>
                <a:latin typeface="+mn-lt"/>
              </a:rPr>
              <a:t>G.Navarro</a:t>
            </a:r>
            <a:r>
              <a:rPr lang="en-US" sz="1100" dirty="0">
                <a:solidFill>
                  <a:srgbClr val="081BFF"/>
                </a:solidFill>
                <a:latin typeface="+mn-lt"/>
              </a:rPr>
              <a:t> and </a:t>
            </a:r>
            <a:r>
              <a:rPr lang="en-US" sz="1100" dirty="0" err="1">
                <a:solidFill>
                  <a:srgbClr val="081BFF"/>
                </a:solidFill>
                <a:latin typeface="+mn-lt"/>
              </a:rPr>
              <a:t>V.Pestov</a:t>
            </a:r>
            <a:r>
              <a:rPr lang="en-US" sz="1100" dirty="0">
                <a:solidFill>
                  <a:srgbClr val="081BFF"/>
                </a:solidFill>
                <a:latin typeface="+mn-lt"/>
              </a:rPr>
              <a:t>(Eds.): SISAP2012, LNCS7404, pp.8–24, 2012. © Springer-</a:t>
            </a:r>
            <a:r>
              <a:rPr lang="en-US" sz="1100" dirty="0" err="1">
                <a:solidFill>
                  <a:srgbClr val="081BFF"/>
                </a:solidFill>
                <a:latin typeface="+mn-lt"/>
              </a:rPr>
              <a:t>Verlag</a:t>
            </a:r>
            <a:r>
              <a:rPr lang="en-US" sz="1100" dirty="0">
                <a:solidFill>
                  <a:srgbClr val="081BFF"/>
                </a:solidFill>
                <a:latin typeface="+mn-lt"/>
              </a:rPr>
              <a:t> Berlin Heidelberg </a:t>
            </a:r>
            <a:r>
              <a:rPr lang="en-US" sz="1100" b="1" dirty="0">
                <a:solidFill>
                  <a:srgbClr val="FF0000"/>
                </a:solidFill>
                <a:latin typeface="+mn-lt"/>
              </a:rPr>
              <a:t>2012 </a:t>
            </a:r>
          </a:p>
        </p:txBody>
      </p:sp>
    </p:spTree>
    <p:extLst>
      <p:ext uri="{BB962C8B-B14F-4D97-AF65-F5344CB8AC3E}">
        <p14:creationId xmlns:p14="http://schemas.microsoft.com/office/powerpoint/2010/main" val="180897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Anfragesprachen für Datenbanken</a:t>
            </a:r>
          </a:p>
        </p:txBody>
      </p:sp>
      <p:sp>
        <p:nvSpPr>
          <p:cNvPr id="3" name="Inhaltsplatzhalter 2"/>
          <p:cNvSpPr>
            <a:spLocks noGrp="1"/>
          </p:cNvSpPr>
          <p:nvPr>
            <p:ph idx="1"/>
          </p:nvPr>
        </p:nvSpPr>
        <p:spPr/>
        <p:txBody>
          <a:bodyPr/>
          <a:lstStyle/>
          <a:p>
            <a:pPr>
              <a:defRPr/>
            </a:pPr>
            <a:r>
              <a:rPr lang="de-DE" dirty="0"/>
              <a:t>Semantik und Ausdrucksstärke</a:t>
            </a:r>
          </a:p>
          <a:p>
            <a:pPr lvl="1">
              <a:defRPr/>
            </a:pPr>
            <a:r>
              <a:rPr lang="de-DE" dirty="0"/>
              <a:t>Was braucht man in der Anwendung?</a:t>
            </a:r>
          </a:p>
          <a:p>
            <a:pPr>
              <a:defRPr/>
            </a:pPr>
            <a:r>
              <a:rPr lang="de-DE" dirty="0"/>
              <a:t>Ausdrucksstärke vs. Skalierbarkeit</a:t>
            </a:r>
          </a:p>
          <a:p>
            <a:pPr lvl="1">
              <a:defRPr/>
            </a:pPr>
            <a:r>
              <a:rPr lang="de-DE" dirty="0"/>
              <a:t>Betrachtung der Komplexität des Anfragebeantwortungsproblems </a:t>
            </a:r>
            <a:br>
              <a:rPr lang="de-DE" dirty="0"/>
            </a:br>
            <a:r>
              <a:rPr lang="de-DE" dirty="0"/>
              <a:t>für eine gegebene Anfragesprache</a:t>
            </a:r>
          </a:p>
          <a:p>
            <a:pPr lvl="1">
              <a:defRPr/>
            </a:pPr>
            <a:r>
              <a:rPr lang="de-DE" dirty="0">
                <a:solidFill>
                  <a:srgbClr val="0428FF"/>
                </a:solidFill>
              </a:rPr>
              <a:t>Datenkomplexität </a:t>
            </a:r>
          </a:p>
          <a:p>
            <a:pPr lvl="2">
              <a:defRPr/>
            </a:pPr>
            <a:r>
              <a:rPr lang="de-DE" dirty="0"/>
              <a:t>Wie wirkt sich eine Verdopplung des Datenbestandes bei fixer Anfrage auf die </a:t>
            </a:r>
            <a:r>
              <a:rPr lang="de-DE" dirty="0" err="1"/>
              <a:t>Worst</a:t>
            </a:r>
            <a:r>
              <a:rPr lang="de-DE" dirty="0"/>
              <a:t>-Case-Laufzeit der besten Anfragebeantwortungsalgorithmen aus?</a:t>
            </a:r>
          </a:p>
          <a:p>
            <a:pPr lvl="1">
              <a:defRPr/>
            </a:pPr>
            <a:r>
              <a:rPr lang="de-DE" dirty="0">
                <a:solidFill>
                  <a:srgbClr val="0428FF"/>
                </a:solidFill>
              </a:rPr>
              <a:t>Kombinierte</a:t>
            </a:r>
            <a:r>
              <a:rPr lang="de-DE" b="1" dirty="0">
                <a:solidFill>
                  <a:srgbClr val="0428FF"/>
                </a:solidFill>
              </a:rPr>
              <a:t> </a:t>
            </a:r>
            <a:r>
              <a:rPr lang="de-DE" dirty="0">
                <a:solidFill>
                  <a:srgbClr val="0428FF"/>
                </a:solidFill>
              </a:rPr>
              <a:t>Komplexität</a:t>
            </a:r>
            <a:r>
              <a:rPr lang="de-DE" b="1" dirty="0">
                <a:solidFill>
                  <a:srgbClr val="0428FF"/>
                </a:solidFill>
              </a:rPr>
              <a:t> </a:t>
            </a:r>
          </a:p>
          <a:p>
            <a:pPr lvl="2">
              <a:defRPr/>
            </a:pPr>
            <a:r>
              <a:rPr lang="de-DE" dirty="0"/>
              <a:t>Laufzeit bezogen auf Anfragelänge und Datenmenge</a:t>
            </a:r>
            <a:br>
              <a:rPr lang="de-DE" dirty="0"/>
            </a:br>
            <a:r>
              <a:rPr lang="de-DE" dirty="0"/>
              <a:t>(relevant aber selten betrachtet, da Anfragelänge klein)</a:t>
            </a:r>
          </a:p>
        </p:txBody>
      </p:sp>
      <p:sp>
        <p:nvSpPr>
          <p:cNvPr id="4" name="Foliennummernplatzhalter 3"/>
          <p:cNvSpPr>
            <a:spLocks noGrp="1"/>
          </p:cNvSpPr>
          <p:nvPr>
            <p:ph type="sldNum" sz="quarter" idx="12"/>
          </p:nvPr>
        </p:nvSpPr>
        <p:spPr/>
        <p:txBody>
          <a:bodyPr/>
          <a:lstStyle/>
          <a:p>
            <a:pPr>
              <a:defRPr/>
            </a:pPr>
            <a:fld id="{DB769138-0AA3-3043-BEC8-D50A51A3F8B8}" type="slidenum">
              <a:rPr lang="de-DE" smtClean="0"/>
              <a:pPr>
                <a:defRPr/>
              </a:pPr>
              <a:t>13</a:t>
            </a:fld>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Data Mining</a:t>
            </a:r>
          </a:p>
        </p:txBody>
      </p:sp>
      <p:sp>
        <p:nvSpPr>
          <p:cNvPr id="3" name="Inhaltsplatzhalter 2"/>
          <p:cNvSpPr>
            <a:spLocks noGrp="1"/>
          </p:cNvSpPr>
          <p:nvPr>
            <p:ph idx="1"/>
          </p:nvPr>
        </p:nvSpPr>
        <p:spPr>
          <a:xfrm>
            <a:off x="468313" y="1196975"/>
            <a:ext cx="8496300" cy="5112345"/>
          </a:xfrm>
        </p:spPr>
        <p:txBody>
          <a:bodyPr/>
          <a:lstStyle/>
          <a:p>
            <a:pPr>
              <a:defRPr/>
            </a:pPr>
            <a:r>
              <a:rPr lang="de-DE" dirty="0"/>
              <a:t>Gewinnung von </a:t>
            </a:r>
            <a:br>
              <a:rPr lang="de-DE" dirty="0"/>
            </a:br>
            <a:r>
              <a:rPr lang="de-DE" b="1" dirty="0">
                <a:solidFill>
                  <a:srgbClr val="009B47"/>
                </a:solidFill>
              </a:rPr>
              <a:t>Entscheidungsfunktionen</a:t>
            </a:r>
            <a:r>
              <a:rPr lang="de-DE" dirty="0"/>
              <a:t> (Klassifikation) oder</a:t>
            </a:r>
            <a:br>
              <a:rPr lang="de-DE" dirty="0"/>
            </a:br>
            <a:r>
              <a:rPr lang="de-DE" b="1" dirty="0">
                <a:solidFill>
                  <a:srgbClr val="009B47"/>
                </a:solidFill>
              </a:rPr>
              <a:t>Berechnungsfunktionen</a:t>
            </a:r>
            <a:r>
              <a:rPr lang="de-DE" dirty="0"/>
              <a:t> (Regression) aus Daten</a:t>
            </a:r>
          </a:p>
          <a:p>
            <a:pPr lvl="1">
              <a:defRPr/>
            </a:pPr>
            <a:r>
              <a:rPr lang="de-DE" dirty="0"/>
              <a:t>Statische Daten</a:t>
            </a:r>
          </a:p>
          <a:p>
            <a:pPr lvl="1">
              <a:defRPr/>
            </a:pPr>
            <a:r>
              <a:rPr lang="de-DE" dirty="0"/>
              <a:t>Über der Zeit eintreffende Daten (Stream Data Mining)</a:t>
            </a:r>
          </a:p>
          <a:p>
            <a:pPr lvl="1">
              <a:defRPr/>
            </a:pPr>
            <a:r>
              <a:rPr lang="de-DE" dirty="0"/>
              <a:t>Daten mit Zeitstempel oder auch Gültigkeitsinformation (Historical Data Mining)</a:t>
            </a:r>
          </a:p>
          <a:p>
            <a:pPr>
              <a:defRPr/>
            </a:pPr>
            <a:r>
              <a:rPr lang="de-DE" dirty="0"/>
              <a:t>Extraktion von </a:t>
            </a:r>
            <a:r>
              <a:rPr lang="de-DE" b="1" dirty="0">
                <a:solidFill>
                  <a:srgbClr val="009B47"/>
                </a:solidFill>
              </a:rPr>
              <a:t>relationalen Beschreibungen </a:t>
            </a:r>
            <a:r>
              <a:rPr lang="de-DE" dirty="0"/>
              <a:t>aus Texten bzw. Vektordaten (z.B. Bildern, Audiodaten, Videodaten) </a:t>
            </a:r>
          </a:p>
          <a:p>
            <a:pPr>
              <a:defRPr/>
            </a:pPr>
            <a:r>
              <a:rPr lang="de-DE" dirty="0"/>
              <a:t>Umgang mit unsicheren und unvollständigen Daten</a:t>
            </a:r>
          </a:p>
        </p:txBody>
      </p:sp>
      <p:sp>
        <p:nvSpPr>
          <p:cNvPr id="4" name="Foliennummernplatzhalter 3"/>
          <p:cNvSpPr>
            <a:spLocks noGrp="1"/>
          </p:cNvSpPr>
          <p:nvPr>
            <p:ph type="sldNum" sz="quarter" idx="12"/>
          </p:nvPr>
        </p:nvSpPr>
        <p:spPr/>
        <p:txBody>
          <a:bodyPr/>
          <a:lstStyle/>
          <a:p>
            <a:pPr>
              <a:defRPr/>
            </a:pPr>
            <a:fld id="{A67535AF-4065-FF46-AB3A-9638E47FB88D}" type="slidenum">
              <a:rPr lang="de-DE" smtClean="0"/>
              <a:pPr>
                <a:defRPr/>
              </a:pPr>
              <a:t>14</a:t>
            </a:fld>
            <a:endParaRPr lang="de-DE"/>
          </a:p>
        </p:txBody>
      </p:sp>
      <p:pic>
        <p:nvPicPr>
          <p:cNvPr id="13316" name="Bild 4" descr="inhalt1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188913"/>
            <a:ext cx="1547813" cy="134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57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446856" y="260127"/>
            <a:ext cx="8229600" cy="936625"/>
          </a:xfrm>
        </p:spPr>
        <p:txBody>
          <a:bodyPr/>
          <a:lstStyle/>
          <a:p>
            <a:r>
              <a:rPr lang="en-US" dirty="0" err="1">
                <a:latin typeface="+mn-lt"/>
                <a:ea typeface="ＭＳ Ｐゴシック" charset="0"/>
                <a:cs typeface="ＭＳ Ｐゴシック" charset="0"/>
              </a:rPr>
              <a:t>Literatur</a:t>
            </a:r>
            <a:endParaRPr lang="en-US" dirty="0">
              <a:latin typeface="+mn-lt"/>
              <a:ea typeface="ＭＳ Ｐゴシック" charset="0"/>
              <a:cs typeface="ＭＳ Ｐゴシック" charset="0"/>
            </a:endParaRPr>
          </a:p>
        </p:txBody>
      </p:sp>
      <p:sp>
        <p:nvSpPr>
          <p:cNvPr id="20482" name="Inhaltsplatzhalter 2"/>
          <p:cNvSpPr>
            <a:spLocks noGrp="1"/>
          </p:cNvSpPr>
          <p:nvPr>
            <p:ph idx="1"/>
          </p:nvPr>
        </p:nvSpPr>
        <p:spPr>
          <a:xfrm>
            <a:off x="457200" y="1341438"/>
            <a:ext cx="8229600" cy="4824412"/>
          </a:xfrm>
        </p:spPr>
        <p:txBody>
          <a:bodyPr/>
          <a:lstStyle/>
          <a:p>
            <a:endParaRPr lang="en-US" dirty="0">
              <a:ea typeface="ＭＳ Ｐゴシック" charset="0"/>
              <a:cs typeface="ＭＳ Ｐゴシック" charset="0"/>
            </a:endParaRPr>
          </a:p>
        </p:txBody>
      </p:sp>
      <p:sp>
        <p:nvSpPr>
          <p:cNvPr id="10"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15</a:t>
            </a:fld>
            <a:endParaRPr lang="de-DE" dirty="0"/>
          </a:p>
        </p:txBody>
      </p:sp>
      <p:pic>
        <p:nvPicPr>
          <p:cNvPr id="4" name="Bild 3" descr="ShowCover.asp.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340768"/>
            <a:ext cx="3645945" cy="4725144"/>
          </a:xfrm>
          <a:prstGeom prst="rect">
            <a:avLst/>
          </a:prstGeom>
        </p:spPr>
      </p:pic>
      <p:pic>
        <p:nvPicPr>
          <p:cNvPr id="2" name="Bild 1" descr="image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88640"/>
            <a:ext cx="3240360" cy="3667498"/>
          </a:xfrm>
          <a:prstGeom prst="rect">
            <a:avLst/>
          </a:prstGeom>
        </p:spPr>
      </p:pic>
      <p:pic>
        <p:nvPicPr>
          <p:cNvPr id="20486" name="Bild 6" descr="Screen Shot 2014-04-17 at 11.11.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2776" y="2420888"/>
            <a:ext cx="3265488" cy="407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62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042D-7F88-1B4E-B4DE-2A73BAB7DB15}"/>
              </a:ext>
            </a:extLst>
          </p:cNvPr>
          <p:cNvSpPr>
            <a:spLocks noGrp="1"/>
          </p:cNvSpPr>
          <p:nvPr>
            <p:ph type="title"/>
          </p:nvPr>
        </p:nvSpPr>
        <p:spPr/>
        <p:txBody>
          <a:bodyPr/>
          <a:lstStyle/>
          <a:p>
            <a:r>
              <a:rPr lang="en-US" dirty="0" err="1"/>
              <a:t>Literatur</a:t>
            </a:r>
            <a:endParaRPr lang="en-US" dirty="0"/>
          </a:p>
        </p:txBody>
      </p:sp>
      <p:pic>
        <p:nvPicPr>
          <p:cNvPr id="6" name="Content Placeholder 5">
            <a:extLst>
              <a:ext uri="{FF2B5EF4-FFF2-40B4-BE49-F238E27FC236}">
                <a16:creationId xmlns:a16="http://schemas.microsoft.com/office/drawing/2014/main" id="{0FAD0437-49FA-DF4A-ABEC-12D56D528085}"/>
              </a:ext>
            </a:extLst>
          </p:cNvPr>
          <p:cNvPicPr>
            <a:picLocks noGrp="1" noChangeAspect="1"/>
          </p:cNvPicPr>
          <p:nvPr>
            <p:ph idx="1"/>
          </p:nvPr>
        </p:nvPicPr>
        <p:blipFill>
          <a:blip r:embed="rId2"/>
          <a:stretch>
            <a:fillRect/>
          </a:stretch>
        </p:blipFill>
        <p:spPr>
          <a:xfrm>
            <a:off x="755576" y="1268759"/>
            <a:ext cx="3528392" cy="5058403"/>
          </a:xfrm>
        </p:spPr>
      </p:pic>
      <p:sp>
        <p:nvSpPr>
          <p:cNvPr id="4" name="Slide Number Placeholder 3">
            <a:extLst>
              <a:ext uri="{FF2B5EF4-FFF2-40B4-BE49-F238E27FC236}">
                <a16:creationId xmlns:a16="http://schemas.microsoft.com/office/drawing/2014/main" id="{1FA5D54C-EA9B-AB4B-9E2A-45F2D6C35AD7}"/>
              </a:ext>
            </a:extLst>
          </p:cNvPr>
          <p:cNvSpPr>
            <a:spLocks noGrp="1"/>
          </p:cNvSpPr>
          <p:nvPr>
            <p:ph type="sldNum" sz="quarter" idx="12"/>
          </p:nvPr>
        </p:nvSpPr>
        <p:spPr/>
        <p:txBody>
          <a:bodyPr/>
          <a:lstStyle/>
          <a:p>
            <a:pPr>
              <a:defRPr/>
            </a:pPr>
            <a:fld id="{A4C577E2-95DD-1F4B-A688-E8FB02007787}" type="slidenum">
              <a:rPr lang="de-DE" smtClean="0"/>
              <a:pPr>
                <a:defRPr/>
              </a:pPr>
              <a:t>16</a:t>
            </a:fld>
            <a:endParaRPr lang="de-DE"/>
          </a:p>
        </p:txBody>
      </p:sp>
      <p:pic>
        <p:nvPicPr>
          <p:cNvPr id="8" name="Picture 7">
            <a:extLst>
              <a:ext uri="{FF2B5EF4-FFF2-40B4-BE49-F238E27FC236}">
                <a16:creationId xmlns:a16="http://schemas.microsoft.com/office/drawing/2014/main" id="{80590F71-7EE0-334C-A6F4-FF6BFAA4E3BA}"/>
              </a:ext>
            </a:extLst>
          </p:cNvPr>
          <p:cNvPicPr>
            <a:picLocks noChangeAspect="1"/>
          </p:cNvPicPr>
          <p:nvPr/>
        </p:nvPicPr>
        <p:blipFill>
          <a:blip r:embed="rId3"/>
          <a:stretch>
            <a:fillRect/>
          </a:stretch>
        </p:blipFill>
        <p:spPr>
          <a:xfrm>
            <a:off x="4563681" y="1268759"/>
            <a:ext cx="3559617" cy="5058403"/>
          </a:xfrm>
          <a:prstGeom prst="rect">
            <a:avLst/>
          </a:prstGeom>
        </p:spPr>
      </p:pic>
    </p:spTree>
    <p:extLst>
      <p:ext uri="{BB962C8B-B14F-4D97-AF65-F5344CB8AC3E}">
        <p14:creationId xmlns:p14="http://schemas.microsoft.com/office/powerpoint/2010/main" val="129453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a:t>
            </a:r>
          </a:p>
        </p:txBody>
      </p:sp>
      <p:sp>
        <p:nvSpPr>
          <p:cNvPr id="3" name="Inhaltsplatzhalter 2"/>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17</a:t>
            </a:fld>
            <a:endParaRPr lang="de-DE"/>
          </a:p>
        </p:txBody>
      </p:sp>
      <p:pic>
        <p:nvPicPr>
          <p:cNvPr id="5" name="Bild 4" descr="image0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8"/>
            <a:ext cx="4174825" cy="4725144"/>
          </a:xfrm>
          <a:prstGeom prst="rect">
            <a:avLst/>
          </a:prstGeom>
        </p:spPr>
      </p:pic>
      <p:pic>
        <p:nvPicPr>
          <p:cNvPr id="6" name="Bild 5" descr="04710566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666" y="1340268"/>
            <a:ext cx="3312368" cy="4725644"/>
          </a:xfrm>
          <a:prstGeom prst="rect">
            <a:avLst/>
          </a:prstGeom>
        </p:spPr>
      </p:pic>
    </p:spTree>
    <p:extLst>
      <p:ext uri="{BB962C8B-B14F-4D97-AF65-F5344CB8AC3E}">
        <p14:creationId xmlns:p14="http://schemas.microsoft.com/office/powerpoint/2010/main" val="4636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8A9E-100A-5C4F-A413-2ABC0D0F26E4}"/>
              </a:ext>
            </a:extLst>
          </p:cNvPr>
          <p:cNvSpPr>
            <a:spLocks noGrp="1"/>
          </p:cNvSpPr>
          <p:nvPr>
            <p:ph type="title"/>
          </p:nvPr>
        </p:nvSpPr>
        <p:spPr/>
        <p:txBody>
          <a:bodyPr/>
          <a:lstStyle/>
          <a:p>
            <a:r>
              <a:rPr lang="de-DE" dirty="0"/>
              <a:t>Übersicht</a:t>
            </a:r>
          </a:p>
        </p:txBody>
      </p:sp>
      <p:sp>
        <p:nvSpPr>
          <p:cNvPr id="3" name="Content Placeholder 2">
            <a:extLst>
              <a:ext uri="{FF2B5EF4-FFF2-40B4-BE49-F238E27FC236}">
                <a16:creationId xmlns:a16="http://schemas.microsoft.com/office/drawing/2014/main" id="{E8183314-610D-A640-BCBE-92CC0261D472}"/>
              </a:ext>
            </a:extLst>
          </p:cNvPr>
          <p:cNvSpPr>
            <a:spLocks noGrp="1"/>
          </p:cNvSpPr>
          <p:nvPr>
            <p:ph idx="1"/>
          </p:nvPr>
        </p:nvSpPr>
        <p:spPr/>
        <p:txBody>
          <a:bodyPr/>
          <a:lstStyle/>
          <a:p>
            <a:r>
              <a:rPr lang="de-DE" sz="1400" dirty="0"/>
              <a:t>Semistrukturierte Datenbanken (JSON, XML) und Volltextsuche </a:t>
            </a:r>
          </a:p>
          <a:p>
            <a:r>
              <a:rPr lang="de-DE" sz="1400" dirty="0">
                <a:highlight>
                  <a:srgbClr val="FFFF00"/>
                </a:highlight>
              </a:rPr>
              <a:t>Information </a:t>
            </a:r>
            <a:r>
              <a:rPr lang="de-DE" sz="1400" dirty="0" err="1">
                <a:highlight>
                  <a:srgbClr val="FFFF00"/>
                </a:highlight>
              </a:rPr>
              <a:t>Retrieval</a:t>
            </a:r>
            <a:r>
              <a:rPr lang="de-DE" sz="1400" dirty="0">
                <a:highlight>
                  <a:srgbClr val="FFFF00"/>
                </a:highlight>
              </a:rPr>
              <a:t> </a:t>
            </a:r>
          </a:p>
          <a:p>
            <a:r>
              <a:rPr lang="de-DE" sz="1400" dirty="0"/>
              <a:t>Mehrdimensionale Indexstrukturen </a:t>
            </a:r>
          </a:p>
          <a:p>
            <a:r>
              <a:rPr lang="de-DE" sz="1400" dirty="0">
                <a:highlight>
                  <a:srgbClr val="FFFF00"/>
                </a:highlight>
              </a:rPr>
              <a:t>Cluster-Bildung </a:t>
            </a:r>
          </a:p>
          <a:p>
            <a:r>
              <a:rPr lang="de-DE" sz="1400" dirty="0">
                <a:highlight>
                  <a:srgbClr val="FFFF00"/>
                </a:highlight>
              </a:rPr>
              <a:t>Einbettungstechniken </a:t>
            </a:r>
          </a:p>
          <a:p>
            <a:r>
              <a:rPr lang="de-DE" sz="1400" dirty="0"/>
              <a:t>Array-Datenbanken </a:t>
            </a:r>
          </a:p>
          <a:p>
            <a:r>
              <a:rPr lang="de-DE" sz="1400" dirty="0"/>
              <a:t>First-</a:t>
            </a:r>
            <a:r>
              <a:rPr lang="de-DE" sz="1400" dirty="0" err="1"/>
              <a:t>n</a:t>
            </a:r>
            <a:r>
              <a:rPr lang="de-DE" sz="1400" dirty="0"/>
              <a:t>-, Top-</a:t>
            </a:r>
            <a:r>
              <a:rPr lang="de-DE" sz="1400" dirty="0" err="1"/>
              <a:t>k</a:t>
            </a:r>
            <a:r>
              <a:rPr lang="de-DE" sz="1400" dirty="0"/>
              <a:t>-, und Skyline-Anfragen </a:t>
            </a:r>
          </a:p>
          <a:p>
            <a:r>
              <a:rPr lang="de-DE" sz="1400" dirty="0"/>
              <a:t>Probabilistische Datenbanken, Anfragebeantwortung, Top-</a:t>
            </a:r>
            <a:r>
              <a:rPr lang="de-DE" sz="1400" dirty="0" err="1"/>
              <a:t>k</a:t>
            </a:r>
            <a:r>
              <a:rPr lang="de-DE" sz="1400" dirty="0"/>
              <a:t>-Anfragen und Open-World-Annahme </a:t>
            </a:r>
          </a:p>
          <a:p>
            <a:r>
              <a:rPr lang="de-DE" sz="1400" dirty="0"/>
              <a:t>Probabilistische Modellierung, </a:t>
            </a:r>
            <a:r>
              <a:rPr lang="de-DE" sz="1400" dirty="0" err="1"/>
              <a:t>Bayes</a:t>
            </a:r>
            <a:r>
              <a:rPr lang="de-DE" sz="1400" dirty="0"/>
              <a:t>-Netze, Anfragebeantwortungsalgorithmen, </a:t>
            </a:r>
            <a:r>
              <a:rPr lang="de-DE" sz="1400" dirty="0">
                <a:highlight>
                  <a:srgbClr val="FFFF00"/>
                </a:highlight>
              </a:rPr>
              <a:t>Lernverfahren,</a:t>
            </a:r>
            <a:r>
              <a:rPr lang="de-DE" sz="1400" dirty="0"/>
              <a:t> Verallgemeinerung: Belief </a:t>
            </a:r>
            <a:r>
              <a:rPr lang="de-DE" sz="1400" dirty="0" err="1"/>
              <a:t>Functions</a:t>
            </a:r>
            <a:r>
              <a:rPr lang="de-DE" sz="1400" dirty="0"/>
              <a:t>, </a:t>
            </a:r>
            <a:r>
              <a:rPr lang="de-DE" sz="1400" dirty="0" err="1"/>
              <a:t>Dempster-Shafer</a:t>
            </a:r>
            <a:r>
              <a:rPr lang="de-DE" sz="1400" dirty="0"/>
              <a:t> Theorie der Evidenz </a:t>
            </a:r>
          </a:p>
          <a:p>
            <a:r>
              <a:rPr lang="de-DE" sz="1400" dirty="0"/>
              <a:t>Temporale Datenbanken und das relationale Modell, Zeitreihen in Array-Datenbanken, </a:t>
            </a:r>
            <a:r>
              <a:rPr lang="de-DE" sz="1400" dirty="0" err="1"/>
              <a:t>TimeScaleDB</a:t>
            </a:r>
            <a:r>
              <a:rPr lang="de-DE" sz="1400" dirty="0"/>
              <a:t> </a:t>
            </a:r>
          </a:p>
          <a:p>
            <a:r>
              <a:rPr lang="de-DE" sz="1400" dirty="0">
                <a:highlight>
                  <a:srgbClr val="FFFF00"/>
                </a:highlight>
              </a:rPr>
              <a:t>Data Mining auf Zeitreihen (SAX, Matrix </a:t>
            </a:r>
            <a:r>
              <a:rPr lang="de-DE" sz="1400" dirty="0" err="1">
                <a:highlight>
                  <a:srgbClr val="FFFF00"/>
                </a:highlight>
              </a:rPr>
              <a:t>Product</a:t>
            </a:r>
            <a:r>
              <a:rPr lang="de-DE" sz="1400" dirty="0">
                <a:highlight>
                  <a:srgbClr val="FFFF00"/>
                </a:highlight>
              </a:rPr>
              <a:t>), </a:t>
            </a:r>
            <a:r>
              <a:rPr lang="de-DE" sz="1400" dirty="0"/>
              <a:t>Probabilistische Temporale Datenbanken </a:t>
            </a:r>
          </a:p>
          <a:p>
            <a:r>
              <a:rPr lang="de-DE" sz="1400" dirty="0"/>
              <a:t>Dynamische </a:t>
            </a:r>
            <a:r>
              <a:rPr lang="de-DE" sz="1400" dirty="0" err="1"/>
              <a:t>Bayessche</a:t>
            </a:r>
            <a:r>
              <a:rPr lang="de-DE" sz="1400" dirty="0"/>
              <a:t> Netze, Inferenzalgorithmen und </a:t>
            </a:r>
            <a:r>
              <a:rPr lang="de-DE" sz="1400" dirty="0">
                <a:highlight>
                  <a:srgbClr val="FFFF00"/>
                </a:highlight>
              </a:rPr>
              <a:t>Lernverfahren</a:t>
            </a:r>
            <a:r>
              <a:rPr lang="de-DE" sz="1400" dirty="0"/>
              <a:t> </a:t>
            </a:r>
          </a:p>
          <a:p>
            <a:r>
              <a:rPr lang="de-DE" sz="1400" dirty="0"/>
              <a:t>Stromdatenbanken, Prinzipien der Fenster-orientierten inkrementellen Verarbeitung </a:t>
            </a:r>
          </a:p>
          <a:p>
            <a:r>
              <a:rPr lang="de-DE" sz="1400" dirty="0">
                <a:highlight>
                  <a:srgbClr val="FFFF00"/>
                </a:highlight>
              </a:rPr>
              <a:t>Approximationstechniken für Stromdatenverarbeitung</a:t>
            </a:r>
            <a:r>
              <a:rPr lang="de-DE" sz="1400" dirty="0"/>
              <a:t>, Stream-Mining </a:t>
            </a:r>
          </a:p>
          <a:p>
            <a:r>
              <a:rPr lang="de-DE" sz="1400" dirty="0"/>
              <a:t>Probabilistische raum-zeitliche Datenbanken und </a:t>
            </a:r>
            <a:r>
              <a:rPr lang="de-DE" sz="1400" dirty="0" err="1"/>
              <a:t>Stromdatenverarbeitungsssysteme</a:t>
            </a:r>
            <a:r>
              <a:rPr lang="de-DE" sz="1400" dirty="0"/>
              <a:t>: Anfragen und Indexstrukturen, </a:t>
            </a:r>
            <a:r>
              <a:rPr lang="de-DE" sz="1400" dirty="0">
                <a:highlight>
                  <a:srgbClr val="FFFF00"/>
                </a:highlight>
              </a:rPr>
              <a:t>Raum-zeitliches Data Mining </a:t>
            </a:r>
          </a:p>
          <a:p>
            <a:r>
              <a:rPr lang="de-DE" sz="1400" dirty="0"/>
              <a:t>Von </a:t>
            </a:r>
            <a:r>
              <a:rPr lang="de-DE" sz="1400" dirty="0" err="1"/>
              <a:t>NoSQL</a:t>
            </a:r>
            <a:r>
              <a:rPr lang="de-DE" sz="1400" dirty="0"/>
              <a:t>- zu </a:t>
            </a:r>
            <a:r>
              <a:rPr lang="de-DE" sz="1400" dirty="0" err="1"/>
              <a:t>NewSQL</a:t>
            </a:r>
            <a:r>
              <a:rPr lang="de-DE" sz="1400" dirty="0"/>
              <a:t>-Datenbanken, CAP-Theorem, </a:t>
            </a:r>
            <a:r>
              <a:rPr lang="de-DE" sz="1400" dirty="0" err="1"/>
              <a:t>Blockchain</a:t>
            </a:r>
            <a:r>
              <a:rPr lang="de-DE" sz="1400" dirty="0"/>
              <a:t>-Datenbanken </a:t>
            </a:r>
          </a:p>
          <a:p>
            <a:r>
              <a:rPr lang="de-DE" sz="1400" dirty="0"/>
              <a:t>Analyse von </a:t>
            </a:r>
            <a:r>
              <a:rPr lang="de-DE" sz="1400" dirty="0" err="1"/>
              <a:t>Graphdaten</a:t>
            </a:r>
            <a:r>
              <a:rPr lang="de-DE" sz="1400" dirty="0"/>
              <a:t> </a:t>
            </a:r>
          </a:p>
        </p:txBody>
      </p:sp>
      <p:sp>
        <p:nvSpPr>
          <p:cNvPr id="4" name="Slide Number Placeholder 3">
            <a:extLst>
              <a:ext uri="{FF2B5EF4-FFF2-40B4-BE49-F238E27FC236}">
                <a16:creationId xmlns:a16="http://schemas.microsoft.com/office/drawing/2014/main" id="{A7B24CCC-01D8-644F-BD8D-DC16832CA7CB}"/>
              </a:ext>
            </a:extLst>
          </p:cNvPr>
          <p:cNvSpPr>
            <a:spLocks noGrp="1"/>
          </p:cNvSpPr>
          <p:nvPr>
            <p:ph type="sldNum" sz="quarter" idx="12"/>
          </p:nvPr>
        </p:nvSpPr>
        <p:spPr/>
        <p:txBody>
          <a:bodyPr/>
          <a:lstStyle/>
          <a:p>
            <a:pPr>
              <a:defRPr/>
            </a:pPr>
            <a:fld id="{A4C577E2-95DD-1F4B-A688-E8FB02007787}" type="slidenum">
              <a:rPr lang="de-DE" smtClean="0"/>
              <a:pPr>
                <a:defRPr/>
              </a:pPr>
              <a:t>18</a:t>
            </a:fld>
            <a:endParaRPr lang="de-DE"/>
          </a:p>
        </p:txBody>
      </p:sp>
    </p:spTree>
    <p:extLst>
      <p:ext uri="{BB962C8B-B14F-4D97-AF65-F5344CB8AC3E}">
        <p14:creationId xmlns:p14="http://schemas.microsoft.com/office/powerpoint/2010/main" val="228885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de-DE" dirty="0">
                <a:cs typeface="+mj-cs"/>
              </a:rPr>
              <a:t>Organisatorisches: Übungen</a:t>
            </a:r>
          </a:p>
        </p:txBody>
      </p:sp>
      <p:sp>
        <p:nvSpPr>
          <p:cNvPr id="176131" name="Rectangle 3"/>
          <p:cNvSpPr>
            <a:spLocks noGrp="1" noChangeArrowheads="1"/>
          </p:cNvSpPr>
          <p:nvPr>
            <p:ph type="body" idx="1"/>
          </p:nvPr>
        </p:nvSpPr>
        <p:spPr>
          <a:xfrm>
            <a:off x="457200" y="1196975"/>
            <a:ext cx="8435975" cy="5256213"/>
          </a:xfrm>
        </p:spPr>
        <p:txBody>
          <a:bodyPr/>
          <a:lstStyle/>
          <a:p>
            <a:pPr>
              <a:defRPr/>
            </a:pPr>
            <a:r>
              <a:rPr lang="de-DE" sz="2000" b="1" dirty="0"/>
              <a:t>Start</a:t>
            </a:r>
            <a:r>
              <a:rPr lang="de-DE" sz="2000" dirty="0"/>
              <a:t>: Freitag, </a:t>
            </a:r>
            <a:r>
              <a:rPr lang="de-DE" sz="2000" dirty="0">
                <a:solidFill>
                  <a:schemeClr val="accent1">
                    <a:lumMod val="50000"/>
                  </a:schemeClr>
                </a:solidFill>
              </a:rPr>
              <a:t>18. Oktober </a:t>
            </a:r>
            <a:r>
              <a:rPr lang="de-DE" sz="2000" dirty="0"/>
              <a:t>2017 </a:t>
            </a:r>
          </a:p>
          <a:p>
            <a:pPr>
              <a:defRPr/>
            </a:pPr>
            <a:r>
              <a:rPr lang="de-DE" sz="2000" b="1" dirty="0"/>
              <a:t>Zwei Übungen</a:t>
            </a:r>
            <a:r>
              <a:rPr lang="de-DE" sz="2000" dirty="0"/>
              <a:t>: </a:t>
            </a:r>
            <a:r>
              <a:rPr lang="de-DE" sz="2000" dirty="0">
                <a:solidFill>
                  <a:schemeClr val="accent1">
                    <a:lumMod val="50000"/>
                  </a:schemeClr>
                </a:solidFill>
              </a:rPr>
              <a:t>ab</a:t>
            </a:r>
            <a:r>
              <a:rPr lang="de-DE" sz="2000" dirty="0"/>
              <a:t> </a:t>
            </a:r>
            <a:r>
              <a:rPr lang="de-DE" sz="2000" dirty="0">
                <a:solidFill>
                  <a:schemeClr val="accent1">
                    <a:lumMod val="50000"/>
                  </a:schemeClr>
                </a:solidFill>
              </a:rPr>
              <a:t>18.10. Fr. 8-10 Uhr</a:t>
            </a:r>
            <a:r>
              <a:rPr lang="de-DE" sz="2000" dirty="0"/>
              <a:t> , IFIS, Geb. 64, Raum </a:t>
            </a:r>
            <a:r>
              <a:rPr lang="de-DE" sz="2000" dirty="0" err="1"/>
              <a:t>Banach</a:t>
            </a:r>
            <a:r>
              <a:rPr lang="de-DE" sz="2000" dirty="0"/>
              <a:t> und Cook/</a:t>
            </a:r>
            <a:r>
              <a:rPr lang="de-DE" sz="2000" dirty="0" err="1"/>
              <a:t>Karp</a:t>
            </a:r>
            <a:r>
              <a:rPr lang="de-DE" sz="2000" dirty="0"/>
              <a:t> (Anmeldung über </a:t>
            </a:r>
            <a:r>
              <a:rPr lang="de-DE" sz="2000" dirty="0" err="1"/>
              <a:t>Moodle</a:t>
            </a:r>
            <a:r>
              <a:rPr lang="de-DE" sz="2000" dirty="0"/>
              <a:t> notwendig)</a:t>
            </a:r>
          </a:p>
          <a:p>
            <a:pPr lvl="1">
              <a:defRPr/>
            </a:pPr>
            <a:r>
              <a:rPr lang="de-DE" sz="1800" dirty="0"/>
              <a:t>Erste Ausgabe eines Übungsblattes am 17.10. ab 18 Uhr über </a:t>
            </a:r>
            <a:r>
              <a:rPr lang="de-DE" sz="1800" dirty="0" err="1"/>
              <a:t>Moodle</a:t>
            </a:r>
            <a:endParaRPr lang="de-DE" sz="1800" dirty="0"/>
          </a:p>
          <a:p>
            <a:pPr>
              <a:defRPr/>
            </a:pPr>
            <a:r>
              <a:rPr lang="de-DE" sz="2000" b="1" dirty="0"/>
              <a:t>Übungsaufgaben</a:t>
            </a:r>
            <a:r>
              <a:rPr lang="de-DE" sz="2000" dirty="0"/>
              <a:t> stehen jeweils nach der Vorlesung am Donnerstag</a:t>
            </a:r>
            <a:br>
              <a:rPr lang="de-DE" sz="2000" dirty="0"/>
            </a:br>
            <a:r>
              <a:rPr lang="de-DE" sz="2000" dirty="0"/>
              <a:t>ca. ab </a:t>
            </a:r>
            <a:r>
              <a:rPr lang="de-DE" sz="2000" dirty="0">
                <a:solidFill>
                  <a:schemeClr val="accent1">
                    <a:lumMod val="50000"/>
                  </a:schemeClr>
                </a:solidFill>
              </a:rPr>
              <a:t>18 Uhr</a:t>
            </a:r>
            <a:r>
              <a:rPr lang="de-DE" sz="2000" dirty="0"/>
              <a:t> über </a:t>
            </a:r>
            <a:r>
              <a:rPr lang="de-DE" sz="2000" dirty="0" err="1"/>
              <a:t>Moodle</a:t>
            </a:r>
            <a:r>
              <a:rPr lang="de-DE" sz="2000" dirty="0"/>
              <a:t> bereit</a:t>
            </a:r>
          </a:p>
          <a:p>
            <a:pPr>
              <a:defRPr/>
            </a:pPr>
            <a:r>
              <a:rPr lang="de-DE" sz="2000" b="1" dirty="0"/>
              <a:t>Abgabe</a:t>
            </a:r>
            <a:r>
              <a:rPr lang="de-DE" sz="2000" dirty="0"/>
              <a:t> </a:t>
            </a:r>
            <a:r>
              <a:rPr lang="de-DE" sz="2000" b="1" dirty="0"/>
              <a:t>der Lösungen </a:t>
            </a:r>
            <a:r>
              <a:rPr lang="de-DE" sz="2000" dirty="0"/>
              <a:t>erfolgt bis </a:t>
            </a:r>
            <a:r>
              <a:rPr lang="de-DE" sz="2000" dirty="0">
                <a:solidFill>
                  <a:srgbClr val="FF0000"/>
                </a:solidFill>
              </a:rPr>
              <a:t>Mittwoch 12 Uhr </a:t>
            </a:r>
            <a:r>
              <a:rPr lang="de-DE" sz="2000" dirty="0"/>
              <a:t>in der IFIS-Teeküche  (jeweils in der Woche nach der Ausgabe, 1 Kasten pro Übungsgruppe)</a:t>
            </a:r>
          </a:p>
          <a:p>
            <a:pPr lvl="1">
              <a:defRPr/>
            </a:pPr>
            <a:r>
              <a:rPr lang="de-DE" sz="1800" dirty="0"/>
              <a:t>Erste Abgabe am 23.10.</a:t>
            </a:r>
          </a:p>
          <a:p>
            <a:pPr>
              <a:defRPr/>
            </a:pPr>
            <a:r>
              <a:rPr lang="de-DE" sz="2000" dirty="0"/>
              <a:t>Aufgaben können in einer </a:t>
            </a:r>
            <a:r>
              <a:rPr lang="de-DE" sz="2000" b="1" dirty="0"/>
              <a:t>2-er Gruppe </a:t>
            </a:r>
            <a:r>
              <a:rPr lang="de-DE" sz="2000" dirty="0"/>
              <a:t>bearbeitet werden (also bitte Name(</a:t>
            </a:r>
            <a:r>
              <a:rPr lang="de-DE" sz="2000" dirty="0" err="1"/>
              <a:t>n</a:t>
            </a:r>
            <a:r>
              <a:rPr lang="de-DE" sz="2000" dirty="0"/>
              <a:t>), Matrikelnummer(</a:t>
            </a:r>
            <a:r>
              <a:rPr lang="de-DE" sz="2000" dirty="0" err="1"/>
              <a:t>n</a:t>
            </a:r>
            <a:r>
              <a:rPr lang="de-DE" sz="2000" dirty="0"/>
              <a:t>) und Übungsgruppennummer vermerken)</a:t>
            </a:r>
          </a:p>
          <a:p>
            <a:pPr>
              <a:defRPr/>
            </a:pPr>
            <a:r>
              <a:rPr lang="de-DE" sz="2000" dirty="0"/>
              <a:t>In den Übungen am Freitag wird der Übungszettel besprochen, dessen Lösungen bis zum jeweils vorigen Mittwoch abgegeben wurde, und es werden auch Fragen zum jeweils neuen Übungszettel geklärt (ggf. mit Präsenzaufgaben als Hilfestellung)</a:t>
            </a:r>
          </a:p>
        </p:txBody>
      </p:sp>
      <p:sp>
        <p:nvSpPr>
          <p:cNvPr id="2" name="Foliennummernplatzhalter 1"/>
          <p:cNvSpPr>
            <a:spLocks noGrp="1"/>
          </p:cNvSpPr>
          <p:nvPr>
            <p:ph type="sldNum" sz="quarter" idx="12"/>
          </p:nvPr>
        </p:nvSpPr>
        <p:spPr/>
        <p:txBody>
          <a:bodyPr/>
          <a:lstStyle/>
          <a:p>
            <a:pPr>
              <a:defRPr/>
            </a:pPr>
            <a:fld id="{3459873F-0287-9A4B-A260-FE52D1F3913B}" type="slidenum">
              <a:rPr lang="de-DE"/>
              <a:pPr>
                <a:defRPr/>
              </a:pPr>
              <a:t>2</a:t>
            </a:fld>
            <a:endParaRPr lang="de-DE"/>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Organisatorisches: Prüfung</a:t>
            </a:r>
            <a:endParaRPr lang="en-US" dirty="0"/>
          </a:p>
        </p:txBody>
      </p:sp>
      <p:sp>
        <p:nvSpPr>
          <p:cNvPr id="3" name="Inhaltsplatzhalter 2"/>
          <p:cNvSpPr>
            <a:spLocks noGrp="1"/>
          </p:cNvSpPr>
          <p:nvPr>
            <p:ph idx="1"/>
          </p:nvPr>
        </p:nvSpPr>
        <p:spPr/>
        <p:txBody>
          <a:bodyPr/>
          <a:lstStyle/>
          <a:p>
            <a:pPr>
              <a:defRPr/>
            </a:pPr>
            <a:r>
              <a:rPr lang="de-DE" dirty="0"/>
              <a:t>Die </a:t>
            </a:r>
            <a:r>
              <a:rPr lang="de-DE" b="1" dirty="0"/>
              <a:t>Eintragung in den Kurs </a:t>
            </a:r>
            <a:r>
              <a:rPr lang="de-DE" dirty="0"/>
              <a:t>und in eine Übungsgruppe ist </a:t>
            </a:r>
            <a:r>
              <a:rPr lang="de-DE" b="1" dirty="0"/>
              <a:t>Voraussetzung</a:t>
            </a:r>
            <a:r>
              <a:rPr lang="de-DE" dirty="0"/>
              <a:t>, um an dem Modul Non-Standard-Datenbanken teilnehmen zu können</a:t>
            </a:r>
          </a:p>
          <a:p>
            <a:pPr>
              <a:defRPr/>
            </a:pPr>
            <a:r>
              <a:rPr lang="de-DE" dirty="0"/>
              <a:t>Am Ende des Semesters findet eine </a:t>
            </a:r>
            <a:r>
              <a:rPr lang="de-DE" b="1" dirty="0"/>
              <a:t>Klausur</a:t>
            </a:r>
            <a:r>
              <a:rPr lang="de-DE" dirty="0"/>
              <a:t> statt</a:t>
            </a:r>
          </a:p>
          <a:p>
            <a:pPr>
              <a:defRPr/>
            </a:pPr>
            <a:r>
              <a:rPr lang="de-DE" b="1" dirty="0"/>
              <a:t>Voraussetzung</a:t>
            </a:r>
            <a:r>
              <a:rPr lang="de-DE" dirty="0"/>
              <a:t> zur Teilnahme an der Klausur sind mindestens </a:t>
            </a:r>
            <a:r>
              <a:rPr lang="de-DE" b="1" dirty="0"/>
              <a:t>50% der gesamtmöglichen Punkte aller Übungszettel</a:t>
            </a:r>
          </a:p>
        </p:txBody>
      </p:sp>
      <p:sp>
        <p:nvSpPr>
          <p:cNvPr id="4" name="Foliennummernplatzhalter 3"/>
          <p:cNvSpPr>
            <a:spLocks noGrp="1"/>
          </p:cNvSpPr>
          <p:nvPr>
            <p:ph type="sldNum" sz="quarter" idx="12"/>
          </p:nvPr>
        </p:nvSpPr>
        <p:spPr/>
        <p:txBody>
          <a:bodyPr/>
          <a:lstStyle/>
          <a:p>
            <a:pPr>
              <a:defRPr/>
            </a:pPr>
            <a:fld id="{9E982B53-B880-FC45-8AFF-3B429214E12C}" type="slidenum">
              <a:rPr lang="de-DE" smtClean="0"/>
              <a:pPr>
                <a:defRPr/>
              </a:pPr>
              <a:t>3</a:t>
            </a:fld>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Teilnehmerkreis und Voraussetzungen</a:t>
            </a:r>
          </a:p>
        </p:txBody>
      </p:sp>
      <p:sp>
        <p:nvSpPr>
          <p:cNvPr id="3" name="Inhaltsplatzhalter 2"/>
          <p:cNvSpPr>
            <a:spLocks noGrp="1"/>
          </p:cNvSpPr>
          <p:nvPr>
            <p:ph idx="1"/>
          </p:nvPr>
        </p:nvSpPr>
        <p:spPr/>
        <p:txBody>
          <a:bodyPr/>
          <a:lstStyle/>
          <a:p>
            <a:pPr marL="0" indent="0">
              <a:buFontTx/>
              <a:buNone/>
              <a:defRPr/>
            </a:pPr>
            <a:r>
              <a:rPr lang="de-DE" sz="1800" b="1" dirty="0"/>
              <a:t>Studiengänge</a:t>
            </a:r>
          </a:p>
          <a:p>
            <a:pPr>
              <a:defRPr/>
            </a:pPr>
            <a:r>
              <a:rPr lang="de-DE" sz="1800" dirty="0"/>
              <a:t>Bachelor </a:t>
            </a:r>
            <a:r>
              <a:rPr lang="de-DE" sz="1800" b="1" dirty="0"/>
              <a:t>Informatik</a:t>
            </a:r>
          </a:p>
          <a:p>
            <a:pPr>
              <a:defRPr/>
            </a:pPr>
            <a:r>
              <a:rPr lang="de-DE" sz="1800" dirty="0"/>
              <a:t>Bachelor </a:t>
            </a:r>
            <a:r>
              <a:rPr lang="de-DE" sz="1800" b="1" dirty="0"/>
              <a:t>IT-Sicherheit (?)</a:t>
            </a:r>
            <a:endParaRPr lang="de-DE" sz="1800" dirty="0"/>
          </a:p>
          <a:p>
            <a:pPr>
              <a:defRPr/>
            </a:pPr>
            <a:r>
              <a:rPr lang="de-DE" sz="1800" dirty="0"/>
              <a:t>Bachelor </a:t>
            </a:r>
            <a:r>
              <a:rPr lang="de-DE" sz="1800" b="1" dirty="0"/>
              <a:t>Mathematik in Medizin und Lebenswissenschaften</a:t>
            </a:r>
          </a:p>
          <a:p>
            <a:pPr>
              <a:defRPr/>
            </a:pPr>
            <a:r>
              <a:rPr lang="de-DE" sz="1800" dirty="0"/>
              <a:t>Bachelor </a:t>
            </a:r>
            <a:r>
              <a:rPr lang="de-DE" sz="1800" b="1" dirty="0"/>
              <a:t>Medieninformatik</a:t>
            </a:r>
            <a:endParaRPr lang="de-DE" sz="1800" dirty="0"/>
          </a:p>
          <a:p>
            <a:pPr>
              <a:defRPr/>
            </a:pPr>
            <a:r>
              <a:rPr lang="de-DE" sz="1800" dirty="0"/>
              <a:t>Bachelor </a:t>
            </a:r>
            <a:r>
              <a:rPr lang="de-DE" sz="1800" b="1" dirty="0"/>
              <a:t>Medizinische Informatik</a:t>
            </a:r>
            <a:endParaRPr lang="de-DE" sz="1800" dirty="0"/>
          </a:p>
          <a:p>
            <a:pPr>
              <a:defRPr/>
            </a:pPr>
            <a:r>
              <a:rPr lang="de-DE" sz="1800" dirty="0"/>
              <a:t>Master </a:t>
            </a:r>
            <a:r>
              <a:rPr lang="de-DE" sz="1800" b="1" dirty="0"/>
              <a:t>Informatik </a:t>
            </a:r>
          </a:p>
          <a:p>
            <a:pPr>
              <a:defRPr/>
            </a:pPr>
            <a:r>
              <a:rPr lang="de-DE" sz="1800" dirty="0"/>
              <a:t>Master </a:t>
            </a:r>
            <a:r>
              <a:rPr lang="de-DE" sz="1800" b="1" dirty="0"/>
              <a:t>MML</a:t>
            </a:r>
            <a:endParaRPr lang="de-DE" sz="1800" dirty="0"/>
          </a:p>
          <a:p>
            <a:pPr marL="0" indent="0">
              <a:buFontTx/>
              <a:buNone/>
              <a:defRPr/>
            </a:pPr>
            <a:r>
              <a:rPr lang="de-DE" sz="1800" b="1" dirty="0"/>
              <a:t>Voraussetzungen (Bestehen der unten genannten Veranstaltungen ist keine Teilnahmebedingung für NDB-Klausur)</a:t>
            </a:r>
            <a:endParaRPr lang="de-DE" sz="1800" dirty="0"/>
          </a:p>
          <a:p>
            <a:pPr>
              <a:defRPr/>
            </a:pPr>
            <a:r>
              <a:rPr lang="de-DE" sz="1800" dirty="0"/>
              <a:t>Algorithmen und Datenstrukturen</a:t>
            </a:r>
          </a:p>
          <a:p>
            <a:pPr>
              <a:defRPr/>
            </a:pPr>
            <a:r>
              <a:rPr lang="de-DE" sz="1800" dirty="0"/>
              <a:t>Lineare Algebra und Diskrete Strukturen</a:t>
            </a:r>
          </a:p>
          <a:p>
            <a:pPr>
              <a:defRPr/>
            </a:pPr>
            <a:r>
              <a:rPr lang="de-DE" sz="1800" dirty="0"/>
              <a:t>Datenbanken</a:t>
            </a:r>
          </a:p>
          <a:p>
            <a:pPr>
              <a:defRPr/>
            </a:pPr>
            <a:r>
              <a:rPr lang="de-DE" sz="1800" dirty="0"/>
              <a:t>Kontextfreie Grammatiken</a:t>
            </a:r>
          </a:p>
          <a:p>
            <a:pPr marL="0" indent="0">
              <a:buFontTx/>
              <a:buNone/>
              <a:defRPr/>
            </a:pPr>
            <a:r>
              <a:rPr lang="de-DE" sz="1800" b="1" dirty="0"/>
              <a:t>Vorteilhaft</a:t>
            </a:r>
          </a:p>
          <a:p>
            <a:pPr>
              <a:defRPr/>
            </a:pPr>
            <a:r>
              <a:rPr lang="de-DE" sz="1800" dirty="0"/>
              <a:t>Einführung in die Logik</a:t>
            </a:r>
          </a:p>
        </p:txBody>
      </p:sp>
      <p:sp>
        <p:nvSpPr>
          <p:cNvPr id="4" name="Foliennummernplatzhalter 3"/>
          <p:cNvSpPr>
            <a:spLocks noGrp="1"/>
          </p:cNvSpPr>
          <p:nvPr>
            <p:ph type="sldNum" sz="quarter" idx="12"/>
          </p:nvPr>
        </p:nvSpPr>
        <p:spPr/>
        <p:txBody>
          <a:bodyPr/>
          <a:lstStyle/>
          <a:p>
            <a:pPr>
              <a:defRPr/>
            </a:pPr>
            <a:fld id="{4F08ACC5-0C12-5A40-8FF7-76A23673B596}" type="slidenum">
              <a:rPr lang="de-DE" smtClean="0"/>
              <a:pPr>
                <a:defRPr/>
              </a:pPr>
              <a:t>4</a:t>
            </a:fld>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pPr>
              <a:defRPr/>
            </a:pPr>
            <a:fld id="{7366160D-2E7A-0643-96BE-2EE929FE3031}" type="slidenum">
              <a:rPr lang="de-DE" smtClean="0"/>
              <a:pPr>
                <a:defRPr/>
              </a:pPr>
              <a:t>5</a:t>
            </a:fld>
            <a:endParaRPr lang="de-DE"/>
          </a:p>
        </p:txBody>
      </p:sp>
      <p:pic>
        <p:nvPicPr>
          <p:cNvPr id="11268" name="Bild 4" descr="Merkma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69875"/>
            <a:ext cx="9540875" cy="715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Rechteck 5"/>
          <p:cNvSpPr>
            <a:spLocks noChangeArrowheads="1"/>
          </p:cNvSpPr>
          <p:nvPr/>
        </p:nvSpPr>
        <p:spPr bwMode="auto">
          <a:xfrm>
            <a:off x="2484438" y="222250"/>
            <a:ext cx="381635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2400" dirty="0"/>
              <a:t>Was sind Merkmale von</a:t>
            </a:r>
            <a:br>
              <a:rPr lang="de-DE" sz="2400" dirty="0"/>
            </a:br>
            <a:r>
              <a:rPr lang="de-DE" sz="2400" dirty="0"/>
              <a:t>Standard-Datenbanken?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Merkmale von Standard-Datenbanken</a:t>
            </a:r>
          </a:p>
        </p:txBody>
      </p:sp>
      <p:sp>
        <p:nvSpPr>
          <p:cNvPr id="3" name="Inhaltsplatzhalter 2"/>
          <p:cNvSpPr>
            <a:spLocks noGrp="1"/>
          </p:cNvSpPr>
          <p:nvPr>
            <p:ph idx="1"/>
          </p:nvPr>
        </p:nvSpPr>
        <p:spPr/>
        <p:txBody>
          <a:bodyPr/>
          <a:lstStyle/>
          <a:p>
            <a:pPr>
              <a:defRPr/>
            </a:pPr>
            <a:r>
              <a:rPr lang="de-DE" sz="2400" dirty="0"/>
              <a:t>Datenmodell: relational („Tabellen“ und „</a:t>
            </a:r>
            <a:r>
              <a:rPr lang="de-DE" sz="2400" dirty="0" err="1"/>
              <a:t>Tupel</a:t>
            </a:r>
            <a:r>
              <a:rPr lang="de-DE" sz="2400" dirty="0"/>
              <a:t>“)</a:t>
            </a:r>
          </a:p>
          <a:p>
            <a:pPr>
              <a:defRPr/>
            </a:pPr>
            <a:r>
              <a:rPr lang="de-DE" sz="2400" dirty="0"/>
              <a:t>Annahmen:</a:t>
            </a:r>
          </a:p>
          <a:p>
            <a:pPr lvl="1">
              <a:defRPr/>
            </a:pPr>
            <a:r>
              <a:rPr lang="de-DE" sz="2000" dirty="0">
                <a:solidFill>
                  <a:srgbClr val="0428FF"/>
                </a:solidFill>
              </a:rPr>
              <a:t>Strukturen fix (Schemaänderung möglich, aber aufwendig)</a:t>
            </a:r>
          </a:p>
          <a:p>
            <a:pPr lvl="2">
              <a:defRPr/>
            </a:pPr>
            <a:r>
              <a:rPr lang="de-DE" sz="2000" dirty="0"/>
              <a:t>Verwerfen d. A. führt zu </a:t>
            </a:r>
            <a:r>
              <a:rPr lang="de-DE" sz="2000" dirty="0">
                <a:solidFill>
                  <a:srgbClr val="008000"/>
                </a:solidFill>
              </a:rPr>
              <a:t>semistrukturierten Datenbanken</a:t>
            </a:r>
            <a:r>
              <a:rPr lang="de-DE" sz="2000" dirty="0"/>
              <a:t> </a:t>
            </a:r>
            <a:br>
              <a:rPr lang="de-DE" sz="2000" dirty="0"/>
            </a:br>
            <a:r>
              <a:rPr lang="de-DE" sz="2000" dirty="0"/>
              <a:t>und zu </a:t>
            </a:r>
            <a:r>
              <a:rPr lang="de-DE" sz="2000" dirty="0" err="1">
                <a:solidFill>
                  <a:srgbClr val="00B050"/>
                </a:solidFill>
              </a:rPr>
              <a:t>Graphdatenbanken</a:t>
            </a:r>
            <a:endParaRPr lang="de-DE" sz="2000" dirty="0">
              <a:solidFill>
                <a:srgbClr val="00B050"/>
              </a:solidFill>
            </a:endParaRPr>
          </a:p>
          <a:p>
            <a:pPr lvl="1">
              <a:defRPr/>
            </a:pPr>
            <a:r>
              <a:rPr lang="de-DE" sz="2000" dirty="0">
                <a:solidFill>
                  <a:srgbClr val="0428FF"/>
                </a:solidFill>
              </a:rPr>
              <a:t>Abstrakte Entitäten mit </a:t>
            </a:r>
            <a:r>
              <a:rPr lang="de-DE" sz="2000" dirty="0" err="1">
                <a:solidFill>
                  <a:srgbClr val="0428FF"/>
                </a:solidFill>
              </a:rPr>
              <a:t>abstr.</a:t>
            </a:r>
            <a:r>
              <a:rPr lang="de-DE" sz="2000" dirty="0">
                <a:solidFill>
                  <a:srgbClr val="0428FF"/>
                </a:solidFill>
              </a:rPr>
              <a:t> Assoziationen (Tupel in Relationen)</a:t>
            </a:r>
          </a:p>
          <a:p>
            <a:pPr lvl="2">
              <a:defRPr/>
            </a:pPr>
            <a:r>
              <a:rPr lang="de-DE" sz="2000" dirty="0"/>
              <a:t>Verwerfen führt zu </a:t>
            </a:r>
            <a:r>
              <a:rPr lang="de-DE" sz="2000" dirty="0">
                <a:solidFill>
                  <a:srgbClr val="008000"/>
                </a:solidFill>
              </a:rPr>
              <a:t>temporalen, sequenzorientierten, räumlichen, und multimodalen</a:t>
            </a:r>
            <a:r>
              <a:rPr lang="de-DE" sz="2000" baseline="30000" dirty="0">
                <a:solidFill>
                  <a:srgbClr val="081BFF"/>
                </a:solidFill>
              </a:rPr>
              <a:t>1</a:t>
            </a:r>
            <a:r>
              <a:rPr lang="de-DE" sz="2000" dirty="0">
                <a:solidFill>
                  <a:srgbClr val="008000"/>
                </a:solidFill>
              </a:rPr>
              <a:t> Datenbanken</a:t>
            </a:r>
          </a:p>
          <a:p>
            <a:pPr lvl="1">
              <a:defRPr/>
            </a:pPr>
            <a:r>
              <a:rPr lang="de-DE" sz="2000" dirty="0">
                <a:solidFill>
                  <a:srgbClr val="0428FF"/>
                </a:solidFill>
              </a:rPr>
              <a:t>Daten persistent, Anfragen bzgl. Schnappschuss einmal beantwortet</a:t>
            </a:r>
          </a:p>
          <a:p>
            <a:pPr lvl="2">
              <a:defRPr/>
            </a:pPr>
            <a:r>
              <a:rPr lang="de-DE" sz="2000" dirty="0"/>
              <a:t>Verwerfen führt zu </a:t>
            </a:r>
            <a:r>
              <a:rPr lang="de-DE" sz="2000" dirty="0">
                <a:solidFill>
                  <a:srgbClr val="008000"/>
                </a:solidFill>
              </a:rPr>
              <a:t>stromorientierten Datenbanken</a:t>
            </a:r>
            <a:endParaRPr lang="de-DE" sz="2000" dirty="0"/>
          </a:p>
          <a:p>
            <a:pPr lvl="1">
              <a:defRPr/>
            </a:pPr>
            <a:r>
              <a:rPr lang="de-DE" sz="2000" dirty="0">
                <a:solidFill>
                  <a:srgbClr val="0428FF"/>
                </a:solidFill>
              </a:rPr>
              <a:t>Daten enthalten feste Werte bzw. Referenzen</a:t>
            </a:r>
          </a:p>
          <a:p>
            <a:pPr lvl="2">
              <a:defRPr/>
            </a:pPr>
            <a:r>
              <a:rPr lang="de-DE" sz="2000" dirty="0"/>
              <a:t>Verwerfen führt zu </a:t>
            </a:r>
            <a:r>
              <a:rPr lang="de-DE" sz="1800" dirty="0"/>
              <a:t>Datenbanken </a:t>
            </a:r>
            <a:br>
              <a:rPr lang="de-DE" sz="1800" dirty="0"/>
            </a:br>
            <a:r>
              <a:rPr lang="de-DE" sz="2000" dirty="0"/>
              <a:t>für </a:t>
            </a:r>
            <a:r>
              <a:rPr lang="de-DE" sz="2000" dirty="0">
                <a:solidFill>
                  <a:srgbClr val="008000"/>
                </a:solidFill>
              </a:rPr>
              <a:t>unsichere und unvollständige Information</a:t>
            </a:r>
          </a:p>
        </p:txBody>
      </p:sp>
      <p:sp>
        <p:nvSpPr>
          <p:cNvPr id="4" name="Foliennummernplatzhalter 3"/>
          <p:cNvSpPr>
            <a:spLocks noGrp="1"/>
          </p:cNvSpPr>
          <p:nvPr>
            <p:ph type="sldNum" sz="quarter" idx="12"/>
          </p:nvPr>
        </p:nvSpPr>
        <p:spPr/>
        <p:txBody>
          <a:bodyPr/>
          <a:lstStyle/>
          <a:p>
            <a:pPr>
              <a:defRPr/>
            </a:pPr>
            <a:fld id="{ADE56D41-C9C0-8E4D-84D3-9D544AA95400}" type="slidenum">
              <a:rPr lang="de-DE" smtClean="0"/>
              <a:pPr>
                <a:defRPr/>
              </a:pPr>
              <a:t>6</a:t>
            </a:fld>
            <a:endParaRPr lang="de-DE"/>
          </a:p>
        </p:txBody>
      </p:sp>
      <p:sp>
        <p:nvSpPr>
          <p:cNvPr id="12292" name="Textfeld 4"/>
          <p:cNvSpPr txBox="1">
            <a:spLocks noChangeArrowheads="1"/>
          </p:cNvSpPr>
          <p:nvPr/>
        </p:nvSpPr>
        <p:spPr bwMode="auto">
          <a:xfrm>
            <a:off x="10096500" y="31750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sp>
        <p:nvSpPr>
          <p:cNvPr id="5" name="TextBox 4"/>
          <p:cNvSpPr txBox="1"/>
          <p:nvPr/>
        </p:nvSpPr>
        <p:spPr>
          <a:xfrm>
            <a:off x="2555776" y="6237312"/>
            <a:ext cx="3888432" cy="430887"/>
          </a:xfrm>
          <a:prstGeom prst="rect">
            <a:avLst/>
          </a:prstGeom>
          <a:noFill/>
        </p:spPr>
        <p:txBody>
          <a:bodyPr wrap="square" rtlCol="0">
            <a:spAutoFit/>
          </a:bodyPr>
          <a:lstStyle/>
          <a:p>
            <a:r>
              <a:rPr lang="de-DE" sz="1100" baseline="30000" dirty="0">
                <a:solidFill>
                  <a:srgbClr val="081BFF"/>
                </a:solidFill>
              </a:rPr>
              <a:t>1</a:t>
            </a:r>
            <a:r>
              <a:rPr lang="de-DE" sz="1100" dirty="0">
                <a:solidFill>
                  <a:srgbClr val="081BFF"/>
                </a:solidFill>
              </a:rPr>
              <a:t> Datenbanken mit Text-, Bild-, Audio-, Videodaten mit </a:t>
            </a:r>
            <a:br>
              <a:rPr lang="de-DE" sz="1100" dirty="0">
                <a:solidFill>
                  <a:srgbClr val="081BFF"/>
                </a:solidFill>
              </a:rPr>
            </a:br>
            <a:r>
              <a:rPr lang="de-DE" sz="1100" dirty="0">
                <a:solidFill>
                  <a:srgbClr val="081BFF"/>
                </a:solidFill>
              </a:rPr>
              <a:t>   relationalen Metadaten sowie relationalen Annotationen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Non-Standard-Datenbanken</a:t>
            </a:r>
          </a:p>
        </p:txBody>
      </p:sp>
      <p:sp>
        <p:nvSpPr>
          <p:cNvPr id="3" name="Inhaltsplatzhalter 2"/>
          <p:cNvSpPr>
            <a:spLocks noGrp="1"/>
          </p:cNvSpPr>
          <p:nvPr>
            <p:ph idx="1"/>
          </p:nvPr>
        </p:nvSpPr>
        <p:spPr>
          <a:xfrm>
            <a:off x="468313" y="1196975"/>
            <a:ext cx="8496300" cy="5112345"/>
          </a:xfrm>
        </p:spPr>
        <p:txBody>
          <a:bodyPr/>
          <a:lstStyle/>
          <a:p>
            <a:pPr>
              <a:defRPr/>
            </a:pPr>
            <a:r>
              <a:rPr lang="de-DE" b="1" dirty="0">
                <a:solidFill>
                  <a:srgbClr val="008000"/>
                </a:solidFill>
              </a:rPr>
              <a:t>Semistrukturierte</a:t>
            </a:r>
            <a:r>
              <a:rPr lang="de-DE" b="1" dirty="0"/>
              <a:t> </a:t>
            </a:r>
            <a:r>
              <a:rPr lang="de-DE" dirty="0"/>
              <a:t>Datenbanken (XML)</a:t>
            </a:r>
          </a:p>
          <a:p>
            <a:pPr>
              <a:defRPr/>
            </a:pPr>
            <a:r>
              <a:rPr lang="de-DE" b="1" dirty="0">
                <a:solidFill>
                  <a:srgbClr val="008000"/>
                </a:solidFill>
              </a:rPr>
              <a:t>Räumliche und multimodale </a:t>
            </a:r>
            <a:r>
              <a:rPr lang="de-DE" dirty="0"/>
              <a:t>Datenbanken </a:t>
            </a:r>
          </a:p>
          <a:p>
            <a:pPr lvl="1">
              <a:defRPr/>
            </a:pPr>
            <a:r>
              <a:rPr lang="de-DE" dirty="0"/>
              <a:t>lineare und mehrdimensionale Strukturen</a:t>
            </a:r>
          </a:p>
          <a:p>
            <a:pPr>
              <a:defRPr/>
            </a:pPr>
            <a:r>
              <a:rPr lang="de-DE" b="1" dirty="0">
                <a:solidFill>
                  <a:srgbClr val="008000"/>
                </a:solidFill>
              </a:rPr>
              <a:t>Temporale Datenbanken</a:t>
            </a:r>
          </a:p>
          <a:p>
            <a:pPr lvl="1">
              <a:defRPr/>
            </a:pPr>
            <a:r>
              <a:rPr lang="de-DE" dirty="0"/>
              <a:t>zeitlich beschränkte Gültigkeiten</a:t>
            </a:r>
            <a:endParaRPr lang="de-DE" b="1" dirty="0">
              <a:solidFill>
                <a:srgbClr val="008000"/>
              </a:solidFill>
            </a:endParaRPr>
          </a:p>
          <a:p>
            <a:pPr>
              <a:defRPr/>
            </a:pPr>
            <a:r>
              <a:rPr lang="de-DE" dirty="0"/>
              <a:t>Datenbanken für </a:t>
            </a:r>
            <a:r>
              <a:rPr lang="de-DE" b="1" dirty="0">
                <a:solidFill>
                  <a:srgbClr val="008000"/>
                </a:solidFill>
              </a:rPr>
              <a:t>Datenströme</a:t>
            </a:r>
            <a:r>
              <a:rPr lang="de-DE" dirty="0">
                <a:solidFill>
                  <a:srgbClr val="008000"/>
                </a:solidFill>
              </a:rPr>
              <a:t> </a:t>
            </a:r>
            <a:r>
              <a:rPr lang="de-DE" dirty="0"/>
              <a:t>(Fensterkonzept)</a:t>
            </a:r>
            <a:endParaRPr lang="de-DE" b="1" dirty="0"/>
          </a:p>
          <a:p>
            <a:pPr>
              <a:defRPr/>
            </a:pPr>
            <a:r>
              <a:rPr lang="de-DE" b="1" dirty="0"/>
              <a:t>Bewertung</a:t>
            </a:r>
            <a:r>
              <a:rPr lang="de-DE" dirty="0"/>
              <a:t> von Antworten (Top-</a:t>
            </a:r>
            <a:r>
              <a:rPr lang="de-DE" dirty="0" err="1"/>
              <a:t>k</a:t>
            </a:r>
            <a:r>
              <a:rPr lang="de-DE" dirty="0"/>
              <a:t>-Anfragen)</a:t>
            </a:r>
          </a:p>
          <a:p>
            <a:pPr>
              <a:defRPr/>
            </a:pPr>
            <a:r>
              <a:rPr lang="de-DE" b="1" dirty="0" err="1"/>
              <a:t>Probabilistische</a:t>
            </a:r>
            <a:r>
              <a:rPr lang="de-DE" dirty="0"/>
              <a:t> Datenbanken zur Repräsentation </a:t>
            </a:r>
            <a:r>
              <a:rPr lang="de-DE" b="1" dirty="0">
                <a:solidFill>
                  <a:srgbClr val="008000"/>
                </a:solidFill>
              </a:rPr>
              <a:t>unsicherer Information</a:t>
            </a:r>
          </a:p>
          <a:p>
            <a:pPr>
              <a:defRPr/>
            </a:pPr>
            <a:r>
              <a:rPr lang="de-DE" dirty="0"/>
              <a:t>Next Generation Databases, </a:t>
            </a:r>
            <a:r>
              <a:rPr lang="de-DE" b="1" dirty="0" err="1">
                <a:solidFill>
                  <a:srgbClr val="009B47"/>
                </a:solidFill>
              </a:rPr>
              <a:t>Graphdatenbanken</a:t>
            </a:r>
            <a:endParaRPr lang="de-DE" b="1" dirty="0">
              <a:solidFill>
                <a:srgbClr val="009B47"/>
              </a:solidFill>
            </a:endParaRPr>
          </a:p>
        </p:txBody>
      </p:sp>
      <p:sp>
        <p:nvSpPr>
          <p:cNvPr id="4" name="Foliennummernplatzhalter 3"/>
          <p:cNvSpPr>
            <a:spLocks noGrp="1"/>
          </p:cNvSpPr>
          <p:nvPr>
            <p:ph type="sldNum" sz="quarter" idx="12"/>
          </p:nvPr>
        </p:nvSpPr>
        <p:spPr/>
        <p:txBody>
          <a:bodyPr/>
          <a:lstStyle/>
          <a:p>
            <a:pPr>
              <a:defRPr/>
            </a:pPr>
            <a:fld id="{A67535AF-4065-FF46-AB3A-9638E47FB88D}" type="slidenum">
              <a:rPr lang="de-DE" smtClean="0"/>
              <a:pPr>
                <a:defRPr/>
              </a:pPr>
              <a:t>7</a:t>
            </a:fld>
            <a:endParaRPr lang="de-DE"/>
          </a:p>
        </p:txBody>
      </p:sp>
      <p:pic>
        <p:nvPicPr>
          <p:cNvPr id="13316" name="Bild 4" descr="inhalt1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188913"/>
            <a:ext cx="1547813" cy="134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Literatur</a:t>
            </a:r>
          </a:p>
        </p:txBody>
      </p:sp>
      <p:sp>
        <p:nvSpPr>
          <p:cNvPr id="4" name="Foliennummernplatzhalter 3"/>
          <p:cNvSpPr>
            <a:spLocks noGrp="1"/>
          </p:cNvSpPr>
          <p:nvPr>
            <p:ph type="sldNum" sz="quarter" idx="12"/>
          </p:nvPr>
        </p:nvSpPr>
        <p:spPr/>
        <p:txBody>
          <a:bodyPr/>
          <a:lstStyle/>
          <a:p>
            <a:pPr>
              <a:defRPr/>
            </a:pPr>
            <a:fld id="{78FD3732-211D-CF40-A1F0-D5C2A5ACA50A}" type="slidenum">
              <a:rPr lang="de-DE" smtClean="0"/>
              <a:pPr>
                <a:defRPr/>
              </a:pPr>
              <a:t>8</a:t>
            </a:fld>
            <a:endParaRPr lang="de-DE"/>
          </a:p>
        </p:txBody>
      </p:sp>
      <p:pic>
        <p:nvPicPr>
          <p:cNvPr id="14339" name="Bild 4" descr="Data on the We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3921125" cy="474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Textfeld 4"/>
          <p:cNvSpPr txBox="1">
            <a:spLocks noChangeArrowheads="1"/>
          </p:cNvSpPr>
          <p:nvPr/>
        </p:nvSpPr>
        <p:spPr bwMode="auto">
          <a:xfrm>
            <a:off x="3802063" y="576263"/>
            <a:ext cx="6985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a:t>1999</a:t>
            </a:r>
          </a:p>
        </p:txBody>
      </p:sp>
      <p:sp>
        <p:nvSpPr>
          <p:cNvPr id="14342" name="Textfeld 7"/>
          <p:cNvSpPr txBox="1">
            <a:spLocks noChangeArrowheads="1"/>
          </p:cNvSpPr>
          <p:nvPr/>
        </p:nvSpPr>
        <p:spPr bwMode="auto">
          <a:xfrm>
            <a:off x="8101013" y="595313"/>
            <a:ext cx="659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2001</a:t>
            </a:r>
          </a:p>
        </p:txBody>
      </p:sp>
      <p:pic>
        <p:nvPicPr>
          <p:cNvPr id="8" name="Bild 2" descr="Geographic Databas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3451" y="1126807"/>
            <a:ext cx="4221162" cy="544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Literatur</a:t>
            </a:r>
          </a:p>
        </p:txBody>
      </p:sp>
      <p:sp>
        <p:nvSpPr>
          <p:cNvPr id="4" name="Foliennummernplatzhalter 3"/>
          <p:cNvSpPr>
            <a:spLocks noGrp="1"/>
          </p:cNvSpPr>
          <p:nvPr>
            <p:ph type="sldNum" sz="quarter" idx="12"/>
          </p:nvPr>
        </p:nvSpPr>
        <p:spPr/>
        <p:txBody>
          <a:bodyPr/>
          <a:lstStyle/>
          <a:p>
            <a:pPr>
              <a:defRPr/>
            </a:pPr>
            <a:fld id="{05CABEE4-138F-3040-AF12-7E8CC2BA9553}" type="slidenum">
              <a:rPr lang="de-DE" smtClean="0"/>
              <a:pPr>
                <a:defRPr/>
              </a:pPr>
              <a:t>9</a:t>
            </a:fld>
            <a:endParaRPr lang="de-DE"/>
          </a:p>
        </p:txBody>
      </p:sp>
      <p:sp>
        <p:nvSpPr>
          <p:cNvPr id="15364" name="Textfeld 5"/>
          <p:cNvSpPr txBox="1">
            <a:spLocks noChangeArrowheads="1"/>
          </p:cNvSpPr>
          <p:nvPr/>
        </p:nvSpPr>
        <p:spPr bwMode="auto">
          <a:xfrm>
            <a:off x="3851275" y="611188"/>
            <a:ext cx="659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2014</a:t>
            </a:r>
          </a:p>
        </p:txBody>
      </p:sp>
      <p:sp>
        <p:nvSpPr>
          <p:cNvPr id="15365" name="Textfeld 6"/>
          <p:cNvSpPr txBox="1">
            <a:spLocks noChangeArrowheads="1"/>
          </p:cNvSpPr>
          <p:nvPr/>
        </p:nvSpPr>
        <p:spPr bwMode="auto">
          <a:xfrm>
            <a:off x="7885113" y="620713"/>
            <a:ext cx="659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2009</a:t>
            </a:r>
          </a:p>
        </p:txBody>
      </p:sp>
      <p:pic>
        <p:nvPicPr>
          <p:cNvPr id="9" name="Bild 2" descr="51i2U6IU8K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44216"/>
            <a:ext cx="4194754" cy="5256584"/>
          </a:xfrm>
          <a:prstGeom prst="rect">
            <a:avLst/>
          </a:prstGeom>
        </p:spPr>
      </p:pic>
      <p:pic>
        <p:nvPicPr>
          <p:cNvPr id="8" name="Bild 2" descr="Data Stream Process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520" y="1144216"/>
            <a:ext cx="3719901" cy="5156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473</Words>
  <Application>Microsoft Macintosh PowerPoint</Application>
  <PresentationFormat>On-screen Show (4:3)</PresentationFormat>
  <Paragraphs>131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Myriad Pro</vt:lpstr>
      <vt:lpstr>7_Standarddesign</vt:lpstr>
      <vt:lpstr>Non-Standard-Datenbanken und Data Mining</vt:lpstr>
      <vt:lpstr>Organisatorisches: Übungen</vt:lpstr>
      <vt:lpstr>Organisatorisches: Prüfung</vt:lpstr>
      <vt:lpstr>Teilnehmerkreis und Voraussetzungen</vt:lpstr>
      <vt:lpstr>PowerPoint Presentation</vt:lpstr>
      <vt:lpstr>Merkmale von Standard-Datenbanken</vt:lpstr>
      <vt:lpstr>Non-Standard-Datenbanken</vt:lpstr>
      <vt:lpstr>Literatur</vt:lpstr>
      <vt:lpstr>Literatur</vt:lpstr>
      <vt:lpstr>Literatur</vt:lpstr>
      <vt:lpstr>Literatur</vt:lpstr>
      <vt:lpstr>Datenhaltungstypen und Anfragebeantwortung</vt:lpstr>
      <vt:lpstr>Anfragesprachen für Datenbanken</vt:lpstr>
      <vt:lpstr>Data Mining</vt:lpstr>
      <vt:lpstr>Literatur</vt:lpstr>
      <vt:lpstr>Literatur</vt:lpstr>
      <vt:lpstr>Literatur</vt:lpstr>
      <vt:lpstr>Übersicht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318</cp:revision>
  <cp:lastPrinted>2014-10-18T14:57:02Z</cp:lastPrinted>
  <dcterms:created xsi:type="dcterms:W3CDTF">2010-04-27T12:26:40Z</dcterms:created>
  <dcterms:modified xsi:type="dcterms:W3CDTF">2019-10-12T09:28:32Z</dcterms:modified>
</cp:coreProperties>
</file>