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1"/>
  </p:notesMasterIdLst>
  <p:handoutMasterIdLst>
    <p:handoutMasterId r:id="rId102"/>
  </p:handoutMasterIdLst>
  <p:sldIdLst>
    <p:sldId id="273" r:id="rId2"/>
    <p:sldId id="636" r:id="rId3"/>
    <p:sldId id="272" r:id="rId4"/>
    <p:sldId id="386" r:id="rId5"/>
    <p:sldId id="282" r:id="rId6"/>
    <p:sldId id="625" r:id="rId7"/>
    <p:sldId id="577" r:id="rId8"/>
    <p:sldId id="283" r:id="rId9"/>
    <p:sldId id="284" r:id="rId10"/>
    <p:sldId id="286" r:id="rId11"/>
    <p:sldId id="287" r:id="rId12"/>
    <p:sldId id="288" r:id="rId13"/>
    <p:sldId id="285" r:id="rId14"/>
    <p:sldId id="289" r:id="rId15"/>
    <p:sldId id="290" r:id="rId16"/>
    <p:sldId id="291" r:id="rId17"/>
    <p:sldId id="387" r:id="rId18"/>
    <p:sldId id="534" r:id="rId19"/>
    <p:sldId id="407" r:id="rId20"/>
    <p:sldId id="389" r:id="rId21"/>
    <p:sldId id="391" r:id="rId22"/>
    <p:sldId id="392" r:id="rId23"/>
    <p:sldId id="393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575" r:id="rId35"/>
    <p:sldId id="568" r:id="rId36"/>
    <p:sldId id="569" r:id="rId37"/>
    <p:sldId id="502" r:id="rId38"/>
    <p:sldId id="629" r:id="rId39"/>
    <p:sldId id="479" r:id="rId40"/>
    <p:sldId id="645" r:id="rId41"/>
    <p:sldId id="646" r:id="rId42"/>
    <p:sldId id="638" r:id="rId43"/>
    <p:sldId id="639" r:id="rId44"/>
    <p:sldId id="635" r:id="rId45"/>
    <p:sldId id="644" r:id="rId46"/>
    <p:sldId id="640" r:id="rId47"/>
    <p:sldId id="641" r:id="rId48"/>
    <p:sldId id="482" r:id="rId49"/>
    <p:sldId id="564" r:id="rId50"/>
    <p:sldId id="539" r:id="rId51"/>
    <p:sldId id="484" r:id="rId52"/>
    <p:sldId id="483" r:id="rId53"/>
    <p:sldId id="558" r:id="rId54"/>
    <p:sldId id="486" r:id="rId55"/>
    <p:sldId id="487" r:id="rId56"/>
    <p:sldId id="488" r:id="rId57"/>
    <p:sldId id="565" r:id="rId58"/>
    <p:sldId id="566" r:id="rId59"/>
    <p:sldId id="489" r:id="rId60"/>
    <p:sldId id="490" r:id="rId61"/>
    <p:sldId id="545" r:id="rId62"/>
    <p:sldId id="626" r:id="rId63"/>
    <p:sldId id="581" r:id="rId64"/>
    <p:sldId id="587" r:id="rId65"/>
    <p:sldId id="588" r:id="rId66"/>
    <p:sldId id="634" r:id="rId67"/>
    <p:sldId id="647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11" r:id="rId90"/>
    <p:sldId id="612" r:id="rId91"/>
    <p:sldId id="613" r:id="rId92"/>
    <p:sldId id="614" r:id="rId93"/>
    <p:sldId id="615" r:id="rId94"/>
    <p:sldId id="616" r:id="rId95"/>
    <p:sldId id="617" r:id="rId96"/>
    <p:sldId id="618" r:id="rId97"/>
    <p:sldId id="619" r:id="rId98"/>
    <p:sldId id="620" r:id="rId99"/>
    <p:sldId id="627" r:id="rId10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13"/>
    <p:restoredTop sz="92993"/>
  </p:normalViewPr>
  <p:slideViewPr>
    <p:cSldViewPr>
      <p:cViewPr varScale="1">
        <p:scale>
          <a:sx n="119" d="100"/>
          <a:sy n="119" d="100"/>
        </p:scale>
        <p:origin x="1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13.10.19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13.10.19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>
                <a:cs typeface="+mn-cs"/>
              </a:rPr>
              <a:t>A full version of these slides is 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2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2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58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13.10.19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1" r:id="rId4"/>
    <p:sldLayoutId id="2147484252" r:id="rId5"/>
    <p:sldLayoutId id="214748425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homes/suciu/COURSES/590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75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Semistrukturierte Datenbanken und Volltextindizierung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passt</a:t>
            </a:r>
            <a:r>
              <a:rPr lang="en-US" dirty="0"/>
              <a:t> auf </a:t>
            </a:r>
            <a:r>
              <a:rPr lang="en-US" dirty="0" err="1"/>
              <a:t>jedes</a:t>
            </a:r>
            <a:r>
              <a:rPr lang="en-US" dirty="0"/>
              <a:t> Element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de-DE" dirty="0">
                <a:latin typeface="Arial"/>
              </a:rPr>
              <a:t>'</a:t>
            </a:r>
            <a:r>
              <a:rPr lang="en-US" dirty="0"/>
              <a:t>55</a:t>
            </a:r>
            <a:r>
              <a:rPr lang="de-DE" altLang="ja-JP" dirty="0">
                <a:latin typeface="Arial"/>
              </a:rPr>
              <a:t>'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Referenz</a:t>
            </a:r>
            <a:r>
              <a:rPr lang="en-US" dirty="0"/>
              <a:t> auf den </a:t>
            </a:r>
            <a:r>
              <a:rPr lang="en-US" dirty="0" err="1"/>
              <a:t>Attributwert</a:t>
            </a:r>
            <a:r>
              <a:rPr lang="en-US" dirty="0"/>
              <a:t> 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/bib/book/author[first-name]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/bib/book/author/</a:t>
            </a:r>
            <a:r>
              <a:rPr lang="en-US" sz="2800" dirty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 	</a:t>
            </a:r>
            <a:r>
              <a:rPr lang="en-US" sz="2000" dirty="0"/>
              <a:t>Serge </a:t>
            </a:r>
            <a:r>
              <a:rPr lang="en-US" sz="2000" dirty="0" err="1"/>
              <a:t>Abiteboul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		Victor </a:t>
            </a:r>
            <a:r>
              <a:rPr lang="en-US" sz="2000" dirty="0" err="1"/>
              <a:t>Vianu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                             	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Rick Hull </a:t>
            </a:r>
            <a:r>
              <a:rPr lang="de-DE" sz="2000" dirty="0"/>
              <a:t>tritt nicht auf, da </a:t>
            </a:r>
            <a:r>
              <a:rPr lang="en-US" sz="2000" dirty="0" err="1">
                <a:solidFill>
                  <a:srgbClr val="006600"/>
                </a:solidFill>
              </a:rPr>
              <a:t>firstname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/>
              <a:t>vorhanden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/bib/book/*[</a:t>
            </a:r>
            <a:r>
              <a:rPr lang="en-US" sz="2800" dirty="0">
                <a:solidFill>
                  <a:srgbClr val="008000"/>
                </a:solidFill>
              </a:rPr>
              <a:t>name() != author]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/>
              <a:t>Zugriff</a:t>
            </a:r>
            <a:r>
              <a:rPr lang="en-US" sz="2000" dirty="0"/>
              <a:t> auf </a:t>
            </a:r>
            <a:r>
              <a:rPr lang="en-US" sz="2000" dirty="0" err="1"/>
              <a:t>Namen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Knotens</a:t>
            </a:r>
            <a:r>
              <a:rPr lang="en-US" sz="2000" dirty="0"/>
              <a:t> </a:t>
            </a:r>
            <a:r>
              <a:rPr lang="en-US" sz="2000" dirty="0" err="1"/>
              <a:t>mittels</a:t>
            </a:r>
            <a:r>
              <a:rPr lang="en-US" sz="2000" dirty="0"/>
              <a:t> </a:t>
            </a:r>
            <a:r>
              <a:rPr lang="en-US" sz="2000" dirty="0" err="1"/>
              <a:t>Funktion</a:t>
            </a:r>
            <a:r>
              <a:rPr lang="en-US" sz="2000" dirty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</a:t>
            </a:r>
            <a:r>
              <a:rPr lang="en-US" sz="2000" dirty="0"/>
              <a:t>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de-DE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beliebiges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 </a:t>
            </a:r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Attribute 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de-DE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/>
              <a:t>passt</a:t>
            </a:r>
            <a:r>
              <a:rPr lang="en-US" sz="2400" dirty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1520" y="238125"/>
            <a:ext cx="8378130" cy="6175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Semistrukturierte</a:t>
            </a:r>
            <a:r>
              <a:rPr lang="en-US" dirty="0"/>
              <a:t> </a:t>
            </a:r>
            <a:r>
              <a:rPr lang="en-US" dirty="0" err="1"/>
              <a:t>Datenbanken</a:t>
            </a:r>
            <a:endParaRPr lang="en-US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8" y="2781300"/>
              <a:ext cx="2571717" cy="2185988"/>
              <a:chOff x="5953125" y="2781566"/>
              <a:chExt cx="2571811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4" y="2781566"/>
                <a:ext cx="2440732" cy="30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r>
                  <a:rPr lang="de-DE" sz="2000" b="1"/>
                  <a:t>Volltextindizierung</a:t>
                </a:r>
                <a:endParaRPr lang="de-DE" sz="2000" b="1" dirty="0"/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/>
                <a:t>Im</a:t>
              </a:r>
              <a:r>
                <a:rPr lang="en-US" sz="1800" dirty="0"/>
                <a:t> </a:t>
              </a:r>
              <a:r>
                <a:rPr lang="en-US" sz="1800" dirty="0" err="1"/>
                <a:t>nächsten</a:t>
              </a:r>
              <a:r>
                <a:rPr lang="en-US" sz="1800" dirty="0"/>
                <a:t> </a:t>
              </a:r>
              <a:r>
                <a:rPr lang="en-US" sz="1800" dirty="0" err="1"/>
                <a:t>Teil</a:t>
              </a:r>
              <a:r>
                <a:rPr lang="en-US" sz="1800" dirty="0"/>
                <a:t> </a:t>
              </a:r>
              <a:r>
                <a:rPr lang="en-US" sz="1800" dirty="0" err="1"/>
                <a:t>werden</a:t>
              </a:r>
              <a:r>
                <a:rPr lang="en-US" sz="1800" dirty="0"/>
                <a:t> </a:t>
              </a:r>
              <a:r>
                <a:rPr lang="en-US" sz="1800" dirty="0" err="1"/>
                <a:t>wir</a:t>
              </a:r>
              <a:r>
                <a:rPr lang="en-US" sz="1800" dirty="0"/>
                <a:t> </a:t>
              </a:r>
              <a:r>
                <a:rPr lang="en-US" sz="1800" dirty="0" err="1"/>
                <a:t>uns</a:t>
              </a:r>
              <a:r>
                <a:rPr lang="en-US" sz="1800" dirty="0"/>
                <a:t> die </a:t>
              </a:r>
              <a:r>
                <a:rPr lang="en-US" sz="1800" dirty="0" err="1"/>
                <a:t>letzten</a:t>
              </a:r>
              <a:r>
                <a:rPr lang="en-US" sz="1800" dirty="0"/>
                <a:t> 2 </a:t>
              </a:r>
              <a:r>
                <a:rPr lang="en-US" sz="1800" dirty="0" err="1"/>
                <a:t>Themen</a:t>
              </a:r>
              <a:r>
                <a:rPr lang="en-US" sz="1800" dirty="0"/>
                <a:t> </a:t>
              </a:r>
              <a:r>
                <a:rPr lang="en-US" sz="1800" dirty="0" err="1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Unser </a:t>
            </a:r>
            <a:r>
              <a:rPr lang="en-US" dirty="0" err="1"/>
              <a:t>Beispieldokument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19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Speicher- und Zugriffstechniken für XML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Verwendung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Entwicklung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Neues physisches Datenmodell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42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XML-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Relationalen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Datenbanken</a:t>
            </a:r>
            <a:endParaRPr lang="en-US" dirty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generischen</a:t>
            </a:r>
            <a:r>
              <a:rPr lang="en-US" dirty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D. </a:t>
            </a:r>
            <a:r>
              <a:rPr lang="en-US" sz="1400" dirty="0" err="1">
                <a:solidFill>
                  <a:srgbClr val="0000FF"/>
                </a:solidFill>
              </a:rPr>
              <a:t>Florescu</a:t>
            </a:r>
            <a:r>
              <a:rPr lang="en-US" sz="1400" dirty="0">
                <a:solidFill>
                  <a:srgbClr val="0000FF"/>
                </a:solidFill>
              </a:rPr>
              <a:t>, D. </a:t>
            </a:r>
            <a:r>
              <a:rPr lang="en-US" sz="1400" dirty="0" err="1">
                <a:solidFill>
                  <a:srgbClr val="0000FF"/>
                </a:solidFill>
              </a:rPr>
              <a:t>Kossmann</a:t>
            </a:r>
            <a:r>
              <a:rPr lang="en-US" sz="1400" dirty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von DTDs </a:t>
            </a:r>
            <a:r>
              <a:rPr lang="en-US" dirty="0" err="1">
                <a:cs typeface="+mn-cs"/>
              </a:rPr>
              <a:t>zur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Herleitung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J. </a:t>
            </a:r>
            <a:r>
              <a:rPr lang="en-US" sz="1400" dirty="0" err="1">
                <a:solidFill>
                  <a:srgbClr val="0000FF"/>
                </a:solidFill>
              </a:rPr>
              <a:t>Shanmugasundaram</a:t>
            </a:r>
            <a:r>
              <a:rPr lang="en-US" sz="1400" dirty="0">
                <a:solidFill>
                  <a:srgbClr val="0000FF"/>
                </a:solidFill>
              </a:rPr>
              <a:t>, K. </a:t>
            </a:r>
            <a:r>
              <a:rPr lang="en-US" sz="1400" dirty="0" err="1">
                <a:solidFill>
                  <a:srgbClr val="0000FF"/>
                </a:solidFill>
              </a:rPr>
              <a:t>Tufte</a:t>
            </a:r>
            <a:r>
              <a:rPr lang="en-US" sz="1400" dirty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>
                <a:solidFill>
                  <a:srgbClr val="0000FF"/>
                </a:solidFill>
              </a:rPr>
              <a:t>Naughton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/>
              <a:t>Herleitung</a:t>
            </a:r>
            <a:r>
              <a:rPr lang="en-US" sz="2600" dirty="0"/>
              <a:t> </a:t>
            </a:r>
            <a:r>
              <a:rPr lang="en-US" sz="2600" dirty="0" err="1"/>
              <a:t>eines</a:t>
            </a:r>
            <a:r>
              <a:rPr lang="en-US" sz="2600" dirty="0"/>
              <a:t> Schemas </a:t>
            </a:r>
            <a:r>
              <a:rPr lang="en-US" sz="2600" dirty="0" err="1"/>
              <a:t>aus</a:t>
            </a:r>
            <a:r>
              <a:rPr lang="en-US" sz="2600" dirty="0"/>
              <a:t> </a:t>
            </a:r>
            <a:r>
              <a:rPr lang="en-US" sz="2600" dirty="0" err="1"/>
              <a:t>gegebenen</a:t>
            </a:r>
            <a:r>
              <a:rPr lang="en-US" sz="2600" dirty="0"/>
              <a:t> </a:t>
            </a:r>
            <a:r>
              <a:rPr lang="en-US" sz="2600" dirty="0" err="1"/>
              <a:t>Daten</a:t>
            </a:r>
            <a:endParaRPr lang="en-US" sz="2600" dirty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>
                <a:solidFill>
                  <a:srgbClr val="0000FF"/>
                </a:solidFill>
              </a:rPr>
              <a:t>Suciu</a:t>
            </a:r>
            <a:r>
              <a:rPr lang="en-US" sz="1400" dirty="0">
                <a:solidFill>
                  <a:srgbClr val="0000FF"/>
                </a:solidFill>
              </a:rPr>
              <a:t>, Storing </a:t>
            </a:r>
            <a:r>
              <a:rPr lang="en-US" sz="1400" dirty="0" err="1">
                <a:solidFill>
                  <a:srgbClr val="0000FF"/>
                </a:solidFill>
              </a:rPr>
              <a:t>semistructured</a:t>
            </a:r>
            <a:r>
              <a:rPr lang="en-US" sz="1400" dirty="0">
                <a:solidFill>
                  <a:srgbClr val="0000FF"/>
                </a:solidFill>
              </a:rPr>
              <a:t> data with STORED,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sog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Pfad</a:t>
            </a:r>
            <a:r>
              <a:rPr lang="en-US" dirty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M. Yoshikawa, T. </a:t>
            </a:r>
            <a:r>
              <a:rPr lang="en-US" sz="1400" dirty="0" err="1">
                <a:solidFill>
                  <a:srgbClr val="0000FF"/>
                </a:solidFill>
              </a:rPr>
              <a:t>Amagasa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Takeyuki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 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 err="1">
                <a:solidFill>
                  <a:srgbClr val="0000FF"/>
                </a:solidFill>
              </a:rPr>
              <a:t>XRel</a:t>
            </a:r>
            <a:r>
              <a:rPr lang="en-US" sz="1400" dirty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>
                <a:solidFill>
                  <a:srgbClr val="FF0000"/>
                </a:solidFill>
              </a:rPr>
              <a:t>2001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endParaRPr lang="en-US" sz="1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4" name="Dokument" r:id="rId3" imgW="5946512" imgH="2277264" progId="Word.Document.8">
                    <p:embed/>
                  </p:oleObj>
                </mc:Choice>
                <mc:Fallback>
                  <p:oleObj name="Dokument" r:id="rId3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" name="Dokument" r:id="rId5" imgW="6683433" imgH="1806633" progId="Word.Document.8">
                    <p:embed/>
                  </p:oleObj>
                </mc:Choice>
                <mc:Fallback>
                  <p:oleObj name="Dokument" r:id="rId5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Relation?</a:t>
            </a:r>
            <a:endParaRPr lang="en-US" dirty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der Praxis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mehrere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benötigt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groß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Datentypen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unterstützt</a:t>
            </a:r>
            <a:endParaRPr lang="en-US" dirty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nicht trivial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DTD (</a:t>
            </a:r>
            <a:r>
              <a:rPr lang="en-US" sz="2800" dirty="0" err="1">
                <a:cs typeface="+mn-cs"/>
              </a:rPr>
              <a:t>Kontextfreie</a:t>
            </a:r>
            <a:r>
              <a:rPr lang="en-US" sz="2800" dirty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Relationales</a:t>
            </a:r>
            <a:r>
              <a:rPr lang="en-US" sz="2800" dirty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: V.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1999 </a:t>
            </a:r>
            <a:r>
              <a:rPr lang="en-US" sz="1400" dirty="0" err="1">
                <a:solidFill>
                  <a:srgbClr val="000000"/>
                </a:solidFill>
              </a:rPr>
              <a:t>siehe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oben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hergeleitetes</a:t>
            </a:r>
            <a:r>
              <a:rPr lang="en-US" dirty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>
                <a:latin typeface="Arial" charset="0"/>
              </a:rPr>
              <a:t>(</a:t>
            </a:r>
            <a:r>
              <a:rPr lang="en-US" sz="2200" dirty="0" err="1">
                <a:latin typeface="Arial" charset="0"/>
              </a:rPr>
              <a:t>Große</a:t>
            </a:r>
            <a:r>
              <a:rPr lang="en-US" sz="2200" dirty="0">
                <a:latin typeface="Arial" charset="0"/>
              </a:rPr>
              <a:t>) XML </a:t>
            </a:r>
            <a:r>
              <a:rPr lang="en-US" sz="2200" dirty="0" err="1">
                <a:latin typeface="Arial" charset="0"/>
              </a:rPr>
              <a:t>Dokumente</a:t>
            </a:r>
            <a:endParaRPr lang="en-US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latin typeface="Arial" charset="0"/>
              </a:rPr>
              <a:t>Kein</a:t>
            </a:r>
            <a:r>
              <a:rPr lang="en-US" sz="2200" dirty="0">
                <a:latin typeface="Arial" charset="0"/>
              </a:rPr>
              <a:t> Schema </a:t>
            </a:r>
            <a:r>
              <a:rPr lang="en-US" sz="2200" dirty="0" err="1">
                <a:latin typeface="Arial" charset="0"/>
              </a:rPr>
              <a:t>bzw</a:t>
            </a:r>
            <a:r>
              <a:rPr lang="en-US" sz="2200" dirty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Problem: </a:t>
            </a:r>
            <a:r>
              <a:rPr lang="en-US" sz="2400" dirty="0" err="1">
                <a:latin typeface="Arial" charset="0"/>
                <a:cs typeface="+mn-cs"/>
              </a:rPr>
              <a:t>Finde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ein</a:t>
            </a:r>
            <a:r>
              <a:rPr lang="en-US" sz="2400" dirty="0">
                <a:latin typeface="Arial" charset="0"/>
                <a:cs typeface="+mn-cs"/>
              </a:rPr>
              <a:t> “</a:t>
            </a:r>
            <a:r>
              <a:rPr lang="en-US" sz="2400" dirty="0" err="1">
                <a:latin typeface="Arial" charset="0"/>
                <a:cs typeface="+mn-cs"/>
              </a:rPr>
              <a:t>gutes</a:t>
            </a:r>
            <a:r>
              <a:rPr lang="en-US" sz="2400" dirty="0">
                <a:latin typeface="Arial" charset="0"/>
                <a:cs typeface="+mn-cs"/>
              </a:rPr>
              <a:t>” </a:t>
            </a:r>
            <a:r>
              <a:rPr lang="en-US" sz="2400" dirty="0" err="1">
                <a:latin typeface="Arial" charset="0"/>
                <a:cs typeface="+mn-cs"/>
              </a:rPr>
              <a:t>relationales</a:t>
            </a:r>
            <a:r>
              <a:rPr lang="en-US" sz="2400" dirty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NB: </a:t>
            </a:r>
            <a:r>
              <a:rPr lang="en-US" sz="2400" dirty="0" err="1">
                <a:latin typeface="Arial" charset="0"/>
                <a:cs typeface="+mn-cs"/>
              </a:rPr>
              <a:t>Selbst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wenn</a:t>
            </a:r>
            <a:r>
              <a:rPr lang="en-US" sz="2400" dirty="0">
                <a:latin typeface="Arial" charset="0"/>
                <a:cs typeface="+mn-cs"/>
              </a:rPr>
              <a:t> DTD </a:t>
            </a:r>
            <a:r>
              <a:rPr lang="en-US" sz="2400" dirty="0" err="1">
                <a:latin typeface="Arial" charset="0"/>
                <a:cs typeface="+mn-cs"/>
              </a:rPr>
              <a:t>gegeben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ist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kann</a:t>
            </a:r>
            <a:r>
              <a:rPr lang="en-US" sz="2400" dirty="0">
                <a:latin typeface="Arial" charset="0"/>
                <a:cs typeface="+mn-cs"/>
              </a:rPr>
              <a:t> die </a:t>
            </a:r>
            <a:r>
              <a:rPr lang="en-US" sz="2400" dirty="0" err="1">
                <a:latin typeface="Arial" charset="0"/>
                <a:cs typeface="+mn-cs"/>
              </a:rPr>
              <a:t>Ausdrucksstärke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zu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gering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sein</a:t>
            </a:r>
            <a:r>
              <a:rPr lang="en-US" sz="2400" dirty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>
                <a:latin typeface="Arial" charset="0"/>
              </a:rPr>
              <a:t>Z.B. </a:t>
            </a:r>
            <a:r>
              <a:rPr lang="en-US" sz="2000" dirty="0" err="1">
                <a:latin typeface="Arial" charset="0"/>
              </a:rPr>
              <a:t>wenn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eine</a:t>
            </a:r>
            <a:r>
              <a:rPr lang="en-US" sz="2000" dirty="0">
                <a:latin typeface="Arial" charset="0"/>
              </a:rPr>
              <a:t> Person 1-3 </a:t>
            </a:r>
            <a:r>
              <a:rPr lang="en-US" sz="2000" dirty="0" err="1">
                <a:latin typeface="Arial" charset="0"/>
              </a:rPr>
              <a:t>Telefonnummer</a:t>
            </a:r>
            <a:r>
              <a:rPr lang="en-US" sz="2000" dirty="0">
                <a:latin typeface="Arial" charset="0"/>
              </a:rPr>
              <a:t> hat, </a:t>
            </a:r>
            <a:r>
              <a:rPr lang="en-US" sz="2000" dirty="0" err="1">
                <a:latin typeface="Arial" charset="0"/>
              </a:rPr>
              <a:t>steht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trotzdem</a:t>
            </a:r>
            <a:r>
              <a:rPr lang="en-US" sz="2000" dirty="0">
                <a:latin typeface="Arial" charset="0"/>
              </a:rPr>
              <a:t>:  </a:t>
            </a:r>
            <a:r>
              <a:rPr lang="en-US" sz="2000" dirty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73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74" name="Dokument" r:id="rId5" imgW="6413500" imgH="2578100" progId="Word.Document.8">
                      <p:embed/>
                    </p:oleObj>
                  </mc:Choice>
                  <mc:Fallback>
                    <p:oleObj name="Dokument" r:id="rId5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XPath: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58983" y="3182084"/>
            <a:ext cx="536575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/paper[year=</a:t>
            </a:r>
            <a:r>
              <a:rPr lang="de-DE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1986</a:t>
            </a:r>
            <a:r>
              <a:rPr lang="de-DE" altLang="ja-JP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07904" y="1147464"/>
            <a:ext cx="513506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Paper1</a:t>
            </a:r>
            <a:r>
              <a:rPr lang="en-US" sz="2000" dirty="0">
                <a:latin typeface="Arial" charset="0"/>
                <a:cs typeface="+mn-cs"/>
              </a:rPr>
              <a:t>(author, fn1, ln1, fn2, ln2, title, year )</a:t>
            </a:r>
          </a:p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Paper2</a:t>
            </a:r>
            <a:r>
              <a:rPr lang="en-US" sz="20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Speicherung</a:t>
            </a:r>
            <a:r>
              <a:rPr lang="en-US" dirty="0">
                <a:cs typeface="+mn-cs"/>
              </a:rPr>
              <a:t> von </a:t>
            </a:r>
            <a:r>
              <a:rPr lang="en-US" dirty="0" err="1">
                <a:cs typeface="+mn-cs"/>
              </a:rPr>
              <a:t>Pfaden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als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Zeichenketten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Xpath-Ausdrücke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SQL </a:t>
            </a:r>
            <a:r>
              <a:rPr lang="en-US" b="1" dirty="0">
                <a:cs typeface="+mn-cs"/>
              </a:rPr>
              <a:t>like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umgesetzt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vgl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>contains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/>
              <a:t>Das Prozentzeichen '%' steht für eine beliebige Zeichenkette mit 0 oder mehr 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soll. </a:t>
            </a:r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[M. Yoshikawa, </a:t>
            </a:r>
            <a:r>
              <a:rPr lang="en-US" sz="1400" dirty="0" err="1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</a:t>
            </a:r>
            <a:br>
              <a:rPr lang="de-DE" dirty="0"/>
            </a:br>
            <a:r>
              <a:rPr lang="de-DE" dirty="0"/>
              <a:t>und –</a:t>
            </a:r>
            <a:r>
              <a:rPr lang="de-DE" dirty="0" err="1"/>
              <a:t>integration</a:t>
            </a:r>
            <a:endParaRPr lang="de-DE" dirty="0"/>
          </a:p>
          <a:p>
            <a:pPr lvl="1" eaLnBrk="1" hangingPunct="1">
              <a:defRPr/>
            </a:pPr>
            <a:r>
              <a:rPr lang="de-DE" dirty="0"/>
              <a:t>Begriff des XML-“Dokuments“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Strukturprüfung möglich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(DTD, XML-Schema)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Repräsentation von XML-Daten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in SQL möglich?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Anfragesprache </a:t>
            </a:r>
            <a:r>
              <a:rPr lang="de-DE" b="1" dirty="0" err="1">
                <a:cs typeface="+mn-cs"/>
              </a:rPr>
              <a:t>XPath</a:t>
            </a:r>
            <a:endParaRPr lang="de-DE" b="1" dirty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W3C-Standard: http://www.w3.org/TR/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  <a:endParaRPr lang="de-DE" dirty="0">
              <a:cs typeface="+mn-cs"/>
            </a:endParaRP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Übersetzung nach SQL möglich?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4" descr="DataInteg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94" y="2636912"/>
            <a:ext cx="17997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686321" y="1720612"/>
            <a:ext cx="802432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Val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text()</a:t>
            </a: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/bib/paper[year=</a:t>
            </a:r>
            <a:r>
              <a:rPr lang="de-DE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]//figure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34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/>
              <a:t>XPath</a:t>
            </a:r>
            <a:r>
              <a:rPr lang="de-DE" sz="3600" dirty="0"/>
              <a:t> vs. </a:t>
            </a:r>
            <a:r>
              <a:rPr lang="de-DE" sz="3600" dirty="0" err="1"/>
              <a:t>XQuery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932664" y="4042477"/>
            <a:ext cx="4181442" cy="190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über 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“XML” geschrieben von “Jane </a:t>
            </a:r>
            <a:r>
              <a:rPr lang="de-DE" altLang="ja-JP" sz="2800" dirty="0" err="1">
                <a:solidFill>
                  <a:srgbClr val="00B050"/>
                </a:solidFill>
                <a:latin typeface="+mn-lt"/>
              </a:rPr>
              <a:t>Doe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”.</a:t>
            </a:r>
            <a:endParaRPr lang="de-DE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467544" y="1488749"/>
            <a:ext cx="76438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>
                <a:solidFill>
                  <a:srgbClr val="0B05FF"/>
                </a:solidFill>
              </a:rPr>
              <a:t>13 Navigationsmöglichkeiten </a:t>
            </a:r>
            <a:r>
              <a:rPr lang="de-DE" sz="3200" dirty="0"/>
              <a:t>in </a:t>
            </a:r>
            <a:r>
              <a:rPr lang="de-DE" sz="3200" dirty="0" err="1"/>
              <a:t>XPath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/>
              <a:t>nicht nur Nachfolger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 err="1"/>
              <a:t>XQuery</a:t>
            </a:r>
            <a:r>
              <a:rPr lang="de-DE" sz="3200" dirty="0"/>
              <a:t>: Nicht nur Pfad-, </a:t>
            </a:r>
            <a:br>
              <a:rPr lang="de-DE" sz="3200" dirty="0"/>
            </a:br>
            <a:r>
              <a:rPr lang="de-DE" sz="3200" dirty="0"/>
              <a:t>sondern </a:t>
            </a:r>
            <a:r>
              <a:rPr lang="de-DE" sz="3200" dirty="0">
                <a:solidFill>
                  <a:srgbClr val="0B05FF"/>
                </a:solidFill>
              </a:rPr>
              <a:t>Zweig-basierte Anfragen</a:t>
            </a:r>
            <a:r>
              <a:rPr lang="de-DE" sz="3200" dirty="0">
                <a:latin typeface="+mn-lt"/>
              </a:rPr>
              <a:t>:</a:t>
            </a:r>
            <a:endParaRPr lang="de-DE" dirty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6001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35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Frühere Ansätze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Basierend auf 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binären </a:t>
            </a:r>
            <a:r>
              <a:rPr lang="de-DE" dirty="0" err="1">
                <a:solidFill>
                  <a:srgbClr val="0B05FF"/>
                </a:solidFill>
                <a:ea typeface="ＭＳ Ｐゴシック" charset="0"/>
              </a:rPr>
              <a:t>Joins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 </a:t>
            </a:r>
            <a:r>
              <a:rPr lang="de-DE" sz="2400" dirty="0">
                <a:solidFill>
                  <a:srgbClr val="0B05FF"/>
                </a:solidFill>
                <a:ea typeface="ＭＳ Ｐゴシック" charset="0"/>
              </a:rPr>
              <a:t>[Zhang</a:t>
            </a:r>
            <a:r>
              <a:rPr lang="de-DE" altLang="ja-JP" sz="2400" dirty="0">
                <a:solidFill>
                  <a:srgbClr val="0B05FF"/>
                </a:solidFill>
                <a:ea typeface="ＭＳ Ｐゴシック" charset="0"/>
              </a:rPr>
              <a:t> 01, Al-Khalifa 02]</a:t>
            </a:r>
            <a:r>
              <a:rPr lang="de-DE" altLang="ja-JP" sz="2400" dirty="0"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Zwischenresultate können groß sein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SQL-Maschinen überfordert</a:t>
            </a: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[Al-Khalifa 02] </a:t>
            </a:r>
            <a:r>
              <a:rPr lang="de-DE" sz="1200" dirty="0" err="1">
                <a:solidFill>
                  <a:srgbClr val="0000FF"/>
                </a:solidFill>
              </a:rPr>
              <a:t>Shurug</a:t>
            </a:r>
            <a:r>
              <a:rPr lang="de-DE" sz="1200" dirty="0">
                <a:solidFill>
                  <a:srgbClr val="0000FF"/>
                </a:solidFill>
              </a:rPr>
              <a:t> 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531656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3185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3441135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- ((book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XML) </a:t>
            </a:r>
            <a:r>
              <a:rPr lang="de-DE"/>
              <a:t>⋈</a:t>
            </a:r>
            <a:r>
              <a:rPr lang="de-DE">
                <a:latin typeface="+mn-lt"/>
              </a:rPr>
              <a:t> (year </a:t>
            </a:r>
            <a:r>
              <a:rPr lang="de-DE"/>
              <a:t>⋈</a:t>
            </a:r>
            <a:r>
              <a:rPr lang="de-DE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>
                <a:latin typeface="+mn-lt"/>
              </a:rPr>
              <a:t> (((book </a:t>
            </a:r>
            <a:r>
              <a:rPr lang="de-DE"/>
              <a:t>⋈</a:t>
            </a:r>
            <a:r>
              <a:rPr lang="de-DE">
                <a:latin typeface="+mn-lt"/>
              </a:rPr>
              <a:t> year) </a:t>
            </a:r>
            <a:r>
              <a:rPr lang="de-DE"/>
              <a:t>⋈</a:t>
            </a:r>
            <a:r>
              <a:rPr lang="de-DE">
                <a:latin typeface="+mn-lt"/>
              </a:rPr>
              <a:t> 2000)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</a:t>
            </a:r>
          </a:p>
          <a:p>
            <a:pPr eaLnBrk="1" hangingPunct="1"/>
            <a:r>
              <a:rPr lang="de-DE">
                <a:latin typeface="+mn-lt"/>
              </a:rPr>
              <a:t>Viele andere Möglichkeiten…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7" y="2787953"/>
            <a:ext cx="648071" cy="65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715" y="2132856"/>
            <a:ext cx="13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 </a:t>
            </a:r>
            <a:r>
              <a:rPr lang="en-US" sz="2400" dirty="0" err="1">
                <a:solidFill>
                  <a:srgbClr val="FF0000"/>
                </a:solidFill>
              </a:rPr>
              <a:t>mit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Values-</a:t>
            </a:r>
            <a:r>
              <a:rPr lang="en-US" sz="2400" dirty="0" err="1">
                <a:solidFill>
                  <a:srgbClr val="FF0000"/>
                </a:solidFill>
              </a:rPr>
              <a:t>Tabelle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36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86831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73191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2556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BLAS: An Efficient </a:t>
            </a:r>
            <a:r>
              <a:rPr lang="en-US" dirty="0" err="1"/>
              <a:t>XPath</a:t>
            </a:r>
            <a:r>
              <a:rPr lang="en-US" dirty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XPath</a:t>
            </a:r>
            <a:r>
              <a:rPr lang="de-DE" sz="2000" dirty="0"/>
              <a:t> </a:t>
            </a:r>
            <a:r>
              <a:rPr lang="de-DE" sz="2000" dirty="0" err="1"/>
              <a:t>processing</a:t>
            </a:r>
            <a:r>
              <a:rPr lang="de-DE" sz="2000" dirty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D-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&lt;Start, End,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Ebene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&gt; </a:t>
            </a:r>
            <a:r>
              <a:rPr lang="en-US" sz="2000" dirty="0">
                <a:sym typeface="Wingdings" charset="0"/>
              </a:rPr>
              <a:t>(</a:t>
            </a:r>
            <a:r>
              <a:rPr lang="en-US" sz="2000" dirty="0" err="1">
                <a:sym typeface="Wingdings" charset="0"/>
              </a:rPr>
              <a:t>minimale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Aufbau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eines</a:t>
            </a:r>
            <a:r>
              <a:rPr lang="en-US" sz="2000" dirty="0">
                <a:sym typeface="Wingdings" charset="0"/>
              </a:rPr>
              <a:t> B-</a:t>
            </a:r>
            <a:r>
              <a:rPr lang="en-US" sz="2000" dirty="0" err="1">
                <a:sym typeface="Wingdings" charset="0"/>
              </a:rPr>
              <a:t>Baums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zur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Unterstützung</a:t>
            </a:r>
            <a:r>
              <a:rPr lang="en-US" sz="2000" dirty="0">
                <a:sym typeface="Wingdings" charset="0"/>
              </a:rPr>
              <a:t> von</a:t>
            </a:r>
            <a:br>
              <a:rPr lang="en-US" sz="2000" dirty="0">
                <a:sym typeface="Wingdings" charset="0"/>
              </a:rPr>
            </a:br>
            <a:r>
              <a:rPr lang="en-US" sz="2000" dirty="0" err="1">
                <a:sym typeface="Wingdings" charset="0"/>
              </a:rPr>
              <a:t>Vorgänger</a:t>
            </a:r>
            <a:r>
              <a:rPr lang="en-US" sz="2000" dirty="0">
                <a:sym typeface="Wingdings" charset="0"/>
              </a:rPr>
              <a:t>/</a:t>
            </a:r>
            <a:r>
              <a:rPr lang="en-US" sz="2000" dirty="0" err="1">
                <a:sym typeface="Wingdings" charset="0"/>
              </a:rPr>
              <a:t>Nachfolger-Anfragen</a:t>
            </a:r>
            <a:endParaRPr lang="en-US" sz="2000" dirty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International Conference 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8686800" cy="21949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P-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basiert</a:t>
            </a:r>
            <a:r>
              <a:rPr lang="en-US" sz="2000" dirty="0">
                <a:sym typeface="Wingdings" charset="0"/>
              </a:rPr>
              <a:t> auf XPRESS 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XML </a:t>
            </a:r>
            <a:r>
              <a:rPr lang="en-US" sz="2000" dirty="0" err="1">
                <a:sym typeface="Wingdings" charset="0"/>
              </a:rPr>
              <a:t>Datenkompressionstechnik</a:t>
            </a:r>
            <a:r>
              <a:rPr lang="en-US" sz="2000" dirty="0">
                <a:sym typeface="Wingdings" charset="0"/>
              </a:rPr>
              <a:t>, die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arithmetische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Kodierung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für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Pfadbezeichner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verwendet</a:t>
            </a:r>
            <a:r>
              <a:rPr lang="en-US" sz="2000" dirty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>
                <a:sym typeface="Wingdings" charset="0"/>
              </a:rPr>
              <a:t>Anfragebeantwortung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über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komprimierten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Dokumenten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Verwendung</a:t>
            </a:r>
            <a:r>
              <a:rPr lang="en-US" sz="2000" dirty="0">
                <a:sym typeface="Wingdings" charset="0"/>
              </a:rPr>
              <a:t> der D- und P-</a:t>
            </a:r>
            <a:r>
              <a:rPr lang="en-US" sz="2000" dirty="0" err="1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>
                <a:ea typeface="SimSun" charset="0"/>
                <a:cs typeface="SimSun" charset="0"/>
              </a:rPr>
              <a:t>D-Beschriftung: Dynamische Intervallkodierung</a:t>
            </a: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dirty="0">
                <a:ea typeface="SimSun" charset="0"/>
                <a:cs typeface="SimSun" charset="0"/>
              </a:rPr>
              <a:t>Beschriftung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&lt;Start, Ende, Ebene&gt;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16400" cy="4176712"/>
            <a:chOff x="288" y="1009"/>
            <a:chExt cx="2656" cy="2631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2002"/>
              <a:ext cx="7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B05FF"/>
                  </a:solidFill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454"/>
              <a:ext cx="71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913"/>
              <a:ext cx="60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310"/>
              <a:ext cx="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83768" y="57349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D. </a:t>
            </a:r>
            <a:r>
              <a:rPr lang="en-US" sz="1200" dirty="0" err="1">
                <a:solidFill>
                  <a:srgbClr val="0B05FF"/>
                </a:solidFill>
              </a:rPr>
              <a:t>DeHaan</a:t>
            </a:r>
            <a:r>
              <a:rPr lang="en-US" sz="1200" dirty="0">
                <a:solidFill>
                  <a:srgbClr val="0B05FF"/>
                </a:solidFill>
              </a:rPr>
              <a:t>, D. </a:t>
            </a:r>
            <a:r>
              <a:rPr lang="en-US" sz="1200" dirty="0" err="1">
                <a:solidFill>
                  <a:srgbClr val="0B05FF"/>
                </a:solidFill>
              </a:rPr>
              <a:t>Toman</a:t>
            </a:r>
            <a:r>
              <a:rPr lang="en-US" sz="1200" dirty="0">
                <a:solidFill>
                  <a:srgbClr val="0B05FF"/>
                </a:solidFill>
              </a:rPr>
              <a:t>, M. </a:t>
            </a:r>
            <a:r>
              <a:rPr lang="en-US" sz="1200" dirty="0" err="1">
                <a:solidFill>
                  <a:srgbClr val="0B05FF"/>
                </a:solidFill>
              </a:rPr>
              <a:t>Consens</a:t>
            </a:r>
            <a:r>
              <a:rPr lang="en-US" sz="1200" dirty="0">
                <a:solidFill>
                  <a:srgbClr val="0B05FF"/>
                </a:solidFill>
              </a:rPr>
              <a:t>, and M.T. </a:t>
            </a:r>
            <a:r>
              <a:rPr lang="en-US" sz="1200" dirty="0" err="1">
                <a:solidFill>
                  <a:srgbClr val="0B05FF"/>
                </a:solidFill>
              </a:rPr>
              <a:t>Ozsu</a:t>
            </a:r>
            <a:r>
              <a:rPr lang="en-US" sz="1200" dirty="0">
                <a:solidFill>
                  <a:srgbClr val="0B05FF"/>
                </a:solidFill>
              </a:rPr>
              <a:t>. A comprehensive XQuery to SQL translation using dynamic interval encoding. In Proceedings of SIGMOD,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094285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Intervalle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zur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Nachfolgeranzeige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&lt;Start,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Ende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Ebene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≤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)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+1 =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Verwendung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Tag-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basierter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SQL-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Tabellen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-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repräsentation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51454"/>
              </p:ext>
            </p:extLst>
          </p:nvPr>
        </p:nvGraphicFramePr>
        <p:xfrm>
          <a:off x="3312416" y="3893994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8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16" y="3893994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http://www.cs.washington.edu/homes/suciu/COURSES/590DS</a:t>
            </a: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40</a:t>
            </a:fld>
            <a:endParaRPr lang="en-US" altLang="zh-TW" sz="1400"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+mn-lt"/>
                <a:ea typeface="ＭＳ Ｐゴシック" charset="0"/>
              </a:rPr>
              <a:t>XB-Tree: </a:t>
            </a:r>
            <a:r>
              <a:rPr lang="en-US" altLang="zh-TW" dirty="0" err="1">
                <a:latin typeface="+mn-lt"/>
                <a:ea typeface="ＭＳ Ｐゴシック" charset="0"/>
              </a:rPr>
              <a:t>Nachfolger</a:t>
            </a:r>
            <a:r>
              <a:rPr lang="en-US" altLang="zh-TW" dirty="0">
                <a:latin typeface="+mn-lt"/>
                <a:ea typeface="ＭＳ Ｐゴシック" charset="0"/>
              </a:rPr>
              <a:t> und </a:t>
            </a:r>
            <a:r>
              <a:rPr lang="en-US" altLang="zh-TW" dirty="0" err="1">
                <a:latin typeface="+mn-lt"/>
                <a:ea typeface="ＭＳ Ｐゴシック" charset="0"/>
              </a:rPr>
              <a:t>Vorgängernavigation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XB-Bäume sind wie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Eltern-Intervall enthält Kinder-Intervalle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510088"/>
            <a:ext cx="28575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483546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Zugriff über B-Baum: </a:t>
            </a:r>
            <a:r>
              <a:rPr lang="de-DE" dirty="0" err="1"/>
              <a:t>Clustered</a:t>
            </a:r>
            <a:r>
              <a:rPr lang="de-DE" dirty="0"/>
              <a:t>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/>
              <a:t>Blattknoten sind normalerweise nicht in sequentieller Reihenfolge auf der Festplatte gespeichert</a:t>
            </a:r>
          </a:p>
          <a:p>
            <a:pPr>
              <a:defRPr/>
            </a:pPr>
            <a:r>
              <a:rPr lang="de-DE" sz="2800" dirty="0"/>
              <a:t>Dieses muss explizit angefordert werden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>
                <a:sym typeface="Wingdings"/>
              </a:rPr>
              <a:t> </a:t>
            </a:r>
            <a:r>
              <a:rPr lang="de-DE" sz="2800" dirty="0" err="1">
                <a:sym typeface="Wingdings"/>
              </a:rPr>
              <a:t>clustered</a:t>
            </a:r>
            <a:r>
              <a:rPr lang="de-DE" sz="2800" dirty="0">
                <a:sym typeface="Wingdings"/>
              </a:rPr>
              <a:t> </a:t>
            </a:r>
            <a:r>
              <a:rPr lang="de-DE" sz="2800" dirty="0" err="1">
                <a:sym typeface="Wingdings"/>
              </a:rPr>
              <a:t>index</a:t>
            </a:r>
            <a:r>
              <a:rPr lang="de-DE" sz="2800" dirty="0">
                <a:sym typeface="Wingdings"/>
              </a:rPr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52416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Beispieldokument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&lt;Name&gt; 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&lt;/name&gt;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&lt;classification&gt;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&lt;superfamily&gt;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&lt;/superfamily&gt;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&lt;/classification&gt;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</a:rPr>
              <a:t>title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=</a:t>
            </a:r>
            <a:r>
              <a:rPr lang="en-US" sz="1400" b="1" dirty="0">
                <a:latin typeface="Courier New" charset="0"/>
              </a:rPr>
              <a:t>“The human somatic cytochrome c gene”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   &lt;author&gt;</a:t>
            </a:r>
            <a:r>
              <a:rPr lang="en-US" sz="1400" b="1" dirty="0">
                <a:latin typeface="Courier New" charset="0"/>
              </a:rPr>
              <a:t>Evans, M.J.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&lt;year&gt;</a:t>
            </a:r>
            <a:r>
              <a:rPr lang="en-US" sz="1400" b="1" dirty="0">
                <a:latin typeface="Courier New" charset="0"/>
              </a:rPr>
              <a:t>2001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&lt;/year&gt;</a:t>
            </a:r>
          </a:p>
          <a:p>
            <a:r>
              <a:rPr lang="en-US" sz="1400" b="1" dirty="0">
                <a:latin typeface="Courier New" charset="0"/>
              </a:rPr>
              <a:t>	     …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2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4067947" y="2555905"/>
            <a:ext cx="4062181" cy="632664"/>
            <a:chOff x="6894216" y="2735911"/>
            <a:chExt cx="703460" cy="542866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6894216" y="2735911"/>
              <a:ext cx="703460" cy="542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144759" y="2756119"/>
              <a:ext cx="450850" cy="514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/>
              <a:t>Graphische Darstellung eines kleinen Teils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718320" y="1989138"/>
            <a:ext cx="4917430" cy="3417332"/>
            <a:chOff x="-116830" y="1752600"/>
            <a:chExt cx="4917430" cy="3417332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proteinDatabase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304802" y="2688406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proteinEntry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92162" y="3815382"/>
              <a:ext cx="1752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superfamily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year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389858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“</a:t>
              </a:r>
              <a:r>
                <a:rPr lang="zh-CN" altLang="en-US" dirty="0">
                  <a:ea typeface="SimSun" charset="0"/>
                  <a:cs typeface="SimSun" charset="0"/>
                </a:rPr>
                <a:t>2001</a:t>
              </a:r>
              <a:r>
                <a:rPr lang="de-DE" altLang="zh-CN" dirty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reference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protein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solidFill>
                    <a:srgbClr val="0B05FF"/>
                  </a:solidFill>
                  <a:ea typeface="SimSun" charset="0"/>
                  <a:cs typeface="SimSun" charset="0"/>
                </a:rPr>
                <a:t>refinfo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-116830" y="4175422"/>
              <a:ext cx="213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cytochrome c”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author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Evans, M.J.”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solidFill>
                    <a:srgbClr val="00B050"/>
                  </a:solidFill>
                  <a:ea typeface="SimSun" charset="0"/>
                  <a:cs typeface="SimSun" charset="0"/>
                </a:rPr>
                <a:t>@title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The human...</a:t>
            </a:r>
            <a:r>
              <a:rPr lang="en-US" altLang="zh-CN" dirty="0">
                <a:ea typeface="SimSun" charset="0"/>
                <a:cs typeface="SimSun" charset="0"/>
              </a:rPr>
              <a:t> ”</a:t>
            </a:r>
            <a:endParaRPr lang="en-CA" dirty="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H="1">
            <a:off x="3292476" y="2564904"/>
            <a:ext cx="703460" cy="54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H="1">
            <a:off x="3587750" y="2585112"/>
            <a:ext cx="450850" cy="514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1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>
                <a:ea typeface="SimSun" charset="0"/>
                <a:cs typeface="SimSun" charset="0"/>
              </a:rPr>
              <a:t>Beispiel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Anfrage</a:t>
              </a:r>
              <a:r>
                <a:rPr lang="en-US" altLang="zh-CN" dirty="0"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D-join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ausführen</a:t>
              </a:r>
              <a:endParaRPr lang="en-CA" sz="1600" dirty="0"/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5037039" y="5027760"/>
            <a:ext cx="391338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from </a:t>
            </a:r>
            <a:r>
              <a:rPr lang="en-US" altLang="zh-CN" sz="1600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600" dirty="0">
                <a:ea typeface="SimSun" charset="0"/>
                <a:cs typeface="SimSun" charset="0"/>
              </a:rPr>
              <a:t> </a:t>
            </a:r>
            <a:r>
              <a:rPr lang="en-US" altLang="zh-CN" sz="1600" dirty="0" err="1">
                <a:ea typeface="SimSun" charset="0"/>
                <a:cs typeface="SimSun" charset="0"/>
              </a:rPr>
              <a:t>pDB</a:t>
            </a:r>
            <a:r>
              <a:rPr lang="en-US" altLang="zh-CN" sz="1600" dirty="0"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ea typeface="SimSun" charset="0"/>
                <a:cs typeface="SimSun" charset="0"/>
              </a:rPr>
            </a:br>
            <a:r>
              <a:rPr lang="en-US" altLang="zh-CN" sz="1600" dirty="0"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pDB.end</a:t>
            </a:r>
            <a:endParaRPr lang="en-CA" sz="1600" dirty="0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br>
                <a:rPr lang="en-US" altLang="zh-CN" sz="1600" dirty="0">
                  <a:ea typeface="SimSun" charset="0"/>
                  <a:cs typeface="SimSun" charset="0"/>
                </a:rPr>
              </a:b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endParaRPr lang="en-CA" sz="1600" dirty="0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XML-Dokument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24125" y="4815084"/>
            <a:ext cx="226988" cy="701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33600" y="55892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Ergebnis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Kind-Navigation </a:t>
            </a:r>
            <a:r>
              <a:rPr lang="en-US" altLang="zh-CN" sz="2800" dirty="0" err="1">
                <a:ea typeface="SimSun" charset="0"/>
                <a:cs typeface="SimSun" charset="0"/>
              </a:rPr>
              <a:t>sollte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ebenfalls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effizient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implementiert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werden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Bisher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Extrem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viele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Joins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bei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naiver SQL-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Codierung</a:t>
            </a:r>
            <a:endParaRPr lang="en-US" altLang="zh-CN" sz="2800" dirty="0">
              <a:solidFill>
                <a:srgbClr val="FF000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Aufgabe</a:t>
            </a:r>
            <a:r>
              <a:rPr lang="en-US" altLang="zh-CN" sz="2800" dirty="0">
                <a:ea typeface="SimSun" charset="0"/>
                <a:cs typeface="SimSun" charset="0"/>
              </a:rPr>
              <a:t>:  </a:t>
            </a:r>
            <a:r>
              <a:rPr lang="en-US" altLang="zh-CN" sz="2800" dirty="0" err="1">
                <a:ea typeface="SimSun" charset="0"/>
                <a:cs typeface="SimSun" charset="0"/>
              </a:rPr>
              <a:t>Verbesserung</a:t>
            </a:r>
            <a:r>
              <a:rPr lang="en-US" altLang="zh-CN" sz="2800" dirty="0">
                <a:ea typeface="SimSun" charset="0"/>
                <a:cs typeface="SimSun" charset="0"/>
              </a:rPr>
              <a:t> der “/”-</a:t>
            </a:r>
            <a:r>
              <a:rPr lang="en-US" altLang="zh-CN" sz="2800" dirty="0" err="1">
                <a:ea typeface="SimSun" charset="0"/>
                <a:cs typeface="SimSun" charset="0"/>
              </a:rPr>
              <a:t>Auswertung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Fokus</a:t>
            </a:r>
            <a:r>
              <a:rPr lang="en-US" altLang="zh-CN" sz="2800" dirty="0">
                <a:ea typeface="SimSun" charset="0"/>
                <a:cs typeface="SimSun" charset="0"/>
              </a:rPr>
              <a:t> auf 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2800" dirty="0" err="1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</a:p>
          <a:p>
            <a:pPr lvl="1"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  <a:endParaRPr lang="en-US" altLang="zh-CN" sz="3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823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67230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geschrieben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[P]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r>
              <a:rPr lang="en-US" altLang="zh-CN" dirty="0" err="1">
                <a:ea typeface="SimSun" charset="0"/>
                <a:cs typeface="SimSun" charset="0"/>
              </a:rPr>
              <a:t>gibt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Sequenz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Menge</a:t>
            </a:r>
            <a:r>
              <a:rPr lang="en-US" altLang="zh-CN" dirty="0">
                <a:ea typeface="SimSun" charset="0"/>
                <a:cs typeface="SimSun" charset="0"/>
              </a:rPr>
              <a:t>) von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XML-Baum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zurück</a:t>
            </a:r>
            <a:r>
              <a:rPr lang="en-US" altLang="zh-CN" dirty="0">
                <a:ea typeface="SimSun" charset="0"/>
                <a:cs typeface="SimSun" charset="0"/>
              </a:rPr>
              <a:t>, die </a:t>
            </a:r>
            <a:r>
              <a:rPr lang="en-US" altLang="zh-CN" dirty="0" err="1">
                <a:ea typeface="SimSun" charset="0"/>
                <a:cs typeface="SimSun" charset="0"/>
              </a:rPr>
              <a:t>über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des </a:t>
            </a:r>
            <a:r>
              <a:rPr lang="en-US" altLang="zh-CN" dirty="0" err="1">
                <a:ea typeface="SimSun" charset="0"/>
                <a:cs typeface="SimSun" charset="0"/>
              </a:rPr>
              <a:t>Baums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erreichbar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sind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Disjoint(P, Q)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∩ [Q] = ∅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/ Notation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011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Folge</a:t>
            </a:r>
            <a:r>
              <a:rPr lang="en-US" altLang="zh-CN" dirty="0">
                <a:ea typeface="SimSun" charset="0"/>
                <a:cs typeface="SimSun" charset="0"/>
              </a:rPr>
              <a:t> von Kind-</a:t>
            </a:r>
            <a:r>
              <a:rPr lang="en-US" altLang="zh-CN" dirty="0" err="1">
                <a:ea typeface="SimSun" charset="0"/>
                <a:cs typeface="SimSun" charset="0"/>
              </a:rPr>
              <a:t>Schritten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ggf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Nachfolger-Schritt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//</a:t>
            </a:r>
            <a:r>
              <a:rPr lang="en-US" altLang="zh-CN" dirty="0">
                <a:ea typeface="SimSun" charset="0"/>
                <a:cs typeface="SimSun" charset="0"/>
              </a:rPr>
              <a:t> am </a:t>
            </a:r>
            <a:r>
              <a:rPr lang="en-US" altLang="zh-CN" dirty="0" err="1">
                <a:ea typeface="SimSun" charset="0"/>
                <a:cs typeface="SimSun" charset="0"/>
              </a:rPr>
              <a:t>Anfang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Beispiele</a:t>
            </a:r>
            <a:r>
              <a:rPr lang="en-US" altLang="zh-CN" dirty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der </a:t>
            </a:r>
            <a:r>
              <a:rPr lang="en-US" altLang="zh-CN" dirty="0" err="1">
                <a:ea typeface="SimSun" charset="0"/>
                <a:cs typeface="SimSun" charset="0"/>
              </a:rPr>
              <a:t>eindeutige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einfache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bis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zum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im</a:t>
            </a:r>
            <a:r>
              <a:rPr lang="en-US" altLang="zh-CN" dirty="0">
                <a:ea typeface="SimSun" charset="0"/>
                <a:cs typeface="SimSun" charset="0"/>
              </a:rPr>
              <a:t> XML Baum(SP = source path)</a:t>
            </a:r>
          </a:p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die </a:t>
            </a:r>
            <a:r>
              <a:rPr lang="en-US" altLang="zh-CN" dirty="0" err="1">
                <a:ea typeface="SimSun" charset="0"/>
                <a:cs typeface="SimSun" charset="0"/>
              </a:rPr>
              <a:t>Bestimmung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aller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, so </a:t>
            </a:r>
            <a:r>
              <a:rPr lang="en-US" altLang="zh-CN" dirty="0" err="1">
                <a:ea typeface="SimSun" charset="0"/>
                <a:cs typeface="SimSun" charset="0"/>
              </a:rPr>
              <a:t>dass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(Forts.)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77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Knoten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Zahl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Intervall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>
                <a:ea typeface="SimSun" charset="0"/>
                <a:cs typeface="SimSun" charset="0"/>
              </a:rPr>
              <a:t>dass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>
                <a:ea typeface="SimSun" charset="0"/>
                <a:cs typeface="SimSun" charset="0"/>
              </a:rPr>
              <a:t> gilt: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r>
              <a:rPr lang="en-US" altLang="zh-CN" dirty="0">
                <a:ea typeface="SimSun" charset="0"/>
                <a:cs typeface="SimSun" charset="0"/>
              </a:rPr>
              <a:t>)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und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2000" baseline="-25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Sei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dann</a:t>
            </a:r>
            <a:r>
              <a:rPr lang="en-US" altLang="zh-CN" dirty="0">
                <a:ea typeface="SimSun" charset="0"/>
                <a:cs typeface="SimSun" charset="0"/>
              </a:rPr>
              <a:t> gilt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>
                <a:ea typeface="SimSun" charset="0"/>
                <a:cs typeface="SimSun" charset="0"/>
              </a:rPr>
              <a:t>wobei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</a:t>
            </a:r>
            <a:r>
              <a:rPr lang="en-US" dirty="0" err="1"/>
              <a:t>Beschriftungen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5" name="Right Triangle 4"/>
          <p:cNvSpPr/>
          <p:nvPr/>
        </p:nvSpPr>
        <p:spPr>
          <a:xfrm rot="8100000">
            <a:off x="2710905" y="2476302"/>
            <a:ext cx="3744416" cy="37444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062"/>
          <p:cNvSpPr>
            <a:spLocks/>
          </p:cNvSpPr>
          <p:nvPr/>
        </p:nvSpPr>
        <p:spPr bwMode="auto">
          <a:xfrm>
            <a:off x="7347799" y="1700808"/>
            <a:ext cx="1022966" cy="2659712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995936" y="357301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0505" y="422564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4928" y="422323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105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0"/>
            <a:endCxn id="7" idx="4"/>
          </p:cNvCxnSpPr>
          <p:nvPr/>
        </p:nvCxnSpPr>
        <p:spPr>
          <a:xfrm flipV="1">
            <a:off x="3592513" y="3717032"/>
            <a:ext cx="475431" cy="508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7" idx="4"/>
          </p:cNvCxnSpPr>
          <p:nvPr/>
        </p:nvCxnSpPr>
        <p:spPr>
          <a:xfrm flipV="1">
            <a:off x="3923928" y="3717032"/>
            <a:ext cx="144016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7" idx="4"/>
          </p:cNvCxnSpPr>
          <p:nvPr/>
        </p:nvCxnSpPr>
        <p:spPr>
          <a:xfrm flipH="1" flipV="1">
            <a:off x="4067944" y="3717032"/>
            <a:ext cx="188992" cy="506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7" idx="4"/>
          </p:cNvCxnSpPr>
          <p:nvPr/>
        </p:nvCxnSpPr>
        <p:spPr>
          <a:xfrm flipH="1" flipV="1">
            <a:off x="4067944" y="3717032"/>
            <a:ext cx="515169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19531" y="162880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2455" y="1768839"/>
            <a:ext cx="562030" cy="1799338"/>
          </a:xfrm>
          <a:custGeom>
            <a:avLst/>
            <a:gdLst>
              <a:gd name="connsiteX0" fmla="*/ 562030 w 562030"/>
              <a:gd name="connsiteY0" fmla="*/ 0 h 1795072"/>
              <a:gd name="connsiteX1" fmla="*/ 483332 w 562030"/>
              <a:gd name="connsiteY1" fmla="*/ 221105 h 1795072"/>
              <a:gd name="connsiteX2" fmla="*/ 558283 w 562030"/>
              <a:gd name="connsiteY2" fmla="*/ 427220 h 1795072"/>
              <a:gd name="connsiteX3" fmla="*/ 472089 w 562030"/>
              <a:gd name="connsiteY3" fmla="*/ 648325 h 1795072"/>
              <a:gd name="connsiteX4" fmla="*/ 550788 w 562030"/>
              <a:gd name="connsiteY4" fmla="*/ 828207 h 1795072"/>
              <a:gd name="connsiteX5" fmla="*/ 378401 w 562030"/>
              <a:gd name="connsiteY5" fmla="*/ 1030574 h 1795072"/>
              <a:gd name="connsiteX6" fmla="*/ 382148 w 562030"/>
              <a:gd name="connsiteY6" fmla="*/ 1225446 h 1795072"/>
              <a:gd name="connsiteX7" fmla="*/ 217256 w 562030"/>
              <a:gd name="connsiteY7" fmla="*/ 1367853 h 1795072"/>
              <a:gd name="connsiteX8" fmla="*/ 273470 w 562030"/>
              <a:gd name="connsiteY8" fmla="*/ 1514007 h 1795072"/>
              <a:gd name="connsiteX9" fmla="*/ 11142 w 562030"/>
              <a:gd name="connsiteY9" fmla="*/ 1622686 h 1795072"/>
              <a:gd name="connsiteX10" fmla="*/ 44870 w 562030"/>
              <a:gd name="connsiteY10" fmla="*/ 1795072 h 17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30" h="1795072">
                <a:moveTo>
                  <a:pt x="562030" y="0"/>
                </a:moveTo>
                <a:cubicBezTo>
                  <a:pt x="522993" y="74951"/>
                  <a:pt x="483956" y="149902"/>
                  <a:pt x="483332" y="221105"/>
                </a:cubicBezTo>
                <a:cubicBezTo>
                  <a:pt x="482707" y="292308"/>
                  <a:pt x="560157" y="356017"/>
                  <a:pt x="558283" y="427220"/>
                </a:cubicBezTo>
                <a:cubicBezTo>
                  <a:pt x="556409" y="498423"/>
                  <a:pt x="473338" y="581494"/>
                  <a:pt x="472089" y="648325"/>
                </a:cubicBezTo>
                <a:cubicBezTo>
                  <a:pt x="470840" y="715156"/>
                  <a:pt x="566403" y="764499"/>
                  <a:pt x="550788" y="828207"/>
                </a:cubicBezTo>
                <a:cubicBezTo>
                  <a:pt x="535173" y="891915"/>
                  <a:pt x="406508" y="964368"/>
                  <a:pt x="378401" y="1030574"/>
                </a:cubicBezTo>
                <a:cubicBezTo>
                  <a:pt x="350294" y="1096781"/>
                  <a:pt x="409006" y="1169233"/>
                  <a:pt x="382148" y="1225446"/>
                </a:cubicBezTo>
                <a:cubicBezTo>
                  <a:pt x="355290" y="1281659"/>
                  <a:pt x="235369" y="1319760"/>
                  <a:pt x="217256" y="1367853"/>
                </a:cubicBezTo>
                <a:cubicBezTo>
                  <a:pt x="199143" y="1415946"/>
                  <a:pt x="307822" y="1471535"/>
                  <a:pt x="273470" y="1514007"/>
                </a:cubicBezTo>
                <a:cubicBezTo>
                  <a:pt x="239118" y="1556479"/>
                  <a:pt x="49242" y="1575842"/>
                  <a:pt x="11142" y="1622686"/>
                </a:cubicBezTo>
                <a:cubicBezTo>
                  <a:pt x="-26958" y="1669530"/>
                  <a:pt x="44870" y="1795072"/>
                  <a:pt x="44870" y="17950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731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87835" y="437588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0815" y="43634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p=max =: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0190" y="4371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449" y="43758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2346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p+𝛥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357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7670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850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18175" y="2718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3677" y="1563329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verschiedene Tags 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30815" y="474887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baseline="3000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/>
              <a:t>P-</a:t>
            </a:r>
            <a:r>
              <a:rPr lang="en-US" dirty="0" err="1"/>
              <a:t>Beschriftung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313657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/>
              <a:t>Annahme: Längster Pfad: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h=</a:t>
            </a:r>
            <a:r>
              <a:rPr lang="de-DE" sz="2400" dirty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Sei die Maxanzahl </a:t>
            </a:r>
            <a:r>
              <a:rPr lang="de-DE" altLang="zh-CN" sz="24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sz="2400" dirty="0"/>
              <a:t> der Auszeichner (Tags) auf </a:t>
            </a:r>
            <a:r>
              <a:rPr lang="de-DE" sz="2400" dirty="0">
                <a:solidFill>
                  <a:srgbClr val="3C8C93"/>
                </a:solidFill>
              </a:rPr>
              <a:t>99 </a:t>
            </a:r>
            <a:r>
              <a:rPr lang="de-DE" sz="2400" dirty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Wähle maximalen p-Wert </a:t>
            </a:r>
            <a:r>
              <a:rPr lang="el-GR" sz="2400" dirty="0">
                <a:solidFill>
                  <a:srgbClr val="3C8C93"/>
                </a:solidFill>
              </a:rPr>
              <a:t>m = </a:t>
            </a:r>
            <a:r>
              <a:rPr lang="de-DE" sz="2400" dirty="0">
                <a:solidFill>
                  <a:srgbClr val="3C8C93"/>
                </a:solidFill>
              </a:rPr>
              <a:t>100</a:t>
            </a:r>
            <a:r>
              <a:rPr lang="de-DE" sz="2400" baseline="30000" dirty="0">
                <a:solidFill>
                  <a:srgbClr val="3C8C93"/>
                </a:solidFill>
              </a:rPr>
              <a:t>6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el-GR" sz="2400" dirty="0">
                <a:solidFill>
                  <a:srgbClr val="3C8C93"/>
                </a:solidFill>
              </a:rPr>
              <a:t>10</a:t>
            </a:r>
            <a:r>
              <a:rPr lang="el-GR" sz="2400" baseline="30000" dirty="0">
                <a:solidFill>
                  <a:srgbClr val="3C8C93"/>
                </a:solidFill>
              </a:rPr>
              <a:t>12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/>
              <a:t>(wir wollen, dass </a:t>
            </a:r>
            <a:r>
              <a:rPr lang="de-DE" altLang="zh-CN" sz="24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4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400" dirty="0">
                <a:ea typeface="SimSun" charset="0"/>
                <a:cs typeface="SimSun" charset="0"/>
              </a:rPr>
              <a:t> )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Jedem Auszeichner (Tag) wird ein Bereich </a:t>
            </a:r>
            <a:r>
              <a:rPr lang="de-DE" sz="2400" dirty="0" err="1">
                <a:solidFill>
                  <a:srgbClr val="3C8C93"/>
                </a:solidFill>
              </a:rPr>
              <a:t>r</a:t>
            </a:r>
            <a:r>
              <a:rPr lang="de-DE" sz="2400" dirty="0"/>
              <a:t> zugewiesen: </a:t>
            </a:r>
            <a:br>
              <a:rPr lang="de-DE" sz="2400" dirty="0"/>
            </a:b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= 1/(99+1)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P-Beschriftung für jeden S</a:t>
            </a:r>
            <a:r>
              <a:rPr lang="el-GR" sz="2400" dirty="0"/>
              <a:t>uffix</a:t>
            </a:r>
            <a:r>
              <a:rPr lang="de-DE" sz="2400" dirty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Beispiel </a:t>
            </a:r>
            <a:r>
              <a:rPr lang="el-GR" sz="2400" dirty="0">
                <a:solidFill>
                  <a:srgbClr val="0000FF"/>
                </a:solidFill>
              </a:rPr>
              <a:t>P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= /</a:t>
            </a:r>
            <a:r>
              <a:rPr lang="el-GR" sz="2400" dirty="0" err="1">
                <a:solidFill>
                  <a:srgbClr val="0000FF"/>
                </a:solidFill>
              </a:rPr>
              <a:t>ProteinDatabase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ProteinEntry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nam</a:t>
            </a:r>
            <a:r>
              <a:rPr lang="de-DE" sz="2400" dirty="0" err="1">
                <a:solidFill>
                  <a:srgbClr val="0000FF"/>
                </a:solidFill>
              </a:rPr>
              <a:t>e</a:t>
            </a:r>
            <a:endParaRPr lang="de-DE" sz="2400" dirty="0">
              <a:solidFill>
                <a:srgbClr val="0000FF"/>
              </a:solidFill>
            </a:endParaRP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477345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54262" y="4385865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Ordnung der Tags für Partitionierung wie in 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Anfrage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 (Beispiel)</a:t>
            </a: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Seien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,….,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dirty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Weise “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einen Wert </a:t>
            </a:r>
            <a:r>
              <a:rPr lang="de-DE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 und jedem Auszeichner </a:t>
            </a:r>
            <a:r>
              <a:rPr lang="de-DE" altLang="zh-CN" sz="2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einen Wert </a:t>
            </a:r>
            <a:r>
              <a:rPr lang="de-DE" altLang="zh-CN" sz="2000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zu,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+…….+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Setze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dirty="0">
                <a:ea typeface="SimSun" charset="0"/>
                <a:cs typeface="SimSun" charset="0"/>
              </a:rPr>
              <a:t>,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dirty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,  wobei 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Pfad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von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für jeden Pfad 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Wir </a:t>
            </a:r>
            <a:r>
              <a:rPr lang="de-DE" altLang="zh-CN" sz="2000" dirty="0" err="1">
                <a:ea typeface="SimSun" charset="0"/>
                <a:cs typeface="SimSun" charset="0"/>
              </a:rPr>
              <a:t>allozieren</a:t>
            </a:r>
            <a:r>
              <a:rPr lang="de-DE" altLang="zh-CN" sz="2000" dirty="0">
                <a:ea typeface="SimSun" charset="0"/>
                <a:cs typeface="SimSun" charset="0"/>
              </a:rPr>
              <a:t> das Intervall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dirty="0">
                <a:ea typeface="SimSun" charset="0"/>
                <a:cs typeface="SimSun" charset="0"/>
              </a:rPr>
              <a:t> für “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dirty="0">
                <a:ea typeface="SimSun" charset="0"/>
                <a:cs typeface="SimSun" charset="0"/>
              </a:rPr>
              <a:t> für jedes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)/m=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Zum Nachvollziehen zuhause: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>
                <a:ea typeface="SimSun" charset="0"/>
                <a:cs typeface="SimSun" charset="0"/>
              </a:rPr>
              <a:t>Zweiganfragen (TWIG-Patterns)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Beispielanfrage (ähnlich zu vorigen Daten, beachte aber //)</a:t>
            </a:r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915988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(D-Eliminierung):</a:t>
            </a:r>
          </a:p>
          <a:p>
            <a:pPr lvl="3">
              <a:defRPr/>
            </a:pPr>
            <a:r>
              <a:rPr lang="de-DE" altLang="zh-CN" dirty="0">
                <a:ea typeface="SimSun" charset="0"/>
                <a:cs typeface="SimSun" charset="0"/>
              </a:rPr>
              <a:t>Rekursiver Selbstaufruf;  Unterprozedur Verzweigungselimination (B-Eliminierung)</a:t>
            </a:r>
          </a:p>
          <a:p>
            <a:pPr lvl="3">
              <a:defRPr/>
            </a:pPr>
            <a:endParaRPr lang="de-DE" altLang="zh-CN" dirty="0">
              <a:ea typeface="SimSun" charset="0"/>
              <a:cs typeface="SimSun" charset="0"/>
            </a:endParaRP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p//q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752"/>
            <a:ext cx="8305800" cy="5194522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(B-</a:t>
            </a:r>
            <a:r>
              <a:rPr lang="en-US" altLang="zh-CN" dirty="0" err="1">
                <a:ea typeface="SimSun" charset="0"/>
                <a:cs typeface="SimSun" charset="0"/>
              </a:rPr>
              <a:t>Eliminierung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043608" y="1675656"/>
            <a:ext cx="603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p[q1,q2….qi]/r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 dirty="0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endParaRPr kumimoji="1" lang="en-CA" sz="2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BLAS </a:t>
            </a:r>
            <a:r>
              <a:rPr lang="en-US" altLang="zh-CN" dirty="0" err="1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>
                <a:ea typeface="SimSun" charset="0"/>
                <a:cs typeface="SimSun" charset="0"/>
              </a:rPr>
              <a:t>Übersetzung einer Anfrage nach SQL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Aufspaltung von Anfragen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781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up-</a:t>
            </a:r>
            <a:r>
              <a:rPr lang="en-US" altLang="zh-CN" sz="2400" dirty="0" err="1">
                <a:ea typeface="SimSun" charset="0"/>
                <a:cs typeface="SimSun" charset="0"/>
              </a:rPr>
              <a:t>Algorithmus</a:t>
            </a:r>
            <a:r>
              <a:rPr lang="en-US" altLang="zh-CN" sz="2400" dirty="0">
                <a:ea typeface="SimSun" charset="0"/>
                <a:cs typeface="SimSun" charset="0"/>
              </a:rPr>
              <a:t>: </a:t>
            </a:r>
            <a:r>
              <a:rPr lang="en-US" altLang="zh-CN" sz="2400" dirty="0" err="1">
                <a:ea typeface="SimSun" charset="0"/>
                <a:cs typeface="SimSun" charset="0"/>
              </a:rPr>
              <a:t>Optimierung</a:t>
            </a:r>
            <a:r>
              <a:rPr lang="en-US" altLang="zh-CN" sz="2400" dirty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@title</a:t>
            </a:r>
            <a:endParaRPr lang="en-CA" dirty="0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err="1">
                <a:ea typeface="SimSun" charset="0"/>
                <a:cs typeface="SimSun" charset="0"/>
              </a:rPr>
              <a:t>zerlege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p[q1,q2,….,qi]/r</a:t>
            </a: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>
                <a:ea typeface="SimSun" charset="0"/>
                <a:cs typeface="SimSun" charset="0"/>
                <a:sym typeface="Wingdings" charset="0"/>
              </a:rPr>
              <a:t> 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p, p/q1, p/q2, …..p/qi, p/r</a:t>
            </a:r>
            <a:endParaRPr lang="en-CA" sz="2000" dirty="0">
              <a:solidFill>
                <a:srgbClr val="3C8C93"/>
              </a:solidFill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Da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p/r </a:t>
            </a:r>
            <a:r>
              <a:rPr lang="en-US" altLang="zh-CN" sz="2000" dirty="0" err="1">
                <a:ea typeface="SimSun" charset="0"/>
                <a:cs typeface="SimSun" charset="0"/>
              </a:rPr>
              <a:t>spezieller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err="1">
                <a:ea typeface="SimSun" charset="0"/>
                <a:cs typeface="SimSun" charset="0"/>
              </a:rPr>
              <a:t>als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//r</a:t>
            </a:r>
            <a:r>
              <a:rPr lang="en-US" altLang="zh-CN" sz="2000" dirty="0">
                <a:ea typeface="SimSun" charset="0"/>
                <a:cs typeface="SimSun" charset="0"/>
              </a:rPr>
              <a:t>,</a:t>
            </a:r>
            <a:endParaRPr lang="en-CA" sz="2000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1: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XPath: </a:t>
            </a:r>
            <a:r>
              <a:rPr lang="en-US" dirty="0" err="1"/>
              <a:t>Duale</a:t>
            </a:r>
            <a:r>
              <a:rPr lang="en-US" dirty="0"/>
              <a:t> </a:t>
            </a:r>
            <a:r>
              <a:rPr lang="en-US" dirty="0" err="1"/>
              <a:t>Sicht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4533489" y="21311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bib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698" y="301942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book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31310" y="299573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book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313" y="394628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publisher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7750" y="39671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author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87750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88742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  <p:sp>
        <p:nvSpPr>
          <p:cNvPr id="39" name="Rechteck 1">
            <a:extLst>
              <a:ext uri="{FF2B5EF4-FFF2-40B4-BE49-F238E27FC236}">
                <a16:creationId xmlns:a16="http://schemas.microsoft.com/office/drawing/2014/main" id="{46690296-66E6-1D40-B856-D637D562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9072F-740E-AB47-82E8-945E82B53E94}"/>
              </a:ext>
            </a:extLst>
          </p:cNvPr>
          <p:cNvSpPr txBox="1"/>
          <p:nvPr/>
        </p:nvSpPr>
        <p:spPr>
          <a:xfrm>
            <a:off x="2930942" y="35769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&amp;b1</a:t>
            </a:r>
          </a:p>
        </p:txBody>
      </p:sp>
    </p:spTree>
    <p:extLst>
      <p:ext uri="{BB962C8B-B14F-4D97-AF65-F5344CB8AC3E}">
        <p14:creationId xmlns:p14="http://schemas.microsoft.com/office/powerpoint/2010/main" val="1664755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90625"/>
            <a:ext cx="8964488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als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>
                <a:ea typeface="SimSun" charset="0"/>
                <a:cs typeface="SimSun" charset="0"/>
              </a:rPr>
              <a:t> (</a:t>
            </a:r>
            <a:r>
              <a:rPr lang="en-US" altLang="zh-CN" sz="2800" dirty="0" err="1">
                <a:ea typeface="SimSun" charset="0"/>
                <a:cs typeface="SimSun" charset="0"/>
              </a:rPr>
              <a:t>Enfaltungs</a:t>
            </a:r>
            <a:r>
              <a:rPr lang="en-US" altLang="zh-CN" sz="2800" dirty="0">
                <a:ea typeface="SimSun" charset="0"/>
                <a:cs typeface="SimSun" charset="0"/>
              </a:rPr>
              <a:t>-D-</a:t>
            </a:r>
            <a:r>
              <a:rPr lang="en-US" altLang="zh-CN" sz="2800" dirty="0" err="1">
                <a:ea typeface="SimSun" charset="0"/>
                <a:cs typeface="SimSun" charset="0"/>
              </a:rPr>
              <a:t>Eliminierung</a:t>
            </a:r>
            <a:r>
              <a:rPr lang="en-US" altLang="zh-CN" sz="2800" dirty="0">
                <a:ea typeface="SimSun" charset="0"/>
                <a:cs typeface="SimSun" charset="0"/>
              </a:rPr>
              <a:t>)</a:t>
            </a: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latin typeface="CMMI9" charset="0"/>
              <a:ea typeface="SimSun" charset="0"/>
              <a:cs typeface="SimSun" charset="0"/>
            </a:endParaRPr>
          </a:p>
          <a:p>
            <a:pPr marL="231775" lvl="2" indent="-41275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1800" b="1" dirty="0">
                <a:solidFill>
                  <a:srgbClr val="00B050"/>
                </a:solidFill>
                <a:ea typeface="SimSun" charset="0"/>
                <a:cs typeface="SimSun" charset="0"/>
              </a:rPr>
              <a:t>classification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/superfamily=“cytochrome c” ,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436096" y="439519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p//q</a:t>
            </a:r>
            <a:r>
              <a:rPr lang="en-US" altLang="zh-CN" dirty="0">
                <a:ea typeface="SimSun" charset="0"/>
                <a:cs typeface="SimSun" charset="0"/>
              </a:rPr>
              <a:t> 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1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 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2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….., p/</a:t>
            </a: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i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 </a:t>
            </a:r>
            <a:endParaRPr lang="en-CA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2: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/>
              <a:t>Weitere Arbeiten: Anfrageoptimierung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/>
              <a:t>Automatische Selektion von Indizierungstechniken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628800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Beda Christoph Hammerschmidt, </a:t>
            </a:r>
            <a:r>
              <a:rPr lang="de-DE" sz="1000" dirty="0" err="1">
                <a:solidFill>
                  <a:srgbClr val="0000FF"/>
                </a:solidFill>
              </a:rPr>
              <a:t>KeyX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Selective</a:t>
            </a:r>
            <a:r>
              <a:rPr lang="de-DE" sz="1000" dirty="0">
                <a:solidFill>
                  <a:srgbClr val="0000FF"/>
                </a:solidFill>
              </a:rPr>
              <a:t> Key-</a:t>
            </a:r>
            <a:r>
              <a:rPr lang="de-DE" sz="1000" dirty="0" err="1">
                <a:solidFill>
                  <a:srgbClr val="0000FF"/>
                </a:solidFill>
              </a:rPr>
              <a:t>Oriented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Akademische Verlagsgesellschaft Aka GmbH, DISDBIS 93, </a:t>
            </a:r>
            <a:r>
              <a:rPr lang="de-DE" sz="1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103239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Christian Mathis, </a:t>
            </a:r>
            <a:r>
              <a:rPr lang="de-DE" sz="1000" dirty="0" err="1">
                <a:solidFill>
                  <a:srgbClr val="0000FF"/>
                </a:solidFill>
              </a:rPr>
              <a:t>Storing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Querying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Documents</a:t>
            </a:r>
            <a:r>
              <a:rPr lang="de-DE" sz="1000" dirty="0">
                <a:solidFill>
                  <a:srgbClr val="0000FF"/>
                </a:solidFill>
              </a:rPr>
              <a:t> in Native XML Database Management Systems, Dissertation, Universität Kaiserslautern, </a:t>
            </a:r>
            <a:r>
              <a:rPr lang="de-DE" sz="10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3356992"/>
            <a:ext cx="7560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Jinghua</a:t>
            </a:r>
            <a:r>
              <a:rPr lang="de-DE" sz="1000" dirty="0">
                <a:solidFill>
                  <a:srgbClr val="0000FF"/>
                </a:solidFill>
              </a:rPr>
              <a:t> Groppe, </a:t>
            </a:r>
            <a:r>
              <a:rPr lang="de-DE" sz="1000" dirty="0" err="1">
                <a:solidFill>
                  <a:srgbClr val="0000FF"/>
                </a:solidFill>
              </a:rPr>
              <a:t>Speeding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up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Quering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Satisfiability</a:t>
            </a:r>
            <a:r>
              <a:rPr lang="de-DE" sz="1000" dirty="0">
                <a:solidFill>
                  <a:srgbClr val="0000FF"/>
                </a:solidFill>
              </a:rPr>
              <a:t> Test &amp; Containment Test of </a:t>
            </a:r>
            <a:r>
              <a:rPr lang="de-DE" sz="1000" dirty="0" err="1">
                <a:solidFill>
                  <a:srgbClr val="0000FF"/>
                </a:solidFill>
              </a:rPr>
              <a:t>XPath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Queries</a:t>
            </a:r>
            <a:r>
              <a:rPr lang="de-DE" sz="1000" dirty="0">
                <a:solidFill>
                  <a:srgbClr val="0000FF"/>
                </a:solidFill>
              </a:rPr>
              <a:t> in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Presence of XML Schema </a:t>
            </a:r>
            <a:r>
              <a:rPr lang="de-DE" sz="1000" dirty="0" err="1">
                <a:solidFill>
                  <a:srgbClr val="0000FF"/>
                </a:solidFill>
              </a:rPr>
              <a:t>Definitions</a:t>
            </a:r>
            <a:r>
              <a:rPr lang="de-DE" sz="1000" dirty="0">
                <a:solidFill>
                  <a:srgbClr val="0000FF"/>
                </a:solidFill>
              </a:rPr>
              <a:t>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dissertation.de</a:t>
            </a:r>
            <a:r>
              <a:rPr lang="de-DE" sz="1000" dirty="0">
                <a:solidFill>
                  <a:srgbClr val="0000FF"/>
                </a:solidFill>
              </a:rPr>
              <a:t>: Verlag im Internet GmbH, </a:t>
            </a:r>
            <a:r>
              <a:rPr lang="de-DE" sz="10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2636912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dirty="0"/>
              <a:t>Erfüllbarkeits- und </a:t>
            </a:r>
            <a:r>
              <a:rPr lang="de-DE" sz="2000" dirty="0" err="1"/>
              <a:t>Enthaltenseins</a:t>
            </a:r>
            <a:r>
              <a:rPr lang="de-DE" sz="2000" dirty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67544" y="4027353"/>
            <a:ext cx="8229600" cy="17279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kern="0" dirty="0"/>
              <a:t>Neue Optimierungstechniken für XML-Anfragen bei Datenverteilung in großen Sensornetzwerken (Kommunikation energieaufwändig)</a:t>
            </a:r>
          </a:p>
          <a:p>
            <a:pPr>
              <a:defRPr/>
            </a:pPr>
            <a:r>
              <a:rPr lang="de-DE" sz="2000" kern="0" dirty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2278088" y="5755322"/>
            <a:ext cx="4464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Nils Höller, </a:t>
            </a:r>
            <a:r>
              <a:rPr lang="de-DE" sz="1000" dirty="0" err="1">
                <a:solidFill>
                  <a:srgbClr val="0000FF"/>
                </a:solidFill>
              </a:rPr>
              <a:t>Efficient</a:t>
            </a:r>
            <a:r>
              <a:rPr lang="de-DE" sz="1000" dirty="0">
                <a:solidFill>
                  <a:srgbClr val="0000FF"/>
                </a:solidFill>
              </a:rPr>
              <a:t> XML Data Management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Query Evaluation in </a:t>
            </a:r>
            <a:br>
              <a:rPr lang="de-DE" sz="1000" dirty="0">
                <a:solidFill>
                  <a:srgbClr val="0000FF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Wireless Sensor Networks, Dissertation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b="1" dirty="0">
                <a:solidFill>
                  <a:srgbClr val="FF0000"/>
                </a:solidFill>
              </a:rPr>
              <a:t>2010</a:t>
            </a:r>
            <a:r>
              <a:rPr lang="de-DE" sz="1000" dirty="0">
                <a:solidFill>
                  <a:schemeClr val="accent2"/>
                </a:solidFill>
              </a:rPr>
              <a:t> </a:t>
            </a:r>
            <a:br>
              <a:rPr lang="de-DE" sz="1000" dirty="0">
                <a:solidFill>
                  <a:schemeClr val="accent2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(vgl. auch das IFIS/ITM-Projekt </a:t>
            </a:r>
            <a:r>
              <a:rPr lang="de-DE" sz="1000" dirty="0" err="1">
                <a:solidFill>
                  <a:srgbClr val="0000FF"/>
                </a:solidFill>
              </a:rPr>
              <a:t>AESOP‘s</a:t>
            </a:r>
            <a:r>
              <a:rPr lang="de-DE" sz="10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XPath</a:t>
                </a:r>
                <a:r>
                  <a:rPr lang="de-DE" sz="2000" dirty="0"/>
                  <a:t>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 b="1"/>
                <a:t>Volltextindizierung</a:t>
              </a:r>
              <a:endParaRPr lang="de-DE" sz="2000" b="1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/>
              <a:t>Semistrukturierte</a:t>
            </a:r>
            <a:r>
              <a:rPr lang="en-US" sz="2400" dirty="0"/>
              <a:t> </a:t>
            </a:r>
            <a:r>
              <a:rPr lang="en-US" sz="2400" dirty="0" err="1"/>
              <a:t>Datenbanken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63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Text als unstrukturierte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32441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Welche Stücke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']</a:t>
            </a:r>
            <a:r>
              <a:rPr lang="de-DE" sz="2400" dirty="0">
                <a:ea typeface="ＭＳ Ｐゴシック" charset="0"/>
              </a:rPr>
              <a:t> enthalten die Worte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aber NICHT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?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,'Brutus') &amp;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'Caesar')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not(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Calpurnia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'))]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Verwendung z.B. von </a:t>
            </a:r>
            <a:r>
              <a:rPr lang="de-DE" sz="2400" b="1" dirty="0"/>
              <a:t>Knuth-Morris-Pratt-Algorithmus, </a:t>
            </a:r>
            <a:r>
              <a:rPr lang="de-DE" sz="2400" dirty="0">
                <a:ea typeface="ＭＳ Ｐゴシック" charset="0"/>
              </a:rPr>
              <a:t> um alle Stücke von Shakespeare mit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zu finden, um dann solche mit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 zu entfernen?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Langsam (für große Korpora)</a:t>
            </a:r>
          </a:p>
          <a:p>
            <a:pPr lvl="1" eaLnBrk="1" hangingPunct="1">
              <a:defRPr/>
            </a:pPr>
            <a:r>
              <a:rPr lang="de-DE" sz="2000" u="sng" dirty="0">
                <a:ea typeface="ＭＳ Ｐゴシック" charset="0"/>
              </a:rPr>
              <a:t>NICHT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Calpurnia</a:t>
            </a:r>
            <a:r>
              <a:rPr lang="de-DE" sz="2000" dirty="0">
                <a:ea typeface="ＭＳ Ｐゴシック" charset="0"/>
              </a:rPr>
              <a:t> ist keinesfalls einfacher zu behandeln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Andere Operationen (z.B. Finde das Wort </a:t>
            </a:r>
            <a:r>
              <a:rPr lang="de-DE" sz="2000" b="1" dirty="0" err="1">
                <a:ea typeface="ＭＳ Ｐゴシック" charset="0"/>
              </a:rPr>
              <a:t>romans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dirty="0">
                <a:ea typeface="ＭＳ Ｐゴシック" charset="0"/>
              </a:rPr>
              <a:t>in der Nähe von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countrymen</a:t>
            </a:r>
            <a:r>
              <a:rPr lang="de-DE" sz="2000" dirty="0">
                <a:ea typeface="ＭＳ Ｐゴシック" charset="0"/>
              </a:rPr>
              <a:t>) sind nicht einfach umsetzbar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Ggf. Bewertung von Ergebnissen gewünscht</a:t>
            </a:r>
          </a:p>
        </p:txBody>
      </p:sp>
    </p:spTree>
    <p:extLst>
      <p:ext uri="{BB962C8B-B14F-4D97-AF65-F5344CB8AC3E}">
        <p14:creationId xmlns:p14="http://schemas.microsoft.com/office/powerpoint/2010/main" val="3031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572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CB3297-3E2E-EA42-9C34-7A0C8228B80A}" type="slidenum">
              <a:rPr lang="en-US" sz="1200"/>
              <a:pPr>
                <a:defRPr/>
              </a:pPr>
              <a:t>64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Für jeden Term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, müssen wir eine Liste aller Dokumente, die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 enthalten, speichern</a:t>
            </a:r>
          </a:p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Sollen wir ein Feld oder eine Liste verwenden?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1357" y="306896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Brutus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1357" y="3602360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Calpurnia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357" y="413576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Caesar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97757" y="31451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97757" y="36785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3516957" y="4211960"/>
            <a:ext cx="4876800" cy="304800"/>
            <a:chOff x="2064" y="2448"/>
            <a:chExt cx="3072" cy="192"/>
          </a:xfrm>
        </p:grpSpPr>
        <p:sp>
          <p:nvSpPr>
            <p:cNvPr id="1745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grpSp>
        <p:nvGrpSpPr>
          <p:cNvPr id="17418" name="Group 51"/>
          <p:cNvGrpSpPr>
            <a:grpSpLocks/>
          </p:cNvGrpSpPr>
          <p:nvPr/>
        </p:nvGrpSpPr>
        <p:grpSpPr bwMode="auto">
          <a:xfrm>
            <a:off x="3516957" y="3602360"/>
            <a:ext cx="4943475" cy="457200"/>
            <a:chOff x="2064" y="2688"/>
            <a:chExt cx="3114" cy="288"/>
          </a:xfrm>
        </p:grpSpPr>
        <p:grpSp>
          <p:nvGrpSpPr>
            <p:cNvPr id="17438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744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</a:t>
              </a: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5</a:t>
              </a:r>
            </a:p>
          </p:txBody>
        </p:sp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4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744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21</a:t>
              </a:r>
            </a:p>
          </p:txBody>
        </p:sp>
        <p:sp>
          <p:nvSpPr>
            <p:cNvPr id="1744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34</a:t>
              </a:r>
            </a:p>
          </p:txBody>
        </p:sp>
      </p:grpSp>
      <p:grpSp>
        <p:nvGrpSpPr>
          <p:cNvPr id="17419" name="Group 52"/>
          <p:cNvGrpSpPr>
            <a:grpSpLocks/>
          </p:cNvGrpSpPr>
          <p:nvPr/>
        </p:nvGrpSpPr>
        <p:grpSpPr bwMode="auto">
          <a:xfrm>
            <a:off x="3516957" y="3068960"/>
            <a:ext cx="4876801" cy="457200"/>
            <a:chOff x="2064" y="2400"/>
            <a:chExt cx="3072" cy="288"/>
          </a:xfrm>
        </p:grpSpPr>
        <p:grpSp>
          <p:nvGrpSpPr>
            <p:cNvPr id="17424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743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742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32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64</a:t>
              </a:r>
            </a:p>
          </p:txBody>
        </p:sp>
        <p:sp>
          <p:nvSpPr>
            <p:cNvPr id="1743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128</a:t>
              </a:r>
            </a:p>
          </p:txBody>
        </p:sp>
        <p:sp>
          <p:nvSpPr>
            <p:cNvPr id="1743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i="1">
                <a:latin typeface="Arial" charset="0"/>
              </a:endParaRPr>
            </a:p>
          </p:txBody>
        </p:sp>
      </p:grpSp>
      <p:sp>
        <p:nvSpPr>
          <p:cNvPr id="17420" name="Text Box 48"/>
          <p:cNvSpPr txBox="1">
            <a:spLocks noChangeArrowheads="1"/>
          </p:cNvSpPr>
          <p:nvPr/>
        </p:nvSpPr>
        <p:spPr bwMode="auto">
          <a:xfrm>
            <a:off x="3516957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7421" name="AutoShape 49"/>
          <p:cNvSpPr>
            <a:spLocks noChangeArrowheads="1"/>
          </p:cNvSpPr>
          <p:nvPr/>
        </p:nvSpPr>
        <p:spPr bwMode="auto">
          <a:xfrm>
            <a:off x="2297757" y="42119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4136082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297756" y="4897760"/>
            <a:ext cx="587464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>
                <a:latin typeface="+mn-lt"/>
              </a:rPr>
              <a:t>Was machen wir, wenn das Wort </a:t>
            </a:r>
            <a:r>
              <a:rPr lang="de-DE" b="1" i="1">
                <a:latin typeface="+mn-lt"/>
              </a:rPr>
              <a:t>Caesar</a:t>
            </a:r>
            <a:r>
              <a:rPr lang="de-DE" i="1">
                <a:latin typeface="+mn-lt"/>
              </a:rPr>
              <a:t> zu Dokument 14 hinzugefügt wird? </a:t>
            </a:r>
          </a:p>
        </p:txBody>
      </p:sp>
      <p:sp>
        <p:nvSpPr>
          <p:cNvPr id="50" name="Rechteck 49"/>
          <p:cNvSpPr/>
          <p:nvPr/>
        </p:nvSpPr>
        <p:spPr>
          <a:xfrm>
            <a:off x="2123728" y="6237312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err="1">
                <a:solidFill>
                  <a:srgbClr val="0000FF"/>
                </a:solidFill>
              </a:rPr>
              <a:t>Luhn</a:t>
            </a:r>
            <a:r>
              <a:rPr lang="de-DE" sz="1050" dirty="0">
                <a:solidFill>
                  <a:srgbClr val="0000FF"/>
                </a:solidFill>
              </a:rPr>
              <a:t>, H. P., Auto-</a:t>
            </a:r>
            <a:r>
              <a:rPr lang="de-DE" sz="1050" dirty="0" err="1">
                <a:solidFill>
                  <a:srgbClr val="0000FF"/>
                </a:solidFill>
              </a:rPr>
              <a:t>encoding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documents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for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information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retrieval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systems</a:t>
            </a:r>
            <a:r>
              <a:rPr lang="de-DE" sz="1050" dirty="0">
                <a:solidFill>
                  <a:srgbClr val="0000FF"/>
                </a:solidFill>
              </a:rPr>
              <a:t>. In M. Boaz, </a:t>
            </a:r>
            <a:r>
              <a:rPr lang="de-DE" sz="1050" i="1" dirty="0">
                <a:solidFill>
                  <a:srgbClr val="0000FF"/>
                </a:solidFill>
              </a:rPr>
              <a:t>Modern Trends in </a:t>
            </a:r>
            <a:r>
              <a:rPr lang="de-DE" sz="1050" i="1" dirty="0" err="1">
                <a:solidFill>
                  <a:srgbClr val="0000FF"/>
                </a:solidFill>
              </a:rPr>
              <a:t>Documentation</a:t>
            </a:r>
            <a:r>
              <a:rPr lang="de-DE" sz="1050" dirty="0">
                <a:solidFill>
                  <a:srgbClr val="0000FF"/>
                </a:solidFill>
              </a:rPr>
              <a:t> (pp. 45-58). London: Pergamon Press, </a:t>
            </a:r>
            <a:r>
              <a:rPr lang="de-DE" sz="105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831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38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A83B-680D-B345-ADD4-CE9040F7CF24}" type="slidenum">
              <a:rPr lang="en-US" sz="1400"/>
              <a:pPr>
                <a:defRPr/>
              </a:pPr>
              <a:t>65</a:t>
            </a:fld>
            <a:endParaRPr lang="en-US" sz="14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Verkettete Listen i.a. bevorzugt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Dynamische Speicherallokation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Einfügung von Termen in Dokument leicht 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Zeiger evtl. speicheraufwändig</a:t>
            </a:r>
          </a:p>
        </p:txBody>
      </p:sp>
      <p:grpSp>
        <p:nvGrpSpPr>
          <p:cNvPr id="18436" name="Group 49"/>
          <p:cNvGrpSpPr>
            <a:grpSpLocks/>
          </p:cNvGrpSpPr>
          <p:nvPr/>
        </p:nvGrpSpPr>
        <p:grpSpPr bwMode="auto">
          <a:xfrm>
            <a:off x="762000" y="3335290"/>
            <a:ext cx="2819401" cy="1533526"/>
            <a:chOff x="528" y="2634"/>
            <a:chExt cx="1776" cy="966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528" y="2634"/>
              <a:ext cx="74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Brutus</a:t>
              </a: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528" y="2970"/>
              <a:ext cx="10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Calpurnia</a:t>
              </a:r>
            </a:p>
          </p:txBody>
        </p:sp>
        <p:sp>
          <p:nvSpPr>
            <p:cNvPr id="18480" name="Text Box 6"/>
            <p:cNvSpPr txBox="1">
              <a:spLocks noChangeArrowheads="1"/>
            </p:cNvSpPr>
            <p:nvPr/>
          </p:nvSpPr>
          <p:spPr bwMode="auto">
            <a:xfrm>
              <a:off x="528" y="3306"/>
              <a:ext cx="7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Caesar</a:t>
              </a:r>
            </a:p>
          </p:txBody>
        </p:sp>
        <p:sp>
          <p:nvSpPr>
            <p:cNvPr id="18481" name="AutoShape 7"/>
            <p:cNvSpPr>
              <a:spLocks noChangeArrowheads="1"/>
            </p:cNvSpPr>
            <p:nvPr/>
          </p:nvSpPr>
          <p:spPr bwMode="auto">
            <a:xfrm>
              <a:off x="1584" y="2682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2" name="AutoShape 8"/>
            <p:cNvSpPr>
              <a:spLocks noChangeArrowheads="1"/>
            </p:cNvSpPr>
            <p:nvPr/>
          </p:nvSpPr>
          <p:spPr bwMode="auto">
            <a:xfrm>
              <a:off x="1584" y="3018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3" name="AutoShape 9"/>
            <p:cNvSpPr>
              <a:spLocks noChangeArrowheads="1"/>
            </p:cNvSpPr>
            <p:nvPr/>
          </p:nvSpPr>
          <p:spPr bwMode="auto">
            <a:xfrm>
              <a:off x="1584" y="3354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131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3608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4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029200" y="32590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638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6400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32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72390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64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8077200" y="3259088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128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43815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0292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5659438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5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6265863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6858000" y="37924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7620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21</a:t>
            </a: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8382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34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733800" y="43258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4603750" y="4325888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cxnSp>
        <p:nvCxnSpPr>
          <p:cNvPr id="18453" name="AutoShape 28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4076700" y="3492451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4" name="AutoShape 29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4724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5" name="AutoShape 30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392738" y="3492451"/>
            <a:ext cx="246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6" name="AutoShape 31"/>
          <p:cNvCxnSpPr>
            <a:cxnSpLocks noChangeShapeType="1"/>
            <a:stCxn id="18440" idx="3"/>
            <a:endCxn id="18441" idx="1"/>
          </p:cNvCxnSpPr>
          <p:nvPr/>
        </p:nvCxnSpPr>
        <p:spPr bwMode="auto">
          <a:xfrm>
            <a:off x="6172200" y="34924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7" name="AutoShape 33"/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69342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58" name="AutoShape 34"/>
          <p:cNvCxnSpPr>
            <a:cxnSpLocks noChangeShapeType="1"/>
            <a:stCxn id="18442" idx="3"/>
            <a:endCxn id="18443" idx="1"/>
          </p:cNvCxnSpPr>
          <p:nvPr/>
        </p:nvCxnSpPr>
        <p:spPr bwMode="auto">
          <a:xfrm>
            <a:off x="7772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37338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</a:t>
            </a:r>
          </a:p>
        </p:txBody>
      </p:sp>
      <p:cxnSp>
        <p:nvCxnSpPr>
          <p:cNvPr id="18460" name="AutoShape 37"/>
          <p:cNvCxnSpPr>
            <a:cxnSpLocks noChangeShapeType="1"/>
            <a:stCxn id="18459" idx="3"/>
            <a:endCxn id="18444" idx="1"/>
          </p:cNvCxnSpPr>
          <p:nvPr/>
        </p:nvCxnSpPr>
        <p:spPr bwMode="auto">
          <a:xfrm>
            <a:off x="40973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1" name="AutoShape 38"/>
          <p:cNvCxnSpPr>
            <a:cxnSpLocks noChangeShapeType="1"/>
            <a:stCxn id="18444" idx="3"/>
            <a:endCxn id="18445" idx="1"/>
          </p:cNvCxnSpPr>
          <p:nvPr/>
        </p:nvCxnSpPr>
        <p:spPr bwMode="auto">
          <a:xfrm>
            <a:off x="47450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2" name="AutoShape 39"/>
          <p:cNvCxnSpPr>
            <a:cxnSpLocks noChangeShapeType="1"/>
            <a:stCxn id="18445" idx="3"/>
            <a:endCxn id="18446" idx="1"/>
          </p:cNvCxnSpPr>
          <p:nvPr/>
        </p:nvCxnSpPr>
        <p:spPr bwMode="auto">
          <a:xfrm>
            <a:off x="5392738" y="4025851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3" name="AutoShape 40"/>
          <p:cNvCxnSpPr>
            <a:cxnSpLocks noChangeShapeType="1"/>
            <a:stCxn id="18446" idx="3"/>
            <a:endCxn id="18447" idx="1"/>
          </p:cNvCxnSpPr>
          <p:nvPr/>
        </p:nvCxnSpPr>
        <p:spPr bwMode="auto">
          <a:xfrm>
            <a:off x="6022975" y="4025851"/>
            <a:ext cx="242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4" name="AutoShape 41"/>
          <p:cNvCxnSpPr>
            <a:cxnSpLocks noChangeShapeType="1"/>
            <a:stCxn id="18447" idx="3"/>
            <a:endCxn id="18448" idx="1"/>
          </p:cNvCxnSpPr>
          <p:nvPr/>
        </p:nvCxnSpPr>
        <p:spPr bwMode="auto">
          <a:xfrm>
            <a:off x="6629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5" name="AutoShape 42"/>
          <p:cNvCxnSpPr>
            <a:cxnSpLocks noChangeShapeType="1"/>
            <a:stCxn id="18448" idx="3"/>
            <a:endCxn id="18449" idx="1"/>
          </p:cNvCxnSpPr>
          <p:nvPr/>
        </p:nvCxnSpPr>
        <p:spPr bwMode="auto">
          <a:xfrm>
            <a:off x="7467600" y="4025851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6" name="AutoShape 43"/>
          <p:cNvCxnSpPr>
            <a:cxnSpLocks noChangeShapeType="1"/>
            <a:stCxn id="18449" idx="3"/>
            <a:endCxn id="18450" idx="1"/>
          </p:cNvCxnSpPr>
          <p:nvPr/>
        </p:nvCxnSpPr>
        <p:spPr bwMode="auto">
          <a:xfrm>
            <a:off x="8153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7" name="AutoShape 45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>
            <a:off x="4343400" y="4559251"/>
            <a:ext cx="260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75" name="AutoShape 46"/>
          <p:cNvSpPr>
            <a:spLocks/>
          </p:cNvSpPr>
          <p:nvPr/>
        </p:nvSpPr>
        <p:spPr bwMode="auto">
          <a:xfrm>
            <a:off x="304800" y="3344814"/>
            <a:ext cx="228600" cy="152400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Text Box 47"/>
          <p:cNvSpPr txBox="1">
            <a:spLocks noChangeArrowheads="1"/>
          </p:cNvSpPr>
          <p:nvPr/>
        </p:nvSpPr>
        <p:spPr bwMode="auto">
          <a:xfrm>
            <a:off x="441325" y="5286327"/>
            <a:ext cx="164260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Verzeichnis</a:t>
            </a:r>
          </a:p>
        </p:txBody>
      </p:sp>
      <p:cxnSp>
        <p:nvCxnSpPr>
          <p:cNvPr id="18477" name="AutoShape 48"/>
          <p:cNvCxnSpPr>
            <a:cxnSpLocks noChangeShapeType="1"/>
            <a:stCxn id="18476" idx="1"/>
            <a:endCxn id="18475" idx="1"/>
          </p:cNvCxnSpPr>
          <p:nvPr/>
        </p:nvCxnSpPr>
        <p:spPr bwMode="auto">
          <a:xfrm rot="10800000">
            <a:off x="304801" y="4106816"/>
            <a:ext cx="136525" cy="1410345"/>
          </a:xfrm>
          <a:prstGeom prst="curvedConnector3">
            <a:avLst>
              <a:gd name="adj1" fmla="val 267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73" name="AutoShape 51"/>
          <p:cNvSpPr>
            <a:spLocks/>
          </p:cNvSpPr>
          <p:nvPr/>
        </p:nvSpPr>
        <p:spPr bwMode="auto">
          <a:xfrm rot="16200000">
            <a:off x="6153150" y="2373267"/>
            <a:ext cx="342900" cy="5334001"/>
          </a:xfrm>
          <a:prstGeom prst="leftBrace">
            <a:avLst>
              <a:gd name="adj1" fmla="val 12963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74" name="Text Box 52"/>
          <p:cNvSpPr txBox="1">
            <a:spLocks noChangeArrowheads="1"/>
          </p:cNvSpPr>
          <p:nvPr/>
        </p:nvSpPr>
        <p:spPr bwMode="auto">
          <a:xfrm>
            <a:off x="5638800" y="5210130"/>
            <a:ext cx="196761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Postings-Liste</a:t>
            </a: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5780112"/>
            <a:ext cx="5132171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Sortiert nach docID (später mehr dazu)</a:t>
            </a:r>
          </a:p>
        </p:txBody>
      </p:sp>
      <p:sp>
        <p:nvSpPr>
          <p:cNvPr id="18471" name="Rectangle 73"/>
          <p:cNvSpPr>
            <a:spLocks noChangeArrowheads="1"/>
          </p:cNvSpPr>
          <p:nvPr/>
        </p:nvSpPr>
        <p:spPr bwMode="auto">
          <a:xfrm>
            <a:off x="7467600" y="2420888"/>
            <a:ext cx="1143000" cy="406400"/>
          </a:xfrm>
          <a:prstGeom prst="rect">
            <a:avLst/>
          </a:prstGeom>
          <a:solidFill>
            <a:srgbClr val="00A000"/>
          </a:solidFill>
          <a:ln w="9525">
            <a:solidFill>
              <a:srgbClr val="00A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Posting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H="1">
            <a:off x="7620000" y="2878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C1E926-85C5-A940-9390-AD62AC5C35B1}" type="slidenum">
              <a:rPr lang="en-US" sz="1200"/>
              <a:pPr>
                <a:defRPr/>
              </a:pPr>
              <a:t>66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Antworten im Kontext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4488"/>
            <a:ext cx="8077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Antony and Cleopatra, Act III, Scene ii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Agrippa [Aside to DOMITIUS ENOBARBUS]: Why, </a:t>
            </a:r>
            <a:r>
              <a:rPr lang="en-US" sz="1800" dirty="0" err="1">
                <a:ea typeface="ＭＳ Ｐゴシック" charset="0"/>
              </a:rPr>
              <a:t>Enobarbus</a:t>
            </a:r>
            <a:r>
              <a:rPr lang="en-US" sz="1800" dirty="0">
                <a:ea typeface="ＭＳ Ｐゴシック" charset="0"/>
              </a:rPr>
              <a:t>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Antony found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dead,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He cried almost to roaring; and he wept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at Philippi he found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slain.</a:t>
            </a: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Hamlet, Act III, Scene ii</a:t>
            </a:r>
            <a:endParaRPr lang="en-US" sz="1700" dirty="0">
              <a:ea typeface="ＭＳ Ｐゴシック" charset="0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Lord Polonius: I did enact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I was killed </a:t>
            </a:r>
            <a:r>
              <a:rPr lang="en-US" sz="18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' the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Capitol;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killed me.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347864" y="3164776"/>
            <a:ext cx="4450447" cy="1200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+mn-lt"/>
              </a:rPr>
              <a:t>Lineare Suche des Teilausschnitts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könnte schon zu langsam sein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  <a:sym typeface="Wingdings"/>
              </a:rPr>
              <a:t> Positionen auch abspeichern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75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Semistrukturierte Datenbanken und Volltextindizierung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602759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9484C50-5C36-5D4E-B2C3-22DD1890B476}" type="slidenum">
              <a:rPr lang="en-US" sz="1400" i="0">
                <a:latin typeface="+mn-lt"/>
              </a:rPr>
              <a:pPr>
                <a:defRPr/>
              </a:pPr>
              <a:t>68</a:t>
            </a:fld>
            <a:endParaRPr lang="en-US" sz="1400" i="0" dirty="0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90464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200">
                <a:ea typeface="ＭＳ Ｐゴシック" charset="0"/>
              </a:rPr>
              <a:t>Geg.: Sequenz von Paaren (Token, DocID).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78386" y="3969925"/>
            <a:ext cx="1928733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I did enact Julius</a:t>
            </a:r>
          </a:p>
          <a:p>
            <a:pPr algn="ctr"/>
            <a:r>
              <a:rPr lang="en-US" dirty="0">
                <a:latin typeface="+mn-lt"/>
              </a:rPr>
              <a:t>Caesar I was killed </a:t>
            </a:r>
          </a:p>
          <a:p>
            <a:pPr algn="ctr"/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' the Capitol; </a:t>
            </a:r>
          </a:p>
          <a:p>
            <a:pPr algn="ctr"/>
            <a:r>
              <a:rPr lang="en-US" dirty="0">
                <a:latin typeface="+mn-lt"/>
              </a:rPr>
              <a:t>Brutus killed me.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5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65316" y="3982154"/>
            <a:ext cx="2262158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So let it be with</a:t>
            </a:r>
          </a:p>
          <a:p>
            <a:pPr algn="ctr"/>
            <a:r>
              <a:rPr lang="en-US">
                <a:latin typeface="+mn-lt"/>
              </a:rPr>
              <a:t>Caesar. The noble</a:t>
            </a:r>
          </a:p>
          <a:p>
            <a:pPr algn="ctr"/>
            <a:r>
              <a:rPr lang="en-US">
                <a:latin typeface="+mn-lt"/>
              </a:rPr>
              <a:t>Brutus hath told you</a:t>
            </a:r>
          </a:p>
          <a:p>
            <a:pPr algn="ctr"/>
            <a:r>
              <a:rPr lang="en-US">
                <a:latin typeface="+mn-lt"/>
              </a:rPr>
              <a:t>Caesar was ambitious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193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2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/>
        </p:nvGraphicFramePr>
        <p:xfrm>
          <a:off x="7524501" y="1124744"/>
          <a:ext cx="122396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5" name="Arbeitsblatt" r:id="rId3" imgW="1460500" imgH="6362700" progId="Excel.Sheet.8">
                  <p:embed/>
                </p:oleObj>
              </mc:Choice>
              <mc:Fallback>
                <p:oleObj name="Arbeitsblatt" r:id="rId3" imgW="1460500" imgH="6362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1124744"/>
                        <a:ext cx="122396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00501" y="3286919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Indexierungsschritte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494158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9BA88D-9E70-DF4A-A307-89545B759143}" type="slidenum">
              <a:rPr lang="en-US" sz="1400" i="0">
                <a:latin typeface="+mn-lt"/>
              </a:rPr>
              <a:pPr>
                <a:defRPr/>
              </a:pPr>
              <a:t>69</a:t>
            </a:fld>
            <a:endParaRPr lang="en-US" sz="1400" i="0" dirty="0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50904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3400">
                <a:ea typeface="ＭＳ Ｐゴシック" charset="0"/>
              </a:rPr>
              <a:t>Sortierung nach Term</a:t>
            </a:r>
            <a:r>
              <a:rPr lang="de-DE" sz="2200">
                <a:ea typeface="ＭＳ Ｐゴシック" charset="0"/>
              </a:rPr>
              <a:t> 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7328520" y="1169119"/>
          <a:ext cx="12239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7" name="Worksheet" r:id="rId3" imgW="1460500" imgH="7010400" progId="Excel.Sheet.8">
                  <p:embed/>
                </p:oleObj>
              </mc:Choice>
              <mc:Fallback>
                <p:oleObj name="Worksheet" r:id="rId3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520" y="1169119"/>
                        <a:ext cx="122396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71320" y="347734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5652120" y="1169119"/>
          <a:ext cx="1223963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8" name="Arbeitsblatt" r:id="rId5" imgW="1460500" imgH="6337300" progId="Excel.Sheet.8">
                  <p:embed/>
                </p:oleObj>
              </mc:Choice>
              <mc:Fallback>
                <p:oleObj name="Arbeitsblatt" r:id="rId5" imgW="1460500" imgH="633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69119"/>
                        <a:ext cx="1223963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34714" y="2281119"/>
            <a:ext cx="2550235" cy="781288"/>
          </a:xfrm>
          <a:prstGeom prst="upArrowCallout">
            <a:avLst>
              <a:gd name="adj1" fmla="val 105235"/>
              <a:gd name="adj2" fmla="val 10523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800" dirty="0">
                <a:latin typeface="+mn-lt"/>
              </a:rPr>
              <a:t>Hoher Aufwand</a:t>
            </a:r>
          </a:p>
        </p:txBody>
      </p:sp>
      <p:sp>
        <p:nvSpPr>
          <p:cNvPr id="21512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994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Dokumenttypdefinitionen (DTDs)</a:t>
            </a:r>
            <a:endParaRPr lang="de-DE" sz="2800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7394973" cy="38595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Beschreibung von akzeptierten Strukturen (optional)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Kontextfreie Grammatik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Siehe auch XML-Schema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(ausdrucksmächtiger als DTDs,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z.B. Minimal- und Maximalangaben von Nachfolgern)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95610" y="2492896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1BFF"/>
                </a:solidFill>
              </a:rPr>
              <a:t>https://www.w3.org/QA/</a:t>
            </a:r>
            <a:r>
              <a:rPr lang="en-US" sz="1200" b="1" dirty="0">
                <a:solidFill>
                  <a:srgbClr val="FF0000"/>
                </a:solidFill>
              </a:rPr>
              <a:t>2002</a:t>
            </a:r>
            <a:r>
              <a:rPr lang="en-US" sz="1200" dirty="0">
                <a:solidFill>
                  <a:srgbClr val="081BFF"/>
                </a:solidFill>
              </a:rPr>
              <a:t>/04/valid-</a:t>
            </a:r>
            <a:r>
              <a:rPr lang="en-US" sz="1200" dirty="0" err="1">
                <a:solidFill>
                  <a:srgbClr val="081BFF"/>
                </a:solidFill>
              </a:rPr>
              <a:t>dtd</a:t>
            </a:r>
            <a:r>
              <a:rPr lang="en-US" sz="1200" dirty="0">
                <a:solidFill>
                  <a:srgbClr val="081BFF"/>
                </a:solidFill>
              </a:rPr>
              <a:t>-</a:t>
            </a:r>
            <a:r>
              <a:rPr lang="en-US" sz="1200" dirty="0" err="1">
                <a:solidFill>
                  <a:srgbClr val="081BFF"/>
                </a:solidFill>
              </a:rPr>
              <a:t>list.html</a:t>
            </a:r>
            <a:endParaRPr lang="en-US" sz="1200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6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096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BB17938-57B3-D24F-95E2-77E6164F21AD}" type="slidenum">
              <a:rPr lang="en-US" sz="1200" i="0">
                <a:latin typeface="+mn-lt"/>
              </a:rPr>
              <a:pPr>
                <a:defRPr/>
              </a:pPr>
              <a:t>70</a:t>
            </a:fld>
            <a:endParaRPr lang="en-US" sz="1200" i="0" dirty="0">
              <a:latin typeface="+mn-lt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18976"/>
            <a:ext cx="4343400" cy="2138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Mehrfacheinträge für Terme aus einem Dokument werden verschmolzen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Anzahlinformation wird hinzugefügt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6959725" y="1218977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1" name="Worksheet" r:id="rId3" imgW="1854200" imgH="4876800" progId="Excel.Sheet.8">
                  <p:embed/>
                </p:oleObj>
              </mc:Choice>
              <mc:Fallback>
                <p:oleObj name="Worksheet" r:id="rId3" imgW="18542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725" y="1218977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123112" y="3200177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4670550" y="1196752"/>
          <a:ext cx="12239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2" name="Arbeitsblatt" r:id="rId5" imgW="1460500" imgH="7010400" progId="Excel.Sheet.8">
                  <p:embed/>
                </p:oleObj>
              </mc:Choice>
              <mc:Fallback>
                <p:oleObj name="Arbeitsblatt" r:id="rId5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50" y="1196752"/>
                        <a:ext cx="12239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962709" y="3644096"/>
            <a:ext cx="2727798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Anzahl?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  <p:sp>
        <p:nvSpPr>
          <p:cNvPr id="22536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727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80508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Umsetzung in 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964296" y="1025103"/>
            <a:ext cx="3801591" cy="5356225"/>
            <a:chOff x="5148064" y="764704"/>
            <a:chExt cx="3801591" cy="53562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5148064" y="764704"/>
            <a:ext cx="1223963" cy="53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75" name="Arbeitsblatt" r:id="rId4" imgW="1460500" imgH="6337300" progId="Excel.Sheet.8">
                    <p:embed/>
                  </p:oleObj>
                </mc:Choice>
                <mc:Fallback>
                  <p:oleObj name="Arbeitsblatt" r:id="rId4" imgW="1460500" imgH="6337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764704"/>
                          <a:ext cx="1223963" cy="5356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7092280" y="949672"/>
            <a:ext cx="1857375" cy="492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76" name="Worksheet" r:id="rId6" imgW="1854200" imgH="4876800" progId="Excel.Sheet.8">
                    <p:embed/>
                  </p:oleObj>
                </mc:Choice>
                <mc:Fallback>
                  <p:oleObj name="Worksheet" r:id="rId6" imgW="1854200" imgH="48768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949672"/>
                          <a:ext cx="1857375" cy="4927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372200" y="2930872"/>
              <a:ext cx="6858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932040" y="539388"/>
            <a:ext cx="131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Chalkduster"/>
              </a:rPr>
              <a:t>TermDoc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4175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1AE2602-BB42-CB4C-9A48-5657E9F202F6}" type="slidenum">
              <a:rPr lang="en-US" sz="1200"/>
              <a:pPr>
                <a:defRPr/>
              </a:pPr>
              <a:t>72</a:t>
            </a:fld>
            <a:endParaRPr lang="en-US" sz="1200" dirty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32"/>
            <a:ext cx="80772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>
                <a:ea typeface="ＭＳ Ｐゴシック" charset="0"/>
              </a:rPr>
              <a:t>Das Ergebnis wird in eine Verzeichnis- und eine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err="1">
                <a:ea typeface="ＭＳ Ｐゴシック" charset="0"/>
              </a:rPr>
              <a:t>Postings</a:t>
            </a:r>
            <a:r>
              <a:rPr lang="de-DE" dirty="0">
                <a:ea typeface="ＭＳ Ｐゴシック" charset="0"/>
              </a:rPr>
              <a:t>-Tabelle unterteilt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7391400" y="1270943"/>
          <a:ext cx="122396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27" name="Worksheet" r:id="rId3" imgW="1460500" imgH="5562600" progId="Excel.Sheet.8">
                  <p:embed/>
                </p:oleObj>
              </mc:Choice>
              <mc:Fallback>
                <p:oleObj name="Worksheet" r:id="rId3" imgW="1460500" imgH="556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70943"/>
                        <a:ext cx="122396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638800" y="3426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638800" y="1521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638800" y="1674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638800" y="1826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38800" y="19789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638800" y="21313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38800" y="22837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638800" y="2283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638800" y="2512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638800" y="2664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638800" y="2817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38800" y="2969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638800" y="31219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38800" y="3274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638800" y="3579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37315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638800" y="38839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638800" y="40363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638800" y="4188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638800" y="4341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4341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638800" y="449356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638800" y="4722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638800" y="48745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38800" y="50269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71800" y="319816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3584" name="Object 4"/>
          <p:cNvGraphicFramePr>
            <a:graphicFrameLocks noChangeAspect="1"/>
          </p:cNvGraphicFramePr>
          <p:nvPr/>
        </p:nvGraphicFramePr>
        <p:xfrm>
          <a:off x="733425" y="1166168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28" name="Arbeitsblatt" r:id="rId5" imgW="2184400" imgH="5765800" progId="Excel.Sheet.8">
                  <p:embed/>
                </p:oleObj>
              </mc:Choice>
              <mc:Fallback>
                <p:oleObj name="Arbeitsblatt" r:id="rId5" imgW="2184400" imgH="576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166168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38800" y="48745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456501" y="1412776"/>
          <a:ext cx="2483651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29" name="Arbeitsblatt" r:id="rId7" imgW="2971800" imgH="4394200" progId="Excel.Sheet.8">
                  <p:embed/>
                </p:oleObj>
              </mc:Choice>
              <mc:Fallback>
                <p:oleObj name="Arbeitsblatt" r:id="rId7" imgW="2971800" imgH="4394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6501" y="1412776"/>
                        <a:ext cx="2483651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66096" y="5353411"/>
            <a:ext cx="2932406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N </a:t>
            </a:r>
            <a:r>
              <a:rPr lang="de-DE" dirty="0" err="1">
                <a:latin typeface="+mn-lt"/>
              </a:rPr>
              <a:t>docs</a:t>
            </a:r>
            <a:r>
              <a:rPr lang="de-DE" dirty="0">
                <a:latin typeface="+mn-lt"/>
              </a:rPr>
              <a:t> und </a:t>
            </a:r>
            <a:r>
              <a:rPr lang="de-DE" dirty="0" err="1">
                <a:latin typeface="+mn-lt"/>
              </a:rPr>
              <a:t>Coll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freq</a:t>
            </a:r>
            <a:r>
              <a:rPr lang="de-DE" dirty="0">
                <a:latin typeface="+mn-lt"/>
              </a:rPr>
              <a:t>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</p:spTree>
    <p:extLst>
      <p:ext uri="{BB962C8B-B14F-4D97-AF65-F5344CB8AC3E}">
        <p14:creationId xmlns:p14="http://schemas.microsoft.com/office/powerpoint/2010/main" val="9448517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B45F07-2252-C342-BFE5-B0AC35817EB1}" type="slidenum">
              <a:rPr lang="en-US" sz="1400" i="0">
                <a:latin typeface="+mn-lt"/>
              </a:rPr>
              <a:pPr>
                <a:defRPr/>
              </a:pPr>
              <a:t>73</a:t>
            </a:fld>
            <a:endParaRPr lang="en-US" sz="1400" i="0" dirty="0">
              <a:latin typeface="+mn-lt"/>
            </a:endParaRPr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Anfrageverarbeitung: UND</a:t>
            </a:r>
          </a:p>
        </p:txBody>
      </p:sp>
      <p:sp>
        <p:nvSpPr>
          <p:cNvPr id="368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>
                <a:ea typeface="ＭＳ Ｐゴシック" charset="0"/>
              </a:rPr>
              <a:t>Betrachten wir folgende Anfrage: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UND </a:t>
            </a:r>
            <a:r>
              <a:rPr lang="de-DE" sz="2000" b="1">
                <a:ea typeface="ＭＳ Ｐゴシック" charset="0"/>
              </a:rPr>
              <a:t>Caesar</a:t>
            </a:r>
            <a:endParaRPr lang="de-DE" sz="200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zugeordnete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Caesar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“Verschmelze” die Listen</a:t>
            </a:r>
          </a:p>
        </p:txBody>
      </p:sp>
      <p:sp>
        <p:nvSpPr>
          <p:cNvPr id="26628" name="Text Box 2058"/>
          <p:cNvSpPr txBox="1">
            <a:spLocks noChangeArrowheads="1"/>
          </p:cNvSpPr>
          <p:nvPr/>
        </p:nvSpPr>
        <p:spPr bwMode="auto">
          <a:xfrm>
            <a:off x="6878638" y="4509120"/>
            <a:ext cx="6591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128</a:t>
            </a:r>
          </a:p>
        </p:txBody>
      </p:sp>
      <p:sp>
        <p:nvSpPr>
          <p:cNvPr id="26629" name="Text Box 2065"/>
          <p:cNvSpPr txBox="1">
            <a:spLocks noChangeArrowheads="1"/>
          </p:cNvSpPr>
          <p:nvPr/>
        </p:nvSpPr>
        <p:spPr bwMode="auto">
          <a:xfrm>
            <a:off x="7183438" y="504252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26630" name="Group 2083"/>
          <p:cNvGrpSpPr>
            <a:grpSpLocks/>
          </p:cNvGrpSpPr>
          <p:nvPr/>
        </p:nvGrpSpPr>
        <p:grpSpPr bwMode="auto">
          <a:xfrm>
            <a:off x="2514600" y="4509125"/>
            <a:ext cx="647700" cy="461963"/>
            <a:chOff x="1584" y="3162"/>
            <a:chExt cx="408" cy="291"/>
          </a:xfrm>
        </p:grpSpPr>
        <p:sp>
          <p:nvSpPr>
            <p:cNvPr id="26670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71" name="AutoShape 2066"/>
            <p:cNvCxnSpPr>
              <a:cxnSpLocks noChangeShapeType="1"/>
              <a:stCxn id="26670" idx="3"/>
              <a:endCxn id="26668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1" name="Group 2084"/>
          <p:cNvGrpSpPr>
            <a:grpSpLocks/>
          </p:cNvGrpSpPr>
          <p:nvPr/>
        </p:nvGrpSpPr>
        <p:grpSpPr bwMode="auto">
          <a:xfrm>
            <a:off x="3162300" y="4509125"/>
            <a:ext cx="668338" cy="461963"/>
            <a:chOff x="1992" y="3162"/>
            <a:chExt cx="421" cy="291"/>
          </a:xfrm>
        </p:grpSpPr>
        <p:sp>
          <p:nvSpPr>
            <p:cNvPr id="26668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6669" name="AutoShape 2067"/>
            <p:cNvCxnSpPr>
              <a:cxnSpLocks noChangeShapeType="1"/>
              <a:stCxn id="26668" idx="3"/>
              <a:endCxn id="26666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2" name="Group 2085"/>
          <p:cNvGrpSpPr>
            <a:grpSpLocks/>
          </p:cNvGrpSpPr>
          <p:nvPr/>
        </p:nvGrpSpPr>
        <p:grpSpPr bwMode="auto">
          <a:xfrm>
            <a:off x="3830638" y="4509125"/>
            <a:ext cx="609600" cy="461963"/>
            <a:chOff x="2413" y="3162"/>
            <a:chExt cx="384" cy="291"/>
          </a:xfrm>
        </p:grpSpPr>
        <p:sp>
          <p:nvSpPr>
            <p:cNvPr id="26666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67" name="AutoShape 2068"/>
            <p:cNvCxnSpPr>
              <a:cxnSpLocks noChangeShapeType="1"/>
              <a:stCxn id="26666" idx="3"/>
              <a:endCxn id="26664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3" name="Group 2086"/>
          <p:cNvGrpSpPr>
            <a:grpSpLocks/>
          </p:cNvGrpSpPr>
          <p:nvPr/>
        </p:nvGrpSpPr>
        <p:grpSpPr bwMode="auto">
          <a:xfrm>
            <a:off x="4440238" y="4509125"/>
            <a:ext cx="762000" cy="461963"/>
            <a:chOff x="2797" y="3162"/>
            <a:chExt cx="480" cy="291"/>
          </a:xfrm>
        </p:grpSpPr>
        <p:sp>
          <p:nvSpPr>
            <p:cNvPr id="26664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6665" name="AutoShape 2069"/>
            <p:cNvCxnSpPr>
              <a:cxnSpLocks noChangeShapeType="1"/>
              <a:stCxn id="26664" idx="3"/>
              <a:endCxn id="26662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4" name="Group 2087"/>
          <p:cNvGrpSpPr>
            <a:grpSpLocks/>
          </p:cNvGrpSpPr>
          <p:nvPr/>
        </p:nvGrpSpPr>
        <p:grpSpPr bwMode="auto">
          <a:xfrm>
            <a:off x="5202238" y="4509125"/>
            <a:ext cx="838200" cy="461963"/>
            <a:chOff x="3277" y="3162"/>
            <a:chExt cx="528" cy="291"/>
          </a:xfrm>
        </p:grpSpPr>
        <p:sp>
          <p:nvSpPr>
            <p:cNvPr id="26662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32</a:t>
              </a:r>
            </a:p>
          </p:txBody>
        </p:sp>
        <p:cxnSp>
          <p:nvCxnSpPr>
            <p:cNvPr id="26663" name="AutoShape 2070"/>
            <p:cNvCxnSpPr>
              <a:cxnSpLocks noChangeShapeType="1"/>
              <a:stCxn id="26662" idx="3"/>
              <a:endCxn id="26660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5" name="Group 2088"/>
          <p:cNvGrpSpPr>
            <a:grpSpLocks/>
          </p:cNvGrpSpPr>
          <p:nvPr/>
        </p:nvGrpSpPr>
        <p:grpSpPr bwMode="auto">
          <a:xfrm>
            <a:off x="6040438" y="4509125"/>
            <a:ext cx="838200" cy="461963"/>
            <a:chOff x="3805" y="3162"/>
            <a:chExt cx="528" cy="291"/>
          </a:xfrm>
        </p:grpSpPr>
        <p:sp>
          <p:nvSpPr>
            <p:cNvPr id="26660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64</a:t>
              </a:r>
            </a:p>
          </p:txBody>
        </p:sp>
        <p:cxnSp>
          <p:nvCxnSpPr>
            <p:cNvPr id="26661" name="AutoShape 2071"/>
            <p:cNvCxnSpPr>
              <a:cxnSpLocks noChangeShapeType="1"/>
              <a:stCxn id="26660" idx="3"/>
              <a:endCxn id="26628" idx="1"/>
            </p:cNvCxnSpPr>
            <p:nvPr/>
          </p:nvCxnSpPr>
          <p:spPr bwMode="auto">
            <a:xfrm flipV="1">
              <a:off x="4123" y="3307"/>
              <a:ext cx="2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6" name="Group 2089"/>
          <p:cNvGrpSpPr>
            <a:grpSpLocks/>
          </p:cNvGrpSpPr>
          <p:nvPr/>
        </p:nvGrpSpPr>
        <p:grpSpPr bwMode="auto">
          <a:xfrm>
            <a:off x="2535238" y="5042526"/>
            <a:ext cx="647700" cy="461963"/>
            <a:chOff x="1597" y="3498"/>
            <a:chExt cx="408" cy="291"/>
          </a:xfrm>
        </p:grpSpPr>
        <p:sp>
          <p:nvSpPr>
            <p:cNvPr id="26658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6659" name="AutoShape 2073"/>
            <p:cNvCxnSpPr>
              <a:cxnSpLocks noChangeShapeType="1"/>
              <a:stCxn id="26658" idx="3"/>
              <a:endCxn id="26656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7" name="Group 2090"/>
          <p:cNvGrpSpPr>
            <a:grpSpLocks/>
          </p:cNvGrpSpPr>
          <p:nvPr/>
        </p:nvGrpSpPr>
        <p:grpSpPr bwMode="auto">
          <a:xfrm>
            <a:off x="3182938" y="5042526"/>
            <a:ext cx="647700" cy="461963"/>
            <a:chOff x="2005" y="3498"/>
            <a:chExt cx="408" cy="291"/>
          </a:xfrm>
        </p:grpSpPr>
        <p:sp>
          <p:nvSpPr>
            <p:cNvPr id="26656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57" name="AutoShape 2074"/>
            <p:cNvCxnSpPr>
              <a:cxnSpLocks noChangeShapeType="1"/>
              <a:stCxn id="26656" idx="3"/>
              <a:endCxn id="26654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8" name="Group 2091"/>
          <p:cNvGrpSpPr>
            <a:grpSpLocks/>
          </p:cNvGrpSpPr>
          <p:nvPr/>
        </p:nvGrpSpPr>
        <p:grpSpPr bwMode="auto">
          <a:xfrm>
            <a:off x="3830638" y="5042526"/>
            <a:ext cx="630237" cy="461963"/>
            <a:chOff x="2413" y="3498"/>
            <a:chExt cx="397" cy="291"/>
          </a:xfrm>
        </p:grpSpPr>
        <p:sp>
          <p:nvSpPr>
            <p:cNvPr id="26654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6655" name="AutoShape 2075"/>
            <p:cNvCxnSpPr>
              <a:cxnSpLocks noChangeShapeType="1"/>
              <a:stCxn id="26654" idx="3"/>
              <a:endCxn id="26652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39" name="Group 2092"/>
          <p:cNvGrpSpPr>
            <a:grpSpLocks/>
          </p:cNvGrpSpPr>
          <p:nvPr/>
        </p:nvGrpSpPr>
        <p:grpSpPr bwMode="auto">
          <a:xfrm>
            <a:off x="4460875" y="5042526"/>
            <a:ext cx="606425" cy="461963"/>
            <a:chOff x="2810" y="3498"/>
            <a:chExt cx="382" cy="291"/>
          </a:xfrm>
        </p:grpSpPr>
        <p:sp>
          <p:nvSpPr>
            <p:cNvPr id="26652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6653" name="AutoShape 2076"/>
            <p:cNvCxnSpPr>
              <a:cxnSpLocks noChangeShapeType="1"/>
              <a:stCxn id="26652" idx="3"/>
              <a:endCxn id="26650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40" name="Group 2093"/>
          <p:cNvGrpSpPr>
            <a:grpSpLocks/>
          </p:cNvGrpSpPr>
          <p:nvPr/>
        </p:nvGrpSpPr>
        <p:grpSpPr bwMode="auto">
          <a:xfrm>
            <a:off x="5067300" y="5042526"/>
            <a:ext cx="592138" cy="461963"/>
            <a:chOff x="3192" y="3498"/>
            <a:chExt cx="373" cy="291"/>
          </a:xfrm>
        </p:grpSpPr>
        <p:sp>
          <p:nvSpPr>
            <p:cNvPr id="26650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51" name="AutoShape 2077"/>
            <p:cNvCxnSpPr>
              <a:cxnSpLocks noChangeShapeType="1"/>
              <a:stCxn id="26650" idx="3"/>
              <a:endCxn id="26648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41" name="Group 2094"/>
          <p:cNvGrpSpPr>
            <a:grpSpLocks/>
          </p:cNvGrpSpPr>
          <p:nvPr/>
        </p:nvGrpSpPr>
        <p:grpSpPr bwMode="auto">
          <a:xfrm>
            <a:off x="5659438" y="5042520"/>
            <a:ext cx="762000" cy="466725"/>
            <a:chOff x="3565" y="3498"/>
            <a:chExt cx="480" cy="294"/>
          </a:xfrm>
        </p:grpSpPr>
        <p:sp>
          <p:nvSpPr>
            <p:cNvPr id="26648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6649" name="AutoShape 2078"/>
            <p:cNvCxnSpPr>
              <a:cxnSpLocks noChangeShapeType="1"/>
              <a:stCxn id="26648" idx="3"/>
              <a:endCxn id="26646" idx="1"/>
            </p:cNvCxnSpPr>
            <p:nvPr/>
          </p:nvCxnSpPr>
          <p:spPr bwMode="auto">
            <a:xfrm flipV="1">
              <a:off x="3901" y="3644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642" name="Group 2095"/>
          <p:cNvGrpSpPr>
            <a:grpSpLocks/>
          </p:cNvGrpSpPr>
          <p:nvPr/>
        </p:nvGrpSpPr>
        <p:grpSpPr bwMode="auto">
          <a:xfrm>
            <a:off x="6421438" y="5042526"/>
            <a:ext cx="762000" cy="461963"/>
            <a:chOff x="4045" y="3498"/>
            <a:chExt cx="480" cy="291"/>
          </a:xfrm>
        </p:grpSpPr>
        <p:sp>
          <p:nvSpPr>
            <p:cNvPr id="26646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6647" name="AutoShape 2079"/>
            <p:cNvCxnSpPr>
              <a:cxnSpLocks noChangeShapeType="1"/>
              <a:stCxn id="26646" idx="3"/>
              <a:endCxn id="26629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6643" name="Text Box 2080"/>
          <p:cNvSpPr txBox="1">
            <a:spLocks noChangeArrowheads="1"/>
          </p:cNvSpPr>
          <p:nvPr/>
        </p:nvSpPr>
        <p:spPr bwMode="auto">
          <a:xfrm>
            <a:off x="7772400" y="452817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Brutus</a:t>
            </a:r>
          </a:p>
        </p:txBody>
      </p:sp>
      <p:sp>
        <p:nvSpPr>
          <p:cNvPr id="26644" name="Text Box 2081"/>
          <p:cNvSpPr txBox="1">
            <a:spLocks noChangeArrowheads="1"/>
          </p:cNvSpPr>
          <p:nvPr/>
        </p:nvSpPr>
        <p:spPr bwMode="auto">
          <a:xfrm>
            <a:off x="7772400" y="498537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Caesar</a:t>
            </a:r>
          </a:p>
        </p:txBody>
      </p:sp>
      <p:sp>
        <p:nvSpPr>
          <p:cNvPr id="26645" name="AutoShape 2082"/>
          <p:cNvSpPr>
            <a:spLocks noChangeArrowheads="1"/>
          </p:cNvSpPr>
          <p:nvPr/>
        </p:nvSpPr>
        <p:spPr bwMode="auto">
          <a:xfrm rot="10800000">
            <a:off x="1765935" y="467092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444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74</a:t>
            </a:fld>
            <a:endParaRPr lang="en-US" sz="1400" i="0" dirty="0">
              <a:latin typeface="+mn-lt"/>
            </a:endParaRPr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2514600" y="1988843"/>
            <a:ext cx="5173663" cy="1004888"/>
            <a:chOff x="1584" y="3264"/>
            <a:chExt cx="3259" cy="633"/>
          </a:xfrm>
        </p:grpSpPr>
        <p:sp>
          <p:nvSpPr>
            <p:cNvPr id="27703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18" cy="29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34</a:t>
              </a:r>
            </a:p>
          </p:txBody>
        </p:sp>
        <p:grpSp>
          <p:nvGrpSpPr>
            <p:cNvPr id="27704" name="Group 96"/>
            <p:cNvGrpSpPr>
              <a:grpSpLocks/>
            </p:cNvGrpSpPr>
            <p:nvPr/>
          </p:nvGrpSpPr>
          <p:grpSpPr bwMode="auto">
            <a:xfrm>
              <a:off x="1584" y="3264"/>
              <a:ext cx="3151" cy="297"/>
              <a:chOff x="1584" y="3060"/>
              <a:chExt cx="3151" cy="297"/>
            </a:xfrm>
          </p:grpSpPr>
          <p:sp>
            <p:nvSpPr>
              <p:cNvPr id="27725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128</a:t>
                </a:r>
              </a:p>
            </p:txBody>
          </p:sp>
          <p:grpSp>
            <p:nvGrpSpPr>
              <p:cNvPr id="27726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1"/>
                <a:chOff x="1584" y="3162"/>
                <a:chExt cx="408" cy="291"/>
              </a:xfrm>
            </p:grpSpPr>
            <p:sp>
              <p:nvSpPr>
                <p:cNvPr id="277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2</a:t>
                  </a:r>
                </a:p>
              </p:txBody>
            </p:sp>
            <p:cxnSp>
              <p:nvCxnSpPr>
                <p:cNvPr id="27743" name="AutoShape 57"/>
                <p:cNvCxnSpPr>
                  <a:cxnSpLocks noChangeShapeType="1"/>
                  <a:stCxn id="27742" idx="3"/>
                  <a:endCxn id="27740" idx="1"/>
                </p:cNvCxnSpPr>
                <p:nvPr/>
              </p:nvCxnSpPr>
              <p:spPr bwMode="auto">
                <a:xfrm>
                  <a:off x="1800" y="3308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7727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1"/>
                <a:chOff x="1992" y="3162"/>
                <a:chExt cx="421" cy="291"/>
              </a:xfrm>
            </p:grpSpPr>
            <p:sp>
              <p:nvSpPr>
                <p:cNvPr id="277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1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4</a:t>
                  </a:r>
                </a:p>
              </p:txBody>
            </p:sp>
            <p:cxnSp>
              <p:nvCxnSpPr>
                <p:cNvPr id="27741" name="AutoShape 60"/>
                <p:cNvCxnSpPr>
                  <a:cxnSpLocks noChangeShapeType="1"/>
                  <a:stCxn id="27740" idx="3"/>
                  <a:endCxn id="27738" idx="1"/>
                </p:cNvCxnSpPr>
                <p:nvPr/>
              </p:nvCxnSpPr>
              <p:spPr bwMode="auto">
                <a:xfrm>
                  <a:off x="2213" y="3308"/>
                  <a:ext cx="2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7728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1"/>
                <a:chOff x="2413" y="3162"/>
                <a:chExt cx="384" cy="291"/>
              </a:xfrm>
            </p:grpSpPr>
            <p:sp>
              <p:nvSpPr>
                <p:cNvPr id="277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27739" name="AutoShape 63"/>
                <p:cNvCxnSpPr>
                  <a:cxnSpLocks noChangeShapeType="1"/>
                  <a:stCxn id="27738" idx="3"/>
                  <a:endCxn id="27736" idx="1"/>
                </p:cNvCxnSpPr>
                <p:nvPr/>
              </p:nvCxnSpPr>
              <p:spPr bwMode="auto">
                <a:xfrm>
                  <a:off x="2629" y="3308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7729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1"/>
                <a:chOff x="2797" y="3162"/>
                <a:chExt cx="480" cy="291"/>
              </a:xfrm>
            </p:grpSpPr>
            <p:sp>
              <p:nvSpPr>
                <p:cNvPr id="277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16</a:t>
                  </a:r>
                </a:p>
              </p:txBody>
            </p:sp>
            <p:cxnSp>
              <p:nvCxnSpPr>
                <p:cNvPr id="27737" name="AutoShape 66"/>
                <p:cNvCxnSpPr>
                  <a:cxnSpLocks noChangeShapeType="1"/>
                  <a:stCxn id="27736" idx="3"/>
                  <a:endCxn id="27734" idx="1"/>
                </p:cNvCxnSpPr>
                <p:nvPr/>
              </p:nvCxnSpPr>
              <p:spPr bwMode="auto">
                <a:xfrm>
                  <a:off x="3112" y="3308"/>
                  <a:ext cx="165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7730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1"/>
                <a:chOff x="3277" y="3162"/>
                <a:chExt cx="528" cy="291"/>
              </a:xfrm>
            </p:grpSpPr>
            <p:sp>
              <p:nvSpPr>
                <p:cNvPr id="277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32</a:t>
                  </a:r>
                </a:p>
              </p:txBody>
            </p:sp>
            <p:cxnSp>
              <p:nvCxnSpPr>
                <p:cNvPr id="27735" name="AutoShape 69"/>
                <p:cNvCxnSpPr>
                  <a:cxnSpLocks noChangeShapeType="1"/>
                  <a:stCxn id="27734" idx="3"/>
                  <a:endCxn id="27732" idx="1"/>
                </p:cNvCxnSpPr>
                <p:nvPr/>
              </p:nvCxnSpPr>
              <p:spPr bwMode="auto">
                <a:xfrm>
                  <a:off x="3592" y="3308"/>
                  <a:ext cx="21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27731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15" cy="291"/>
                <a:chOff x="3805" y="3162"/>
                <a:chExt cx="515" cy="291"/>
              </a:xfrm>
            </p:grpSpPr>
            <p:sp>
              <p:nvSpPr>
                <p:cNvPr id="277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18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64</a:t>
                  </a:r>
                </a:p>
              </p:txBody>
            </p:sp>
            <p:cxnSp>
              <p:nvCxnSpPr>
                <p:cNvPr id="27733" name="AutoShape 72"/>
                <p:cNvCxnSpPr>
                  <a:cxnSpLocks noChangeShapeType="1"/>
                  <a:stCxn id="27732" idx="3"/>
                  <a:endCxn id="27725" idx="1"/>
                </p:cNvCxnSpPr>
                <p:nvPr/>
              </p:nvCxnSpPr>
              <p:spPr bwMode="auto">
                <a:xfrm flipV="1">
                  <a:off x="4123" y="3302"/>
                  <a:ext cx="197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705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1"/>
              <a:chOff x="1597" y="3498"/>
              <a:chExt cx="408" cy="291"/>
            </a:xfrm>
          </p:grpSpPr>
          <p:sp>
            <p:nvSpPr>
              <p:cNvPr id="27723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</a:t>
                </a:r>
              </a:p>
            </p:txBody>
          </p:sp>
          <p:cxnSp>
            <p:nvCxnSpPr>
              <p:cNvPr id="27724" name="AutoShape 75"/>
              <p:cNvCxnSpPr>
                <a:cxnSpLocks noChangeShapeType="1"/>
                <a:stCxn id="27723" idx="3"/>
                <a:endCxn id="27721" idx="1"/>
              </p:cNvCxnSpPr>
              <p:nvPr/>
            </p:nvCxnSpPr>
            <p:spPr bwMode="auto">
              <a:xfrm>
                <a:off x="1813" y="3644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7706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1"/>
              <a:chOff x="2005" y="3498"/>
              <a:chExt cx="408" cy="291"/>
            </a:xfrm>
          </p:grpSpPr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</a:t>
                </a:r>
              </a:p>
            </p:txBody>
          </p:sp>
          <p:cxnSp>
            <p:nvCxnSpPr>
              <p:cNvPr id="27722" name="AutoShape 78"/>
              <p:cNvCxnSpPr>
                <a:cxnSpLocks noChangeShapeType="1"/>
                <a:stCxn id="27721" idx="3"/>
                <a:endCxn id="27719" idx="1"/>
              </p:cNvCxnSpPr>
              <p:nvPr/>
            </p:nvCxnSpPr>
            <p:spPr bwMode="auto">
              <a:xfrm>
                <a:off x="2221" y="3644"/>
                <a:ext cx="192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7707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1"/>
              <a:chOff x="2413" y="3498"/>
              <a:chExt cx="397" cy="291"/>
            </a:xfrm>
          </p:grpSpPr>
          <p:sp>
            <p:nvSpPr>
              <p:cNvPr id="27719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3</a:t>
                </a:r>
              </a:p>
            </p:txBody>
          </p:sp>
          <p:cxnSp>
            <p:nvCxnSpPr>
              <p:cNvPr id="27720" name="AutoShape 81"/>
              <p:cNvCxnSpPr>
                <a:cxnSpLocks noChangeShapeType="1"/>
                <a:stCxn id="27719" idx="3"/>
                <a:endCxn id="27717" idx="1"/>
              </p:cNvCxnSpPr>
              <p:nvPr/>
            </p:nvCxnSpPr>
            <p:spPr bwMode="auto">
              <a:xfrm flipV="1">
                <a:off x="2629" y="3638"/>
                <a:ext cx="181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7708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1"/>
              <a:chOff x="2810" y="3498"/>
              <a:chExt cx="382" cy="291"/>
            </a:xfrm>
          </p:grpSpPr>
          <p:sp>
            <p:nvSpPr>
              <p:cNvPr id="27717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5</a:t>
                </a:r>
              </a:p>
            </p:txBody>
          </p:sp>
          <p:cxnSp>
            <p:nvCxnSpPr>
              <p:cNvPr id="27718" name="AutoShape 84"/>
              <p:cNvCxnSpPr>
                <a:cxnSpLocks noChangeShapeType="1"/>
                <a:stCxn id="27717" idx="3"/>
                <a:endCxn id="27715" idx="1"/>
              </p:cNvCxnSpPr>
              <p:nvPr/>
            </p:nvCxnSpPr>
            <p:spPr bwMode="auto">
              <a:xfrm>
                <a:off x="3026" y="3644"/>
                <a:ext cx="166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7709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1"/>
              <a:chOff x="3192" y="3498"/>
              <a:chExt cx="373" cy="291"/>
            </a:xfrm>
          </p:grpSpPr>
          <p:sp>
            <p:nvSpPr>
              <p:cNvPr id="27715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8</a:t>
                </a:r>
              </a:p>
            </p:txBody>
          </p:sp>
          <p:cxnSp>
            <p:nvCxnSpPr>
              <p:cNvPr id="27716" name="AutoShape 87"/>
              <p:cNvCxnSpPr>
                <a:cxnSpLocks noChangeShapeType="1"/>
                <a:stCxn id="27715" idx="3"/>
                <a:endCxn id="27710" idx="1"/>
              </p:cNvCxnSpPr>
              <p:nvPr/>
            </p:nvCxnSpPr>
            <p:spPr bwMode="auto">
              <a:xfrm>
                <a:off x="3408" y="3644"/>
                <a:ext cx="157" cy="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7710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13</a:t>
              </a:r>
            </a:p>
          </p:txBody>
        </p:sp>
        <p:cxnSp>
          <p:nvCxnSpPr>
            <p:cNvPr id="27711" name="AutoShape 90"/>
            <p:cNvCxnSpPr>
              <a:cxnSpLocks noChangeShapeType="1"/>
              <a:stCxn id="27710" idx="3"/>
              <a:endCxn id="27713" idx="1"/>
            </p:cNvCxnSpPr>
            <p:nvPr/>
          </p:nvCxnSpPr>
          <p:spPr bwMode="auto">
            <a:xfrm flipV="1">
              <a:off x="3936" y="3746"/>
              <a:ext cx="109" cy="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7712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1"/>
              <a:chOff x="4045" y="3498"/>
              <a:chExt cx="480" cy="291"/>
            </a:xfrm>
          </p:grpSpPr>
          <p:sp>
            <p:nvSpPr>
              <p:cNvPr id="27713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21</a:t>
                </a:r>
              </a:p>
            </p:txBody>
          </p:sp>
          <p:cxnSp>
            <p:nvCxnSpPr>
              <p:cNvPr id="27714" name="AutoShape 93"/>
              <p:cNvCxnSpPr>
                <a:cxnSpLocks noChangeShapeType="1"/>
                <a:stCxn id="27713" idx="3"/>
                <a:endCxn id="27703" idx="1"/>
              </p:cNvCxnSpPr>
              <p:nvPr/>
            </p:nvCxnSpPr>
            <p:spPr bwMode="auto">
              <a:xfrm>
                <a:off x="4360" y="3644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Die Verschmelzung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Gehe mit zwei Zeigern durch die </a:t>
            </a:r>
            <a:r>
              <a:rPr lang="de-DE" sz="2400" dirty="0" err="1">
                <a:ea typeface="ＭＳ Ｐゴシック" charset="0"/>
              </a:rPr>
              <a:t>Postings</a:t>
            </a:r>
            <a:r>
              <a:rPr lang="de-DE" sz="2400" dirty="0">
                <a:ea typeface="ＭＳ Ｐゴシック" charset="0"/>
              </a:rPr>
              <a:t>-Listen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57911" y="1988840"/>
            <a:ext cx="73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252224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1988845"/>
            <a:ext cx="647700" cy="461963"/>
            <a:chOff x="1584" y="3162"/>
            <a:chExt cx="408" cy="291"/>
          </a:xfrm>
        </p:grpSpPr>
        <p:sp>
          <p:nvSpPr>
            <p:cNvPr id="27701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702" name="AutoShape 8"/>
            <p:cNvCxnSpPr>
              <a:cxnSpLocks noChangeShapeType="1"/>
              <a:stCxn id="27701" idx="3"/>
              <a:endCxn id="27699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1988845"/>
            <a:ext cx="668338" cy="461963"/>
            <a:chOff x="1992" y="3162"/>
            <a:chExt cx="421" cy="291"/>
          </a:xfrm>
        </p:grpSpPr>
        <p:sp>
          <p:nvSpPr>
            <p:cNvPr id="27699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7700" name="AutoShape 11"/>
            <p:cNvCxnSpPr>
              <a:cxnSpLocks noChangeShapeType="1"/>
              <a:stCxn id="27699" idx="3"/>
              <a:endCxn id="27697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1988845"/>
            <a:ext cx="609600" cy="461963"/>
            <a:chOff x="2413" y="3162"/>
            <a:chExt cx="384" cy="291"/>
          </a:xfrm>
        </p:grpSpPr>
        <p:sp>
          <p:nvSpPr>
            <p:cNvPr id="27697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98" name="AutoShape 14"/>
            <p:cNvCxnSpPr>
              <a:cxnSpLocks noChangeShapeType="1"/>
              <a:stCxn id="27697" idx="3"/>
              <a:endCxn id="27695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1988845"/>
            <a:ext cx="762000" cy="461963"/>
            <a:chOff x="2797" y="3162"/>
            <a:chExt cx="480" cy="291"/>
          </a:xfrm>
        </p:grpSpPr>
        <p:sp>
          <p:nvSpPr>
            <p:cNvPr id="27695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7696" name="AutoShape 17"/>
            <p:cNvCxnSpPr>
              <a:cxnSpLocks noChangeShapeType="1"/>
              <a:stCxn id="27695" idx="3"/>
              <a:endCxn id="27693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1988845"/>
            <a:ext cx="838200" cy="461963"/>
            <a:chOff x="3277" y="3162"/>
            <a:chExt cx="528" cy="291"/>
          </a:xfrm>
        </p:grpSpPr>
        <p:sp>
          <p:nvSpPr>
            <p:cNvPr id="27693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32</a:t>
              </a:r>
            </a:p>
          </p:txBody>
        </p:sp>
        <p:cxnSp>
          <p:nvCxnSpPr>
            <p:cNvPr id="27694" name="AutoShape 20"/>
            <p:cNvCxnSpPr>
              <a:cxnSpLocks noChangeShapeType="1"/>
              <a:stCxn id="27693" idx="3"/>
              <a:endCxn id="27691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42" y="1988845"/>
            <a:ext cx="817563" cy="461963"/>
            <a:chOff x="3805" y="3162"/>
            <a:chExt cx="515" cy="291"/>
          </a:xfrm>
        </p:grpSpPr>
        <p:sp>
          <p:nvSpPr>
            <p:cNvPr id="27691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64</a:t>
              </a:r>
            </a:p>
          </p:txBody>
        </p:sp>
        <p:cxnSp>
          <p:nvCxnSpPr>
            <p:cNvPr id="27692" name="AutoShape 23"/>
            <p:cNvCxnSpPr>
              <a:cxnSpLocks noChangeShapeType="1"/>
              <a:stCxn id="27691" idx="3"/>
              <a:endCxn id="1211396" idx="1"/>
            </p:cNvCxnSpPr>
            <p:nvPr/>
          </p:nvCxnSpPr>
          <p:spPr bwMode="auto">
            <a:xfrm>
              <a:off x="4123" y="3308"/>
              <a:ext cx="19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2522246"/>
            <a:ext cx="647700" cy="461963"/>
            <a:chOff x="1597" y="3498"/>
            <a:chExt cx="408" cy="291"/>
          </a:xfrm>
        </p:grpSpPr>
        <p:sp>
          <p:nvSpPr>
            <p:cNvPr id="27689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7690" name="AutoShape 26"/>
            <p:cNvCxnSpPr>
              <a:cxnSpLocks noChangeShapeType="1"/>
              <a:stCxn id="27689" idx="3"/>
              <a:endCxn id="27687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2522246"/>
            <a:ext cx="647700" cy="461963"/>
            <a:chOff x="2005" y="3498"/>
            <a:chExt cx="408" cy="291"/>
          </a:xfrm>
        </p:grpSpPr>
        <p:sp>
          <p:nvSpPr>
            <p:cNvPr id="27687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688" name="AutoShape 29"/>
            <p:cNvCxnSpPr>
              <a:cxnSpLocks noChangeShapeType="1"/>
              <a:stCxn id="27687" idx="3"/>
              <a:endCxn id="27685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2522246"/>
            <a:ext cx="630237" cy="461963"/>
            <a:chOff x="2413" y="3498"/>
            <a:chExt cx="397" cy="291"/>
          </a:xfrm>
        </p:grpSpPr>
        <p:sp>
          <p:nvSpPr>
            <p:cNvPr id="27685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7686" name="AutoShape 32"/>
            <p:cNvCxnSpPr>
              <a:cxnSpLocks noChangeShapeType="1"/>
              <a:stCxn id="27685" idx="3"/>
              <a:endCxn id="27683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2522246"/>
            <a:ext cx="606425" cy="461963"/>
            <a:chOff x="2810" y="3498"/>
            <a:chExt cx="382" cy="291"/>
          </a:xfrm>
        </p:grpSpPr>
        <p:sp>
          <p:nvSpPr>
            <p:cNvPr id="27683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7684" name="AutoShape 35"/>
            <p:cNvCxnSpPr>
              <a:cxnSpLocks noChangeShapeType="1"/>
              <a:stCxn id="27683" idx="3"/>
              <a:endCxn id="27681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2522246"/>
            <a:ext cx="592138" cy="461963"/>
            <a:chOff x="3192" y="3498"/>
            <a:chExt cx="373" cy="291"/>
          </a:xfrm>
        </p:grpSpPr>
        <p:sp>
          <p:nvSpPr>
            <p:cNvPr id="27681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82" name="AutoShape 38"/>
            <p:cNvCxnSpPr>
              <a:cxnSpLocks noChangeShapeType="1"/>
              <a:stCxn id="27681" idx="3"/>
              <a:endCxn id="27679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2522240"/>
            <a:ext cx="762000" cy="466725"/>
            <a:chOff x="3565" y="2496"/>
            <a:chExt cx="480" cy="294"/>
          </a:xfrm>
        </p:grpSpPr>
        <p:sp>
          <p:nvSpPr>
            <p:cNvPr id="27679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7680" name="AutoShape 41"/>
            <p:cNvCxnSpPr>
              <a:cxnSpLocks noChangeShapeType="1"/>
              <a:stCxn id="27679" idx="3"/>
              <a:endCxn id="27677" idx="1"/>
            </p:cNvCxnSpPr>
            <p:nvPr/>
          </p:nvCxnSpPr>
          <p:spPr bwMode="auto">
            <a:xfrm flipV="1">
              <a:off x="3936" y="2642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2522246"/>
            <a:ext cx="762000" cy="461963"/>
            <a:chOff x="4045" y="3498"/>
            <a:chExt cx="480" cy="291"/>
          </a:xfrm>
        </p:grpSpPr>
        <p:sp>
          <p:nvSpPr>
            <p:cNvPr id="27677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7678" name="AutoShape 44"/>
            <p:cNvCxnSpPr>
              <a:cxnSpLocks noChangeShapeType="1"/>
              <a:stCxn id="27677" idx="3"/>
              <a:endCxn id="1211397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668" name="Group 52"/>
          <p:cNvGrpSpPr>
            <a:grpSpLocks/>
          </p:cNvGrpSpPr>
          <p:nvPr/>
        </p:nvGrpSpPr>
        <p:grpSpPr bwMode="auto">
          <a:xfrm>
            <a:off x="7772400" y="1998367"/>
            <a:ext cx="1108075" cy="919163"/>
            <a:chOff x="4896" y="2172"/>
            <a:chExt cx="698" cy="579"/>
          </a:xfrm>
        </p:grpSpPr>
        <p:sp>
          <p:nvSpPr>
            <p:cNvPr id="27675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Brutus</a:t>
              </a:r>
            </a:p>
          </p:txBody>
        </p:sp>
        <p:sp>
          <p:nvSpPr>
            <p:cNvPr id="27676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765935" y="215064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2293640"/>
            <a:ext cx="3425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2303170"/>
            <a:ext cx="606425" cy="461963"/>
            <a:chOff x="373" y="3360"/>
            <a:chExt cx="382" cy="291"/>
          </a:xfrm>
        </p:grpSpPr>
        <p:cxnSp>
          <p:nvCxnSpPr>
            <p:cNvPr id="27673" name="AutoShape 50"/>
            <p:cNvCxnSpPr>
              <a:cxnSpLocks noChangeShapeType="1"/>
            </p:cNvCxnSpPr>
            <p:nvPr/>
          </p:nvCxnSpPr>
          <p:spPr bwMode="auto">
            <a:xfrm>
              <a:off x="373" y="352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674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827584" y="3380800"/>
            <a:ext cx="669136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+mn-lt"/>
              </a:rPr>
              <a:t>Falls die Listen die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Länge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x und y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haben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dauert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die </a:t>
            </a:r>
            <a:br>
              <a:rPr lang="en-US" dirty="0">
                <a:solidFill>
                  <a:srgbClr val="A50021"/>
                </a:solidFill>
                <a:latin typeface="+mn-lt"/>
              </a:rPr>
            </a:br>
            <a:r>
              <a:rPr lang="en-US" dirty="0" err="1">
                <a:solidFill>
                  <a:srgbClr val="A50021"/>
                </a:solidFill>
                <a:latin typeface="+mn-lt"/>
              </a:rPr>
              <a:t>Verschmelzung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O(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x+y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Schritte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u="sng" dirty="0" err="1">
                <a:solidFill>
                  <a:srgbClr val="006600"/>
                </a:solidFill>
                <a:latin typeface="+mn-lt"/>
              </a:rPr>
              <a:t>Notwendig</a:t>
            </a:r>
            <a:r>
              <a:rPr lang="en-US" u="sng" dirty="0">
                <a:solidFill>
                  <a:srgbClr val="006600"/>
                </a:solidFill>
                <a:latin typeface="+mn-lt"/>
              </a:rPr>
              <a:t>: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Postings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nach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docID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sortiert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2122" y="5229200"/>
            <a:ext cx="6674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Knuth, D. E. Kap. 6.5. “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Retrieval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on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Secondary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Keys". The Art of Computer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Programming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</a:t>
            </a:r>
            <a:br>
              <a:rPr lang="de-DE" sz="1400" dirty="0">
                <a:solidFill>
                  <a:srgbClr val="5253FF"/>
                </a:solidFill>
                <a:latin typeface="+mn-lt"/>
              </a:rPr>
            </a:br>
            <a:r>
              <a:rPr lang="de-DE" sz="1400" dirty="0">
                <a:solidFill>
                  <a:srgbClr val="5253FF"/>
                </a:solidFill>
                <a:latin typeface="+mn-lt"/>
              </a:rPr>
              <a:t>Reading, Massachusetts: Addison-Wesley,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1973</a:t>
            </a:r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Andere Methode: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Signature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Files z.B. mit Bloom Filter (später vertieft)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Bloom, Burton H., Space/Time Trade-offs in Hash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Coding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with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Allowable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Errors, 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Communications of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the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ACM 13 (7), 422–426,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1360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err="1"/>
                <a:t>Phrasale</a:t>
              </a:r>
              <a:r>
                <a:rPr lang="de-DE" sz="2000" b="1" dirty="0"/>
                <a:t>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semistrukturierten Datenbanken zur Volltextsuche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75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2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Phrasale Anfragen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Gesucht sind Antworten auf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“</a:t>
            </a:r>
            <a:r>
              <a:rPr lang="de-DE" b="1" dirty="0" err="1">
                <a:ea typeface="ＭＳ Ｐゴシック" charset="0"/>
              </a:rPr>
              <a:t>stanford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university</a:t>
            </a:r>
            <a:r>
              <a:rPr lang="de-DE" b="1" dirty="0">
                <a:ea typeface="ＭＳ Ｐゴシック" charset="0"/>
              </a:rPr>
              <a:t>” </a:t>
            </a:r>
            <a:r>
              <a:rPr lang="de-DE" dirty="0">
                <a:ea typeface="ＭＳ Ｐゴシック" charset="0"/>
              </a:rPr>
              <a:t>– als eine Phrase</a:t>
            </a:r>
            <a:endParaRPr lang="de-DE" b="1" dirty="0">
              <a:ea typeface="ＭＳ Ｐゴシック" charset="0"/>
            </a:endParaRPr>
          </a:p>
          <a:p>
            <a:pPr>
              <a:defRPr/>
            </a:pPr>
            <a:r>
              <a:rPr lang="de-DE" dirty="0">
                <a:ea typeface="ＭＳ Ｐゴシック" charset="0"/>
              </a:rPr>
              <a:t>Der Satz “I </a:t>
            </a:r>
            <a:r>
              <a:rPr lang="de-DE" dirty="0" err="1">
                <a:ea typeface="ＭＳ Ｐゴシック" charset="0"/>
              </a:rPr>
              <a:t>went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university</a:t>
            </a:r>
            <a:r>
              <a:rPr lang="de-DE" dirty="0">
                <a:ea typeface="ＭＳ Ｐゴシック" charset="0"/>
              </a:rPr>
              <a:t> at Stanford” stellt keinen Treffer dar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Das Konzept der Phrasenanfrage wird von Nutzern gut verstanden und einigermaßen häufig verwendet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Es reicht nicht, nur &lt;Term : </a:t>
            </a:r>
            <a:r>
              <a:rPr lang="de-DE" dirty="0" err="1">
                <a:ea typeface="ＭＳ Ｐゴシック" charset="0"/>
              </a:rPr>
              <a:t>docID</a:t>
            </a:r>
            <a:r>
              <a:rPr lang="de-DE" dirty="0">
                <a:ea typeface="ＭＳ Ｐゴシック" charset="0"/>
              </a:rPr>
              <a:t>&gt;-Einträge zu speichern</a:t>
            </a:r>
          </a:p>
          <a:p>
            <a:pPr>
              <a:buFont typeface="Wingdings" charset="0"/>
              <a:buNone/>
              <a:defRPr/>
            </a:pPr>
            <a:endParaRPr lang="de-DE" dirty="0">
              <a:ea typeface="ＭＳ Ｐゴシック" charset="0"/>
            </a:endParaRPr>
          </a:p>
          <a:p>
            <a:pPr>
              <a:defRPr/>
            </a:pPr>
            <a:endParaRPr lang="de-DE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76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085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640"/>
            <a:ext cx="8496175" cy="503238"/>
          </a:xfrm>
        </p:spPr>
        <p:txBody>
          <a:bodyPr/>
          <a:lstStyle/>
          <a:p>
            <a:pPr>
              <a:defRPr/>
            </a:pPr>
            <a:r>
              <a:rPr lang="de-DE" sz="4000">
                <a:latin typeface="+mn-lt"/>
                <a:ea typeface="ＭＳ Ｐゴシック" charset="0"/>
              </a:rPr>
              <a:t>Erster Versuch: Zweiwort-Indexe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Indexiere jedes aufeinanderfolgende Paar von Termen im Text als Phrase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Beispieltext: “Friends, Romans, Countrymen”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Zweiworte: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friends romans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romans countrymen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Jedes dieser Zweiworte wird nun ein Eintrag im Verzeichnis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 Phrasenanfragen können nun einfach behandelt werden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77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9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Längere Phrasenanfragen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Beispiel:</a:t>
            </a:r>
          </a:p>
          <a:p>
            <a:pPr marL="457200" lvl="1" indent="0">
              <a:buNone/>
              <a:defRPr/>
            </a:pPr>
            <a:r>
              <a:rPr lang="de-DE" b="1">
                <a:ea typeface="ＭＳ Ｐゴシック" charset="0"/>
              </a:rPr>
              <a:t>stanford university palo alto 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Behandlung als boolesche Kombination von Zweiwortanfragen:</a:t>
            </a:r>
          </a:p>
          <a:p>
            <a:pPr marL="444500" lvl="1" indent="0">
              <a:buFont typeface="Wingdings" charset="0"/>
              <a:buNone/>
              <a:defRPr/>
            </a:pPr>
            <a:r>
              <a:rPr lang="de-DE" b="1">
                <a:ea typeface="ＭＳ Ｐゴシック" charset="0"/>
              </a:rPr>
              <a:t>stanford university </a:t>
            </a: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university palo </a:t>
            </a:r>
            <a:br>
              <a:rPr lang="de-DE" b="1">
                <a:ea typeface="ＭＳ Ｐゴシック" charset="0"/>
              </a:rPr>
            </a:b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palo alto</a:t>
            </a: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r>
              <a:rPr lang="de-DE" sz="2800">
                <a:ea typeface="ＭＳ Ｐゴシック" charset="0"/>
              </a:rPr>
              <a:t>Nachbetrachtung der gefundenen Dokumente notwendig</a:t>
            </a: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3645853" y="3933057"/>
            <a:ext cx="3662451" cy="551498"/>
          </a:xfrm>
          <a:prstGeom prst="upArrowCallout">
            <a:avLst>
              <a:gd name="adj1" fmla="val 147800"/>
              <a:gd name="adj2" fmla="val 1478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>
                <a:latin typeface="+mn-lt"/>
              </a:rPr>
              <a:t>Falsch-positive Lösungen möglich!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Können wir den nachträglichen Dokumentenabgleich zur Vermeidung von falsch-positiven Ergebnissen vermeiden?</a:t>
            </a:r>
            <a:br>
              <a:rPr lang="de-DE" sz="2400">
                <a:solidFill>
                  <a:schemeClr val="bg1"/>
                </a:solidFill>
                <a:latin typeface="Chalkduster"/>
              </a:rPr>
            </a:b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18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empty     (</a:t>
            </a:r>
            <a:r>
              <a:rPr lang="en-US" sz="2800" dirty="0" err="1"/>
              <a:t>keine</a:t>
            </a:r>
            <a:r>
              <a:rPr lang="en-US" sz="2800" dirty="0"/>
              <a:t> </a:t>
            </a:r>
            <a:r>
              <a:rPr lang="en-US" sz="2800" dirty="0" err="1"/>
              <a:t>Papiere</a:t>
            </a:r>
            <a:r>
              <a:rPr lang="en-US" sz="2800"/>
              <a:t> in der bib)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Positionsbezogene Indexe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Speichere für jeden Term folgende Einträge: &lt;Anzahl der Dokumente, die Term enthalten;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…&gt;</a:t>
            </a:r>
          </a:p>
          <a:p>
            <a:pPr>
              <a:defRPr/>
            </a:pPr>
            <a:r>
              <a:rPr lang="de-DE" dirty="0" err="1">
                <a:ea typeface="ＭＳ Ｐゴシック" charset="0"/>
              </a:rPr>
              <a:t>Position</a:t>
            </a:r>
            <a:r>
              <a:rPr lang="de-DE" baseline="-25000" dirty="0" err="1">
                <a:ea typeface="ＭＳ Ｐゴシック" charset="0"/>
              </a:rPr>
              <a:t>i</a:t>
            </a:r>
            <a:r>
              <a:rPr lang="de-DE" dirty="0">
                <a:ea typeface="ＭＳ Ｐゴシック" charset="0"/>
              </a:rPr>
              <a:t> kann Offset sein oder </a:t>
            </a:r>
            <a:r>
              <a:rPr lang="de-DE" u="sng" dirty="0">
                <a:ea typeface="ＭＳ Ｐゴシック" charset="0"/>
              </a:rPr>
              <a:t>Wortnummer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80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759546"/>
      </p:ext>
    </p:extLst>
  </p:cSld>
  <p:clrMapOvr>
    <a:masterClrMapping/>
  </p:clrMapOvr>
  <p:transition spd="slow">
    <p:push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Beispiel: Positionsbezogener Index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Datenkomprimierung möglich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Allerdings erhöht sich der Speicherverbrauch substantiell</a:t>
            </a:r>
          </a:p>
          <a:p>
            <a:pPr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&lt;</a:t>
            </a:r>
            <a:r>
              <a:rPr lang="en-US" sz="2800" b="1">
                <a:latin typeface="+mn-lt"/>
              </a:rPr>
              <a:t>be</a:t>
            </a:r>
            <a:r>
              <a:rPr lang="en-US" sz="2800">
                <a:latin typeface="+mn-lt"/>
              </a:rPr>
              <a:t>: 993427;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1</a:t>
            </a:r>
            <a:r>
              <a:rPr lang="en-US" sz="2800">
                <a:latin typeface="+mn-lt"/>
              </a:rPr>
              <a:t>: 7, 18, 33, 72, 86, 231;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2</a:t>
            </a:r>
            <a:r>
              <a:rPr lang="en-US" sz="2800">
                <a:latin typeface="+mn-lt"/>
              </a:rPr>
              <a:t>: 3, 149;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4</a:t>
            </a:r>
            <a:r>
              <a:rPr lang="en-US" sz="2800">
                <a:latin typeface="+mn-lt"/>
              </a:rPr>
              <a:t>: 17, 191, 291, 430, 434;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5</a:t>
            </a:r>
            <a:r>
              <a:rPr lang="en-US" sz="2800">
                <a:latin typeface="+mn-lt"/>
              </a:rPr>
              <a:t>: 363, 367, …&gt;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+mn-lt"/>
              </a:rPr>
              <a:t>Welche</a:t>
            </a:r>
            <a:r>
              <a:rPr lang="en-US" dirty="0">
                <a:latin typeface="+mn-lt"/>
              </a:rPr>
              <a:t> der </a:t>
            </a:r>
            <a:r>
              <a:rPr lang="en-US" dirty="0" err="1">
                <a:latin typeface="+mn-lt"/>
              </a:rPr>
              <a:t>Dokumente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A40508"/>
                </a:solidFill>
                <a:latin typeface="+mn-lt"/>
              </a:rPr>
              <a:t>1,2,4,5</a:t>
            </a:r>
          </a:p>
          <a:p>
            <a:pPr algn="ctr"/>
            <a:r>
              <a:rPr lang="en-US" dirty="0" err="1">
                <a:latin typeface="+mn-lt"/>
              </a:rPr>
              <a:t>enthalten</a:t>
            </a:r>
            <a:r>
              <a:rPr lang="en-US" dirty="0">
                <a:latin typeface="+mn-lt"/>
              </a:rPr>
              <a:t> “</a:t>
            </a:r>
            <a:r>
              <a:rPr lang="en-US" altLang="ja-JP" b="1" dirty="0">
                <a:latin typeface="+mn-lt"/>
              </a:rPr>
              <a:t>to be</a:t>
            </a:r>
          </a:p>
          <a:p>
            <a:pPr algn="ctr"/>
            <a:r>
              <a:rPr lang="en-US" b="1" dirty="0">
                <a:latin typeface="+mn-lt"/>
              </a:rPr>
              <a:t>or not to be</a:t>
            </a:r>
            <a:r>
              <a:rPr lang="en-US" dirty="0">
                <a:latin typeface="+mn-lt"/>
              </a:rPr>
              <a:t>”?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81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7030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Verarbeitung einer Phrasenanfrage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Extrahiere die Einträge im invertierten Index für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, not.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Verschmelze die </a:t>
            </a:r>
            <a:r>
              <a:rPr lang="de-DE" sz="2800" dirty="0" err="1">
                <a:ea typeface="ＭＳ Ｐゴシック" charset="0"/>
              </a:rPr>
              <a:t>Dok</a:t>
            </a:r>
            <a:r>
              <a:rPr lang="de-DE" sz="2800" dirty="0">
                <a:ea typeface="ＭＳ Ｐゴシック" charset="0"/>
              </a:rPr>
              <a:t>-Positions-Listen um alle Positionen zu finden mit </a:t>
            </a:r>
            <a:br>
              <a:rPr lang="de-DE" sz="2800" dirty="0">
                <a:ea typeface="ＭＳ Ｐゴシック" charset="0"/>
              </a:rPr>
            </a:br>
            <a:r>
              <a:rPr lang="de-DE" sz="2800" dirty="0">
                <a:ea typeface="ＭＳ Ｐゴシック" charset="0"/>
              </a:rPr>
              <a:t>“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 not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dirty="0">
                <a:ea typeface="ＭＳ Ｐゴシック" charset="0"/>
              </a:rPr>
              <a:t>”.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2:1,17,74,222,551;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4:8,16,190,429,433;</a:t>
            </a:r>
            <a:r>
              <a:rPr lang="de-DE" sz="2000" dirty="0">
                <a:ea typeface="ＭＳ Ｐゴシック" charset="0"/>
              </a:rPr>
              <a:t> 7:13,23,191;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be</a:t>
            </a:r>
            <a:r>
              <a:rPr lang="de-DE" dirty="0">
                <a:ea typeface="ＭＳ Ｐゴシック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1:17,19;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4:17,191,291,430,434;</a:t>
            </a:r>
            <a:r>
              <a:rPr lang="de-DE" sz="2000" dirty="0">
                <a:ea typeface="ＭＳ Ｐゴシック" charset="0"/>
              </a:rPr>
              <a:t> 5:14,19,101; ...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800" dirty="0">
                <a:ea typeface="ＭＳ Ｐゴシック" charset="0"/>
              </a:rPr>
              <a:t>Auch anwendbar für Suchen mit “In der Nähe von”-Operatoren</a:t>
            </a:r>
            <a:endParaRPr lang="de-DE" sz="2800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7679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beginnt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436"/>
      </p:ext>
    </p:extLst>
  </p:cSld>
  <p:clrMapOvr>
    <a:masterClrMapping/>
  </p:clrMapOvr>
  <p:transition spd="slow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Platzhalter-Anfragen: 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88504"/>
            <a:ext cx="8278688" cy="4876800"/>
          </a:xfrm>
        </p:spPr>
        <p:txBody>
          <a:bodyPr/>
          <a:lstStyle/>
          <a:p>
            <a:pPr>
              <a:defRPr/>
            </a:pP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*:</a:t>
            </a:r>
            <a:r>
              <a:rPr lang="de-DE" altLang="zh-CN" sz="2800" dirty="0">
                <a:ea typeface="宋体" charset="0"/>
                <a:cs typeface="宋体" charset="0"/>
              </a:rPr>
              <a:t> Finde alle Dokumente, die ein Wort enthalten, das mit “</a:t>
            </a:r>
            <a:r>
              <a:rPr lang="de-DE" altLang="zh-CN" sz="2800" dirty="0" err="1">
                <a:ea typeface="宋体" charset="0"/>
                <a:cs typeface="宋体" charset="0"/>
              </a:rPr>
              <a:t>mon</a:t>
            </a:r>
            <a:r>
              <a:rPr lang="de-DE" altLang="zh-CN" sz="2800" dirty="0">
                <a:ea typeface="宋体" charset="0"/>
                <a:cs typeface="宋体" charset="0"/>
              </a:rPr>
              <a:t>” beginnt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Verwendung eines B-Baums mit Eintragungen in lexikographischer Ordnung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Finde alle Worte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dirty="0">
                <a:ea typeface="宋体" charset="0"/>
                <a:cs typeface="宋体" charset="0"/>
              </a:rPr>
              <a:t>, so dass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>
                <a:ea typeface="ＭＳ Ｐゴシック" charset="0"/>
                <a:cs typeface="Times New Roman" charset="0"/>
              </a:rPr>
              <a:t>≤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b="1" dirty="0">
                <a:ea typeface="宋体" charset="0"/>
                <a:cs typeface="宋体" charset="0"/>
              </a:rPr>
              <a:t> &lt;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moo</a:t>
            </a:r>
            <a:endParaRPr lang="de-DE" altLang="zh-CN" sz="2800" b="1" dirty="0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8369"/>
      </p:ext>
    </p:extLst>
  </p:cSld>
  <p:clrMapOvr>
    <a:masterClrMapping/>
  </p:clrMapOvr>
  <p:transition spd="slow">
    <p:push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endet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601277"/>
      </p:ext>
    </p:extLst>
  </p:cSld>
  <p:clrMapOvr>
    <a:masterClrMapping/>
  </p:clrMapOvr>
  <p:transition spd="slow"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Platzhalter-Anfragen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b="1">
                <a:ea typeface="宋体" charset="0"/>
                <a:cs typeface="宋体" charset="0"/>
              </a:rPr>
              <a:t>*mon: </a:t>
            </a:r>
            <a:r>
              <a:rPr lang="de-DE" altLang="zh-CN" sz="2800">
                <a:ea typeface="宋体" charset="0"/>
                <a:cs typeface="宋体" charset="0"/>
              </a:rPr>
              <a:t>Finde Worte, die mit mon enden</a:t>
            </a:r>
          </a:p>
          <a:p>
            <a:pPr>
              <a:defRPr/>
            </a:pPr>
            <a:r>
              <a:rPr lang="de-DE" altLang="zh-CN" sz="2800">
                <a:ea typeface="宋体" charset="0"/>
                <a:cs typeface="宋体" charset="0"/>
              </a:rPr>
              <a:t>Mögliche Lösung: 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Erstelle B-Baum für Terme rückwärts geschrieben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Realisierung der Anfrage als Bereichsanfrage: </a:t>
            </a:r>
            <a:r>
              <a:rPr lang="de-DE" altLang="zh-CN" b="1">
                <a:ea typeface="宋体" charset="0"/>
                <a:cs typeface="宋体" charset="0"/>
              </a:rPr>
              <a:t>nom ≤ w &lt; non</a:t>
            </a:r>
            <a:r>
              <a:rPr lang="de-DE" altLang="zh-CN">
                <a:ea typeface="宋体" charset="0"/>
                <a:cs typeface="宋体" charset="0"/>
              </a:rPr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>
                <a:latin typeface="+mn-lt"/>
              </a:rPr>
              <a:pPr>
                <a:defRPr/>
              </a:pPr>
              <a:t>86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186127"/>
      </p:ext>
    </p:extLst>
  </p:cSld>
  <p:clrMapOvr>
    <a:masterClrMapping/>
  </p:clrMapOvr>
  <p:transition spd="slow">
    <p:push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alle Terme (und damit Dokumente) finden, die auf </a:t>
            </a:r>
            <a:r>
              <a:rPr lang="de-DE" sz="4000" dirty="0">
                <a:solidFill>
                  <a:schemeClr val="bg1"/>
                </a:solidFill>
                <a:latin typeface="Chalkduster"/>
              </a:rPr>
              <a:t>pro*</a:t>
            </a:r>
            <a:r>
              <a:rPr lang="de-DE" sz="4000" dirty="0" err="1">
                <a:solidFill>
                  <a:schemeClr val="bg1"/>
                </a:solidFill>
                <a:latin typeface="Chalkduster"/>
              </a:rPr>
              <a:t>cent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 passen?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Was machen wir bei 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se*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ate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>
                <a:solidFill>
                  <a:srgbClr val="FFFF00"/>
                </a:solidFill>
                <a:latin typeface="Chalkduster"/>
              </a:rPr>
              <a:t>AND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fil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*er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2727"/>
      </p:ext>
    </p:extLst>
  </p:cSld>
  <p:clrMapOvr>
    <a:masterClrMapping/>
  </p:clrMapOvr>
  <p:transition spd="slow">
    <p:push dir="u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latin typeface="+mn-lt"/>
                <a:ea typeface="宋体" charset="0"/>
                <a:cs typeface="宋体" charset="0"/>
              </a:rPr>
              <a:t>*’ne ans Ende rotieren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Was machen wir bei multiplen Platzhaltern?</a:t>
            </a:r>
          </a:p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Neuer Ansatz: 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Transformiere Anfrage, so dass Platzhalter am Ende der Anfrage auftreten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  <a:sym typeface="Wingdings"/>
              </a:rPr>
              <a:t></a:t>
            </a:r>
            <a:r>
              <a:rPr lang="de-DE" altLang="zh-CN" dirty="0">
                <a:ea typeface="宋体" charset="0"/>
                <a:cs typeface="宋体" charset="0"/>
              </a:rPr>
              <a:t> “</a:t>
            </a:r>
            <a:r>
              <a:rPr lang="de-DE" altLang="zh-CN" dirty="0" err="1">
                <a:ea typeface="宋体" charset="0"/>
                <a:cs typeface="宋体" charset="0"/>
              </a:rPr>
              <a:t>Permuterm</a:t>
            </a:r>
            <a:r>
              <a:rPr lang="de-DE" altLang="zh-CN" dirty="0">
                <a:ea typeface="宋体" charset="0"/>
                <a:cs typeface="宋体" charset="0"/>
              </a:rPr>
              <a:t>”-Index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519407"/>
      </p:ext>
    </p:extLst>
  </p:cSld>
  <p:clrMapOvr>
    <a:masterClrMapping/>
  </p:clrMapOvr>
  <p:transition spd="slow">
    <p:push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Permuterm-Index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Für Term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hello</a:t>
            </a:r>
            <a:r>
              <a:rPr lang="de-DE" altLang="zh-CN" sz="2800" dirty="0">
                <a:ea typeface="宋体" charset="0"/>
                <a:cs typeface="宋体" charset="0"/>
              </a:rPr>
              <a:t> erstelle Indexeinträge:</a:t>
            </a:r>
          </a:p>
          <a:p>
            <a:pPr lvl="1">
              <a:defRPr/>
            </a:pP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r>
              <a:rPr lang="de-DE" altLang="zh-CN" b="1" dirty="0">
                <a:ea typeface="宋体" charset="0"/>
                <a:cs typeface="宋体" charset="0"/>
              </a:rPr>
              <a:t>$, </a:t>
            </a:r>
            <a:r>
              <a:rPr lang="de-DE" altLang="zh-CN" b="1" dirty="0" err="1">
                <a:ea typeface="宋体" charset="0"/>
                <a:cs typeface="宋体" charset="0"/>
              </a:rPr>
              <a:t>ello$h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llo$he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lo$hel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o$hell</a:t>
            </a:r>
            <a:r>
              <a:rPr lang="de-DE" altLang="zh-CN" b="1" dirty="0">
                <a:ea typeface="宋体" charset="0"/>
                <a:cs typeface="宋体" charset="0"/>
              </a:rPr>
              <a:t>, $</a:t>
            </a: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endParaRPr lang="de-DE" altLang="zh-CN" b="1" dirty="0">
              <a:ea typeface="宋体" charset="0"/>
              <a:cs typeface="宋体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Wobei $ ein spezielles Symbol ist</a:t>
            </a:r>
          </a:p>
          <a:p>
            <a:pPr lvl="1">
              <a:buFont typeface="Wingdings" charset="0"/>
              <a:buNone/>
              <a:defRPr/>
            </a:pPr>
            <a:endParaRPr lang="de-DE" altLang="zh-CN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Behandlung von Anfragen: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</a:t>
            </a:r>
            <a:r>
              <a:rPr lang="de-DE" altLang="zh-CN" dirty="0">
                <a:ea typeface="宋体" charset="0"/>
                <a:cs typeface="宋体" charset="0"/>
              </a:rPr>
              <a:t>  suche unter </a:t>
            </a:r>
            <a:r>
              <a:rPr lang="de-DE" altLang="zh-CN" b="1" dirty="0">
                <a:ea typeface="宋体" charset="0"/>
                <a:cs typeface="宋体" charset="0"/>
              </a:rPr>
              <a:t>X$		X* 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$X*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*X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X$*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r>
              <a:rPr lang="de-DE" altLang="zh-CN" b="1" dirty="0">
                <a:ea typeface="宋体" charset="0"/>
                <a:cs typeface="宋体" charset="0"/>
              </a:rPr>
              <a:t>*X*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X*Y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Y$X*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br>
              <a:rPr lang="de-DE" altLang="zh-CN" dirty="0">
                <a:ea typeface="宋体" charset="0"/>
                <a:cs typeface="宋体" charset="0"/>
              </a:rPr>
            </a:br>
            <a:endParaRPr lang="de-DE" altLang="zh-CN" dirty="0">
              <a:ea typeface="宋体" charset="0"/>
              <a:cs typeface="宋体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9120" y="4869160"/>
            <a:ext cx="2082800" cy="1414463"/>
            <a:chOff x="2004" y="3072"/>
            <a:chExt cx="1312" cy="89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2004" y="3381"/>
              <a:ext cx="1312" cy="5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zh-CN">
                  <a:latin typeface="+mn-lt"/>
                  <a:cs typeface="宋体" charset="0"/>
                </a:rPr>
                <a:t>Anfrage = </a:t>
              </a:r>
              <a:r>
                <a:rPr lang="de-DE" altLang="zh-CN" b="1">
                  <a:latin typeface="+mn-lt"/>
                  <a:cs typeface="宋体" charset="0"/>
                </a:rPr>
                <a:t>hel*o</a:t>
              </a:r>
            </a:p>
            <a:p>
              <a:pPr algn="ctr"/>
              <a:r>
                <a:rPr lang="de-DE" altLang="zh-CN" b="1">
                  <a:latin typeface="+mn-lt"/>
                  <a:cs typeface="宋体" charset="0"/>
                </a:rPr>
                <a:t>X=hel, Y=o</a:t>
              </a:r>
            </a:p>
            <a:p>
              <a:pPr algn="ctr"/>
              <a:r>
                <a:rPr lang="de-DE" altLang="zh-CN">
                  <a:latin typeface="+mn-lt"/>
                  <a:cs typeface="宋体" charset="0"/>
                </a:rPr>
                <a:t>Suche unter </a:t>
              </a:r>
              <a:r>
                <a:rPr lang="de-DE" altLang="zh-CN" b="1">
                  <a:latin typeface="+mn-lt"/>
                  <a:cs typeface="宋体" charset="0"/>
                </a:rPr>
                <a:t>o$hel*</a:t>
              </a:r>
              <a:endParaRPr lang="de-DE" altLang="zh-CN">
                <a:latin typeface="+mn-lt"/>
                <a:cs typeface="宋体" charset="0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256" y="3072"/>
              <a:ext cx="336" cy="32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89</a:t>
            </a:fld>
            <a:endParaRPr lang="en-US" sz="1400" i="0" dirty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139952" y="6237312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Herbert Marvin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Ohlman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100" b="1" dirty="0">
                <a:solidFill>
                  <a:srgbClr val="FF0000"/>
                </a:solidFill>
                <a:latin typeface="+mn-lt"/>
              </a:rPr>
              <a:t>1957</a:t>
            </a:r>
          </a:p>
          <a:p>
            <a:r>
              <a:rPr lang="de-DE" sz="1100" dirty="0">
                <a:solidFill>
                  <a:srgbClr val="0000FF"/>
                </a:solidFill>
              </a:rPr>
              <a:t>Hans Peter </a:t>
            </a:r>
            <a:r>
              <a:rPr lang="de-DE" sz="1100" dirty="0" err="1">
                <a:solidFill>
                  <a:srgbClr val="0000FF"/>
                </a:solidFill>
              </a:rPr>
              <a:t>Luhn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b="1" dirty="0">
                <a:solidFill>
                  <a:srgbClr val="FF0000"/>
                </a:solidFill>
              </a:rPr>
              <a:t>1960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9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Hülloperator</a:t>
            </a:r>
            <a:r>
              <a:rPr lang="en-US" dirty="0"/>
              <a:t> //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 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Wie behandeln wir X*Y*Z?</a:t>
            </a:r>
          </a:p>
          <a:p>
            <a:pPr marL="0" indent="0" eaLnBrk="1" hangingPunct="1">
              <a:buNone/>
              <a:defRPr/>
            </a:pP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93372"/>
      </p:ext>
    </p:extLst>
  </p:cSld>
  <p:clrMapOvr>
    <a:masterClrMapping/>
  </p:clrMapOvr>
  <p:transition spd="slow">
    <p:push dir="u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Permuterm-Anfrageverarbeitung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Rotiere Anfrageplatzhalter nach rechts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Verwende B-Baum-Zugriff wie bekannt</a:t>
            </a:r>
          </a:p>
          <a:p>
            <a:pPr>
              <a:defRPr/>
            </a:pPr>
            <a:r>
              <a:rPr lang="de-DE" altLang="zh-CN" sz="2800" dirty="0" err="1">
                <a:ea typeface="宋体" charset="0"/>
                <a:cs typeface="宋体" charset="0"/>
              </a:rPr>
              <a:t>Permuterm</a:t>
            </a:r>
            <a:r>
              <a:rPr lang="de-DE" altLang="zh-CN" sz="2800" dirty="0">
                <a:ea typeface="宋体" charset="0"/>
                <a:cs typeface="宋体" charset="0"/>
              </a:rPr>
              <a:t>-Problem: </a:t>
            </a:r>
            <a:r>
              <a:rPr lang="de-DE" altLang="zh-CN" sz="2800" dirty="0">
                <a:ea typeface="ＭＳ Ｐゴシック" charset="0"/>
                <a:cs typeface="Times New Roman" charset="0"/>
              </a:rPr>
              <a:t>≈</a:t>
            </a:r>
            <a:r>
              <a:rPr lang="de-DE" altLang="zh-CN" sz="2800" dirty="0">
                <a:ea typeface="宋体" charset="0"/>
                <a:cs typeface="宋体" charset="0"/>
              </a:rPr>
              <a:t> </a:t>
            </a:r>
            <a:r>
              <a:rPr lang="de-DE" altLang="zh-CN" sz="2800">
                <a:ea typeface="宋体" charset="0"/>
                <a:cs typeface="宋体" charset="0"/>
              </a:rPr>
              <a:t>Vervierfachung der </a:t>
            </a:r>
            <a:r>
              <a:rPr lang="de-DE" altLang="zh-CN" sz="2800" dirty="0">
                <a:ea typeface="宋体" charset="0"/>
                <a:cs typeface="宋体" charset="0"/>
              </a:rPr>
              <a:t>zu speichernden Daten im “Lexikon”</a:t>
            </a:r>
          </a:p>
        </p:txBody>
      </p:sp>
      <p:sp>
        <p:nvSpPr>
          <p:cNvPr id="46083" name="AutoShape 1028"/>
          <p:cNvSpPr>
            <a:spLocks noChangeArrowheads="1"/>
          </p:cNvSpPr>
          <p:nvPr/>
        </p:nvSpPr>
        <p:spPr bwMode="auto">
          <a:xfrm>
            <a:off x="3396515" y="3590608"/>
            <a:ext cx="3874980" cy="551498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cs typeface="宋体" charset="0"/>
              </a:rPr>
              <a:t>Empirisches Resultat für das Englische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91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36456"/>
      </p:ext>
    </p:extLst>
  </p:cSld>
  <p:clrMapOvr>
    <a:masterClrMapping/>
  </p:clrMapOvr>
  <p:transition spd="slow">
    <p:push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Bigramm-Indexe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Bestimme alle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-Gramme (Sequenz von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 Zeichen), die in den Termen vorkommen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Beispieltext “</a:t>
            </a:r>
            <a:r>
              <a:rPr lang="de-DE" altLang="zh-CN" sz="2800" b="1" dirty="0">
                <a:ea typeface="宋体" charset="0"/>
                <a:cs typeface="宋体" charset="0"/>
              </a:rPr>
              <a:t>April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is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the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cruelest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month</a:t>
            </a:r>
            <a:r>
              <a:rPr lang="de-DE" altLang="zh-CN" sz="2800" dirty="0">
                <a:ea typeface="宋体" charset="0"/>
                <a:cs typeface="宋体" charset="0"/>
              </a:rPr>
              <a:t>” </a:t>
            </a:r>
            <a:br>
              <a:rPr lang="de-DE" altLang="zh-CN" sz="2800" dirty="0">
                <a:ea typeface="宋体" charset="0"/>
                <a:cs typeface="宋体" charset="0"/>
              </a:rPr>
            </a:br>
            <a:r>
              <a:rPr lang="de-DE" altLang="zh-CN" sz="2800" dirty="0">
                <a:ea typeface="宋体" charset="0"/>
                <a:cs typeface="宋体" charset="0"/>
              </a:rPr>
              <a:t>Wir erhalten folgende 2-Gramme (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>
              <a:defRPr/>
            </a:pPr>
            <a:endParaRPr lang="de-DE" altLang="zh-CN" sz="2800" dirty="0">
              <a:ea typeface="宋体" charset="0"/>
              <a:cs typeface="宋体" charset="0"/>
            </a:endParaRP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lvl="1">
              <a:defRPr/>
            </a:pPr>
            <a:r>
              <a:rPr lang="de-DE" altLang="zh-CN" dirty="0">
                <a:ea typeface="宋体" charset="0"/>
                <a:cs typeface="宋体" charset="0"/>
              </a:rPr>
              <a:t>$ ist ein besonderes Abgrenzungssymbol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Aufbau eines invertierten Index für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 auf Verzeichnisterme, in </a:t>
            </a:r>
            <a:r>
              <a:rPr lang="de-DE" altLang="zh-CN" sz="2800">
                <a:ea typeface="宋体" charset="0"/>
                <a:cs typeface="宋体" charset="0"/>
              </a:rPr>
              <a:t>denen das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</a:t>
            </a:r>
            <a:r>
              <a:rPr lang="de-DE" altLang="zh-CN" sz="2800" dirty="0">
                <a:ea typeface="宋体" charset="0"/>
                <a:cs typeface="宋体" charset="0"/>
              </a:rPr>
              <a:t> vorkommt</a:t>
            </a:r>
            <a:endParaRPr lang="de-DE" altLang="zh-CN" sz="2800" u="sng" dirty="0">
              <a:ea typeface="宋体" charset="0"/>
              <a:cs typeface="宋体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43608" y="3326755"/>
            <a:ext cx="533992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  <a:cs typeface="宋体" charset="0"/>
              </a:rPr>
              <a:t>$</a:t>
            </a:r>
            <a:r>
              <a:rPr lang="en-US" altLang="zh-CN" dirty="0" err="1">
                <a:latin typeface="+mn-lt"/>
                <a:cs typeface="宋体" charset="0"/>
              </a:rPr>
              <a:t>a,ap,pr,ri,il,l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i,is,s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t,th,he,e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c,cr,ru</a:t>
            </a:r>
            <a:r>
              <a:rPr lang="en-US" altLang="zh-CN" dirty="0">
                <a:latin typeface="+mn-lt"/>
                <a:cs typeface="宋体" charset="0"/>
              </a:rPr>
              <a:t>,</a:t>
            </a:r>
          </a:p>
          <a:p>
            <a:pPr eaLnBrk="1" hangingPunct="1"/>
            <a:r>
              <a:rPr lang="en-US" altLang="zh-CN" dirty="0" err="1">
                <a:latin typeface="+mn-lt"/>
                <a:cs typeface="宋体" charset="0"/>
              </a:rPr>
              <a:t>ue,el,le,es,st,t</a:t>
            </a:r>
            <a:r>
              <a:rPr lang="en-US" altLang="zh-CN" dirty="0">
                <a:latin typeface="+mn-lt"/>
                <a:cs typeface="宋体" charset="0"/>
              </a:rPr>
              <a:t>$, $</a:t>
            </a:r>
            <a:r>
              <a:rPr lang="en-US" altLang="zh-CN" dirty="0" err="1">
                <a:latin typeface="+mn-lt"/>
                <a:cs typeface="宋体" charset="0"/>
              </a:rPr>
              <a:t>m,mo,on,nt,h</a:t>
            </a:r>
            <a:r>
              <a:rPr lang="en-US" altLang="zh-CN" dirty="0">
                <a:latin typeface="+mn-lt"/>
                <a:cs typeface="宋体" charset="0"/>
              </a:rPr>
              <a:t>$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846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Beispiel: Bigramm-Index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239838" y="3657600"/>
            <a:ext cx="63350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mo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39838" y="4191000"/>
            <a:ext cx="5437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on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297238" y="3657600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239838" y="3038475"/>
            <a:ext cx="62017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$m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82950" y="3038475"/>
            <a:ext cx="9156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mace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82950" y="4257675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876800" y="3657600"/>
            <a:ext cx="141577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amortize</a:t>
            </a:r>
          </a:p>
        </p:txBody>
      </p:sp>
      <p:cxnSp>
        <p:nvCxnSpPr>
          <p:cNvPr id="48140" name="AutoShape 13"/>
          <p:cNvCxnSpPr>
            <a:cxnSpLocks noChangeShapeType="1"/>
            <a:stCxn id="48134" idx="3"/>
            <a:endCxn id="48139" idx="1"/>
          </p:cNvCxnSpPr>
          <p:nvPr/>
        </p:nvCxnSpPr>
        <p:spPr bwMode="auto">
          <a:xfrm>
            <a:off x="4447091" y="3888433"/>
            <a:ext cx="42970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706938" y="3038475"/>
            <a:ext cx="132600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madden</a:t>
            </a:r>
          </a:p>
        </p:txBody>
      </p:sp>
      <p:cxnSp>
        <p:nvCxnSpPr>
          <p:cNvPr id="48142" name="AutoShape 15"/>
          <p:cNvCxnSpPr>
            <a:cxnSpLocks noChangeShapeType="1"/>
            <a:stCxn id="48137" idx="3"/>
            <a:endCxn id="48141" idx="1"/>
          </p:cNvCxnSpPr>
          <p:nvPr/>
        </p:nvCxnSpPr>
        <p:spPr bwMode="auto">
          <a:xfrm>
            <a:off x="4198585" y="3269308"/>
            <a:ext cx="5083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96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008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6237312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883150" y="4257675"/>
            <a:ext cx="12105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cs typeface="宋体" charset="0"/>
              </a:rPr>
              <a:t>sponge</a:t>
            </a:r>
          </a:p>
        </p:txBody>
      </p:sp>
      <p:cxnSp>
        <p:nvCxnSpPr>
          <p:cNvPr id="48147" name="AutoShape 20"/>
          <p:cNvCxnSpPr>
            <a:cxnSpLocks noChangeShapeType="1"/>
            <a:stCxn id="48138" idx="3"/>
            <a:endCxn id="48146" idx="1"/>
          </p:cNvCxnSpPr>
          <p:nvPr/>
        </p:nvCxnSpPr>
        <p:spPr bwMode="auto">
          <a:xfrm>
            <a:off x="4432803" y="4488508"/>
            <a:ext cx="4503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93</a:t>
            </a:fld>
            <a:endParaRPr lang="en-US" sz="1400" i="0" dirty="0">
              <a:latin typeface="+mn-lt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2051720" y="32129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2051720" y="37463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2051720" y="4279777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47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Verarbeitung von n-Gramm-Platzhaltern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Anfrage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400" b="1" dirty="0">
                <a:ea typeface="宋体" charset="0"/>
                <a:cs typeface="宋体" charset="0"/>
              </a:rPr>
              <a:t>*</a:t>
            </a:r>
            <a:r>
              <a:rPr lang="de-DE" altLang="zh-CN" sz="2400" dirty="0">
                <a:ea typeface="宋体" charset="0"/>
                <a:cs typeface="宋体" charset="0"/>
              </a:rPr>
              <a:t> kann als</a:t>
            </a:r>
          </a:p>
          <a:p>
            <a:pPr lvl="1">
              <a:defRPr/>
            </a:pPr>
            <a:r>
              <a:rPr lang="de-DE" altLang="zh-CN" sz="2000" b="1" dirty="0">
                <a:ea typeface="宋体" charset="0"/>
                <a:cs typeface="宋体" charset="0"/>
              </a:rPr>
              <a:t>$m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b="1" dirty="0" err="1">
                <a:ea typeface="宋体" charset="0"/>
                <a:cs typeface="宋体" charset="0"/>
              </a:rPr>
              <a:t>mo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on</a:t>
            </a:r>
            <a:r>
              <a:rPr lang="de-DE" altLang="zh-CN" sz="2000" dirty="0">
                <a:ea typeface="宋体" charset="0"/>
                <a:cs typeface="宋体" charset="0"/>
              </a:rPr>
              <a:t> formuliert werden</a:t>
            </a:r>
            <a:endParaRPr lang="de-DE" altLang="zh-CN" sz="2000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Schnell und speichereffizient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Hole Terme und gleiche die UND-Version der Platzhalteranfrage ab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Leider kriegen wir z.B. auch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moon</a:t>
            </a:r>
            <a:r>
              <a:rPr lang="de-DE" altLang="zh-CN" sz="2400" dirty="0">
                <a:ea typeface="宋体" charset="0"/>
                <a:cs typeface="宋体" charset="0"/>
              </a:rPr>
              <a:t> zu fassen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Nachverarbeitung notwendig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Überlebende Terme führen dann über den Term-Dokument-Index zum Dokument (und ggf. zur Position darin zur Hervorhebung)</a:t>
            </a:r>
          </a:p>
          <a:p>
            <a:pPr>
              <a:defRPr/>
            </a:pPr>
            <a:r>
              <a:rPr lang="de-DE" sz="2400" dirty="0"/>
              <a:t>Geeignet zur Tippfehlerkorrektur</a:t>
            </a:r>
            <a:endParaRPr lang="de-DE" altLang="zh-CN" sz="2400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Suche nach ungefähr passenden Texten? Plagiate?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1444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BLAST: Basic Local Alignment Search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Annahme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Falls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Sequenzen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Übereinstimmung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>
                <a:solidFill>
                  <a:srgbClr val="081BFF"/>
                </a:solidFill>
              </a:rPr>
              <a:t>Teilzeichenkette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identisch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Seed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2" y="2967578"/>
            <a:ext cx="6211292" cy="299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617474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C09FF"/>
                </a:solidFill>
              </a:rPr>
              <a:t>Altschul</a:t>
            </a:r>
            <a:r>
              <a:rPr lang="en-US" sz="1200" dirty="0">
                <a:solidFill>
                  <a:srgbClr val="1C09FF"/>
                </a:solidFill>
              </a:rPr>
              <a:t>, Gish, Miller, Myers, </a:t>
            </a:r>
            <a:r>
              <a:rPr lang="en-US" sz="1200" dirty="0" err="1">
                <a:solidFill>
                  <a:srgbClr val="1C09FF"/>
                </a:solidFill>
              </a:rPr>
              <a:t>Lipman</a:t>
            </a:r>
            <a:r>
              <a:rPr lang="en-US" sz="1200" dirty="0">
                <a:solidFill>
                  <a:srgbClr val="1C09FF"/>
                </a:solidFill>
              </a:rPr>
              <a:t>: „Basic Local Alignment Search Tool“, J </a:t>
            </a:r>
            <a:r>
              <a:rPr lang="en-US" sz="1200" dirty="0" err="1">
                <a:solidFill>
                  <a:srgbClr val="1C09FF"/>
                </a:solidFill>
              </a:rPr>
              <a:t>Mol</a:t>
            </a:r>
            <a:r>
              <a:rPr lang="en-US" sz="1200" dirty="0">
                <a:solidFill>
                  <a:srgbClr val="1C09FF"/>
                </a:solidFill>
              </a:rPr>
              <a:t> Bio, </a:t>
            </a:r>
            <a:r>
              <a:rPr lang="en-US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2931426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BLAST-Algorithmus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Gegeben sei eine Anfragesequenz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und eine Sequenzdatenbank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D={d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Berechne Teilsequenzen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der Länge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400" dirty="0"/>
              <a:t> </a:t>
            </a:r>
          </a:p>
          <a:p>
            <a:pPr marL="857250" lvl="1" indent="-457200"/>
            <a:r>
              <a:rPr lang="de-DE" sz="2200" dirty="0"/>
              <a:t>Auch Q-Gramme genannt (</a:t>
            </a:r>
            <a:r>
              <a:rPr lang="de-DE" sz="2200" dirty="0" err="1"/>
              <a:t>wieviele</a:t>
            </a:r>
            <a:r>
              <a:rPr lang="de-DE" sz="2200" dirty="0"/>
              <a:t>?)</a:t>
            </a:r>
          </a:p>
          <a:p>
            <a:pPr marL="857250" lvl="1" indent="-457200"/>
            <a:r>
              <a:rPr lang="de-DE" sz="2200" dirty="0"/>
              <a:t>Füge evtl. Q-Gramme mit Änderungen hinzu, um die Anzahl der Passungen zu erhöhen (mit geringerer Bewertung)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Finde alle Vorkommen aller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in allen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 err="1"/>
              <a:t>Seeds</a:t>
            </a:r>
            <a:r>
              <a:rPr lang="de-DE" sz="2400" dirty="0"/>
              <a:t>) 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Lückenfreie Ausrichtung mit Bewertung</a:t>
            </a:r>
            <a:endParaRPr lang="de-DE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Erweitere </a:t>
            </a:r>
            <a:r>
              <a:rPr lang="de-DE" sz="2400" dirty="0" err="1"/>
              <a:t>Seeds</a:t>
            </a:r>
            <a:r>
              <a:rPr lang="de-DE" sz="2400" dirty="0"/>
              <a:t> nach links und rechts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dj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/>
            <a:r>
              <a:rPr lang="de-DE" sz="1800"/>
              <a:t>Ergänzung </a:t>
            </a:r>
            <a:r>
              <a:rPr lang="de-DE" sz="1800" dirty="0"/>
              <a:t>des Bewertungsmaßes der initialen Treffer</a:t>
            </a:r>
          </a:p>
          <a:p>
            <a:pPr marL="685800" lvl="1"/>
            <a:r>
              <a:rPr lang="de-DE" sz="1800" dirty="0"/>
              <a:t>Schwellwert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96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196975"/>
            <a:ext cx="793681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979712" y="1412776"/>
            <a:ext cx="2808312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86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Finden von initialen Treffern aufwendig</a:t>
            </a:r>
          </a:p>
          <a:p>
            <a:pPr lvl="1"/>
            <a:r>
              <a:rPr lang="de-DE" sz="2000" dirty="0"/>
              <a:t>Vorberechnung der Q-Gramme  aller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lvl="1"/>
            <a:r>
              <a:rPr lang="de-DE" sz="2000" dirty="0"/>
              <a:t>Aufbau des invertierten Index</a:t>
            </a:r>
          </a:p>
          <a:p>
            <a:pPr lvl="1"/>
            <a:r>
              <a:rPr lang="de-DE" sz="2000" dirty="0"/>
              <a:t>Gegeben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berechne alle Q-Gramme </a:t>
            </a:r>
            <a:br>
              <a:rPr lang="de-DE" sz="2000" dirty="0"/>
            </a:br>
            <a:r>
              <a:rPr lang="de-DE" sz="2000" dirty="0"/>
              <a:t>(evtl. mit Editieroperationen, falls initiale Treffermenge zu klein)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665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2164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dirty="0"/>
              <a:t>Zusammenfassung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/>
                <a:t>Volltextindizierung</a:t>
              </a:r>
              <a:endParaRPr lang="de-DE" sz="2000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4967</Words>
  <Application>Microsoft Macintosh PowerPoint</Application>
  <PresentationFormat>On-screen Show (4:3)</PresentationFormat>
  <Paragraphs>1243</Paragraphs>
  <Slides>99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99</vt:i4>
      </vt:variant>
    </vt:vector>
  </HeadingPairs>
  <TitlesOfParts>
    <vt:vector size="117" baseType="lpstr">
      <vt:lpstr>Arial</vt:lpstr>
      <vt:lpstr>Calibri</vt:lpstr>
      <vt:lpstr>Chalkduster</vt:lpstr>
      <vt:lpstr>CMMI9</vt:lpstr>
      <vt:lpstr>CMR6</vt:lpstr>
      <vt:lpstr>Courier New</vt:lpstr>
      <vt:lpstr>Lucida Grande</vt:lpstr>
      <vt:lpstr>Monotype Sorts</vt:lpstr>
      <vt:lpstr>Myriad Pro</vt:lpstr>
      <vt:lpstr>Times</vt:lpstr>
      <vt:lpstr>Times New Roman</vt:lpstr>
      <vt:lpstr>Wingdings</vt:lpstr>
      <vt:lpstr>7_Standarddesign</vt:lpstr>
      <vt:lpstr>Dokument</vt:lpstr>
      <vt:lpstr>Document</vt:lpstr>
      <vt:lpstr>VISIO</vt:lpstr>
      <vt:lpstr>Arbeitsblatt</vt:lpstr>
      <vt:lpstr>Worksheet</vt:lpstr>
      <vt:lpstr>Non-Standard-Datenbanken und Data Mining</vt:lpstr>
      <vt:lpstr>Beispiel für ein Dokument</vt:lpstr>
      <vt:lpstr>Semistrukturierte Datenbanken: Überblick</vt:lpstr>
      <vt:lpstr>PowerPoint Presentation</vt:lpstr>
      <vt:lpstr>Datenmodell für XPath</vt:lpstr>
      <vt:lpstr>Datenmodell für XPath: Duale Sicht</vt:lpstr>
      <vt:lpstr>Dokumenttypdefinitionen (DTDs)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Semistrukturierte Datenbanken</vt:lpstr>
      <vt:lpstr>Unser Beispieldokument noch einmal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XPath vs. XQuery</vt:lpstr>
      <vt:lpstr>Frühere Ansätze</vt:lpstr>
      <vt:lpstr>Binäre strukturelle Joins</vt:lpstr>
      <vt:lpstr>BLAS: An Efficient XPath Processing System</vt:lpstr>
      <vt:lpstr>D-Beschriftung: Dynamische Intervallkodierung</vt:lpstr>
      <vt:lpstr>D-Beschriftungen</vt:lpstr>
      <vt:lpstr>XB-Tree: Nachfolger und Vorgängernavigation</vt:lpstr>
      <vt:lpstr>Zugriff über B-Baum: Clustered Index</vt:lpstr>
      <vt:lpstr>Ein Beispieldokument</vt:lpstr>
      <vt:lpstr>Graphische Darstellung eines kleinen Teils</vt:lpstr>
      <vt:lpstr>PowerPoint Presentation</vt:lpstr>
      <vt:lpstr>P-Beschriftungen</vt:lpstr>
      <vt:lpstr>Definitionen / Notation</vt:lpstr>
      <vt:lpstr>Definitionen (Forts.)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 Presentation</vt:lpstr>
      <vt:lpstr>Ein Beispiel</vt:lpstr>
      <vt:lpstr>Ein Beispiel</vt:lpstr>
      <vt:lpstr>Ein Beispiel</vt:lpstr>
      <vt:lpstr>BLAS Architektur</vt:lpstr>
      <vt:lpstr>Aufspaltung von Anfragen</vt:lpstr>
      <vt:lpstr>BLAS: Verfeinerung 1: Vermeidung von Joins</vt:lpstr>
      <vt:lpstr>BLAS: Verfeinerung 2: Vermeidung von Joins</vt:lpstr>
      <vt:lpstr>Weitere Arbeiten: Anfrageoptimierung</vt:lpstr>
      <vt:lpstr>Non-Standard-Datenbanken</vt:lpstr>
      <vt:lpstr>Text als unstrukturierte Daten</vt:lpstr>
      <vt:lpstr>Invertierter Index</vt:lpstr>
      <vt:lpstr>Invertierter Index</vt:lpstr>
      <vt:lpstr>Antworten im Kontext</vt:lpstr>
      <vt:lpstr>Non-Standard-Datenbanken und Data Mining</vt:lpstr>
      <vt:lpstr>Indexierungsschritte</vt:lpstr>
      <vt:lpstr> </vt:lpstr>
      <vt:lpstr> </vt:lpstr>
      <vt:lpstr>Umsetzung in SQL?</vt:lpstr>
      <vt:lpstr> </vt:lpstr>
      <vt:lpstr>Anfrageverarbeitung: UND</vt:lpstr>
      <vt:lpstr>Die Verschmelzung</vt:lpstr>
      <vt:lpstr>Non-Standard-Datenbanken</vt:lpstr>
      <vt:lpstr>Phrasale Anfragen</vt:lpstr>
      <vt:lpstr>Erster Versuch: Zweiwort-Indexe</vt:lpstr>
      <vt:lpstr>Längere Phrasenanfragen</vt:lpstr>
      <vt:lpstr>Denkaufgabe:   </vt:lpstr>
      <vt:lpstr>Positionsbezogene Indexe</vt:lpstr>
      <vt:lpstr>Beispiel: Positionsbezogener Index</vt:lpstr>
      <vt:lpstr>Verarbeitung einer Phrasenanfrage</vt:lpstr>
      <vt:lpstr>Denkaufgabe:   </vt:lpstr>
      <vt:lpstr>Platzhalter-Anfragen: *</vt:lpstr>
      <vt:lpstr>Denkaufgabe:   </vt:lpstr>
      <vt:lpstr>Platzhalter-Anfragen</vt:lpstr>
      <vt:lpstr>Denkaufgabe:   </vt:lpstr>
      <vt:lpstr>*’ne ans Ende rotieren</vt:lpstr>
      <vt:lpstr>Permuterm-Index</vt:lpstr>
      <vt:lpstr>Denkaufgabe:   </vt:lpstr>
      <vt:lpstr>Permuterm-Anfrageverarbeitung</vt:lpstr>
      <vt:lpstr>Bigramm-Indexe</vt:lpstr>
      <vt:lpstr>Beispiel: Bigramm-Index</vt:lpstr>
      <vt:lpstr>Verarbeitung von n-Gramm-Platzhaltern</vt:lpstr>
      <vt:lpstr>BLAST: Basic Local Alignment Search Tool</vt:lpstr>
      <vt:lpstr>BLAST-Algorithmus</vt:lpstr>
      <vt:lpstr>Beispiel</vt:lpstr>
      <vt:lpstr>Eigenschaften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1123</cp:revision>
  <cp:lastPrinted>2018-10-12T14:07:50Z</cp:lastPrinted>
  <dcterms:created xsi:type="dcterms:W3CDTF">2010-04-27T12:26:40Z</dcterms:created>
  <dcterms:modified xsi:type="dcterms:W3CDTF">2019-10-14T06:17:27Z</dcterms:modified>
</cp:coreProperties>
</file>