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54"/>
  </p:notesMasterIdLst>
  <p:handoutMasterIdLst>
    <p:handoutMasterId r:id="rId55"/>
  </p:handoutMasterIdLst>
  <p:sldIdLst>
    <p:sldId id="273" r:id="rId2"/>
    <p:sldId id="362" r:id="rId3"/>
    <p:sldId id="537" r:id="rId4"/>
    <p:sldId id="651" r:id="rId5"/>
    <p:sldId id="546" r:id="rId6"/>
    <p:sldId id="642" r:id="rId7"/>
    <p:sldId id="643" r:id="rId8"/>
    <p:sldId id="644" r:id="rId9"/>
    <p:sldId id="645" r:id="rId10"/>
    <p:sldId id="646" r:id="rId11"/>
    <p:sldId id="647" r:id="rId12"/>
    <p:sldId id="648" r:id="rId13"/>
    <p:sldId id="649" r:id="rId14"/>
    <p:sldId id="650" r:id="rId15"/>
    <p:sldId id="652" r:id="rId16"/>
    <p:sldId id="653" r:id="rId17"/>
    <p:sldId id="654" r:id="rId18"/>
    <p:sldId id="655" r:id="rId19"/>
    <p:sldId id="691" r:id="rId20"/>
    <p:sldId id="656" r:id="rId21"/>
    <p:sldId id="692" r:id="rId22"/>
    <p:sldId id="659" r:id="rId23"/>
    <p:sldId id="661" r:id="rId24"/>
    <p:sldId id="660" r:id="rId25"/>
    <p:sldId id="662" r:id="rId26"/>
    <p:sldId id="664" r:id="rId27"/>
    <p:sldId id="663" r:id="rId28"/>
    <p:sldId id="665" r:id="rId29"/>
    <p:sldId id="641" r:id="rId30"/>
    <p:sldId id="666" r:id="rId31"/>
    <p:sldId id="690" r:id="rId32"/>
    <p:sldId id="689" r:id="rId33"/>
    <p:sldId id="668" r:id="rId34"/>
    <p:sldId id="687" r:id="rId35"/>
    <p:sldId id="693" r:id="rId36"/>
    <p:sldId id="724" r:id="rId37"/>
    <p:sldId id="701" r:id="rId38"/>
    <p:sldId id="705" r:id="rId39"/>
    <p:sldId id="706" r:id="rId40"/>
    <p:sldId id="708" r:id="rId41"/>
    <p:sldId id="710" r:id="rId42"/>
    <p:sldId id="711" r:id="rId43"/>
    <p:sldId id="702" r:id="rId44"/>
    <p:sldId id="680" r:id="rId45"/>
    <p:sldId id="681" r:id="rId46"/>
    <p:sldId id="682" r:id="rId47"/>
    <p:sldId id="673" r:id="rId48"/>
    <p:sldId id="683" r:id="rId49"/>
    <p:sldId id="686" r:id="rId50"/>
    <p:sldId id="684" r:id="rId51"/>
    <p:sldId id="685" r:id="rId52"/>
    <p:sldId id="679" r:id="rId5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07FD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9" autoAdjust="0"/>
    <p:restoredTop sz="94626" autoAdjust="0"/>
  </p:normalViewPr>
  <p:slideViewPr>
    <p:cSldViewPr>
      <p:cViewPr varScale="1">
        <p:scale>
          <a:sx n="121" d="100"/>
          <a:sy n="121" d="100"/>
        </p:scale>
        <p:origin x="176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168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76120B9-8230-544D-8B1C-CF8614484872}" type="datetimeFigureOut">
              <a:rPr lang="de-DE"/>
              <a:pPr>
                <a:defRPr/>
              </a:pPr>
              <a:t>27.10.19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05DD81C-45EC-584C-B523-9280BF587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742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182E4AE-5668-124F-9B5E-901F5F72967B}" type="datetimeFigureOut">
              <a:rPr lang="de-DE"/>
              <a:pPr>
                <a:defRPr/>
              </a:pPr>
              <a:t>27.10.19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0B9E877-0E43-B249-88D5-7B9AFED89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262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8B246-3330-9542-98E8-0D009F9309E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733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5964-1ACB-E742-83A7-6D5C6D2D6D1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821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F5F6B-0EF4-0A45-A5AE-A60FF9680772}" type="datetime1">
              <a:rPr lang="de-DE"/>
              <a:pPr>
                <a:defRPr/>
              </a:pPr>
              <a:t>27.10.19</a:t>
            </a:fld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Christian Matzat 14.Februar 2012</a:t>
            </a:r>
            <a:endParaRPr lang="de-DE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8BC72-DE70-DA4A-8022-86E03E264BE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9107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596E9E2-63BE-0548-850C-820607A00EB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6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de-DE" b="1" dirty="0"/>
              <a:t>Non-Standard-Datenbanken</a:t>
            </a:r>
            <a:br>
              <a:rPr lang="de-DE" b="1" dirty="0"/>
            </a:br>
            <a:r>
              <a:rPr lang="de-DE" b="1" dirty="0"/>
              <a:t>und Data Mining</a:t>
            </a:r>
            <a:endParaRPr lang="de-DE" dirty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088" y="2708275"/>
            <a:ext cx="7632700" cy="3384550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>
                <a:cs typeface="+mn-cs"/>
              </a:rPr>
              <a:t>Multidimensionale Indizierung</a:t>
            </a: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r>
              <a:rPr lang="de-DE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b="1" dirty="0">
                <a:cs typeface="+mn-cs"/>
              </a:rPr>
              <a:t>Institut für Informationssysteme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Multidimensionale Indexstrukturen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4968875"/>
          </a:xfrm>
        </p:spPr>
        <p:txBody>
          <a:bodyPr/>
          <a:lstStyle/>
          <a:p>
            <a:r>
              <a:rPr lang="de-DE" dirty="0"/>
              <a:t>B</a:t>
            </a:r>
            <a:r>
              <a:rPr lang="de-DE" baseline="30000" dirty="0"/>
              <a:t>+</a:t>
            </a:r>
            <a:r>
              <a:rPr lang="de-DE" dirty="0"/>
              <a:t>-Bäume unterstützen nur </a:t>
            </a:r>
            <a:r>
              <a:rPr lang="de-DE" b="1" dirty="0"/>
              <a:t>eindimensionale</a:t>
            </a:r>
            <a:r>
              <a:rPr lang="de-DE" dirty="0"/>
              <a:t> Anfragen</a:t>
            </a:r>
            <a:r>
              <a:rPr lang="de-DE" baseline="30000" dirty="0"/>
              <a:t>1</a:t>
            </a:r>
          </a:p>
          <a:p>
            <a:r>
              <a:rPr lang="de-DE" dirty="0"/>
              <a:t>Wir suchen multidimensionale Indexstrukturen mit folgenden Eigenschaften</a:t>
            </a:r>
          </a:p>
          <a:p>
            <a:pPr lvl="1"/>
            <a:r>
              <a:rPr lang="de-DE" dirty="0"/>
              <a:t>Symmetrie in allen Dimensionen</a:t>
            </a:r>
          </a:p>
          <a:p>
            <a:pPr lvl="1"/>
            <a:r>
              <a:rPr lang="de-DE" dirty="0"/>
              <a:t>Raumorientierte Gruppierung von Daten</a:t>
            </a:r>
          </a:p>
          <a:p>
            <a:pPr lvl="1"/>
            <a:r>
              <a:rPr lang="de-DE" dirty="0"/>
              <a:t>Dynamisch in Bezug auf Schreiboperationen</a:t>
            </a:r>
          </a:p>
          <a:p>
            <a:pPr lvl="1"/>
            <a:r>
              <a:rPr lang="de-DE" dirty="0"/>
              <a:t>Unterstützung von häufigen Anfragen</a:t>
            </a:r>
          </a:p>
          <a:p>
            <a:r>
              <a:rPr lang="de-DE" dirty="0"/>
              <a:t>Erst Hauptspeicherdatenstrukturen, </a:t>
            </a:r>
            <a:br>
              <a:rPr lang="de-DE" dirty="0"/>
            </a:br>
            <a:r>
              <a:rPr lang="de-DE" dirty="0"/>
              <a:t>dann Erweiterungen für Sekundärspeicherbetrieb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baseline="30000" dirty="0"/>
          </a:p>
          <a:p>
            <a:pPr marL="0" indent="0">
              <a:buNone/>
            </a:pPr>
            <a:r>
              <a:rPr lang="de-DE" sz="1800" baseline="30000" dirty="0"/>
              <a:t>1</a:t>
            </a:r>
            <a:r>
              <a:rPr lang="de-DE" sz="1800" dirty="0"/>
              <a:t> Am Ende betrachten wir mit UB-Bäumen noch eine elegante Kodierung, die auch bei B-Bäumen mehrdimensionale Anfragen recht gut unterstützt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cxnSp>
        <p:nvCxnSpPr>
          <p:cNvPr id="5" name="Gerade Verbindung 4"/>
          <p:cNvCxnSpPr/>
          <p:nvPr/>
        </p:nvCxnSpPr>
        <p:spPr>
          <a:xfrm>
            <a:off x="539552" y="5661248"/>
            <a:ext cx="352839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274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„Binärer“ </a:t>
            </a:r>
            <a:r>
              <a:rPr lang="de-DE" dirty="0" err="1"/>
              <a:t>Suchbaum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/>
              <a:t>Für </a:t>
            </a:r>
            <a:r>
              <a:rPr lang="de-DE" sz="2400" i="1" dirty="0" err="1"/>
              <a:t>k</a:t>
            </a:r>
            <a:r>
              <a:rPr lang="de-DE" sz="2400" dirty="0"/>
              <a:t> Dimensionen wird aus dem Binärbaum ein 2</a:t>
            </a:r>
            <a:r>
              <a:rPr lang="de-DE" sz="2400" i="1" baseline="30000" dirty="0"/>
              <a:t>k</a:t>
            </a:r>
            <a:r>
              <a:rPr lang="de-DE" sz="2400" dirty="0"/>
              <a:t>-ärer Baum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pic>
        <p:nvPicPr>
          <p:cNvPr id="6" name="Bild 5" descr="Screen Shot 2014-11-16 at 21.50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3826299" cy="453650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572000" y="1772816"/>
            <a:ext cx="4392488" cy="303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sz="2000" dirty="0"/>
              <a:t>Jeder Datenpunkt </a:t>
            </a:r>
            <a:r>
              <a:rPr lang="de-DE" sz="2000" b="1" dirty="0"/>
              <a:t>partitioniert</a:t>
            </a:r>
            <a:r>
              <a:rPr lang="de-DE" sz="2000" dirty="0"/>
              <a:t> den </a:t>
            </a:r>
            <a:br>
              <a:rPr lang="de-DE" sz="2000" dirty="0"/>
            </a:br>
            <a:r>
              <a:rPr lang="de-DE" sz="2000" dirty="0"/>
              <a:t>Datenraum in 2</a:t>
            </a:r>
            <a:r>
              <a:rPr lang="de-DE" sz="2000" i="1" baseline="30000" dirty="0"/>
              <a:t>k</a:t>
            </a:r>
            <a:r>
              <a:rPr lang="de-DE" sz="2000" dirty="0"/>
              <a:t> </a:t>
            </a:r>
            <a:r>
              <a:rPr lang="de-DE" sz="2000" b="1" dirty="0"/>
              <a:t>disjunkte</a:t>
            </a:r>
            <a:r>
              <a:rPr lang="de-DE" sz="2000" dirty="0"/>
              <a:t> Regionen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sz="2000" dirty="0"/>
              <a:t>In einem Knoten zeigt jede Region auf einen neuen Knoten (zur Partitionierung) oder auf einen speziellen </a:t>
            </a:r>
            <a:r>
              <a:rPr lang="de-DE" sz="2000" b="1" dirty="0"/>
              <a:t>Null</a:t>
            </a:r>
            <a:r>
              <a:rPr lang="de-DE" sz="2000" dirty="0"/>
              <a:t>zeiger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sz="2000" dirty="0"/>
              <a:t>Eine solche Datenstruktur heißt</a:t>
            </a:r>
            <a:br>
              <a:rPr lang="de-DE" sz="2000" dirty="0"/>
            </a:br>
            <a:r>
              <a:rPr lang="de-DE" sz="2000" b="1" dirty="0"/>
              <a:t>Punkt-Quad-Baum</a:t>
            </a:r>
          </a:p>
        </p:txBody>
      </p:sp>
      <p:sp>
        <p:nvSpPr>
          <p:cNvPr id="9" name="Rectangle 8"/>
          <p:cNvSpPr/>
          <p:nvPr/>
        </p:nvSpPr>
        <p:spPr>
          <a:xfrm>
            <a:off x="2699792" y="623731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>
                <a:solidFill>
                  <a:srgbClr val="0707FD"/>
                </a:solidFill>
              </a:rPr>
              <a:t>Finkel</a:t>
            </a:r>
            <a:r>
              <a:rPr lang="en-US" sz="1200" dirty="0">
                <a:solidFill>
                  <a:srgbClr val="0707FD"/>
                </a:solidFill>
              </a:rPr>
              <a:t> and Bentley. Quad Trees: A Data Structure for Retrieval </a:t>
            </a:r>
            <a:br>
              <a:rPr lang="en-US" sz="1200" dirty="0">
                <a:solidFill>
                  <a:srgbClr val="0707FD"/>
                </a:solidFill>
              </a:rPr>
            </a:br>
            <a:r>
              <a:rPr lang="en-US" sz="1200" dirty="0">
                <a:solidFill>
                  <a:srgbClr val="0707FD"/>
                </a:solidFill>
              </a:rPr>
              <a:t>on Composite Keys. </a:t>
            </a:r>
            <a:r>
              <a:rPr lang="en-US" sz="1200" dirty="0" err="1">
                <a:solidFill>
                  <a:srgbClr val="0707FD"/>
                </a:solidFill>
              </a:rPr>
              <a:t>Acta</a:t>
            </a:r>
            <a:r>
              <a:rPr lang="en-US" sz="1200" dirty="0">
                <a:solidFill>
                  <a:srgbClr val="0707FD"/>
                </a:solidFill>
              </a:rPr>
              <a:t> </a:t>
            </a:r>
            <a:r>
              <a:rPr lang="en-US" sz="1200" dirty="0" err="1">
                <a:solidFill>
                  <a:srgbClr val="0707FD"/>
                </a:solidFill>
              </a:rPr>
              <a:t>Informatica</a:t>
            </a:r>
            <a:r>
              <a:rPr lang="en-US" sz="1200" dirty="0">
                <a:solidFill>
                  <a:srgbClr val="0707FD"/>
                </a:solidFill>
              </a:rPr>
              <a:t>, vol. 4, </a:t>
            </a:r>
            <a:r>
              <a:rPr lang="en-US" sz="1200" b="1" dirty="0">
                <a:solidFill>
                  <a:srgbClr val="FF0000"/>
                </a:solidFill>
              </a:rPr>
              <a:t>1974</a:t>
            </a:r>
          </a:p>
        </p:txBody>
      </p:sp>
    </p:spTree>
    <p:extLst>
      <p:ext uri="{BB962C8B-B14F-4D97-AF65-F5344CB8AC3E}">
        <p14:creationId xmlns:p14="http://schemas.microsoft.com/office/powerpoint/2010/main" val="2185193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Suche in einem Punkt-Quad-Baum</a:t>
            </a:r>
          </a:p>
        </p:txBody>
      </p:sp>
      <p:pic>
        <p:nvPicPr>
          <p:cNvPr id="5" name="Inhaltsplatzhalter 4" descr="Screen Shot 2014-11-16 at 21.59.2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" r="5091"/>
          <a:stretch>
            <a:fillRect/>
          </a:stretch>
        </p:blipFill>
        <p:spPr/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3944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Einfügen in einen Punkt-Quad-Baum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363272" cy="4968875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Einfügen</a:t>
            </a:r>
            <a:r>
              <a:rPr lang="de-DE" dirty="0"/>
              <a:t> eines Punktes </a:t>
            </a:r>
            <a:r>
              <a:rPr lang="de-DE" i="1" dirty="0" err="1">
                <a:solidFill>
                  <a:schemeClr val="accent1">
                    <a:lumMod val="50000"/>
                  </a:schemeClr>
                </a:solidFill>
              </a:rPr>
              <a:t>qnew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/>
              <a:t>in einen Quad-Baum funktioniert wie das Einfügen in einen Binärbaum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DE" sz="2200" b="1" dirty="0"/>
              <a:t>Traversiere</a:t>
            </a:r>
            <a:r>
              <a:rPr lang="de-DE" sz="2200" dirty="0"/>
              <a:t> den Baum, so als suche man nach </a:t>
            </a:r>
            <a:r>
              <a:rPr lang="de-DE" sz="2200" i="1" dirty="0" err="1">
                <a:solidFill>
                  <a:schemeClr val="accent1">
                    <a:lumMod val="50000"/>
                  </a:schemeClr>
                </a:solidFill>
              </a:rPr>
              <a:t>qnew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200" dirty="0"/>
              <a:t>bis eine Partition </a:t>
            </a:r>
            <a:r>
              <a:rPr lang="de-DE" sz="2200" i="1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200" dirty="0"/>
              <a:t>mit einem </a:t>
            </a:r>
            <a:r>
              <a:rPr lang="de-DE" sz="2200" b="1" dirty="0"/>
              <a:t>Null</a:t>
            </a:r>
            <a:r>
              <a:rPr lang="de-DE" sz="2200" dirty="0"/>
              <a:t>zeiger erreicht ist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DE" sz="2200" dirty="0"/>
              <a:t>Erzeuge </a:t>
            </a:r>
            <a:r>
              <a:rPr lang="de-DE" sz="2200" b="1" dirty="0"/>
              <a:t>neuen Knoten </a:t>
            </a:r>
            <a:r>
              <a:rPr lang="de-DE" sz="2200" i="1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200" i="1" dirty="0">
                <a:solidFill>
                  <a:schemeClr val="accent1">
                    <a:lumMod val="50000"/>
                  </a:schemeClr>
                </a:solidFill>
              </a:rPr>
              <a:t>'</a:t>
            </a:r>
            <a:r>
              <a:rPr lang="de-DE" sz="2200" dirty="0"/>
              <a:t>, der die Region </a:t>
            </a:r>
            <a:r>
              <a:rPr lang="de-DE" sz="2200" i="1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200" dirty="0"/>
              <a:t>aufspannt und durch </a:t>
            </a:r>
            <a:r>
              <a:rPr lang="de-DE" sz="2200" i="1" dirty="0" err="1">
                <a:solidFill>
                  <a:schemeClr val="accent1">
                    <a:lumMod val="50000"/>
                  </a:schemeClr>
                </a:solidFill>
              </a:rPr>
              <a:t>qnew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200" dirty="0"/>
              <a:t>partitioniert wird (mit </a:t>
            </a:r>
            <a:r>
              <a:rPr lang="de-DE" sz="2200" b="1" dirty="0"/>
              <a:t>Null</a:t>
            </a:r>
            <a:r>
              <a:rPr lang="de-DE" sz="2200" dirty="0"/>
              <a:t> für alle Subpartitionen)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DE" sz="2200" dirty="0"/>
              <a:t>Lasse </a:t>
            </a:r>
            <a:r>
              <a:rPr lang="de-DE" sz="2200" i="1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200" dirty="0"/>
              <a:t>auf </a:t>
            </a:r>
            <a:r>
              <a:rPr lang="de-DE" sz="2200" i="1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200" i="1" dirty="0">
                <a:solidFill>
                  <a:schemeClr val="accent1">
                    <a:lumMod val="50000"/>
                  </a:schemeClr>
                </a:solidFill>
              </a:rPr>
              <a:t>'</a:t>
            </a:r>
            <a:r>
              <a:rPr lang="de-DE" sz="2200" dirty="0"/>
              <a:t> zeigen </a:t>
            </a:r>
          </a:p>
          <a:p>
            <a:pPr marL="0" indent="0">
              <a:buNone/>
            </a:pPr>
            <a:r>
              <a:rPr lang="de-DE" dirty="0"/>
              <a:t>Leider bleibt der Baum </a:t>
            </a:r>
            <a:r>
              <a:rPr lang="de-DE" b="1" dirty="0"/>
              <a:t>nicht immer balanciert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pic>
        <p:nvPicPr>
          <p:cNvPr id="5" name="Bild 4" descr="Screen Shot 2014-11-16 at 22.00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3136"/>
            <a:ext cx="9144000" cy="155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3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Bereichsanfragen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Um eine Bereichsanfrage</a:t>
            </a:r>
            <a:r>
              <a:rPr lang="de-DE" baseline="30000" dirty="0"/>
              <a:t>2</a:t>
            </a:r>
            <a:r>
              <a:rPr lang="de-DE" dirty="0"/>
              <a:t> zu evaluieren, müssen ggf. mehrere Regionen verfolgt werden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pic>
        <p:nvPicPr>
          <p:cNvPr id="5" name="Bild 4" descr="Screen Shot 2014-11-16 at 22.09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68545"/>
            <a:ext cx="6732240" cy="333669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67544" y="5733256"/>
            <a:ext cx="7016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aseline="30000" dirty="0"/>
              <a:t>2</a:t>
            </a:r>
            <a:r>
              <a:rPr lang="de-DE" dirty="0"/>
              <a:t> Wir betrachten rechteckige Regionen, bei allgemeinen Regionen sind </a:t>
            </a:r>
            <a:br>
              <a:rPr lang="de-DE"/>
            </a:br>
            <a:r>
              <a:rPr lang="de-DE"/>
              <a:t>Umschließungsboxen </a:t>
            </a:r>
            <a:r>
              <a:rPr lang="de-DE" dirty="0"/>
              <a:t>zu bilden und die Antworten nachzuarbeiten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539552" y="5733256"/>
            <a:ext cx="352839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035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Punkt-Quad-Bäume – Diskussion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Punkt-Quad-Bäume</a:t>
            </a:r>
            <a:endParaRPr lang="de-DE" dirty="0">
              <a:solidFill>
                <a:srgbClr val="FF0000"/>
              </a:solidFill>
            </a:endParaRPr>
          </a:p>
          <a:p>
            <a:pPr>
              <a:buFont typeface="Wingdings" charset="2"/>
              <a:buChar char="ü"/>
            </a:pPr>
            <a:r>
              <a:rPr lang="de-DE" dirty="0"/>
              <a:t>sind </a:t>
            </a:r>
            <a:r>
              <a:rPr lang="de-DE" b="1" dirty="0">
                <a:solidFill>
                  <a:srgbClr val="008000"/>
                </a:solidFill>
              </a:rPr>
              <a:t>symmetrisch</a:t>
            </a:r>
            <a:r>
              <a:rPr lang="de-DE" dirty="0">
                <a:solidFill>
                  <a:srgbClr val="008000"/>
                </a:solidFill>
              </a:rPr>
              <a:t> </a:t>
            </a:r>
            <a:r>
              <a:rPr lang="de-DE" dirty="0"/>
              <a:t>in Bezug auf alle Dimensionen</a:t>
            </a:r>
          </a:p>
          <a:p>
            <a:pPr>
              <a:buFont typeface="Wingdings" charset="2"/>
              <a:buChar char="ü"/>
            </a:pPr>
            <a:r>
              <a:rPr lang="de-DE" dirty="0"/>
              <a:t>und unterstützen </a:t>
            </a:r>
            <a:r>
              <a:rPr lang="de-DE" b="1" dirty="0">
                <a:solidFill>
                  <a:srgbClr val="008000"/>
                </a:solidFill>
              </a:rPr>
              <a:t>Punkt-</a:t>
            </a:r>
            <a:r>
              <a:rPr lang="de-DE" dirty="0"/>
              <a:t> und </a:t>
            </a:r>
            <a:r>
              <a:rPr lang="de-DE" b="1" dirty="0">
                <a:solidFill>
                  <a:srgbClr val="008000"/>
                </a:solidFill>
              </a:rPr>
              <a:t>Regionen-</a:t>
            </a:r>
            <a:r>
              <a:rPr lang="de-DE" dirty="0"/>
              <a:t>Anfragen </a:t>
            </a:r>
          </a:p>
          <a:p>
            <a:pPr marL="0" indent="0">
              <a:buNone/>
            </a:pPr>
            <a:r>
              <a:rPr lang="de-DE" dirty="0"/>
              <a:t>Aber</a:t>
            </a:r>
          </a:p>
          <a:p>
            <a:pPr>
              <a:buFont typeface="Symbol" charset="2"/>
              <a:buChar char="-"/>
            </a:pPr>
            <a:r>
              <a:rPr lang="de-DE" dirty="0"/>
              <a:t>die Form hängt von der </a:t>
            </a:r>
            <a:r>
              <a:rPr lang="de-DE" b="1" dirty="0" err="1">
                <a:solidFill>
                  <a:srgbClr val="FF0000"/>
                </a:solidFill>
              </a:rPr>
              <a:t>Einfügereihenfolge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/>
              <a:t>ab </a:t>
            </a:r>
            <a:br>
              <a:rPr lang="de-DE" dirty="0"/>
            </a:br>
            <a:r>
              <a:rPr lang="de-DE" dirty="0"/>
              <a:t>(im </a:t>
            </a:r>
            <a:r>
              <a:rPr lang="de-DE" b="1" dirty="0">
                <a:solidFill>
                  <a:srgbClr val="FF0000"/>
                </a:solidFill>
              </a:rPr>
              <a:t>schlimmsten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/>
              <a:t>Fall entsteht eine </a:t>
            </a:r>
            <a:r>
              <a:rPr lang="de-DE" b="1" dirty="0">
                <a:solidFill>
                  <a:srgbClr val="FF0000"/>
                </a:solidFill>
              </a:rPr>
              <a:t>verkettete Liste</a:t>
            </a:r>
            <a:r>
              <a:rPr lang="de-DE" dirty="0"/>
              <a:t>)</a:t>
            </a:r>
          </a:p>
          <a:p>
            <a:pPr>
              <a:buFont typeface="Symbol" charset="2"/>
              <a:buChar char="-"/>
            </a:pPr>
            <a:r>
              <a:rPr lang="de-DE" b="1" dirty="0">
                <a:solidFill>
                  <a:srgbClr val="FF0000"/>
                </a:solidFill>
              </a:rPr>
              <a:t>Null</a:t>
            </a:r>
            <a:r>
              <a:rPr lang="de-DE" dirty="0"/>
              <a:t>zeiger sind speicher</a:t>
            </a:r>
            <a:r>
              <a:rPr lang="de-DE" b="1" dirty="0">
                <a:solidFill>
                  <a:srgbClr val="FF0000"/>
                </a:solidFill>
              </a:rPr>
              <a:t>ineffizient</a:t>
            </a:r>
            <a:r>
              <a:rPr lang="de-DE" dirty="0"/>
              <a:t> (ins. bei großem </a:t>
            </a:r>
            <a:r>
              <a:rPr lang="de-DE" i="1" dirty="0" err="1"/>
              <a:t>k</a:t>
            </a:r>
            <a:r>
              <a:rPr lang="de-DE" dirty="0"/>
              <a:t>)</a:t>
            </a:r>
          </a:p>
          <a:p>
            <a:pPr marL="0" indent="0">
              <a:buNone/>
            </a:pPr>
            <a:r>
              <a:rPr lang="de-DE" dirty="0"/>
              <a:t>Und</a:t>
            </a:r>
          </a:p>
          <a:p>
            <a:pPr>
              <a:buFont typeface="Courier New"/>
              <a:buChar char="o"/>
            </a:pPr>
            <a:r>
              <a:rPr lang="de-DE" dirty="0"/>
              <a:t>nur </a:t>
            </a:r>
            <a:r>
              <a:rPr lang="de-DE" b="1" dirty="0">
                <a:solidFill>
                  <a:srgbClr val="0000FF"/>
                </a:solidFill>
              </a:rPr>
              <a:t>Punktdaten</a:t>
            </a:r>
            <a:r>
              <a:rPr lang="de-DE" dirty="0"/>
              <a:t> können gespeichert werden</a:t>
            </a:r>
          </a:p>
          <a:p>
            <a:pPr marL="0" indent="0">
              <a:buNone/>
            </a:pPr>
            <a:br>
              <a:rPr lang="de-DE" dirty="0"/>
            </a:br>
            <a:r>
              <a:rPr lang="de-DE" dirty="0"/>
              <a:t>NB: Punkt-Quad-Bäume sind für Hauptspeicher gedacht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9952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1" dirty="0" err="1"/>
              <a:t>k</a:t>
            </a:r>
            <a:r>
              <a:rPr lang="de-DE" dirty="0"/>
              <a:t>-d-Bäume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44008" y="1196975"/>
            <a:ext cx="4042792" cy="4968875"/>
          </a:xfrm>
        </p:spPr>
        <p:txBody>
          <a:bodyPr/>
          <a:lstStyle/>
          <a:p>
            <a:r>
              <a:rPr lang="de-DE" dirty="0"/>
              <a:t>Indiziere </a:t>
            </a:r>
            <a:r>
              <a:rPr lang="de-DE" i="1" dirty="0" err="1"/>
              <a:t>k</a:t>
            </a:r>
            <a:r>
              <a:rPr lang="de-DE" dirty="0"/>
              <a:t>-dimensionale Daten, aber halte den Baum binär</a:t>
            </a:r>
          </a:p>
          <a:p>
            <a:r>
              <a:rPr lang="de-DE" dirty="0"/>
              <a:t>Verwende für jede Baumebene </a:t>
            </a:r>
            <a:r>
              <a:rPr lang="de-DE" i="1" dirty="0"/>
              <a:t>l</a:t>
            </a:r>
            <a:r>
              <a:rPr lang="de-DE" dirty="0"/>
              <a:t> eine andere Dimension </a:t>
            </a:r>
            <a:r>
              <a:rPr lang="de-DE" i="1" dirty="0"/>
              <a:t>d</a:t>
            </a:r>
            <a:r>
              <a:rPr lang="de-DE" i="1" baseline="-25000" dirty="0"/>
              <a:t>l</a:t>
            </a:r>
            <a:r>
              <a:rPr lang="de-DE" dirty="0"/>
              <a:t> als </a:t>
            </a:r>
            <a:r>
              <a:rPr lang="de-DE" dirty="0" err="1"/>
              <a:t>Diskriminator</a:t>
            </a:r>
            <a:r>
              <a:rPr lang="de-DE" dirty="0"/>
              <a:t> zur Partitionierung</a:t>
            </a:r>
          </a:p>
          <a:p>
            <a:pPr lvl="1"/>
            <a:r>
              <a:rPr lang="de-DE" dirty="0"/>
              <a:t>Schema: Round-Robin</a:t>
            </a:r>
          </a:p>
          <a:p>
            <a:r>
              <a:rPr lang="de-DE" dirty="0"/>
              <a:t>Man erhält einen</a:t>
            </a:r>
            <a:br>
              <a:rPr lang="de-DE" dirty="0"/>
            </a:br>
            <a:r>
              <a:rPr lang="de-DE" i="1" dirty="0" err="1"/>
              <a:t>k</a:t>
            </a:r>
            <a:r>
              <a:rPr lang="de-DE" dirty="0"/>
              <a:t>-</a:t>
            </a:r>
            <a:r>
              <a:rPr lang="de-DE" b="1" dirty="0"/>
              <a:t>d-Baum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195736" y="616530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707FD"/>
                </a:solidFill>
              </a:rPr>
              <a:t>J.L. Bentley, Multidimensional Binary Search </a:t>
            </a:r>
            <a:r>
              <a:rPr lang="de-DE" sz="1200" dirty="0" err="1">
                <a:solidFill>
                  <a:srgbClr val="0707FD"/>
                </a:solidFill>
              </a:rPr>
              <a:t>Trees</a:t>
            </a:r>
            <a:r>
              <a:rPr lang="de-DE" sz="1200" dirty="0">
                <a:solidFill>
                  <a:srgbClr val="0707FD"/>
                </a:solidFill>
              </a:rPr>
              <a:t> </a:t>
            </a:r>
            <a:r>
              <a:rPr lang="de-DE" sz="1200" dirty="0" err="1">
                <a:solidFill>
                  <a:srgbClr val="0707FD"/>
                </a:solidFill>
              </a:rPr>
              <a:t>Used</a:t>
            </a:r>
            <a:r>
              <a:rPr lang="de-DE" sz="1200" dirty="0">
                <a:solidFill>
                  <a:srgbClr val="0707FD"/>
                </a:solidFill>
              </a:rPr>
              <a:t> </a:t>
            </a:r>
            <a:r>
              <a:rPr lang="de-DE" sz="1200" dirty="0" err="1">
                <a:solidFill>
                  <a:srgbClr val="0707FD"/>
                </a:solidFill>
              </a:rPr>
              <a:t>for</a:t>
            </a:r>
            <a:r>
              <a:rPr lang="de-DE" sz="1200" dirty="0">
                <a:solidFill>
                  <a:srgbClr val="0707FD"/>
                </a:solidFill>
              </a:rPr>
              <a:t> </a:t>
            </a:r>
            <a:r>
              <a:rPr lang="de-DE" sz="1200" dirty="0" err="1">
                <a:solidFill>
                  <a:srgbClr val="0707FD"/>
                </a:solidFill>
              </a:rPr>
              <a:t>Associative</a:t>
            </a:r>
            <a:r>
              <a:rPr lang="de-DE" sz="1200" dirty="0">
                <a:solidFill>
                  <a:srgbClr val="0707FD"/>
                </a:solidFill>
              </a:rPr>
              <a:t> </a:t>
            </a:r>
            <a:r>
              <a:rPr lang="de-DE" sz="1200" dirty="0" err="1">
                <a:solidFill>
                  <a:srgbClr val="0707FD"/>
                </a:solidFill>
              </a:rPr>
              <a:t>Searchingtley</a:t>
            </a:r>
            <a:r>
              <a:rPr lang="de-DE" sz="1200" dirty="0">
                <a:solidFill>
                  <a:srgbClr val="0707FD"/>
                </a:solidFill>
              </a:rPr>
              <a:t>.. </a:t>
            </a:r>
            <a:r>
              <a:rPr lang="de-DE" sz="1200" dirty="0" err="1">
                <a:solidFill>
                  <a:srgbClr val="0707FD"/>
                </a:solidFill>
              </a:rPr>
              <a:t>Comm</a:t>
            </a:r>
            <a:r>
              <a:rPr lang="de-DE" sz="1200" dirty="0">
                <a:solidFill>
                  <a:srgbClr val="0707FD"/>
                </a:solidFill>
              </a:rPr>
              <a:t>. ACM, vol. 18, </a:t>
            </a:r>
            <a:r>
              <a:rPr lang="de-DE" sz="1200" dirty="0" err="1">
                <a:solidFill>
                  <a:srgbClr val="0707FD"/>
                </a:solidFill>
              </a:rPr>
              <a:t>no</a:t>
            </a:r>
            <a:r>
              <a:rPr lang="de-DE" sz="1200" dirty="0">
                <a:solidFill>
                  <a:srgbClr val="0707FD"/>
                </a:solidFill>
              </a:rPr>
              <a:t>. 9, Sept. </a:t>
            </a:r>
            <a:r>
              <a:rPr lang="de-DE" sz="1200" b="1" dirty="0">
                <a:solidFill>
                  <a:srgbClr val="FF0000"/>
                </a:solidFill>
              </a:rPr>
              <a:t>1975</a:t>
            </a:r>
            <a:r>
              <a:rPr lang="de-DE" sz="1200" dirty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6" name="Bild 5" descr="Screen Shot 2014-11-16 at 22.29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4362144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44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1" dirty="0" err="1"/>
              <a:t>k</a:t>
            </a:r>
            <a:r>
              <a:rPr lang="de-DE" dirty="0"/>
              <a:t>-d-Bäume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i="1" dirty="0" err="1"/>
              <a:t>k</a:t>
            </a:r>
            <a:r>
              <a:rPr lang="de-DE" dirty="0"/>
              <a:t>-d-Bäume übernehmen die positiven Eigenschaften von Punkt-Quad-Bäumen, sind aber </a:t>
            </a:r>
            <a:r>
              <a:rPr lang="de-DE" b="1" dirty="0"/>
              <a:t>speichereffizienter</a:t>
            </a:r>
          </a:p>
          <a:p>
            <a:pPr marL="0" indent="0">
              <a:buNone/>
            </a:pPr>
            <a:r>
              <a:rPr lang="de-DE" dirty="0"/>
              <a:t>Für eine gegebene Punktmenge kann ein </a:t>
            </a:r>
            <a:r>
              <a:rPr lang="de-DE" b="1" dirty="0"/>
              <a:t>balancierter</a:t>
            </a:r>
            <a:br>
              <a:rPr lang="de-DE" dirty="0"/>
            </a:br>
            <a:r>
              <a:rPr lang="de-DE" i="1" dirty="0" err="1"/>
              <a:t>k</a:t>
            </a:r>
            <a:r>
              <a:rPr lang="de-DE" dirty="0"/>
              <a:t>-d-Baum konstruiert werden</a:t>
            </a:r>
            <a:r>
              <a:rPr lang="de-DE" baseline="30000" dirty="0"/>
              <a:t>3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987824" y="6309320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aseline="30000" dirty="0"/>
              <a:t>3</a:t>
            </a:r>
            <a:r>
              <a:rPr lang="de-DE" dirty="0"/>
              <a:t> v</a:t>
            </a:r>
            <a:r>
              <a:rPr lang="de-DE" baseline="-25000" dirty="0"/>
              <a:t>i</a:t>
            </a:r>
            <a:r>
              <a:rPr lang="de-DE" dirty="0"/>
              <a:t>: Koordinate i von Punkt v</a:t>
            </a:r>
          </a:p>
        </p:txBody>
      </p:sp>
      <p:pic>
        <p:nvPicPr>
          <p:cNvPr id="6" name="Bild 5" descr="Screen Shot 2014-11-16 at 22.35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100344"/>
            <a:ext cx="5182952" cy="320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16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Balancierte </a:t>
            </a:r>
            <a:r>
              <a:rPr lang="de-DE" i="1" dirty="0" err="1"/>
              <a:t>k</a:t>
            </a:r>
            <a:r>
              <a:rPr lang="de-DE" dirty="0"/>
              <a:t>-d-Baum-Konstruktion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      Ergebnis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pic>
        <p:nvPicPr>
          <p:cNvPr id="5" name="Bild 4" descr="Screen Shot 2014-11-16 at 22.39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7"/>
            <a:ext cx="8064896" cy="3426304"/>
          </a:xfrm>
          <a:prstGeom prst="rect">
            <a:avLst/>
          </a:prstGeom>
        </p:spPr>
      </p:pic>
      <p:pic>
        <p:nvPicPr>
          <p:cNvPr id="6" name="Bild 5" descr="Screen Shot 2014-11-16 at 22.39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581128"/>
            <a:ext cx="2616582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64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683568" y="1985387"/>
            <a:ext cx="2316162" cy="2334202"/>
            <a:chOff x="682055" y="1985432"/>
            <a:chExt cx="2317886" cy="2334893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682055" y="1985432"/>
              <a:ext cx="2317886" cy="2203292"/>
              <a:chOff x="1581571" y="3164850"/>
              <a:chExt cx="2317886" cy="2203292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flipV="1">
                <a:off x="2669284" y="4155132"/>
                <a:ext cx="0" cy="877184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581571" y="3164850"/>
                <a:ext cx="2317886" cy="9236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 dirty="0"/>
                  <a:t>Multidimensionale</a:t>
                </a:r>
                <a:br>
                  <a:rPr lang="de-DE" sz="2000" dirty="0"/>
                </a:br>
                <a:r>
                  <a:rPr lang="de-DE" sz="2000" dirty="0"/>
                  <a:t>Indizierung für</a:t>
                </a:r>
                <a:br>
                  <a:rPr lang="de-DE" sz="2000" dirty="0"/>
                </a:br>
                <a:r>
                  <a:rPr lang="de-DE" sz="2000" dirty="0"/>
                  <a:t>Hauptspeicher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2982913" y="3392488"/>
            <a:ext cx="3178175" cy="2117725"/>
            <a:chOff x="2983653" y="3392942"/>
            <a:chExt cx="3176694" cy="2118008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2983653" y="3392942"/>
              <a:ext cx="3176694" cy="1985798"/>
              <a:chOff x="2009786" y="3495043"/>
              <a:chExt cx="3176694" cy="1985798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009786" y="3495043"/>
                <a:ext cx="3176694" cy="587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b="1" dirty="0"/>
                  <a:t>Multidimensionale</a:t>
                </a:r>
                <a:br>
                  <a:rPr lang="de-DE" sz="2000" b="1" dirty="0"/>
                </a:br>
                <a:r>
                  <a:rPr lang="de-DE" sz="2000" b="1" noProof="1">
                    <a:cs typeface="Arial" charset="0"/>
                  </a:rPr>
                  <a:t>Indizierung: k-d-B-Bäume</a:t>
                </a:r>
                <a:endParaRPr sz="2000" b="1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953126" y="2780929"/>
            <a:ext cx="2723331" cy="2186359"/>
            <a:chOff x="5953125" y="2781195"/>
            <a:chExt cx="2723431" cy="2186830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6084172" y="2781195"/>
              <a:ext cx="2592384" cy="587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/>
                <a:t>Multidimensionale</a:t>
              </a:r>
              <a:br>
                <a:rPr lang="de-DE" sz="2000" dirty="0"/>
              </a:br>
              <a:r>
                <a:rPr lang="de-DE" sz="2000" noProof="1">
                  <a:cs typeface="Arial" charset="0"/>
                </a:rPr>
                <a:t>Indizierung: R-Bäume</a:t>
              </a: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/>
              <a:t>Multidimensionale Indizierung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654175"/>
            <a:ext cx="4089400" cy="1462088"/>
            <a:chOff x="2876550" y="1654175"/>
            <a:chExt cx="4089400" cy="1462088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3037620" y="1654175"/>
              <a:ext cx="3928330" cy="1370147"/>
              <a:chOff x="2513176" y="3855332"/>
              <a:chExt cx="3928726" cy="1370732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138136" y="453926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775964" y="3855332"/>
                <a:ext cx="3665938" cy="5875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Volltextindizierung</a:t>
                </a:r>
                <a:br>
                  <a:rPr lang="de-DE" sz="2000"/>
                </a:b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513176" y="469981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25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28A9E-100A-5C4F-A413-2ABC0D0F2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Übersicht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83314-610D-A640-BCBE-92CC0261D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400" dirty="0"/>
              <a:t>Semistrukturierte Datenbanken (JSON, XML) und Volltextsuche </a:t>
            </a:r>
          </a:p>
          <a:p>
            <a:r>
              <a:rPr lang="de-DE" sz="1400" dirty="0"/>
              <a:t>Information </a:t>
            </a:r>
            <a:r>
              <a:rPr lang="de-DE" sz="1400" dirty="0" err="1"/>
              <a:t>Retrieval</a:t>
            </a:r>
            <a:r>
              <a:rPr lang="de-DE" sz="1400" dirty="0"/>
              <a:t> </a:t>
            </a:r>
          </a:p>
          <a:p>
            <a:r>
              <a:rPr lang="de-DE" sz="1400" dirty="0">
                <a:highlight>
                  <a:srgbClr val="00FF00"/>
                </a:highlight>
              </a:rPr>
              <a:t>Mehrdimensionale Indexstrukturen </a:t>
            </a:r>
          </a:p>
          <a:p>
            <a:r>
              <a:rPr lang="de-DE" sz="1400" dirty="0"/>
              <a:t>Cluster-Bildung </a:t>
            </a:r>
          </a:p>
          <a:p>
            <a:r>
              <a:rPr lang="de-DE" sz="1400" dirty="0"/>
              <a:t>Einbettungstechniken </a:t>
            </a:r>
          </a:p>
          <a:p>
            <a:r>
              <a:rPr lang="de-DE" sz="1400" dirty="0"/>
              <a:t>Array-Datenbanken </a:t>
            </a:r>
          </a:p>
          <a:p>
            <a:r>
              <a:rPr lang="de-DE" sz="1400" dirty="0"/>
              <a:t>First-</a:t>
            </a:r>
            <a:r>
              <a:rPr lang="de-DE" sz="1400" dirty="0" err="1"/>
              <a:t>n</a:t>
            </a:r>
            <a:r>
              <a:rPr lang="de-DE" sz="1400" dirty="0"/>
              <a:t>-, Top-</a:t>
            </a:r>
            <a:r>
              <a:rPr lang="de-DE" sz="1400" dirty="0" err="1"/>
              <a:t>k</a:t>
            </a:r>
            <a:r>
              <a:rPr lang="de-DE" sz="1400" dirty="0"/>
              <a:t>-, und Skyline-Anfragen </a:t>
            </a:r>
          </a:p>
          <a:p>
            <a:r>
              <a:rPr lang="de-DE" sz="1400" dirty="0"/>
              <a:t>Probabilistische Datenbanken, Anfragebeantwortung, Top-</a:t>
            </a:r>
            <a:r>
              <a:rPr lang="de-DE" sz="1400" dirty="0" err="1"/>
              <a:t>k</a:t>
            </a:r>
            <a:r>
              <a:rPr lang="de-DE" sz="1400" dirty="0"/>
              <a:t>-Anfragen und Open-World-Annahme </a:t>
            </a:r>
          </a:p>
          <a:p>
            <a:r>
              <a:rPr lang="de-DE" sz="1400" dirty="0"/>
              <a:t>Probabilistische Modellierung, </a:t>
            </a:r>
            <a:r>
              <a:rPr lang="de-DE" sz="1400" dirty="0" err="1"/>
              <a:t>Bayes</a:t>
            </a:r>
            <a:r>
              <a:rPr lang="de-DE" sz="1400" dirty="0"/>
              <a:t>-Netze, Anfragebeantwortungsalgorithmen, Lernverfahren, Verallgemeinerung: Belief </a:t>
            </a:r>
            <a:r>
              <a:rPr lang="de-DE" sz="1400" dirty="0" err="1"/>
              <a:t>Functions</a:t>
            </a:r>
            <a:r>
              <a:rPr lang="de-DE" sz="1400" dirty="0"/>
              <a:t>, </a:t>
            </a:r>
            <a:r>
              <a:rPr lang="de-DE" sz="1400" dirty="0" err="1"/>
              <a:t>Dempster-Shafer</a:t>
            </a:r>
            <a:r>
              <a:rPr lang="de-DE" sz="1400" dirty="0"/>
              <a:t> Theorie der Evidenz </a:t>
            </a:r>
          </a:p>
          <a:p>
            <a:r>
              <a:rPr lang="de-DE" sz="1400" dirty="0"/>
              <a:t>Temporale Datenbanken und das relationale Modell, Zeitreihen in Array-Datenbanken, </a:t>
            </a:r>
            <a:r>
              <a:rPr lang="de-DE" sz="1400" dirty="0" err="1"/>
              <a:t>TimeScaleDB</a:t>
            </a:r>
            <a:r>
              <a:rPr lang="de-DE" sz="1400" dirty="0"/>
              <a:t> </a:t>
            </a:r>
          </a:p>
          <a:p>
            <a:r>
              <a:rPr lang="de-DE" sz="1400" dirty="0"/>
              <a:t>Data Mining auf Zeitreihen (SAX, Matrix </a:t>
            </a:r>
            <a:r>
              <a:rPr lang="de-DE" sz="1400" dirty="0" err="1"/>
              <a:t>Product</a:t>
            </a:r>
            <a:r>
              <a:rPr lang="de-DE" sz="1400" dirty="0"/>
              <a:t>), Probabilistische Temporale Datenbanken </a:t>
            </a:r>
          </a:p>
          <a:p>
            <a:r>
              <a:rPr lang="de-DE" sz="1400" dirty="0"/>
              <a:t>Dynamische </a:t>
            </a:r>
            <a:r>
              <a:rPr lang="de-DE" sz="1400" dirty="0" err="1"/>
              <a:t>Bayessche</a:t>
            </a:r>
            <a:r>
              <a:rPr lang="de-DE" sz="1400" dirty="0"/>
              <a:t> Netze, Inferenzalgorithmen und Lernverfahren </a:t>
            </a:r>
          </a:p>
          <a:p>
            <a:r>
              <a:rPr lang="de-DE" sz="1400" dirty="0"/>
              <a:t>Stromdatenbanken, Prinzipien der Fenster-orientierten inkrementellen Verarbeitung </a:t>
            </a:r>
          </a:p>
          <a:p>
            <a:r>
              <a:rPr lang="de-DE" sz="1400" dirty="0"/>
              <a:t>Approximationstechniken für Stromdatenverarbeitung, Stream-Mining </a:t>
            </a:r>
          </a:p>
          <a:p>
            <a:r>
              <a:rPr lang="de-DE" sz="1400" dirty="0"/>
              <a:t>Probabilistische raum-zeitliche Datenbanken und </a:t>
            </a:r>
            <a:r>
              <a:rPr lang="de-DE" sz="1400" dirty="0" err="1"/>
              <a:t>Stromdatenverarbeitungsssysteme</a:t>
            </a:r>
            <a:r>
              <a:rPr lang="de-DE" sz="1400" dirty="0"/>
              <a:t>: Anfragen und Indexstrukturen, Raum-zeitliches Data Mining </a:t>
            </a:r>
          </a:p>
          <a:p>
            <a:r>
              <a:rPr lang="de-DE" sz="1400" dirty="0"/>
              <a:t>Von </a:t>
            </a:r>
            <a:r>
              <a:rPr lang="de-DE" sz="1400" dirty="0" err="1"/>
              <a:t>NoSQL</a:t>
            </a:r>
            <a:r>
              <a:rPr lang="de-DE" sz="1400" dirty="0"/>
              <a:t>- zu </a:t>
            </a:r>
            <a:r>
              <a:rPr lang="de-DE" sz="1400" dirty="0" err="1"/>
              <a:t>NewSQL</a:t>
            </a:r>
            <a:r>
              <a:rPr lang="de-DE" sz="1400" dirty="0"/>
              <a:t>-Datenbanken, CAP-Theorem, </a:t>
            </a:r>
            <a:r>
              <a:rPr lang="de-DE" sz="1400" dirty="0" err="1"/>
              <a:t>Blockchain</a:t>
            </a:r>
            <a:r>
              <a:rPr lang="de-DE" sz="1400" dirty="0"/>
              <a:t>-Datenbanken </a:t>
            </a:r>
          </a:p>
          <a:p>
            <a:r>
              <a:rPr lang="de-DE" sz="1400" dirty="0"/>
              <a:t>Analyse von </a:t>
            </a:r>
            <a:r>
              <a:rPr lang="de-DE" sz="1400" dirty="0" err="1"/>
              <a:t>Graphdaten</a:t>
            </a:r>
            <a:r>
              <a:rPr lang="de-DE" sz="14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24CCC-01D8-644F-BD8D-DC16832CA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87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1" dirty="0" err="1"/>
              <a:t>k</a:t>
            </a:r>
            <a:r>
              <a:rPr lang="de-DE" dirty="0"/>
              <a:t>-d-B-Bäume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k</a:t>
            </a:r>
            <a:r>
              <a:rPr lang="de-DE" dirty="0"/>
              <a:t>-d-Bäume auf Sekundärspeichern</a:t>
            </a:r>
          </a:p>
          <a:p>
            <a:r>
              <a:rPr lang="de-DE" dirty="0"/>
              <a:t>Verwendung von Seiten als organisatorische Einheiten</a:t>
            </a:r>
          </a:p>
          <a:p>
            <a:pPr lvl="1"/>
            <a:r>
              <a:rPr lang="de-DE" dirty="0"/>
              <a:t>Jeder Knoten in einem </a:t>
            </a:r>
            <a:r>
              <a:rPr lang="de-DE" dirty="0" err="1"/>
              <a:t>k</a:t>
            </a:r>
            <a:r>
              <a:rPr lang="de-DE" dirty="0"/>
              <a:t>-d-B-Baum füllt eine Seite</a:t>
            </a:r>
          </a:p>
          <a:p>
            <a:r>
              <a:rPr lang="de-DE" dirty="0" err="1"/>
              <a:t>k</a:t>
            </a:r>
            <a:r>
              <a:rPr lang="de-DE" dirty="0"/>
              <a:t>-d-Baum-Layout für jede Seite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267744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707FD"/>
                </a:solidFill>
              </a:rPr>
              <a:t>John T. Robinson. The K-D-B-</a:t>
            </a:r>
            <a:r>
              <a:rPr lang="de-DE" sz="1200" dirty="0" err="1">
                <a:solidFill>
                  <a:srgbClr val="0707FD"/>
                </a:solidFill>
              </a:rPr>
              <a:t>Tree</a:t>
            </a:r>
            <a:r>
              <a:rPr lang="de-DE" sz="1200" dirty="0">
                <a:solidFill>
                  <a:srgbClr val="0707FD"/>
                </a:solidFill>
              </a:rPr>
              <a:t>: A Search </a:t>
            </a:r>
            <a:r>
              <a:rPr lang="de-DE" sz="1200" dirty="0" err="1">
                <a:solidFill>
                  <a:srgbClr val="0707FD"/>
                </a:solidFill>
              </a:rPr>
              <a:t>Structure</a:t>
            </a:r>
            <a:r>
              <a:rPr lang="de-DE" sz="1200" dirty="0">
                <a:solidFill>
                  <a:srgbClr val="0707FD"/>
                </a:solidFill>
              </a:rPr>
              <a:t> </a:t>
            </a:r>
            <a:r>
              <a:rPr lang="de-DE" sz="1200" dirty="0" err="1">
                <a:solidFill>
                  <a:srgbClr val="0707FD"/>
                </a:solidFill>
              </a:rPr>
              <a:t>for</a:t>
            </a:r>
            <a:r>
              <a:rPr lang="de-DE" sz="1200" dirty="0">
                <a:solidFill>
                  <a:srgbClr val="0707FD"/>
                </a:solidFill>
              </a:rPr>
              <a:t> Large</a:t>
            </a:r>
          </a:p>
          <a:p>
            <a:r>
              <a:rPr lang="de-DE" sz="1200" dirty="0">
                <a:solidFill>
                  <a:srgbClr val="0707FD"/>
                </a:solidFill>
              </a:rPr>
              <a:t>Multidimensional Dynamic Indexes. SIGMOD </a:t>
            </a:r>
            <a:r>
              <a:rPr lang="de-DE" sz="1200" b="1" dirty="0">
                <a:solidFill>
                  <a:srgbClr val="FF0000"/>
                </a:solidFill>
              </a:rPr>
              <a:t>1981</a:t>
            </a:r>
            <a:r>
              <a:rPr lang="de-DE" sz="1200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699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1" dirty="0" err="1"/>
              <a:t>k</a:t>
            </a:r>
            <a:r>
              <a:rPr lang="de-DE" dirty="0"/>
              <a:t>-d-B-Bäume: Zentrale Idee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40152" y="1196975"/>
            <a:ext cx="3096344" cy="4968875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 err="1"/>
              <a:t>Regionenseiten</a:t>
            </a:r>
            <a:endParaRPr lang="de-DE" sz="2000" b="1" dirty="0"/>
          </a:p>
          <a:p>
            <a:r>
              <a:rPr lang="de-DE" sz="2000" dirty="0"/>
              <a:t>enthalten Einträge &lt;</a:t>
            </a:r>
            <a:r>
              <a:rPr lang="de-DE" sz="2000" dirty="0" err="1"/>
              <a:t>region</a:t>
            </a:r>
            <a:r>
              <a:rPr lang="de-DE" sz="2000" dirty="0"/>
              <a:t>, </a:t>
            </a:r>
            <a:r>
              <a:rPr lang="de-DE" sz="2000" dirty="0" err="1"/>
              <a:t>pageID</a:t>
            </a:r>
            <a:r>
              <a:rPr lang="de-DE" sz="2000" dirty="0"/>
              <a:t>&gt;</a:t>
            </a:r>
          </a:p>
          <a:p>
            <a:r>
              <a:rPr lang="de-DE" sz="2000" dirty="0"/>
              <a:t>keine </a:t>
            </a:r>
            <a:r>
              <a:rPr lang="de-DE" sz="2000" b="1" dirty="0"/>
              <a:t>Null</a:t>
            </a:r>
            <a:r>
              <a:rPr lang="de-DE" sz="2000" dirty="0"/>
              <a:t>zeiger</a:t>
            </a:r>
          </a:p>
          <a:p>
            <a:r>
              <a:rPr lang="de-DE" sz="2000" dirty="0"/>
              <a:t>bilden </a:t>
            </a:r>
            <a:r>
              <a:rPr lang="de-DE" sz="2000" b="1" dirty="0"/>
              <a:t>balancierten</a:t>
            </a:r>
            <a:r>
              <a:rPr lang="de-DE" sz="2000" dirty="0"/>
              <a:t> Baum</a:t>
            </a:r>
          </a:p>
          <a:p>
            <a:r>
              <a:rPr lang="de-DE" sz="2000" dirty="0"/>
              <a:t>alle Regionen </a:t>
            </a:r>
            <a:r>
              <a:rPr lang="de-DE" sz="2000" b="1" dirty="0"/>
              <a:t>disjunkt</a:t>
            </a:r>
            <a:r>
              <a:rPr lang="de-DE" sz="2000" dirty="0"/>
              <a:t> und </a:t>
            </a:r>
            <a:r>
              <a:rPr lang="de-DE" sz="2000" b="1" dirty="0"/>
              <a:t>rechteckig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b="1" dirty="0"/>
              <a:t>Punktseiten</a:t>
            </a:r>
          </a:p>
          <a:p>
            <a:r>
              <a:rPr lang="de-DE" sz="2000" dirty="0"/>
              <a:t>enthalten Einträge &lt;</a:t>
            </a:r>
            <a:r>
              <a:rPr lang="de-DE" sz="2000" dirty="0" err="1"/>
              <a:t>point</a:t>
            </a:r>
            <a:r>
              <a:rPr lang="de-DE" sz="2000" dirty="0"/>
              <a:t>, </a:t>
            </a:r>
            <a:r>
              <a:rPr lang="de-DE" sz="2000" dirty="0" err="1"/>
              <a:t>rid</a:t>
            </a:r>
            <a:r>
              <a:rPr lang="de-DE" sz="2000" dirty="0"/>
              <a:t>&gt;</a:t>
            </a:r>
          </a:p>
          <a:p>
            <a:r>
              <a:rPr lang="de-DE" sz="2000" dirty="0">
                <a:sym typeface="Wingdings"/>
              </a:rPr>
              <a:t> </a:t>
            </a:r>
            <a:r>
              <a:rPr lang="de-DE" sz="2000" dirty="0"/>
              <a:t>Blattknoten B</a:t>
            </a:r>
            <a:r>
              <a:rPr lang="de-DE" sz="2000" baseline="30000" dirty="0"/>
              <a:t>+</a:t>
            </a:r>
            <a:r>
              <a:rPr lang="de-DE" sz="2000" dirty="0"/>
              <a:t>-Baum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pic>
        <p:nvPicPr>
          <p:cNvPr id="5" name="Bild 4" descr="Screen Shot 2014-11-16 at 22.53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24744"/>
            <a:ext cx="5802588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21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Operationen auf </a:t>
            </a:r>
            <a:r>
              <a:rPr lang="de-DE" i="1" dirty="0" err="1"/>
              <a:t>k</a:t>
            </a:r>
            <a:r>
              <a:rPr lang="de-DE" dirty="0"/>
              <a:t>-d-B-Bäumen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Suche</a:t>
            </a:r>
            <a:r>
              <a:rPr lang="de-DE" dirty="0"/>
              <a:t> in einem </a:t>
            </a:r>
            <a:r>
              <a:rPr lang="de-DE" i="1" dirty="0" err="1"/>
              <a:t>k</a:t>
            </a:r>
            <a:r>
              <a:rPr lang="de-DE" dirty="0"/>
              <a:t>-d-B-Baum läuft wie folgt:</a:t>
            </a:r>
          </a:p>
          <a:p>
            <a:pPr lvl="1"/>
            <a:r>
              <a:rPr lang="de-DE" dirty="0"/>
              <a:t>Auf jeder Seite bestimme die Region </a:t>
            </a:r>
            <a:r>
              <a:rPr lang="de-DE" i="1" dirty="0" err="1"/>
              <a:t>R</a:t>
            </a:r>
            <a:r>
              <a:rPr lang="de-DE" i="1" baseline="-25000" dirty="0" err="1"/>
              <a:t>i</a:t>
            </a:r>
            <a:r>
              <a:rPr lang="de-DE" dirty="0"/>
              <a:t>, die Anfragepunkt </a:t>
            </a:r>
            <a:r>
              <a:rPr lang="de-DE" i="1" dirty="0" err="1"/>
              <a:t>q</a:t>
            </a:r>
            <a:r>
              <a:rPr lang="de-DE" dirty="0"/>
              <a:t> enthält (oder sich mit der Anfrageregion </a:t>
            </a:r>
            <a:r>
              <a:rPr lang="de-DE" i="1" dirty="0"/>
              <a:t>Q</a:t>
            </a:r>
            <a:r>
              <a:rPr lang="de-DE" dirty="0"/>
              <a:t> schneidet)</a:t>
            </a:r>
          </a:p>
          <a:p>
            <a:pPr lvl="1"/>
            <a:r>
              <a:rPr lang="de-DE" dirty="0"/>
              <a:t>Für jedes solche </a:t>
            </a:r>
            <a:r>
              <a:rPr lang="de-DE" i="1" dirty="0" err="1"/>
              <a:t>R</a:t>
            </a:r>
            <a:r>
              <a:rPr lang="de-DE" i="1" baseline="-25000" dirty="0" err="1"/>
              <a:t>i</a:t>
            </a:r>
            <a:r>
              <a:rPr lang="de-DE" dirty="0"/>
              <a:t> bestimme die Seite und wende Suche rekursiv an</a:t>
            </a:r>
          </a:p>
          <a:p>
            <a:pPr lvl="1"/>
            <a:r>
              <a:rPr lang="de-DE" dirty="0"/>
              <a:t>Auf Punktseiten hole jeden Punkt </a:t>
            </a:r>
            <a:r>
              <a:rPr lang="de-DE" i="1" dirty="0" err="1"/>
              <a:t>p</a:t>
            </a:r>
            <a:r>
              <a:rPr lang="de-DE" i="1" baseline="-25000" dirty="0" err="1"/>
              <a:t>i</a:t>
            </a:r>
            <a:r>
              <a:rPr lang="de-DE" dirty="0"/>
              <a:t>, der auf Anfrage passt, und gebe ihn zurück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3497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Operationen auf </a:t>
            </a:r>
            <a:r>
              <a:rPr lang="de-DE" i="1" dirty="0" err="1"/>
              <a:t>k</a:t>
            </a:r>
            <a:r>
              <a:rPr lang="de-DE" dirty="0"/>
              <a:t>-d-B-Bäumen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Beim </a:t>
            </a:r>
            <a:r>
              <a:rPr lang="de-DE" b="1" dirty="0"/>
              <a:t>Einfügen</a:t>
            </a:r>
            <a:r>
              <a:rPr lang="de-DE" dirty="0"/>
              <a:t> wird der Baum </a:t>
            </a:r>
            <a:r>
              <a:rPr lang="de-DE" b="1" dirty="0"/>
              <a:t>balanciert</a:t>
            </a:r>
            <a:r>
              <a:rPr lang="de-DE" dirty="0"/>
              <a:t> wie beim </a:t>
            </a:r>
            <a:br>
              <a:rPr lang="de-DE" dirty="0"/>
            </a:br>
            <a:r>
              <a:rPr lang="de-DE" b="1" dirty="0"/>
              <a:t>B</a:t>
            </a:r>
            <a:r>
              <a:rPr lang="de-DE" b="1" baseline="30000" dirty="0"/>
              <a:t>+</a:t>
            </a:r>
            <a:r>
              <a:rPr lang="de-DE" b="1" dirty="0"/>
              <a:t>-Baum</a:t>
            </a:r>
          </a:p>
          <a:p>
            <a:pPr lvl="1"/>
            <a:r>
              <a:rPr lang="de-DE" dirty="0"/>
              <a:t>Füge Eintrag &lt;</a:t>
            </a:r>
            <a:r>
              <a:rPr lang="de-DE" dirty="0" err="1"/>
              <a:t>region</a:t>
            </a:r>
            <a:r>
              <a:rPr lang="de-DE" dirty="0"/>
              <a:t>, </a:t>
            </a:r>
            <a:r>
              <a:rPr lang="de-DE" dirty="0" err="1"/>
              <a:t>pageID</a:t>
            </a:r>
            <a:r>
              <a:rPr lang="de-DE" dirty="0"/>
              <a:t>&gt; (&lt;</a:t>
            </a:r>
            <a:r>
              <a:rPr lang="de-DE" dirty="0" err="1"/>
              <a:t>point</a:t>
            </a:r>
            <a:r>
              <a:rPr lang="de-DE" dirty="0"/>
              <a:t>, </a:t>
            </a:r>
            <a:r>
              <a:rPr lang="de-DE" dirty="0" err="1"/>
              <a:t>rid</a:t>
            </a:r>
            <a:r>
              <a:rPr lang="de-DE" dirty="0"/>
              <a:t>&gt;) in eine </a:t>
            </a:r>
            <a:r>
              <a:rPr lang="de-DE" dirty="0" err="1"/>
              <a:t>Regionenseite</a:t>
            </a:r>
            <a:r>
              <a:rPr lang="de-DE" dirty="0"/>
              <a:t> (Punktseite) ein, </a:t>
            </a:r>
            <a:br>
              <a:rPr lang="de-DE" dirty="0"/>
            </a:br>
            <a:r>
              <a:rPr lang="de-DE" dirty="0"/>
              <a:t>sofern </a:t>
            </a:r>
            <a:r>
              <a:rPr lang="de-DE" b="1" dirty="0"/>
              <a:t>genügend Platz </a:t>
            </a:r>
            <a:r>
              <a:rPr lang="de-DE" dirty="0"/>
              <a:t>vorhanden</a:t>
            </a:r>
          </a:p>
          <a:p>
            <a:pPr lvl="1"/>
            <a:r>
              <a:rPr lang="de-DE" b="1" dirty="0"/>
              <a:t>Sonst: Splitte </a:t>
            </a:r>
            <a:r>
              <a:rPr lang="de-DE" dirty="0"/>
              <a:t>Seite auf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3759541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Aufsplittung</a:t>
            </a:r>
            <a:r>
              <a:rPr lang="de-DE" dirty="0"/>
              <a:t> einer Punktseite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Aufteilung einer Seite </a:t>
            </a:r>
            <a:r>
              <a:rPr lang="de-DE" i="1" dirty="0"/>
              <a:t>p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DE" b="1" dirty="0"/>
              <a:t>Wähle Dimension </a:t>
            </a:r>
            <a:r>
              <a:rPr lang="de-DE" i="1" dirty="0"/>
              <a:t>i</a:t>
            </a:r>
            <a:r>
              <a:rPr lang="de-DE" dirty="0"/>
              <a:t> und eine </a:t>
            </a:r>
            <a:r>
              <a:rPr lang="de-DE" i="1" dirty="0"/>
              <a:t>i</a:t>
            </a:r>
            <a:r>
              <a:rPr lang="de-DE" dirty="0"/>
              <a:t>-Koordinate </a:t>
            </a:r>
            <a:r>
              <a:rPr lang="de-DE" i="1" dirty="0"/>
              <a:t>x</a:t>
            </a:r>
            <a:r>
              <a:rPr lang="de-DE" i="1" baseline="-25000" dirty="0"/>
              <a:t>i</a:t>
            </a:r>
            <a:r>
              <a:rPr lang="de-DE" dirty="0"/>
              <a:t> entlang derer die Aufteilung erfolgen soll, so dass die Teilung zwei nicht übervolle Seiten erzeugt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DE" b="1" dirty="0"/>
              <a:t>Schiebe</a:t>
            </a:r>
            <a:r>
              <a:rPr lang="de-DE" dirty="0"/>
              <a:t> Datenpunkte entsprechend auf neue Seiten </a:t>
            </a:r>
            <a:r>
              <a:rPr lang="de-DE" i="1" dirty="0" err="1"/>
              <a:t>p</a:t>
            </a:r>
            <a:r>
              <a:rPr lang="de-DE" i="1" baseline="-25000" dirty="0" err="1"/>
              <a:t>links</a:t>
            </a:r>
            <a:r>
              <a:rPr lang="de-DE" dirty="0"/>
              <a:t> oder </a:t>
            </a:r>
            <a:r>
              <a:rPr lang="de-DE" i="1" dirty="0" err="1"/>
              <a:t>p</a:t>
            </a:r>
            <a:r>
              <a:rPr lang="de-DE" i="1" baseline="-25000" dirty="0" err="1"/>
              <a:t>rechts</a:t>
            </a:r>
            <a:r>
              <a:rPr lang="de-DE" dirty="0"/>
              <a:t> sofern </a:t>
            </a:r>
            <a:r>
              <a:rPr lang="de-DE" i="1" dirty="0" err="1"/>
              <a:t>p</a:t>
            </a:r>
            <a:r>
              <a:rPr lang="de-DE" i="1" baseline="-25000" dirty="0" err="1"/>
              <a:t>i</a:t>
            </a:r>
            <a:r>
              <a:rPr lang="de-DE" i="1" dirty="0"/>
              <a:t> &lt; x</a:t>
            </a:r>
            <a:r>
              <a:rPr lang="de-DE" i="1" baseline="-25000" dirty="0"/>
              <a:t>i</a:t>
            </a:r>
            <a:r>
              <a:rPr lang="de-DE" i="1" dirty="0"/>
              <a:t> </a:t>
            </a:r>
            <a:r>
              <a:rPr lang="de-DE" dirty="0"/>
              <a:t>oder </a:t>
            </a:r>
            <a:r>
              <a:rPr lang="de-DE" i="1" dirty="0" err="1"/>
              <a:t>p</a:t>
            </a:r>
            <a:r>
              <a:rPr lang="de-DE" i="1" baseline="-25000" dirty="0" err="1"/>
              <a:t>i</a:t>
            </a:r>
            <a:r>
              <a:rPr lang="de-DE" i="1" dirty="0"/>
              <a:t> ≥ x</a:t>
            </a:r>
            <a:r>
              <a:rPr lang="de-DE" i="1" baseline="-25000" dirty="0"/>
              <a:t>i</a:t>
            </a:r>
            <a:r>
              <a:rPr lang="de-DE" i="1" dirty="0"/>
              <a:t> 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DE" b="1" dirty="0"/>
              <a:t>Ersetze</a:t>
            </a:r>
            <a:r>
              <a:rPr lang="de-DE" dirty="0"/>
              <a:t> </a:t>
            </a:r>
            <a:r>
              <a:rPr lang="de-DE" i="1" dirty="0"/>
              <a:t>&lt;</a:t>
            </a:r>
            <a:r>
              <a:rPr lang="de-DE" i="1" dirty="0" err="1"/>
              <a:t>region</a:t>
            </a:r>
            <a:r>
              <a:rPr lang="de-DE" i="1" dirty="0"/>
              <a:t>, p&gt; </a:t>
            </a:r>
            <a:r>
              <a:rPr lang="de-DE" dirty="0"/>
              <a:t>auf der </a:t>
            </a:r>
            <a:r>
              <a:rPr lang="de-DE" b="1" dirty="0"/>
              <a:t>Elternseite</a:t>
            </a:r>
            <a:r>
              <a:rPr lang="de-DE" dirty="0"/>
              <a:t> durch </a:t>
            </a:r>
            <a:br>
              <a:rPr lang="de-DE" dirty="0"/>
            </a:br>
            <a:r>
              <a:rPr lang="de-DE" i="1" dirty="0"/>
              <a:t>&lt;linke-region, </a:t>
            </a:r>
            <a:r>
              <a:rPr lang="de-DE" i="1" dirty="0" err="1"/>
              <a:t>p</a:t>
            </a:r>
            <a:r>
              <a:rPr lang="de-DE" i="1" baseline="-25000" dirty="0" err="1"/>
              <a:t>links</a:t>
            </a:r>
            <a:r>
              <a:rPr lang="de-DE" i="1" dirty="0"/>
              <a:t>&gt; </a:t>
            </a:r>
            <a:r>
              <a:rPr lang="de-DE" dirty="0"/>
              <a:t>und </a:t>
            </a:r>
            <a:r>
              <a:rPr lang="de-DE" i="1" dirty="0"/>
              <a:t>&lt;rechte-region, </a:t>
            </a:r>
            <a:r>
              <a:rPr lang="de-DE" i="1" dirty="0" err="1"/>
              <a:t>p</a:t>
            </a:r>
            <a:r>
              <a:rPr lang="de-DE" i="1" baseline="-25000" dirty="0" err="1"/>
              <a:t>rechts</a:t>
            </a:r>
            <a:r>
              <a:rPr lang="de-DE" i="1" dirty="0"/>
              <a:t>&gt;</a:t>
            </a:r>
          </a:p>
          <a:p>
            <a:pPr marL="0" indent="0">
              <a:buNone/>
            </a:pPr>
            <a:r>
              <a:rPr lang="de-DE" dirty="0"/>
              <a:t>Der 3. Schritt kann zu einem </a:t>
            </a:r>
            <a:r>
              <a:rPr lang="de-DE" b="1" dirty="0"/>
              <a:t>Überlauf</a:t>
            </a:r>
            <a:r>
              <a:rPr lang="de-DE" dirty="0"/>
              <a:t> der Elternseite führen und damit zu einem </a:t>
            </a:r>
            <a:r>
              <a:rPr lang="de-DE" b="1" dirty="0"/>
              <a:t>Aufspalten</a:t>
            </a:r>
            <a:r>
              <a:rPr lang="de-DE" dirty="0"/>
              <a:t> einer </a:t>
            </a:r>
            <a:r>
              <a:rPr lang="de-DE" b="1" dirty="0" err="1"/>
              <a:t>Regionenseite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2255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Aufspaltung einer </a:t>
            </a:r>
            <a:r>
              <a:rPr lang="de-DE" dirty="0" err="1"/>
              <a:t>Regionenseite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Aufspaltung einer </a:t>
            </a:r>
            <a:r>
              <a:rPr lang="de-DE" b="1" dirty="0"/>
              <a:t>Punktseite</a:t>
            </a:r>
            <a:r>
              <a:rPr lang="de-DE" dirty="0"/>
              <a:t> und Verschiebung der Datenpunkte ist recht </a:t>
            </a:r>
            <a:r>
              <a:rPr lang="de-DE" b="1" dirty="0"/>
              <a:t>einfach</a:t>
            </a:r>
          </a:p>
          <a:p>
            <a:r>
              <a:rPr lang="de-DE" dirty="0"/>
              <a:t>Im Falle einer </a:t>
            </a:r>
            <a:r>
              <a:rPr lang="de-DE" b="1" dirty="0"/>
              <a:t>Aufspaltung</a:t>
            </a:r>
            <a:r>
              <a:rPr lang="de-DE" dirty="0"/>
              <a:t> können einige </a:t>
            </a:r>
            <a:r>
              <a:rPr lang="de-DE" b="1" dirty="0"/>
              <a:t>Regionen auf beiden </a:t>
            </a:r>
            <a:r>
              <a:rPr lang="de-DE" dirty="0"/>
              <a:t>Seite der Aufteilungslinie liegen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Diese Regionen müssen </a:t>
            </a:r>
            <a:r>
              <a:rPr lang="de-DE" b="1" dirty="0"/>
              <a:t>aufgeteilt</a:t>
            </a:r>
            <a:r>
              <a:rPr lang="de-DE" dirty="0"/>
              <a:t> werden</a:t>
            </a:r>
          </a:p>
          <a:p>
            <a:r>
              <a:rPr lang="de-DE" dirty="0"/>
              <a:t>Mögliche Folge: </a:t>
            </a:r>
            <a:r>
              <a:rPr lang="de-DE" b="1" dirty="0"/>
              <a:t>Rekursives Aufteilen nach unten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pic>
        <p:nvPicPr>
          <p:cNvPr id="5" name="Bild 4" descr="Screen Shot 2014-11-16 at 23.46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996952"/>
            <a:ext cx="2468254" cy="206313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940152" y="3645024"/>
            <a:ext cx="23599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Aufteilungslinie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>
                <a:solidFill>
                  <a:srgbClr val="FF0000"/>
                </a:solidFill>
              </a:rPr>
              <a:t>(beachte: Aufteilung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>
                <a:solidFill>
                  <a:srgbClr val="FF0000"/>
                </a:solidFill>
              </a:rPr>
              <a:t> erfolgt abwechselnd,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>
                <a:solidFill>
                  <a:srgbClr val="FF0000"/>
                </a:solidFill>
              </a:rPr>
              <a:t> horizontaler Split hier 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>
                <a:solidFill>
                  <a:srgbClr val="FF0000"/>
                </a:solidFill>
              </a:rPr>
              <a:t> nicht möglich)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979712" y="4293096"/>
            <a:ext cx="1249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Aufgeteilte</a:t>
            </a:r>
            <a:br>
              <a:rPr lang="de-DE" dirty="0"/>
            </a:br>
            <a:r>
              <a:rPr lang="de-DE" dirty="0"/>
              <a:t>Region</a:t>
            </a:r>
          </a:p>
        </p:txBody>
      </p:sp>
    </p:spTree>
    <p:extLst>
      <p:ext uri="{BB962C8B-B14F-4D97-AF65-F5344CB8AC3E}">
        <p14:creationId xmlns:p14="http://schemas.microsoft.com/office/powerpoint/2010/main" val="1677554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noch einmal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40152" y="1196975"/>
            <a:ext cx="3096344" cy="4968875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 err="1"/>
              <a:t>Regionenseiten</a:t>
            </a:r>
            <a:endParaRPr lang="de-DE" sz="2000" b="1" dirty="0"/>
          </a:p>
          <a:p>
            <a:r>
              <a:rPr lang="de-DE" sz="2000" dirty="0"/>
              <a:t>enthalten Einträge &lt;</a:t>
            </a:r>
            <a:r>
              <a:rPr lang="de-DE" sz="2000" dirty="0" err="1"/>
              <a:t>region</a:t>
            </a:r>
            <a:r>
              <a:rPr lang="de-DE" sz="2000" dirty="0"/>
              <a:t>, </a:t>
            </a:r>
            <a:r>
              <a:rPr lang="de-DE" sz="2000" dirty="0" err="1"/>
              <a:t>pageID</a:t>
            </a:r>
            <a:r>
              <a:rPr lang="de-DE" sz="2000" dirty="0"/>
              <a:t>&gt;</a:t>
            </a:r>
          </a:p>
          <a:p>
            <a:r>
              <a:rPr lang="de-DE" sz="2000" b="1" dirty="0"/>
              <a:t>keine</a:t>
            </a:r>
            <a:r>
              <a:rPr lang="de-DE" sz="2000" dirty="0"/>
              <a:t> </a:t>
            </a:r>
            <a:r>
              <a:rPr lang="de-DE" sz="2000" b="1" dirty="0"/>
              <a:t>Null</a:t>
            </a:r>
            <a:r>
              <a:rPr lang="de-DE" sz="2000" dirty="0"/>
              <a:t>zeiger</a:t>
            </a:r>
          </a:p>
          <a:p>
            <a:r>
              <a:rPr lang="de-DE" sz="2000" dirty="0"/>
              <a:t>bilden </a:t>
            </a:r>
            <a:r>
              <a:rPr lang="de-DE" sz="2000" b="1" dirty="0"/>
              <a:t>balancierten</a:t>
            </a:r>
            <a:r>
              <a:rPr lang="de-DE" sz="2000" dirty="0"/>
              <a:t> Baum</a:t>
            </a:r>
          </a:p>
          <a:p>
            <a:r>
              <a:rPr lang="de-DE" sz="2000" dirty="0"/>
              <a:t>alle Regionen </a:t>
            </a:r>
            <a:r>
              <a:rPr lang="de-DE" sz="2000" b="1" dirty="0"/>
              <a:t>disjunkt</a:t>
            </a:r>
            <a:r>
              <a:rPr lang="de-DE" sz="2000" dirty="0"/>
              <a:t> und </a:t>
            </a:r>
            <a:r>
              <a:rPr lang="de-DE" sz="2000" b="1" dirty="0"/>
              <a:t>rechteckig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b="1" dirty="0"/>
              <a:t>Punktseiten</a:t>
            </a:r>
          </a:p>
          <a:p>
            <a:r>
              <a:rPr lang="de-DE" sz="2000" dirty="0"/>
              <a:t>enthalten Einträge &lt;</a:t>
            </a:r>
            <a:r>
              <a:rPr lang="de-DE" sz="2000" dirty="0" err="1"/>
              <a:t>point</a:t>
            </a:r>
            <a:r>
              <a:rPr lang="de-DE" sz="2000" dirty="0"/>
              <a:t>, </a:t>
            </a:r>
            <a:r>
              <a:rPr lang="de-DE" sz="2000" dirty="0" err="1"/>
              <a:t>rid</a:t>
            </a:r>
            <a:r>
              <a:rPr lang="de-DE" sz="2000" dirty="0"/>
              <a:t>&gt;</a:t>
            </a:r>
          </a:p>
          <a:p>
            <a:r>
              <a:rPr lang="de-DE" sz="2000" dirty="0">
                <a:sym typeface="Wingdings"/>
              </a:rPr>
              <a:t> </a:t>
            </a:r>
            <a:r>
              <a:rPr lang="de-DE" sz="2000" dirty="0"/>
              <a:t>Blattknoten B</a:t>
            </a:r>
            <a:r>
              <a:rPr lang="de-DE" sz="2000" baseline="30000" dirty="0"/>
              <a:t>+</a:t>
            </a:r>
            <a:r>
              <a:rPr lang="de-DE" sz="2000" dirty="0"/>
              <a:t>-Baum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pic>
        <p:nvPicPr>
          <p:cNvPr id="5" name="Bild 4" descr="Screen Shot 2014-11-16 at 22.53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24744"/>
            <a:ext cx="5802588" cy="5157192"/>
          </a:xfrm>
          <a:prstGeom prst="rect">
            <a:avLst/>
          </a:prstGeom>
        </p:spPr>
      </p:pic>
      <p:cxnSp>
        <p:nvCxnSpPr>
          <p:cNvPr id="7" name="Gerade Verbindung 6"/>
          <p:cNvCxnSpPr/>
          <p:nvPr/>
        </p:nvCxnSpPr>
        <p:spPr>
          <a:xfrm>
            <a:off x="2195736" y="2132856"/>
            <a:ext cx="18002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0776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Beispiel: Aufspaltung von Seite 0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Wurzelseite 0 </a:t>
            </a:r>
            <a:r>
              <a:rPr lang="de-DE" dirty="0">
                <a:sym typeface="Wingdings"/>
              </a:rPr>
              <a:t> Seiten 0 und 6 (neue Wurzel erzeugen)</a:t>
            </a:r>
          </a:p>
          <a:p>
            <a:pPr marL="0" indent="0">
              <a:buNone/>
            </a:pPr>
            <a:r>
              <a:rPr lang="de-DE" dirty="0" err="1"/>
              <a:t>Regionenseite</a:t>
            </a:r>
            <a:r>
              <a:rPr lang="de-DE" dirty="0"/>
              <a:t> 1 </a:t>
            </a:r>
            <a:r>
              <a:rPr lang="de-DE" dirty="0">
                <a:sym typeface="Wingdings"/>
              </a:rPr>
              <a:t> Seiten 1  und 7 </a:t>
            </a:r>
          </a:p>
          <a:p>
            <a:pPr marL="0" indent="0">
              <a:buNone/>
            </a:pPr>
            <a:r>
              <a:rPr lang="de-DE" dirty="0">
                <a:sym typeface="Wingdings"/>
              </a:rPr>
              <a:t>                                      (Punktseiten nicht gezeigt)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pic>
        <p:nvPicPr>
          <p:cNvPr id="5" name="Bild 4" descr="Screen Shot 2014-11-16 at 23.50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78578"/>
            <a:ext cx="6588224" cy="361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11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1" dirty="0" err="1"/>
              <a:t>k</a:t>
            </a:r>
            <a:r>
              <a:rPr lang="de-DE" dirty="0"/>
              <a:t>-d-B-Bäume – Diskussion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328369"/>
          </a:xfrm>
        </p:spPr>
        <p:txBody>
          <a:bodyPr/>
          <a:lstStyle/>
          <a:p>
            <a:pPr>
              <a:buFont typeface="Wingdings" charset="2"/>
              <a:buChar char="ü"/>
            </a:pPr>
            <a:r>
              <a:rPr lang="de-DE" b="1" dirty="0">
                <a:solidFill>
                  <a:srgbClr val="008000"/>
                </a:solidFill>
              </a:rPr>
              <a:t>Symmetrie</a:t>
            </a:r>
            <a:r>
              <a:rPr lang="de-DE" dirty="0"/>
              <a:t> in Bezug auf alle Dimensionen</a:t>
            </a:r>
          </a:p>
          <a:p>
            <a:pPr>
              <a:buFont typeface="Wingdings" charset="2"/>
              <a:buChar char="ü"/>
            </a:pPr>
            <a:r>
              <a:rPr lang="de-DE" b="1" dirty="0">
                <a:solidFill>
                  <a:srgbClr val="008000"/>
                </a:solidFill>
              </a:rPr>
              <a:t>Räumliche</a:t>
            </a:r>
            <a:r>
              <a:rPr lang="de-DE" dirty="0">
                <a:solidFill>
                  <a:srgbClr val="008000"/>
                </a:solidFill>
              </a:rPr>
              <a:t> </a:t>
            </a:r>
            <a:r>
              <a:rPr lang="de-DE" dirty="0"/>
              <a:t>Gruppierung von Daten in </a:t>
            </a:r>
            <a:br>
              <a:rPr lang="de-DE" dirty="0"/>
            </a:br>
            <a:r>
              <a:rPr lang="de-DE" b="1" dirty="0">
                <a:solidFill>
                  <a:srgbClr val="008000"/>
                </a:solidFill>
              </a:rPr>
              <a:t>seitenorientierter</a:t>
            </a:r>
            <a:r>
              <a:rPr lang="de-DE" dirty="0"/>
              <a:t> Weise</a:t>
            </a:r>
          </a:p>
          <a:p>
            <a:pPr>
              <a:buFont typeface="Wingdings" charset="2"/>
              <a:buChar char="ü"/>
            </a:pPr>
            <a:r>
              <a:rPr lang="de-DE" b="1" dirty="0">
                <a:solidFill>
                  <a:srgbClr val="008000"/>
                </a:solidFill>
              </a:rPr>
              <a:t>Dynamisch</a:t>
            </a:r>
            <a:r>
              <a:rPr lang="de-DE" dirty="0">
                <a:solidFill>
                  <a:srgbClr val="008000"/>
                </a:solidFill>
              </a:rPr>
              <a:t> </a:t>
            </a:r>
            <a:r>
              <a:rPr lang="de-DE" dirty="0"/>
              <a:t>in Bezug auf </a:t>
            </a:r>
            <a:r>
              <a:rPr lang="de-DE" b="1" dirty="0">
                <a:solidFill>
                  <a:srgbClr val="008000"/>
                </a:solidFill>
              </a:rPr>
              <a:t>Schreib</a:t>
            </a:r>
            <a:r>
              <a:rPr lang="de-DE" dirty="0"/>
              <a:t>operationen</a:t>
            </a:r>
          </a:p>
          <a:p>
            <a:pPr>
              <a:buFont typeface="Wingdings" charset="2"/>
              <a:buChar char="ü"/>
            </a:pPr>
            <a:r>
              <a:rPr lang="de-DE" dirty="0"/>
              <a:t>Unterstützung von </a:t>
            </a:r>
            <a:r>
              <a:rPr lang="de-DE" b="1" dirty="0">
                <a:solidFill>
                  <a:srgbClr val="008000"/>
                </a:solidFill>
              </a:rPr>
              <a:t>Punkt</a:t>
            </a:r>
            <a:r>
              <a:rPr lang="de-DE" dirty="0">
                <a:solidFill>
                  <a:srgbClr val="008000"/>
                </a:solidFill>
              </a:rPr>
              <a:t> </a:t>
            </a:r>
            <a:r>
              <a:rPr lang="de-DE" dirty="0"/>
              <a:t>und </a:t>
            </a:r>
            <a:r>
              <a:rPr lang="de-DE" b="1" dirty="0" err="1">
                <a:solidFill>
                  <a:srgbClr val="008000"/>
                </a:solidFill>
              </a:rPr>
              <a:t>Regionen</a:t>
            </a:r>
            <a:r>
              <a:rPr lang="de-DE" dirty="0" err="1"/>
              <a:t>anfragen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Aber:</a:t>
            </a:r>
          </a:p>
          <a:p>
            <a:pPr>
              <a:buFont typeface="Courier New"/>
              <a:buChar char="o"/>
            </a:pPr>
            <a:r>
              <a:rPr lang="de-DE" b="1" dirty="0">
                <a:solidFill>
                  <a:srgbClr val="FF0000"/>
                </a:solidFill>
              </a:rPr>
              <a:t>Keine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Regionendaten</a:t>
            </a:r>
            <a:endParaRPr lang="de-DE" b="1" dirty="0">
              <a:solidFill>
                <a:srgbClr val="FF0000"/>
              </a:solidFill>
            </a:endParaRPr>
          </a:p>
          <a:p>
            <a:pPr>
              <a:buFont typeface="Courier New"/>
              <a:buChar char="o"/>
            </a:pPr>
            <a:r>
              <a:rPr lang="de-DE" b="1" dirty="0">
                <a:solidFill>
                  <a:srgbClr val="FF0000"/>
                </a:solidFill>
              </a:rPr>
              <a:t>Löschoperationen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b="1" dirty="0">
                <a:solidFill>
                  <a:srgbClr val="FF0000"/>
                </a:solidFill>
              </a:rPr>
              <a:t>nicht</a:t>
            </a:r>
            <a:r>
              <a:rPr lang="de-DE" dirty="0"/>
              <a:t> (dynamisch) </a:t>
            </a:r>
            <a:r>
              <a:rPr lang="de-DE" b="1" dirty="0">
                <a:solidFill>
                  <a:srgbClr val="FF0000"/>
                </a:solidFill>
              </a:rPr>
              <a:t>unterstützt</a:t>
            </a:r>
          </a:p>
          <a:p>
            <a:pPr marL="0" indent="0">
              <a:buNone/>
            </a:pPr>
            <a:r>
              <a:rPr lang="de-DE" dirty="0"/>
              <a:t>Datenraum wird partitioniert, so dass </a:t>
            </a:r>
          </a:p>
          <a:p>
            <a:r>
              <a:rPr lang="de-DE" dirty="0"/>
              <a:t>jede Region </a:t>
            </a:r>
            <a:r>
              <a:rPr lang="de-DE" b="1" dirty="0"/>
              <a:t>rechteckig</a:t>
            </a:r>
            <a:r>
              <a:rPr lang="de-DE" dirty="0"/>
              <a:t> ist und</a:t>
            </a:r>
          </a:p>
          <a:p>
            <a:r>
              <a:rPr lang="de-DE" dirty="0"/>
              <a:t>sich Regionen </a:t>
            </a:r>
            <a:r>
              <a:rPr lang="de-DE" b="1" dirty="0"/>
              <a:t>nicht überlappen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092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2440" y="6401432"/>
            <a:ext cx="457200" cy="2286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6CE21646-B24E-C543-B8A8-6F7C46EFE276}" type="slidenum">
              <a:rPr lang="en-US" sz="1100" i="0"/>
              <a:pPr>
                <a:defRPr/>
              </a:pPr>
              <a:t>29</a:t>
            </a:fld>
            <a:endParaRPr lang="en-US" sz="1100" i="0" dirty="0"/>
          </a:p>
        </p:txBody>
      </p:sp>
      <p:sp>
        <p:nvSpPr>
          <p:cNvPr id="2150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latin typeface="+mn-lt"/>
                <a:ea typeface="ＭＳ Ｐゴシック" charset="0"/>
              </a:rPr>
              <a:t>R-Bäume für Regionen als Daten</a:t>
            </a: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de-DE" sz="2000" dirty="0">
                <a:ea typeface="ＭＳ Ｐゴシック" charset="0"/>
              </a:rPr>
              <a:t>Regionen können sich in dieser Struktur überlappen</a:t>
            </a:r>
          </a:p>
          <a:p>
            <a:pPr eaLnBrk="1" hangingPunct="1">
              <a:defRPr/>
            </a:pPr>
            <a:r>
              <a:rPr lang="de-DE" sz="2000" dirty="0">
                <a:ea typeface="ＭＳ Ｐゴシック" charset="0"/>
              </a:rPr>
              <a:t>Innere Knoten enthalten &lt;</a:t>
            </a:r>
            <a:r>
              <a:rPr lang="de-DE" sz="2000" dirty="0" err="1">
                <a:ea typeface="ＭＳ Ｐゴシック" charset="0"/>
              </a:rPr>
              <a:t>region</a:t>
            </a:r>
            <a:r>
              <a:rPr lang="de-DE" sz="2000" dirty="0">
                <a:ea typeface="ＭＳ Ｐゴシック" charset="0"/>
              </a:rPr>
              <a:t>, </a:t>
            </a:r>
            <a:r>
              <a:rPr lang="de-DE" sz="2000" dirty="0" err="1">
                <a:ea typeface="ＭＳ Ｐゴシック" charset="0"/>
              </a:rPr>
              <a:t>pageID</a:t>
            </a:r>
            <a:r>
              <a:rPr lang="de-DE" sz="2000" dirty="0">
                <a:ea typeface="ＭＳ Ｐゴシック" charset="0"/>
              </a:rPr>
              <a:t>&gt; Einträge, Blattknoten enthalten Einträge der Form &lt;</a:t>
            </a:r>
            <a:r>
              <a:rPr lang="de-DE" sz="2000" dirty="0" err="1">
                <a:ea typeface="ＭＳ Ｐゴシック" charset="0"/>
              </a:rPr>
              <a:t>region</a:t>
            </a:r>
            <a:r>
              <a:rPr lang="de-DE" sz="2000" dirty="0">
                <a:ea typeface="ＭＳ Ｐゴシック" charset="0"/>
              </a:rPr>
              <a:t>, </a:t>
            </a:r>
            <a:r>
              <a:rPr lang="de-DE" sz="2000" dirty="0" err="1">
                <a:ea typeface="ＭＳ Ｐゴシック" charset="0"/>
              </a:rPr>
              <a:t>rid</a:t>
            </a:r>
            <a:r>
              <a:rPr lang="de-DE" sz="2000" dirty="0">
                <a:ea typeface="ＭＳ Ｐゴシック" charset="0"/>
              </a:rPr>
              <a:t>&gt;, wobei </a:t>
            </a:r>
            <a:r>
              <a:rPr lang="de-DE" sz="2000" dirty="0" err="1">
                <a:ea typeface="ＭＳ Ｐゴシック" charset="0"/>
              </a:rPr>
              <a:t>region</a:t>
            </a:r>
            <a:r>
              <a:rPr lang="de-DE" sz="2000" dirty="0">
                <a:ea typeface="ＭＳ Ｐゴシック" charset="0"/>
              </a:rPr>
              <a:t> das </a:t>
            </a:r>
            <a:r>
              <a:rPr lang="de-DE" sz="2000" b="1" dirty="0">
                <a:ea typeface="ＭＳ Ｐゴシック" charset="0"/>
              </a:rPr>
              <a:t>minimale Umgebungsrechteck </a:t>
            </a:r>
            <a:r>
              <a:rPr lang="de-DE" sz="2000" dirty="0">
                <a:ea typeface="ＭＳ Ｐゴシック" charset="0"/>
              </a:rPr>
              <a:t>der Datenelemente, die über den Zeigern erreichbar sind</a:t>
            </a:r>
          </a:p>
          <a:p>
            <a:pPr eaLnBrk="1" hangingPunct="1">
              <a:defRPr/>
            </a:pPr>
            <a:r>
              <a:rPr lang="de-DE" sz="2000" dirty="0">
                <a:ea typeface="ＭＳ Ｐゴシック" charset="0"/>
              </a:rPr>
              <a:t>Jeder Knoten enthält zwischen d und 2d Elemente </a:t>
            </a:r>
            <a:br>
              <a:rPr lang="de-DE" sz="2000" dirty="0">
                <a:ea typeface="ＭＳ Ｐゴシック" charset="0"/>
              </a:rPr>
            </a:br>
            <a:r>
              <a:rPr lang="de-DE" sz="2000" dirty="0">
                <a:ea typeface="ＭＳ Ｐゴシック" charset="0"/>
              </a:rPr>
              <a:t>(</a:t>
            </a:r>
            <a:r>
              <a:rPr lang="de-DE" sz="2000" dirty="0">
                <a:ea typeface="ＭＳ Ｐゴシック" charset="0"/>
                <a:sym typeface="Wingdings"/>
              </a:rPr>
              <a:t> B</a:t>
            </a:r>
            <a:r>
              <a:rPr lang="de-DE" sz="2000" baseline="30000" dirty="0">
                <a:ea typeface="ＭＳ Ｐゴシック" charset="0"/>
                <a:sym typeface="Wingdings"/>
              </a:rPr>
              <a:t>+</a:t>
            </a:r>
            <a:r>
              <a:rPr lang="de-DE" sz="2000" dirty="0">
                <a:ea typeface="ＭＳ Ｐゴシック" charset="0"/>
                <a:sym typeface="Wingdings"/>
              </a:rPr>
              <a:t>-Baum). Die Wurzel kann weniger als d Elemente </a:t>
            </a:r>
            <a:br>
              <a:rPr lang="de-DE" sz="2000" dirty="0">
                <a:ea typeface="ＭＳ Ｐゴシック" charset="0"/>
                <a:sym typeface="Wingdings"/>
              </a:rPr>
            </a:br>
            <a:r>
              <a:rPr lang="de-DE" sz="2000" dirty="0">
                <a:ea typeface="ＭＳ Ｐゴシック" charset="0"/>
                <a:sym typeface="Wingdings"/>
              </a:rPr>
              <a:t>enthalten, sofern weniger als d Elemente im Baum sind.</a:t>
            </a:r>
          </a:p>
          <a:p>
            <a:pPr eaLnBrk="1" hangingPunct="1">
              <a:defRPr/>
            </a:pPr>
            <a:r>
              <a:rPr lang="de-DE" sz="2000" b="1" dirty="0">
                <a:ea typeface="ＭＳ Ｐゴシック" charset="0"/>
              </a:rPr>
              <a:t>Einfüge</a:t>
            </a:r>
            <a:r>
              <a:rPr lang="de-DE" sz="2000" dirty="0">
                <a:ea typeface="ＭＳ Ｐゴシック" charset="0"/>
              </a:rPr>
              <a:t>- und </a:t>
            </a:r>
            <a:r>
              <a:rPr lang="de-DE" sz="2000" b="1" dirty="0">
                <a:ea typeface="ＭＳ Ｐゴシック" charset="0"/>
              </a:rPr>
              <a:t>Löschalgorithmen</a:t>
            </a:r>
            <a:r>
              <a:rPr lang="de-DE" sz="2000" dirty="0">
                <a:ea typeface="ＭＳ Ｐゴシック" charset="0"/>
              </a:rPr>
              <a:t> halten den R-Baum </a:t>
            </a:r>
            <a:r>
              <a:rPr lang="de-DE" sz="2000" b="1" dirty="0">
                <a:ea typeface="ＭＳ Ｐゴシック" charset="0"/>
              </a:rPr>
              <a:t>balanciert</a:t>
            </a:r>
          </a:p>
          <a:p>
            <a:pPr marL="0" indent="0" eaLnBrk="1" hangingPunct="1">
              <a:buNone/>
              <a:defRPr/>
            </a:pPr>
            <a:r>
              <a:rPr lang="de-DE" sz="2000" dirty="0">
                <a:ea typeface="ＭＳ Ｐゴシック" charset="0"/>
              </a:rPr>
              <a:t>Es können sowohl </a:t>
            </a:r>
            <a:r>
              <a:rPr lang="de-DE" sz="2000" b="1" dirty="0">
                <a:ea typeface="ＭＳ Ｐゴシック" charset="0"/>
              </a:rPr>
              <a:t>Punkte</a:t>
            </a:r>
            <a:r>
              <a:rPr lang="de-DE" sz="2000" dirty="0">
                <a:ea typeface="ＭＳ Ｐゴシック" charset="0"/>
              </a:rPr>
              <a:t> als auch </a:t>
            </a:r>
            <a:r>
              <a:rPr lang="de-DE" sz="2000" b="1" dirty="0">
                <a:ea typeface="ＭＳ Ｐゴシック" charset="0"/>
              </a:rPr>
              <a:t>Regionen gespeichert </a:t>
            </a:r>
            <a:r>
              <a:rPr lang="de-DE" sz="2000" dirty="0">
                <a:ea typeface="ＭＳ Ｐゴシック" charset="0"/>
              </a:rPr>
              <a:t>werden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59832" y="6235534"/>
            <a:ext cx="319510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707FD"/>
                </a:solidFill>
              </a:rPr>
              <a:t>Antonin </a:t>
            </a:r>
            <a:r>
              <a:rPr lang="en-US" sz="1050" dirty="0" err="1">
                <a:solidFill>
                  <a:srgbClr val="0707FD"/>
                </a:solidFill>
              </a:rPr>
              <a:t>Guttman</a:t>
            </a:r>
            <a:r>
              <a:rPr lang="en-US" sz="1050" dirty="0">
                <a:solidFill>
                  <a:srgbClr val="0707FD"/>
                </a:solidFill>
              </a:rPr>
              <a:t>. R-Trees: A Dynamic Index Structure</a:t>
            </a:r>
            <a:br>
              <a:rPr lang="en-US" sz="1050" dirty="0">
                <a:solidFill>
                  <a:srgbClr val="0707FD"/>
                </a:solidFill>
              </a:rPr>
            </a:br>
            <a:r>
              <a:rPr lang="en-US" sz="1050" dirty="0">
                <a:solidFill>
                  <a:srgbClr val="0707FD"/>
                </a:solidFill>
              </a:rPr>
              <a:t>for Spatial Searching. SIGMOD </a:t>
            </a:r>
            <a:r>
              <a:rPr lang="en-US" sz="1050" b="1" dirty="0">
                <a:solidFill>
                  <a:srgbClr val="FF0000"/>
                </a:solidFill>
              </a:rPr>
              <a:t>1984</a:t>
            </a:r>
          </a:p>
        </p:txBody>
      </p:sp>
    </p:spTree>
    <p:extLst>
      <p:ext uri="{BB962C8B-B14F-4D97-AF65-F5344CB8AC3E}">
        <p14:creationId xmlns:p14="http://schemas.microsoft.com/office/powerpoint/2010/main" val="88428682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666751" y="2036630"/>
            <a:ext cx="2316162" cy="2282959"/>
            <a:chOff x="665225" y="2036690"/>
            <a:chExt cx="2317886" cy="2283635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665225" y="2036690"/>
              <a:ext cx="2317886" cy="2152034"/>
              <a:chOff x="1564741" y="3216108"/>
              <a:chExt cx="2317886" cy="2152034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flipV="1">
                <a:off x="2669285" y="4234896"/>
                <a:ext cx="0" cy="797421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564741" y="3216108"/>
                <a:ext cx="2317886" cy="9236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 dirty="0"/>
                  <a:t>Multidimensionale</a:t>
                </a:r>
                <a:br>
                  <a:rPr lang="de-DE" sz="2000" dirty="0"/>
                </a:br>
                <a:r>
                  <a:rPr lang="de-DE" sz="2000" dirty="0"/>
                  <a:t>Indizierung für</a:t>
                </a:r>
                <a:br>
                  <a:rPr lang="de-DE" sz="2000" dirty="0"/>
                </a:br>
                <a:r>
                  <a:rPr lang="de-DE" sz="2000" dirty="0"/>
                  <a:t>Hauptspeicher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467544" y="238125"/>
            <a:ext cx="8162105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Übersicht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2982913" y="3392488"/>
            <a:ext cx="3178175" cy="2117725"/>
            <a:chOff x="2983653" y="3392942"/>
            <a:chExt cx="3176694" cy="2118008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2983653" y="3392942"/>
              <a:ext cx="3176694" cy="1985798"/>
              <a:chOff x="2009786" y="3495043"/>
              <a:chExt cx="3176694" cy="1985798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009786" y="3495043"/>
                <a:ext cx="3176694" cy="587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Multidimensionale</a:t>
                </a:r>
                <a:br>
                  <a:rPr lang="de-DE" sz="2000" dirty="0"/>
                </a:br>
                <a:r>
                  <a:rPr lang="de-DE" sz="2000" noProof="1">
                    <a:cs typeface="Arial" charset="0"/>
                  </a:rPr>
                  <a:t>Indizierung: k-d-B-Bäume</a:t>
                </a:r>
                <a:endParaRPr sz="2000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953126" y="2780929"/>
            <a:ext cx="2723331" cy="2186359"/>
            <a:chOff x="5953125" y="2781195"/>
            <a:chExt cx="2723431" cy="2186830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6084172" y="2781195"/>
              <a:ext cx="2592384" cy="587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/>
                <a:t>Multidimensionale</a:t>
              </a:r>
              <a:br>
                <a:rPr lang="de-DE" sz="2000" dirty="0"/>
              </a:br>
              <a:r>
                <a:rPr lang="de-DE" sz="2000" noProof="1">
                  <a:cs typeface="Arial" charset="0"/>
                </a:rPr>
                <a:t>Indizierung: R-Bäume</a:t>
              </a: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654175"/>
            <a:ext cx="4089400" cy="1462088"/>
            <a:chOff x="2876550" y="1654175"/>
            <a:chExt cx="4089400" cy="1462088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3037620" y="1654175"/>
              <a:ext cx="3928330" cy="1370147"/>
              <a:chOff x="2513176" y="3855332"/>
              <a:chExt cx="3928726" cy="1370732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138136" y="453926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775964" y="3855332"/>
                <a:ext cx="3665938" cy="5875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Volltextindizierung &amp; </a:t>
                </a:r>
                <a:br>
                  <a:rPr lang="de-DE" sz="2000" dirty="0"/>
                </a:br>
                <a:r>
                  <a:rPr lang="de-DE" sz="2000" dirty="0"/>
                  <a:t>Information </a:t>
                </a:r>
                <a:r>
                  <a:rPr lang="de-DE" sz="2000" dirty="0" err="1"/>
                  <a:t>Retrieval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513176" y="469981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R-Baum: Beispiel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pic>
        <p:nvPicPr>
          <p:cNvPr id="5" name="Bild 4" descr="Screen Shot 2014-11-17 at 00.10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7995966" cy="5228552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23528" y="1052736"/>
            <a:ext cx="2952328" cy="4320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323528" y="1628800"/>
            <a:ext cx="1941557" cy="74789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dirty="0"/>
              <a:t>Ordnung: </a:t>
            </a:r>
            <a:r>
              <a:rPr lang="de-DE" i="1" dirty="0"/>
              <a:t>d = 2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dirty="0" err="1"/>
              <a:t>Regionendaten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 rot="16200000">
            <a:off x="7931410" y="2636912"/>
            <a:ext cx="1552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Innere Knoten</a:t>
            </a:r>
          </a:p>
        </p:txBody>
      </p:sp>
      <p:sp>
        <p:nvSpPr>
          <p:cNvPr id="9" name="Textfeld 8"/>
          <p:cNvSpPr txBox="1"/>
          <p:nvPr/>
        </p:nvSpPr>
        <p:spPr>
          <a:xfrm rot="16200000">
            <a:off x="8051211" y="5197080"/>
            <a:ext cx="1313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Blattknoten</a:t>
            </a:r>
          </a:p>
        </p:txBody>
      </p:sp>
    </p:spTree>
    <p:extLst>
      <p:ext uri="{BB962C8B-B14F-4D97-AF65-F5344CB8AC3E}">
        <p14:creationId xmlns:p14="http://schemas.microsoft.com/office/powerpoint/2010/main" val="2145648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R-Baum: </a:t>
            </a:r>
            <a:r>
              <a:rPr lang="de-DE" dirty="0" err="1"/>
              <a:t>Regionenanfrage</a:t>
            </a:r>
            <a:r>
              <a:rPr lang="de-DE" dirty="0"/>
              <a:t> (Schnitt)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pic>
        <p:nvPicPr>
          <p:cNvPr id="5" name="Bild 4" descr="Screen Shot 2014-11-17 at 00.10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7995966" cy="5228552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23528" y="1052736"/>
            <a:ext cx="2952328" cy="4320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323528" y="1628800"/>
            <a:ext cx="1941557" cy="74789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dirty="0"/>
              <a:t>Ordnung: </a:t>
            </a:r>
            <a:r>
              <a:rPr lang="de-DE" i="1" dirty="0"/>
              <a:t>d = 2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dirty="0" err="1"/>
              <a:t>Regionendaten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 rot="16200000">
            <a:off x="7931410" y="2636912"/>
            <a:ext cx="1552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Innere Knoten</a:t>
            </a:r>
          </a:p>
        </p:txBody>
      </p:sp>
      <p:sp>
        <p:nvSpPr>
          <p:cNvPr id="9" name="Textfeld 8"/>
          <p:cNvSpPr txBox="1"/>
          <p:nvPr/>
        </p:nvSpPr>
        <p:spPr>
          <a:xfrm rot="16200000">
            <a:off x="8051211" y="5197080"/>
            <a:ext cx="1313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Blattknoten</a:t>
            </a:r>
          </a:p>
        </p:txBody>
      </p:sp>
      <p:sp>
        <p:nvSpPr>
          <p:cNvPr id="3" name="Rechteck 2"/>
          <p:cNvSpPr/>
          <p:nvPr/>
        </p:nvSpPr>
        <p:spPr>
          <a:xfrm>
            <a:off x="467544" y="2780928"/>
            <a:ext cx="7776864" cy="3456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4499992" y="2132856"/>
            <a:ext cx="504056" cy="432048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4499992" y="3861048"/>
            <a:ext cx="504056" cy="432048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5436096" y="2780928"/>
            <a:ext cx="2808312" cy="3456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467544" y="4509120"/>
            <a:ext cx="7776864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2627784" y="4509120"/>
            <a:ext cx="2880320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2627784" y="3861048"/>
            <a:ext cx="504056" cy="432048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1691680" y="5589240"/>
            <a:ext cx="504056" cy="432048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5724128" y="1196752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Anfragerechteck</a:t>
            </a:r>
          </a:p>
        </p:txBody>
      </p:sp>
      <p:cxnSp>
        <p:nvCxnSpPr>
          <p:cNvPr id="21" name="Gerade Verbindung mit Pfeil 20"/>
          <p:cNvCxnSpPr/>
          <p:nvPr/>
        </p:nvCxnSpPr>
        <p:spPr>
          <a:xfrm flipH="1">
            <a:off x="5148064" y="1412776"/>
            <a:ext cx="504056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hteck 22"/>
          <p:cNvSpPr/>
          <p:nvPr/>
        </p:nvSpPr>
        <p:spPr>
          <a:xfrm>
            <a:off x="1547664" y="5648548"/>
            <a:ext cx="312886" cy="104552"/>
          </a:xfrm>
          <a:prstGeom prst="rect">
            <a:avLst/>
          </a:prstGeom>
          <a:solidFill>
            <a:srgbClr val="008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1763688" y="5800948"/>
            <a:ext cx="144016" cy="76324"/>
          </a:xfrm>
          <a:prstGeom prst="rect">
            <a:avLst/>
          </a:prstGeom>
          <a:solidFill>
            <a:srgbClr val="008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2051720" y="6392361"/>
            <a:ext cx="5006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Diese Präsentation enthält Animationen, die in PDF nicht angezeigt werden.</a:t>
            </a:r>
          </a:p>
        </p:txBody>
      </p:sp>
    </p:spTree>
    <p:extLst>
      <p:ext uri="{BB962C8B-B14F-4D97-AF65-F5344CB8AC3E}">
        <p14:creationId xmlns:p14="http://schemas.microsoft.com/office/powerpoint/2010/main" val="42558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5" grpId="0" animBg="1"/>
      <p:bldP spid="12" grpId="0" animBg="1"/>
      <p:bldP spid="16" grpId="0" animBg="1"/>
      <p:bldP spid="17" grpId="0" animBg="1"/>
      <p:bldP spid="19" grpId="0"/>
      <p:bldP spid="23" grpId="0" animBg="1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R-Baum: Suchen und Einfügen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Während der </a:t>
            </a:r>
            <a:r>
              <a:rPr lang="de-DE" b="1" dirty="0"/>
              <a:t>Suche</a:t>
            </a:r>
            <a:r>
              <a:rPr lang="de-DE" dirty="0"/>
              <a:t> müssen ggf. mehrere Kinder betrachtet werden (gilt für Punkt- </a:t>
            </a:r>
            <a:r>
              <a:rPr lang="de-DE" b="1" dirty="0"/>
              <a:t>und</a:t>
            </a:r>
            <a:r>
              <a:rPr lang="de-DE" dirty="0"/>
              <a:t> </a:t>
            </a:r>
            <a:r>
              <a:rPr lang="de-DE" dirty="0" err="1"/>
              <a:t>Regionenanfragen</a:t>
            </a:r>
            <a:r>
              <a:rPr lang="de-DE" dirty="0"/>
              <a:t>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Einfügen</a:t>
            </a:r>
            <a:r>
              <a:rPr lang="de-DE" dirty="0"/>
              <a:t> erfolgt wie in einem B</a:t>
            </a:r>
            <a:r>
              <a:rPr lang="de-DE" baseline="30000" dirty="0"/>
              <a:t>+</a:t>
            </a:r>
            <a:r>
              <a:rPr lang="de-DE" dirty="0"/>
              <a:t>-Baum</a:t>
            </a:r>
          </a:p>
          <a:p>
            <a:pPr marL="514350" indent="-514350">
              <a:buFont typeface="+mj-lt"/>
              <a:buAutoNum type="arabicPeriod"/>
            </a:pPr>
            <a:r>
              <a:rPr lang="de-DE" b="1" dirty="0"/>
              <a:t>Wähle</a:t>
            </a:r>
            <a:r>
              <a:rPr lang="de-DE" dirty="0"/>
              <a:t> richtigen Blattknoten </a:t>
            </a:r>
            <a:r>
              <a:rPr lang="de-DE" i="1" dirty="0" err="1"/>
              <a:t>n</a:t>
            </a:r>
            <a:r>
              <a:rPr lang="de-DE" dirty="0"/>
              <a:t> für die Einfügung</a:t>
            </a:r>
            <a:br>
              <a:rPr lang="de-DE" dirty="0"/>
            </a:br>
            <a:r>
              <a:rPr lang="de-DE" dirty="0"/>
              <a:t>(versuche entstehende neue Rechtecke zu minimieren)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Falls </a:t>
            </a:r>
            <a:r>
              <a:rPr lang="de-DE" i="1" dirty="0" err="1"/>
              <a:t>n</a:t>
            </a:r>
            <a:r>
              <a:rPr lang="de-DE" dirty="0"/>
              <a:t> </a:t>
            </a:r>
            <a:r>
              <a:rPr lang="de-DE" b="1" dirty="0"/>
              <a:t>voll</a:t>
            </a:r>
            <a:r>
              <a:rPr lang="de-DE" dirty="0"/>
              <a:t> ist, </a:t>
            </a:r>
            <a:r>
              <a:rPr lang="de-DE" b="1" dirty="0"/>
              <a:t>spalte</a:t>
            </a:r>
            <a:r>
              <a:rPr lang="de-DE" dirty="0"/>
              <a:t> ihn auf (wir haben </a:t>
            </a:r>
            <a:r>
              <a:rPr lang="de-DE" i="1" dirty="0" err="1"/>
              <a:t>n</a:t>
            </a:r>
            <a:r>
              <a:rPr lang="de-DE" dirty="0"/>
              <a:t> und </a:t>
            </a:r>
            <a:r>
              <a:rPr lang="de-DE" i="1" dirty="0" err="1"/>
              <a:t>n</a:t>
            </a:r>
            <a:r>
              <a:rPr lang="de-DE" i="1" dirty="0"/>
              <a:t>‘</a:t>
            </a:r>
            <a:r>
              <a:rPr lang="de-DE" dirty="0"/>
              <a:t>) und verteile alte Einträge auf </a:t>
            </a:r>
            <a:r>
              <a:rPr lang="de-DE" i="1" dirty="0" err="1"/>
              <a:t>n</a:t>
            </a:r>
            <a:r>
              <a:rPr lang="de-DE" dirty="0"/>
              <a:t> und </a:t>
            </a:r>
            <a:r>
              <a:rPr lang="de-DE" i="1" dirty="0" err="1"/>
              <a:t>n</a:t>
            </a:r>
            <a:r>
              <a:rPr lang="de-DE" i="1" dirty="0"/>
              <a:t>‘</a:t>
            </a:r>
          </a:p>
          <a:p>
            <a:pPr marL="914400" lvl="1" indent="-514350"/>
            <a:r>
              <a:rPr lang="de-DE" dirty="0"/>
              <a:t>Aufspaltungen können nach oben propagieren und erreichen ggf. die Wurzel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Nach dem Einfügung müssen Regionen im Vorgänger-knoten angepasst werden (Umgebungsrechtecke)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61700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Aufspaltung von Knoten im R-Baum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Mehrere Möglichkeiten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Heuristik: Minimiere überdeckte Fläche</a:t>
            </a:r>
          </a:p>
          <a:p>
            <a:pPr marL="0" indent="0">
              <a:buNone/>
            </a:pPr>
            <a:r>
              <a:rPr lang="de-DE" dirty="0"/>
              <a:t>Bestimmung der besten Aufteilung i.a. zu kombinatorisch</a:t>
            </a:r>
          </a:p>
          <a:p>
            <a:pPr marL="0" indent="0">
              <a:buNone/>
            </a:pPr>
            <a:r>
              <a:rPr lang="de-DE" dirty="0"/>
              <a:t>Das originale </a:t>
            </a:r>
            <a:r>
              <a:rPr lang="de-DE" dirty="0" err="1"/>
              <a:t>Guttman</a:t>
            </a:r>
            <a:r>
              <a:rPr lang="de-DE" dirty="0"/>
              <a:t>-Papier stellt Approximation vor</a:t>
            </a:r>
          </a:p>
          <a:p>
            <a:r>
              <a:rPr lang="de-DE" dirty="0"/>
              <a:t>Verbessert in Nachfolgepapieren (R</a:t>
            </a:r>
            <a:r>
              <a:rPr lang="de-DE" baseline="30000" dirty="0"/>
              <a:t>*</a:t>
            </a:r>
            <a:r>
              <a:rPr lang="de-DE" dirty="0"/>
              <a:t>-Baum, ...)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  <p:pic>
        <p:nvPicPr>
          <p:cNvPr id="5" name="Bild 4" descr="Screen Shot 2014-11-17 at 00.26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63524"/>
            <a:ext cx="4644008" cy="227860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979712" y="4067780"/>
            <a:ext cx="2351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Schlechte Aufspaltung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572000" y="4067780"/>
            <a:ext cx="1880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Gute Aufspaltung</a:t>
            </a:r>
          </a:p>
        </p:txBody>
      </p:sp>
    </p:spTree>
    <p:extLst>
      <p:ext uri="{BB962C8B-B14F-4D97-AF65-F5344CB8AC3E}">
        <p14:creationId xmlns:p14="http://schemas.microsoft.com/office/powerpoint/2010/main" val="34377562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Löschoperationen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R-Baum-</a:t>
            </a:r>
            <a:r>
              <a:rPr lang="de-DE" b="1" dirty="0"/>
              <a:t>Invarianten</a:t>
            </a:r>
            <a:r>
              <a:rPr lang="de-DE" dirty="0"/>
              <a:t> bei jeder Operation </a:t>
            </a:r>
            <a:r>
              <a:rPr lang="de-DE" b="1" dirty="0"/>
              <a:t>beibehalten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Falls ein Knoten </a:t>
            </a:r>
            <a:r>
              <a:rPr lang="de-DE" i="1" dirty="0" err="1"/>
              <a:t>n</a:t>
            </a:r>
            <a:r>
              <a:rPr lang="de-DE" dirty="0"/>
              <a:t> zu leer wird (weniger als </a:t>
            </a:r>
            <a:r>
              <a:rPr lang="de-DE" i="1" dirty="0"/>
              <a:t>d</a:t>
            </a:r>
            <a:r>
              <a:rPr lang="de-DE" dirty="0"/>
              <a:t> Einträge nach einer Löschoperation) wird der Knoten gelöscht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Und die Einträge werden auf andere Knoten verteilt</a:t>
            </a:r>
          </a:p>
          <a:p>
            <a:pPr marL="0" indent="0">
              <a:buNone/>
            </a:pPr>
            <a:r>
              <a:rPr lang="de-DE" dirty="0"/>
              <a:t>Der erste Schritt kann zur Löschung des Elternknoten führen</a:t>
            </a:r>
          </a:p>
          <a:p>
            <a:r>
              <a:rPr lang="de-DE" dirty="0"/>
              <a:t>Löschen ist </a:t>
            </a:r>
            <a:r>
              <a:rPr lang="de-DE"/>
              <a:t>eine aufwendige </a:t>
            </a:r>
            <a:r>
              <a:rPr lang="de-DE" dirty="0"/>
              <a:t>Operation in R-Bäumen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3503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683568" y="1985387"/>
            <a:ext cx="2316162" cy="2334202"/>
            <a:chOff x="682055" y="1985432"/>
            <a:chExt cx="2317886" cy="2334893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682055" y="1985432"/>
              <a:ext cx="2317886" cy="2203292"/>
              <a:chOff x="1581571" y="3164850"/>
              <a:chExt cx="2317886" cy="2203292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flipV="1">
                <a:off x="2669284" y="4155132"/>
                <a:ext cx="0" cy="877184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581571" y="3164850"/>
                <a:ext cx="2317886" cy="9236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 dirty="0"/>
                  <a:t>Multidimensionale</a:t>
                </a:r>
                <a:br>
                  <a:rPr lang="de-DE" sz="2000" dirty="0"/>
                </a:br>
                <a:r>
                  <a:rPr lang="de-DE" sz="2000" dirty="0"/>
                  <a:t>Indizierung für</a:t>
                </a:r>
                <a:br>
                  <a:rPr lang="de-DE" sz="2000" dirty="0"/>
                </a:br>
                <a:r>
                  <a:rPr lang="de-DE" sz="2000" dirty="0"/>
                  <a:t>Hauptspeicher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2982913" y="3392488"/>
            <a:ext cx="3178175" cy="2117725"/>
            <a:chOff x="2983653" y="3392942"/>
            <a:chExt cx="3176694" cy="2118008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2983653" y="3392942"/>
              <a:ext cx="3176694" cy="1985798"/>
              <a:chOff x="2009786" y="3495043"/>
              <a:chExt cx="3176694" cy="1985798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009786" y="3495043"/>
                <a:ext cx="3176694" cy="877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Multidimensionale</a:t>
                </a:r>
                <a:br>
                  <a:rPr lang="de-DE" sz="2000" dirty="0"/>
                </a:br>
                <a:r>
                  <a:rPr lang="de-DE" sz="2000" noProof="1">
                    <a:cs typeface="Arial" charset="0"/>
                  </a:rPr>
                  <a:t>Indizierung: k-d-B- und R-Bäume</a:t>
                </a:r>
                <a:endParaRPr sz="2000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953126" y="2780929"/>
            <a:ext cx="2723331" cy="2186359"/>
            <a:chOff x="5953125" y="2781195"/>
            <a:chExt cx="2723431" cy="2186830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6084172" y="2781195"/>
              <a:ext cx="2592384" cy="584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b="1" dirty="0"/>
                <a:t>Nächste-Nachbarn-</a:t>
              </a:r>
              <a:br>
                <a:rPr lang="de-DE" sz="2000" b="1" dirty="0"/>
              </a:br>
              <a:r>
                <a:rPr lang="de-DE" sz="2000" b="1" dirty="0"/>
                <a:t>Anfragen</a:t>
              </a:r>
              <a:endParaRPr lang="de-DE" sz="2000" b="1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/>
              <a:t>Multidimensionale Indizierung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654175"/>
            <a:ext cx="4089400" cy="1462088"/>
            <a:chOff x="2876550" y="1654175"/>
            <a:chExt cx="4089400" cy="1462088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3037620" y="1654175"/>
              <a:ext cx="3928330" cy="1370147"/>
              <a:chOff x="2513176" y="3855332"/>
              <a:chExt cx="3928726" cy="1370732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138136" y="453926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775964" y="3855332"/>
                <a:ext cx="3665938" cy="5875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Volltextindizierung</a:t>
                </a:r>
                <a:br>
                  <a:rPr lang="de-DE" sz="2000"/>
                </a:b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513176" y="469981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3147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74BD1-0946-F94D-B7B3-1BFD91337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K-Nächste-Nachbarn-Anfragen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B34CB-13FC-D047-8008-5B41BD2C0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Sei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de-DE" dirty="0"/>
              <a:t> eine (Grund-)Menge, </a:t>
            </a:r>
          </a:p>
          <a:p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∉ M</a:t>
            </a:r>
            <a:r>
              <a:rPr lang="de-DE" dirty="0"/>
              <a:t> ein Anfragepunkt, </a:t>
            </a:r>
          </a:p>
          <a:p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∈ N</a:t>
            </a:r>
            <a:r>
              <a:rPr lang="de-DE" dirty="0"/>
              <a:t> die </a:t>
            </a:r>
            <a:r>
              <a:rPr lang="de-DE" dirty="0" err="1"/>
              <a:t>gewünschte</a:t>
            </a:r>
            <a:r>
              <a:rPr lang="de-DE" dirty="0"/>
              <a:t> Anzahl gesuchter </a:t>
            </a:r>
            <a:r>
              <a:rPr lang="de-DE" dirty="0" err="1"/>
              <a:t>nächster</a:t>
            </a:r>
            <a:r>
              <a:rPr lang="de-DE" dirty="0"/>
              <a:t> Nachbarn von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dirty="0"/>
              <a:t> und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de-DE" dirty="0"/>
              <a:t> eine Abstandsfunktion</a:t>
            </a:r>
          </a:p>
          <a:p>
            <a:r>
              <a:rPr lang="de-DE" dirty="0"/>
              <a:t>und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|M|≥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/>
              <a:t>,</a:t>
            </a:r>
          </a:p>
          <a:p>
            <a:r>
              <a:rPr lang="de-DE" dirty="0"/>
              <a:t>dann ist die Menge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NN(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M)</a:t>
            </a:r>
            <a:r>
              <a:rPr lang="de-DE" dirty="0"/>
              <a:t> der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/>
              <a:t> </a:t>
            </a:r>
            <a:r>
              <a:rPr lang="de-DE" dirty="0" err="1"/>
              <a:t>nächsten</a:t>
            </a:r>
            <a:r>
              <a:rPr lang="de-DE" dirty="0"/>
              <a:t> Nachbarn von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dirty="0"/>
              <a:t> definiert als</a:t>
            </a:r>
          </a:p>
          <a:p>
            <a:pPr lvl="1"/>
            <a:r>
              <a:rPr lang="de-DE" dirty="0"/>
              <a:t>diejenige Teilmenge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S ⊆ M</a:t>
            </a:r>
            <a:r>
              <a:rPr lang="de-DE" dirty="0"/>
              <a:t>, mit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|S| =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so dass es keine Menge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S‘ ⊆ M</a:t>
            </a:r>
            <a:r>
              <a:rPr lang="de-DE" dirty="0"/>
              <a:t> mit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S ∩ S‘ = ∅</a:t>
            </a:r>
            <a:r>
              <a:rPr lang="de-DE" dirty="0"/>
              <a:t> gibt, </a:t>
            </a:r>
          </a:p>
          <a:p>
            <a:pPr lvl="1"/>
            <a:r>
              <a:rPr lang="de-DE" dirty="0"/>
              <a:t>so dass ein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 ∈ S</a:t>
            </a:r>
            <a:r>
              <a:rPr lang="de-DE" dirty="0"/>
              <a:t> und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p‘ ∈ S‘</a:t>
            </a:r>
            <a:r>
              <a:rPr lang="de-DE" dirty="0"/>
              <a:t> existiert und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d(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p) &gt; d(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p‘)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ABC4A4-8183-9B4C-92B3-8B7FCE9C9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3BDC81-1218-5D4D-83B9-54B99DE9C5BA}"/>
              </a:ext>
            </a:extLst>
          </p:cNvPr>
          <p:cNvSpPr/>
          <p:nvPr/>
        </p:nvSpPr>
        <p:spPr>
          <a:xfrm>
            <a:off x="2555776" y="613674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+mj-lt"/>
              <a:buAutoNum type="arabicPeriod" startAt="33"/>
            </a:pPr>
            <a:r>
              <a:rPr lang="de-DE" sz="1200" dirty="0">
                <a:solidFill>
                  <a:srgbClr val="0707FD"/>
                </a:solidFill>
                <a:latin typeface="+mj-lt"/>
              </a:rPr>
              <a:t>N. </a:t>
            </a:r>
            <a:r>
              <a:rPr lang="de-DE" sz="1200" dirty="0" err="1">
                <a:solidFill>
                  <a:srgbClr val="0707FD"/>
                </a:solidFill>
                <a:latin typeface="+mj-lt"/>
              </a:rPr>
              <a:t>Roussopoulos</a:t>
            </a:r>
            <a:r>
              <a:rPr lang="de-DE" sz="1200" dirty="0">
                <a:solidFill>
                  <a:srgbClr val="0707FD"/>
                </a:solidFill>
                <a:latin typeface="+mj-lt"/>
              </a:rPr>
              <a:t>, S. Kelly </a:t>
            </a:r>
            <a:r>
              <a:rPr lang="de-DE" sz="1200" dirty="0" err="1">
                <a:solidFill>
                  <a:srgbClr val="0707FD"/>
                </a:solidFill>
                <a:latin typeface="+mj-lt"/>
              </a:rPr>
              <a:t>and</a:t>
            </a:r>
            <a:r>
              <a:rPr lang="de-DE" sz="1200" dirty="0">
                <a:solidFill>
                  <a:srgbClr val="0707FD"/>
                </a:solidFill>
                <a:latin typeface="+mj-lt"/>
              </a:rPr>
              <a:t> F. Vincent, “</a:t>
            </a:r>
            <a:r>
              <a:rPr lang="de-DE" sz="1200" dirty="0" err="1">
                <a:solidFill>
                  <a:srgbClr val="0707FD"/>
                </a:solidFill>
                <a:latin typeface="+mj-lt"/>
              </a:rPr>
              <a:t>Nearest</a:t>
            </a:r>
            <a:r>
              <a:rPr lang="de-DE" sz="1200" dirty="0">
                <a:solidFill>
                  <a:srgbClr val="0707FD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rgbClr val="0707FD"/>
                </a:solidFill>
                <a:latin typeface="+mj-lt"/>
              </a:rPr>
              <a:t>Neigbor</a:t>
            </a:r>
            <a:r>
              <a:rPr lang="de-DE" sz="1200" dirty="0">
                <a:solidFill>
                  <a:srgbClr val="0707FD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rgbClr val="0707FD"/>
                </a:solidFill>
                <a:latin typeface="+mj-lt"/>
              </a:rPr>
              <a:t>Queries</a:t>
            </a:r>
            <a:r>
              <a:rPr lang="de-DE" sz="1200" dirty="0">
                <a:solidFill>
                  <a:srgbClr val="0707FD"/>
                </a:solidFill>
                <a:latin typeface="+mj-lt"/>
              </a:rPr>
              <a:t>,” </a:t>
            </a:r>
            <a:r>
              <a:rPr lang="de-DE" sz="1200" dirty="0" err="1">
                <a:solidFill>
                  <a:srgbClr val="0707FD"/>
                </a:solidFill>
                <a:latin typeface="+mj-lt"/>
              </a:rPr>
              <a:t>Proc</a:t>
            </a:r>
            <a:r>
              <a:rPr lang="de-DE" sz="1200" dirty="0">
                <a:solidFill>
                  <a:srgbClr val="0707FD"/>
                </a:solidFill>
                <a:latin typeface="+mj-lt"/>
              </a:rPr>
              <a:t>. ACM SIGMOD Conference New York, pp. 71-79, </a:t>
            </a:r>
            <a:r>
              <a:rPr lang="de-DE" sz="1200" b="1" dirty="0">
                <a:solidFill>
                  <a:srgbClr val="FF0000"/>
                </a:solidFill>
                <a:latin typeface="+mj-lt"/>
              </a:rPr>
              <a:t>1995</a:t>
            </a:r>
            <a:r>
              <a:rPr lang="de-DE" sz="1200" dirty="0">
                <a:solidFill>
                  <a:srgbClr val="0707FD"/>
                </a:solidFill>
                <a:latin typeface="+mj-lt"/>
              </a:rPr>
              <a:t>. </a:t>
            </a:r>
            <a:endParaRPr lang="de-DE" sz="1200" dirty="0">
              <a:solidFill>
                <a:srgbClr val="0707FD"/>
              </a:solidFill>
              <a:effectLst/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15F5B9-A3CA-8A41-B78C-6216D3D70523}"/>
              </a:ext>
            </a:extLst>
          </p:cNvPr>
          <p:cNvSpPr txBox="1"/>
          <p:nvPr/>
        </p:nvSpPr>
        <p:spPr>
          <a:xfrm>
            <a:off x="7684692" y="4725144"/>
            <a:ext cx="12962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S‘ muss nicht notwendigerweise </a:t>
            </a:r>
            <a:br>
              <a:rPr lang="de-DE" sz="1100" dirty="0"/>
            </a:br>
            <a:r>
              <a:rPr lang="de-DE" sz="1100" dirty="0" err="1"/>
              <a:t>k</a:t>
            </a:r>
            <a:r>
              <a:rPr lang="de-DE" sz="1100" dirty="0"/>
              <a:t> Elemente haben.</a:t>
            </a:r>
          </a:p>
        </p:txBody>
      </p:sp>
    </p:spTree>
    <p:extLst>
      <p:ext uri="{BB962C8B-B14F-4D97-AF65-F5344CB8AC3E}">
        <p14:creationId xmlns:p14="http://schemas.microsoft.com/office/powerpoint/2010/main" val="6621755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BC5A95E-C9E1-4140-B79C-54DD08C90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636912"/>
            <a:ext cx="6815644" cy="25928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75DE7C-4D1C-4F41-9083-6A1819D66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MINDIST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1C61F-024E-0A43-993F-977D4E57E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196752"/>
            <a:ext cx="8229600" cy="2592834"/>
          </a:xfrm>
        </p:spPr>
        <p:txBody>
          <a:bodyPr/>
          <a:lstStyle/>
          <a:p>
            <a:r>
              <a:rPr lang="de-DE" dirty="0"/>
              <a:t>Nehmen wir an, wir haben einen Punkt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dirty="0"/>
              <a:t> und ein Rechteck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dirty="0"/>
              <a:t> definiert durch zwei Punkte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de-DE" dirty="0"/>
              <a:t> und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dirty="0"/>
              <a:t>, dann seien die </a:t>
            </a:r>
            <a:r>
              <a:rPr lang="de-DE" dirty="0" err="1"/>
              <a:t>Funtionen</a:t>
            </a:r>
            <a:r>
              <a:rPr lang="de-DE" dirty="0"/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MINDIST(p, R)</a:t>
            </a:r>
            <a:r>
              <a:rPr lang="de-DE" dirty="0"/>
              <a:t> wie folgt definiert: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883CAA-F4C9-7347-BA88-663BC409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39490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6F8BB-C298-D74B-A919-381CC11B4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Branch</a:t>
            </a:r>
            <a:r>
              <a:rPr lang="de-DE" dirty="0"/>
              <a:t>-</a:t>
            </a:r>
            <a:r>
              <a:rPr lang="de-DE" dirty="0" err="1"/>
              <a:t>and</a:t>
            </a:r>
            <a:r>
              <a:rPr lang="de-DE" dirty="0"/>
              <a:t>-</a:t>
            </a:r>
            <a:r>
              <a:rPr lang="de-DE" dirty="0" err="1"/>
              <a:t>Bound</a:t>
            </a:r>
            <a:r>
              <a:rPr lang="de-DE" dirty="0"/>
              <a:t>-Ranking-Search mit R-Baum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07515B2-8426-8744-AA1F-5CB8ED975D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420888"/>
            <a:ext cx="8229600" cy="382878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8077E-0D69-5640-94AB-E84D9EA7A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8E3939-7640-384E-AFC6-AEE901871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3" y="1037764"/>
            <a:ext cx="9144000" cy="135109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88F3366-C28A-1245-BBFC-36E9157EAD5F}"/>
              </a:ext>
            </a:extLst>
          </p:cNvPr>
          <p:cNvSpPr/>
          <p:nvPr/>
        </p:nvSpPr>
        <p:spPr>
          <a:xfrm>
            <a:off x="2483768" y="614614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>
                <a:solidFill>
                  <a:srgbClr val="0707FD"/>
                </a:solidFill>
                <a:latin typeface="Calibri" panose="020F0502020204030204" pitchFamily="34" charset="0"/>
              </a:rPr>
              <a:t>G. </a:t>
            </a:r>
            <a:r>
              <a:rPr lang="de-DE" sz="1400" dirty="0" err="1">
                <a:solidFill>
                  <a:srgbClr val="0707FD"/>
                </a:solidFill>
                <a:latin typeface="Calibri" panose="020F0502020204030204" pitchFamily="34" charset="0"/>
              </a:rPr>
              <a:t>Hjaltason</a:t>
            </a:r>
            <a:r>
              <a:rPr lang="de-DE" sz="1400" dirty="0">
                <a:solidFill>
                  <a:srgbClr val="0707FD"/>
                </a:solidFill>
                <a:latin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707FD"/>
                </a:solidFill>
                <a:latin typeface="Calibri" panose="020F0502020204030204" pitchFamily="34" charset="0"/>
              </a:rPr>
              <a:t>and</a:t>
            </a:r>
            <a:r>
              <a:rPr lang="de-DE" sz="1400" dirty="0">
                <a:solidFill>
                  <a:srgbClr val="0707FD"/>
                </a:solidFill>
                <a:latin typeface="Calibri" panose="020F0502020204030204" pitchFamily="34" charset="0"/>
              </a:rPr>
              <a:t> H. Samet, “</a:t>
            </a:r>
            <a:r>
              <a:rPr lang="de-DE" sz="1400" dirty="0" err="1">
                <a:solidFill>
                  <a:srgbClr val="0707FD"/>
                </a:solidFill>
                <a:latin typeface="Calibri" panose="020F0502020204030204" pitchFamily="34" charset="0"/>
              </a:rPr>
              <a:t>Distance</a:t>
            </a:r>
            <a:r>
              <a:rPr lang="de-DE" sz="1400" dirty="0">
                <a:solidFill>
                  <a:srgbClr val="0707FD"/>
                </a:solidFill>
                <a:latin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707FD"/>
                </a:solidFill>
                <a:latin typeface="Calibri" panose="020F0502020204030204" pitchFamily="34" charset="0"/>
              </a:rPr>
              <a:t>Browsing</a:t>
            </a:r>
            <a:r>
              <a:rPr lang="de-DE" sz="1400" dirty="0">
                <a:solidFill>
                  <a:srgbClr val="0707FD"/>
                </a:solidFill>
                <a:latin typeface="Calibri" panose="020F0502020204030204" pitchFamily="34" charset="0"/>
              </a:rPr>
              <a:t> in </a:t>
            </a:r>
            <a:r>
              <a:rPr lang="de-DE" sz="1400" dirty="0" err="1">
                <a:solidFill>
                  <a:srgbClr val="0707FD"/>
                </a:solidFill>
                <a:latin typeface="Calibri" panose="020F0502020204030204" pitchFamily="34" charset="0"/>
              </a:rPr>
              <a:t>Spatial</a:t>
            </a:r>
            <a:r>
              <a:rPr lang="de-DE" sz="1400" dirty="0">
                <a:solidFill>
                  <a:srgbClr val="0707FD"/>
                </a:solidFill>
                <a:latin typeface="Calibri" panose="020F0502020204030204" pitchFamily="34" charset="0"/>
              </a:rPr>
              <a:t> Databases,” </a:t>
            </a:r>
            <a:r>
              <a:rPr lang="de-DE" sz="1400" dirty="0">
                <a:solidFill>
                  <a:srgbClr val="0707FD"/>
                </a:solidFill>
                <a:latin typeface="Calibri,Italic"/>
              </a:rPr>
              <a:t>ACM TODS, 24(2), </a:t>
            </a:r>
            <a:r>
              <a:rPr lang="de-DE" sz="1400" dirty="0">
                <a:solidFill>
                  <a:srgbClr val="0707FD"/>
                </a:solidFill>
                <a:latin typeface="Calibri" panose="020F0502020204030204" pitchFamily="34" charset="0"/>
              </a:rPr>
              <a:t>pp. 265- 318, Juni </a:t>
            </a:r>
            <a:r>
              <a:rPr lang="de-DE" sz="1400" b="1" dirty="0">
                <a:solidFill>
                  <a:srgbClr val="FF0000"/>
                </a:solidFill>
                <a:latin typeface="Calibri" panose="020F0502020204030204" pitchFamily="34" charset="0"/>
              </a:rPr>
              <a:t>1999</a:t>
            </a:r>
            <a:r>
              <a:rPr lang="de-DE" sz="1400" dirty="0">
                <a:solidFill>
                  <a:srgbClr val="0707FD"/>
                </a:solidFill>
                <a:latin typeface="Calibri" panose="020F0502020204030204" pitchFamily="34" charset="0"/>
              </a:rPr>
              <a:t> </a:t>
            </a:r>
            <a:endParaRPr lang="de-DE" sz="1400" dirty="0">
              <a:solidFill>
                <a:srgbClr val="0707FD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277743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1D73F99D-B1BA-2549-B88B-D8DED7AE3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15616" y="4138294"/>
            <a:ext cx="7073309" cy="226250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42565B-5D47-564F-AF17-52A00C991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C172114-7FC9-9649-884E-E44861A9FF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5536" y="1124744"/>
            <a:ext cx="8229600" cy="326021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25CA2-ECF2-5648-8543-6CC68B94C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3957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Danksagung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Die nachfolgenden Präsentationen sind motiviert durch Materialen einer Vorlesung von Jens Teubner</a:t>
            </a:r>
          </a:p>
          <a:p>
            <a:pPr marL="0" indent="0">
              <a:buNone/>
            </a:pPr>
            <a:r>
              <a:rPr lang="de-DE" dirty="0"/>
              <a:t>Insbesondere die Bilder habe ich übernommen</a:t>
            </a:r>
          </a:p>
          <a:p>
            <a:pPr marL="0" indent="0">
              <a:buNone/>
            </a:pPr>
            <a:r>
              <a:rPr lang="de-DE" dirty="0"/>
              <a:t>Ich bedanke mich für die Bereitstellung des Materials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62056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C0374EF4-49AC-6042-B86E-DDEF82A27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35714" y="4365408"/>
            <a:ext cx="6548654" cy="203539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ADDEEE-1B44-134E-9B30-764331DBB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2947082-7611-424D-AA27-BDED569DC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5536" y="1105166"/>
            <a:ext cx="8229600" cy="333194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54134-5AE9-C343-9373-F465E5951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71356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2064B-B729-994D-AFEE-BAAC86610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53A3B64-7C37-1C4B-A64F-51F8C99CD1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052736"/>
            <a:ext cx="8229600" cy="318687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6577B-1467-3546-8E24-3C22DB64B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4697ABC2-FF2A-AA45-B38D-CDA24CEDE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55722" y="4239614"/>
            <a:ext cx="6854781" cy="215161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4311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2CB97-8331-B54E-ABFD-591E29E92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Branch</a:t>
            </a:r>
            <a:r>
              <a:rPr lang="de-DE" dirty="0"/>
              <a:t>-</a:t>
            </a:r>
            <a:r>
              <a:rPr lang="de-DE" dirty="0" err="1"/>
              <a:t>and</a:t>
            </a:r>
            <a:r>
              <a:rPr lang="de-DE" dirty="0"/>
              <a:t>-</a:t>
            </a:r>
            <a:r>
              <a:rPr lang="de-DE" dirty="0" err="1"/>
              <a:t>Bound</a:t>
            </a:r>
            <a:r>
              <a:rPr lang="de-DE" dirty="0"/>
              <a:t>-</a:t>
            </a:r>
            <a:r>
              <a:rPr lang="de-DE" dirty="0" err="1"/>
              <a:t>Ranked</a:t>
            </a:r>
            <a:r>
              <a:rPr lang="de-DE" dirty="0"/>
              <a:t>-Search (BRS)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26771-35DC-9A4B-BC41-47FCD7EDA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100" b="1" dirty="0">
                <a:latin typeface="Courier" pitchFamily="2" charset="0"/>
              </a:rPr>
              <a:t>algorithm</a:t>
            </a:r>
            <a:r>
              <a:rPr lang="en-US" sz="1100" dirty="0">
                <a:latin typeface="Courier" pitchFamily="2" charset="0"/>
              </a:rPr>
              <a:t> BRS (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rt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, k, type, score, f, filter</a:t>
            </a:r>
            <a:r>
              <a:rPr lang="en-US" sz="1100" dirty="0">
                <a:latin typeface="Courier" pitchFamily="2" charset="0"/>
              </a:rPr>
              <a:t>)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//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rt</a:t>
            </a:r>
            <a:r>
              <a:rPr lang="en-US" sz="1100" dirty="0">
                <a:latin typeface="Courier" pitchFamily="2" charset="0"/>
              </a:rPr>
              <a:t> is an R-tree on the dataset</a:t>
            </a:r>
            <a:r>
              <a:rPr lang="de-DE" sz="1100" dirty="0">
                <a:latin typeface="Courier" pitchFamily="2" charset="0"/>
              </a:rPr>
              <a:t>,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k</a:t>
            </a:r>
            <a:r>
              <a:rPr lang="en-US" sz="1100" dirty="0">
                <a:latin typeface="Courier" pitchFamily="2" charset="0"/>
              </a:rPr>
              <a:t> denotes the number of data points to return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//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type</a:t>
            </a:r>
            <a:r>
              <a:rPr lang="en-US" sz="1100" dirty="0">
                <a:latin typeface="Courier" pitchFamily="2" charset="0"/>
              </a:rPr>
              <a:t> can be either </a:t>
            </a:r>
            <a:r>
              <a:rPr lang="en-US" sz="1100" b="1" dirty="0">
                <a:latin typeface="Courier" pitchFamily="2" charset="0"/>
              </a:rPr>
              <a:t>min</a:t>
            </a:r>
            <a:r>
              <a:rPr lang="en-US" sz="1100" dirty="0">
                <a:latin typeface="Courier" pitchFamily="2" charset="0"/>
              </a:rPr>
              <a:t> or </a:t>
            </a:r>
            <a:r>
              <a:rPr lang="en-US" sz="1100" b="1" dirty="0">
                <a:latin typeface="Courier" pitchFamily="2" charset="0"/>
              </a:rPr>
              <a:t>max</a:t>
            </a:r>
            <a:r>
              <a:rPr lang="de-DE" sz="1100" dirty="0">
                <a:latin typeface="Courier" pitchFamily="2" charset="0"/>
              </a:rPr>
              <a:t>,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score</a:t>
            </a:r>
            <a:r>
              <a:rPr lang="en-US" sz="1100" dirty="0">
                <a:latin typeface="Courier" pitchFamily="2" charset="0"/>
              </a:rPr>
              <a:t> computes a score for an </a:t>
            </a:r>
            <a:r>
              <a:rPr lang="en-US" sz="1100" dirty="0" err="1">
                <a:latin typeface="Courier" pitchFamily="2" charset="0"/>
              </a:rPr>
              <a:t>rtree</a:t>
            </a:r>
            <a:r>
              <a:rPr lang="en-US" sz="1100" dirty="0">
                <a:latin typeface="Courier" pitchFamily="2" charset="0"/>
              </a:rPr>
              <a:t> entry (MBR) based on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f</a:t>
            </a:r>
            <a:endParaRPr lang="de-DE" sz="1100" dirty="0">
              <a:solidFill>
                <a:schemeClr val="accent1">
                  <a:lumMod val="50000"/>
                </a:schemeClr>
              </a:solidFill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//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f</a:t>
            </a:r>
            <a:r>
              <a:rPr lang="en-US" sz="1100" dirty="0">
                <a:latin typeface="Courier" pitchFamily="2" charset="0"/>
              </a:rPr>
              <a:t> is a point scoring function</a:t>
            </a:r>
            <a:r>
              <a:rPr lang="de-DE" sz="1100" dirty="0">
                <a:latin typeface="Courier" pitchFamily="2" charset="0"/>
              </a:rPr>
              <a:t>,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filter</a:t>
            </a:r>
            <a:r>
              <a:rPr lang="en-US" sz="1100" dirty="0">
                <a:latin typeface="Courier" pitchFamily="2" charset="0"/>
              </a:rPr>
              <a:t> is a filter for the data points (where clause)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</a:t>
            </a:r>
            <a:r>
              <a:rPr lang="en-US" sz="1100" b="1" dirty="0">
                <a:latin typeface="Courier" pitchFamily="2" charset="0"/>
              </a:rPr>
              <a:t>let</a:t>
            </a:r>
            <a:r>
              <a:rPr lang="en-US" sz="1100" dirty="0">
                <a:latin typeface="Courier" pitchFamily="2" charset="0"/>
              </a:rPr>
              <a:t>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pq</a:t>
            </a:r>
            <a:r>
              <a:rPr lang="en-US" sz="1100" dirty="0">
                <a:latin typeface="Courier" pitchFamily="2" charset="0"/>
              </a:rPr>
              <a:t> = </a:t>
            </a:r>
            <a:r>
              <a:rPr lang="en-US" sz="1100" dirty="0" err="1">
                <a:latin typeface="Courier" pitchFamily="2" charset="0"/>
              </a:rPr>
              <a:t>build_priority_queue</a:t>
            </a:r>
            <a:r>
              <a:rPr lang="en-US" sz="1100" dirty="0">
                <a:latin typeface="Courier" pitchFamily="2" charset="0"/>
              </a:rPr>
              <a:t>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type</a:t>
            </a:r>
            <a:r>
              <a:rPr lang="en-US" sz="1100" dirty="0">
                <a:latin typeface="Courier" pitchFamily="2" charset="0"/>
              </a:rPr>
              <a:t>, {}) 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result</a:t>
            </a:r>
            <a:r>
              <a:rPr lang="en-US" sz="1100" dirty="0">
                <a:latin typeface="Courier" pitchFamily="2" charset="0"/>
              </a:rPr>
              <a:t> = {}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n</a:t>
            </a:r>
            <a:r>
              <a:rPr lang="en-US" sz="1100" dirty="0">
                <a:latin typeface="Courier" pitchFamily="2" charset="0"/>
              </a:rPr>
              <a:t> = 0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object</a:t>
            </a:r>
            <a:endParaRPr lang="de-DE" sz="1100" dirty="0">
              <a:solidFill>
                <a:schemeClr val="accent1">
                  <a:lumMod val="50000"/>
                </a:schemeClr>
              </a:solidFill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</a:t>
            </a:r>
            <a:r>
              <a:rPr lang="en-US" sz="1100" b="1" dirty="0">
                <a:latin typeface="Courier" pitchFamily="2" charset="0"/>
              </a:rPr>
              <a:t>for</a:t>
            </a:r>
            <a:r>
              <a:rPr lang="en-US" sz="1100" dirty="0">
                <a:latin typeface="Courier" pitchFamily="2" charset="0"/>
              </a:rPr>
              <a:t>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e</a:t>
            </a:r>
            <a:r>
              <a:rPr lang="en-US" sz="1100" dirty="0">
                <a:latin typeface="Courier" pitchFamily="2" charset="0"/>
              </a:rPr>
              <a:t> ∈ root(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rt</a:t>
            </a:r>
            <a:r>
              <a:rPr lang="en-US" sz="1100" dirty="0">
                <a:latin typeface="Courier" pitchFamily="2" charset="0"/>
              </a:rPr>
              <a:t>) </a:t>
            </a:r>
            <a:r>
              <a:rPr lang="en-US" sz="1100" b="1" dirty="0">
                <a:latin typeface="Courier" pitchFamily="2" charset="0"/>
              </a:rPr>
              <a:t>do</a:t>
            </a:r>
            <a:r>
              <a:rPr lang="en-US" sz="1100" dirty="0">
                <a:latin typeface="Courier" pitchFamily="2" charset="0"/>
              </a:rPr>
              <a:t> 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 </a:t>
            </a:r>
            <a:r>
              <a:rPr lang="de-DE" sz="1100" dirty="0" err="1">
                <a:latin typeface="Courier" pitchFamily="2" charset="0"/>
              </a:rPr>
              <a:t>insert</a:t>
            </a:r>
            <a:r>
              <a:rPr lang="de-DE" sz="1100" dirty="0">
                <a:latin typeface="Courier" pitchFamily="2" charset="0"/>
              </a:rPr>
              <a:t>((</a:t>
            </a:r>
            <a:r>
              <a:rPr lang="de-DE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e</a:t>
            </a:r>
            <a:r>
              <a:rPr lang="de-DE" sz="1100" dirty="0">
                <a:latin typeface="Courier" pitchFamily="2" charset="0"/>
              </a:rPr>
              <a:t>, score(</a:t>
            </a:r>
            <a:r>
              <a:rPr lang="de-DE" sz="1100" dirty="0" err="1">
                <a:latin typeface="Courier" pitchFamily="2" charset="0"/>
              </a:rPr>
              <a:t>mbr</a:t>
            </a:r>
            <a:r>
              <a:rPr lang="de-DE" sz="1100" dirty="0">
                <a:latin typeface="Courier" pitchFamily="2" charset="0"/>
              </a:rPr>
              <a:t>(</a:t>
            </a:r>
            <a:r>
              <a:rPr lang="de-DE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e</a:t>
            </a:r>
            <a:r>
              <a:rPr lang="de-DE" sz="1100" dirty="0">
                <a:latin typeface="Courier" pitchFamily="2" charset="0"/>
              </a:rPr>
              <a:t>), </a:t>
            </a:r>
            <a:r>
              <a:rPr lang="de-DE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f</a:t>
            </a:r>
            <a:r>
              <a:rPr lang="de-DE" sz="1100" dirty="0">
                <a:latin typeface="Courier" pitchFamily="2" charset="0"/>
              </a:rPr>
              <a:t>)), </a:t>
            </a:r>
            <a:r>
              <a:rPr lang="de-DE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pq</a:t>
            </a:r>
            <a:r>
              <a:rPr lang="de-DE" sz="1100" dirty="0">
                <a:latin typeface="Courier" pitchFamily="2" charset="0"/>
              </a:rPr>
              <a:t>)   </a:t>
            </a:r>
          </a:p>
          <a:p>
            <a:pPr marL="0" indent="0">
              <a:buNone/>
            </a:pPr>
            <a:r>
              <a:rPr lang="de-DE" sz="1100" dirty="0">
                <a:latin typeface="Courier" pitchFamily="2" charset="0"/>
              </a:rPr>
              <a:t>   </a:t>
            </a:r>
            <a:r>
              <a:rPr lang="en-US" sz="1100" b="1" dirty="0">
                <a:latin typeface="Courier" pitchFamily="2" charset="0"/>
              </a:rPr>
              <a:t>while</a:t>
            </a:r>
            <a:r>
              <a:rPr lang="en-US" sz="1100" dirty="0">
                <a:latin typeface="Courier" pitchFamily="2" charset="0"/>
              </a:rPr>
              <a:t>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n</a:t>
            </a:r>
            <a:r>
              <a:rPr lang="en-US" sz="1100" dirty="0">
                <a:latin typeface="Courier" pitchFamily="2" charset="0"/>
              </a:rPr>
              <a:t> &lt;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k</a:t>
            </a:r>
            <a:r>
              <a:rPr lang="en-US" sz="1100" dirty="0">
                <a:latin typeface="Courier" pitchFamily="2" charset="0"/>
              </a:rPr>
              <a:t> and not empty?(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pq</a:t>
            </a:r>
            <a:r>
              <a:rPr lang="en-US" sz="1100" dirty="0">
                <a:latin typeface="Courier" pitchFamily="2" charset="0"/>
              </a:rPr>
              <a:t>) </a:t>
            </a:r>
            <a:r>
              <a:rPr lang="en-US" sz="1100" b="1" dirty="0">
                <a:latin typeface="Courier" pitchFamily="2" charset="0"/>
              </a:rPr>
              <a:t>do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object</a:t>
            </a:r>
            <a:r>
              <a:rPr lang="en-US" sz="1100" dirty="0">
                <a:latin typeface="Courier" pitchFamily="2" charset="0"/>
              </a:rPr>
              <a:t> := </a:t>
            </a:r>
            <a:r>
              <a:rPr lang="en-US" sz="1100" dirty="0" err="1">
                <a:latin typeface="Courier" pitchFamily="2" charset="0"/>
              </a:rPr>
              <a:t>delete_next</a:t>
            </a:r>
            <a:r>
              <a:rPr lang="en-US" sz="1100" dirty="0">
                <a:latin typeface="Courier" pitchFamily="2" charset="0"/>
              </a:rPr>
              <a:t>(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pq</a:t>
            </a:r>
            <a:r>
              <a:rPr lang="en-US" sz="1100" dirty="0">
                <a:latin typeface="Courier" pitchFamily="2" charset="0"/>
              </a:rPr>
              <a:t>)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</a:t>
            </a:r>
            <a:r>
              <a:rPr lang="en-US" sz="1100" b="1" dirty="0">
                <a:latin typeface="Courier" pitchFamily="2" charset="0"/>
              </a:rPr>
              <a:t>if </a:t>
            </a:r>
            <a:r>
              <a:rPr lang="en-US" sz="1100" dirty="0">
                <a:latin typeface="Courier" pitchFamily="2" charset="0"/>
              </a:rPr>
              <a:t>point?(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object</a:t>
            </a:r>
            <a:r>
              <a:rPr lang="en-US" sz="1100" dirty="0">
                <a:latin typeface="Courier" pitchFamily="2" charset="0"/>
              </a:rPr>
              <a:t>) </a:t>
            </a:r>
            <a:r>
              <a:rPr lang="en-US" sz="1100" b="1" dirty="0">
                <a:latin typeface="Courier" pitchFamily="2" charset="0"/>
              </a:rPr>
              <a:t>then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b="1" dirty="0">
                <a:latin typeface="Courier" pitchFamily="2" charset="0"/>
              </a:rPr>
              <a:t>        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result</a:t>
            </a:r>
            <a:r>
              <a:rPr lang="en-US" sz="1100" dirty="0">
                <a:latin typeface="Courier" pitchFamily="2" charset="0"/>
              </a:rPr>
              <a:t> :=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result</a:t>
            </a:r>
            <a:r>
              <a:rPr lang="en-US" sz="1100" dirty="0">
                <a:latin typeface="Courier" pitchFamily="2" charset="0"/>
              </a:rPr>
              <a:t> ∪ {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object</a:t>
            </a:r>
            <a:r>
              <a:rPr lang="en-US" sz="1100" dirty="0">
                <a:latin typeface="Courier" pitchFamily="2" charset="0"/>
              </a:rPr>
              <a:t>}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  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n</a:t>
            </a:r>
            <a:r>
              <a:rPr lang="en-US" sz="1100" dirty="0">
                <a:latin typeface="Courier" pitchFamily="2" charset="0"/>
              </a:rPr>
              <a:t> :=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n</a:t>
            </a:r>
            <a:r>
              <a:rPr lang="en-US" sz="1100" dirty="0">
                <a:latin typeface="Courier" pitchFamily="2" charset="0"/>
              </a:rPr>
              <a:t> + 1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</a:t>
            </a:r>
            <a:r>
              <a:rPr lang="en-US" sz="1100" b="1" dirty="0">
                <a:latin typeface="Courier" pitchFamily="2" charset="0"/>
              </a:rPr>
              <a:t>else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   </a:t>
            </a:r>
            <a:r>
              <a:rPr lang="en-US" sz="1100" b="1" dirty="0">
                <a:latin typeface="Courier" pitchFamily="2" charset="0"/>
              </a:rPr>
              <a:t>if</a:t>
            </a:r>
            <a:r>
              <a:rPr lang="en-US" sz="1100" dirty="0">
                <a:latin typeface="Courier" pitchFamily="2" charset="0"/>
              </a:rPr>
              <a:t> leaf?(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object</a:t>
            </a:r>
            <a:r>
              <a:rPr lang="en-US" sz="1100" dirty="0">
                <a:latin typeface="Courier" pitchFamily="2" charset="0"/>
              </a:rPr>
              <a:t>) </a:t>
            </a:r>
            <a:r>
              <a:rPr lang="en-US" sz="1100" b="1" dirty="0">
                <a:latin typeface="Courier" pitchFamily="2" charset="0"/>
              </a:rPr>
              <a:t>then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  </a:t>
            </a:r>
            <a:r>
              <a:rPr lang="en-US" sz="1100" b="1" dirty="0">
                <a:latin typeface="Courier" pitchFamily="2" charset="0"/>
              </a:rPr>
              <a:t>    for</a:t>
            </a:r>
            <a:r>
              <a:rPr lang="en-US" sz="1100" dirty="0">
                <a:latin typeface="Courier" pitchFamily="2" charset="0"/>
              </a:rPr>
              <a:t>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p</a:t>
            </a:r>
            <a:r>
              <a:rPr lang="en-US" sz="1100" dirty="0">
                <a:latin typeface="Courier" pitchFamily="2" charset="0"/>
              </a:rPr>
              <a:t> ∈ filter(points(</a:t>
            </a:r>
            <a:r>
              <a:rPr lang="en-US" sz="1100" dirty="0" err="1">
                <a:latin typeface="Courier" pitchFamily="2" charset="0"/>
              </a:rPr>
              <a:t>mbr</a:t>
            </a:r>
            <a:r>
              <a:rPr lang="en-US" sz="1100" dirty="0">
                <a:latin typeface="Courier" pitchFamily="2" charset="0"/>
              </a:rPr>
              <a:t>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object</a:t>
            </a:r>
            <a:r>
              <a:rPr lang="en-US" sz="1100" dirty="0">
                <a:latin typeface="Courier" pitchFamily="2" charset="0"/>
              </a:rPr>
              <a:t>))) </a:t>
            </a:r>
            <a:r>
              <a:rPr lang="en-US" sz="1100" b="1" dirty="0">
                <a:latin typeface="Courier" pitchFamily="2" charset="0"/>
              </a:rPr>
              <a:t>do</a:t>
            </a:r>
            <a:r>
              <a:rPr lang="en-US" sz="1100" dirty="0">
                <a:latin typeface="Courier" pitchFamily="2" charset="0"/>
              </a:rPr>
              <a:t> 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          insert((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p</a:t>
            </a:r>
            <a:r>
              <a:rPr lang="en-US" sz="1100" dirty="0">
                <a:latin typeface="Courier" pitchFamily="2" charset="0"/>
              </a:rPr>
              <a:t>, f(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p</a:t>
            </a:r>
            <a:r>
              <a:rPr lang="en-US" sz="1100" dirty="0">
                <a:latin typeface="Courier" pitchFamily="2" charset="0"/>
              </a:rPr>
              <a:t>)),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pq</a:t>
            </a:r>
            <a:r>
              <a:rPr lang="en-US" sz="1100" dirty="0">
                <a:latin typeface="Courier" pitchFamily="2" charset="0"/>
              </a:rPr>
              <a:t>)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b="1" dirty="0">
                <a:latin typeface="Courier" pitchFamily="2" charset="0"/>
              </a:rPr>
              <a:t>         else 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b="1" dirty="0">
                <a:latin typeface="Courier" pitchFamily="2" charset="0"/>
              </a:rPr>
              <a:t>            for</a:t>
            </a:r>
            <a:r>
              <a:rPr lang="en-US" sz="1100" dirty="0">
                <a:latin typeface="Courier" pitchFamily="2" charset="0"/>
              </a:rPr>
              <a:t>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e</a:t>
            </a:r>
            <a:r>
              <a:rPr lang="en-US" sz="1100" dirty="0">
                <a:latin typeface="Courier" pitchFamily="2" charset="0"/>
              </a:rPr>
              <a:t> ∈ children(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object</a:t>
            </a:r>
            <a:r>
              <a:rPr lang="en-US" sz="1100" dirty="0">
                <a:latin typeface="Courier" pitchFamily="2" charset="0"/>
              </a:rPr>
              <a:t>) </a:t>
            </a:r>
            <a:r>
              <a:rPr lang="en-US" sz="1100" b="1" dirty="0">
                <a:latin typeface="Courier" pitchFamily="2" charset="0"/>
              </a:rPr>
              <a:t>do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          insert((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e</a:t>
            </a:r>
            <a:r>
              <a:rPr lang="en-US" sz="1100" dirty="0">
                <a:latin typeface="Courier" pitchFamily="2" charset="0"/>
              </a:rPr>
              <a:t>, score(</a:t>
            </a:r>
            <a:r>
              <a:rPr lang="en-US" sz="1100" dirty="0" err="1">
                <a:latin typeface="Courier" pitchFamily="2" charset="0"/>
              </a:rPr>
              <a:t>mbr</a:t>
            </a:r>
            <a:r>
              <a:rPr lang="en-US" sz="1100" dirty="0">
                <a:latin typeface="Courier" pitchFamily="2" charset="0"/>
              </a:rPr>
              <a:t>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e</a:t>
            </a:r>
            <a:r>
              <a:rPr lang="en-US" sz="1100" dirty="0">
                <a:latin typeface="Courier" pitchFamily="2" charset="0"/>
              </a:rPr>
              <a:t>),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f</a:t>
            </a:r>
            <a:r>
              <a:rPr lang="en-US" sz="1100" dirty="0">
                <a:latin typeface="Courier" pitchFamily="2" charset="0"/>
              </a:rPr>
              <a:t>)),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pq</a:t>
            </a:r>
            <a:r>
              <a:rPr lang="en-US" sz="1100" dirty="0">
                <a:latin typeface="Courier" pitchFamily="2" charset="0"/>
              </a:rPr>
              <a:t>)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</a:t>
            </a:r>
            <a:r>
              <a:rPr lang="en-US" sz="1100" b="1" dirty="0">
                <a:latin typeface="Courier" pitchFamily="2" charset="0"/>
              </a:rPr>
              <a:t>return</a:t>
            </a:r>
            <a:r>
              <a:rPr lang="en-US" sz="1100" dirty="0">
                <a:latin typeface="Courier" pitchFamily="2" charset="0"/>
              </a:rPr>
              <a:t>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result</a:t>
            </a:r>
          </a:p>
          <a:p>
            <a:pPr marL="0" indent="0">
              <a:buNone/>
            </a:pPr>
            <a:endParaRPr lang="en-US" sz="1100" dirty="0">
              <a:solidFill>
                <a:schemeClr val="accent1">
                  <a:lumMod val="50000"/>
                </a:schemeClr>
              </a:solidFill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BRS(data-</a:t>
            </a:r>
            <a:r>
              <a:rPr lang="en-US" sz="1100" dirty="0" err="1">
                <a:latin typeface="Courier" pitchFamily="2" charset="0"/>
              </a:rPr>
              <a:t>rtree</a:t>
            </a:r>
            <a:r>
              <a:rPr lang="en-US" sz="1100" dirty="0">
                <a:latin typeface="Courier" pitchFamily="2" charset="0"/>
              </a:rPr>
              <a:t>, 3, ‘min’, MINDIST, f, identity)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endParaRPr lang="de-DE" sz="1100" dirty="0">
              <a:solidFill>
                <a:schemeClr val="accent1">
                  <a:lumMod val="50000"/>
                </a:schemeClr>
              </a:solidFill>
              <a:latin typeface="Courier" pitchFamily="2" charset="0"/>
            </a:endParaRPr>
          </a:p>
          <a:p>
            <a:pPr marL="0" indent="0">
              <a:buNone/>
            </a:pPr>
            <a:endParaRPr lang="de-DE" sz="1100" dirty="0">
              <a:latin typeface="Courier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28F03-DC65-4847-B9E0-8A35BC609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659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 dirty="0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683568" y="1985387"/>
            <a:ext cx="2316162" cy="2334202"/>
            <a:chOff x="682055" y="1985432"/>
            <a:chExt cx="2317886" cy="2334893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682055" y="1985432"/>
              <a:ext cx="2317886" cy="2203292"/>
              <a:chOff x="1581571" y="3164850"/>
              <a:chExt cx="2317886" cy="2203292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flipV="1">
                <a:off x="2669284" y="4155132"/>
                <a:ext cx="0" cy="877184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581571" y="3164850"/>
                <a:ext cx="2317886" cy="9236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 dirty="0"/>
                  <a:t>Multidimensionale</a:t>
                </a:r>
                <a:br>
                  <a:rPr lang="de-DE" sz="2000" dirty="0"/>
                </a:br>
                <a:r>
                  <a:rPr lang="de-DE" sz="2000" dirty="0"/>
                  <a:t>Indizierung: </a:t>
                </a:r>
                <a:r>
                  <a:rPr lang="de-DE" sz="2000" noProof="1">
                    <a:cs typeface="Arial" charset="0"/>
                  </a:rPr>
                  <a:t>k-d-B- und R-Bäume</a:t>
                </a:r>
                <a:endParaRPr lang="de-DE" sz="2000" dirty="0"/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2982913" y="3392488"/>
            <a:ext cx="3178175" cy="2117725"/>
            <a:chOff x="2983653" y="3392942"/>
            <a:chExt cx="3176694" cy="2118008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2983653" y="3392942"/>
              <a:ext cx="3176694" cy="1985798"/>
              <a:chOff x="2009786" y="3495043"/>
              <a:chExt cx="3176694" cy="1985798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009786" y="3495043"/>
                <a:ext cx="3176694" cy="5848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b="1" dirty="0"/>
                  <a:t>Nächste-Nachbarn-</a:t>
                </a:r>
                <a:br>
                  <a:rPr lang="de-DE" sz="2000" b="1" dirty="0"/>
                </a:br>
                <a:r>
                  <a:rPr lang="de-DE" sz="2000" b="1" dirty="0"/>
                  <a:t>Anfragen</a:t>
                </a:r>
                <a:endParaRPr lang="de-DE" sz="2000" b="1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953126" y="2780929"/>
            <a:ext cx="2723331" cy="2186359"/>
            <a:chOff x="5953125" y="2781195"/>
            <a:chExt cx="2723431" cy="2186830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6084172" y="2781195"/>
              <a:ext cx="2592384" cy="584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/>
                <a:t>UB-Bäume</a:t>
              </a:r>
              <a:br>
                <a:rPr lang="de-DE" sz="2000" dirty="0"/>
              </a:br>
              <a:r>
                <a:rPr lang="de-DE" sz="2000" dirty="0"/>
                <a:t>Z-Ordnungen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/>
              <a:t>Multidimensionale Indizierung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654175"/>
            <a:ext cx="4089400" cy="1462088"/>
            <a:chOff x="2876550" y="1654175"/>
            <a:chExt cx="4089400" cy="1462088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3037620" y="1654175"/>
              <a:ext cx="3928330" cy="1370147"/>
              <a:chOff x="2513176" y="3855332"/>
              <a:chExt cx="3928726" cy="1370732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138136" y="453926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775964" y="3855332"/>
                <a:ext cx="3665938" cy="5875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Volltextindizierung</a:t>
                </a:r>
                <a:br>
                  <a:rPr lang="de-DE" sz="2000"/>
                </a:b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513176" y="469981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360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Bit-Verschränkung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Zusammengesetzte Schlüssel </a:t>
            </a:r>
            <a:r>
              <a:rPr lang="de-DE" i="1" dirty="0"/>
              <a:t>&lt;a, b&gt; </a:t>
            </a:r>
            <a:r>
              <a:rPr lang="de-DE" dirty="0"/>
              <a:t>wegen Asymmetrie nicht direkt hilfreich für den effizienten Zugriff</a:t>
            </a:r>
          </a:p>
          <a:p>
            <a:r>
              <a:rPr lang="de-DE" dirty="0"/>
              <a:t>Was passiert, wenn die Bits von a und b verschränkt werden (und damit „symmetrischer“)?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  <p:pic>
        <p:nvPicPr>
          <p:cNvPr id="5" name="Bild 4" descr="Screen Shot 2014-11-17 at 06.23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73016"/>
            <a:ext cx="7380312" cy="188310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259632" y="5661248"/>
            <a:ext cx="2726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/>
              <a:t>&lt;a, b&gt; </a:t>
            </a:r>
            <a:r>
              <a:rPr lang="de-DE" dirty="0"/>
              <a:t>(zusammengesetzt)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508104" y="5661248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/>
              <a:t>a</a:t>
            </a:r>
            <a:r>
              <a:rPr lang="de-DE" dirty="0"/>
              <a:t> und </a:t>
            </a:r>
            <a:r>
              <a:rPr lang="de-DE" i="1" dirty="0"/>
              <a:t>b</a:t>
            </a:r>
            <a:r>
              <a:rPr lang="de-DE" dirty="0"/>
              <a:t> verschränkt</a:t>
            </a:r>
          </a:p>
        </p:txBody>
      </p:sp>
    </p:spTree>
    <p:extLst>
      <p:ext uri="{BB962C8B-B14F-4D97-AF65-F5344CB8AC3E}">
        <p14:creationId xmlns:p14="http://schemas.microsoft.com/office/powerpoint/2010/main" val="12624622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Z-Ordnung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868614"/>
            <a:ext cx="8229600" cy="1440706"/>
          </a:xfrm>
        </p:spPr>
        <p:txBody>
          <a:bodyPr/>
          <a:lstStyle/>
          <a:p>
            <a:r>
              <a:rPr lang="de-DE" sz="2000" dirty="0"/>
              <a:t>Beide Ansätze </a:t>
            </a:r>
            <a:r>
              <a:rPr lang="de-DE" sz="2000" b="1" dirty="0" err="1"/>
              <a:t>linearisieren</a:t>
            </a:r>
            <a:r>
              <a:rPr lang="de-DE" sz="2000" dirty="0"/>
              <a:t> die Koordinaten im Wertebereich nach einer festgelegten Ordnung</a:t>
            </a:r>
          </a:p>
          <a:p>
            <a:r>
              <a:rPr lang="de-DE" sz="2000" dirty="0"/>
              <a:t>Bitverschränkung erzeugt die </a:t>
            </a:r>
            <a:r>
              <a:rPr lang="de-DE" sz="2000" b="1" dirty="0"/>
              <a:t>Z-Ordnung</a:t>
            </a:r>
          </a:p>
          <a:p>
            <a:r>
              <a:rPr lang="de-DE" sz="2000" dirty="0"/>
              <a:t>Durch die Z-Ordnung erfolgt </a:t>
            </a:r>
            <a:r>
              <a:rPr lang="de-DE" sz="2000" b="1" dirty="0"/>
              <a:t>räumliche Gruppierung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  <p:pic>
        <p:nvPicPr>
          <p:cNvPr id="5" name="Bild 4" descr="Screen Shot 2014-11-17 at 06.26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7452320" cy="367076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971600" y="4325034"/>
            <a:ext cx="3018775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sz="2000" i="1" dirty="0"/>
              <a:t>&lt;a, b&gt; </a:t>
            </a:r>
            <a:r>
              <a:rPr lang="de-DE" sz="2000" dirty="0"/>
              <a:t>(zusammengesetzt)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220072" y="4365104"/>
            <a:ext cx="2664296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sz="2000" i="1" dirty="0"/>
              <a:t>a</a:t>
            </a:r>
            <a:r>
              <a:rPr lang="de-DE" sz="2000" dirty="0"/>
              <a:t> und </a:t>
            </a:r>
            <a:r>
              <a:rPr lang="de-DE" sz="2000" i="1" dirty="0"/>
              <a:t>b</a:t>
            </a:r>
            <a:r>
              <a:rPr lang="de-DE" sz="2000" dirty="0"/>
              <a:t> verschränkt</a:t>
            </a:r>
          </a:p>
        </p:txBody>
      </p:sp>
    </p:spTree>
    <p:extLst>
      <p:ext uri="{BB962C8B-B14F-4D97-AF65-F5344CB8AC3E}">
        <p14:creationId xmlns:p14="http://schemas.microsoft.com/office/powerpoint/2010/main" val="12270268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</a:t>
            </a:r>
            <a:r>
              <a:rPr lang="de-DE" baseline="30000" dirty="0"/>
              <a:t>+</a:t>
            </a:r>
            <a:r>
              <a:rPr lang="de-DE" dirty="0"/>
              <a:t>-Bäume über Z-Ordnungen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/>
          <a:lstStyle/>
          <a:p>
            <a:r>
              <a:rPr lang="de-DE" dirty="0"/>
              <a:t>Verwendung eines </a:t>
            </a:r>
            <a:r>
              <a:rPr lang="de-DE" b="1" dirty="0"/>
              <a:t>B</a:t>
            </a:r>
            <a:r>
              <a:rPr lang="de-DE" b="1" baseline="30000" dirty="0"/>
              <a:t>+</a:t>
            </a:r>
            <a:r>
              <a:rPr lang="de-DE" b="1" dirty="0"/>
              <a:t>-Baumes </a:t>
            </a:r>
            <a:r>
              <a:rPr lang="de-DE" dirty="0"/>
              <a:t>um Z-Kodes des multidimensionalen Raums zu indizieren</a:t>
            </a:r>
          </a:p>
          <a:p>
            <a:r>
              <a:rPr lang="de-DE" dirty="0"/>
              <a:t>Blatt im B</a:t>
            </a:r>
            <a:r>
              <a:rPr lang="de-DE" baseline="30000" dirty="0"/>
              <a:t>+</a:t>
            </a:r>
            <a:r>
              <a:rPr lang="de-DE" dirty="0"/>
              <a:t>-Baum beschreibt </a:t>
            </a:r>
            <a:r>
              <a:rPr lang="de-DE" b="1" dirty="0"/>
              <a:t>Intervall</a:t>
            </a:r>
            <a:r>
              <a:rPr lang="de-DE" dirty="0"/>
              <a:t> im </a:t>
            </a:r>
            <a:r>
              <a:rPr lang="de-DE" b="1" dirty="0"/>
              <a:t>Z-Raum</a:t>
            </a:r>
          </a:p>
          <a:p>
            <a:r>
              <a:rPr lang="de-DE" dirty="0"/>
              <a:t>Jedes dieser Intervalle beschreibt eine </a:t>
            </a:r>
            <a:r>
              <a:rPr lang="de-DE" b="1" dirty="0"/>
              <a:t>Region</a:t>
            </a:r>
            <a:r>
              <a:rPr lang="de-DE" dirty="0"/>
              <a:t> im multidimensionalen Datenraum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Um alle Datenpunkte für eine Anfrage </a:t>
            </a:r>
            <a:r>
              <a:rPr lang="de-DE" i="1" dirty="0"/>
              <a:t>Q</a:t>
            </a:r>
            <a:r>
              <a:rPr lang="de-DE" dirty="0"/>
              <a:t> zu finden, sollen nur solche Blattseiten betrachtet werden, die Regionen enthalten, die sich mit </a:t>
            </a:r>
            <a:r>
              <a:rPr lang="de-DE" i="1" dirty="0"/>
              <a:t>Q</a:t>
            </a:r>
            <a:r>
              <a:rPr lang="de-DE" dirty="0"/>
              <a:t> </a:t>
            </a:r>
            <a:r>
              <a:rPr lang="de-DE" b="1" dirty="0"/>
              <a:t>schneiden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  <p:pic>
        <p:nvPicPr>
          <p:cNvPr id="5" name="Bild 4" descr="Screen Shot 2014-11-17 at 06.30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56992"/>
            <a:ext cx="5508104" cy="180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896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ung 7"/>
          <p:cNvGrpSpPr/>
          <p:nvPr/>
        </p:nvGrpSpPr>
        <p:grpSpPr>
          <a:xfrm>
            <a:off x="0" y="0"/>
            <a:ext cx="9218718" cy="6356462"/>
            <a:chOff x="0" y="0"/>
            <a:chExt cx="9218718" cy="6356462"/>
          </a:xfrm>
        </p:grpSpPr>
        <p:pic>
          <p:nvPicPr>
            <p:cNvPr id="6" name="Bild 5" descr="Screen Shot 2014-11-17 at 00.43.10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0"/>
              <a:ext cx="9111214" cy="6356462"/>
            </a:xfrm>
            <a:prstGeom prst="rect">
              <a:avLst/>
            </a:prstGeom>
          </p:spPr>
        </p:pic>
        <p:sp>
          <p:nvSpPr>
            <p:cNvPr id="7" name="Rechteck 6"/>
            <p:cNvSpPr/>
            <p:nvPr/>
          </p:nvSpPr>
          <p:spPr>
            <a:xfrm>
              <a:off x="0" y="0"/>
              <a:ext cx="6084168" cy="191683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UB-Baum-Bereichsanfragen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508479" y="921494"/>
            <a:ext cx="51205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Nach jeder verarbeiteten Seite erfolgt Index-</a:t>
            </a:r>
            <a:r>
              <a:rPr lang="de-DE" dirty="0" err="1"/>
              <a:t>Rescan</a:t>
            </a:r>
            <a:br>
              <a:rPr lang="de-DE" dirty="0"/>
            </a:br>
            <a:r>
              <a:rPr lang="de-DE" dirty="0"/>
              <a:t>um neue Seite zu finden, die sich mit Anfragerecht-</a:t>
            </a:r>
            <a:br>
              <a:rPr lang="de-DE" dirty="0"/>
            </a:br>
            <a:r>
              <a:rPr lang="de-DE" dirty="0"/>
              <a:t>eck </a:t>
            </a:r>
            <a:r>
              <a:rPr lang="de-DE" i="1" dirty="0"/>
              <a:t>Q</a:t>
            </a:r>
            <a:r>
              <a:rPr lang="de-DE" dirty="0"/>
              <a:t> schneidet</a:t>
            </a:r>
          </a:p>
        </p:txBody>
      </p:sp>
      <p:sp>
        <p:nvSpPr>
          <p:cNvPr id="3" name="Rechteck 2"/>
          <p:cNvSpPr/>
          <p:nvPr/>
        </p:nvSpPr>
        <p:spPr>
          <a:xfrm>
            <a:off x="5580112" y="2996952"/>
            <a:ext cx="1440160" cy="43204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6273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UB-Bäume – Diskussion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UB-Bäume sind dynamisch in Bezug auf Änderungen (bedingt durch die zugrundeliegenden B-Bäume)</a:t>
            </a:r>
          </a:p>
          <a:p>
            <a:r>
              <a:rPr lang="de-DE" dirty="0"/>
              <a:t>Kommerzielle Verwendung im Transbase</a:t>
            </a:r>
            <a:br>
              <a:rPr lang="de-DE" dirty="0"/>
            </a:br>
            <a:r>
              <a:rPr lang="de-DE" dirty="0"/>
              <a:t>Datenbanksystem</a:t>
            </a:r>
          </a:p>
          <a:p>
            <a:r>
              <a:rPr lang="de-DE" dirty="0"/>
              <a:t>Raumfüllende Kurven vieldiskutiert in der Literatur</a:t>
            </a:r>
            <a:br>
              <a:rPr lang="de-DE" dirty="0"/>
            </a:br>
            <a:r>
              <a:rPr lang="de-DE" dirty="0"/>
              <a:t>(z.B. Hilbert-Kurven)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339752" y="6021288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>
                <a:solidFill>
                  <a:srgbClr val="0707FD"/>
                </a:solidFill>
              </a:rPr>
              <a:t>F. </a:t>
            </a:r>
            <a:r>
              <a:rPr lang="de-DE" sz="1100" dirty="0" err="1">
                <a:solidFill>
                  <a:srgbClr val="0707FD"/>
                </a:solidFill>
              </a:rPr>
              <a:t>Ramsak</a:t>
            </a:r>
            <a:r>
              <a:rPr lang="de-DE" sz="1100" dirty="0">
                <a:solidFill>
                  <a:srgbClr val="0707FD"/>
                </a:solidFill>
              </a:rPr>
              <a:t>, V. Markl, R. </a:t>
            </a:r>
            <a:r>
              <a:rPr lang="de-DE" sz="1100" dirty="0" err="1">
                <a:solidFill>
                  <a:srgbClr val="0707FD"/>
                </a:solidFill>
              </a:rPr>
              <a:t>Fenk</a:t>
            </a:r>
            <a:r>
              <a:rPr lang="de-DE" sz="1100" dirty="0">
                <a:solidFill>
                  <a:srgbClr val="0707FD"/>
                </a:solidFill>
              </a:rPr>
              <a:t>, M. Zirkel, K. </a:t>
            </a:r>
            <a:r>
              <a:rPr lang="de-DE" sz="1100" dirty="0" err="1">
                <a:solidFill>
                  <a:srgbClr val="0707FD"/>
                </a:solidFill>
              </a:rPr>
              <a:t>Elhardt</a:t>
            </a:r>
            <a:r>
              <a:rPr lang="de-DE" sz="1100" dirty="0">
                <a:solidFill>
                  <a:srgbClr val="0707FD"/>
                </a:solidFill>
              </a:rPr>
              <a:t>, R. Bayer, </a:t>
            </a:r>
            <a:r>
              <a:rPr lang="de-DE" sz="1100" dirty="0" err="1">
                <a:solidFill>
                  <a:srgbClr val="0707FD"/>
                </a:solidFill>
              </a:rPr>
              <a:t>Integrating</a:t>
            </a:r>
            <a:r>
              <a:rPr lang="de-DE" sz="1100" dirty="0">
                <a:solidFill>
                  <a:srgbClr val="0707FD"/>
                </a:solidFill>
              </a:rPr>
              <a:t> </a:t>
            </a:r>
            <a:r>
              <a:rPr lang="de-DE" sz="1100" dirty="0" err="1">
                <a:solidFill>
                  <a:srgbClr val="0707FD"/>
                </a:solidFill>
              </a:rPr>
              <a:t>the</a:t>
            </a:r>
            <a:r>
              <a:rPr lang="de-DE" sz="1100" dirty="0">
                <a:solidFill>
                  <a:srgbClr val="0707FD"/>
                </a:solidFill>
              </a:rPr>
              <a:t> UB-</a:t>
            </a:r>
            <a:r>
              <a:rPr lang="de-DE" sz="1100" dirty="0" err="1">
                <a:solidFill>
                  <a:srgbClr val="0707FD"/>
                </a:solidFill>
              </a:rPr>
              <a:t>Tree</a:t>
            </a:r>
            <a:r>
              <a:rPr lang="de-DE" sz="1100" dirty="0">
                <a:solidFill>
                  <a:srgbClr val="0707FD"/>
                </a:solidFill>
              </a:rPr>
              <a:t> </a:t>
            </a:r>
            <a:r>
              <a:rPr lang="de-DE" sz="1100" dirty="0" err="1">
                <a:solidFill>
                  <a:srgbClr val="0707FD"/>
                </a:solidFill>
              </a:rPr>
              <a:t>into</a:t>
            </a:r>
            <a:r>
              <a:rPr lang="de-DE" sz="1100" dirty="0">
                <a:solidFill>
                  <a:srgbClr val="0707FD"/>
                </a:solidFill>
              </a:rPr>
              <a:t> a Database System Kernel, In </a:t>
            </a:r>
            <a:r>
              <a:rPr lang="de-DE" sz="1100" dirty="0" err="1">
                <a:solidFill>
                  <a:srgbClr val="0707FD"/>
                </a:solidFill>
              </a:rPr>
              <a:t>Proc</a:t>
            </a:r>
            <a:r>
              <a:rPr lang="de-DE" sz="1100" dirty="0">
                <a:solidFill>
                  <a:srgbClr val="0707FD"/>
                </a:solidFill>
              </a:rPr>
              <a:t>. 26th International Conference on </a:t>
            </a:r>
            <a:r>
              <a:rPr lang="de-DE" sz="1100" dirty="0" err="1">
                <a:solidFill>
                  <a:srgbClr val="0707FD"/>
                </a:solidFill>
              </a:rPr>
              <a:t>Very</a:t>
            </a:r>
            <a:r>
              <a:rPr lang="de-DE" sz="1100" dirty="0">
                <a:solidFill>
                  <a:srgbClr val="0707FD"/>
                </a:solidFill>
              </a:rPr>
              <a:t> Large Data Bases, pp. 263-272, </a:t>
            </a:r>
            <a:r>
              <a:rPr lang="de-DE" sz="1100" b="1" dirty="0">
                <a:solidFill>
                  <a:srgbClr val="FF0000"/>
                </a:solidFill>
              </a:rPr>
              <a:t>2000</a:t>
            </a:r>
          </a:p>
        </p:txBody>
      </p:sp>
      <p:pic>
        <p:nvPicPr>
          <p:cNvPr id="7" name="Bild 6" descr="120px-Hilbert-Curve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645024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536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683568" y="1833547"/>
            <a:ext cx="2316162" cy="2486039"/>
            <a:chOff x="682055" y="1833549"/>
            <a:chExt cx="2317886" cy="2486776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682055" y="1833549"/>
              <a:ext cx="2317886" cy="2355175"/>
              <a:chOff x="1581571" y="3012967"/>
              <a:chExt cx="2317886" cy="2355175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581571" y="3012967"/>
                <a:ext cx="2317886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Multidimensionale</a:t>
                </a:r>
                <a:br>
                  <a:rPr lang="de-DE" sz="2000" dirty="0"/>
                </a:br>
                <a:r>
                  <a:rPr lang="de-DE" sz="2000" noProof="1">
                    <a:cs typeface="Arial" charset="0"/>
                  </a:rPr>
                  <a:t>Indizierung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2982913" y="3392488"/>
            <a:ext cx="3178175" cy="2117725"/>
            <a:chOff x="2983653" y="3392942"/>
            <a:chExt cx="3176694" cy="2118008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2983653" y="3392942"/>
              <a:ext cx="3176694" cy="1985798"/>
              <a:chOff x="2009786" y="3495043"/>
              <a:chExt cx="3176694" cy="1985798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009786" y="3495043"/>
                <a:ext cx="3176694" cy="587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Codierungstheorie</a:t>
                </a:r>
                <a:br>
                  <a:rPr lang="de-DE" sz="2000" dirty="0"/>
                </a:br>
                <a:r>
                  <a:rPr lang="de-DE" sz="2000" dirty="0"/>
                  <a:t>zur Indizierung</a:t>
                </a:r>
                <a:endParaRPr sz="2000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953126" y="2780929"/>
            <a:ext cx="2723331" cy="2186359"/>
            <a:chOff x="5953125" y="2781195"/>
            <a:chExt cx="2723431" cy="2186830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6084172" y="2781195"/>
              <a:ext cx="2592384" cy="587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b="1" noProof="1">
                  <a:cs typeface="Arial" charset="0"/>
                </a:rPr>
                <a:t>Fluch der Dimensionalität</a:t>
              </a: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/>
              <a:t>Von der Volltextsuche zur multidimensionalen Indizierung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654175"/>
            <a:ext cx="4089400" cy="1462088"/>
            <a:chOff x="2876550" y="1654175"/>
            <a:chExt cx="4089400" cy="1462088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3037620" y="1654175"/>
              <a:ext cx="3928330" cy="1370147"/>
              <a:chOff x="2513176" y="3855332"/>
              <a:chExt cx="3928726" cy="1370732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138136" y="453926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775964" y="3855332"/>
                <a:ext cx="3665938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Volltextindizierung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513176" y="469981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571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457200" cy="2286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6CE21646-B24E-C543-B8A8-6F7C46EFE276}" type="slidenum">
              <a:rPr lang="en-US" sz="1200"/>
              <a:pPr>
                <a:defRPr/>
              </a:pPr>
              <a:t>5</a:t>
            </a:fld>
            <a:endParaRPr lang="en-US" sz="1200" dirty="0"/>
          </a:p>
        </p:txBody>
      </p:sp>
      <p:sp>
        <p:nvSpPr>
          <p:cNvPr id="2150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latin typeface="+mn-lt"/>
                <a:ea typeface="ＭＳ Ｐゴシック" charset="0"/>
              </a:rPr>
              <a:t>Indexe für </a:t>
            </a:r>
            <a:r>
              <a:rPr lang="de-DE" dirty="0">
                <a:latin typeface="+mn-lt"/>
                <a:ea typeface="ＭＳ Ｐゴシック" charset="0"/>
              </a:rPr>
              <a:t>m</a:t>
            </a:r>
            <a:r>
              <a:rPr lang="de-DE">
                <a:latin typeface="+mn-lt"/>
                <a:ea typeface="ＭＳ Ｐゴシック" charset="0"/>
              </a:rPr>
              <a:t>ehr </a:t>
            </a:r>
            <a:r>
              <a:rPr lang="de-DE" dirty="0">
                <a:latin typeface="+mn-lt"/>
                <a:ea typeface="ＭＳ Ｐゴシック" charset="0"/>
              </a:rPr>
              <a:t>Dimensionen ...</a:t>
            </a: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3789040"/>
            <a:ext cx="8229600" cy="2376810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ea typeface="ＭＳ Ｐゴシック" charset="0"/>
              </a:rPr>
              <a:t>Anfrage beinhaltet Bereichsprädikat definiert über </a:t>
            </a:r>
            <a:br>
              <a:rPr lang="de-DE" sz="2400" dirty="0">
                <a:ea typeface="ＭＳ Ｐゴシック" charset="0"/>
              </a:rPr>
            </a:br>
            <a:r>
              <a:rPr lang="de-DE" sz="2400" dirty="0">
                <a:ea typeface="ＭＳ Ｐゴシック" charset="0"/>
              </a:rPr>
              <a:t>zwei Dimensionen, die nicht Primärschlüssel sind</a:t>
            </a:r>
          </a:p>
          <a:p>
            <a:pPr eaLnBrk="1" hangingPunct="1">
              <a:defRPr/>
            </a:pPr>
            <a:r>
              <a:rPr lang="de-DE" sz="2400" dirty="0">
                <a:ea typeface="ＭＳ Ｐゴシック" charset="0"/>
              </a:rPr>
              <a:t>Typische Anwendungsfälle mit multidimensionalen Daten:</a:t>
            </a:r>
          </a:p>
          <a:p>
            <a:pPr lvl="1" eaLnBrk="1" hangingPunct="1">
              <a:defRPr/>
            </a:pPr>
            <a:r>
              <a:rPr lang="de-DE" sz="2000" dirty="0">
                <a:ea typeface="ＭＳ Ｐゴシック" charset="0"/>
              </a:rPr>
              <a:t>Online Analytical Processing (OLAP)</a:t>
            </a:r>
          </a:p>
          <a:p>
            <a:pPr lvl="1" eaLnBrk="1" hangingPunct="1">
              <a:defRPr/>
            </a:pPr>
            <a:r>
              <a:rPr lang="de-DE" sz="2000" dirty="0">
                <a:ea typeface="ＭＳ Ｐゴシック" charset="0"/>
              </a:rPr>
              <a:t>Geographische Informationssysteme</a:t>
            </a:r>
          </a:p>
          <a:p>
            <a:pPr lvl="1" eaLnBrk="1" hangingPunct="1">
              <a:defRPr/>
            </a:pPr>
            <a:r>
              <a:rPr lang="de-DE" sz="2000" dirty="0">
                <a:ea typeface="ＭＳ Ｐゴシック" charset="0"/>
              </a:rPr>
              <a:t>Information-</a:t>
            </a:r>
            <a:r>
              <a:rPr lang="de-DE" sz="2000" dirty="0" err="1">
                <a:ea typeface="ＭＳ Ｐゴシック" charset="0"/>
              </a:rPr>
              <a:t>Retrieval</a:t>
            </a:r>
            <a:r>
              <a:rPr lang="de-DE" sz="2000" dirty="0">
                <a:ea typeface="ＭＳ Ｐゴシック" charset="0"/>
              </a:rPr>
              <a:t> und Multimedia-Systeme (Dokumentsuche)</a:t>
            </a:r>
          </a:p>
        </p:txBody>
      </p:sp>
      <p:pic>
        <p:nvPicPr>
          <p:cNvPr id="3" name="Bild 2" descr="Screen Shot 2014-11-16 at 20.39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10784"/>
            <a:ext cx="7092280" cy="1902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Anwendungen: Multimedia-Datenbanken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520826"/>
          </a:xfrm>
        </p:spPr>
        <p:txBody>
          <a:bodyPr/>
          <a:lstStyle/>
          <a:p>
            <a:r>
              <a:rPr lang="de-DE" dirty="0"/>
              <a:t>Inhaltsbasierte Suche</a:t>
            </a:r>
          </a:p>
          <a:p>
            <a:r>
              <a:rPr lang="de-DE" dirty="0"/>
              <a:t>Viele Merkmalsvektoren</a:t>
            </a:r>
          </a:p>
          <a:p>
            <a:r>
              <a:rPr lang="de-DE" dirty="0"/>
              <a:t>Hochdimensionale Räume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  <p:pic>
        <p:nvPicPr>
          <p:cNvPr id="5" name="Bild 4" descr="Screen Shot 2014-11-17 at 06.59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3525"/>
            <a:ext cx="9144000" cy="239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986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Fluch der </a:t>
            </a:r>
            <a:r>
              <a:rPr lang="de-DE" dirty="0" err="1"/>
              <a:t>Dimensionalität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5122912" cy="4968875"/>
          </a:xfrm>
        </p:spPr>
        <p:txBody>
          <a:bodyPr/>
          <a:lstStyle/>
          <a:p>
            <a:r>
              <a:rPr lang="de-DE" b="1" dirty="0"/>
              <a:t>Für</a:t>
            </a:r>
            <a:r>
              <a:rPr lang="de-DE" dirty="0"/>
              <a:t> </a:t>
            </a:r>
            <a:r>
              <a:rPr lang="de-DE" b="1" dirty="0"/>
              <a:t>große Werte von </a:t>
            </a:r>
            <a:r>
              <a:rPr lang="de-DE" b="1" i="1" dirty="0" err="1"/>
              <a:t>k</a:t>
            </a:r>
            <a:r>
              <a:rPr lang="de-DE" b="1" dirty="0"/>
              <a:t> </a:t>
            </a:r>
            <a:r>
              <a:rPr lang="de-DE" dirty="0"/>
              <a:t>sind die diskutierten Techniken </a:t>
            </a:r>
            <a:br>
              <a:rPr lang="de-DE" dirty="0"/>
            </a:br>
            <a:r>
              <a:rPr lang="de-DE" b="1" dirty="0"/>
              <a:t>wenig effektiv</a:t>
            </a:r>
          </a:p>
          <a:p>
            <a:pPr lvl="1"/>
            <a:r>
              <a:rPr lang="de-DE" dirty="0"/>
              <a:t>Für </a:t>
            </a:r>
            <a:r>
              <a:rPr lang="de-DE" dirty="0" err="1"/>
              <a:t>k</a:t>
            </a:r>
            <a:r>
              <a:rPr lang="de-DE" dirty="0"/>
              <a:t>=100 ergeben sich 2</a:t>
            </a:r>
            <a:r>
              <a:rPr lang="de-DE" baseline="30000" dirty="0"/>
              <a:t>100</a:t>
            </a:r>
            <a:r>
              <a:rPr lang="de-DE" dirty="0"/>
              <a:t> ≈ 10</a:t>
            </a:r>
            <a:r>
              <a:rPr lang="de-DE" baseline="30000" dirty="0"/>
              <a:t>30</a:t>
            </a:r>
            <a:r>
              <a:rPr lang="de-DE" dirty="0"/>
              <a:t> Partitionen pro Knoten</a:t>
            </a:r>
            <a:br>
              <a:rPr lang="de-DE" dirty="0"/>
            </a:br>
            <a:r>
              <a:rPr lang="de-DE" dirty="0"/>
              <a:t>in einem Punkt-Quad-Baum</a:t>
            </a:r>
          </a:p>
          <a:p>
            <a:pPr lvl="1"/>
            <a:r>
              <a:rPr lang="de-DE" dirty="0"/>
              <a:t>Selbst bei Milliarden von Datenpunkten sind fast alle Partitionen leer</a:t>
            </a:r>
          </a:p>
          <a:p>
            <a:pPr lvl="1"/>
            <a:r>
              <a:rPr lang="de-DE" dirty="0"/>
              <a:t>Betrachten wir eine sehr große Region („Würfel“) mit einer Abdeckung von 95% der Region in jeder Dimension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  <p:pic>
        <p:nvPicPr>
          <p:cNvPr id="5" name="Bild 4" descr="Screen Shot 2014-11-17 at 07.10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268760"/>
            <a:ext cx="2807669" cy="332240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868145" y="4725144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Für </a:t>
            </a:r>
            <a:r>
              <a:rPr lang="de-DE" dirty="0" err="1"/>
              <a:t>k</a:t>
            </a:r>
            <a:r>
              <a:rPr lang="de-DE" dirty="0"/>
              <a:t> = 100 ergibt sich eine</a:t>
            </a:r>
            <a:br>
              <a:rPr lang="de-DE" dirty="0"/>
            </a:br>
            <a:r>
              <a:rPr lang="de-DE" dirty="0"/>
              <a:t>Wahrscheinlichkeit von </a:t>
            </a:r>
          </a:p>
          <a:p>
            <a:r>
              <a:rPr lang="de-DE" dirty="0"/>
              <a:t>0.95</a:t>
            </a:r>
            <a:r>
              <a:rPr lang="de-DE" baseline="30000" dirty="0"/>
              <a:t>100</a:t>
            </a:r>
            <a:r>
              <a:rPr lang="de-DE" dirty="0"/>
              <a:t> ≈ 0,59%,</a:t>
            </a:r>
            <a:br>
              <a:rPr lang="de-DE" dirty="0"/>
            </a:br>
            <a:r>
              <a:rPr lang="de-DE" dirty="0"/>
              <a:t>dass ein Punkt in dieser Region liegt</a:t>
            </a:r>
            <a:r>
              <a:rPr lang="de-DE" baseline="30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11036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1187624" y="2204864"/>
            <a:ext cx="1812106" cy="2114722"/>
            <a:chOff x="1186486" y="2204976"/>
            <a:chExt cx="1813455" cy="2115349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1186486" y="2204976"/>
              <a:ext cx="1813455" cy="1983748"/>
              <a:chOff x="2086002" y="3384394"/>
              <a:chExt cx="1813455" cy="1983748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2086002" y="3384394"/>
                <a:ext cx="1813455" cy="295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R-Bäume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Multidimensionale Indizierung: Überblick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2987824" y="3645025"/>
            <a:ext cx="3178175" cy="1865189"/>
            <a:chOff x="2988562" y="3645512"/>
            <a:chExt cx="3176694" cy="1865438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2988562" y="3645512"/>
              <a:ext cx="3176694" cy="1733228"/>
              <a:chOff x="2014695" y="3747613"/>
              <a:chExt cx="3176694" cy="1733228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014695" y="3747613"/>
                <a:ext cx="3176694" cy="294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UB-Bäume</a:t>
                </a:r>
                <a:endParaRPr sz="2000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953126" y="2780929"/>
            <a:ext cx="2723331" cy="2186359"/>
            <a:chOff x="5953125" y="2781195"/>
            <a:chExt cx="2723431" cy="2186830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6084172" y="2781195"/>
              <a:ext cx="2592384" cy="587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noProof="1">
                  <a:cs typeface="Arial" charset="0"/>
                </a:rPr>
                <a:t>Fluch der Dimensionalität</a:t>
              </a: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699792" y="1654175"/>
            <a:ext cx="3665567" cy="1462088"/>
            <a:chOff x="2699792" y="1654175"/>
            <a:chExt cx="3665567" cy="1462088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699792" y="1654175"/>
              <a:ext cx="3665567" cy="1370147"/>
              <a:chOff x="2175315" y="3855332"/>
              <a:chExt cx="3665938" cy="1370732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H="1" flipV="1">
                <a:off x="2751436" y="4190140"/>
                <a:ext cx="24528" cy="986956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175315" y="3855332"/>
                <a:ext cx="3665938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i="1" dirty="0" err="1"/>
                  <a:t>k</a:t>
                </a:r>
                <a:r>
                  <a:rPr lang="de-DE" sz="2000" dirty="0"/>
                  <a:t>-d-Bäume / </a:t>
                </a:r>
                <a:r>
                  <a:rPr lang="de-DE" sz="2000" i="1" dirty="0" err="1"/>
                  <a:t>k</a:t>
                </a:r>
                <a:r>
                  <a:rPr lang="de-DE" sz="2000" dirty="0"/>
                  <a:t>-d-B-Bäume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513176" y="469981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82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457200" cy="2286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6CE21646-B24E-C543-B8A8-6F7C46EFE276}" type="slidenum">
              <a:rPr lang="en-US" sz="1200"/>
              <a:pPr>
                <a:defRPr/>
              </a:pPr>
              <a:t>6</a:t>
            </a:fld>
            <a:endParaRPr lang="en-US" sz="1200" dirty="0"/>
          </a:p>
        </p:txBody>
      </p:sp>
      <p:sp>
        <p:nvSpPr>
          <p:cNvPr id="2150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latin typeface="+mn-lt"/>
                <a:ea typeface="ＭＳ Ｐゴシック" charset="0"/>
              </a:rPr>
              <a:t>... weitere Herausforderungen</a:t>
            </a: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de-DE" sz="2400" dirty="0">
                <a:ea typeface="ＭＳ Ｐゴシック" charset="0"/>
              </a:rPr>
              <a:t>Anfragen und Daten können Punkte oder Regionen sein</a:t>
            </a:r>
          </a:p>
          <a:p>
            <a:pPr marL="0" indent="0" eaLnBrk="1" hangingPunct="1">
              <a:buNone/>
              <a:defRPr/>
            </a:pPr>
            <a:endParaRPr lang="de-DE" sz="2400" dirty="0">
              <a:ea typeface="ＭＳ Ｐゴシック" charset="0"/>
            </a:endParaRPr>
          </a:p>
          <a:p>
            <a:pPr marL="0" indent="0" eaLnBrk="1" hangingPunct="1">
              <a:buNone/>
              <a:defRPr/>
            </a:pPr>
            <a:endParaRPr lang="de-DE" sz="2400" dirty="0">
              <a:ea typeface="ＭＳ Ｐゴシック" charset="0"/>
            </a:endParaRPr>
          </a:p>
          <a:p>
            <a:pPr marL="0" indent="0" eaLnBrk="1" hangingPunct="1">
              <a:buNone/>
              <a:defRPr/>
            </a:pPr>
            <a:endParaRPr lang="de-DE" sz="2400" dirty="0">
              <a:ea typeface="ＭＳ Ｐゴシック" charset="0"/>
            </a:endParaRPr>
          </a:p>
          <a:p>
            <a:pPr marL="0" indent="0" eaLnBrk="1" hangingPunct="1">
              <a:buNone/>
              <a:defRPr/>
            </a:pPr>
            <a:endParaRPr lang="de-DE" sz="2400" dirty="0">
              <a:ea typeface="ＭＳ Ｐゴシック" charset="0"/>
            </a:endParaRPr>
          </a:p>
          <a:p>
            <a:pPr marL="0" indent="0" eaLnBrk="1" hangingPunct="1">
              <a:buNone/>
              <a:defRPr/>
            </a:pPr>
            <a:endParaRPr lang="de-DE" sz="2400" dirty="0">
              <a:ea typeface="ＭＳ Ｐゴシック" charset="0"/>
            </a:endParaRPr>
          </a:p>
          <a:p>
            <a:pPr marL="0" indent="0" eaLnBrk="1" hangingPunct="1">
              <a:buNone/>
              <a:defRPr/>
            </a:pPr>
            <a:endParaRPr lang="de-DE" sz="2400" dirty="0">
              <a:ea typeface="ＭＳ Ｐゴシック" charset="0"/>
            </a:endParaRPr>
          </a:p>
          <a:p>
            <a:pPr marL="0" indent="0" eaLnBrk="1" hangingPunct="1">
              <a:buNone/>
              <a:defRPr/>
            </a:pPr>
            <a:endParaRPr lang="de-DE" sz="2400" dirty="0">
              <a:ea typeface="ＭＳ Ｐゴシック" charset="0"/>
            </a:endParaRPr>
          </a:p>
          <a:p>
            <a:pPr marL="0" indent="0" eaLnBrk="1" hangingPunct="1">
              <a:buNone/>
              <a:defRPr/>
            </a:pPr>
            <a:r>
              <a:rPr lang="de-DE" sz="2400" dirty="0">
                <a:ea typeface="ＭＳ Ｐゴシック" charset="0"/>
              </a:rPr>
              <a:t>... und es gibt noch viele weitere interessante Anfragetypen für multidimensionale Daten </a:t>
            </a:r>
          </a:p>
          <a:p>
            <a:pPr marL="0" indent="0" eaLnBrk="1" hangingPunct="1">
              <a:buNone/>
              <a:defRPr/>
            </a:pPr>
            <a:endParaRPr lang="de-DE" sz="1800" dirty="0">
              <a:ea typeface="ＭＳ Ｐゴシック" charset="0"/>
            </a:endParaRPr>
          </a:p>
          <a:p>
            <a:pPr marL="0" indent="0" eaLnBrk="1" hangingPunct="1">
              <a:buNone/>
              <a:defRPr/>
            </a:pPr>
            <a:r>
              <a:rPr lang="de-DE" sz="1800" dirty="0">
                <a:ea typeface="ＭＳ Ｐゴシック" charset="0"/>
              </a:rPr>
              <a:t>NB: Anfragen mit Gleichheit lassen sich in eindimensionale Anfragen zerlegen</a:t>
            </a:r>
            <a:endParaRPr lang="de-DE" sz="2400" dirty="0">
              <a:ea typeface="ＭＳ Ｐゴシック" charset="0"/>
            </a:endParaRPr>
          </a:p>
        </p:txBody>
      </p:sp>
      <p:grpSp>
        <p:nvGrpSpPr>
          <p:cNvPr id="5" name="Gruppierung 4"/>
          <p:cNvGrpSpPr/>
          <p:nvPr/>
        </p:nvGrpSpPr>
        <p:grpSpPr>
          <a:xfrm>
            <a:off x="899592" y="1772816"/>
            <a:ext cx="4507144" cy="2448272"/>
            <a:chOff x="899592" y="1772816"/>
            <a:chExt cx="4968552" cy="2698908"/>
          </a:xfrm>
        </p:grpSpPr>
        <p:pic>
          <p:nvPicPr>
            <p:cNvPr id="2" name="Bild 1" descr="Screen Shot 2014-11-16 at 20.45.38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1772816"/>
              <a:ext cx="4608512" cy="2698908"/>
            </a:xfrm>
            <a:prstGeom prst="rect">
              <a:avLst/>
            </a:prstGeom>
          </p:spPr>
        </p:pic>
        <p:sp>
          <p:nvSpPr>
            <p:cNvPr id="3" name="Rechteck 2"/>
            <p:cNvSpPr/>
            <p:nvPr/>
          </p:nvSpPr>
          <p:spPr>
            <a:xfrm>
              <a:off x="4788024" y="3140968"/>
              <a:ext cx="1080120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Textfeld 3"/>
          <p:cNvSpPr txBox="1"/>
          <p:nvPr/>
        </p:nvSpPr>
        <p:spPr>
          <a:xfrm>
            <a:off x="3059832" y="4293096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K-Nächste-Nachbarn-Suche (</a:t>
            </a:r>
            <a:r>
              <a:rPr lang="de-DE" dirty="0" err="1"/>
              <a:t>k</a:t>
            </a:r>
            <a:r>
              <a:rPr lang="de-DE" dirty="0"/>
              <a:t>-NN)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499992" y="3140968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Regionen-</a:t>
            </a:r>
            <a:r>
              <a:rPr lang="de-DE" dirty="0" err="1"/>
              <a:t>Enthaltensein</a:t>
            </a:r>
            <a:r>
              <a:rPr lang="de-DE" dirty="0"/>
              <a:t> oder -Schnitt</a:t>
            </a:r>
          </a:p>
        </p:txBody>
      </p:sp>
    </p:spTree>
    <p:extLst>
      <p:ext uri="{BB962C8B-B14F-4D97-AF65-F5344CB8AC3E}">
        <p14:creationId xmlns:p14="http://schemas.microsoft.com/office/powerpoint/2010/main" val="3422514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Punkte, Linien und Regionen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179512" y="6093296"/>
            <a:ext cx="108012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7740352" y="6093296"/>
            <a:ext cx="108012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Bild 4" descr="sl_map_09110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01654"/>
            <a:ext cx="7890169" cy="557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76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260350"/>
            <a:ext cx="8496175" cy="503238"/>
          </a:xfrm>
        </p:spPr>
        <p:txBody>
          <a:bodyPr/>
          <a:lstStyle/>
          <a:p>
            <a:r>
              <a:rPr lang="de-DE" dirty="0"/>
              <a:t>Können wir nicht einfach B</a:t>
            </a:r>
            <a:r>
              <a:rPr lang="de-DE" baseline="30000" dirty="0"/>
              <a:t>+</a:t>
            </a:r>
            <a:r>
              <a:rPr lang="de-DE" dirty="0"/>
              <a:t>-Bäume verwenden?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Vielleicht zwei B</a:t>
            </a:r>
            <a:r>
              <a:rPr lang="de-DE" baseline="30000" dirty="0"/>
              <a:t>+</a:t>
            </a:r>
            <a:r>
              <a:rPr lang="de-DE" dirty="0"/>
              <a:t>-Bäume für ZIPCODE und REVENUE?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Man kann </a:t>
            </a:r>
            <a:r>
              <a:rPr lang="de-DE" b="1" dirty="0"/>
              <a:t>pro Dimension </a:t>
            </a:r>
            <a:r>
              <a:rPr lang="de-DE" dirty="0"/>
              <a:t>nur über </a:t>
            </a:r>
            <a:r>
              <a:rPr lang="de-DE" b="1" dirty="0"/>
              <a:t>einen</a:t>
            </a:r>
            <a:r>
              <a:rPr lang="de-DE" dirty="0"/>
              <a:t> Index laufen und hat viele </a:t>
            </a:r>
            <a:r>
              <a:rPr lang="de-DE" b="1" dirty="0"/>
              <a:t>falsche Treffer 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sz="2000" dirty="0"/>
              <a:t>Einige Datenbanken (z.B. DB2) bieten Konjunktion über Indexeinträge als Nicht-Standard-Erweiterung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028433" y="6400800"/>
            <a:ext cx="1008063" cy="196850"/>
          </a:xfrm>
        </p:spPr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pic>
        <p:nvPicPr>
          <p:cNvPr id="8" name="Bild 7" descr="Screen Shot 2014-11-16 at 20.59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08"/>
            <a:ext cx="7848872" cy="242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39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260350"/>
            <a:ext cx="8496175" cy="503238"/>
          </a:xfrm>
        </p:spPr>
        <p:txBody>
          <a:bodyPr/>
          <a:lstStyle/>
          <a:p>
            <a:r>
              <a:rPr lang="de-DE" dirty="0"/>
              <a:t>Oder zusammengesetzte Schlüssel?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07288" cy="4968875"/>
          </a:xfrm>
        </p:spPr>
        <p:txBody>
          <a:bodyPr/>
          <a:lstStyle/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000" b="1" dirty="0"/>
          </a:p>
          <a:p>
            <a:pPr marL="0" indent="0">
              <a:buNone/>
            </a:pPr>
            <a:r>
              <a:rPr lang="de-DE" sz="2000" b="1" dirty="0"/>
              <a:t>Gleiche Situation!</a:t>
            </a:r>
            <a:r>
              <a:rPr lang="de-DE" sz="2000" dirty="0"/>
              <a:t> </a:t>
            </a:r>
            <a:br>
              <a:rPr lang="de-DE" sz="2000" dirty="0"/>
            </a:br>
            <a:r>
              <a:rPr lang="de-DE" sz="2000" dirty="0"/>
              <a:t>Indizes über zusammengesetzte Schlüssel sind </a:t>
            </a:r>
            <a:r>
              <a:rPr lang="de-DE" sz="2000" b="1" dirty="0"/>
              <a:t>nicht symmetrisch</a:t>
            </a:r>
            <a:r>
              <a:rPr lang="de-DE" sz="2000" dirty="0"/>
              <a:t>. </a:t>
            </a:r>
            <a:br>
              <a:rPr lang="de-DE" sz="2000" dirty="0"/>
            </a:br>
            <a:r>
              <a:rPr lang="de-DE" sz="2000" dirty="0"/>
              <a:t>Das Hauptattribut dominiert die Organisation des B</a:t>
            </a:r>
            <a:r>
              <a:rPr lang="de-DE" sz="2000" baseline="30000" dirty="0"/>
              <a:t>+</a:t>
            </a:r>
            <a:r>
              <a:rPr lang="de-DE" sz="2000" dirty="0"/>
              <a:t>-Baums</a:t>
            </a:r>
            <a:endParaRPr lang="de-DE" sz="2000" b="1" dirty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r>
              <a:rPr lang="de-DE" sz="1600" dirty="0"/>
              <a:t>Immerhin kann man ggf. auf dem Index arbeiten und irrelevante Einträge eliminieren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028433" y="6400800"/>
            <a:ext cx="1008063" cy="196850"/>
          </a:xfrm>
        </p:spPr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pic>
        <p:nvPicPr>
          <p:cNvPr id="5" name="Bild 4" descr="Screen Shot 2014-11-16 at 21.05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7308304" cy="322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10895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</TotalTime>
  <Words>1923</Words>
  <Application>Microsoft Macintosh PowerPoint</Application>
  <PresentationFormat>On-screen Show (4:3)</PresentationFormat>
  <Paragraphs>413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1" baseType="lpstr">
      <vt:lpstr>Arial</vt:lpstr>
      <vt:lpstr>Calibri</vt:lpstr>
      <vt:lpstr>Calibri,Italic</vt:lpstr>
      <vt:lpstr>Courier</vt:lpstr>
      <vt:lpstr>Courier New</vt:lpstr>
      <vt:lpstr>Myriad Pro</vt:lpstr>
      <vt:lpstr>Symbol</vt:lpstr>
      <vt:lpstr>Wingdings</vt:lpstr>
      <vt:lpstr>7_Standarddesign</vt:lpstr>
      <vt:lpstr>Non-Standard-Datenbanken und Data Mining</vt:lpstr>
      <vt:lpstr>Übersicht</vt:lpstr>
      <vt:lpstr>Übersicht</vt:lpstr>
      <vt:lpstr>Danksagung</vt:lpstr>
      <vt:lpstr>Indexe für mehr Dimensionen ...</vt:lpstr>
      <vt:lpstr>... weitere Herausforderungen</vt:lpstr>
      <vt:lpstr>Punkte, Linien und Regionen</vt:lpstr>
      <vt:lpstr>Können wir nicht einfach B+-Bäume verwenden?</vt:lpstr>
      <vt:lpstr>Oder zusammengesetzte Schlüssel?</vt:lpstr>
      <vt:lpstr>Multidimensionale Indexstrukturen</vt:lpstr>
      <vt:lpstr>„Binärer“ Suchbaum</vt:lpstr>
      <vt:lpstr>Suche in einem Punkt-Quad-Baum</vt:lpstr>
      <vt:lpstr>Einfügen in einen Punkt-Quad-Baum</vt:lpstr>
      <vt:lpstr>Bereichsanfragen</vt:lpstr>
      <vt:lpstr>Punkt-Quad-Bäume – Diskussion</vt:lpstr>
      <vt:lpstr>k-d-Bäume</vt:lpstr>
      <vt:lpstr>k-d-Bäume</vt:lpstr>
      <vt:lpstr>Balancierte k-d-Baum-Konstruktion</vt:lpstr>
      <vt:lpstr>Non-Standard-Datenbanken</vt:lpstr>
      <vt:lpstr>k-d-B-Bäume</vt:lpstr>
      <vt:lpstr>k-d-B-Bäume: Zentrale Idee</vt:lpstr>
      <vt:lpstr>Operationen auf k-d-B-Bäumen</vt:lpstr>
      <vt:lpstr>Operationen auf k-d-B-Bäumen</vt:lpstr>
      <vt:lpstr>Aufsplittung einer Punktseite</vt:lpstr>
      <vt:lpstr>Aufspaltung einer Regionenseite</vt:lpstr>
      <vt:lpstr>Beispiel noch einmal</vt:lpstr>
      <vt:lpstr>Beispiel: Aufspaltung von Seite 0</vt:lpstr>
      <vt:lpstr>k-d-B-Bäume – Diskussion</vt:lpstr>
      <vt:lpstr>R-Bäume für Regionen als Daten</vt:lpstr>
      <vt:lpstr>R-Baum: Beispiel</vt:lpstr>
      <vt:lpstr>R-Baum: Regionenanfrage (Schnitt)</vt:lpstr>
      <vt:lpstr>R-Baum: Suchen und Einfügen</vt:lpstr>
      <vt:lpstr>Aufspaltung von Knoten im R-Baum</vt:lpstr>
      <vt:lpstr>Löschoperationen</vt:lpstr>
      <vt:lpstr>Non-Standard-Datenbanken</vt:lpstr>
      <vt:lpstr>K-Nächste-Nachbarn-Anfragen</vt:lpstr>
      <vt:lpstr>MINDIST</vt:lpstr>
      <vt:lpstr>Branch-and-Bound-Ranking-Search mit R-Baum</vt:lpstr>
      <vt:lpstr>PowerPoint Presentation</vt:lpstr>
      <vt:lpstr>PowerPoint Presentation</vt:lpstr>
      <vt:lpstr>PowerPoint Presentation</vt:lpstr>
      <vt:lpstr>Branch-and-Bound-Ranked-Search (BRS)</vt:lpstr>
      <vt:lpstr>Non-Standard-Datenbanken</vt:lpstr>
      <vt:lpstr>Bit-Verschränkung</vt:lpstr>
      <vt:lpstr>Z-Ordnung</vt:lpstr>
      <vt:lpstr>B+-Bäume über Z-Ordnungen</vt:lpstr>
      <vt:lpstr>UB-Baum-Bereichsanfragen</vt:lpstr>
      <vt:lpstr>UB-Bäume – Diskussion</vt:lpstr>
      <vt:lpstr>Non-Standard-Datenbanken</vt:lpstr>
      <vt:lpstr>Anwendungen: Multimedia-Datenbanken</vt:lpstr>
      <vt:lpstr>Fluch der Dimensionalität</vt:lpstr>
      <vt:lpstr>Multidimensionale Indizierung: Überblick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983</cp:revision>
  <dcterms:created xsi:type="dcterms:W3CDTF">2010-04-27T12:26:40Z</dcterms:created>
  <dcterms:modified xsi:type="dcterms:W3CDTF">2019-10-27T14:28:32Z</dcterms:modified>
</cp:coreProperties>
</file>