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273" r:id="rId2"/>
    <p:sldId id="537" r:id="rId3"/>
    <p:sldId id="680" r:id="rId4"/>
    <p:sldId id="681" r:id="rId5"/>
    <p:sldId id="682" r:id="rId6"/>
    <p:sldId id="683" r:id="rId7"/>
    <p:sldId id="684" r:id="rId8"/>
    <p:sldId id="767" r:id="rId9"/>
    <p:sldId id="687" r:id="rId10"/>
    <p:sldId id="686" r:id="rId11"/>
    <p:sldId id="651" r:id="rId12"/>
    <p:sldId id="807" r:id="rId13"/>
    <p:sldId id="689" r:id="rId14"/>
    <p:sldId id="691" r:id="rId15"/>
    <p:sldId id="713" r:id="rId16"/>
    <p:sldId id="692" r:id="rId17"/>
    <p:sldId id="799" r:id="rId18"/>
    <p:sldId id="800" r:id="rId19"/>
    <p:sldId id="803" r:id="rId20"/>
    <p:sldId id="788" r:id="rId21"/>
    <p:sldId id="802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01" r:id="rId38"/>
    <p:sldId id="878" r:id="rId39"/>
    <p:sldId id="867" r:id="rId40"/>
    <p:sldId id="868" r:id="rId41"/>
    <p:sldId id="869" r:id="rId42"/>
    <p:sldId id="870" r:id="rId43"/>
    <p:sldId id="871" r:id="rId44"/>
    <p:sldId id="872" r:id="rId45"/>
    <p:sldId id="873" r:id="rId46"/>
    <p:sldId id="874" r:id="rId47"/>
    <p:sldId id="875" r:id="rId48"/>
    <p:sldId id="876" r:id="rId49"/>
    <p:sldId id="877" r:id="rId50"/>
    <p:sldId id="823" r:id="rId51"/>
    <p:sldId id="750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7E0D3B-B1AD-4848-B7FA-340D95E31B10}">
          <p14:sldIdLst>
            <p14:sldId id="273"/>
            <p14:sldId id="537"/>
            <p14:sldId id="680"/>
            <p14:sldId id="681"/>
            <p14:sldId id="682"/>
            <p14:sldId id="683"/>
            <p14:sldId id="684"/>
          </p14:sldIdLst>
        </p14:section>
        <p14:section name="Untitled Section" id="{5EA9A14C-9837-9E47-A30A-D618B6897D61}">
          <p14:sldIdLst>
            <p14:sldId id="767"/>
            <p14:sldId id="687"/>
            <p14:sldId id="686"/>
            <p14:sldId id="651"/>
            <p14:sldId id="807"/>
            <p14:sldId id="689"/>
            <p14:sldId id="691"/>
            <p14:sldId id="713"/>
            <p14:sldId id="692"/>
            <p14:sldId id="799"/>
            <p14:sldId id="800"/>
            <p14:sldId id="803"/>
            <p14:sldId id="788"/>
            <p14:sldId id="802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01"/>
            <p14:sldId id="878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23"/>
            <p14:sldId id="7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3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4350463063153099E-2"/>
          <c:y val="8.4194191920942199E-2"/>
          <c:w val="0.90309844461831301"/>
          <c:h val="0.7293980030880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0-9745-8F7C-3549ED7F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048"/>
        <c:axId val="-207340144"/>
      </c:lineChart>
      <c:catAx>
        <c:axId val="-206850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7340144"/>
        <c:crosses val="autoZero"/>
        <c:auto val="1"/>
        <c:lblAlgn val="ctr"/>
        <c:lblOffset val="100"/>
        <c:noMultiLvlLbl val="0"/>
      </c:catAx>
      <c:valAx>
        <c:axId val="-2073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-2068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13.12.19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13.12.19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13.12.19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12/13/19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13.12.19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Christian Matzat 14.Februar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9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Verschmelzung von Intervallen?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 und Literaturhinweis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Die vorigen 9 Präsentationen </a:t>
            </a:r>
            <a:br>
              <a:rPr lang="de-DE" sz="1800" dirty="0"/>
            </a:br>
            <a:r>
              <a:rPr lang="de-DE" sz="1800" dirty="0"/>
              <a:t>sind in Anlehnung an Präsentationen </a:t>
            </a:r>
            <a:br>
              <a:rPr lang="de-DE" sz="1800" dirty="0"/>
            </a:br>
            <a:r>
              <a:rPr lang="de-DE" sz="1800" dirty="0"/>
              <a:t>von Hugh </a:t>
            </a:r>
            <a:r>
              <a:rPr lang="de-DE" sz="1800" dirty="0" err="1"/>
              <a:t>Darwen</a:t>
            </a:r>
            <a:r>
              <a:rPr lang="de-DE" sz="1800" dirty="0"/>
              <a:t> zu folgendem Buch</a:t>
            </a:r>
            <a:br>
              <a:rPr lang="de-DE" sz="1800" dirty="0"/>
            </a:br>
            <a:r>
              <a:rPr lang="de-DE" sz="1800" dirty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775897"/>
            <a:ext cx="7027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Union and minus not defined for all periods. Why?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der 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Gültigkeit aus Sicht der Anwendung</a:t>
            </a:r>
            <a:br>
              <a:rPr lang="de-DE" dirty="0"/>
            </a:br>
            <a:r>
              <a:rPr lang="de-DE" dirty="0"/>
              <a:t>(Gültigkeitszeit – valid time, </a:t>
            </a:r>
            <a:r>
              <a:rPr lang="de-DE" dirty="0">
                <a:solidFill>
                  <a:srgbClr val="0000FF"/>
                </a:solidFill>
              </a:rPr>
              <a:t>Anwendungszeit</a:t>
            </a:r>
            <a:r>
              <a:rPr lang="de-DE" dirty="0"/>
              <a:t>, ...)</a:t>
            </a:r>
          </a:p>
          <a:p>
            <a:r>
              <a:rPr lang="de-DE" dirty="0"/>
              <a:t>Zeitpunkt der Eintragung eines </a:t>
            </a:r>
            <a:r>
              <a:rPr lang="de-DE" dirty="0" err="1"/>
              <a:t>Tupels</a:t>
            </a:r>
            <a:r>
              <a:rPr lang="de-DE" dirty="0"/>
              <a:t> in die Datenbank</a:t>
            </a:r>
            <a:br>
              <a:rPr lang="de-DE" dirty="0"/>
            </a:br>
            <a:r>
              <a:rPr lang="de-DE" dirty="0"/>
              <a:t>„Bekannt“ aus Sicht des Systems</a:t>
            </a:r>
            <a:br>
              <a:rPr lang="de-DE" dirty="0"/>
            </a:br>
            <a:r>
              <a:rPr lang="de-DE" dirty="0"/>
              <a:t>Zeitpunkt, an dem ein neuer Wert eingetragen wird</a:t>
            </a:r>
          </a:p>
          <a:p>
            <a:r>
              <a:rPr lang="de-DE" dirty="0"/>
              <a:t>(Transaktionszeit – </a:t>
            </a:r>
            <a:r>
              <a:rPr lang="de-DE" dirty="0" err="1"/>
              <a:t>transaction</a:t>
            </a:r>
            <a:r>
              <a:rPr lang="de-DE" dirty="0"/>
              <a:t> time, </a:t>
            </a:r>
            <a:r>
              <a:rPr lang="de-DE" dirty="0">
                <a:solidFill>
                  <a:srgbClr val="0000FF"/>
                </a:solidFill>
              </a:rPr>
              <a:t>Systemzeit</a:t>
            </a:r>
            <a:r>
              <a:rPr lang="de-DE" dirty="0"/>
              <a:t>, ...)</a:t>
            </a:r>
          </a:p>
          <a:p>
            <a:r>
              <a:rPr lang="de-DE" dirty="0" err="1"/>
              <a:t>Bitemporal</a:t>
            </a:r>
            <a:r>
              <a:rPr lang="de-DE" dirty="0"/>
              <a:t>: Beides gleichzeitig repräsentiert</a:t>
            </a:r>
          </a:p>
          <a:p>
            <a:endParaRPr lang="de-DE" dirty="0"/>
          </a:p>
          <a:p>
            <a:r>
              <a:rPr lang="de-DE" dirty="0"/>
              <a:t>Auch möglich: benutzerdefinierte Zeitangaben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Seit langem untersuchtes Gebiet im Datenbankbereich</a:t>
            </a:r>
            <a:r>
              <a:rPr lang="de-DE" baseline="30000" dirty="0"/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R. 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TODS, 12:2, pp. 247-298,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Relationen in zeitlichen Dimensionen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Transaktionszeit: Wofür benötigt?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Repräsentation von früheren Zuständen </a:t>
            </a:r>
            <a:br>
              <a:rPr lang="de-DE" dirty="0"/>
            </a:br>
            <a:r>
              <a:rPr lang="de-DE" dirty="0"/>
              <a:t>(z.B. für Auditing-Zwecke)</a:t>
            </a:r>
          </a:p>
          <a:p>
            <a:r>
              <a:rPr lang="de-DE" dirty="0"/>
              <a:t>Schreibzugriffe für frühere Zustände könnten limitiert sein (z.B. für sicheres Auditing)</a:t>
            </a:r>
          </a:p>
          <a:p>
            <a:pPr lvl="1"/>
            <a:r>
              <a:rPr lang="de-DE" dirty="0"/>
              <a:t>Stattdessen: </a:t>
            </a:r>
            <a:br>
              <a:rPr lang="de-DE" dirty="0"/>
            </a:br>
            <a:r>
              <a:rPr lang="de-DE" dirty="0"/>
              <a:t>Kompensationstransaktionen zur Fehlerkorrektur</a:t>
            </a:r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Bitemporale Daten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/>
              <a:t>Beispiel: Anstellung von Jake</a:t>
            </a:r>
          </a:p>
          <a:p>
            <a:r>
              <a:rPr lang="de-DE" dirty="0"/>
              <a:t>Darstellung einer einzigen Anstellung, mit Änderungen in der modellierten Realität </a:t>
            </a:r>
            <a:br>
              <a:rPr lang="de-DE" dirty="0"/>
            </a:br>
            <a:r>
              <a:rPr lang="de-DE" dirty="0"/>
              <a:t>mit jeweils zugehörigem Änderungszeitpunkt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88224" y="3140968"/>
            <a:ext cx="576064" cy="16561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Datenbank: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Eine temporale Datenbank ist eine Datenbank mit Unterstützung für Anwendungszeit und/oder Transaktionszeit</a:t>
            </a:r>
          </a:p>
          <a:p>
            <a:r>
              <a:rPr lang="de-DE" dirty="0"/>
              <a:t>Anfrageevaluierung in temporalen Datenbanken ist nicht als einfaches multidimensionales Indizierungsproblem zu verstehen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Standisierung</a:t>
            </a:r>
            <a:r>
              <a:rPr lang="de-DE" dirty="0"/>
              <a:t> schwierig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TSQL2: </a:t>
            </a:r>
          </a:p>
          <a:p>
            <a:pPr lvl="1"/>
            <a:r>
              <a:rPr lang="de-DE" dirty="0"/>
              <a:t>Bitemporale Repräsentation möglich</a:t>
            </a:r>
          </a:p>
          <a:p>
            <a:pPr lvl="1"/>
            <a:r>
              <a:rPr lang="de-DE" dirty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/>
              <a:t>Modifizierer</a:t>
            </a:r>
            <a:r>
              <a:rPr lang="de-DE" dirty="0"/>
              <a:t> für SQL-Ausdrücke zur Berücksichtigung von zeitlichen Aspekten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Viel Kritik an TSQL2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32726" y="3823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R.T.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2726" y="4326195"/>
            <a:ext cx="57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Jensen und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Andreas 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O.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</a:p>
          <a:p>
            <a:r>
              <a:rPr lang="de-DE" sz="1200" dirty="0">
                <a:solidFill>
                  <a:srgbClr val="0000FF"/>
                </a:solidFill>
              </a:rPr>
              <a:t>Springer, LNCS 1399, pp. 150––194, </a:t>
            </a:r>
            <a:r>
              <a:rPr lang="de-DE" sz="1200" b="1" dirty="0">
                <a:solidFill>
                  <a:srgbClr val="FF0000"/>
                </a:solidFill>
              </a:rPr>
              <a:t>1998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272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Hugh </a:t>
            </a:r>
            <a:r>
              <a:rPr lang="de-DE" sz="1100" dirty="0" err="1">
                <a:solidFill>
                  <a:srgbClr val="0000FF"/>
                </a:solidFill>
              </a:rPr>
              <a:t>Darwen</a:t>
            </a:r>
            <a:r>
              <a:rPr lang="de-DE" sz="1100" dirty="0">
                <a:solidFill>
                  <a:srgbClr val="0000FF"/>
                </a:solidFill>
              </a:rPr>
              <a:t>, C.J. Date, An </a:t>
            </a:r>
            <a:r>
              <a:rPr lang="de-DE" sz="1100" dirty="0" err="1">
                <a:solidFill>
                  <a:srgbClr val="0000FF"/>
                </a:solidFill>
              </a:rPr>
              <a:t>overview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Analysis of </a:t>
            </a:r>
            <a:r>
              <a:rPr lang="de-DE" sz="1100" dirty="0" err="1">
                <a:solidFill>
                  <a:srgbClr val="0000FF"/>
                </a:solidFill>
              </a:rPr>
              <a:t>Proposals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Based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100" dirty="0" err="1">
                <a:solidFill>
                  <a:srgbClr val="0000FF"/>
                </a:solidFill>
              </a:rPr>
              <a:t>Writings</a:t>
            </a:r>
            <a:r>
              <a:rPr lang="de-DE" sz="1100" dirty="0">
                <a:solidFill>
                  <a:srgbClr val="0000FF"/>
                </a:solidFill>
              </a:rPr>
              <a:t> 2000-2006, C.J. Date, </a:t>
            </a:r>
            <a:r>
              <a:rPr lang="de-DE" sz="1100" dirty="0" err="1">
                <a:solidFill>
                  <a:srgbClr val="0000FF"/>
                </a:solidFill>
              </a:rPr>
              <a:t>Apress</a:t>
            </a:r>
            <a:r>
              <a:rPr lang="de-DE" sz="1100" dirty="0">
                <a:solidFill>
                  <a:srgbClr val="0000FF"/>
                </a:solidFill>
              </a:rPr>
              <a:t>, pp. 481-514,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temporaler</a:t>
                </a:r>
                <a:r>
                  <a:rPr lang="de-DE" sz="2000" noProof="1"/>
                  <a:t> Daten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err="1"/>
              <a:t>probabilistischen</a:t>
            </a:r>
            <a:r>
              <a:rPr lang="de-DE" sz="2400" dirty="0"/>
              <a:t> zu temporalen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Probabilistische Datenbanken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TSQL2 konnte sich nicht durchsetzen</a:t>
            </a:r>
          </a:p>
          <a:p>
            <a:r>
              <a:rPr lang="de-DE" dirty="0"/>
              <a:t>Auch nicht SQL/Temporal als Teil</a:t>
            </a:r>
            <a:br>
              <a:rPr lang="de-DE" dirty="0"/>
            </a:br>
            <a:r>
              <a:rPr lang="de-DE" dirty="0"/>
              <a:t>von SQL:1999 (SQL3)</a:t>
            </a:r>
          </a:p>
          <a:p>
            <a:r>
              <a:rPr lang="de-DE" dirty="0"/>
              <a:t>Neuer Versuch: SQL:2011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Snodgrass, Richard T., </a:t>
            </a:r>
            <a:r>
              <a:rPr lang="de-DE" sz="1200" dirty="0" err="1">
                <a:solidFill>
                  <a:srgbClr val="0000FF"/>
                </a:solidFill>
              </a:rPr>
              <a:t>Developing</a:t>
            </a:r>
            <a:r>
              <a:rPr lang="de-DE" sz="1200" dirty="0">
                <a:solidFill>
                  <a:srgbClr val="0000FF"/>
                </a:solidFill>
              </a:rPr>
              <a:t> Time-</a:t>
            </a:r>
            <a:r>
              <a:rPr lang="de-DE" sz="1200" dirty="0" err="1">
                <a:solidFill>
                  <a:srgbClr val="0000FF"/>
                </a:solidFill>
              </a:rPr>
              <a:t>Oriented</a:t>
            </a:r>
            <a:r>
              <a:rPr lang="de-DE" sz="1200" dirty="0">
                <a:solidFill>
                  <a:srgbClr val="0000FF"/>
                </a:solidFill>
              </a:rPr>
              <a:t> Database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>
                <a:solidFill>
                  <a:srgbClr val="FF0000"/>
                </a:solidFill>
              </a:rPr>
              <a:t>1999</a:t>
            </a: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Vgl. auch: C.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Temporal 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Model, Morgan Kaufman,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Danksagung</a:t>
            </a:r>
            <a:endParaRPr lang="en-US" dirty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Die nachfolgenden 15 Präsentationen</a:t>
            </a:r>
            <a:br>
              <a:rPr lang="de-DE" sz="1200" dirty="0"/>
            </a:br>
            <a:r>
              <a:rPr lang="de-DE" sz="1200" dirty="0"/>
              <a:t>zu SQL:2011 sind inspiriert </a:t>
            </a:r>
            <a:br>
              <a:rPr lang="de-DE" sz="1200" dirty="0"/>
            </a:br>
            <a:r>
              <a:rPr lang="de-DE" sz="1200" dirty="0"/>
              <a:t>von der Darstellung in</a:t>
            </a:r>
          </a:p>
          <a:p>
            <a:endParaRPr lang="de-DE" sz="1200" dirty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</a:p>
          <a:p>
            <a:r>
              <a:rPr lang="de-DE" sz="1200" dirty="0"/>
              <a:t>Chapter 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neuer Datentyp Zeitperiode</a:t>
            </a:r>
          </a:p>
          <a:p>
            <a:r>
              <a:rPr lang="de-DE" dirty="0"/>
              <a:t>Definition von Perioden für Tabellen mit Bezug auf Paaren von Spalten für Beginn und Ende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b="1" dirty="0">
                <a:sym typeface="Wingdings"/>
              </a:rPr>
              <a:t>Tabellenperioden</a:t>
            </a:r>
            <a:r>
              <a:rPr lang="de-DE" dirty="0">
                <a:sym typeface="Wingdings"/>
              </a:rPr>
              <a:t>)</a:t>
            </a:r>
            <a:endParaRPr lang="de-DE" dirty="0"/>
          </a:p>
          <a:p>
            <a:r>
              <a:rPr lang="de-DE" dirty="0"/>
              <a:t>Zugrundeliegendes Intervallmodell: </a:t>
            </a:r>
            <a:r>
              <a:rPr lang="de-DE" dirty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System-</a:t>
            </a:r>
            <a:r>
              <a:rPr lang="de-DE" dirty="0" err="1"/>
              <a:t>Versionierung</a:t>
            </a:r>
            <a:r>
              <a:rPr lang="de-DE" dirty="0"/>
              <a:t> von Tabellen</a:t>
            </a:r>
          </a:p>
          <a:p>
            <a:pPr lvl="1"/>
            <a:r>
              <a:rPr lang="de-DE" dirty="0"/>
              <a:t>Unterstützung für </a:t>
            </a:r>
            <a:r>
              <a:rPr lang="de-DE" b="1" dirty="0"/>
              <a:t>Transaktionszeit</a:t>
            </a:r>
          </a:p>
          <a:p>
            <a:pPr lvl="1"/>
            <a:r>
              <a:rPr lang="de-DE" dirty="0"/>
              <a:t>Standardanfragen beziehen sich auf „aktuelle“ Daten</a:t>
            </a:r>
          </a:p>
          <a:p>
            <a:pPr lvl="1"/>
            <a:r>
              <a:rPr lang="de-DE" dirty="0"/>
              <a:t>Bezugnahme auf „historische“ Version möglich durch</a:t>
            </a:r>
            <a:br>
              <a:rPr lang="de-DE" dirty="0"/>
            </a:br>
            <a:r>
              <a:rPr lang="de-DE" dirty="0">
                <a:solidFill>
                  <a:srgbClr val="0000FF"/>
                </a:solidFill>
              </a:rPr>
              <a:t>FOR SYSTEM TIME</a:t>
            </a:r>
            <a:r>
              <a:rPr lang="de-DE" dirty="0"/>
              <a:t>-Schlüsselwort</a:t>
            </a:r>
          </a:p>
          <a:p>
            <a:r>
              <a:rPr lang="de-DE" dirty="0"/>
              <a:t>Anwendungszeit von Tabellen durch Perioden </a:t>
            </a:r>
          </a:p>
          <a:p>
            <a:pPr lvl="1"/>
            <a:r>
              <a:rPr lang="de-DE" dirty="0"/>
              <a:t>Unterstützung für </a:t>
            </a:r>
            <a:r>
              <a:rPr lang="de-DE" b="1" dirty="0"/>
              <a:t>Gültigkeitszeit</a:t>
            </a:r>
            <a:r>
              <a:rPr lang="de-DE" dirty="0"/>
              <a:t> (Valid Time)</a:t>
            </a:r>
          </a:p>
          <a:p>
            <a:pPr lvl="1"/>
            <a:r>
              <a:rPr lang="de-DE" dirty="0"/>
              <a:t>Primärschlüssel und Referentielle Integrität</a:t>
            </a:r>
          </a:p>
          <a:p>
            <a:pPr lvl="1"/>
            <a:r>
              <a:rPr lang="de-DE" dirty="0"/>
              <a:t>Anfragen beziehen sich auf alle gültigen </a:t>
            </a:r>
            <a:r>
              <a:rPr lang="de-DE" dirty="0" err="1"/>
              <a:t>Tupel</a:t>
            </a:r>
            <a:endParaRPr lang="de-DE" dirty="0"/>
          </a:p>
          <a:p>
            <a:pPr lvl="1"/>
            <a:r>
              <a:rPr lang="de-DE" dirty="0"/>
              <a:t>Prädikate über Perioden für Zugriff auf temporale Bereiche</a:t>
            </a:r>
          </a:p>
          <a:p>
            <a:r>
              <a:rPr lang="de-DE" b="1" dirty="0"/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Tabellenperioden für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Anwendungszeit/Gültigkeitszeit durch Nutzer bestimmt</a:t>
            </a:r>
          </a:p>
          <a:p>
            <a:r>
              <a:rPr lang="de-DE" dirty="0"/>
              <a:t>Neues Schlüsselwort </a:t>
            </a:r>
            <a:r>
              <a:rPr lang="de-DE" dirty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/>
              <a:t>Beispiel:</a:t>
            </a:r>
            <a:r>
              <a:rPr lang="de-DE" sz="2000" dirty="0">
                <a:solidFill>
                  <a:srgbClr val="0000FF"/>
                </a:solidFill>
              </a:rPr>
              <a:t>	CREATE TABLE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(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>
                <a:solidFill>
                  <a:srgbClr val="0000FF"/>
                </a:solidFill>
              </a:rPr>
              <a:t>		    ENo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PERIOD FOR </a:t>
            </a:r>
            <a:r>
              <a:rPr lang="de-DE" sz="2000" dirty="0" err="1">
                <a:solidFill>
                  <a:srgbClr val="0000FF"/>
                </a:solidFill>
              </a:rPr>
              <a:t>EPeriod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) )</a:t>
            </a:r>
          </a:p>
          <a:p>
            <a:r>
              <a:rPr lang="de-DE" dirty="0"/>
              <a:t>Namen für Perioden frei wählbar</a:t>
            </a:r>
          </a:p>
          <a:p>
            <a:r>
              <a:rPr lang="de-DE" dirty="0"/>
              <a:t>Anfangs- und End-Attribute als normale Spalten</a:t>
            </a:r>
          </a:p>
          <a:p>
            <a:r>
              <a:rPr lang="de-DE" dirty="0"/>
              <a:t>Einfügen von </a:t>
            </a:r>
            <a:r>
              <a:rPr lang="de-DE" dirty="0" err="1"/>
              <a:t>Tupeln</a:t>
            </a:r>
            <a:r>
              <a:rPr lang="de-DE" dirty="0"/>
              <a:t> über </a:t>
            </a:r>
            <a:r>
              <a:rPr lang="de-DE" dirty="0">
                <a:solidFill>
                  <a:srgbClr val="0000FF"/>
                </a:solidFill>
              </a:rPr>
              <a:t>INSERT</a:t>
            </a:r>
            <a:r>
              <a:rPr lang="de-DE" dirty="0"/>
              <a:t> wie bekannt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VALUES (22217, DATE '2010-01-01', DATE '2011-11-12', 3)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– Änderung und Löschung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/>
              <a:t>Modifikationen beziehen sich auf eine effektive Periode</a:t>
            </a:r>
          </a:p>
          <a:p>
            <a:r>
              <a:rPr lang="de-DE" dirty="0"/>
              <a:t>Änderungen wirksam</a:t>
            </a:r>
            <a:br>
              <a:rPr lang="de-DE" dirty="0"/>
            </a:br>
            <a:r>
              <a:rPr lang="de-DE" dirty="0"/>
              <a:t>auf allen </a:t>
            </a:r>
            <a:r>
              <a:rPr lang="de-DE" dirty="0" err="1"/>
              <a:t>Tupeln</a:t>
            </a:r>
            <a:r>
              <a:rPr lang="de-DE" dirty="0"/>
              <a:t> mit über-</a:t>
            </a:r>
            <a:br>
              <a:rPr lang="de-DE" dirty="0"/>
            </a:br>
            <a:r>
              <a:rPr lang="de-DE" dirty="0" err="1"/>
              <a:t>lappenden</a:t>
            </a:r>
            <a:r>
              <a:rPr lang="de-DE" dirty="0"/>
              <a:t> Zeitperioden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Ggf. werden automatisch</a:t>
            </a:r>
            <a:br>
              <a:rPr lang="de-DE" sz="2400" dirty="0"/>
            </a:br>
            <a:r>
              <a:rPr lang="de-DE" sz="2400" dirty="0"/>
              <a:t>neue </a:t>
            </a:r>
            <a:r>
              <a:rPr lang="de-DE" sz="2400" dirty="0" err="1"/>
              <a:t>Tupel</a:t>
            </a:r>
            <a:r>
              <a:rPr lang="de-DE" sz="2400" dirty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und Primär-/Fremdschlüssel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Primärschlüssel auf Anwendungszeitperiode bezogen</a:t>
            </a:r>
          </a:p>
          <a:p>
            <a:pPr lvl="1"/>
            <a:r>
              <a:rPr lang="de-DE" sz="1800" dirty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ALTER TABLE EMP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ADD 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/>
              <a:t>Referentielle Einschränkungen generalisiert </a:t>
            </a:r>
            <a:br>
              <a:rPr lang="de-DE" sz="2000" dirty="0"/>
            </a:br>
            <a:r>
              <a:rPr lang="de-DE" sz="2000" dirty="0"/>
              <a:t>auf jeden gültigen Zeitpunkt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  <p:pic>
        <p:nvPicPr>
          <p:cNvPr id="7" name="Bild 6" descr="Screen Shot 2015-12-06 at 08.4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6" y="3867658"/>
            <a:ext cx="298644" cy="2006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84609" y="-3848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in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/>
              <a:t>Verwendung von SELECT wie gehabt</a:t>
            </a:r>
          </a:p>
          <a:p>
            <a:pPr lvl="1"/>
            <a:r>
              <a:rPr lang="de-DE" sz="2000" dirty="0"/>
              <a:t>Zeitperiodenspalten verwendbar wie gewohnt</a:t>
            </a:r>
          </a:p>
          <a:p>
            <a:r>
              <a:rPr lang="de-DE" sz="2400" dirty="0"/>
              <a:t>Spezielle Prädikate für Zeitperioden</a:t>
            </a:r>
            <a:br>
              <a:rPr lang="de-DE" sz="2400" dirty="0"/>
            </a:b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/>
              <a:t>Semantik (basierend auf </a:t>
            </a:r>
            <a:r>
              <a:rPr lang="de-DE" sz="2400" dirty="0" err="1"/>
              <a:t>Allen'sche</a:t>
            </a:r>
            <a:r>
              <a:rPr lang="de-DE" sz="2400" dirty="0"/>
              <a:t> Intervallbeziehungen)</a:t>
            </a:r>
          </a:p>
          <a:p>
            <a:pPr lvl="1"/>
            <a:r>
              <a:rPr lang="de-DE" sz="1800" dirty="0"/>
              <a:t>x 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</a:p>
          <a:p>
            <a:pPr lvl="1"/>
            <a:r>
              <a:rPr lang="de-DE" sz="1800" dirty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</a:p>
          <a:p>
            <a:pPr lvl="1"/>
            <a:r>
              <a:rPr lang="de-DE" sz="1800" dirty="0"/>
              <a:t>x 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</a:p>
          <a:p>
            <a:pPr lvl="1"/>
            <a:r>
              <a:rPr lang="de-DE" sz="1800" dirty="0"/>
              <a:t>x IMMEDIATELY 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Verbunde mit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/>
              <a:t>Normale Verbunde betrachten Anwendungszeit nicht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/>
              <a:t>Temporale Verbunde unter Verwendung von Zeitperioden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86800" cy="4968875"/>
          </a:xfrm>
        </p:spPr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))</a:t>
            </a: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Nur das DBMS kann (und muss) Start- und Endzeitpunkte für Systemzeitperioden liefern</a:t>
            </a:r>
          </a:p>
          <a:p>
            <a:pPr lvl="1"/>
            <a:r>
              <a:rPr lang="de-DE" dirty="0"/>
              <a:t>Datentyp für Zeitpunkte systemabhängig</a:t>
            </a:r>
          </a:p>
          <a:p>
            <a:r>
              <a:rPr lang="de-DE" dirty="0"/>
              <a:t>Modifikation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zusätzliches </a:t>
            </a:r>
            <a:r>
              <a:rPr lang="de-DE" dirty="0" err="1"/>
              <a:t>Tupel</a:t>
            </a:r>
            <a:r>
              <a:rPr lang="de-DE" dirty="0"/>
              <a:t> für den alten Zustand vor der Änderung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Aktueller</a:t>
            </a:r>
            <a:r>
              <a:rPr lang="de-DE" dirty="0"/>
              <a:t> Zeilenzustand: Zeitstempel ist der neueste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Historischer</a:t>
            </a:r>
            <a:r>
              <a:rPr lang="de-DE" dirty="0"/>
              <a:t> Zeilenzustand: Zeitstempel nicht der neueste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von </a:t>
            </a:r>
            <a:r>
              <a:rPr lang="de-DE" dirty="0" err="1"/>
              <a:t>systemversionierten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/>
              <a:t>Systemzeitstart wird auf Transaktionszeit gesetzt</a:t>
            </a:r>
          </a:p>
          <a:p>
            <a:pPr lvl="1"/>
            <a:r>
              <a:rPr lang="de-DE" sz="2000" dirty="0"/>
              <a:t>Systemzeitende wird auf 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'Joe‘)</a:t>
            </a: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UPDATE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/>
              <a:t>Operationen nur auf </a:t>
            </a:r>
            <a:br>
              <a:rPr lang="de-DE" sz="2000" dirty="0"/>
            </a:br>
            <a:r>
              <a:rPr lang="de-DE" sz="2000" dirty="0"/>
              <a:t>aktuellen Zeilen</a:t>
            </a:r>
          </a:p>
          <a:p>
            <a:pPr lvl="1"/>
            <a:r>
              <a:rPr lang="de-DE" sz="2000" dirty="0"/>
              <a:t>Automatisches Erzeugen von </a:t>
            </a:r>
            <a:br>
              <a:rPr lang="de-DE" sz="2000" dirty="0"/>
            </a:br>
            <a:r>
              <a:rPr lang="de-DE" sz="2000" dirty="0"/>
              <a:t>historischen Zeilen für jede </a:t>
            </a:r>
            <a:br>
              <a:rPr lang="de-DE" sz="2000" dirty="0"/>
            </a:br>
            <a:r>
              <a:rPr lang="de-DE" sz="2000" dirty="0"/>
              <a:t>geänderte oder gelöschte Zeile</a:t>
            </a:r>
          </a:p>
          <a:p>
            <a:pPr lvl="1"/>
            <a:r>
              <a:rPr lang="de-DE" sz="2000" dirty="0"/>
              <a:t>Bei UPDATE wird der neue </a:t>
            </a:r>
            <a:br>
              <a:rPr lang="de-DE" sz="2000" dirty="0"/>
            </a:br>
            <a:r>
              <a:rPr lang="de-DE" sz="2000" dirty="0"/>
              <a:t>Startzeitpunkt auf  die </a:t>
            </a:r>
            <a:br>
              <a:rPr lang="de-DE" sz="2000" dirty="0"/>
            </a:br>
            <a:r>
              <a:rPr lang="de-DE" sz="2000" dirty="0"/>
              <a:t>Transaktionszeit 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Einschränkungen und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Primärschlüssel und Fremdschlüssel für </a:t>
            </a:r>
            <a:r>
              <a:rPr lang="de-DE" dirty="0" err="1"/>
              <a:t>systemversionierte</a:t>
            </a:r>
            <a:r>
              <a:rPr lang="de-DE" dirty="0"/>
              <a:t> Tabellen</a:t>
            </a:r>
          </a:p>
          <a:p>
            <a:pPr lvl="1"/>
            <a:r>
              <a:rPr lang="de-DE" dirty="0"/>
              <a:t>Sollen nur für die aktuellen Zeilen geprüft werden</a:t>
            </a:r>
          </a:p>
          <a:p>
            <a:pPr lvl="1"/>
            <a:r>
              <a:rPr lang="de-DE" dirty="0"/>
              <a:t>Systemzeitperiode muss nicht als Teil des Schlüssels deklariert werden</a:t>
            </a:r>
          </a:p>
          <a:p>
            <a:r>
              <a:rPr lang="de-DE" dirty="0"/>
              <a:t>Anfragen auf </a:t>
            </a:r>
            <a:r>
              <a:rPr lang="de-DE" dirty="0" err="1"/>
              <a:t>systemversionierten</a:t>
            </a:r>
            <a:r>
              <a:rPr lang="de-DE" dirty="0"/>
              <a:t> Tabellen:</a:t>
            </a:r>
          </a:p>
          <a:p>
            <a:pPr lvl="1"/>
            <a:r>
              <a:rPr lang="de-DE" dirty="0"/>
              <a:t>Beziehen sich standardmäßig auf aktuelle Zeilen</a:t>
            </a:r>
          </a:p>
          <a:p>
            <a:pPr lvl="1"/>
            <a:r>
              <a:rPr lang="de-DE" dirty="0"/>
              <a:t>Bezugnahme auf historische Zeilen durch Schlüsselwort </a:t>
            </a:r>
            <a:r>
              <a:rPr lang="de-DE" dirty="0">
                <a:solidFill>
                  <a:srgbClr val="0000FF"/>
                </a:solidFill>
              </a:rPr>
              <a:t>FOR SYSTEM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AS OF </a:t>
            </a:r>
            <a:r>
              <a:rPr lang="de-DE" sz="1800" dirty="0">
                <a:solidFill>
                  <a:srgbClr val="0000FF"/>
                </a:solidFill>
              </a:rPr>
              <a:t>TIMESTAMP '2011-01-02 00:00:00‘</a:t>
            </a:r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ohne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FROM</a:t>
            </a:r>
            <a:r>
              <a:rPr lang="de-DE" sz="1600" dirty="0">
                <a:solidFill>
                  <a:srgbClr val="0000FF"/>
                </a:solidFill>
              </a:rPr>
              <a:t> 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mit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br>
              <a:rPr lang="de-DE" sz="1600" b="1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BETWEEN</a:t>
            </a:r>
            <a:r>
              <a:rPr lang="de-DE" sz="1600" dirty="0">
                <a:solidFill>
                  <a:srgbClr val="0000FF"/>
                </a:solidFill>
              </a:rPr>
              <a:t> TIMESTAMP '2011-01-02 00:00:00‘ </a:t>
            </a:r>
            <a:r>
              <a:rPr lang="de-DE" sz="1600" b="1" dirty="0">
                <a:solidFill>
                  <a:srgbClr val="0000FF"/>
                </a:solidFill>
              </a:rPr>
              <a:t>AND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Bitemporale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 und Systemzeit kombiniert</a:t>
            </a:r>
          </a:p>
          <a:p>
            <a:r>
              <a:rPr lang="de-DE" dirty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INTEGER,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FOREIGN KEY (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Anfragen an </a:t>
            </a:r>
            <a:r>
              <a:rPr lang="de-DE" dirty="0" err="1"/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Anfragen können Prädikate für Systemzeitperioden und Anwendungszeitperioden enthalten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</a:t>
            </a:r>
            <a:r>
              <a:rPr lang="de-DE" sz="2000" b="1" dirty="0">
                <a:solidFill>
                  <a:srgbClr val="0000FF"/>
                </a:solidFill>
              </a:rPr>
              <a:t>AS OF TIMESTAMP '2011-07-01 00:00:00'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Temporale Daten –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/>
              <a:t>Zentralen Anforderung in vielen Anwendungen</a:t>
            </a:r>
          </a:p>
          <a:p>
            <a:pPr lvl="1"/>
            <a:r>
              <a:rPr lang="de-DE" sz="2000" dirty="0"/>
              <a:t>Zeitperioden, Prädikate (z.B. mit Allen-Operatoren)</a:t>
            </a:r>
          </a:p>
          <a:p>
            <a:pPr lvl="1"/>
            <a:r>
              <a:rPr lang="de-DE" sz="2000" dirty="0"/>
              <a:t>Anwendungszeit vs. Systemzeit, </a:t>
            </a:r>
            <a:r>
              <a:rPr lang="de-DE" sz="2000" dirty="0" err="1"/>
              <a:t>bitemporale</a:t>
            </a:r>
            <a:r>
              <a:rPr lang="de-DE" sz="2000" dirty="0"/>
              <a:t> Tabellen</a:t>
            </a:r>
          </a:p>
          <a:p>
            <a:r>
              <a:rPr lang="de-DE" sz="2400" dirty="0"/>
              <a:t>Wichtige frühere Ansätze</a:t>
            </a:r>
            <a:r>
              <a:rPr lang="de-DE" sz="2400" baseline="30000" dirty="0"/>
              <a:t>1</a:t>
            </a:r>
          </a:p>
          <a:p>
            <a:pPr lvl="1"/>
            <a:r>
              <a:rPr lang="de-DE" sz="2000" dirty="0"/>
              <a:t>TSQL2, SQL/Temporal</a:t>
            </a:r>
          </a:p>
          <a:p>
            <a:r>
              <a:rPr lang="de-DE" sz="2400" dirty="0"/>
              <a:t>SQL:2011</a:t>
            </a:r>
          </a:p>
          <a:p>
            <a:pPr lvl="1"/>
            <a:r>
              <a:rPr lang="de-DE" sz="2000" dirty="0"/>
              <a:t>Definition von Perioden, </a:t>
            </a:r>
            <a:br>
              <a:rPr lang="de-DE" sz="2000" dirty="0"/>
            </a:br>
            <a:r>
              <a:rPr lang="de-DE" sz="2000" dirty="0"/>
              <a:t>Anwendungszeit und Systemzeit</a:t>
            </a:r>
          </a:p>
          <a:p>
            <a:r>
              <a:rPr lang="de-DE" sz="2400" dirty="0"/>
              <a:t>SQL: Weitere Entwicklungen</a:t>
            </a:r>
          </a:p>
          <a:p>
            <a:pPr lvl="1"/>
            <a:r>
              <a:rPr lang="de-DE" sz="2000" dirty="0" err="1"/>
              <a:t>Outer</a:t>
            </a:r>
            <a:r>
              <a:rPr lang="de-DE" sz="2000" dirty="0"/>
              <a:t> </a:t>
            </a:r>
            <a:r>
              <a:rPr lang="de-DE" sz="2000" dirty="0" err="1"/>
              <a:t>Join</a:t>
            </a:r>
            <a:r>
              <a:rPr lang="de-DE" sz="2000" dirty="0"/>
              <a:t>, Gruppierung,</a:t>
            </a:r>
            <a:br>
              <a:rPr lang="de-DE" sz="2000" dirty="0"/>
            </a:br>
            <a:r>
              <a:rPr lang="de-DE" sz="2000" dirty="0"/>
              <a:t>Aggregation mit Zeitperioden</a:t>
            </a:r>
          </a:p>
          <a:p>
            <a:pPr lvl="1"/>
            <a:r>
              <a:rPr lang="de-DE" sz="2000" dirty="0"/>
              <a:t>Normalisierung </a:t>
            </a:r>
            <a:br>
              <a:rPr lang="de-DE" sz="2000" dirty="0"/>
            </a:br>
            <a:r>
              <a:rPr lang="de-DE" sz="2000" dirty="0"/>
              <a:t>(z.B. Zusammenfassung von Perioden)</a:t>
            </a:r>
          </a:p>
          <a:p>
            <a:pPr lvl="1"/>
            <a:r>
              <a:rPr lang="de-DE" sz="2000" dirty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 CS 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Sequenzen in SQL:2011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Unterstützung für Datenanalyse in SQL:2011 durch Bildung von Sequenzen aus einer Relation</a:t>
            </a:r>
          </a:p>
          <a:p>
            <a:r>
              <a:rPr lang="de-DE" dirty="0"/>
              <a:t>Siehe auch OLAP-Funktionen in SQL:2003</a:t>
            </a:r>
          </a:p>
          <a:p>
            <a:r>
              <a:rPr lang="de-DE" dirty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Nachfolgende 11 Präsentationen sind angelehnt an ein </a:t>
            </a:r>
            <a:r>
              <a:rPr lang="de-DE" sz="2400" dirty="0" err="1"/>
              <a:t>Tutorial</a:t>
            </a:r>
            <a:r>
              <a:rPr lang="de-DE" sz="2400" dirty="0"/>
              <a:t> „</a:t>
            </a:r>
            <a:r>
              <a:rPr lang="de-DE" sz="2400" dirty="0" err="1"/>
              <a:t>Advanced</a:t>
            </a:r>
            <a:r>
              <a:rPr lang="de-DE" sz="2400" dirty="0"/>
              <a:t> SQL“ von </a:t>
            </a:r>
            <a:r>
              <a:rPr lang="en-US" sz="2400" dirty="0" err="1"/>
              <a:t>Marcin.Blaszczyk@cern.ch</a:t>
            </a:r>
            <a:endParaRPr lang="en-US" sz="2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  <a:r>
              <a:rPr lang="en-US" sz="1200" dirty="0">
                <a:solidFill>
                  <a:srgbClr val="0000FF"/>
                </a:solidFill>
              </a:rPr>
              <a:t>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– </a:t>
            </a:r>
            <a:r>
              <a:rPr lang="en-US" dirty="0" err="1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Allgemeine</a:t>
            </a:r>
            <a:r>
              <a:rPr lang="en-US" dirty="0"/>
              <a:t> Syntax: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Fensterspezifikation</a:t>
            </a:r>
            <a:r>
              <a:rPr lang="en-US" dirty="0"/>
              <a:t> – Syntax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Bereichspezifikation</a:t>
            </a:r>
            <a:r>
              <a:rPr lang="en-US" dirty="0"/>
              <a:t> (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Dokumentation</a:t>
            </a:r>
            <a:r>
              <a:rPr lang="en-US" dirty="0"/>
              <a:t>)</a:t>
            </a:r>
          </a:p>
          <a:p>
            <a:pPr marL="448056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analytical-function(col-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[TABLE];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Semitemporalisiert</a:t>
            </a:r>
            <a:r>
              <a:rPr lang="de-DE" dirty="0"/>
              <a:t>: Linear geordnete 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able to </a:t>
            </a:r>
            <a:r>
              <a:rPr lang="en-GB" sz="1800" i="1"/>
              <a:t>supply </a:t>
            </a:r>
            <a:r>
              <a:rPr lang="en-GB" i="1"/>
              <a:t>some</a:t>
            </a:r>
            <a:r>
              <a:rPr lang="en-GB" sz="1800" i="1"/>
              <a:t>thing</a:t>
            </a:r>
            <a:r>
              <a:rPr lang="en-GB" sz="1800" i="1" dirty="0"/>
              <a:t>?</a:t>
            </a:r>
            <a:r>
              <a:rPr lang="en-GB" sz="1800" dirty="0"/>
              <a:t> (</a:t>
            </a:r>
            <a:r>
              <a:rPr lang="en-GB" dirty="0" err="1"/>
              <a:t>e</a:t>
            </a:r>
            <a:r>
              <a:rPr lang="en-GB" sz="1800" dirty="0" err="1"/>
              <a:t>infach</a:t>
            </a:r>
            <a:r>
              <a:rPr lang="en-GB" sz="1800" dirty="0"/>
              <a:t>)</a:t>
            </a:r>
            <a:r>
              <a:rPr lang="en-GB" sz="1800" i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unable to supply anything?</a:t>
            </a:r>
            <a:r>
              <a:rPr lang="en-GB" sz="1800" dirty="0"/>
              <a:t> (</a:t>
            </a:r>
            <a:r>
              <a:rPr lang="en-GB" dirty="0" err="1"/>
              <a:t>u</a:t>
            </a:r>
            <a:r>
              <a:rPr lang="en-GB" sz="1800" dirty="0" err="1"/>
              <a:t>nmöglich</a:t>
            </a:r>
            <a:r>
              <a:rPr lang="en-GB" sz="1800" dirty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3729806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/>
              <a:t>Zeitstruktur</a:t>
            </a:r>
            <a:r>
              <a:rPr lang="de-DE" dirty="0"/>
              <a:t> (T, &lt;) wobei T eine Menge und &lt;</a:t>
            </a:r>
            <a:br>
              <a:rPr lang="de-DE" dirty="0"/>
            </a:br>
            <a:r>
              <a:rPr lang="de-DE" dirty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b="1" dirty="0"/>
              <a:t>Granularität </a:t>
            </a:r>
            <a:r>
              <a:rPr lang="de-DE" dirty="0"/>
              <a:t>ist</a:t>
            </a:r>
            <a:r>
              <a:rPr lang="de-DE" b="1" dirty="0"/>
              <a:t> anwendungsabhängig </a:t>
            </a:r>
            <a:r>
              <a:rPr lang="de-DE" dirty="0"/>
              <a:t>zu wählen</a:t>
            </a:r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100  17000      58000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Geordnetes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auf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Tupel</a:t>
            </a:r>
            <a:r>
              <a:rPr lang="en-US" dirty="0"/>
              <a:t> des </a:t>
            </a:r>
            <a:r>
              <a:rPr lang="en-US" dirty="0" err="1"/>
              <a:t>Fensters</a:t>
            </a:r>
            <a:r>
              <a:rPr lang="en-US" dirty="0"/>
              <a:t> </a:t>
            </a:r>
            <a:r>
              <a:rPr lang="en-US" dirty="0" err="1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24000 + 17000 + 17000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	cumulative 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9000      51000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	cumulative 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current row and unbounded 	following) as 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)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/>
              <a:t>Analytische Funktion wird auf </a:t>
            </a:r>
            <a:r>
              <a:rPr lang="en-US">
                <a:solidFill>
                  <a:srgbClr val="FF0000"/>
                </a:solidFill>
              </a:rPr>
              <a:t>jede Partition </a:t>
            </a:r>
            <a:r>
              <a:rPr lang="en-US"/>
              <a:t>angewandt</a:t>
            </a:r>
            <a:endParaRPr lang="en-US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Vordefinierte</a:t>
            </a:r>
            <a:r>
              <a:rPr lang="en-US" dirty="0"/>
              <a:t> </a:t>
            </a: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509820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/>
              <a:t>Zusätzlich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Fensterbereiche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/>
              <a:t>RANK</a:t>
            </a:r>
          </a:p>
          <a:p>
            <a:pPr lvl="1"/>
            <a:r>
              <a:rPr lang="en-US" dirty="0"/>
              <a:t>DENSE_RANK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by 1;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lag(EURCHF,1) over (order by day)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currency);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Anfragen</a:t>
            </a:r>
            <a:r>
              <a:rPr lang="en-GB" dirty="0">
                <a:solidFill>
                  <a:srgbClr val="000000"/>
                </a:solidFill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What does supplier S1 supply at day d6? (</a:t>
            </a:r>
            <a:r>
              <a:rPr lang="en-GB" dirty="0" err="1">
                <a:solidFill>
                  <a:srgbClr val="000000"/>
                </a:solidFill>
              </a:rPr>
              <a:t>leicht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Does S1 supply something between d2 and d11?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able to supply something?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unable to supply something? </a:t>
            </a: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Punkte bei der Datenmodellierung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Periodische Gültigkeit</a:t>
            </a:r>
          </a:p>
          <a:p>
            <a:r>
              <a:rPr lang="de-DE" sz="2400" dirty="0"/>
              <a:t>Unsicherheit: </a:t>
            </a:r>
          </a:p>
          <a:p>
            <a:pPr lvl="1"/>
            <a:r>
              <a:rPr lang="de-DE" sz="2000" dirty="0"/>
              <a:t>Gültigkeit zu mindestens einem Zeitpunkt in einem Intervall</a:t>
            </a:r>
          </a:p>
          <a:p>
            <a:r>
              <a:rPr lang="de-DE" sz="2400" dirty="0"/>
              <a:t>Abhängigkeiten zwischen Anwendungszeitperioden bzw. Systemzeitperioden</a:t>
            </a:r>
          </a:p>
          <a:p>
            <a:pPr lvl="1"/>
            <a:r>
              <a:rPr lang="de-DE" sz="2000" dirty="0"/>
              <a:t>Etwas gilt, nachdem/bis/bevor/während etwas anderes gilt, ohne dass die tatsächlichen Intervallgrenzen bekannt sind</a:t>
            </a:r>
          </a:p>
          <a:p>
            <a:r>
              <a:rPr lang="de-DE" sz="2400" dirty="0"/>
              <a:t>Open-World-Annahme: Wenn etwas nicht als gültig eingetragen ist, ist es nicht notwendigerweise ungültig</a:t>
            </a:r>
          </a:p>
          <a:p>
            <a:r>
              <a:rPr lang="de-DE" sz="2400" dirty="0"/>
              <a:t>Komplexere Zeitstrukturen</a:t>
            </a:r>
          </a:p>
          <a:p>
            <a:pPr lvl="1"/>
            <a:r>
              <a:rPr lang="de-DE" sz="2200" dirty="0"/>
              <a:t>Verzweigende Zeit (</a:t>
            </a:r>
            <a:r>
              <a:rPr lang="de-DE" sz="2200" dirty="0" err="1"/>
              <a:t>branching</a:t>
            </a:r>
            <a:r>
              <a:rPr lang="de-DE" sz="2200" dirty="0"/>
              <a:t> time)</a:t>
            </a:r>
          </a:p>
          <a:p>
            <a:pPr lvl="1"/>
            <a:r>
              <a:rPr lang="de-DE" sz="2200" dirty="0"/>
              <a:t>Dichte Zeitstrukturen</a:t>
            </a:r>
          </a:p>
          <a:p>
            <a:r>
              <a:rPr lang="de-DE" dirty="0"/>
              <a:t>Repräsentation und Erkennung von Ereignissen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/>
              <a:t>Zeit in </a:t>
            </a:r>
            <a:r>
              <a:rPr lang="de-DE" b="1" dirty="0"/>
              <a:t>XML </a:t>
            </a:r>
            <a:r>
              <a:rPr lang="de-DE" dirty="0"/>
              <a:t>(valid time / </a:t>
            </a:r>
            <a:r>
              <a:rPr lang="de-DE" dirty="0" err="1"/>
              <a:t>transaction</a:t>
            </a:r>
            <a:r>
              <a:rPr lang="de-DE" dirty="0"/>
              <a:t> time in </a:t>
            </a:r>
            <a:r>
              <a:rPr lang="de-DE" dirty="0" err="1"/>
              <a:t>XPath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Ähnliche Prinzipien wie im relationalen Modell</a:t>
            </a:r>
          </a:p>
          <a:p>
            <a:r>
              <a:rPr lang="de-DE" dirty="0"/>
              <a:t>Zeit auf der Ebene der </a:t>
            </a:r>
            <a:r>
              <a:rPr lang="de-DE" b="1" dirty="0"/>
              <a:t>konzeptuellen Datenmodellierung</a:t>
            </a:r>
          </a:p>
          <a:p>
            <a:r>
              <a:rPr lang="de-DE" dirty="0"/>
              <a:t>Deklarationen für </a:t>
            </a:r>
            <a:r>
              <a:rPr lang="de-DE" b="1" dirty="0"/>
              <a:t>physikalische Ebene </a:t>
            </a:r>
            <a:r>
              <a:rPr lang="de-DE" dirty="0"/>
              <a:t>von temporalen Datenbanken (z.B. Indexe)</a:t>
            </a:r>
          </a:p>
          <a:p>
            <a:r>
              <a:rPr lang="de-DE" b="1" dirty="0"/>
              <a:t>Strom-orientierte Datenverarbeitung</a:t>
            </a:r>
          </a:p>
          <a:p>
            <a:pPr lvl="1"/>
            <a:r>
              <a:rPr lang="de-DE" dirty="0"/>
              <a:t>Hohe Datenraten, Zwischendaten pro Fenster akkumulierend</a:t>
            </a:r>
          </a:p>
          <a:p>
            <a:pPr lvl="1"/>
            <a:r>
              <a:rPr lang="de-DE" dirty="0"/>
              <a:t>Sekundärspeicher nötig, aber ggf. auch zu langsam, um Zwischenresultate aufzunehmen</a:t>
            </a:r>
          </a:p>
          <a:p>
            <a:pPr lvl="1"/>
            <a:r>
              <a:rPr lang="de-DE" dirty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prüfende Einschränkungen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 Lieferant soll nicht einen Vertrag in unter-schiedlichen aber</a:t>
            </a:r>
            <a:r>
              <a:rPr lang="de-DE" dirty="0"/>
              <a:t> ü</a:t>
            </a:r>
            <a:r>
              <a:rPr lang="de-DE" sz="1800" dirty="0"/>
              <a:t>berlappenden oder aneinander-grenzenden Intervall</a:t>
            </a:r>
            <a:r>
              <a:rPr lang="de-DE" dirty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Einschränkungen sind nicht einfach repräsentierbar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Wie kann für </a:t>
            </a:r>
            <a:r>
              <a:rPr lang="de-DE" b="1" dirty="0">
                <a:solidFill>
                  <a:srgbClr val="000000"/>
                </a:solidFill>
              </a:rPr>
              <a:t>zeitlich begrenzt gültige Einträge </a:t>
            </a:r>
            <a:r>
              <a:rPr lang="de-DE" dirty="0">
                <a:solidFill>
                  <a:srgbClr val="000000"/>
                </a:solidFill>
              </a:rPr>
              <a:t>ein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Schlüssel</a:t>
            </a:r>
            <a:r>
              <a:rPr lang="de-DE" dirty="0">
                <a:solidFill>
                  <a:srgbClr val="000000"/>
                </a:solidFill>
              </a:rPr>
              <a:t> definiert werden? Will man das?</a:t>
            </a: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8000"/>
                </a:solidFill>
              </a:rPr>
              <a:t>Interpretation? </a:t>
            </a:r>
            <a:r>
              <a:rPr lang="de-DE" sz="1600" dirty="0">
                <a:solidFill>
                  <a:srgbClr val="000000"/>
                </a:solidFill>
              </a:rPr>
              <a:t>Sind die FROM und TO Daten enthalten?  Z.B.: Hatte Lieferant S1 einen Vertrag am Tag 10?</a:t>
            </a: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</a:t>
            </a:r>
            <a:r>
              <a:rPr lang="de-DE" dirty="0">
                <a:solidFill>
                  <a:srgbClr val="000000"/>
                </a:solidFill>
              </a:rPr>
              <a:t>führung von </a:t>
            </a:r>
            <a:r>
              <a:rPr lang="de-DE" sz="1800" b="1" i="1" dirty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>
                <a:solidFill>
                  <a:srgbClr val="000000"/>
                </a:solidFill>
              </a:rPr>
              <a:t> und ihren </a:t>
            </a:r>
            <a:r>
              <a:rPr lang="de-DE" sz="1800" b="1" i="1" dirty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>
                <a:solidFill>
                  <a:srgbClr val="000000"/>
                </a:solidFill>
              </a:rPr>
              <a:t>INTERVAL_DATE</a:t>
            </a:r>
            <a:r>
              <a:rPr lang="de-DE" sz="1800" dirty="0">
                <a:solidFill>
                  <a:srgbClr val="000000"/>
                </a:solidFill>
              </a:rPr>
              <a:t> (mit Punkttypen </a:t>
            </a:r>
            <a:r>
              <a:rPr lang="de-DE" sz="1800" b="1" dirty="0">
                <a:solidFill>
                  <a:srgbClr val="000000"/>
                </a:solidFill>
              </a:rPr>
              <a:t>DATE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Für einen Punkttypen ist ein</a:t>
            </a:r>
            <a:r>
              <a:rPr lang="de-DE" dirty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>
                <a:solidFill>
                  <a:srgbClr val="000000"/>
                </a:solidFill>
              </a:rPr>
              <a:t>NEXT_DATE ( </a:t>
            </a:r>
            <a:r>
              <a:rPr lang="de-DE" sz="1800" b="1" i="1" dirty="0">
                <a:solidFill>
                  <a:srgbClr val="000000"/>
                </a:solidFill>
              </a:rPr>
              <a:t>d</a:t>
            </a:r>
            <a:r>
              <a:rPr lang="de-DE" sz="1800" b="1" dirty="0">
                <a:solidFill>
                  <a:srgbClr val="000000"/>
                </a:solidFill>
              </a:rPr>
              <a:t> )</a:t>
            </a:r>
            <a:r>
              <a:rPr lang="de-DE" sz="1800" dirty="0">
                <a:solidFill>
                  <a:srgbClr val="000000"/>
                </a:solidFill>
              </a:rPr>
              <a:t>. Hier zeigt sich die Skalierung.</a:t>
            </a: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>
                <a:solidFill>
                  <a:srgbClr val="000000"/>
                </a:solidFill>
              </a:rPr>
              <a:t>1</a:t>
            </a:r>
            <a:r>
              <a:rPr lang="de-DE" sz="1200" dirty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Intervallspezifikationen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/>
              <a:t>[a, b] – Anfangszeitpunkt a und Endzeitpunkt b enthalten</a:t>
            </a:r>
          </a:p>
          <a:p>
            <a:r>
              <a:rPr lang="de-DE" sz="2000" dirty="0"/>
              <a:t>(a, b]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enthalten</a:t>
            </a:r>
          </a:p>
          <a:p>
            <a:r>
              <a:rPr lang="de-DE" sz="2000" dirty="0"/>
              <a:t>[a, b) – Anfangszeitpunkt a enthalten, </a:t>
            </a:r>
            <a:br>
              <a:rPr lang="de-DE" sz="2000" dirty="0"/>
            </a:br>
            <a:r>
              <a:rPr lang="de-DE" sz="2000" dirty="0"/>
              <a:t>              Endzeitpunkt b nicht enthalten</a:t>
            </a:r>
          </a:p>
          <a:p>
            <a:r>
              <a:rPr lang="de-DE" sz="2000" dirty="0"/>
              <a:t>(a, b)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nicht enthalten, </a:t>
            </a:r>
            <a:br>
              <a:rPr lang="de-DE" sz="2000" dirty="0"/>
            </a:br>
            <a:r>
              <a:rPr lang="de-DE" sz="2000" dirty="0"/>
              <a:t>              d.h. nur die </a:t>
            </a:r>
            <a:r>
              <a:rPr lang="de-DE" sz="2000" dirty="0" err="1"/>
              <a:t>Chronons</a:t>
            </a:r>
            <a:r>
              <a:rPr lang="de-DE" sz="2000" dirty="0"/>
              <a:t> dazwischen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Offener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Geschlossener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Geschlossenes</a:t>
            </a:r>
            <a:r>
              <a:rPr lang="en-GB" dirty="0"/>
              <a:t> </a:t>
            </a:r>
            <a:r>
              <a:rPr lang="en-GB" dirty="0" err="1"/>
              <a:t>Ende</a:t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Offenes</a:t>
            </a:r>
            <a:r>
              <a:rPr lang="en-GB" dirty="0"/>
              <a:t> </a:t>
            </a:r>
            <a:r>
              <a:rPr lang="en-GB" dirty="0" err="1"/>
              <a:t>Ende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Länge</a:t>
            </a:r>
            <a:r>
              <a:rPr lang="en-GB" dirty="0"/>
              <a:t> (</a:t>
            </a:r>
            <a:r>
              <a:rPr lang="en-GB" dirty="0" err="1"/>
              <a:t>Anzahl</a:t>
            </a:r>
            <a:r>
              <a:rPr lang="en-GB" dirty="0"/>
              <a:t> der </a:t>
            </a:r>
            <a:r>
              <a:rPr lang="en-GB" dirty="0" err="1"/>
              <a:t>Punkte</a:t>
            </a:r>
            <a:r>
              <a:rPr lang="en-GB" dirty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Intervalle werden </a:t>
            </a:r>
            <a:br>
              <a:rPr lang="de-DE" dirty="0"/>
            </a:br>
            <a:r>
              <a:rPr lang="de-DE" dirty="0"/>
              <a:t>oft auch</a:t>
            </a:r>
            <a:br>
              <a:rPr lang="de-DE" dirty="0"/>
            </a:br>
            <a:r>
              <a:rPr lang="de-DE" dirty="0"/>
              <a:t>Perioden (</a:t>
            </a:r>
            <a:r>
              <a:rPr lang="de-DE" dirty="0" err="1"/>
              <a:t>periods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genannt.</a:t>
            </a:r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Intervalle: Mehrere Deutungen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Etwas gilt zu irgendeinem Zeitpunkt im Intervall </a:t>
            </a:r>
            <a:br>
              <a:rPr lang="de-DE" dirty="0"/>
            </a:br>
            <a:r>
              <a:rPr lang="de-DE" dirty="0"/>
              <a:t>(Unsicherheit)</a:t>
            </a:r>
          </a:p>
          <a:p>
            <a:r>
              <a:rPr lang="de-DE" dirty="0"/>
              <a:t>Etwas gilt zu jedem Zeitpunkt des Intervalls</a:t>
            </a:r>
          </a:p>
          <a:p>
            <a:r>
              <a:rPr lang="de-DE" dirty="0"/>
              <a:t>Etwas wurde als Wert über (alle) Zeitpunkte im Intervall bestimmt?</a:t>
            </a:r>
          </a:p>
          <a:p>
            <a:pPr lvl="1"/>
            <a:r>
              <a:rPr lang="de-DE" dirty="0"/>
              <a:t>Beispiel: Inflation – hier DURING als Schlüssel!</a:t>
            </a:r>
          </a:p>
          <a:p>
            <a:r>
              <a:rPr lang="de-DE" dirty="0"/>
              <a:t>Intervall</a:t>
            </a:r>
            <a:br>
              <a:rPr lang="de-DE" dirty="0"/>
            </a:br>
            <a:r>
              <a:rPr lang="de-DE" dirty="0"/>
              <a:t>definiert</a:t>
            </a:r>
            <a:br>
              <a:rPr lang="de-DE" dirty="0"/>
            </a:br>
            <a:r>
              <a:rPr lang="de-DE" dirty="0"/>
              <a:t>Periode</a:t>
            </a:r>
            <a:br>
              <a:rPr lang="de-DE" dirty="0"/>
            </a:br>
            <a:r>
              <a:rPr lang="de-DE" dirty="0"/>
              <a:t>in der höheren</a:t>
            </a:r>
            <a:br>
              <a:rPr lang="de-DE" dirty="0"/>
            </a:br>
            <a:r>
              <a:rPr lang="de-DE" dirty="0"/>
              <a:t>Skala</a:t>
            </a:r>
          </a:p>
          <a:p>
            <a:r>
              <a:rPr lang="de-DE" dirty="0"/>
              <a:t>... weitere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2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Einschränkung:</a:t>
            </a:r>
            <a:br>
              <a:rPr lang="de-DE" sz="1800" dirty="0"/>
            </a:br>
            <a:r>
              <a:rPr lang="de-DE" sz="1800" dirty="0"/>
              <a:t>keine „Lücken“</a:t>
            </a:r>
          </a:p>
          <a:p>
            <a:endParaRPr lang="de-DE" dirty="0"/>
          </a:p>
          <a:p>
            <a:r>
              <a:rPr lang="de-DE" sz="1800" dirty="0"/>
              <a:t>Nicht einfach zu prüfen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3139</Words>
  <Application>Microsoft Macintosh PowerPoint</Application>
  <PresentationFormat>On-screen Show (4:3)</PresentationFormat>
  <Paragraphs>957</Paragraphs>
  <Slides>51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Courier</vt:lpstr>
      <vt:lpstr>Courier New</vt:lpstr>
      <vt:lpstr>Myriad Pro</vt:lpstr>
      <vt:lpstr>Wingdings</vt:lpstr>
      <vt:lpstr>7_Standarddesign</vt:lpstr>
      <vt:lpstr>Drawing</vt:lpstr>
      <vt:lpstr>Non-Standard-Datenbanken</vt:lpstr>
      <vt:lpstr>Non-Standard-Datenbanken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 Presentation</vt:lpstr>
      <vt:lpstr>Dimensionen der Zeit</vt:lpstr>
      <vt:lpstr>Relationen in zeitlichen Dimensionen</vt:lpstr>
      <vt:lpstr>Transaktionszeit: Wofür benötigt?</vt:lpstr>
      <vt:lpstr>Bitemporale Daten</vt:lpstr>
      <vt:lpstr>Temporale Datenbank: Definition</vt:lpstr>
      <vt:lpstr>Non-Standard-Datenbanken</vt:lpstr>
      <vt:lpstr>Standisierung schwierig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Non-Standard-Datenbanken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1480</cp:revision>
  <dcterms:created xsi:type="dcterms:W3CDTF">2010-04-27T12:26:40Z</dcterms:created>
  <dcterms:modified xsi:type="dcterms:W3CDTF">2019-12-13T11:43:56Z</dcterms:modified>
</cp:coreProperties>
</file>