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8" r:id="rId2"/>
  </p:sldMasterIdLst>
  <p:notesMasterIdLst>
    <p:notesMasterId r:id="rId16"/>
  </p:notesMasterIdLst>
  <p:handoutMasterIdLst>
    <p:handoutMasterId r:id="rId17"/>
  </p:handoutMasterIdLst>
  <p:sldIdLst>
    <p:sldId id="421" r:id="rId3"/>
    <p:sldId id="420" r:id="rId4"/>
    <p:sldId id="353" r:id="rId5"/>
    <p:sldId id="357" r:id="rId6"/>
    <p:sldId id="417" r:id="rId7"/>
    <p:sldId id="418" r:id="rId8"/>
    <p:sldId id="404" r:id="rId9"/>
    <p:sldId id="312" r:id="rId10"/>
    <p:sldId id="313" r:id="rId11"/>
    <p:sldId id="314" r:id="rId12"/>
    <p:sldId id="419" r:id="rId13"/>
    <p:sldId id="422" r:id="rId14"/>
    <p:sldId id="423" r:id="rId1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A50021"/>
    <a:srgbClr val="008000"/>
    <a:srgbClr val="0033CC"/>
    <a:srgbClr val="003399"/>
    <a:srgbClr val="FFFF66"/>
    <a:srgbClr val="FFFF99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23" autoAdjust="0"/>
    <p:restoredTop sz="86496" autoAdjust="0"/>
  </p:normalViewPr>
  <p:slideViewPr>
    <p:cSldViewPr snapToObjects="1">
      <p:cViewPr varScale="1">
        <p:scale>
          <a:sx n="80" d="100"/>
          <a:sy n="80" d="100"/>
        </p:scale>
        <p:origin x="114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9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DEBB355-176D-4F30-ACDF-772ECDBD27FE}" type="datetimeFigureOut">
              <a:rPr lang="en-US"/>
              <a:pPr>
                <a:defRPr/>
              </a:pPr>
              <a:t>1/6/19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E450F33-057B-47B8-AB66-A9278ACAF5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72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798DB7C-9606-499D-8162-599412FCA45C}" type="datetimeFigureOut">
              <a:rPr lang="en-US"/>
              <a:pPr>
                <a:defRPr/>
              </a:pPr>
              <a:t>1/6/19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B2E2B5A-1D01-47C6-A2C3-F9B97143D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64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2E2B5A-1D01-47C6-A2C3-F9B97143DA4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27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2E2B5A-1D01-47C6-A2C3-F9B97143DA4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527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2E2B5A-1D01-47C6-A2C3-F9B97143DA4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02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4041648" cy="510422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052736"/>
            <a:ext cx="4041648" cy="5101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-13394"/>
            <a:ext cx="8229600" cy="778098"/>
          </a:xfrm>
        </p:spPr>
        <p:txBody>
          <a:bodyPr>
            <a:normAutofit/>
          </a:bodyPr>
          <a:lstStyle>
            <a:lvl1pPr algn="r">
              <a:defRPr sz="4000"/>
            </a:lvl1pPr>
          </a:lstStyle>
          <a:p>
            <a:r>
              <a:rPr lang="de-DE" dirty="0"/>
              <a:t>Titelmasterformat durch Klicken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4041648" cy="510422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052736"/>
            <a:ext cx="4041648" cy="5101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3246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-13394"/>
            <a:ext cx="8229600" cy="778098"/>
          </a:xfrm>
        </p:spPr>
        <p:txBody>
          <a:bodyPr>
            <a:normAutofit/>
          </a:bodyPr>
          <a:lstStyle>
            <a:lvl1pPr algn="r">
              <a:defRPr sz="4000"/>
            </a:lvl1pPr>
          </a:lstStyle>
          <a:p>
            <a:r>
              <a:rPr lang="de-DE" dirty="0"/>
              <a:t>Titelmasterformat durch Klicken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7661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2608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004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-297905"/>
            <a:ext cx="8229600" cy="99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9" name="Straight Connector 28"/>
          <p:cNvSpPr>
            <a:spLocks noChangeShapeType="1"/>
          </p:cNvSpPr>
          <p:nvPr userDrawn="1"/>
        </p:nvSpPr>
        <p:spPr bwMode="auto">
          <a:xfrm>
            <a:off x="457200" y="764704"/>
            <a:ext cx="8229600" cy="0"/>
          </a:xfrm>
          <a:prstGeom prst="line">
            <a:avLst/>
          </a:prstGeom>
          <a:noFill/>
          <a:ln w="31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9" r:id="rId2"/>
    <p:sldLayoutId id="2147483683" r:id="rId3"/>
  </p:sldLayoutIdLst>
  <p:hf sldNum="0" hdr="0" ftr="0" dt="0"/>
  <p:txStyles>
    <p:titleStyle>
      <a:lvl1pPr algn="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n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-297905"/>
            <a:ext cx="8229600" cy="99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9" name="Straight Connector 28"/>
          <p:cNvSpPr>
            <a:spLocks noChangeShapeType="1"/>
          </p:cNvSpPr>
          <p:nvPr userDrawn="1"/>
        </p:nvSpPr>
        <p:spPr bwMode="auto">
          <a:xfrm>
            <a:off x="457200" y="764704"/>
            <a:ext cx="8229600" cy="0"/>
          </a:xfrm>
          <a:prstGeom prst="line">
            <a:avLst/>
          </a:prstGeom>
          <a:noFill/>
          <a:ln w="31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Gill Sans MT"/>
            </a:endParaRPr>
          </a:p>
        </p:txBody>
      </p:sp>
      <p:sp>
        <p:nvSpPr>
          <p:cNvPr id="16" name="Text Box 22"/>
          <p:cNvSpPr txBox="1">
            <a:spLocks noChangeArrowheads="1"/>
          </p:cNvSpPr>
          <p:nvPr userDrawn="1"/>
        </p:nvSpPr>
        <p:spPr bwMode="auto">
          <a:xfrm>
            <a:off x="8686800" y="6616700"/>
            <a:ext cx="322263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fld id="{5DA05101-CD90-4E31-9CF6-9C029D4B7A59}" type="slidenum">
              <a:rPr lang="en-US" sz="1200" smtClean="0">
                <a:solidFill>
                  <a:prstClr val="white"/>
                </a:solidFill>
                <a:cs typeface="Arial" charset="0"/>
              </a:rPr>
              <a:pPr algn="r" fontAlgn="auto">
                <a:spcBef>
                  <a:spcPct val="50000"/>
                </a:spcBef>
                <a:spcAft>
                  <a:spcPts val="0"/>
                </a:spcAft>
                <a:defRPr/>
              </a:pPr>
              <a:t>‹#›</a:t>
            </a:fld>
            <a:endParaRPr lang="en-US" sz="1100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961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2" r:id="rId3"/>
    <p:sldLayoutId id="2147483693" r:id="rId4"/>
  </p:sldLayoutIdLst>
  <p:hf sldNum="0" hdr="0" ftr="0" dt="0"/>
  <p:txStyles>
    <p:titleStyle>
      <a:lvl1pPr algn="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n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73238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Non-Standard-Datenbanken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5923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8072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Box 119"/>
          <p:cNvSpPr txBox="1"/>
          <p:nvPr/>
        </p:nvSpPr>
        <p:spPr>
          <a:xfrm>
            <a:off x="1259931" y="5786454"/>
            <a:ext cx="3448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playsFor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Real,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1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0" y="5384085"/>
            <a:ext cx="1007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0" y="1157843"/>
            <a:ext cx="19303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cs typeface="Arial" pitchFamily="34" charset="0"/>
              </a:rPr>
              <a:t>Derived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cs typeface="Arial" pitchFamily="34" charset="0"/>
              </a:rPr>
              <a:t>facts stored</a:t>
            </a:r>
            <a:br>
              <a:rPr lang="en-US" sz="2400" b="1" dirty="0">
                <a:solidFill>
                  <a:prstClr val="black"/>
                </a:solidFill>
                <a:cs typeface="Arial" pitchFamily="34" charset="0"/>
              </a:rPr>
            </a:br>
            <a:r>
              <a:rPr lang="en-US" sz="2400" b="1" dirty="0">
                <a:solidFill>
                  <a:prstClr val="black"/>
                </a:solidFill>
                <a:cs typeface="Arial" pitchFamily="34" charset="0"/>
              </a:rPr>
              <a:t>in views</a:t>
            </a:r>
          </a:p>
        </p:txBody>
      </p:sp>
      <p:sp>
        <p:nvSpPr>
          <p:cNvPr id="83" name="Rectangle 82"/>
          <p:cNvSpPr/>
          <p:nvPr/>
        </p:nvSpPr>
        <p:spPr>
          <a:xfrm>
            <a:off x="5292080" y="5795972"/>
            <a:ext cx="3355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playsFor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(Ronaldo, Real,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3180403" y="5267199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playsFor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Zidane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 Real,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3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3655972" y="1196752"/>
            <a:ext cx="3887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teamMates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                             Zidane,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5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702139" y="2206605"/>
            <a:ext cx="3961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teamMates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(Ronaldo,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                              Zidane,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6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 </a:t>
            </a:r>
          </a:p>
        </p:txBody>
      </p:sp>
      <p:cxnSp>
        <p:nvCxnSpPr>
          <p:cNvPr id="115" name="Straight Connector 114"/>
          <p:cNvCxnSpPr/>
          <p:nvPr/>
        </p:nvCxnSpPr>
        <p:spPr>
          <a:xfrm>
            <a:off x="71438" y="3714752"/>
            <a:ext cx="892971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75914" y="3347700"/>
            <a:ext cx="18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+mn-lt"/>
              </a:rPr>
              <a:t>Non-independent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71406" y="3717032"/>
            <a:ext cx="1389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+mn-lt"/>
              </a:rPr>
              <a:t>Independent</a:t>
            </a:r>
          </a:p>
        </p:txBody>
      </p:sp>
      <p:sp>
        <p:nvSpPr>
          <p:cNvPr id="69" name="Content Placeholder 2"/>
          <p:cNvSpPr>
            <a:spLocks noGrp="1"/>
          </p:cNvSpPr>
          <p:nvPr>
            <p:ph idx="1"/>
          </p:nvPr>
        </p:nvSpPr>
        <p:spPr>
          <a:xfrm>
            <a:off x="107504" y="4509120"/>
            <a:ext cx="8928992" cy="2263605"/>
          </a:xfr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Closed</a:t>
            </a:r>
            <a:r>
              <a:rPr lang="en-US" sz="2400" b="1" dirty="0"/>
              <a:t> </a:t>
            </a:r>
            <a:r>
              <a:rPr lang="en-US" sz="2400" dirty="0"/>
              <a:t>and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2060"/>
                </a:solidFill>
              </a:rPr>
              <a:t>complete</a:t>
            </a:r>
            <a:r>
              <a:rPr lang="en-US" sz="2400" b="1" dirty="0"/>
              <a:t> </a:t>
            </a:r>
            <a:r>
              <a:rPr lang="en-US" sz="2400" dirty="0"/>
              <a:t>representation model (incl. lineage) </a:t>
            </a:r>
          </a:p>
          <a:p>
            <a:r>
              <a:rPr lang="en-US" sz="2400" b="1" dirty="0">
                <a:solidFill>
                  <a:srgbClr val="002060"/>
                </a:solidFill>
              </a:rPr>
              <a:t>Temporal alignment </a:t>
            </a:r>
            <a:r>
              <a:rPr lang="en-US" sz="2400" dirty="0"/>
              <a:t>is </a:t>
            </a:r>
            <a:r>
              <a:rPr lang="en-US" sz="2400" b="1" dirty="0" err="1">
                <a:solidFill>
                  <a:srgbClr val="002060"/>
                </a:solidFill>
              </a:rPr>
              <a:t>polyn</a:t>
            </a:r>
            <a:r>
              <a:rPr lang="en-US" sz="2400" b="1" dirty="0">
                <a:solidFill>
                  <a:srgbClr val="002060"/>
                </a:solidFill>
              </a:rPr>
              <a:t>.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/>
              <a:t>in the number of input intervals</a:t>
            </a:r>
          </a:p>
          <a:p>
            <a:r>
              <a:rPr lang="en-US" sz="2400" b="1" dirty="0">
                <a:solidFill>
                  <a:srgbClr val="002060"/>
                </a:solidFill>
              </a:rPr>
              <a:t>Confidence computation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/>
              <a:t>per interval remains </a:t>
            </a:r>
            <a:r>
              <a:rPr lang="en-US" sz="2400" b="1" dirty="0">
                <a:solidFill>
                  <a:srgbClr val="002060"/>
                </a:solidFill>
              </a:rPr>
              <a:t>#P-hard</a:t>
            </a:r>
          </a:p>
          <a:p>
            <a:r>
              <a:rPr lang="en-US" sz="2400" dirty="0"/>
              <a:t>In general requires Monte Carlo approximations (</a:t>
            </a:r>
            <a:r>
              <a:rPr lang="en-US" sz="2400" dirty="0" err="1"/>
              <a:t>Luby</a:t>
            </a:r>
            <a:r>
              <a:rPr lang="en-US" sz="2400" dirty="0"/>
              <a:t>-Karp for DNF, MCMC-style sampling), decompositions, or top-</a:t>
            </a:r>
            <a:r>
              <a:rPr lang="en-US" sz="2400" i="1" dirty="0"/>
              <a:t>k</a:t>
            </a:r>
            <a:r>
              <a:rPr lang="en-US" sz="2400" dirty="0"/>
              <a:t> pruning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580" y="1198493"/>
            <a:ext cx="4131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teamMates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                              Ronaldo,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4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 </a:t>
            </a:r>
          </a:p>
        </p:txBody>
      </p:sp>
      <p:grpSp>
        <p:nvGrpSpPr>
          <p:cNvPr id="3" name="Group 2"/>
          <p:cNvGrpSpPr/>
          <p:nvPr/>
        </p:nvGrpSpPr>
        <p:grpSpPr>
          <a:xfrm rot="1471042">
            <a:off x="6074654" y="2188756"/>
            <a:ext cx="3196767" cy="2036946"/>
            <a:chOff x="6197392" y="1919814"/>
            <a:chExt cx="2915438" cy="2036946"/>
          </a:xfrm>
        </p:grpSpPr>
        <p:sp>
          <p:nvSpPr>
            <p:cNvPr id="70" name="Explosion 2 69"/>
            <p:cNvSpPr/>
            <p:nvPr/>
          </p:nvSpPr>
          <p:spPr>
            <a:xfrm rot="20497452">
              <a:off x="6197392" y="1919814"/>
              <a:ext cx="2915438" cy="2036946"/>
            </a:xfrm>
            <a:prstGeom prst="irregularSeal2">
              <a:avLst/>
            </a:prstGeo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50000">
                  <a:schemeClr val="bg1">
                    <a:lumMod val="50000"/>
                    <a:tint val="44500"/>
                    <a:satMod val="160000"/>
                  </a:schemeClr>
                </a:gs>
                <a:gs pos="100000">
                  <a:schemeClr val="bg1">
                    <a:lumMod val="50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sz="2400" b="1" i="1" dirty="0">
                <a:solidFill>
                  <a:prstClr val="black"/>
                </a:solidFill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 rot="19217421">
              <a:off x="6813303" y="2476999"/>
              <a:ext cx="1368661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b="1" i="1" dirty="0">
                  <a:solidFill>
                    <a:prstClr val="black"/>
                  </a:solidFill>
                  <a:latin typeface="+mn-lt"/>
                </a:rPr>
                <a:t>Need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b="1" i="1" dirty="0">
                  <a:solidFill>
                    <a:prstClr val="black"/>
                  </a:solidFill>
                  <a:latin typeface="+mn-lt"/>
                </a:rPr>
                <a:t>Lineage!</a:t>
              </a:r>
              <a:endParaRPr lang="en-US" sz="2800" dirty="0">
                <a:latin typeface="+mn-lt"/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67544" y="-13394"/>
            <a:ext cx="8280920" cy="778098"/>
          </a:xfrm>
        </p:spPr>
        <p:txBody>
          <a:bodyPr>
            <a:noAutofit/>
          </a:bodyPr>
          <a:lstStyle/>
          <a:p>
            <a:pPr algn="ctr"/>
            <a:r>
              <a:rPr lang="en-US" sz="3400" dirty="0"/>
              <a:t>Inference in Probabilistic-Temporal Databases</a:t>
            </a: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3446372" y="764704"/>
            <a:ext cx="53741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dirty="0">
                <a:latin typeface="+mn-lt"/>
              </a:rPr>
              <a:t>[Wang,Yahya,Theobald: MUD’10;  </a:t>
            </a:r>
            <a:r>
              <a:rPr lang="de-DE" sz="1400" dirty="0" err="1">
                <a:latin typeface="+mn-lt"/>
              </a:rPr>
              <a:t>Dylla,Miliaraki,Theobald</a:t>
            </a:r>
            <a:r>
              <a:rPr lang="de-DE" sz="1400" dirty="0">
                <a:latin typeface="+mn-lt"/>
              </a:rPr>
              <a:t>: PVLDB’13]</a:t>
            </a:r>
          </a:p>
        </p:txBody>
      </p:sp>
    </p:spTree>
    <p:extLst>
      <p:ext uri="{BB962C8B-B14F-4D97-AF65-F5344CB8AC3E}">
        <p14:creationId xmlns:p14="http://schemas.microsoft.com/office/powerpoint/2010/main" val="27067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uiExpand="1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5004048" y="4581128"/>
            <a:ext cx="4032448" cy="1872208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783" y="-27384"/>
            <a:ext cx="8199681" cy="778098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Lineage &amp; Possible Worlds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4048" y="1518957"/>
            <a:ext cx="4032448" cy="515040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b="1" dirty="0">
                <a:solidFill>
                  <a:schemeClr val="tx2"/>
                </a:solidFill>
              </a:rPr>
              <a:t>1) Deductive Grounding</a:t>
            </a:r>
          </a:p>
          <a:p>
            <a:pPr lvl="1"/>
            <a:r>
              <a:rPr lang="en-US" sz="1800" dirty="0"/>
              <a:t>Dependency graph of the query</a:t>
            </a:r>
            <a:endParaRPr lang="en-US" sz="1800" b="1" baseline="-25000" dirty="0"/>
          </a:p>
          <a:p>
            <a:pPr lvl="1"/>
            <a:r>
              <a:rPr lang="en-US" sz="1800" dirty="0"/>
              <a:t>Trace lineage of individual query </a:t>
            </a:r>
          </a:p>
          <a:p>
            <a:pPr lvl="1">
              <a:buNone/>
            </a:pPr>
            <a:r>
              <a:rPr lang="en-US" sz="1800" dirty="0"/>
              <a:t>	answers</a:t>
            </a:r>
          </a:p>
          <a:p>
            <a:pPr lvl="1">
              <a:buNone/>
            </a:pPr>
            <a:endParaRPr lang="en-US" sz="200" b="1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000" b="1" dirty="0">
                <a:solidFill>
                  <a:schemeClr val="tx2"/>
                </a:solidFill>
              </a:rPr>
              <a:t>2) Lineage DAG (not in CNF),</a:t>
            </a:r>
          </a:p>
          <a:p>
            <a:pPr>
              <a:buNone/>
            </a:pPr>
            <a:r>
              <a:rPr lang="en-US" sz="2000" b="1" dirty="0">
                <a:solidFill>
                  <a:schemeClr val="tx2"/>
                </a:solidFill>
              </a:rPr>
              <a:t>	consisting of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1800" dirty="0"/>
              <a:t>Grounded soft &amp; hard views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1800" i="1" dirty="0"/>
              <a:t>Probabilistic</a:t>
            </a:r>
            <a:r>
              <a:rPr lang="en-US" sz="1800" dirty="0"/>
              <a:t> base facts</a:t>
            </a:r>
          </a:p>
          <a:p>
            <a:pPr marL="274638" lvl="1" indent="0" fontAlgn="auto">
              <a:spcAft>
                <a:spcPts val="0"/>
              </a:spcAft>
              <a:buNone/>
              <a:defRPr/>
            </a:pPr>
            <a:endParaRPr lang="en-US" sz="1800" dirty="0"/>
          </a:p>
          <a:p>
            <a:pPr marL="274638" lvl="1" indent="0" fontAlgn="auto">
              <a:spcAft>
                <a:spcPts val="0"/>
              </a:spcAft>
              <a:buNone/>
              <a:defRPr/>
            </a:pPr>
            <a:endParaRPr lang="en-US" sz="200" dirty="0"/>
          </a:p>
          <a:p>
            <a:pPr>
              <a:buNone/>
            </a:pPr>
            <a:r>
              <a:rPr lang="en-US" sz="2000" b="1" dirty="0">
                <a:solidFill>
                  <a:schemeClr val="tx2"/>
                </a:solidFill>
              </a:rPr>
              <a:t>3) Probabilistic Inference</a:t>
            </a:r>
          </a:p>
          <a:p>
            <a:pPr marL="274638" lvl="1" indent="0">
              <a:buNone/>
            </a:pPr>
            <a:r>
              <a:rPr lang="en-US" sz="1800" b="1" dirty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sz="1800" b="1" dirty="0">
                <a:solidFill>
                  <a:schemeClr val="tx1"/>
                </a:solidFill>
              </a:rPr>
              <a:t>Compute marginals:</a:t>
            </a:r>
            <a:r>
              <a:rPr lang="en-US" sz="1800" dirty="0"/>
              <a:t> </a:t>
            </a:r>
          </a:p>
          <a:p>
            <a:pPr lvl="1">
              <a:buNone/>
            </a:pPr>
            <a:r>
              <a:rPr lang="en-US" sz="1800" dirty="0"/>
              <a:t>    </a:t>
            </a:r>
            <a:r>
              <a:rPr lang="en-US" sz="1800" b="1" dirty="0">
                <a:solidFill>
                  <a:schemeClr val="tx1"/>
                </a:solidFill>
              </a:rPr>
              <a:t>P(Q)</a:t>
            </a:r>
            <a:r>
              <a:rPr lang="en-US" sz="1800" dirty="0">
                <a:solidFill>
                  <a:schemeClr val="tx1"/>
                </a:solidFill>
              </a:rPr>
              <a:t>: sum up the probabilities of   all possible worlds that entail the query answers’ lineage</a:t>
            </a:r>
          </a:p>
          <a:p>
            <a:pPr marL="274638" lvl="1" indent="0">
              <a:buNone/>
            </a:pPr>
            <a:r>
              <a:rPr lang="en-US" sz="1800" b="1" dirty="0">
                <a:solidFill>
                  <a:schemeClr val="tx1"/>
                </a:solidFill>
              </a:rPr>
              <a:t>    P(Q|H)</a:t>
            </a:r>
            <a:r>
              <a:rPr lang="en-US" sz="1800" dirty="0">
                <a:solidFill>
                  <a:schemeClr val="tx1"/>
                </a:solidFill>
              </a:rPr>
              <a:t>: drop “impossible worlds”</a:t>
            </a:r>
          </a:p>
        </p:txBody>
      </p:sp>
      <p:sp>
        <p:nvSpPr>
          <p:cNvPr id="8" name="Freeform 7"/>
          <p:cNvSpPr/>
          <p:nvPr/>
        </p:nvSpPr>
        <p:spPr>
          <a:xfrm>
            <a:off x="1727176" y="3407309"/>
            <a:ext cx="820440" cy="455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3200" dirty="0">
                <a:latin typeface="Arial" pitchFamily="18"/>
                <a:ea typeface="Bitstream Vera Sans" pitchFamily="2"/>
                <a:cs typeface="Bitstream Vera Sans" pitchFamily="2"/>
                <a:sym typeface="Symbol"/>
              </a:rPr>
              <a:t></a:t>
            </a:r>
            <a:endParaRPr lang="en-US" sz="1800" b="0" i="0" u="none" strike="noStrike" kern="1200" dirty="0">
              <a:ln>
                <a:noFill/>
              </a:ln>
              <a:latin typeface="Arial" pitchFamily="18"/>
              <a:ea typeface="Bitstream Vera Sans" pitchFamily="2"/>
              <a:cs typeface="Bitstream Vera Sans" pitchFamily="2"/>
            </a:endParaRPr>
          </a:p>
        </p:txBody>
      </p:sp>
      <p:cxnSp>
        <p:nvCxnSpPr>
          <p:cNvPr id="12" name="Elbow Connector 9"/>
          <p:cNvCxnSpPr>
            <a:stCxn id="8" idx="3"/>
            <a:endCxn id="82" idx="0"/>
          </p:cNvCxnSpPr>
          <p:nvPr/>
        </p:nvCxnSpPr>
        <p:spPr>
          <a:xfrm rot="10800000" flipV="1">
            <a:off x="1007096" y="3635188"/>
            <a:ext cx="720080" cy="1017947"/>
          </a:xfrm>
          <a:prstGeom prst="bentConnector2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3" name="Elbow Connector 12"/>
          <p:cNvCxnSpPr>
            <a:stCxn id="35" idx="2"/>
            <a:endCxn id="8" idx="0"/>
          </p:cNvCxnSpPr>
          <p:nvPr/>
        </p:nvCxnSpPr>
        <p:spPr>
          <a:xfrm rot="16200000" flipH="1">
            <a:off x="1259310" y="2529222"/>
            <a:ext cx="698389" cy="1057784"/>
          </a:xfrm>
          <a:prstGeom prst="bent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14" name="Freeform 13"/>
          <p:cNvSpPr/>
          <p:nvPr/>
        </p:nvSpPr>
        <p:spPr>
          <a:xfrm>
            <a:off x="2915816" y="3837336"/>
            <a:ext cx="820440" cy="455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dirty="0">
                <a:latin typeface="Arial" pitchFamily="18"/>
                <a:ea typeface="Bitstream Vera Sans" pitchFamily="2"/>
                <a:cs typeface="Bitstream Vera Sans" pitchFamily="2"/>
              </a:rPr>
              <a:t>\/</a:t>
            </a:r>
            <a:endParaRPr lang="en-US" sz="1800" b="0" i="0" u="none" strike="noStrike" kern="1200" dirty="0">
              <a:ln>
                <a:noFill/>
              </a:ln>
              <a:latin typeface="Arial" pitchFamily="18"/>
              <a:ea typeface="Bitstream Vera Sans" pitchFamily="2"/>
              <a:cs typeface="Bitstream Vera Sans" pitchFamily="2"/>
            </a:endParaRPr>
          </a:p>
        </p:txBody>
      </p:sp>
      <p:cxnSp>
        <p:nvCxnSpPr>
          <p:cNvPr id="26" name="Elbow Connector 26"/>
          <p:cNvCxnSpPr>
            <a:stCxn id="14" idx="2"/>
            <a:endCxn id="88" idx="0"/>
          </p:cNvCxnSpPr>
          <p:nvPr/>
        </p:nvCxnSpPr>
        <p:spPr>
          <a:xfrm rot="16200000" flipH="1">
            <a:off x="3480966" y="4138166"/>
            <a:ext cx="360040" cy="669900"/>
          </a:xfrm>
          <a:prstGeom prst="bent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38" name="Elbow Connector 37"/>
          <p:cNvCxnSpPr>
            <a:stCxn id="36" idx="2"/>
            <a:endCxn id="8" idx="0"/>
          </p:cNvCxnSpPr>
          <p:nvPr/>
        </p:nvCxnSpPr>
        <p:spPr>
          <a:xfrm rot="5400000">
            <a:off x="2321428" y="2524888"/>
            <a:ext cx="698389" cy="1066452"/>
          </a:xfrm>
          <a:prstGeom prst="bent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57" name="Elbow Connector 9"/>
          <p:cNvCxnSpPr>
            <a:stCxn id="8" idx="1"/>
            <a:endCxn id="14" idx="0"/>
          </p:cNvCxnSpPr>
          <p:nvPr/>
        </p:nvCxnSpPr>
        <p:spPr>
          <a:xfrm>
            <a:off x="2547616" y="3635189"/>
            <a:ext cx="778420" cy="202147"/>
          </a:xfrm>
          <a:prstGeom prst="bentConnector2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65" name="Freeform 64"/>
          <p:cNvSpPr/>
          <p:nvPr/>
        </p:nvSpPr>
        <p:spPr>
          <a:xfrm>
            <a:off x="2123728" y="4989464"/>
            <a:ext cx="820440" cy="455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Bitstream Vera Sans" pitchFamily="2"/>
                <a:cs typeface="Bitstream Vera Sans" pitchFamily="2"/>
              </a:rPr>
              <a:t>/\</a:t>
            </a:r>
          </a:p>
        </p:txBody>
      </p:sp>
      <p:sp>
        <p:nvSpPr>
          <p:cNvPr id="82" name="Freeform 81"/>
          <p:cNvSpPr/>
          <p:nvPr/>
        </p:nvSpPr>
        <p:spPr>
          <a:xfrm>
            <a:off x="107504" y="4653136"/>
            <a:ext cx="1799184" cy="64807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lvl="0" algn="ctr" hangingPunct="0"/>
            <a:r>
              <a:rPr lang="en-US" sz="1400" b="1" dirty="0" err="1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graduatedFrom</a:t>
            </a:r>
            <a:endParaRPr lang="en-US" sz="1400" b="1" dirty="0">
              <a:solidFill>
                <a:srgbClr val="0000FF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  <a:p>
            <a:pPr lvl="0" algn="ctr" hangingPunct="0"/>
            <a:r>
              <a:rPr lang="en-US" sz="1400" b="1" dirty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(</a:t>
            </a:r>
            <a:r>
              <a:rPr lang="en-US" sz="1400" b="1" dirty="0" err="1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Surajit</a:t>
            </a:r>
            <a:r>
              <a:rPr lang="en-US" sz="1400" b="1" dirty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, Princeton)</a:t>
            </a:r>
            <a:r>
              <a:rPr lang="en-US" sz="1200" b="1" dirty="0">
                <a:solidFill>
                  <a:srgbClr val="FF0000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[0.7]</a:t>
            </a:r>
            <a:endParaRPr lang="en-US" sz="1400" b="1" dirty="0">
              <a:solidFill>
                <a:srgbClr val="FF0000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</p:txBody>
      </p:sp>
      <p:sp>
        <p:nvSpPr>
          <p:cNvPr id="83" name="Freeform 82"/>
          <p:cNvSpPr/>
          <p:nvPr/>
        </p:nvSpPr>
        <p:spPr>
          <a:xfrm>
            <a:off x="395536" y="6021288"/>
            <a:ext cx="2016224" cy="50405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lvl="0" algn="ctr" hangingPunct="0"/>
            <a:r>
              <a:rPr lang="en-US" sz="1400" b="1" dirty="0" err="1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hasAdvisor</a:t>
            </a:r>
            <a:endParaRPr lang="en-US" sz="1400" b="1" dirty="0">
              <a:solidFill>
                <a:srgbClr val="0000FF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  <a:p>
            <a:pPr lvl="0" algn="ctr" hangingPunct="0"/>
            <a:r>
              <a:rPr lang="en-US" sz="1400" b="1" dirty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(</a:t>
            </a:r>
            <a:r>
              <a:rPr lang="en-US" sz="1400" b="1" dirty="0" err="1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Surajit,Jeff</a:t>
            </a:r>
            <a:r>
              <a:rPr lang="en-US" sz="1200" b="1" dirty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)</a:t>
            </a:r>
            <a:r>
              <a:rPr lang="en-US" sz="1200" b="1" dirty="0">
                <a:solidFill>
                  <a:srgbClr val="FF0000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[0.8]</a:t>
            </a:r>
            <a:endParaRPr lang="en-US" sz="1400" b="1" dirty="0">
              <a:solidFill>
                <a:srgbClr val="FF0000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</p:txBody>
      </p:sp>
      <p:sp>
        <p:nvSpPr>
          <p:cNvPr id="84" name="Freeform 83"/>
          <p:cNvSpPr/>
          <p:nvPr/>
        </p:nvSpPr>
        <p:spPr>
          <a:xfrm>
            <a:off x="2519264" y="6021288"/>
            <a:ext cx="2268760" cy="50405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lvl="0" algn="ctr" hangingPunct="0"/>
            <a:r>
              <a:rPr lang="en-US" sz="1400" b="1" dirty="0" err="1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worksAt</a:t>
            </a:r>
            <a:endParaRPr lang="en-US" sz="1400" b="1" dirty="0">
              <a:solidFill>
                <a:srgbClr val="0000FF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  <a:p>
            <a:pPr lvl="0" algn="ctr" hangingPunct="0"/>
            <a:r>
              <a:rPr lang="en-US" sz="1400" b="1" dirty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(</a:t>
            </a:r>
            <a:r>
              <a:rPr lang="en-US" sz="1400" b="1" dirty="0" err="1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Jeff,Stanford</a:t>
            </a:r>
            <a:r>
              <a:rPr lang="en-US" sz="1200" b="1" dirty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)</a:t>
            </a:r>
            <a:r>
              <a:rPr lang="en-US" sz="1200" b="1" dirty="0">
                <a:solidFill>
                  <a:srgbClr val="FF0000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[0.9]</a:t>
            </a:r>
            <a:endParaRPr lang="en-US" sz="1400" b="1" dirty="0">
              <a:solidFill>
                <a:srgbClr val="FF0000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</p:txBody>
      </p:sp>
      <p:cxnSp>
        <p:nvCxnSpPr>
          <p:cNvPr id="95" name="Elbow Connector 26"/>
          <p:cNvCxnSpPr>
            <a:stCxn id="65" idx="2"/>
            <a:endCxn id="83" idx="0"/>
          </p:cNvCxnSpPr>
          <p:nvPr/>
        </p:nvCxnSpPr>
        <p:spPr>
          <a:xfrm rot="5400000">
            <a:off x="1680766" y="5168106"/>
            <a:ext cx="576064" cy="1130300"/>
          </a:xfrm>
          <a:prstGeom prst="bent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98" name="Elbow Connector 26"/>
          <p:cNvCxnSpPr>
            <a:stCxn id="65" idx="2"/>
            <a:endCxn id="84" idx="0"/>
          </p:cNvCxnSpPr>
          <p:nvPr/>
        </p:nvCxnSpPr>
        <p:spPr>
          <a:xfrm rot="16200000" flipH="1">
            <a:off x="2805764" y="5173408"/>
            <a:ext cx="576064" cy="1119696"/>
          </a:xfrm>
          <a:prstGeom prst="bent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cxnSp>
        <p:nvCxnSpPr>
          <p:cNvPr id="102" name="Elbow Connector 26"/>
          <p:cNvCxnSpPr>
            <a:stCxn id="14" idx="2"/>
            <a:endCxn id="65" idx="0"/>
          </p:cNvCxnSpPr>
          <p:nvPr/>
        </p:nvCxnSpPr>
        <p:spPr>
          <a:xfrm rot="5400000">
            <a:off x="2581808" y="4245236"/>
            <a:ext cx="696368" cy="792088"/>
          </a:xfrm>
          <a:prstGeom prst="bentConnector3">
            <a:avLst>
              <a:gd name="adj1" fmla="val 26031"/>
            </a:avLst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</p:cxnSp>
      <p:sp>
        <p:nvSpPr>
          <p:cNvPr id="88" name="Freeform 87"/>
          <p:cNvSpPr/>
          <p:nvPr/>
        </p:nvSpPr>
        <p:spPr>
          <a:xfrm>
            <a:off x="3131840" y="4653136"/>
            <a:ext cx="1728192" cy="64807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lvl="0" algn="ctr" hangingPunct="0"/>
            <a:r>
              <a:rPr lang="en-US" sz="1400" b="1" dirty="0" err="1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graduatedFrom</a:t>
            </a:r>
            <a:endParaRPr lang="en-US" sz="1400" b="1" dirty="0">
              <a:solidFill>
                <a:srgbClr val="0000FF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  <a:p>
            <a:pPr lvl="0" algn="ctr" hangingPunct="0"/>
            <a:r>
              <a:rPr lang="en-US" sz="1400" b="1" dirty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(</a:t>
            </a:r>
            <a:r>
              <a:rPr lang="en-US" sz="1400" b="1" dirty="0" err="1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Surajit</a:t>
            </a:r>
            <a:r>
              <a:rPr lang="en-US" sz="1400" b="1" dirty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, Stanford)</a:t>
            </a:r>
            <a:r>
              <a:rPr lang="en-US" sz="1200" b="1" dirty="0">
                <a:solidFill>
                  <a:srgbClr val="FF0000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[0.6]</a:t>
            </a:r>
            <a:endParaRPr lang="en-US" sz="1400" b="1" dirty="0">
              <a:solidFill>
                <a:srgbClr val="FF0000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95536" y="910461"/>
            <a:ext cx="3600400" cy="646331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b="1" dirty="0"/>
              <a:t>Query</a:t>
            </a:r>
          </a:p>
          <a:p>
            <a:r>
              <a:rPr lang="en-US" dirty="0">
                <a:latin typeface="Consolas" pitchFamily="49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onsolas" pitchFamily="49" charset="0"/>
              </a:rPr>
              <a:t>graduatedFrom</a:t>
            </a:r>
            <a:r>
              <a:rPr lang="en-US" b="1" dirty="0">
                <a:solidFill>
                  <a:srgbClr val="0000FF"/>
                </a:solidFill>
                <a:latin typeface="Consolas" pitchFamily="49" charset="0"/>
              </a:rPr>
              <a:t>(</a:t>
            </a:r>
            <a:r>
              <a:rPr lang="en-US" b="1" dirty="0" err="1">
                <a:solidFill>
                  <a:srgbClr val="0000FF"/>
                </a:solidFill>
                <a:latin typeface="Consolas" pitchFamily="49" charset="0"/>
              </a:rPr>
              <a:t>Surajit</a:t>
            </a:r>
            <a:r>
              <a:rPr lang="en-US" b="1" dirty="0">
                <a:solidFill>
                  <a:srgbClr val="0000FF"/>
                </a:solidFill>
                <a:latin typeface="Consolas" pitchFamily="49" charset="0"/>
              </a:rPr>
              <a:t>, y)</a:t>
            </a:r>
            <a:endParaRPr lang="en-US" b="1" dirty="0">
              <a:solidFill>
                <a:srgbClr val="0000FF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48275" y="1772816"/>
            <a:ext cx="3891677" cy="2952328"/>
            <a:chOff x="248275" y="1772816"/>
            <a:chExt cx="3891677" cy="2952328"/>
          </a:xfrm>
        </p:grpSpPr>
        <p:sp>
          <p:nvSpPr>
            <p:cNvPr id="133" name="TextBox 132"/>
            <p:cNvSpPr txBox="1"/>
            <p:nvPr/>
          </p:nvSpPr>
          <p:spPr>
            <a:xfrm>
              <a:off x="248275" y="1772816"/>
              <a:ext cx="17988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0.7x(1-0.888)=</a:t>
              </a:r>
              <a:r>
                <a:rPr lang="en-US" sz="1400" b="1" dirty="0">
                  <a:solidFill>
                    <a:srgbClr val="FF0000"/>
                  </a:solidFill>
                </a:rPr>
                <a:t>0.078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2339752" y="1772816"/>
              <a:ext cx="17988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(1-0.7)x0.888=</a:t>
              </a:r>
              <a:r>
                <a:rPr lang="en-US" sz="1400" b="1" dirty="0">
                  <a:solidFill>
                    <a:srgbClr val="FF0000"/>
                  </a:solidFill>
                </a:rPr>
                <a:t>0.266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555864" y="3284984"/>
              <a:ext cx="15840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1-(1-0.72)x(1-0.6)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=0.888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28427" y="4201924"/>
              <a:ext cx="77136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0.8x0.9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=0.72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3394" y="4581128"/>
            <a:ext cx="3328580" cy="1706706"/>
            <a:chOff x="63394" y="4581128"/>
            <a:chExt cx="3328580" cy="1706706"/>
          </a:xfrm>
        </p:grpSpPr>
        <p:sp>
          <p:nvSpPr>
            <p:cNvPr id="39" name="TextBox 38"/>
            <p:cNvSpPr txBox="1"/>
            <p:nvPr/>
          </p:nvSpPr>
          <p:spPr>
            <a:xfrm>
              <a:off x="323528" y="594928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/>
                <a:t>C</a:t>
              </a:r>
              <a:endParaRPr lang="en-US" b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441260" y="5949280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/>
                <a:t>D</a:t>
              </a:r>
              <a:endParaRPr lang="en-US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3394" y="4581128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/>
                <a:t>A</a:t>
              </a:r>
              <a:endParaRPr lang="en-US" b="1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059832" y="4581128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/>
                <a:t>B</a:t>
              </a:r>
              <a:endParaRPr lang="en-US" b="1" dirty="0"/>
            </a:p>
          </p:txBody>
        </p:sp>
      </p:grpSp>
      <p:sp>
        <p:nvSpPr>
          <p:cNvPr id="44" name="Rectangle 43"/>
          <p:cNvSpPr/>
          <p:nvPr/>
        </p:nvSpPr>
        <p:spPr>
          <a:xfrm>
            <a:off x="251520" y="2780928"/>
            <a:ext cx="1656184" cy="33855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1600" b="1" dirty="0"/>
              <a:t>A</a:t>
            </a:r>
            <a:r>
              <a:rPr lang="en-US" sz="1600" b="1" dirty="0">
                <a:sym typeface="Symbol"/>
              </a:rPr>
              <a:t>(B (CD))</a:t>
            </a:r>
            <a:endParaRPr lang="en-US" sz="1600" b="1" dirty="0"/>
          </a:p>
        </p:txBody>
      </p:sp>
      <p:sp>
        <p:nvSpPr>
          <p:cNvPr id="47" name="Rectangle 46"/>
          <p:cNvSpPr/>
          <p:nvPr/>
        </p:nvSpPr>
        <p:spPr>
          <a:xfrm>
            <a:off x="2339752" y="2802414"/>
            <a:ext cx="1728192" cy="33855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1600" b="1" dirty="0">
                <a:sym typeface="Symbol"/>
              </a:rPr>
              <a:t> </a:t>
            </a:r>
            <a:r>
              <a:rPr lang="en-US" sz="1600" b="1" dirty="0"/>
              <a:t>A</a:t>
            </a:r>
            <a:r>
              <a:rPr lang="en-US" sz="1600" b="1" dirty="0">
                <a:sym typeface="Symbol"/>
              </a:rPr>
              <a:t>(B (CD))</a:t>
            </a:r>
            <a:endParaRPr lang="en-US" sz="1600" b="1" dirty="0"/>
          </a:p>
        </p:txBody>
      </p:sp>
      <p:sp>
        <p:nvSpPr>
          <p:cNvPr id="35" name="Freeform 34"/>
          <p:cNvSpPr/>
          <p:nvPr/>
        </p:nvSpPr>
        <p:spPr>
          <a:xfrm>
            <a:off x="251520" y="2060848"/>
            <a:ext cx="1656184" cy="64807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lvl="0" algn="ctr" hangingPunct="0"/>
            <a:r>
              <a:rPr lang="en-US" sz="1400" b="1" dirty="0" err="1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graduatedFrom</a:t>
            </a:r>
            <a:endParaRPr lang="en-US" sz="1400" b="1" dirty="0">
              <a:solidFill>
                <a:srgbClr val="0000FF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  <a:p>
            <a:pPr lvl="0" algn="ctr" hangingPunct="0"/>
            <a:r>
              <a:rPr lang="en-US" sz="1400" b="1" dirty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(</a:t>
            </a:r>
            <a:r>
              <a:rPr lang="en-US" sz="1400" b="1" dirty="0" err="1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Surajit</a:t>
            </a:r>
            <a:r>
              <a:rPr lang="en-US" sz="1400" b="1" dirty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, Princeton)</a:t>
            </a:r>
          </a:p>
        </p:txBody>
      </p:sp>
      <p:sp>
        <p:nvSpPr>
          <p:cNvPr id="36" name="Freeform 35"/>
          <p:cNvSpPr/>
          <p:nvPr/>
        </p:nvSpPr>
        <p:spPr>
          <a:xfrm>
            <a:off x="2339752" y="2060848"/>
            <a:ext cx="1728192" cy="64807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0000" tIns="45000" rIns="90000" bIns="45000" anchor="ctr" anchorCtr="0" compatLnSpc="0"/>
          <a:lstStyle/>
          <a:p>
            <a:pPr lvl="0" algn="ctr" hangingPunct="0"/>
            <a:r>
              <a:rPr lang="en-US" sz="1400" b="1" dirty="0" err="1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graduatedFrom</a:t>
            </a:r>
            <a:endParaRPr lang="en-US" sz="1400" b="1" dirty="0">
              <a:solidFill>
                <a:srgbClr val="0000FF"/>
              </a:solidFill>
              <a:latin typeface="Consolas" pitchFamily="49" charset="0"/>
              <a:ea typeface="Bitstream Vera Sans" pitchFamily="2"/>
              <a:cs typeface="Bitstream Vera Sans" pitchFamily="2"/>
            </a:endParaRPr>
          </a:p>
          <a:p>
            <a:pPr lvl="0" algn="ctr" hangingPunct="0"/>
            <a:r>
              <a:rPr lang="en-US" sz="1400" b="1" dirty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(</a:t>
            </a:r>
            <a:r>
              <a:rPr lang="en-US" sz="1400" b="1" dirty="0" err="1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Surajit</a:t>
            </a:r>
            <a:r>
              <a:rPr lang="en-US" sz="1400" b="1" dirty="0">
                <a:solidFill>
                  <a:srgbClr val="0000FF"/>
                </a:solidFill>
                <a:latin typeface="Consolas" pitchFamily="49" charset="0"/>
                <a:ea typeface="Bitstream Vera Sans" pitchFamily="2"/>
                <a:cs typeface="Bitstream Vera Sans" pitchFamily="2"/>
              </a:rPr>
              <a:t>, Stanford)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1252" y="2370366"/>
            <a:ext cx="4203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Q</a:t>
            </a:r>
            <a:r>
              <a:rPr lang="en-US" sz="1600" b="1" baseline="-25000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79484" y="2374299"/>
            <a:ext cx="4203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Q</a:t>
            </a:r>
            <a:r>
              <a:rPr lang="en-US" sz="1600" b="1" baseline="-25000" dirty="0"/>
              <a:t>2</a:t>
            </a:r>
          </a:p>
        </p:txBody>
      </p:sp>
      <p:sp>
        <p:nvSpPr>
          <p:cNvPr id="46" name="Text Box 8"/>
          <p:cNvSpPr txBox="1">
            <a:spLocks noChangeArrowheads="1"/>
          </p:cNvSpPr>
          <p:nvPr/>
        </p:nvSpPr>
        <p:spPr bwMode="auto">
          <a:xfrm>
            <a:off x="5656144" y="766445"/>
            <a:ext cx="31643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dirty="0">
                <a:latin typeface="+mn-lt"/>
              </a:rPr>
              <a:t>[Das </a:t>
            </a:r>
            <a:r>
              <a:rPr lang="de-DE" sz="1400" dirty="0" err="1">
                <a:latin typeface="+mn-lt"/>
              </a:rPr>
              <a:t>Sarma,Theobald,Widom</a:t>
            </a:r>
            <a:r>
              <a:rPr lang="de-DE" sz="1400" dirty="0">
                <a:latin typeface="+mn-lt"/>
              </a:rPr>
              <a:t>:  ICDE</a:t>
            </a:r>
            <a:r>
              <a:rPr lang="en-US" sz="1400" dirty="0">
                <a:latin typeface="+mn-lt"/>
              </a:rPr>
              <a:t>’</a:t>
            </a:r>
            <a:r>
              <a:rPr lang="de-DE" sz="1400" dirty="0">
                <a:latin typeface="+mn-lt"/>
              </a:rPr>
              <a:t>08 </a:t>
            </a:r>
          </a:p>
          <a:p>
            <a:pPr algn="r"/>
            <a:r>
              <a:rPr lang="de-DE" sz="1400" dirty="0" err="1">
                <a:latin typeface="+mn-lt"/>
              </a:rPr>
              <a:t>Dylla,Miliaraki,Theobald</a:t>
            </a:r>
            <a:r>
              <a:rPr lang="de-DE" sz="1400" dirty="0">
                <a:latin typeface="+mn-lt"/>
              </a:rPr>
              <a:t>: ICDE</a:t>
            </a:r>
            <a:r>
              <a:rPr lang="en-US" sz="1400" dirty="0">
                <a:latin typeface="+mn-lt"/>
              </a:rPr>
              <a:t>’</a:t>
            </a:r>
            <a:r>
              <a:rPr lang="de-DE" sz="1400" dirty="0">
                <a:latin typeface="+mn-lt"/>
              </a:rPr>
              <a:t>13]</a:t>
            </a:r>
          </a:p>
        </p:txBody>
      </p:sp>
    </p:spTree>
    <p:extLst>
      <p:ext uri="{BB962C8B-B14F-4D97-AF65-F5344CB8AC3E}">
        <p14:creationId xmlns:p14="http://schemas.microsoft.com/office/powerpoint/2010/main" val="10706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A5FAB-0815-6C42-9912-9E06B2643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/>
              <a:t>Literature</a:t>
            </a:r>
            <a:endParaRPr lang="de-DE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9900D0-8B0E-D940-B53B-8DDDA235460B}"/>
              </a:ext>
            </a:extLst>
          </p:cNvPr>
          <p:cNvSpPr/>
          <p:nvPr/>
        </p:nvSpPr>
        <p:spPr>
          <a:xfrm>
            <a:off x="1309373" y="5398186"/>
            <a:ext cx="691276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[</a:t>
            </a:r>
            <a:r>
              <a:rPr lang="en-US" sz="1100" dirty="0" err="1"/>
              <a:t>Dignös</a:t>
            </a:r>
            <a:r>
              <a:rPr lang="en-US" sz="1100" dirty="0"/>
              <a:t>, </a:t>
            </a:r>
            <a:r>
              <a:rPr lang="en-US" sz="1100" dirty="0" err="1"/>
              <a:t>Gamper</a:t>
            </a:r>
            <a:r>
              <a:rPr lang="en-US" sz="1100" dirty="0"/>
              <a:t>, </a:t>
            </a:r>
            <a:r>
              <a:rPr lang="en-US" sz="1100" dirty="0" err="1"/>
              <a:t>Böhlen</a:t>
            </a:r>
            <a:r>
              <a:rPr lang="en-US" sz="1100" dirty="0"/>
              <a:t>: SIGMOD’12]</a:t>
            </a:r>
          </a:p>
          <a:p>
            <a:r>
              <a:rPr lang="en-US" sz="1100" dirty="0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A. </a:t>
            </a:r>
            <a:r>
              <a:rPr lang="en-US" sz="1100" dirty="0" err="1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Dignös</a:t>
            </a:r>
            <a:r>
              <a:rPr lang="en-US" sz="1100" dirty="0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, M.H. </a:t>
            </a:r>
            <a:r>
              <a:rPr lang="en-US" sz="1100" dirty="0" err="1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Böhlen</a:t>
            </a:r>
            <a:r>
              <a:rPr lang="en-US" sz="1100" dirty="0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, J. </a:t>
            </a:r>
            <a:r>
              <a:rPr lang="en-US" sz="1100" dirty="0" err="1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Gamper</a:t>
            </a:r>
            <a:r>
              <a:rPr lang="en-US" sz="1100" dirty="0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. Temporal alignment. In Proc. of the SIGMOD-12, pages 433-444, Scottsdale, AZ, USA, May 20-24, </a:t>
            </a:r>
            <a:r>
              <a:rPr lang="en-US" sz="1100" b="1" dirty="0">
                <a:solidFill>
                  <a:srgbClr val="FF0000"/>
                </a:solidFill>
                <a:latin typeface="+mn-lt"/>
                <a:ea typeface="Gill Sans" charset="0"/>
                <a:cs typeface="Gill Sans" charset="0"/>
              </a:rPr>
              <a:t>2012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4E4EE7-3735-7743-9353-BD74B88632AE}"/>
              </a:ext>
            </a:extLst>
          </p:cNvPr>
          <p:cNvSpPr/>
          <p:nvPr/>
        </p:nvSpPr>
        <p:spPr>
          <a:xfrm>
            <a:off x="1309373" y="6053807"/>
            <a:ext cx="675049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[</a:t>
            </a:r>
            <a:r>
              <a:rPr lang="de-DE" sz="1100" dirty="0" err="1"/>
              <a:t>Dylla,Miliaraki,Theobald</a:t>
            </a:r>
            <a:r>
              <a:rPr lang="de-DE" sz="1100" dirty="0"/>
              <a:t>: PVLDB’13]</a:t>
            </a:r>
            <a:endParaRPr lang="en-US" sz="1100" dirty="0"/>
          </a:p>
          <a:p>
            <a:r>
              <a:rPr lang="de-DE" sz="1100" dirty="0">
                <a:solidFill>
                  <a:srgbClr val="0000FF"/>
                </a:solidFill>
                <a:latin typeface="+mn-lt"/>
              </a:rPr>
              <a:t>Maximilian </a:t>
            </a:r>
            <a:r>
              <a:rPr lang="de-DE" sz="1100" dirty="0" err="1">
                <a:solidFill>
                  <a:srgbClr val="0000FF"/>
                </a:solidFill>
                <a:latin typeface="+mn-lt"/>
              </a:rPr>
              <a:t>Dylla</a:t>
            </a:r>
            <a:r>
              <a:rPr lang="de-DE" sz="1100" dirty="0">
                <a:solidFill>
                  <a:srgbClr val="0000FF"/>
                </a:solidFill>
                <a:latin typeface="+mn-lt"/>
              </a:rPr>
              <a:t>, Iris </a:t>
            </a:r>
            <a:r>
              <a:rPr lang="de-DE" sz="1100" dirty="0" err="1">
                <a:solidFill>
                  <a:srgbClr val="0000FF"/>
                </a:solidFill>
                <a:latin typeface="+mn-lt"/>
              </a:rPr>
              <a:t>Miliaraki</a:t>
            </a:r>
            <a:r>
              <a:rPr lang="de-DE" sz="1100" dirty="0">
                <a:solidFill>
                  <a:srgbClr val="0000FF"/>
                </a:solidFill>
                <a:latin typeface="+mn-lt"/>
              </a:rPr>
              <a:t>, Martin Theobald, A Temporal-</a:t>
            </a:r>
            <a:r>
              <a:rPr lang="de-DE" sz="1100" dirty="0" err="1">
                <a:solidFill>
                  <a:srgbClr val="0000FF"/>
                </a:solidFill>
                <a:latin typeface="+mn-lt"/>
              </a:rPr>
              <a:t>Probabilistic</a:t>
            </a:r>
            <a:r>
              <a:rPr lang="de-DE" sz="1100" dirty="0">
                <a:solidFill>
                  <a:srgbClr val="0000FF"/>
                </a:solidFill>
                <a:latin typeface="+mn-lt"/>
              </a:rPr>
              <a:t> Database Model </a:t>
            </a:r>
            <a:r>
              <a:rPr lang="de-DE" sz="1100" dirty="0" err="1">
                <a:solidFill>
                  <a:srgbClr val="0000FF"/>
                </a:solidFill>
                <a:latin typeface="+mn-lt"/>
              </a:rPr>
              <a:t>for</a:t>
            </a:r>
            <a:r>
              <a:rPr lang="de-DE" sz="1100" dirty="0">
                <a:solidFill>
                  <a:srgbClr val="0000FF"/>
                </a:solidFill>
                <a:latin typeface="+mn-lt"/>
              </a:rPr>
              <a:t> Information </a:t>
            </a:r>
            <a:r>
              <a:rPr lang="de-DE" sz="1100" dirty="0" err="1">
                <a:solidFill>
                  <a:srgbClr val="0000FF"/>
                </a:solidFill>
                <a:latin typeface="+mn-lt"/>
              </a:rPr>
              <a:t>Extraction</a:t>
            </a:r>
            <a:r>
              <a:rPr lang="de-DE" sz="1100" dirty="0">
                <a:solidFill>
                  <a:srgbClr val="0000FF"/>
                </a:solidFill>
                <a:latin typeface="+mn-lt"/>
              </a:rPr>
              <a:t>, </a:t>
            </a:r>
            <a:r>
              <a:rPr lang="de-DE" sz="1100" dirty="0" err="1">
                <a:solidFill>
                  <a:srgbClr val="0000FF"/>
                </a:solidFill>
                <a:latin typeface="+mn-lt"/>
              </a:rPr>
              <a:t>Proceedings</a:t>
            </a:r>
            <a:r>
              <a:rPr lang="de-DE" sz="1100" dirty="0">
                <a:solidFill>
                  <a:srgbClr val="0000FF"/>
                </a:solidFill>
                <a:latin typeface="+mn-lt"/>
              </a:rPr>
              <a:t> </a:t>
            </a:r>
            <a:r>
              <a:rPr lang="de-DE" sz="1100" dirty="0" err="1">
                <a:solidFill>
                  <a:srgbClr val="0000FF"/>
                </a:solidFill>
                <a:latin typeface="+mn-lt"/>
              </a:rPr>
              <a:t>of</a:t>
            </a:r>
            <a:r>
              <a:rPr lang="de-DE" sz="1100" dirty="0">
                <a:solidFill>
                  <a:srgbClr val="0000FF"/>
                </a:solidFill>
                <a:latin typeface="+mn-lt"/>
              </a:rPr>
              <a:t> </a:t>
            </a:r>
            <a:r>
              <a:rPr lang="de-DE" sz="1100" dirty="0" err="1">
                <a:solidFill>
                  <a:srgbClr val="0000FF"/>
                </a:solidFill>
                <a:latin typeface="+mn-lt"/>
              </a:rPr>
              <a:t>the</a:t>
            </a:r>
            <a:r>
              <a:rPr lang="de-DE" sz="1100" dirty="0">
                <a:solidFill>
                  <a:srgbClr val="0000FF"/>
                </a:solidFill>
                <a:latin typeface="+mn-lt"/>
              </a:rPr>
              <a:t> VLDB </a:t>
            </a:r>
            <a:r>
              <a:rPr lang="de-DE" sz="1100" dirty="0" err="1">
                <a:solidFill>
                  <a:srgbClr val="0000FF"/>
                </a:solidFill>
                <a:latin typeface="+mn-lt"/>
              </a:rPr>
              <a:t>Endowment</a:t>
            </a:r>
            <a:r>
              <a:rPr lang="de-DE" sz="1100" dirty="0">
                <a:solidFill>
                  <a:srgbClr val="0000FF"/>
                </a:solidFill>
                <a:latin typeface="+mn-lt"/>
              </a:rPr>
              <a:t>, Volume 6, </a:t>
            </a:r>
            <a:r>
              <a:rPr lang="de-DE" sz="1100" dirty="0" err="1">
                <a:solidFill>
                  <a:srgbClr val="0000FF"/>
                </a:solidFill>
                <a:latin typeface="+mn-lt"/>
              </a:rPr>
              <a:t>Issue</a:t>
            </a:r>
            <a:r>
              <a:rPr lang="de-DE" sz="1100" dirty="0">
                <a:solidFill>
                  <a:srgbClr val="0000FF"/>
                </a:solidFill>
                <a:latin typeface="+mn-lt"/>
              </a:rPr>
              <a:t> 14, </a:t>
            </a:r>
            <a:r>
              <a:rPr lang="de-DE" sz="1100" b="1" dirty="0">
                <a:solidFill>
                  <a:srgbClr val="FF0000"/>
                </a:solidFill>
                <a:latin typeface="+mn-lt"/>
              </a:rPr>
              <a:t>2013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30AD7B-49CC-8D47-A4AE-AC54C410A392}"/>
              </a:ext>
            </a:extLst>
          </p:cNvPr>
          <p:cNvSpPr/>
          <p:nvPr/>
        </p:nvSpPr>
        <p:spPr>
          <a:xfrm>
            <a:off x="1309373" y="4742565"/>
            <a:ext cx="691276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[</a:t>
            </a:r>
            <a:r>
              <a:rPr lang="en-US" sz="1100" dirty="0" err="1"/>
              <a:t>Wang,Yahya,Theobald</a:t>
            </a:r>
            <a:r>
              <a:rPr lang="en-US" sz="1100" dirty="0"/>
              <a:t>: MUD’10]</a:t>
            </a:r>
          </a:p>
          <a:p>
            <a:r>
              <a:rPr lang="en-US" sz="1100" dirty="0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Wang, </a:t>
            </a:r>
            <a:r>
              <a:rPr lang="en-US" sz="1100" dirty="0" err="1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Yafang</a:t>
            </a:r>
            <a:r>
              <a:rPr lang="en-US" sz="1100" dirty="0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 and Yahya, Mohamed and Theobald, Martin, Time-aware Reasoning in Uncertain Knowledge Bases. In: 4th International VLDB Workshop on Management of Uncertain Data, Vol. WP 10-, pp. 51-65, </a:t>
            </a:r>
            <a:r>
              <a:rPr lang="en-US" sz="1100" b="1" dirty="0">
                <a:solidFill>
                  <a:srgbClr val="FF0000"/>
                </a:solidFill>
                <a:ea typeface="Gill Sans" charset="0"/>
                <a:cs typeface="Gill Sans" charset="0"/>
              </a:rPr>
              <a:t>2010</a:t>
            </a:r>
            <a:endParaRPr lang="en-US" sz="1100" b="1" dirty="0">
              <a:solidFill>
                <a:srgbClr val="FF0000"/>
              </a:solidFill>
              <a:latin typeface="+mn-lt"/>
              <a:ea typeface="Gill Sans" charset="0"/>
              <a:cs typeface="Gill Sans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FAA633-52DF-1745-9478-4CF9859EBC41}"/>
              </a:ext>
            </a:extLst>
          </p:cNvPr>
          <p:cNvSpPr/>
          <p:nvPr/>
        </p:nvSpPr>
        <p:spPr>
          <a:xfrm>
            <a:off x="1309373" y="3933056"/>
            <a:ext cx="69127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[</a:t>
            </a:r>
            <a:r>
              <a:rPr lang="de-DE" sz="1100" dirty="0"/>
              <a:t>Das </a:t>
            </a:r>
            <a:r>
              <a:rPr lang="de-DE" sz="1100" dirty="0" err="1"/>
              <a:t>Sarma,Theobald,Widom</a:t>
            </a:r>
            <a:r>
              <a:rPr lang="de-DE" sz="1100" dirty="0"/>
              <a:t>:  ICDE</a:t>
            </a:r>
            <a:r>
              <a:rPr lang="en-US" sz="1100" dirty="0"/>
              <a:t>’</a:t>
            </a:r>
            <a:r>
              <a:rPr lang="de-DE" sz="1100" dirty="0"/>
              <a:t>08</a:t>
            </a:r>
            <a:r>
              <a:rPr lang="en-US" sz="1100" dirty="0"/>
              <a:t>]</a:t>
            </a:r>
          </a:p>
          <a:p>
            <a:r>
              <a:rPr lang="en-US" sz="1100" dirty="0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Das </a:t>
            </a:r>
            <a:r>
              <a:rPr lang="en-US" sz="1100" dirty="0" err="1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Sarma</a:t>
            </a:r>
            <a:r>
              <a:rPr lang="en-US" sz="1100" dirty="0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, Anish and Theobald, Martin and </a:t>
            </a:r>
            <a:r>
              <a:rPr lang="en-US" sz="1100" dirty="0" err="1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Widom</a:t>
            </a:r>
            <a:r>
              <a:rPr lang="en-US" sz="1100" dirty="0">
                <a:solidFill>
                  <a:srgbClr val="0000FF"/>
                </a:solidFill>
                <a:latin typeface="+mn-lt"/>
                <a:ea typeface="Gill Sans" charset="0"/>
                <a:cs typeface="Gill Sans" charset="0"/>
              </a:rPr>
              <a:t>, Jennifer, Exploiting Lineage for Confidence Computation in Uncertain and Probabilistic Databases. In: 24th International Conference on Data Engineering (ICDE 2008), IEEE Computer Society Press, pp. 1023-1032.</a:t>
            </a:r>
            <a:r>
              <a:rPr lang="en-US" sz="1100" b="1" dirty="0">
                <a:solidFill>
                  <a:srgbClr val="FF0000"/>
                </a:solidFill>
                <a:latin typeface="+mn-lt"/>
                <a:ea typeface="Gill Sans" charset="0"/>
                <a:cs typeface="Gill Sans" charset="0"/>
              </a:rPr>
              <a:t> </a:t>
            </a:r>
            <a:r>
              <a:rPr lang="en-US" sz="1100" b="1" dirty="0">
                <a:solidFill>
                  <a:srgbClr val="FF0000"/>
                </a:solidFill>
                <a:ea typeface="Gill Sans" charset="0"/>
                <a:cs typeface="Gill Sans" charset="0"/>
              </a:rPr>
              <a:t>2008</a:t>
            </a:r>
            <a:endParaRPr lang="en-US" sz="1100" b="1" dirty="0">
              <a:solidFill>
                <a:srgbClr val="FF0000"/>
              </a:solidFill>
              <a:latin typeface="+mn-lt"/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112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80D2A-F5C9-034F-846D-083B05D19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Historical Facts vs. Future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D79A7-B731-8A41-A77F-201902E66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Processing </a:t>
            </a:r>
            <a:r>
              <a:rPr lang="de-DE" dirty="0" err="1"/>
              <a:t>uncertain</a:t>
            </a:r>
            <a:r>
              <a:rPr lang="de-DE" dirty="0"/>
              <a:t> </a:t>
            </a:r>
            <a:r>
              <a:rPr lang="de-DE" dirty="0" err="1"/>
              <a:t>historical</a:t>
            </a:r>
            <a:r>
              <a:rPr lang="de-DE" dirty="0"/>
              <a:t> </a:t>
            </a:r>
            <a:r>
              <a:rPr lang="de-DE" dirty="0" err="1"/>
              <a:t>data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Estimating</a:t>
            </a:r>
            <a:r>
              <a:rPr lang="de-DE" dirty="0"/>
              <a:t> </a:t>
            </a:r>
            <a:r>
              <a:rPr lang="de-DE" dirty="0" err="1"/>
              <a:t>probabilities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future</a:t>
            </a:r>
            <a:r>
              <a:rPr lang="de-DE" dirty="0"/>
              <a:t> </a:t>
            </a:r>
            <a:r>
              <a:rPr lang="de-DE" dirty="0" err="1"/>
              <a:t>facts</a:t>
            </a:r>
            <a:r>
              <a:rPr lang="de-DE" dirty="0"/>
              <a:t> (</a:t>
            </a:r>
            <a:r>
              <a:rPr lang="de-DE" dirty="0" err="1"/>
              <a:t>increasing</a:t>
            </a:r>
            <a:r>
              <a:rPr lang="de-DE" dirty="0"/>
              <a:t> </a:t>
            </a:r>
            <a:r>
              <a:rPr lang="de-DE" dirty="0" err="1"/>
              <a:t>T</a:t>
            </a:r>
            <a:r>
              <a:rPr lang="de-DE" baseline="-25000" dirty="0" err="1"/>
              <a:t>max</a:t>
            </a:r>
            <a:r>
              <a:rPr lang="de-DE" dirty="0"/>
              <a:t>)?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3B569D-EEC5-9946-AE79-B280D14DF247}"/>
              </a:ext>
            </a:extLst>
          </p:cNvPr>
          <p:cNvSpPr txBox="1"/>
          <p:nvPr/>
        </p:nvSpPr>
        <p:spPr>
          <a:xfrm>
            <a:off x="459378" y="2492896"/>
            <a:ext cx="8529899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marriedTo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b1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t</a:t>
            </a:r>
            <a:r>
              <a:rPr lang="en-US" sz="1600" b="1" baseline="-25000" dirty="0">
                <a:solidFill>
                  <a:srgbClr val="FF0000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e2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 wedding(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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</a:rPr>
              <a:t>¬d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ivorce(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b2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e2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500" b="1" dirty="0">
              <a:solidFill>
                <a:srgbClr val="0033CC"/>
              </a:solidFill>
              <a:latin typeface="Lucida Sans" panose="020B0602030504020204" pitchFamily="34" charset="0"/>
              <a:cs typeface="Arial" pitchFamily="34" charset="0"/>
              <a:sym typeface="Symbo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marriedTo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b1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e2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    wedding(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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d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ivorce(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b2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e2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 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 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e1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≤</a:t>
            </a:r>
            <a:r>
              <a:rPr lang="en-US" sz="1600" b="1" baseline="30000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T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b2</a:t>
            </a:r>
            <a:endParaRPr lang="en-US" sz="1600" b="1" baseline="-25000" dirty="0">
              <a:solidFill>
                <a:srgbClr val="0033CC"/>
              </a:solidFill>
              <a:latin typeface="Lucida Sans" panose="020B0602030504020204" pitchFamily="34" charset="0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00E3E0-483D-1345-867F-8D6CF8B8EBE5}"/>
              </a:ext>
            </a:extLst>
          </p:cNvPr>
          <p:cNvSpPr txBox="1"/>
          <p:nvPr/>
        </p:nvSpPr>
        <p:spPr>
          <a:xfrm>
            <a:off x="459378" y="4498160"/>
            <a:ext cx="8529899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marriedTo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b1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</a:t>
            </a:r>
            <a:r>
              <a:rPr lang="en-US" sz="1600" b="1" dirty="0">
                <a:solidFill>
                  <a:srgbClr val="FF0000"/>
                </a:solidFill>
                <a:latin typeface="Lucida Sans" panose="020B0602030504020204" pitchFamily="34" charset="0"/>
                <a:cs typeface="Arial" pitchFamily="34" charset="0"/>
              </a:rPr>
              <a:t>T</a:t>
            </a:r>
            <a:r>
              <a:rPr lang="en-US" sz="1600" b="1" baseline="-25000" dirty="0">
                <a:solidFill>
                  <a:srgbClr val="FF0000"/>
                </a:solidFill>
                <a:latin typeface="Lucida Sans" panose="020B0602030504020204" pitchFamily="34" charset="0"/>
                <a:cs typeface="Arial" pitchFamily="34" charset="0"/>
              </a:rPr>
              <a:t>max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 wedding(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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</a:rPr>
              <a:t>¬d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ivorce(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b2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e2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500" b="1" dirty="0">
              <a:solidFill>
                <a:srgbClr val="0033CC"/>
              </a:solidFill>
              <a:latin typeface="Lucida Sans" panose="020B0602030504020204" pitchFamily="34" charset="0"/>
              <a:cs typeface="Arial" pitchFamily="34" charset="0"/>
              <a:sym typeface="Symbo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marriedTo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b1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e2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    wedding(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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d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ivorce(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b2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e2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 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 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e1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≤</a:t>
            </a:r>
            <a:r>
              <a:rPr lang="en-US" sz="1600" b="1" baseline="30000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T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b2</a:t>
            </a:r>
            <a:endParaRPr lang="en-US" sz="1600" b="1" baseline="-25000" dirty="0">
              <a:solidFill>
                <a:srgbClr val="0033CC"/>
              </a:solidFill>
              <a:latin typeface="Lucida Sans" panose="020B0602030504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18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47146" y="1811218"/>
            <a:ext cx="62372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Gill Sans" charset="0"/>
                <a:ea typeface="Gill Sans" charset="0"/>
                <a:cs typeface="Gill Sans" charset="0"/>
              </a:rPr>
              <a:t>10 Years of Probabilistic Querying – What Next?</a:t>
            </a:r>
          </a:p>
          <a:p>
            <a:pPr marL="0" indent="0">
              <a:buNone/>
            </a:pPr>
            <a:r>
              <a:rPr lang="en-US" sz="2000" b="1" dirty="0">
                <a:latin typeface="Gill Sans" charset="0"/>
                <a:ea typeface="Gill Sans" charset="0"/>
                <a:cs typeface="Gill Sans" charset="0"/>
              </a:rPr>
              <a:t>Martin Theobald</a:t>
            </a:r>
          </a:p>
          <a:p>
            <a:pPr marL="0" indent="0">
              <a:buNone/>
            </a:pPr>
            <a:r>
              <a:rPr lang="en-US" sz="2000" dirty="0">
                <a:latin typeface="Gill Sans" charset="0"/>
                <a:ea typeface="Gill Sans" charset="0"/>
                <a:cs typeface="Gill Sans" charset="0"/>
              </a:rPr>
              <a:t>University of Antwerp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9632" y="548680"/>
            <a:ext cx="658308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Gill Sans" charset="0"/>
                <a:ea typeface="Gill Sans" charset="0"/>
                <a:cs typeface="Gill Sans" charset="0"/>
              </a:rPr>
              <a:t>Acknowledgements</a:t>
            </a:r>
            <a:r>
              <a:rPr lang="en-US" sz="2000" b="1" dirty="0">
                <a:latin typeface="Gill Sans" charset="0"/>
                <a:ea typeface="Gill Sans" charset="0"/>
                <a:cs typeface="Gill Sans" charset="0"/>
              </a:rPr>
              <a:t>:</a:t>
            </a:r>
          </a:p>
          <a:p>
            <a:endParaRPr lang="en-US" sz="2000" dirty="0">
              <a:latin typeface="Gill Sans" charset="0"/>
              <a:ea typeface="Gill Sans" charset="0"/>
              <a:cs typeface="Gill Sans" charset="0"/>
            </a:endParaRPr>
          </a:p>
          <a:p>
            <a:r>
              <a:rPr lang="en-US" sz="2000" dirty="0">
                <a:latin typeface="Gill Sans" charset="0"/>
                <a:ea typeface="Gill Sans" charset="0"/>
                <a:cs typeface="Gill Sans" charset="0"/>
              </a:rPr>
              <a:t>This presentation is based on the following two presentations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222D71-7F83-C442-8CF7-F63B585F8892}"/>
              </a:ext>
            </a:extLst>
          </p:cNvPr>
          <p:cNvSpPr/>
          <p:nvPr/>
        </p:nvSpPr>
        <p:spPr>
          <a:xfrm>
            <a:off x="1619672" y="2942390"/>
            <a:ext cx="69127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Gill Sans" charset="0"/>
                <a:ea typeface="Gill Sans" charset="0"/>
                <a:cs typeface="Gill Sans" charset="0"/>
              </a:rPr>
              <a:t>Temporal Alignment </a:t>
            </a:r>
          </a:p>
          <a:p>
            <a:r>
              <a:rPr lang="en-US" sz="2000" b="1" dirty="0">
                <a:latin typeface="Gill Sans" charset="0"/>
                <a:ea typeface="Gill Sans" charset="0"/>
                <a:cs typeface="Gill Sans" charset="0"/>
              </a:rPr>
              <a:t>Anton Dignös</a:t>
            </a:r>
            <a:r>
              <a:rPr lang="en-US" sz="2000" b="1" baseline="30000" dirty="0">
                <a:latin typeface="Gill Sans" charset="0"/>
                <a:ea typeface="Gill Sans" charset="0"/>
                <a:cs typeface="Gill Sans" charset="0"/>
              </a:rPr>
              <a:t>1</a:t>
            </a:r>
            <a:r>
              <a:rPr lang="en-US" sz="2000" b="1" dirty="0">
                <a:latin typeface="Gill Sans" charset="0"/>
                <a:ea typeface="Gill Sans" charset="0"/>
                <a:cs typeface="Gill Sans" charset="0"/>
              </a:rPr>
              <a:t> Michael H. Böhlen</a:t>
            </a:r>
            <a:r>
              <a:rPr lang="en-US" sz="2000" b="1" baseline="30000" dirty="0">
                <a:latin typeface="Gill Sans" charset="0"/>
                <a:ea typeface="Gill Sans" charset="0"/>
                <a:cs typeface="Gill Sans" charset="0"/>
              </a:rPr>
              <a:t>1</a:t>
            </a:r>
            <a:r>
              <a:rPr lang="en-US" sz="2000" b="1" dirty="0">
                <a:latin typeface="Gill Sans" charset="0"/>
                <a:ea typeface="Gill Sans" charset="0"/>
                <a:cs typeface="Gill Sans" charset="0"/>
              </a:rPr>
              <a:t> Johann Gamper</a:t>
            </a:r>
            <a:r>
              <a:rPr lang="en-US" sz="2000" b="1" baseline="30000" dirty="0">
                <a:latin typeface="Gill Sans" charset="0"/>
                <a:ea typeface="Gill Sans" charset="0"/>
                <a:cs typeface="Gill Sans" charset="0"/>
              </a:rPr>
              <a:t>2</a:t>
            </a:r>
            <a:r>
              <a:rPr lang="en-US" sz="2000" b="1" dirty="0">
                <a:latin typeface="Gill Sans" charset="0"/>
                <a:ea typeface="Gill Sans" charset="0"/>
                <a:cs typeface="Gill Sans" charset="0"/>
              </a:rPr>
              <a:t> </a:t>
            </a:r>
            <a:r>
              <a:rPr lang="en-US" sz="2000" baseline="30000" dirty="0">
                <a:latin typeface="Gill Sans" charset="0"/>
                <a:ea typeface="Gill Sans" charset="0"/>
                <a:cs typeface="Gill Sans" charset="0"/>
              </a:rPr>
              <a:t>1</a:t>
            </a:r>
            <a:r>
              <a:rPr lang="en-US" sz="2000" dirty="0">
                <a:latin typeface="Gill Sans" charset="0"/>
                <a:ea typeface="Gill Sans" charset="0"/>
                <a:cs typeface="Gill Sans" charset="0"/>
              </a:rPr>
              <a:t>University of Zürich, Switzerland </a:t>
            </a:r>
          </a:p>
          <a:p>
            <a:r>
              <a:rPr lang="en-US" sz="2000" baseline="30000" dirty="0">
                <a:latin typeface="Gill Sans" charset="0"/>
                <a:ea typeface="Gill Sans" charset="0"/>
                <a:cs typeface="Gill Sans" charset="0"/>
              </a:rPr>
              <a:t>2</a:t>
            </a:r>
            <a:r>
              <a:rPr lang="en-US" sz="2000" dirty="0">
                <a:latin typeface="Gill Sans" charset="0"/>
                <a:ea typeface="Gill Sans" charset="0"/>
                <a:cs typeface="Gill Sans" charset="0"/>
              </a:rPr>
              <a:t>Free University of </a:t>
            </a:r>
            <a:r>
              <a:rPr lang="en-US" sz="2000" dirty="0" err="1">
                <a:latin typeface="Gill Sans" charset="0"/>
                <a:ea typeface="Gill Sans" charset="0"/>
                <a:cs typeface="Gill Sans" charset="0"/>
              </a:rPr>
              <a:t>Bozen</a:t>
            </a:r>
            <a:r>
              <a:rPr lang="en-US" sz="2000" dirty="0">
                <a:latin typeface="Gill Sans" charset="0"/>
                <a:ea typeface="Gill Sans" charset="0"/>
                <a:cs typeface="Gill Sans" charset="0"/>
              </a:rPr>
              <a:t>-Bolzano, Italy </a:t>
            </a:r>
          </a:p>
        </p:txBody>
      </p:sp>
    </p:spTree>
    <p:extLst>
      <p:ext uri="{BB962C8B-B14F-4D97-AF65-F5344CB8AC3E}">
        <p14:creationId xmlns:p14="http://schemas.microsoft.com/office/powerpoint/2010/main" val="1935927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7504" y="5445224"/>
            <a:ext cx="8907221" cy="1296144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33" y="3356992"/>
            <a:ext cx="8928992" cy="2995825"/>
          </a:xfrm>
        </p:spPr>
        <p:txBody>
          <a:bodyPr/>
          <a:lstStyle/>
          <a:p>
            <a:r>
              <a:rPr lang="en-US" sz="2400" u="sng" dirty="0"/>
              <a:t>Special Cases: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1600" dirty="0"/>
          </a:p>
          <a:p>
            <a:r>
              <a:rPr lang="en-US" sz="2400" u="sng" dirty="0"/>
              <a:t>Query Semantics:</a:t>
            </a:r>
            <a:r>
              <a:rPr lang="en-US" sz="2400" dirty="0"/>
              <a:t> (“Marginal Probabilities”)</a:t>
            </a:r>
          </a:p>
          <a:p>
            <a:pPr lvl="1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Run query Q against each instance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r>
              <a:rPr lang="en-US" sz="24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; for each answer tuple t, sum up the probabilities of all instances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r>
              <a:rPr lang="en-US" sz="24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where t is a result.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7504" y="980728"/>
            <a:ext cx="8928992" cy="83099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+mn-lt"/>
              </a:rPr>
              <a:t>A probabilistic database </a:t>
            </a:r>
            <a:r>
              <a:rPr lang="en-US" sz="2400" b="1" dirty="0" err="1">
                <a:latin typeface="+mn-lt"/>
              </a:rPr>
              <a:t>D</a:t>
            </a:r>
            <a:r>
              <a:rPr lang="en-US" sz="2400" baseline="30000" dirty="0" err="1">
                <a:latin typeface="+mn-lt"/>
              </a:rPr>
              <a:t>p</a:t>
            </a:r>
            <a:r>
              <a:rPr lang="en-US" sz="2400" dirty="0">
                <a:latin typeface="+mn-lt"/>
              </a:rPr>
              <a:t> (compactly) encodes a probability distribution over a finite set of deterministic database instances </a:t>
            </a:r>
            <a:r>
              <a:rPr lang="en-US" sz="2400" b="1" dirty="0">
                <a:latin typeface="+mn-lt"/>
              </a:rPr>
              <a:t>D</a:t>
            </a:r>
            <a:r>
              <a:rPr lang="en-US" sz="2400" baseline="-25000" dirty="0">
                <a:latin typeface="+mn-lt"/>
              </a:rPr>
              <a:t>i</a:t>
            </a:r>
            <a:r>
              <a:rPr lang="en-US" sz="2400" dirty="0">
                <a:latin typeface="+mn-lt"/>
              </a:rPr>
              <a:t>.</a:t>
            </a:r>
          </a:p>
        </p:txBody>
      </p:sp>
      <p:graphicFrame>
        <p:nvGraphicFramePr>
          <p:cNvPr id="18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31041"/>
              </p:ext>
            </p:extLst>
          </p:nvPr>
        </p:nvGraphicFramePr>
        <p:xfrm>
          <a:off x="251520" y="2298576"/>
          <a:ext cx="1886297" cy="9144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62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40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WorksAt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(Sub,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Obj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Stanford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Princeton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2497802"/>
              </p:ext>
            </p:extLst>
          </p:nvPr>
        </p:nvGraphicFramePr>
        <p:xfrm>
          <a:off x="2483768" y="2298576"/>
          <a:ext cx="1886297" cy="6096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62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40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WorksAt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(Sub,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Obj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Stanford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2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3079438"/>
              </p:ext>
            </p:extLst>
          </p:nvPr>
        </p:nvGraphicFramePr>
        <p:xfrm>
          <a:off x="4716016" y="2298576"/>
          <a:ext cx="1886297" cy="6096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62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40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WorksAt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(Sub,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Obj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Princeton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3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454220"/>
              </p:ext>
            </p:extLst>
          </p:nvPr>
        </p:nvGraphicFramePr>
        <p:xfrm>
          <a:off x="6948264" y="2298576"/>
          <a:ext cx="1886297" cy="3048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8862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40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WorksAt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(Sub,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Obj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66913" y="1916832"/>
            <a:ext cx="109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Lucida Sans" panose="020B0602030504020204" pitchFamily="34" charset="0"/>
              </a:rPr>
              <a:t>D</a:t>
            </a:r>
            <a:r>
              <a:rPr lang="en-US" b="1" baseline="-25000" dirty="0">
                <a:latin typeface="Lucida Sans" panose="020B0602030504020204" pitchFamily="34" charset="0"/>
              </a:rPr>
              <a:t>1</a:t>
            </a:r>
            <a:r>
              <a:rPr lang="en-US" b="1" dirty="0">
                <a:latin typeface="Lucida Sans" panose="020B0602030504020204" pitchFamily="34" charset="0"/>
              </a:rPr>
              <a:t>: 0.42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15816" y="1916832"/>
            <a:ext cx="109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Lucida Sans" panose="020B0602030504020204" pitchFamily="34" charset="0"/>
              </a:rPr>
              <a:t>D</a:t>
            </a:r>
            <a:r>
              <a:rPr lang="en-US" b="1" baseline="-25000" dirty="0">
                <a:latin typeface="Lucida Sans" panose="020B0602030504020204" pitchFamily="34" charset="0"/>
              </a:rPr>
              <a:t>2</a:t>
            </a:r>
            <a:r>
              <a:rPr lang="en-US" b="1" dirty="0">
                <a:latin typeface="Lucida Sans" panose="020B0602030504020204" pitchFamily="34" charset="0"/>
              </a:rPr>
              <a:t>: 0.18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48064" y="1916832"/>
            <a:ext cx="109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Lucida Sans" panose="020B0602030504020204" pitchFamily="34" charset="0"/>
              </a:rPr>
              <a:t>D</a:t>
            </a:r>
            <a:r>
              <a:rPr lang="en-US" b="1" baseline="-25000" dirty="0">
                <a:latin typeface="Lucida Sans" panose="020B0602030504020204" pitchFamily="34" charset="0"/>
              </a:rPr>
              <a:t>3</a:t>
            </a:r>
            <a:r>
              <a:rPr lang="en-US" b="1" dirty="0">
                <a:latin typeface="Lucida Sans" panose="020B0602030504020204" pitchFamily="34" charset="0"/>
              </a:rPr>
              <a:t>: 0.28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308304" y="1916832"/>
            <a:ext cx="109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Lucida Sans" panose="020B0602030504020204" pitchFamily="34" charset="0"/>
              </a:rPr>
              <a:t>D</a:t>
            </a:r>
            <a:r>
              <a:rPr lang="en-US" b="1" baseline="-25000" dirty="0">
                <a:latin typeface="Lucida Sans" panose="020B0602030504020204" pitchFamily="34" charset="0"/>
              </a:rPr>
              <a:t>4</a:t>
            </a:r>
            <a:r>
              <a:rPr lang="en-US" b="1" dirty="0">
                <a:latin typeface="Lucida Sans" panose="020B0602030504020204" pitchFamily="34" charset="0"/>
              </a:rPr>
              <a:t>: 0.12</a:t>
            </a:r>
          </a:p>
        </p:txBody>
      </p:sp>
      <p:graphicFrame>
        <p:nvGraphicFramePr>
          <p:cNvPr id="28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845209"/>
              </p:ext>
            </p:extLst>
          </p:nvPr>
        </p:nvGraphicFramePr>
        <p:xfrm>
          <a:off x="1187624" y="4314800"/>
          <a:ext cx="2549898" cy="9144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542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40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WorksAt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(Sub, 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Obj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Stanford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Princeton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043608" y="3861048"/>
            <a:ext cx="2770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(1) </a:t>
            </a:r>
            <a:r>
              <a:rPr lang="en-US" sz="2000" b="1" dirty="0" err="1"/>
              <a:t>D</a:t>
            </a:r>
            <a:r>
              <a:rPr lang="en-US" sz="2000" baseline="30000" dirty="0" err="1"/>
              <a:t>p</a:t>
            </a:r>
            <a:r>
              <a:rPr lang="en-US" sz="2000" baseline="30000" dirty="0"/>
              <a:t>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tuple-independent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929967" y="3861048"/>
            <a:ext cx="2810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(II) </a:t>
            </a:r>
            <a:r>
              <a:rPr lang="en-US" sz="2000" b="1" dirty="0" err="1"/>
              <a:t>D</a:t>
            </a:r>
            <a:r>
              <a:rPr lang="en-US" sz="2000" baseline="30000" dirty="0" err="1"/>
              <a:t>p</a:t>
            </a:r>
            <a:r>
              <a:rPr lang="en-US" sz="2000" baseline="30000" dirty="0"/>
              <a:t>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block-independent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688654" y="4767535"/>
            <a:ext cx="138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>
                <a:latin typeface="+mn-lt"/>
              </a:rPr>
              <a:t>Note: </a:t>
            </a:r>
            <a:r>
              <a:rPr lang="en-US" sz="1200" dirty="0">
                <a:latin typeface="+mn-lt"/>
              </a:rPr>
              <a:t>(I) and (II) </a:t>
            </a:r>
          </a:p>
          <a:p>
            <a:pPr algn="ctr"/>
            <a:r>
              <a:rPr lang="en-US" sz="1200" dirty="0">
                <a:latin typeface="+mn-lt"/>
              </a:rPr>
              <a:t>are not equivalent!</a:t>
            </a:r>
          </a:p>
        </p:txBody>
      </p:sp>
      <p:sp>
        <p:nvSpPr>
          <p:cNvPr id="38" name="Title 1"/>
          <p:cNvSpPr txBox="1">
            <a:spLocks/>
          </p:cNvSpPr>
          <p:nvPr/>
        </p:nvSpPr>
        <p:spPr bwMode="auto">
          <a:xfrm>
            <a:off x="446856" y="-13394"/>
            <a:ext cx="8229600" cy="778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2pPr>
            <a:lvl3pPr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3pPr>
            <a:lvl4pPr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4pPr>
            <a:lvl5pPr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</a:defRPr>
            </a:lvl9pPr>
          </a:lstStyle>
          <a:p>
            <a:pPr algn="ctr"/>
            <a:r>
              <a:rPr lang="en-US" dirty="0"/>
              <a:t>Recap: Probabilistic Databases</a:t>
            </a:r>
          </a:p>
        </p:txBody>
      </p:sp>
      <p:graphicFrame>
        <p:nvGraphicFramePr>
          <p:cNvPr id="30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5245308"/>
              </p:ext>
            </p:extLst>
          </p:nvPr>
        </p:nvGraphicFramePr>
        <p:xfrm>
          <a:off x="5076056" y="4314800"/>
          <a:ext cx="2549898" cy="9144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542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40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WorksAt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(Sub, </a:t>
                      </a:r>
                      <a:r>
                        <a:rPr kumimoji="0" lang="en-US" sz="1400" b="1" i="0" u="sng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Ob</a:t>
                      </a: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j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Jeff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Stanford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02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Princeton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12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" grpId="0" uiExpand="1" build="p"/>
      <p:bldP spid="24" grpId="0"/>
      <p:bldP spid="25" grpId="0"/>
      <p:bldP spid="26" grpId="0"/>
      <p:bldP spid="27" grpId="0"/>
      <p:bldP spid="31" grpId="0" uiExpand="1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394"/>
            <a:ext cx="8229600" cy="778098"/>
          </a:xfrm>
        </p:spPr>
        <p:txBody>
          <a:bodyPr/>
          <a:lstStyle/>
          <a:p>
            <a:pPr algn="ctr"/>
            <a:r>
              <a:rPr lang="en-US" dirty="0"/>
              <a:t>Probabilistic &amp; </a:t>
            </a:r>
            <a:r>
              <a:rPr lang="en-US"/>
              <a:t>Temporal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8" y="3501008"/>
            <a:ext cx="9108504" cy="2592288"/>
          </a:xfrm>
        </p:spPr>
        <p:txBody>
          <a:bodyPr/>
          <a:lstStyle/>
          <a:p>
            <a:r>
              <a:rPr lang="en-US" sz="2400" dirty="0"/>
              <a:t>Sequenced Semantics &amp; Snapshot Reducibility:</a:t>
            </a:r>
          </a:p>
          <a:p>
            <a:pPr lvl="1"/>
            <a:r>
              <a:rPr lang="en-US" sz="2000" dirty="0"/>
              <a:t>Built-in semantics: </a:t>
            </a:r>
            <a:r>
              <a:rPr lang="en-US" sz="2000" b="1" dirty="0">
                <a:solidFill>
                  <a:srgbClr val="002060"/>
                </a:solidFill>
              </a:rPr>
              <a:t>reduce temporal-relational operators </a:t>
            </a:r>
            <a:r>
              <a:rPr lang="en-US" sz="2000" dirty="0"/>
              <a:t>to their non-temporal counterparts at </a:t>
            </a:r>
            <a:r>
              <a:rPr lang="en-US" sz="2000" i="1" dirty="0"/>
              <a:t>each snapshot </a:t>
            </a:r>
            <a:r>
              <a:rPr lang="en-US" sz="2000" dirty="0"/>
              <a:t>(i.e., time point) of the database.</a:t>
            </a:r>
          </a:p>
          <a:p>
            <a:pPr lvl="1"/>
            <a:r>
              <a:rPr lang="en-US" sz="2000" b="1" dirty="0">
                <a:solidFill>
                  <a:srgbClr val="002060"/>
                </a:solidFill>
              </a:rPr>
              <a:t>Coalesce</a:t>
            </a:r>
            <a:r>
              <a:rPr lang="en-US" sz="2000" dirty="0"/>
              <a:t>/</a:t>
            </a:r>
            <a:r>
              <a:rPr lang="en-US" sz="2000" b="1" dirty="0">
                <a:solidFill>
                  <a:srgbClr val="002060"/>
                </a:solidFill>
              </a:rPr>
              <a:t>split tuples </a:t>
            </a:r>
            <a:r>
              <a:rPr lang="en-US" sz="2000" dirty="0"/>
              <a:t>with consecutive time intervals based on their lineages.</a:t>
            </a:r>
          </a:p>
          <a:p>
            <a:pPr lvl="1"/>
            <a:endParaRPr lang="en-US" sz="400" dirty="0"/>
          </a:p>
          <a:p>
            <a:r>
              <a:rPr lang="en-US" sz="2400" dirty="0"/>
              <a:t>Non-Sequenced Semantics</a:t>
            </a:r>
          </a:p>
          <a:p>
            <a:pPr lvl="1"/>
            <a:r>
              <a:rPr lang="en-US" sz="2000" dirty="0"/>
              <a:t>Queries can </a:t>
            </a:r>
            <a:r>
              <a:rPr lang="en-US" sz="2000" b="1" dirty="0">
                <a:solidFill>
                  <a:srgbClr val="002060"/>
                </a:solidFill>
              </a:rPr>
              <a:t>freely manipulate timestamps </a:t>
            </a:r>
            <a:r>
              <a:rPr lang="en-US" sz="2000" dirty="0"/>
              <a:t>just like regular attributes. 	  Single temporal operator ≤</a:t>
            </a:r>
            <a:r>
              <a:rPr lang="en-US" sz="2000" baseline="30000" dirty="0"/>
              <a:t>T</a:t>
            </a:r>
            <a:r>
              <a:rPr lang="en-US" sz="2000" dirty="0"/>
              <a:t> supports all of Allen’s 13 temporal relations.</a:t>
            </a:r>
          </a:p>
          <a:p>
            <a:pPr lvl="1"/>
            <a:r>
              <a:rPr lang="en-US" sz="2000" b="1" dirty="0" err="1">
                <a:solidFill>
                  <a:srgbClr val="002060"/>
                </a:solidFill>
              </a:rPr>
              <a:t>Deduplicate</a:t>
            </a:r>
            <a:r>
              <a:rPr lang="en-US" sz="2000" b="1" dirty="0">
                <a:solidFill>
                  <a:srgbClr val="002060"/>
                </a:solidFill>
              </a:rPr>
              <a:t> tuples </a:t>
            </a:r>
            <a:r>
              <a:rPr lang="en-US" sz="2000" dirty="0"/>
              <a:t>with overlapping time intervals based on their lineages.</a:t>
            </a:r>
            <a:endParaRPr lang="en-US" sz="24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7504" y="836712"/>
            <a:ext cx="8928992" cy="120032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+mn-lt"/>
              </a:rPr>
              <a:t>A temporal-probabilistic database </a:t>
            </a:r>
            <a:r>
              <a:rPr lang="en-US" sz="2400" b="1" dirty="0" err="1">
                <a:latin typeface="+mn-lt"/>
              </a:rPr>
              <a:t>D</a:t>
            </a:r>
            <a:r>
              <a:rPr lang="en-US" sz="2400" baseline="30000" dirty="0" err="1">
                <a:latin typeface="+mn-lt"/>
              </a:rPr>
              <a:t>Tp</a:t>
            </a:r>
            <a:r>
              <a:rPr lang="en-US" sz="2400" dirty="0">
                <a:latin typeface="+mn-lt"/>
              </a:rPr>
              <a:t> (compactly) encodes a probability distribution over a finite set of deterministic database instances </a:t>
            </a:r>
            <a:r>
              <a:rPr lang="en-US" sz="2400" b="1" dirty="0">
                <a:latin typeface="+mn-lt"/>
              </a:rPr>
              <a:t>D</a:t>
            </a:r>
            <a:r>
              <a:rPr lang="en-US" sz="2400" baseline="-25000" dirty="0">
                <a:latin typeface="+mn-lt"/>
              </a:rPr>
              <a:t>i </a:t>
            </a:r>
            <a:r>
              <a:rPr lang="en-US" sz="2400" i="1" dirty="0">
                <a:latin typeface="+mn-lt"/>
              </a:rPr>
              <a:t>at each time point </a:t>
            </a:r>
            <a:r>
              <a:rPr lang="en-US" sz="2400" dirty="0">
                <a:latin typeface="+mn-lt"/>
              </a:rPr>
              <a:t>of a finite time domain </a:t>
            </a:r>
            <a:r>
              <a:rPr lang="en-US" sz="2400" dirty="0">
                <a:latin typeface="+mn-lt"/>
                <a:sym typeface="Symbol"/>
              </a:rPr>
              <a:t></a:t>
            </a:r>
            <a:r>
              <a:rPr lang="en-US" sz="2400" baseline="30000" dirty="0">
                <a:latin typeface="+mn-lt"/>
                <a:sym typeface="Symbol"/>
              </a:rPr>
              <a:t>T</a:t>
            </a:r>
            <a:r>
              <a:rPr lang="en-US" sz="2400" dirty="0">
                <a:latin typeface="+mn-lt"/>
              </a:rPr>
              <a:t>.</a:t>
            </a:r>
          </a:p>
        </p:txBody>
      </p:sp>
      <p:graphicFrame>
        <p:nvGraphicFramePr>
          <p:cNvPr id="5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458524"/>
              </p:ext>
            </p:extLst>
          </p:nvPr>
        </p:nvGraphicFramePr>
        <p:xfrm>
          <a:off x="179512" y="2248971"/>
          <a:ext cx="2643650" cy="119481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43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07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BornIn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(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Sub,Obj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DeNiro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Green- which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[1943,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 1944)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0.9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DeNiro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Tribeca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[1998,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 1999)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0.6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428731" y="3645024"/>
            <a:ext cx="26077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+mn-lt"/>
              </a:rPr>
              <a:t>[</a:t>
            </a:r>
            <a:r>
              <a:rPr lang="en-US" sz="1200" dirty="0" err="1">
                <a:latin typeface="+mn-lt"/>
              </a:rPr>
              <a:t>Dignös</a:t>
            </a:r>
            <a:r>
              <a:rPr lang="en-US" sz="1200" dirty="0">
                <a:latin typeface="+mn-lt"/>
              </a:rPr>
              <a:t>, </a:t>
            </a:r>
            <a:r>
              <a:rPr lang="en-US" sz="1200" dirty="0" err="1">
                <a:latin typeface="+mn-lt"/>
              </a:rPr>
              <a:t>Gamper</a:t>
            </a:r>
            <a:r>
              <a:rPr lang="en-US" sz="1200" dirty="0">
                <a:latin typeface="+mn-lt"/>
              </a:rPr>
              <a:t>, </a:t>
            </a:r>
            <a:r>
              <a:rPr lang="en-US" sz="1200" dirty="0" err="1">
                <a:latin typeface="+mn-lt"/>
              </a:rPr>
              <a:t>Böhlen</a:t>
            </a:r>
            <a:r>
              <a:rPr lang="en-US" sz="1200" dirty="0">
                <a:latin typeface="+mn-lt"/>
              </a:rPr>
              <a:t>: SIGMOD’12]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13359" y="6525344"/>
            <a:ext cx="2472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+mn-lt"/>
              </a:rPr>
              <a:t>[</a:t>
            </a:r>
            <a:r>
              <a:rPr lang="de-DE" sz="1200" dirty="0" err="1">
                <a:latin typeface="+mn-lt"/>
              </a:rPr>
              <a:t>Dylla,Miliaraki,Theobald</a:t>
            </a:r>
            <a:r>
              <a:rPr lang="de-DE" sz="1200" dirty="0">
                <a:latin typeface="+mn-lt"/>
              </a:rPr>
              <a:t>: PVLDB’13]</a:t>
            </a:r>
            <a:endParaRPr lang="en-US" sz="1200" dirty="0">
              <a:latin typeface="+mn-lt"/>
            </a:endParaRPr>
          </a:p>
        </p:txBody>
      </p:sp>
      <p:graphicFrame>
        <p:nvGraphicFramePr>
          <p:cNvPr id="17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0650873"/>
              </p:ext>
            </p:extLst>
          </p:nvPr>
        </p:nvGraphicFramePr>
        <p:xfrm>
          <a:off x="2983045" y="2256227"/>
          <a:ext cx="2936461" cy="119481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97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5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23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07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Wedding(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Sub,Obj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DeNiro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Abbott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[1936,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 1940)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0.3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DeNiro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Abbott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[1976,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 1977)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337664"/>
              </p:ext>
            </p:extLst>
          </p:nvPr>
        </p:nvGraphicFramePr>
        <p:xfrm>
          <a:off x="6079389" y="2262384"/>
          <a:ext cx="2936461" cy="73456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797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6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07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Divorce(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Sub,Obj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Lucida Sans" panose="020B0602030504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DeNiro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Abbott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[1988,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0"/>
                        </a:rPr>
                        <a:t> 1989)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0.8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517185" y="5085184"/>
            <a:ext cx="4375295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marriedTo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</a:t>
            </a:r>
            <a:r>
              <a:rPr lang="en-US" sz="12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x,y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)[t</a:t>
            </a:r>
            <a:r>
              <a:rPr lang="en-US" sz="12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b1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,T</a:t>
            </a:r>
            <a:r>
              <a:rPr lang="en-US" sz="12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max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 wedding(</a:t>
            </a:r>
            <a:r>
              <a:rPr lang="en-US" sz="12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2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b1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2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e1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</a:t>
            </a:r>
            <a:b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</a:b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		    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</a:rPr>
              <a:t>¬d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ivorce(</a:t>
            </a:r>
            <a:r>
              <a:rPr lang="en-US" sz="12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2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b2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2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e2</a:t>
            </a:r>
            <a:r>
              <a:rPr lang="en-US" sz="12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10538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Sequenced Semantics: Example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36712"/>
            <a:ext cx="8392655" cy="5760640"/>
          </a:xfrm>
        </p:spPr>
      </p:pic>
      <p:sp>
        <p:nvSpPr>
          <p:cNvPr id="5" name="TextBox 4"/>
          <p:cNvSpPr txBox="1"/>
          <p:nvPr/>
        </p:nvSpPr>
        <p:spPr>
          <a:xfrm>
            <a:off x="6255208" y="6552220"/>
            <a:ext cx="26077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+mn-lt"/>
              </a:rPr>
              <a:t>[</a:t>
            </a:r>
            <a:r>
              <a:rPr lang="en-US" sz="1200" dirty="0" err="1">
                <a:latin typeface="+mn-lt"/>
              </a:rPr>
              <a:t>Dignös</a:t>
            </a:r>
            <a:r>
              <a:rPr lang="en-US" sz="1200" dirty="0">
                <a:latin typeface="+mn-lt"/>
              </a:rPr>
              <a:t>, </a:t>
            </a:r>
            <a:r>
              <a:rPr lang="en-US" sz="1200" dirty="0" err="1">
                <a:latin typeface="+mn-lt"/>
              </a:rPr>
              <a:t>Gamper</a:t>
            </a:r>
            <a:r>
              <a:rPr lang="en-US" sz="1200" dirty="0">
                <a:latin typeface="+mn-lt"/>
              </a:rPr>
              <a:t>, </a:t>
            </a:r>
            <a:r>
              <a:rPr lang="en-US" sz="1200" dirty="0" err="1">
                <a:latin typeface="+mn-lt"/>
              </a:rPr>
              <a:t>Böhlen</a:t>
            </a:r>
            <a:r>
              <a:rPr lang="en-US" sz="1200" dirty="0">
                <a:latin typeface="+mn-lt"/>
              </a:rPr>
              <a:t>: SIGMOD’12]</a:t>
            </a:r>
          </a:p>
        </p:txBody>
      </p:sp>
    </p:spTree>
    <p:extLst>
      <p:ext uri="{BB962C8B-B14F-4D97-AF65-F5344CB8AC3E}">
        <p14:creationId xmlns:p14="http://schemas.microsoft.com/office/powerpoint/2010/main" val="67131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Temporal Splitter / Snapshot Reduction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836712"/>
            <a:ext cx="8455730" cy="5760640"/>
          </a:xfrm>
        </p:spPr>
      </p:pic>
      <p:sp>
        <p:nvSpPr>
          <p:cNvPr id="5" name="TextBox 4"/>
          <p:cNvSpPr txBox="1"/>
          <p:nvPr/>
        </p:nvSpPr>
        <p:spPr>
          <a:xfrm>
            <a:off x="6255208" y="6552220"/>
            <a:ext cx="26077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+mn-lt"/>
              </a:rPr>
              <a:t>[</a:t>
            </a:r>
            <a:r>
              <a:rPr lang="en-US" sz="1200" dirty="0" err="1">
                <a:latin typeface="+mn-lt"/>
              </a:rPr>
              <a:t>Dignös</a:t>
            </a:r>
            <a:r>
              <a:rPr lang="en-US" sz="1200" dirty="0">
                <a:latin typeface="+mn-lt"/>
              </a:rPr>
              <a:t>, </a:t>
            </a:r>
            <a:r>
              <a:rPr lang="en-US" sz="1200" dirty="0" err="1">
                <a:latin typeface="+mn-lt"/>
              </a:rPr>
              <a:t>Gamper</a:t>
            </a:r>
            <a:r>
              <a:rPr lang="en-US" sz="1200" dirty="0">
                <a:latin typeface="+mn-lt"/>
              </a:rPr>
              <a:t>, </a:t>
            </a:r>
            <a:r>
              <a:rPr lang="en-US" sz="1200" dirty="0" err="1">
                <a:latin typeface="+mn-lt"/>
              </a:rPr>
              <a:t>Böhlen</a:t>
            </a:r>
            <a:r>
              <a:rPr lang="en-US" sz="1200" dirty="0">
                <a:latin typeface="+mn-lt"/>
              </a:rPr>
              <a:t>: SIGMOD’12]</a:t>
            </a:r>
          </a:p>
        </p:txBody>
      </p:sp>
    </p:spTree>
    <p:extLst>
      <p:ext uri="{BB962C8B-B14F-4D97-AF65-F5344CB8AC3E}">
        <p14:creationId xmlns:p14="http://schemas.microsoft.com/office/powerpoint/2010/main" val="114555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5589240"/>
            <a:ext cx="8928992" cy="11521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360483" y="2483604"/>
            <a:ext cx="6912768" cy="15934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360483" y="980728"/>
            <a:ext cx="6912768" cy="1440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7" name="Rectangle 3076"/>
          <p:cNvSpPr/>
          <p:nvPr/>
        </p:nvSpPr>
        <p:spPr>
          <a:xfrm>
            <a:off x="1360483" y="4149080"/>
            <a:ext cx="6912768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-99392"/>
            <a:ext cx="8924238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Temporal Alignment &amp; </a:t>
            </a:r>
            <a:r>
              <a:rPr lang="en-US" dirty="0" err="1"/>
              <a:t>Deduplication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5517232"/>
            <a:ext cx="8229600" cy="216024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Non-Sequenced Semantics: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99592" y="5085184"/>
            <a:ext cx="7589683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504499" y="908720"/>
            <a:ext cx="0" cy="42484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5104899" y="908720"/>
            <a:ext cx="0" cy="42484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617067" y="908720"/>
            <a:ext cx="0" cy="424847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504499" y="4797152"/>
            <a:ext cx="7200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104899" y="4559062"/>
            <a:ext cx="216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401228" y="4293096"/>
            <a:ext cx="2160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104899" y="3942348"/>
            <a:ext cx="32403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104899" y="3582308"/>
            <a:ext cx="15121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04499" y="3222268"/>
            <a:ext cx="68407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504499" y="2852936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504499" y="2010326"/>
            <a:ext cx="3600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104899" y="1628800"/>
            <a:ext cx="15121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617067" y="2255386"/>
            <a:ext cx="172819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" name="TextBox 3077"/>
          <p:cNvSpPr txBox="1"/>
          <p:nvPr/>
        </p:nvSpPr>
        <p:spPr>
          <a:xfrm>
            <a:off x="2267744" y="4612486"/>
            <a:ext cx="346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1</a:t>
            </a:r>
          </a:p>
        </p:txBody>
      </p:sp>
      <p:sp>
        <p:nvSpPr>
          <p:cNvPr id="3079" name="TextBox 3078"/>
          <p:cNvSpPr txBox="1"/>
          <p:nvPr/>
        </p:nvSpPr>
        <p:spPr>
          <a:xfrm>
            <a:off x="1283561" y="514790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0"/>
              </a:rPr>
              <a:t>1936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768788" y="514790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0"/>
              </a:rPr>
              <a:t>1976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257027" y="514790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Sans" panose="020B0602030504020204" pitchFamily="34" charset="0"/>
              </a:rPr>
              <a:t>1988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49115" y="3573016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2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¬f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80112" y="3234462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2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771800" y="3234462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1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¬f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771800" y="2483604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1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224579" y="1628800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0"/>
              </a:rPr>
              <a:t>(f</a:t>
            </a:r>
            <a:r>
              <a:rPr lang="en-US" sz="1600" baseline="-25000" dirty="0">
                <a:latin typeface="Lucida Sans" panose="020B0602030504020204" pitchFamily="34" charset="0"/>
              </a:rPr>
              <a:t>1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  <a:r>
              <a:rPr lang="en-US" sz="1600" dirty="0">
                <a:latin typeface="Lucida Sans" panose="020B0602030504020204" pitchFamily="34" charset="0"/>
              </a:rPr>
              <a:t>)</a:t>
            </a:r>
            <a:r>
              <a:rPr lang="en-US" sz="1600" b="1" dirty="0">
                <a:sym typeface="Symbol"/>
              </a:rPr>
              <a:t> </a:t>
            </a:r>
            <a:r>
              <a:rPr lang="en-US" sz="1600" dirty="0">
                <a:latin typeface="Lucida Sans" panose="020B0602030504020204" pitchFamily="34" charset="0"/>
              </a:rPr>
              <a:t> (f</a:t>
            </a:r>
            <a:r>
              <a:rPr lang="en-US" sz="1600" baseline="-25000" dirty="0">
                <a:latin typeface="Lucida Sans" panose="020B0602030504020204" pitchFamily="34" charset="0"/>
              </a:rPr>
              <a:t>1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¬f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  <a:r>
              <a:rPr lang="en-US" sz="1600" dirty="0">
                <a:latin typeface="Lucida Sans" panose="020B0602030504020204" pitchFamily="34" charset="0"/>
              </a:rPr>
              <a:t>)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248915" y="980728"/>
            <a:ext cx="280831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0"/>
              </a:rPr>
              <a:t>(f</a:t>
            </a:r>
            <a:r>
              <a:rPr lang="en-US" sz="1600" baseline="-25000" dirty="0">
                <a:latin typeface="Lucida Sans" panose="020B0602030504020204" pitchFamily="34" charset="0"/>
              </a:rPr>
              <a:t>1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  <a:r>
              <a:rPr lang="en-US" sz="1600" dirty="0">
                <a:latin typeface="Lucida Sans" panose="020B0602030504020204" pitchFamily="34" charset="0"/>
              </a:rPr>
              <a:t>)</a:t>
            </a:r>
            <a:r>
              <a:rPr lang="en-US" sz="1600" b="1" dirty="0">
                <a:sym typeface="Symbol"/>
              </a:rPr>
              <a:t> </a:t>
            </a:r>
            <a:r>
              <a:rPr lang="en-US" sz="1600" dirty="0">
                <a:latin typeface="Lucida Sans" panose="020B0602030504020204" pitchFamily="34" charset="0"/>
              </a:rPr>
              <a:t> (f</a:t>
            </a:r>
            <a:r>
              <a:rPr lang="en-US" sz="1600" baseline="-25000" dirty="0">
                <a:latin typeface="Lucida Sans" panose="020B0602030504020204" pitchFamily="34" charset="0"/>
              </a:rPr>
              <a:t>1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¬f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  <a:r>
              <a:rPr lang="en-US" sz="1600" dirty="0">
                <a:latin typeface="Lucida Sans" panose="020B0602030504020204" pitchFamily="34" charset="0"/>
              </a:rPr>
              <a:t>) </a:t>
            </a:r>
            <a:r>
              <a:rPr lang="en-US" sz="1600" b="1" dirty="0">
                <a:sym typeface="Symbol"/>
              </a:rPr>
              <a:t> </a:t>
            </a:r>
          </a:p>
          <a:p>
            <a:r>
              <a:rPr lang="en-US" sz="1600" dirty="0">
                <a:latin typeface="Lucida Sans" panose="020B0602030504020204" pitchFamily="34" charset="0"/>
              </a:rPr>
              <a:t>(f</a:t>
            </a:r>
            <a:r>
              <a:rPr lang="en-US" sz="1600" baseline="-25000" dirty="0">
                <a:latin typeface="Lucida Sans" panose="020B0602030504020204" pitchFamily="34" charset="0"/>
              </a:rPr>
              <a:t>2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  <a:r>
              <a:rPr lang="en-US" sz="1600" dirty="0">
                <a:latin typeface="Lucida Sans" panose="020B0602030504020204" pitchFamily="34" charset="0"/>
              </a:rPr>
              <a:t>)</a:t>
            </a:r>
            <a:r>
              <a:rPr lang="en-US" sz="1600" b="1" dirty="0">
                <a:sym typeface="Symbol"/>
              </a:rPr>
              <a:t> </a:t>
            </a:r>
            <a:r>
              <a:rPr lang="en-US" sz="1600" dirty="0">
                <a:latin typeface="Lucida Sans" panose="020B0602030504020204" pitchFamily="34" charset="0"/>
              </a:rPr>
              <a:t> (f</a:t>
            </a:r>
            <a:r>
              <a:rPr lang="en-US" sz="1600" baseline="-25000" dirty="0">
                <a:latin typeface="Lucida Sans" panose="020B0602030504020204" pitchFamily="34" charset="0"/>
              </a:rPr>
              <a:t>2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¬f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  <a:r>
              <a:rPr lang="en-US" sz="1600" dirty="0">
                <a:latin typeface="Lucida Sans" panose="020B0602030504020204" pitchFamily="34" charset="0"/>
              </a:rPr>
              <a:t>)</a:t>
            </a:r>
          </a:p>
        </p:txBody>
      </p:sp>
      <p:sp>
        <p:nvSpPr>
          <p:cNvPr id="3080" name="Rectangle 3079"/>
          <p:cNvSpPr/>
          <p:nvPr/>
        </p:nvSpPr>
        <p:spPr>
          <a:xfrm>
            <a:off x="6029245" y="1844824"/>
            <a:ext cx="212269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1600" dirty="0">
                <a:latin typeface="Lucida Sans" panose="020B0602030504020204" pitchFamily="34" charset="0"/>
              </a:rPr>
              <a:t>(f</a:t>
            </a:r>
            <a:r>
              <a:rPr lang="en-US" sz="1600" baseline="-25000" dirty="0">
                <a:latin typeface="Lucida Sans" panose="020B0602030504020204" pitchFamily="34" charset="0"/>
              </a:rPr>
              <a:t>1 </a:t>
            </a:r>
            <a:r>
              <a:rPr lang="en-US" sz="1600" b="1">
                <a:sym typeface="Symbol"/>
              </a:rPr>
              <a:t> </a:t>
            </a:r>
            <a:r>
              <a:rPr lang="en-US" sz="1600">
                <a:latin typeface="Lucida Sans" panose="020B0602030504020204" pitchFamily="34" charset="0"/>
              </a:rPr>
              <a:t>¬f</a:t>
            </a:r>
            <a:r>
              <a:rPr lang="en-US" sz="1600" baseline="-25000">
                <a:latin typeface="Lucida Sans" panose="020B0602030504020204" pitchFamily="34" charset="0"/>
              </a:rPr>
              <a:t>3</a:t>
            </a:r>
            <a:r>
              <a:rPr lang="en-US" sz="1600" dirty="0">
                <a:latin typeface="Lucida Sans" panose="020B0602030504020204" pitchFamily="34" charset="0"/>
              </a:rPr>
              <a:t>)</a:t>
            </a:r>
            <a:r>
              <a:rPr lang="en-US" sz="1600" b="1" dirty="0">
                <a:sym typeface="Symbol"/>
              </a:rPr>
              <a:t> </a:t>
            </a:r>
            <a:r>
              <a:rPr lang="en-US" sz="1600" dirty="0">
                <a:latin typeface="Lucida Sans" panose="020B0602030504020204" pitchFamily="34" charset="0"/>
              </a:rPr>
              <a:t> (f</a:t>
            </a:r>
            <a:r>
              <a:rPr lang="en-US" sz="1600" baseline="-25000" dirty="0">
                <a:latin typeface="Lucida Sans" panose="020B0602030504020204" pitchFamily="34" charset="0"/>
              </a:rPr>
              <a:t>2 </a:t>
            </a:r>
            <a:r>
              <a:rPr lang="en-US" sz="1600" b="1" dirty="0">
                <a:sym typeface="Symbol"/>
              </a:rPr>
              <a:t> </a:t>
            </a:r>
            <a:r>
              <a:rPr lang="en-US" sz="1600" dirty="0">
                <a:latin typeface="Lucida Sans" panose="020B0602030504020204" pitchFamily="34" charset="0"/>
              </a:rPr>
              <a:t>¬f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  <a:r>
              <a:rPr lang="en-US" sz="1600" dirty="0">
                <a:latin typeface="Lucida Sans" panose="020B0602030504020204" pitchFamily="34" charset="0"/>
              </a:rPr>
              <a:t>)</a:t>
            </a:r>
          </a:p>
        </p:txBody>
      </p:sp>
      <p:sp>
        <p:nvSpPr>
          <p:cNvPr id="3081" name="Rectangle 3080"/>
          <p:cNvSpPr/>
          <p:nvPr/>
        </p:nvSpPr>
        <p:spPr>
          <a:xfrm>
            <a:off x="8491154" y="4797152"/>
            <a:ext cx="5453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ym typeface="Symbol"/>
              </a:rPr>
              <a:t></a:t>
            </a:r>
            <a:r>
              <a:rPr lang="en-US" sz="2400" baseline="30000" dirty="0">
                <a:sym typeface="Symbol"/>
              </a:rPr>
              <a:t>T</a:t>
            </a:r>
            <a:endParaRPr lang="en-US" sz="2400" dirty="0"/>
          </a:p>
        </p:txBody>
      </p:sp>
      <p:sp>
        <p:nvSpPr>
          <p:cNvPr id="60" name="TextBox 59"/>
          <p:cNvSpPr txBox="1"/>
          <p:nvPr/>
        </p:nvSpPr>
        <p:spPr>
          <a:xfrm>
            <a:off x="107504" y="6021288"/>
            <a:ext cx="8529899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marriedTo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b1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max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 wedding(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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</a:rPr>
              <a:t>¬d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ivorce(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b2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e2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500" b="1" dirty="0">
              <a:solidFill>
                <a:srgbClr val="0033CC"/>
              </a:solidFill>
              <a:latin typeface="Lucida Sans" panose="020B0602030504020204" pitchFamily="34" charset="0"/>
              <a:cs typeface="Arial" pitchFamily="34" charset="0"/>
              <a:sym typeface="Symbo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marriedTo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b1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e2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    wedding(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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 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d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ivorce(</a:t>
            </a:r>
            <a:r>
              <a:rPr lang="en-US" sz="16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x,y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)[t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b2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,t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e2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 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 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e1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≤</a:t>
            </a:r>
            <a:r>
              <a:rPr lang="en-US" sz="1600" b="1" baseline="30000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T</a:t>
            </a:r>
            <a:r>
              <a:rPr lang="en-US" sz="1600" b="1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 t</a:t>
            </a:r>
            <a:r>
              <a:rPr lang="en-US" sz="1600" b="1" baseline="-25000" dirty="0">
                <a:solidFill>
                  <a:srgbClr val="0033CC"/>
                </a:solidFill>
                <a:latin typeface="Lucida Sans" panose="020B0602030504020204" pitchFamily="34" charset="0"/>
                <a:sym typeface="Symbol"/>
              </a:rPr>
              <a:t>b2</a:t>
            </a:r>
            <a:endParaRPr lang="en-US" sz="1600" b="1" baseline="-25000" dirty="0">
              <a:solidFill>
                <a:srgbClr val="0033CC"/>
              </a:solidFill>
              <a:latin typeface="Lucida Sans" panose="020B0602030504020204" pitchFamily="34" charset="0"/>
              <a:cs typeface="Arial" pitchFamily="34" charset="0"/>
            </a:endParaRPr>
          </a:p>
        </p:txBody>
      </p:sp>
      <p:sp>
        <p:nvSpPr>
          <p:cNvPr id="3082" name="TextBox 3081"/>
          <p:cNvSpPr txBox="1"/>
          <p:nvPr/>
        </p:nvSpPr>
        <p:spPr>
          <a:xfrm>
            <a:off x="251520" y="4222829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Base</a:t>
            </a:r>
          </a:p>
          <a:p>
            <a:r>
              <a:rPr lang="en-US" dirty="0"/>
              <a:t>Facts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52487" y="2636912"/>
            <a:ext cx="979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Derived</a:t>
            </a:r>
          </a:p>
          <a:p>
            <a:r>
              <a:rPr lang="en-US" dirty="0"/>
              <a:t>Facts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52487" y="1414517"/>
            <a:ext cx="979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Dedupl</a:t>
            </a:r>
            <a:r>
              <a:rPr lang="en-US" dirty="0"/>
              <a:t>.</a:t>
            </a:r>
          </a:p>
          <a:p>
            <a:r>
              <a:rPr lang="en-US" dirty="0"/>
              <a:t>Facts</a:t>
            </a:r>
          </a:p>
        </p:txBody>
      </p:sp>
      <p:sp>
        <p:nvSpPr>
          <p:cNvPr id="3083" name="Rectangle 3082"/>
          <p:cNvSpPr/>
          <p:nvPr/>
        </p:nvSpPr>
        <p:spPr>
          <a:xfrm>
            <a:off x="1547664" y="4365104"/>
            <a:ext cx="242085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wedding(</a:t>
            </a:r>
            <a:r>
              <a:rPr lang="en-US" sz="14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DeNiro,Abbott</a:t>
            </a:r>
            <a:r>
              <a:rPr lang="en-US" sz="14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  <a:endParaRPr lang="en-US" sz="1400" dirty="0"/>
          </a:p>
        </p:txBody>
      </p:sp>
      <p:sp>
        <p:nvSpPr>
          <p:cNvPr id="65" name="Rectangle 64"/>
          <p:cNvSpPr/>
          <p:nvPr/>
        </p:nvSpPr>
        <p:spPr>
          <a:xfrm>
            <a:off x="4139952" y="4653136"/>
            <a:ext cx="242085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wedding(</a:t>
            </a:r>
            <a:r>
              <a:rPr lang="en-US" sz="14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DeNiro,Abbott</a:t>
            </a:r>
            <a:r>
              <a:rPr lang="en-US" sz="14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  <a:endParaRPr lang="en-US" sz="1400" dirty="0"/>
          </a:p>
        </p:txBody>
      </p:sp>
      <p:sp>
        <p:nvSpPr>
          <p:cNvPr id="66" name="Rectangle 65"/>
          <p:cNvSpPr/>
          <p:nvPr/>
        </p:nvSpPr>
        <p:spPr>
          <a:xfrm>
            <a:off x="5940152" y="4365104"/>
            <a:ext cx="230864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divorce(</a:t>
            </a:r>
            <a:r>
              <a:rPr lang="en-US" sz="1400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DeNiro,Abbott</a:t>
            </a:r>
            <a:r>
              <a:rPr lang="en-US" sz="1400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)</a:t>
            </a:r>
            <a:endParaRPr lang="en-US" sz="1400" dirty="0"/>
          </a:p>
        </p:txBody>
      </p:sp>
      <p:sp>
        <p:nvSpPr>
          <p:cNvPr id="67" name="TextBox 66"/>
          <p:cNvSpPr txBox="1"/>
          <p:nvPr/>
        </p:nvSpPr>
        <p:spPr>
          <a:xfrm>
            <a:off x="8100392" y="5147900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Sans" panose="020B0602030504020204" pitchFamily="34" charset="0"/>
              </a:rPr>
              <a:t>T</a:t>
            </a:r>
            <a:r>
              <a:rPr lang="en-US" baseline="-25000" dirty="0" err="1">
                <a:latin typeface="Lucida Sans" panose="020B0602030504020204" pitchFamily="34" charset="0"/>
              </a:rPr>
              <a:t>max</a:t>
            </a:r>
            <a:endParaRPr lang="en-US" baseline="-25000" dirty="0">
              <a:latin typeface="Lucida Sans" panose="020B0602030504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53243" y="4365104"/>
            <a:ext cx="346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677229" y="4077072"/>
            <a:ext cx="346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0"/>
              </a:rPr>
              <a:t>f</a:t>
            </a:r>
            <a:r>
              <a:rPr lang="en-US" sz="1600" baseline="-25000" dirty="0">
                <a:latin typeface="Lucida Sans" panose="020B0602030504020204" pitchFamily="34" charset="0"/>
              </a:rPr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92589" y="5147900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Lucida Sans" panose="020B0602030504020204" pitchFamily="34" charset="0"/>
              </a:rPr>
              <a:t>T</a:t>
            </a:r>
            <a:r>
              <a:rPr lang="en-US" baseline="-25000" dirty="0" err="1">
                <a:latin typeface="Lucida Sans" panose="020B0602030504020204" pitchFamily="34" charset="0"/>
              </a:rPr>
              <a:t>min</a:t>
            </a:r>
            <a:endParaRPr lang="en-US" baseline="-25000" dirty="0"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06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2" grpId="0" animBg="1"/>
      <p:bldP spid="43" grpId="0" animBg="1"/>
      <p:bldP spid="3" grpId="0" build="p"/>
      <p:bldP spid="50" grpId="0"/>
      <p:bldP spid="51" grpId="0"/>
      <p:bldP spid="52" grpId="0"/>
      <p:bldP spid="53" grpId="0"/>
      <p:bldP spid="54" grpId="0"/>
      <p:bldP spid="55" grpId="0" animBg="1"/>
      <p:bldP spid="3080" grpId="0" animBg="1"/>
      <p:bldP spid="60" grpId="0"/>
      <p:bldP spid="62" grpId="0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00"/>
          <p:cNvSpPr/>
          <p:nvPr/>
        </p:nvSpPr>
        <p:spPr>
          <a:xfrm>
            <a:off x="3347864" y="2653442"/>
            <a:ext cx="576064" cy="4155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</a:rPr>
              <a:t>0.08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572000" y="2568894"/>
            <a:ext cx="864096" cy="5000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0.12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3923928" y="2293402"/>
            <a:ext cx="648072" cy="7755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</a:rPr>
              <a:t>0.16</a:t>
            </a:r>
          </a:p>
        </p:txBody>
      </p:sp>
      <p:cxnSp>
        <p:nvCxnSpPr>
          <p:cNvPr id="99" name="Straight Arrow Connector 98"/>
          <p:cNvCxnSpPr>
            <a:stCxn id="4" idx="0"/>
          </p:cNvCxnSpPr>
          <p:nvPr/>
        </p:nvCxnSpPr>
        <p:spPr>
          <a:xfrm rot="5400000" flipH="1" flipV="1">
            <a:off x="1910935" y="3268266"/>
            <a:ext cx="1928825" cy="1393040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23" idx="0"/>
          </p:cNvCxnSpPr>
          <p:nvPr/>
        </p:nvCxnSpPr>
        <p:spPr>
          <a:xfrm flipH="1" flipV="1">
            <a:off x="3786187" y="3000372"/>
            <a:ext cx="2550008" cy="2012804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4" idx="0"/>
          </p:cNvCxnSpPr>
          <p:nvPr/>
        </p:nvCxnSpPr>
        <p:spPr>
          <a:xfrm rot="5400000" flipH="1" flipV="1">
            <a:off x="2121260" y="2982513"/>
            <a:ext cx="2004252" cy="1889119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17" idx="0"/>
          </p:cNvCxnSpPr>
          <p:nvPr/>
        </p:nvCxnSpPr>
        <p:spPr>
          <a:xfrm flipH="1" flipV="1">
            <a:off x="4427984" y="2924944"/>
            <a:ext cx="2484276" cy="1728192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136"/>
          <p:cNvGrpSpPr/>
          <p:nvPr/>
        </p:nvGrpSpPr>
        <p:grpSpPr>
          <a:xfrm>
            <a:off x="1259931" y="4286256"/>
            <a:ext cx="3448380" cy="1869530"/>
            <a:chOff x="1259931" y="4286256"/>
            <a:chExt cx="3448380" cy="1869530"/>
          </a:xfrm>
        </p:grpSpPr>
        <p:sp>
          <p:nvSpPr>
            <p:cNvPr id="4" name="Rectangle 3"/>
            <p:cNvSpPr/>
            <p:nvPr/>
          </p:nvSpPr>
          <p:spPr>
            <a:xfrm>
              <a:off x="1714480" y="4929198"/>
              <a:ext cx="928693" cy="5715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cs typeface="Arial" panose="020B0604020202020204" pitchFamily="34" charset="0"/>
                </a:rPr>
                <a:t>0.4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643174" y="4581128"/>
              <a:ext cx="1071570" cy="9195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cs typeface="Arial" panose="020B0604020202020204" pitchFamily="34" charset="0"/>
                </a:rPr>
                <a:t>0.6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963587" y="4893479"/>
              <a:ext cx="1215240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571604" y="5500702"/>
              <a:ext cx="250033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1678761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2607455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3679025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1500166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 panose="020F0502020204030204" pitchFamily="34" charset="0"/>
                </a:rPr>
                <a:t>‘03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357422" y="548856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 panose="020F0502020204030204" pitchFamily="34" charset="0"/>
                </a:rPr>
                <a:t>‘05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452646" y="548856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 panose="020F0502020204030204" pitchFamily="34" charset="0"/>
                </a:rPr>
                <a:t>‘07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1259931" y="5786454"/>
              <a:ext cx="34483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err="1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playsFor</a:t>
              </a:r>
              <a:r>
                <a:rPr lang="en-US" b="1" dirty="0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(Beckham, Real, T</a:t>
              </a:r>
              <a:r>
                <a:rPr lang="en-US" b="1" baseline="-25000" dirty="0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1</a:t>
              </a:r>
              <a:r>
                <a:rPr lang="en-US" b="1" dirty="0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)</a:t>
              </a:r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0" y="5384085"/>
            <a:ext cx="1007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cs typeface="Arial" pitchFamily="34" charset="0"/>
              </a:rPr>
              <a:t>Base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cs typeface="Arial" pitchFamily="34" charset="0"/>
              </a:rPr>
              <a:t>Facts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0" y="1157843"/>
            <a:ext cx="13147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cs typeface="Arial" pitchFamily="34" charset="0"/>
              </a:rPr>
              <a:t>Derived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cs typeface="Arial" pitchFamily="34" charset="0"/>
              </a:rPr>
              <a:t>Facts</a:t>
            </a:r>
          </a:p>
        </p:txBody>
      </p:sp>
      <p:grpSp>
        <p:nvGrpSpPr>
          <p:cNvPr id="5" name="Group 137"/>
          <p:cNvGrpSpPr/>
          <p:nvPr/>
        </p:nvGrpSpPr>
        <p:grpSpPr>
          <a:xfrm>
            <a:off x="5236886" y="4286256"/>
            <a:ext cx="3410600" cy="1879048"/>
            <a:chOff x="5236886" y="4286256"/>
            <a:chExt cx="3410600" cy="1879048"/>
          </a:xfrm>
        </p:grpSpPr>
        <p:sp>
          <p:nvSpPr>
            <p:cNvPr id="98" name="Rectangle 97"/>
            <p:cNvSpPr/>
            <p:nvPr/>
          </p:nvSpPr>
          <p:spPr>
            <a:xfrm>
              <a:off x="7092278" y="5017166"/>
              <a:ext cx="792090" cy="50006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cs typeface="Arial" panose="020B0604020202020204" pitchFamily="34" charset="0"/>
                </a:rPr>
                <a:t>0.2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940150" y="5013176"/>
              <a:ext cx="792090" cy="50006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cs typeface="Arial" panose="020B0604020202020204" pitchFamily="34" charset="0"/>
                </a:rPr>
                <a:t>0.2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498984" y="5157192"/>
              <a:ext cx="441168" cy="36162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>
                  <a:solidFill>
                    <a:prstClr val="black"/>
                  </a:solidFill>
                  <a:cs typeface="Arial" panose="020B0604020202020204" pitchFamily="34" charset="0"/>
                </a:rPr>
                <a:t>0.1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660231" y="4653136"/>
              <a:ext cx="504057" cy="86409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cs typeface="Arial" panose="020B0604020202020204" pitchFamily="34" charset="0"/>
                </a:rPr>
                <a:t>0.4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903900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 panose="020F0502020204030204" pitchFamily="34" charset="0"/>
                </a:rPr>
                <a:t>‘05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5356108" y="4286256"/>
              <a:ext cx="0" cy="123256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5463265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6624513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7130279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7846369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5236886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 panose="020F0502020204030204" pitchFamily="34" charset="0"/>
                </a:rPr>
                <a:t>‘00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679764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 panose="020F0502020204030204" pitchFamily="34" charset="0"/>
                </a:rPr>
                <a:t>‘02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596336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 panose="020F0502020204030204" pitchFamily="34" charset="0"/>
                </a:rPr>
                <a:t>‘07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5364088" y="5517232"/>
              <a:ext cx="2808312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ctangle 82"/>
            <p:cNvSpPr/>
            <p:nvPr/>
          </p:nvSpPr>
          <p:spPr>
            <a:xfrm>
              <a:off x="5292080" y="5795972"/>
              <a:ext cx="33554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b="1" dirty="0" err="1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playsFor</a:t>
              </a:r>
              <a:r>
                <a:rPr lang="en-US" b="1" dirty="0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(Ronaldo, Real, T</a:t>
              </a:r>
              <a:r>
                <a:rPr lang="en-US" b="1" baseline="-25000" dirty="0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2</a:t>
              </a:r>
              <a:r>
                <a:rPr lang="en-US" b="1" dirty="0">
                  <a:solidFill>
                    <a:srgbClr val="0033CC"/>
                  </a:solidFill>
                  <a:latin typeface="Lucida Sans" panose="020B0602030504020204" pitchFamily="34" charset="0"/>
                  <a:cs typeface="Arial" pitchFamily="34" charset="0"/>
                </a:rPr>
                <a:t>)</a:t>
              </a:r>
            </a:p>
          </p:txBody>
        </p:sp>
        <p:cxnSp>
          <p:nvCxnSpPr>
            <p:cNvPr id="89" name="Straight Connector 88"/>
            <p:cNvCxnSpPr/>
            <p:nvPr/>
          </p:nvCxnSpPr>
          <p:spPr>
            <a:xfrm rot="5400000">
              <a:off x="5904433" y="555295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6372199" y="5507940"/>
              <a:ext cx="5760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 panose="020F0502020204030204" pitchFamily="34" charset="0"/>
                </a:rPr>
                <a:t>‘04</a:t>
              </a:r>
            </a:p>
          </p:txBody>
        </p:sp>
      </p:grpSp>
      <p:grpSp>
        <p:nvGrpSpPr>
          <p:cNvPr id="7" name="Group 141"/>
          <p:cNvGrpSpPr/>
          <p:nvPr/>
        </p:nvGrpSpPr>
        <p:grpSpPr>
          <a:xfrm>
            <a:off x="3059832" y="2000240"/>
            <a:ext cx="2808312" cy="1440902"/>
            <a:chOff x="3059832" y="2000240"/>
            <a:chExt cx="2808312" cy="1440902"/>
          </a:xfrm>
        </p:grpSpPr>
        <p:sp>
          <p:nvSpPr>
            <p:cNvPr id="58" name="TextBox 57"/>
            <p:cNvSpPr txBox="1"/>
            <p:nvPr/>
          </p:nvSpPr>
          <p:spPr>
            <a:xfrm>
              <a:off x="3059832" y="307181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‘03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635896" y="307181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‘04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175708" y="3059668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‘07</a:t>
              </a:r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rot="5400000" flipH="1" flipV="1">
              <a:off x="2669454" y="2536422"/>
              <a:ext cx="1073158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>
              <a:off x="3312145" y="3107529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8209" y="3107529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5402087" y="3107529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>
              <a:off x="4536281" y="3107529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3203848" y="3068960"/>
              <a:ext cx="2664296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4355976" y="306896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‘05</a:t>
              </a:r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5004048" y="1203246"/>
            <a:ext cx="36583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</a:t>
            </a: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playsFor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Real,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1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Symbol"/>
              <a:buChar char="Ù"/>
            </a:pP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playsFor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(Ronaldo, Real,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Symbol"/>
              <a:buChar char="Ù"/>
            </a:pP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overlaps(T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1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3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387269" y="1196752"/>
            <a:ext cx="184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  <a:sym typeface="Symbol"/>
              </a:rPr>
              <a:t></a:t>
            </a:r>
            <a:endParaRPr lang="en-US" sz="2800" dirty="0">
              <a:solidFill>
                <a:srgbClr val="0033CC"/>
              </a:solidFill>
              <a:latin typeface="Lucida Sans" panose="020B0602030504020204" pitchFamily="34" charset="0"/>
              <a:cs typeface="Arial" pitchFamily="34" charset="0"/>
            </a:endParaRPr>
          </a:p>
        </p:txBody>
      </p:sp>
      <p:cxnSp>
        <p:nvCxnSpPr>
          <p:cNvPr id="130" name="Straight Arrow Connector 129"/>
          <p:cNvCxnSpPr>
            <a:stCxn id="15" idx="0"/>
          </p:cNvCxnSpPr>
          <p:nvPr/>
        </p:nvCxnSpPr>
        <p:spPr>
          <a:xfrm rot="5400000" flipH="1" flipV="1">
            <a:off x="3163855" y="3012056"/>
            <a:ext cx="1584176" cy="1553968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rot="10800000">
            <a:off x="5220072" y="2996952"/>
            <a:ext cx="2592288" cy="2016224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211765" y="1198493"/>
            <a:ext cx="4216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teamMates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                             Ronaldo,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3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 </a:t>
            </a:r>
          </a:p>
        </p:txBody>
      </p:sp>
      <p:sp>
        <p:nvSpPr>
          <p:cNvPr id="72" name="Title 1"/>
          <p:cNvSpPr>
            <a:spLocks noGrp="1"/>
          </p:cNvSpPr>
          <p:nvPr>
            <p:ph type="title"/>
          </p:nvPr>
        </p:nvSpPr>
        <p:spPr>
          <a:xfrm>
            <a:off x="467544" y="-13394"/>
            <a:ext cx="8280920" cy="778098"/>
          </a:xfrm>
        </p:spPr>
        <p:txBody>
          <a:bodyPr>
            <a:noAutofit/>
          </a:bodyPr>
          <a:lstStyle/>
          <a:p>
            <a:pPr algn="ctr"/>
            <a:r>
              <a:rPr lang="en-US" sz="3400" dirty="0"/>
              <a:t>Inference in Probabilistic-Temporal Databases</a:t>
            </a:r>
          </a:p>
        </p:txBody>
      </p:sp>
      <p:sp>
        <p:nvSpPr>
          <p:cNvPr id="73" name="Text Box 8"/>
          <p:cNvSpPr txBox="1">
            <a:spLocks noChangeArrowheads="1"/>
          </p:cNvSpPr>
          <p:nvPr/>
        </p:nvSpPr>
        <p:spPr bwMode="auto">
          <a:xfrm>
            <a:off x="3446372" y="764704"/>
            <a:ext cx="53741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dirty="0">
                <a:latin typeface="+mn-lt"/>
              </a:rPr>
              <a:t>[Wang,Yahya,Theobald: MUD’10;  </a:t>
            </a:r>
            <a:r>
              <a:rPr lang="de-DE" sz="1400" dirty="0" err="1">
                <a:latin typeface="+mn-lt"/>
              </a:rPr>
              <a:t>Dylla,Miliaraki,Theobald</a:t>
            </a:r>
            <a:r>
              <a:rPr lang="de-DE" sz="1400" dirty="0">
                <a:latin typeface="+mn-lt"/>
              </a:rPr>
              <a:t>: PVLDB’13]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0286" y="6309320"/>
            <a:ext cx="4196983" cy="369332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Example using the Allen predicate </a:t>
            </a:r>
            <a:r>
              <a:rPr lang="en-US" i="1" dirty="0">
                <a:latin typeface="+mn-lt"/>
              </a:rPr>
              <a:t>overlaps</a:t>
            </a:r>
          </a:p>
        </p:txBody>
      </p:sp>
    </p:spTree>
    <p:extLst>
      <p:ext uri="{BB962C8B-B14F-4D97-AF65-F5344CB8AC3E}">
        <p14:creationId xmlns:p14="http://schemas.microsoft.com/office/powerpoint/2010/main" val="274406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  <p:bldP spid="102" grpId="0" animBg="1"/>
      <p:bldP spid="104" grpId="0" animBg="1"/>
      <p:bldP spid="62" grpId="0"/>
      <p:bldP spid="67" grpId="0"/>
      <p:bldP spid="122" grpId="0"/>
      <p:bldP spid="71" grpId="0"/>
      <p:bldP spid="9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00166" y="4286256"/>
            <a:ext cx="2571768" cy="1583778"/>
            <a:chOff x="1500166" y="4286256"/>
            <a:chExt cx="2571768" cy="1583778"/>
          </a:xfrm>
        </p:grpSpPr>
        <p:sp>
          <p:nvSpPr>
            <p:cNvPr id="4" name="Rectangle 3"/>
            <p:cNvSpPr/>
            <p:nvPr/>
          </p:nvSpPr>
          <p:spPr>
            <a:xfrm>
              <a:off x="1714480" y="4929198"/>
              <a:ext cx="928693" cy="57150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</a:rPr>
                <a:t>0.4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643174" y="4581128"/>
              <a:ext cx="1071570" cy="9195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</a:rPr>
                <a:t>0.6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963587" y="4893479"/>
              <a:ext cx="1215240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571604" y="5500702"/>
              <a:ext cx="250033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1678761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2607455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3679025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1500166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‘03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357422" y="548856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‘05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452646" y="5488560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‘07</a:t>
              </a:r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1259931" y="5786454"/>
            <a:ext cx="3448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playsFor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Real,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1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0" y="5384085"/>
            <a:ext cx="1007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cs typeface="Arial" pitchFamily="34" charset="0"/>
              </a:rPr>
              <a:t>Base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cs typeface="Arial" pitchFamily="34" charset="0"/>
              </a:rPr>
              <a:t>Facts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0" y="1157843"/>
            <a:ext cx="13147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cs typeface="Arial" pitchFamily="34" charset="0"/>
              </a:rPr>
              <a:t>Derived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cs typeface="Arial" pitchFamily="34" charset="0"/>
              </a:rPr>
              <a:t>Facts</a:t>
            </a:r>
          </a:p>
        </p:txBody>
      </p:sp>
      <p:sp>
        <p:nvSpPr>
          <p:cNvPr id="83" name="Rectangle 82"/>
          <p:cNvSpPr/>
          <p:nvPr/>
        </p:nvSpPr>
        <p:spPr>
          <a:xfrm>
            <a:off x="5292080" y="5795972"/>
            <a:ext cx="3355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playsFor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(Ronaldo, Real,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2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236886" y="4286256"/>
            <a:ext cx="2935514" cy="1591016"/>
            <a:chOff x="5236886" y="4286256"/>
            <a:chExt cx="2935514" cy="1591016"/>
          </a:xfrm>
        </p:grpSpPr>
        <p:sp>
          <p:nvSpPr>
            <p:cNvPr id="98" name="Rectangle 97"/>
            <p:cNvSpPr/>
            <p:nvPr/>
          </p:nvSpPr>
          <p:spPr>
            <a:xfrm>
              <a:off x="7092280" y="5017166"/>
              <a:ext cx="792088" cy="50006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</a:rPr>
                <a:t>0.2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940152" y="5013176"/>
              <a:ext cx="792088" cy="50006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</a:rPr>
                <a:t>0.2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498985" y="5157192"/>
              <a:ext cx="441168" cy="36162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>
                  <a:solidFill>
                    <a:prstClr val="black"/>
                  </a:solidFill>
                </a:rPr>
                <a:t>0.1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903900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‘05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5356108" y="4286256"/>
              <a:ext cx="0" cy="123256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5463265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6624513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7130279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7846369" y="553642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5236886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‘00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679764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‘02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596336" y="5500702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‘07</a:t>
              </a:r>
            </a:p>
          </p:txBody>
        </p:sp>
        <p:cxnSp>
          <p:nvCxnSpPr>
            <p:cNvPr id="89" name="Straight Connector 88"/>
            <p:cNvCxnSpPr/>
            <p:nvPr/>
          </p:nvCxnSpPr>
          <p:spPr>
            <a:xfrm rot="5400000">
              <a:off x="5904433" y="5552951"/>
              <a:ext cx="714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6372200" y="5507940"/>
              <a:ext cx="4764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  <a:latin typeface="Calibri"/>
                </a:rPr>
                <a:t>‘04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660232" y="4653136"/>
              <a:ext cx="504056" cy="86409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</a:rPr>
                <a:t>0.4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5364088" y="5517232"/>
              <a:ext cx="2808312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3059832" y="2000240"/>
            <a:ext cx="2808312" cy="1440902"/>
            <a:chOff x="3059832" y="2000240"/>
            <a:chExt cx="2808312" cy="1440902"/>
          </a:xfrm>
        </p:grpSpPr>
        <p:sp>
          <p:nvSpPr>
            <p:cNvPr id="101" name="Rectangle 100"/>
            <p:cNvSpPr/>
            <p:nvPr/>
          </p:nvSpPr>
          <p:spPr>
            <a:xfrm>
              <a:off x="3347864" y="2653442"/>
              <a:ext cx="576064" cy="41551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>
                  <a:solidFill>
                    <a:prstClr val="black"/>
                  </a:solidFill>
                </a:rPr>
                <a:t>0.08</a:t>
              </a: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4572000" y="2568894"/>
              <a:ext cx="864096" cy="50006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prstClr val="black"/>
                  </a:solidFill>
                </a:rPr>
                <a:t>0.12</a:t>
              </a: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923928" y="2293402"/>
              <a:ext cx="648072" cy="77555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>
                  <a:solidFill>
                    <a:prstClr val="black"/>
                  </a:solidFill>
                </a:rPr>
                <a:t>0.16</a:t>
              </a:r>
            </a:p>
          </p:txBody>
        </p:sp>
        <p:grpSp>
          <p:nvGrpSpPr>
            <p:cNvPr id="7" name="Group 141"/>
            <p:cNvGrpSpPr/>
            <p:nvPr/>
          </p:nvGrpSpPr>
          <p:grpSpPr>
            <a:xfrm>
              <a:off x="3059832" y="2000240"/>
              <a:ext cx="2808312" cy="1440902"/>
              <a:chOff x="3059832" y="2000240"/>
              <a:chExt cx="2808312" cy="1440902"/>
            </a:xfrm>
          </p:grpSpPr>
          <p:sp>
            <p:nvSpPr>
              <p:cNvPr id="58" name="TextBox 57"/>
              <p:cNvSpPr txBox="1"/>
              <p:nvPr/>
            </p:nvSpPr>
            <p:spPr>
              <a:xfrm>
                <a:off x="3059832" y="3071810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solidFill>
                      <a:prstClr val="black"/>
                    </a:solidFill>
                    <a:latin typeface="Calibri"/>
                  </a:rPr>
                  <a:t>‘03</a:t>
                </a: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3635896" y="3071810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solidFill>
                      <a:prstClr val="black"/>
                    </a:solidFill>
                    <a:latin typeface="Calibri"/>
                  </a:rPr>
                  <a:t>‘04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5175708" y="3059668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solidFill>
                      <a:prstClr val="black"/>
                    </a:solidFill>
                    <a:latin typeface="Calibri"/>
                  </a:rPr>
                  <a:t>‘07</a:t>
                </a:r>
              </a:p>
            </p:txBody>
          </p:sp>
          <p:cxnSp>
            <p:nvCxnSpPr>
              <p:cNvPr id="48" name="Straight Arrow Connector 47"/>
              <p:cNvCxnSpPr/>
              <p:nvPr/>
            </p:nvCxnSpPr>
            <p:spPr>
              <a:xfrm rot="5400000" flipH="1" flipV="1">
                <a:off x="2669454" y="2536422"/>
                <a:ext cx="1073158" cy="79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>
                <a:off x="3312145" y="3107529"/>
                <a:ext cx="7143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3888209" y="3107529"/>
                <a:ext cx="7143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5402087" y="3107529"/>
                <a:ext cx="7143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5400000">
                <a:off x="4536281" y="3107529"/>
                <a:ext cx="7143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/>
            </p:nvCxnSpPr>
            <p:spPr>
              <a:xfrm>
                <a:off x="3203848" y="3068960"/>
                <a:ext cx="2664296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TextBox 94"/>
              <p:cNvSpPr txBox="1"/>
              <p:nvPr/>
            </p:nvSpPr>
            <p:spPr>
              <a:xfrm>
                <a:off x="4355976" y="3068960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solidFill>
                      <a:prstClr val="black"/>
                    </a:solidFill>
                    <a:latin typeface="Calibri"/>
                  </a:rPr>
                  <a:t>‘05</a:t>
                </a:r>
              </a:p>
            </p:txBody>
          </p:sp>
        </p:grpSp>
      </p:grpSp>
      <p:sp>
        <p:nvSpPr>
          <p:cNvPr id="106" name="Rectangle 105"/>
          <p:cNvSpPr/>
          <p:nvPr/>
        </p:nvSpPr>
        <p:spPr>
          <a:xfrm>
            <a:off x="3180403" y="5267199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playsFor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</a:t>
            </a: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Zidane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, Real,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3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3655972" y="1196752"/>
            <a:ext cx="3887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teamMates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                             Zidane,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5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702139" y="2206605"/>
            <a:ext cx="3961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teamMates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(Ronaldo,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                              Zidane,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6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 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72580" y="1198493"/>
            <a:ext cx="4131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teamMates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(Beckham,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                                 Ronaldo, T</a:t>
            </a:r>
            <a:r>
              <a:rPr lang="en-US" b="1" baseline="-25000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4</a:t>
            </a:r>
            <a:r>
              <a:rPr lang="en-US" b="1" dirty="0">
                <a:solidFill>
                  <a:srgbClr val="0033CC"/>
                </a:solidFill>
                <a:latin typeface="Lucida Sans" panose="020B0602030504020204" pitchFamily="34" charset="0"/>
                <a:cs typeface="Arial" pitchFamily="34" charset="0"/>
              </a:rPr>
              <a:t>) </a:t>
            </a:r>
          </a:p>
        </p:txBody>
      </p:sp>
      <p:cxnSp>
        <p:nvCxnSpPr>
          <p:cNvPr id="115" name="Straight Connector 114"/>
          <p:cNvCxnSpPr/>
          <p:nvPr/>
        </p:nvCxnSpPr>
        <p:spPr>
          <a:xfrm>
            <a:off x="71438" y="3714752"/>
            <a:ext cx="892971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75914" y="3347700"/>
            <a:ext cx="18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+mn-lt"/>
              </a:rPr>
              <a:t>Non-independent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71406" y="3717032"/>
            <a:ext cx="1389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+mn-lt"/>
              </a:rPr>
              <a:t>Independent</a:t>
            </a:r>
          </a:p>
        </p:txBody>
      </p:sp>
      <p:cxnSp>
        <p:nvCxnSpPr>
          <p:cNvPr id="69" name="Straight Arrow Connector 68"/>
          <p:cNvCxnSpPr>
            <a:stCxn id="55" idx="1"/>
            <a:endCxn id="114" idx="2"/>
          </p:cNvCxnSpPr>
          <p:nvPr/>
        </p:nvCxnSpPr>
        <p:spPr>
          <a:xfrm flipV="1">
            <a:off x="1500166" y="1844824"/>
            <a:ext cx="1138044" cy="3840544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 flipV="1">
            <a:off x="3893604" y="1844825"/>
            <a:ext cx="1581488" cy="3847781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55" idx="1"/>
            <a:endCxn id="110" idx="2"/>
          </p:cNvCxnSpPr>
          <p:nvPr/>
        </p:nvCxnSpPr>
        <p:spPr>
          <a:xfrm flipV="1">
            <a:off x="1500166" y="1843083"/>
            <a:ext cx="4099608" cy="3842285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V="1">
            <a:off x="3541485" y="1951965"/>
            <a:ext cx="2614691" cy="3262987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3541485" y="2818927"/>
            <a:ext cx="526459" cy="2396024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 flipV="1">
            <a:off x="4867928" y="2861202"/>
            <a:ext cx="1864312" cy="2812024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itle 1"/>
          <p:cNvSpPr>
            <a:spLocks noGrp="1"/>
          </p:cNvSpPr>
          <p:nvPr>
            <p:ph type="title"/>
          </p:nvPr>
        </p:nvSpPr>
        <p:spPr>
          <a:xfrm>
            <a:off x="467544" y="-13394"/>
            <a:ext cx="8280920" cy="778098"/>
          </a:xfrm>
        </p:spPr>
        <p:txBody>
          <a:bodyPr>
            <a:noAutofit/>
          </a:bodyPr>
          <a:lstStyle/>
          <a:p>
            <a:pPr algn="ctr"/>
            <a:r>
              <a:rPr lang="en-US" sz="3400" dirty="0"/>
              <a:t>Inference in Probabilistic-Temporal Databases</a:t>
            </a:r>
          </a:p>
        </p:txBody>
      </p:sp>
      <p:sp>
        <p:nvSpPr>
          <p:cNvPr id="73" name="Text Box 8"/>
          <p:cNvSpPr txBox="1">
            <a:spLocks noChangeArrowheads="1"/>
          </p:cNvSpPr>
          <p:nvPr/>
        </p:nvSpPr>
        <p:spPr bwMode="auto">
          <a:xfrm>
            <a:off x="3446372" y="764704"/>
            <a:ext cx="53741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dirty="0">
                <a:latin typeface="+mn-lt"/>
              </a:rPr>
              <a:t>[Wang,Yahya,Theobald: MUD’10;  </a:t>
            </a:r>
            <a:r>
              <a:rPr lang="de-DE" sz="1400" dirty="0" err="1">
                <a:latin typeface="+mn-lt"/>
              </a:rPr>
              <a:t>Dylla,Miliaraki,Theobald</a:t>
            </a:r>
            <a:r>
              <a:rPr lang="de-DE" sz="1400" dirty="0">
                <a:latin typeface="+mn-lt"/>
              </a:rPr>
              <a:t>: PVLDB’13]</a:t>
            </a:r>
          </a:p>
        </p:txBody>
      </p:sp>
    </p:spTree>
    <p:extLst>
      <p:ext uri="{BB962C8B-B14F-4D97-AF65-F5344CB8AC3E}">
        <p14:creationId xmlns:p14="http://schemas.microsoft.com/office/powerpoint/2010/main" val="67662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  <p:bldP spid="110" grpId="0"/>
      <p:bldP spid="113" grpId="0"/>
      <p:bldP spid="114" grpId="0"/>
      <p:bldP spid="117" grpId="0"/>
      <p:bldP spid="1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326</TotalTime>
  <Words>1476</Words>
  <Application>Microsoft Macintosh PowerPoint</Application>
  <PresentationFormat>On-screen Show (4:3)</PresentationFormat>
  <Paragraphs>308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Arial</vt:lpstr>
      <vt:lpstr>Bitstream Vera Sans</vt:lpstr>
      <vt:lpstr>Bookman Old Style</vt:lpstr>
      <vt:lpstr>Calibri</vt:lpstr>
      <vt:lpstr>Consolas</vt:lpstr>
      <vt:lpstr>Gill Sans</vt:lpstr>
      <vt:lpstr>Gill Sans MT</vt:lpstr>
      <vt:lpstr>Lucida Sans</vt:lpstr>
      <vt:lpstr>Symbol</vt:lpstr>
      <vt:lpstr>Wingdings</vt:lpstr>
      <vt:lpstr>Wingdings 3</vt:lpstr>
      <vt:lpstr>Origin</vt:lpstr>
      <vt:lpstr>2_Origin</vt:lpstr>
      <vt:lpstr>Non-Standard-Datenbanken</vt:lpstr>
      <vt:lpstr>PowerPoint Presentation</vt:lpstr>
      <vt:lpstr>PowerPoint Presentation</vt:lpstr>
      <vt:lpstr>Probabilistic &amp; Temporal Databases</vt:lpstr>
      <vt:lpstr>Sequenced Semantics: Example</vt:lpstr>
      <vt:lpstr>Temporal Splitter / Snapshot Reduction</vt:lpstr>
      <vt:lpstr>Temporal Alignment &amp; Deduplication Example</vt:lpstr>
      <vt:lpstr>Inference in Probabilistic-Temporal Databases</vt:lpstr>
      <vt:lpstr>Inference in Probabilistic-Temporal Databases</vt:lpstr>
      <vt:lpstr>Inference in Probabilistic-Temporal Databases</vt:lpstr>
      <vt:lpstr>Lineage &amp; Possible Worlds</vt:lpstr>
      <vt:lpstr>Literature</vt:lpstr>
      <vt:lpstr>Historical Facts vs. Future Facts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URDF</dc:title>
  <dc:creator>Martin</dc:creator>
  <cp:lastModifiedBy>Ralf Möller</cp:lastModifiedBy>
  <cp:revision>784</cp:revision>
  <dcterms:modified xsi:type="dcterms:W3CDTF">2019-01-06T19:03:12Z</dcterms:modified>
</cp:coreProperties>
</file>