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1"/>
  </p:notesMasterIdLst>
  <p:handoutMasterIdLst>
    <p:handoutMasterId r:id="rId62"/>
  </p:handoutMasterIdLst>
  <p:sldIdLst>
    <p:sldId id="273" r:id="rId2"/>
    <p:sldId id="395" r:id="rId3"/>
    <p:sldId id="353" r:id="rId4"/>
    <p:sldId id="274" r:id="rId5"/>
    <p:sldId id="311" r:id="rId6"/>
    <p:sldId id="325" r:id="rId7"/>
    <p:sldId id="406" r:id="rId8"/>
    <p:sldId id="404" r:id="rId9"/>
    <p:sldId id="407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5" r:id="rId19"/>
    <p:sldId id="307" r:id="rId20"/>
    <p:sldId id="402" r:id="rId21"/>
    <p:sldId id="397" r:id="rId22"/>
    <p:sldId id="398" r:id="rId23"/>
    <p:sldId id="403" r:id="rId24"/>
    <p:sldId id="399" r:id="rId25"/>
    <p:sldId id="400" r:id="rId26"/>
    <p:sldId id="401" r:id="rId27"/>
    <p:sldId id="390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4" r:id="rId6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05FF"/>
    <a:srgbClr val="0F05FF"/>
    <a:srgbClr val="C5714A"/>
    <a:srgbClr val="0428FF"/>
    <a:srgbClr val="FF89E4"/>
    <a:srgbClr val="009B47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62"/>
  </p:normalViewPr>
  <p:slideViewPr>
    <p:cSldViewPr>
      <p:cViewPr varScale="1">
        <p:scale>
          <a:sx n="105" d="100"/>
          <a:sy n="105" d="100"/>
        </p:scale>
        <p:origin x="184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05.02.20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05.02.20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3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CFB50-42D6-B240-B801-3F9B7FDC64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6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loom-lang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j-cs"/>
              </a:rPr>
              <a:t>Non-Standard-Datenbanken</a:t>
            </a:r>
            <a:br>
              <a:rPr lang="de-DE" b="1" dirty="0">
                <a:cs typeface="+mj-cs"/>
              </a:rPr>
            </a:br>
            <a:r>
              <a:rPr lang="de-DE" sz="2600" dirty="0">
                <a:cs typeface="+mj-cs"/>
              </a:rPr>
              <a:t>Von </a:t>
            </a:r>
            <a:r>
              <a:rPr lang="de-DE" sz="2600" dirty="0" err="1">
                <a:cs typeface="+mj-cs"/>
              </a:rPr>
              <a:t>NoSQL</a:t>
            </a:r>
            <a:r>
              <a:rPr lang="de-DE" sz="2600" dirty="0">
                <a:cs typeface="+mj-cs"/>
              </a:rPr>
              <a:t> zu </a:t>
            </a:r>
            <a:r>
              <a:rPr lang="de-DE" sz="2600" dirty="0" err="1">
                <a:cs typeface="+mj-cs"/>
              </a:rPr>
              <a:t>NewSQL</a:t>
            </a:r>
            <a:endParaRPr lang="de-DE" sz="2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5923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CAP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b="1" dirty="0" err="1"/>
              <a:t>C</a:t>
            </a:r>
            <a:r>
              <a:rPr lang="de-DE" dirty="0" err="1"/>
              <a:t>onsistency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Alle Knoten sehen die gleichen Daten zur gleichen Zeit</a:t>
            </a:r>
          </a:p>
          <a:p>
            <a:r>
              <a:rPr lang="de-DE" b="1" dirty="0" err="1"/>
              <a:t>A</a:t>
            </a:r>
            <a:r>
              <a:rPr lang="de-DE" dirty="0" err="1"/>
              <a:t>vailability</a:t>
            </a:r>
            <a:r>
              <a:rPr lang="de-DE" dirty="0"/>
              <a:t> (Verfügbarkeit):</a:t>
            </a:r>
          </a:p>
          <a:p>
            <a:pPr lvl="1"/>
            <a:r>
              <a:rPr lang="de-DE" dirty="0"/>
              <a:t>Fehler von Knoten </a:t>
            </a:r>
            <a:br>
              <a:rPr lang="de-DE" dirty="0"/>
            </a:br>
            <a:r>
              <a:rPr lang="de-DE" dirty="0"/>
              <a:t>beeinträchtigen nicht die </a:t>
            </a:r>
            <a:br>
              <a:rPr lang="de-DE" dirty="0"/>
            </a:br>
            <a:r>
              <a:rPr lang="de-DE" dirty="0"/>
              <a:t>Funktionsfähigkeit der</a:t>
            </a:r>
            <a:br>
              <a:rPr lang="de-DE" dirty="0"/>
            </a:br>
            <a:r>
              <a:rPr lang="de-DE" dirty="0"/>
              <a:t>Überlebenden</a:t>
            </a:r>
          </a:p>
          <a:p>
            <a:r>
              <a:rPr lang="de-DE" b="1" dirty="0"/>
              <a:t>P</a:t>
            </a:r>
            <a:r>
              <a:rPr lang="de-DE" dirty="0"/>
              <a:t>artitionierungstoleranz:</a:t>
            </a:r>
          </a:p>
          <a:p>
            <a:pPr lvl="1"/>
            <a:r>
              <a:rPr lang="de-DE" dirty="0"/>
              <a:t>System arbeitet weiter, auch </a:t>
            </a:r>
            <a:br>
              <a:rPr lang="de-DE" dirty="0"/>
            </a:br>
            <a:r>
              <a:rPr lang="de-DE" dirty="0"/>
              <a:t>bei Partitionierung durch Netzwerkfehler</a:t>
            </a:r>
          </a:p>
          <a:p>
            <a:r>
              <a:rPr lang="de-DE" dirty="0">
                <a:solidFill>
                  <a:srgbClr val="0428FF"/>
                </a:solidFill>
              </a:rPr>
              <a:t>Theorem: </a:t>
            </a:r>
            <a:r>
              <a:rPr lang="de-DE" dirty="0"/>
              <a:t>Ein verteiltes System kann nur jeweils zwei Kriterien erfüllen, nicht aber alle drei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5444312" y="2316410"/>
            <a:ext cx="3032840" cy="2644610"/>
            <a:chOff x="1657675" y="1417639"/>
            <a:chExt cx="5748420" cy="5012573"/>
          </a:xfrm>
        </p:grpSpPr>
        <p:sp>
          <p:nvSpPr>
            <p:cNvPr id="5" name="Oval 4"/>
            <p:cNvSpPr/>
            <p:nvPr/>
          </p:nvSpPr>
          <p:spPr>
            <a:xfrm>
              <a:off x="1657675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069339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847464" y="3088107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P</a:t>
              </a:r>
            </a:p>
          </p:txBody>
        </p:sp>
        <p:sp>
          <p:nvSpPr>
            <p:cNvPr id="8" name="Multiply 7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0" y="609227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rgbClr val="0428FF"/>
                </a:solidFill>
              </a:rPr>
              <a:t>Seth Gilbert </a:t>
            </a:r>
            <a:r>
              <a:rPr lang="en-US" sz="1050" dirty="0">
                <a:solidFill>
                  <a:srgbClr val="0428FF"/>
                </a:solidFill>
              </a:rPr>
              <a:t>and Nancy Lynch. "Brewer's conjecture and  the feasibility of consistent, available, partition-tolerant web services." ACM SIGACT News 33.2 (</a:t>
            </a:r>
            <a:r>
              <a:rPr lang="en-US" sz="1050" b="1" dirty="0">
                <a:solidFill>
                  <a:srgbClr val="FF0000"/>
                </a:solidFill>
              </a:rPr>
              <a:t>2002</a:t>
            </a:r>
            <a:r>
              <a:rPr lang="en-US" sz="1050" dirty="0">
                <a:solidFill>
                  <a:srgbClr val="0428FF"/>
                </a:solidFill>
              </a:rPr>
              <a:t>): 51-59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6108660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428FF"/>
                </a:solidFill>
              </a:rPr>
              <a:t>CSE 40822-Cloud </a:t>
            </a:r>
            <a:r>
              <a:rPr lang="en-US" sz="1050">
                <a:solidFill>
                  <a:srgbClr val="0428FF"/>
                </a:solidFill>
              </a:rPr>
              <a:t>Computing-Fall 2014 Prof</a:t>
            </a:r>
            <a:r>
              <a:rPr lang="en-US" sz="105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113053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CAP Theorem: Argumente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/>
              <a:t>Nehmen wir an, es gibt zwei Knoten:</a:t>
            </a:r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30315" y="2267198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205004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CAP Theorem: Argumente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/>
              <a:t>Nehmen wir an, es gibt zwei Knoten:</a:t>
            </a:r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30315" y="2267198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895" y="3911516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6633" y="4513094"/>
            <a:ext cx="681789" cy="57484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28085" y="2104924"/>
            <a:ext cx="2802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/>
              <a:t>Nicht konsistent!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317" y="5506574"/>
            <a:ext cx="363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Antwort an Klienten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9416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CAP Theorem: Argumente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/>
              <a:t>Nehmen wir an, es gibt zwei Knoten:</a:t>
            </a:r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30315" y="2267198"/>
            <a:ext cx="0" cy="28207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895" y="3911516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8085" y="2104924"/>
            <a:ext cx="280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/>
              <a:t>Nicht verfügbar!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52" y="3737724"/>
            <a:ext cx="703833" cy="6944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5027" y="5566698"/>
            <a:ext cx="420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Warten auf Aktualisierung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</p:spTree>
    <p:extLst>
      <p:ext uri="{BB962C8B-B14F-4D97-AF65-F5344CB8AC3E}">
        <p14:creationId xmlns:p14="http://schemas.microsoft.com/office/powerpoint/2010/main" val="19275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CAP Theorem: Argumente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49958" cy="832853"/>
          </a:xfrm>
        </p:spPr>
        <p:txBody>
          <a:bodyPr>
            <a:normAutofit/>
          </a:bodyPr>
          <a:lstStyle/>
          <a:p>
            <a:r>
              <a:rPr lang="de-DE" dirty="0"/>
              <a:t>Nehmen wir an, es gibt zwei Knoten:</a:t>
            </a:r>
          </a:p>
        </p:txBody>
      </p:sp>
      <p:sp>
        <p:nvSpPr>
          <p:cNvPr id="4" name="Oval 3"/>
          <p:cNvSpPr/>
          <p:nvPr/>
        </p:nvSpPr>
        <p:spPr>
          <a:xfrm>
            <a:off x="1537368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5005136" y="2641514"/>
            <a:ext cx="1122948" cy="10962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852737" y="3911516"/>
            <a:ext cx="614947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5753769" y="451309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18895" y="3911516"/>
            <a:ext cx="688474" cy="160421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28084" y="2104926"/>
            <a:ext cx="2908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/>
              <a:t>Nicht partitionierungs-tolerant!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8855" y="5518659"/>
            <a:ext cx="460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 erhält Aktualisierung von B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1370264" y="4331281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07369" y="3149514"/>
            <a:ext cx="2045369" cy="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/>
          <p:cNvSpPr/>
          <p:nvPr/>
        </p:nvSpPr>
        <p:spPr>
          <a:xfrm>
            <a:off x="3513222" y="2307302"/>
            <a:ext cx="748631" cy="66842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75622" y="6427126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428FF"/>
                </a:solidFill>
              </a:rPr>
              <a:t>CSE 40822-Cloud </a:t>
            </a:r>
            <a:r>
              <a:rPr lang="en-US" sz="1200">
                <a:solidFill>
                  <a:srgbClr val="0428FF"/>
                </a:solidFill>
              </a:rPr>
              <a:t>Computing-Fall 2014 Prof</a:t>
            </a:r>
            <a:r>
              <a:rPr lang="en-US" sz="1200" dirty="0">
                <a:solidFill>
                  <a:srgbClr val="0428FF"/>
                </a:solidFill>
              </a:rPr>
              <a:t>. Dong Wang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6610" y="5479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Partitionierung:</a:t>
            </a:r>
            <a:br>
              <a:rPr lang="de-DE" dirty="0"/>
            </a:br>
            <a:r>
              <a:rPr lang="de-DE" dirty="0"/>
              <a:t>System zerfällt in (mindestens) </a:t>
            </a:r>
            <a:br>
              <a:rPr lang="de-DE" dirty="0"/>
            </a:br>
            <a:r>
              <a:rPr lang="de-DE" dirty="0"/>
              <a:t>zwei unverbundenen Teile</a:t>
            </a:r>
          </a:p>
        </p:txBody>
      </p:sp>
    </p:spTree>
    <p:extLst>
      <p:ext uri="{BB962C8B-B14F-4D97-AF65-F5344CB8AC3E}">
        <p14:creationId xmlns:p14="http://schemas.microsoft.com/office/powerpoint/2010/main" val="16064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529052" cy="576063"/>
          </a:xfrm>
        </p:spPr>
        <p:txBody>
          <a:bodyPr>
            <a:normAutofit fontScale="90000"/>
          </a:bodyPr>
          <a:lstStyle/>
          <a:p>
            <a:r>
              <a:rPr lang="de-DE" dirty="0"/>
              <a:t>Neubetrachtung CAP Theorem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34385" y="2260950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P</a:t>
              </a:r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374442"/>
            <a:ext cx="48928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de-DE" sz="2400" dirty="0"/>
              <a:t>Von den folgenden Garantien angeboten von verteilten Systemen:</a:t>
            </a:r>
          </a:p>
          <a:p>
            <a:pPr marL="742950" lvl="1" indent="-285750">
              <a:buFontTx/>
              <a:buChar char="•"/>
            </a:pPr>
            <a:r>
              <a:rPr lang="de-DE" sz="2400" dirty="0" err="1"/>
              <a:t>Consistency</a:t>
            </a:r>
            <a:endParaRPr lang="de-DE" sz="2400" dirty="0"/>
          </a:p>
          <a:p>
            <a:pPr marL="742950" lvl="1" indent="-285750">
              <a:buFontTx/>
              <a:buChar char="•"/>
            </a:pPr>
            <a:r>
              <a:rPr lang="de-DE" sz="2400" dirty="0" err="1"/>
              <a:t>Availability</a:t>
            </a:r>
            <a:endParaRPr lang="de-DE" sz="2400" dirty="0"/>
          </a:p>
          <a:p>
            <a:pPr marL="742950" lvl="1" indent="-285750">
              <a:buFontTx/>
              <a:buChar char="•"/>
            </a:pPr>
            <a:r>
              <a:rPr lang="de-DE" sz="2400" dirty="0"/>
              <a:t>Partition </a:t>
            </a:r>
            <a:r>
              <a:rPr lang="de-DE" sz="2400" dirty="0" err="1"/>
              <a:t>tolerance</a:t>
            </a:r>
            <a:endParaRPr lang="de-DE" sz="2400" dirty="0"/>
          </a:p>
          <a:p>
            <a:pPr lvl="1"/>
            <a:endParaRPr lang="de-DE" sz="1100" dirty="0"/>
          </a:p>
          <a:p>
            <a:pPr marL="285750" indent="-285750">
              <a:buFontTx/>
              <a:buChar char="•"/>
            </a:pPr>
            <a:r>
              <a:rPr lang="de-DE" sz="2400" dirty="0"/>
              <a:t>Wähle zwei</a:t>
            </a:r>
          </a:p>
          <a:p>
            <a:endParaRPr lang="de-DE" sz="1100" dirty="0"/>
          </a:p>
          <a:p>
            <a:pPr marL="285750" indent="-285750">
              <a:buFontTx/>
              <a:buChar char="•"/>
            </a:pPr>
            <a:r>
              <a:rPr lang="de-DE" sz="2400" dirty="0"/>
              <a:t>Drei Möglichkeiten :</a:t>
            </a:r>
          </a:p>
          <a:p>
            <a:pPr marL="742950" lvl="1" indent="-285750">
              <a:buFontTx/>
              <a:buChar char="•"/>
            </a:pPr>
            <a:r>
              <a:rPr lang="de-DE" sz="2400" dirty="0"/>
              <a:t>CP</a:t>
            </a:r>
          </a:p>
          <a:p>
            <a:pPr marL="742950" lvl="1" indent="-285750">
              <a:buFontTx/>
              <a:buChar char="•"/>
            </a:pPr>
            <a:r>
              <a:rPr lang="de-DE" sz="2400" dirty="0"/>
              <a:t>AP</a:t>
            </a:r>
          </a:p>
          <a:p>
            <a:pPr marL="742950" lvl="1" indent="-285750">
              <a:buFontTx/>
              <a:buChar char="•"/>
            </a:pPr>
            <a:r>
              <a:rPr lang="de-DE" sz="2400" dirty="0"/>
              <a:t>CA (relationales DMBS)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8816" y="1205796"/>
            <a:ext cx="2406316" cy="655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i="1" dirty="0">
                <a:solidFill>
                  <a:srgbClr val="000000"/>
                </a:solidFill>
              </a:rPr>
              <a:t>Probleme?</a:t>
            </a:r>
          </a:p>
        </p:txBody>
      </p:sp>
    </p:spTree>
    <p:extLst>
      <p:ext uri="{BB962C8B-B14F-4D97-AF65-F5344CB8AC3E}">
        <p14:creationId xmlns:p14="http://schemas.microsoft.com/office/powerpoint/2010/main" val="12711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Häufiges Missverständnis: 2 von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2"/>
            <a:ext cx="5491747" cy="4525963"/>
          </a:xfrm>
        </p:spPr>
        <p:txBody>
          <a:bodyPr/>
          <a:lstStyle/>
          <a:p>
            <a:r>
              <a:rPr lang="de-DE" dirty="0"/>
              <a:t>Was ist mit CA?</a:t>
            </a:r>
          </a:p>
          <a:p>
            <a:r>
              <a:rPr lang="de-DE" dirty="0"/>
              <a:t>Kann ein verteiltes System</a:t>
            </a:r>
            <a:br>
              <a:rPr lang="de-DE" dirty="0"/>
            </a:br>
            <a:r>
              <a:rPr lang="de-DE" dirty="0"/>
              <a:t>(mit unzuverlässigem Netzwerk)</a:t>
            </a:r>
            <a:br>
              <a:rPr lang="de-DE" dirty="0"/>
            </a:br>
            <a:r>
              <a:rPr lang="de-DE" dirty="0"/>
              <a:t>wirklich nicht </a:t>
            </a:r>
            <a:br>
              <a:rPr lang="de-DE" dirty="0"/>
            </a:br>
            <a:r>
              <a:rPr lang="de-DE" dirty="0"/>
              <a:t>partitionierungstolerant sein?</a:t>
            </a:r>
          </a:p>
        </p:txBody>
      </p:sp>
      <p:sp>
        <p:nvSpPr>
          <p:cNvPr id="5" name="Oval 4"/>
          <p:cNvSpPr/>
          <p:nvPr/>
        </p:nvSpPr>
        <p:spPr>
          <a:xfrm>
            <a:off x="5016571" y="1966847"/>
            <a:ext cx="2140664" cy="2052309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6659872" y="1966847"/>
            <a:ext cx="2273657" cy="2052309"/>
          </a:xfrm>
          <a:prstGeom prst="ellipse">
            <a:avLst/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39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29052" cy="616895"/>
          </a:xfrm>
        </p:spPr>
        <p:txBody>
          <a:bodyPr>
            <a:normAutofit/>
          </a:bodyPr>
          <a:lstStyle/>
          <a:p>
            <a:r>
              <a:rPr lang="de-DE" sz="2800" dirty="0"/>
              <a:t>Konsistenz oder Verfügbarkeit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P</a:t>
              </a:r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1246396"/>
            <a:ext cx="48928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de-DE" sz="2000" dirty="0"/>
              <a:t>Konsistenz und Verfügbarkeit sind keine binären Entscheidungen</a:t>
            </a:r>
            <a:endParaRPr lang="de-DE" sz="1050" dirty="0"/>
          </a:p>
          <a:p>
            <a:pPr marL="285750" indent="-285750">
              <a:buFontTx/>
              <a:buChar char="•"/>
            </a:pPr>
            <a:endParaRPr lang="de-DE" sz="2000" dirty="0"/>
          </a:p>
          <a:p>
            <a:pPr marL="285750" indent="-285750">
              <a:buFontTx/>
              <a:buChar char="•"/>
            </a:pPr>
            <a:r>
              <a:rPr lang="de-DE" sz="2000" dirty="0">
                <a:solidFill>
                  <a:srgbClr val="0B05FF"/>
                </a:solidFill>
              </a:rPr>
              <a:t>AP-Systeme </a:t>
            </a:r>
            <a:r>
              <a:rPr lang="de-DE" sz="2000" dirty="0"/>
              <a:t>schwächen Konsistenz zugunsten von Verfügbarkeit (sind aber </a:t>
            </a:r>
            <a:r>
              <a:rPr lang="de-DE" sz="2000" dirty="0">
                <a:solidFill>
                  <a:srgbClr val="0B05FF"/>
                </a:solidFill>
              </a:rPr>
              <a:t>nicht notwendigerweise inkonsistent</a:t>
            </a:r>
            <a:r>
              <a:rPr lang="de-DE" sz="2000" dirty="0"/>
              <a:t>)</a:t>
            </a:r>
            <a:endParaRPr lang="de-DE" sz="1050" dirty="0"/>
          </a:p>
          <a:p>
            <a:pPr marL="285750" indent="-285750">
              <a:buFontTx/>
              <a:buChar char="•"/>
            </a:pPr>
            <a:endParaRPr lang="de-DE" sz="2000" dirty="0"/>
          </a:p>
          <a:p>
            <a:pPr marL="285750" indent="-285750">
              <a:buFontTx/>
              <a:buChar char="•"/>
            </a:pPr>
            <a:r>
              <a:rPr lang="de-DE" sz="2000" dirty="0">
                <a:solidFill>
                  <a:srgbClr val="0B05FF"/>
                </a:solidFill>
              </a:rPr>
              <a:t>CP-Systeme </a:t>
            </a:r>
            <a:r>
              <a:rPr lang="de-DE" sz="2000" dirty="0"/>
              <a:t>opfern Verfügbarkeit zugunsten der Konsistenz (sind aber durchaus </a:t>
            </a:r>
            <a:r>
              <a:rPr lang="de-DE" sz="2000" dirty="0">
                <a:solidFill>
                  <a:srgbClr val="0B05FF"/>
                </a:solidFill>
              </a:rPr>
              <a:t>meist verfügbar</a:t>
            </a:r>
            <a:r>
              <a:rPr lang="de-DE" sz="2000" dirty="0"/>
              <a:t>)</a:t>
            </a:r>
            <a:endParaRPr lang="de-DE" sz="1050" dirty="0"/>
          </a:p>
          <a:p>
            <a:pPr marL="285750" indent="-285750">
              <a:buFontTx/>
              <a:buChar char="•"/>
            </a:pPr>
            <a:endParaRPr lang="de-DE" sz="2000" dirty="0"/>
          </a:p>
          <a:p>
            <a:pPr marL="285750" indent="-285750">
              <a:buFontTx/>
              <a:buChar char="•"/>
            </a:pPr>
            <a:r>
              <a:rPr lang="de-DE" sz="2000" dirty="0"/>
              <a:t>Quintessenz: AP- und CP-Systeme können </a:t>
            </a:r>
            <a:r>
              <a:rPr lang="de-DE" sz="2000" dirty="0">
                <a:solidFill>
                  <a:srgbClr val="0B05FF"/>
                </a:solidFill>
              </a:rPr>
              <a:t>Konsistenz, Verfügbarkeit und Partitionierungstoleranz graduell</a:t>
            </a:r>
            <a:r>
              <a:rPr lang="de-DE" sz="2000" dirty="0"/>
              <a:t> zur Verfügung stellen</a:t>
            </a:r>
          </a:p>
        </p:txBody>
      </p:sp>
    </p:spTree>
    <p:extLst>
      <p:ext uri="{BB962C8B-B14F-4D97-AF65-F5344CB8AC3E}">
        <p14:creationId xmlns:p14="http://schemas.microsoft.com/office/powerpoint/2010/main" val="1959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Arten der Konsistenz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91055"/>
            <a:ext cx="8406063" cy="5146257"/>
          </a:xfrm>
        </p:spPr>
        <p:txBody>
          <a:bodyPr>
            <a:normAutofit/>
          </a:bodyPr>
          <a:lstStyle/>
          <a:p>
            <a:r>
              <a:rPr lang="de-DE" dirty="0"/>
              <a:t>Starke Konsistenz</a:t>
            </a:r>
          </a:p>
          <a:p>
            <a:pPr lvl="1"/>
            <a:r>
              <a:rPr lang="de-DE" dirty="0"/>
              <a:t>Nach einer Datenaktualisierung muss </a:t>
            </a:r>
            <a:r>
              <a:rPr lang="de-DE" dirty="0">
                <a:solidFill>
                  <a:srgbClr val="0428FF"/>
                </a:solidFill>
              </a:rPr>
              <a:t>jeder </a:t>
            </a:r>
            <a:r>
              <a:rPr lang="de-DE" dirty="0"/>
              <a:t>nachfolgende Zugriff (egal auf welcher Kopie) den </a:t>
            </a:r>
            <a:r>
              <a:rPr lang="de-DE" dirty="0">
                <a:solidFill>
                  <a:srgbClr val="0428FF"/>
                </a:solidFill>
              </a:rPr>
              <a:t>neuen </a:t>
            </a:r>
            <a:r>
              <a:rPr lang="de-DE" dirty="0"/>
              <a:t>Wert liefern</a:t>
            </a:r>
          </a:p>
          <a:p>
            <a:r>
              <a:rPr lang="de-DE" dirty="0"/>
              <a:t>Schwache Konsistenz</a:t>
            </a:r>
          </a:p>
          <a:p>
            <a:pPr lvl="1"/>
            <a:r>
              <a:rPr lang="de-DE" dirty="0"/>
              <a:t>Es wird </a:t>
            </a:r>
            <a:r>
              <a:rPr lang="de-DE" dirty="0">
                <a:solidFill>
                  <a:srgbClr val="0428FF"/>
                </a:solidFill>
              </a:rPr>
              <a:t>nicht garantiert</a:t>
            </a:r>
            <a:r>
              <a:rPr lang="de-DE" dirty="0"/>
              <a:t>, dass nachfolgende Zugriffe auf Kopien den aktualisierten Wert liefern</a:t>
            </a:r>
          </a:p>
          <a:p>
            <a:r>
              <a:rPr lang="de-DE" dirty="0">
                <a:solidFill>
                  <a:srgbClr val="00B050"/>
                </a:solidFill>
              </a:rPr>
              <a:t>Letztendliche Konsistenz (Eventual </a:t>
            </a:r>
            <a:r>
              <a:rPr lang="de-DE" dirty="0" err="1">
                <a:solidFill>
                  <a:srgbClr val="00B050"/>
                </a:solidFill>
              </a:rPr>
              <a:t>consistency</a:t>
            </a:r>
            <a:r>
              <a:rPr lang="de-DE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de-DE" dirty="0"/>
              <a:t>Spezielle Form der schwachen Konsistenz</a:t>
            </a:r>
          </a:p>
          <a:p>
            <a:pPr lvl="1"/>
            <a:r>
              <a:rPr lang="de-DE" dirty="0"/>
              <a:t>Es wir </a:t>
            </a:r>
            <a:r>
              <a:rPr lang="de-DE" dirty="0">
                <a:solidFill>
                  <a:srgbClr val="0428FF"/>
                </a:solidFill>
              </a:rPr>
              <a:t>garantiert</a:t>
            </a:r>
            <a:r>
              <a:rPr lang="de-DE" dirty="0"/>
              <a:t>, dass schließlich alle Prozesse den letztmalig aktualisierten Wert sehen, wenn </a:t>
            </a:r>
            <a:r>
              <a:rPr lang="de-DE" dirty="0">
                <a:solidFill>
                  <a:srgbClr val="0428FF"/>
                </a:solidFill>
              </a:rPr>
              <a:t>keine neuen Änderungen </a:t>
            </a:r>
            <a:r>
              <a:rPr lang="de-DE" dirty="0"/>
              <a:t>erfolgen (verzögerte Propagierung von Änderungen in die Kopien)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2853" y="623731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428FF"/>
                </a:solidFill>
              </a:rPr>
              <a:t>Abadi</a:t>
            </a:r>
            <a:r>
              <a:rPr lang="en-US" sz="1200" dirty="0">
                <a:solidFill>
                  <a:srgbClr val="0428FF"/>
                </a:solidFill>
              </a:rPr>
              <a:t>, Daniel J. "Consistency tradeoffs in modern distributed database system design." Computer-IEEE Computer Magazine 45.2 (</a:t>
            </a:r>
            <a:r>
              <a:rPr lang="en-US" sz="1200" b="1" dirty="0">
                <a:solidFill>
                  <a:srgbClr val="FF0000"/>
                </a:solidFill>
              </a:rPr>
              <a:t>2012</a:t>
            </a:r>
            <a:r>
              <a:rPr lang="en-US" sz="1200" dirty="0">
                <a:solidFill>
                  <a:srgbClr val="0428FF"/>
                </a:solidFill>
              </a:rPr>
              <a:t>): 37.</a:t>
            </a:r>
          </a:p>
        </p:txBody>
      </p:sp>
    </p:spTree>
    <p:extLst>
      <p:ext uri="{BB962C8B-B14F-4D97-AF65-F5344CB8AC3E}">
        <p14:creationId xmlns:p14="http://schemas.microsoft.com/office/powerpoint/2010/main" val="1576122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74998"/>
          </a:xfrm>
        </p:spPr>
        <p:txBody>
          <a:bodyPr/>
          <a:lstStyle/>
          <a:p>
            <a:r>
              <a:rPr lang="de-DE" dirty="0"/>
              <a:t>AP, CP greift zu kurz: CAP/ELC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41" y="1173395"/>
            <a:ext cx="8229600" cy="5279941"/>
          </a:xfrm>
        </p:spPr>
        <p:txBody>
          <a:bodyPr>
            <a:noAutofit/>
          </a:bodyPr>
          <a:lstStyle/>
          <a:p>
            <a:r>
              <a:rPr lang="de-DE" sz="2400" b="1" dirty="0"/>
              <a:t>AP/EL-System: </a:t>
            </a:r>
            <a:r>
              <a:rPr lang="de-DE" sz="2400" dirty="0"/>
              <a:t>Gib Konsistenz C auf zugunsten der Verfügbarkeit A und kleinerer Latenz L</a:t>
            </a:r>
          </a:p>
          <a:p>
            <a:pPr lvl="1"/>
            <a:r>
              <a:rPr lang="de-DE" dirty="0">
                <a:solidFill>
                  <a:srgbClr val="0428FF"/>
                </a:solidFill>
              </a:rPr>
              <a:t>Dynamo, Cassandra, </a:t>
            </a:r>
            <a:r>
              <a:rPr lang="de-DE" dirty="0" err="1">
                <a:solidFill>
                  <a:srgbClr val="0428FF"/>
                </a:solidFill>
              </a:rPr>
              <a:t>Riak</a:t>
            </a:r>
            <a:endParaRPr lang="de-DE" dirty="0">
              <a:solidFill>
                <a:srgbClr val="0428FF"/>
              </a:solidFill>
            </a:endParaRPr>
          </a:p>
          <a:p>
            <a:r>
              <a:rPr lang="de-DE" sz="2400" b="1" dirty="0"/>
              <a:t>CP/EC-System: </a:t>
            </a:r>
            <a:r>
              <a:rPr lang="de-DE" sz="2400" dirty="0"/>
              <a:t>Verweigere, die Konsistenz C aufzugeben, und zahle die Kosten von Verfügbarkeit und Latenz</a:t>
            </a:r>
          </a:p>
          <a:p>
            <a:pPr lvl="1"/>
            <a:r>
              <a:rPr lang="de-DE" dirty="0" err="1">
                <a:solidFill>
                  <a:srgbClr val="0428FF"/>
                </a:solidFill>
              </a:rPr>
              <a:t>BigTable</a:t>
            </a:r>
            <a:r>
              <a:rPr lang="de-DE" dirty="0">
                <a:solidFill>
                  <a:srgbClr val="0428FF"/>
                </a:solidFill>
              </a:rPr>
              <a:t>, </a:t>
            </a:r>
            <a:r>
              <a:rPr lang="de-DE" dirty="0" err="1">
                <a:solidFill>
                  <a:srgbClr val="0428FF"/>
                </a:solidFill>
              </a:rPr>
              <a:t>Hbase</a:t>
            </a:r>
            <a:r>
              <a:rPr lang="de-DE" dirty="0">
                <a:solidFill>
                  <a:srgbClr val="0428FF"/>
                </a:solidFill>
              </a:rPr>
              <a:t>, </a:t>
            </a:r>
            <a:r>
              <a:rPr lang="de-DE" dirty="0" err="1">
                <a:solidFill>
                  <a:srgbClr val="0428FF"/>
                </a:solidFill>
              </a:rPr>
              <a:t>VoltDB</a:t>
            </a:r>
            <a:r>
              <a:rPr lang="de-DE" dirty="0">
                <a:solidFill>
                  <a:srgbClr val="0428FF"/>
                </a:solidFill>
              </a:rPr>
              <a:t>/H-Store</a:t>
            </a:r>
            <a:endParaRPr lang="de-DE" b="1" dirty="0">
              <a:solidFill>
                <a:srgbClr val="0428FF"/>
              </a:solidFill>
            </a:endParaRPr>
          </a:p>
          <a:p>
            <a:r>
              <a:rPr lang="de-DE" sz="2400" b="1" dirty="0"/>
              <a:t>AP/EC-System: </a:t>
            </a:r>
            <a:r>
              <a:rPr lang="de-DE" sz="2400" dirty="0"/>
              <a:t>Gib Konsistenz auf, wenn Partitionierung erfolgt, und erhalte Konsistenz im normalen Betrieb</a:t>
            </a:r>
          </a:p>
          <a:p>
            <a:pPr lvl="1"/>
            <a:r>
              <a:rPr lang="de-DE" dirty="0" err="1">
                <a:solidFill>
                  <a:srgbClr val="0428FF"/>
                </a:solidFill>
              </a:rPr>
              <a:t>MongoDB</a:t>
            </a:r>
            <a:endParaRPr lang="de-DE" dirty="0">
              <a:solidFill>
                <a:srgbClr val="0428FF"/>
              </a:solidFill>
            </a:endParaRPr>
          </a:p>
          <a:p>
            <a:r>
              <a:rPr lang="de-DE" sz="2400" b="1" dirty="0"/>
              <a:t>CP/EL-System: </a:t>
            </a:r>
            <a:r>
              <a:rPr lang="de-DE" sz="2400" dirty="0"/>
              <a:t>Erhalte Konsistenz, wenn Partitionierung erfolgt, gebe Konsistenz für kleine Latenz im normalen Betrieb auf</a:t>
            </a:r>
          </a:p>
          <a:p>
            <a:pPr lvl="1"/>
            <a:r>
              <a:rPr lang="de-DE" dirty="0">
                <a:solidFill>
                  <a:srgbClr val="0428FF"/>
                </a:solidFill>
              </a:rPr>
              <a:t>Yahoo! PNUTS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5951021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E=ELSE</a:t>
            </a:r>
            <a:br>
              <a:rPr lang="de-DE" sz="1200" dirty="0">
                <a:solidFill>
                  <a:srgbClr val="0B05FF"/>
                </a:solidFill>
              </a:rPr>
            </a:br>
            <a:r>
              <a:rPr lang="de-DE" sz="1200" dirty="0">
                <a:solidFill>
                  <a:srgbClr val="0B05FF"/>
                </a:solidFill>
              </a:rPr>
              <a:t>L=</a:t>
            </a:r>
            <a:r>
              <a:rPr lang="de-DE" sz="1200" dirty="0" err="1">
                <a:solidFill>
                  <a:srgbClr val="0B05FF"/>
                </a:solidFill>
              </a:rPr>
              <a:t>Latency</a:t>
            </a:r>
            <a:endParaRPr lang="de-DE" sz="1200" dirty="0">
              <a:solidFill>
                <a:srgbClr val="0B05FF"/>
              </a:solidFill>
            </a:endParaRPr>
          </a:p>
          <a:p>
            <a:r>
              <a:rPr lang="de-DE" sz="1200" dirty="0">
                <a:solidFill>
                  <a:srgbClr val="0B05FF"/>
                </a:solidFill>
              </a:rPr>
              <a:t>C=</a:t>
            </a:r>
            <a:r>
              <a:rPr lang="de-DE" sz="1200" dirty="0" err="1">
                <a:solidFill>
                  <a:srgbClr val="0B05FF"/>
                </a:solidFill>
              </a:rPr>
              <a:t>Consistency</a:t>
            </a:r>
            <a:endParaRPr lang="de-DE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6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SQL:2011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Von </a:t>
            </a:r>
            <a:r>
              <a:rPr lang="de-DE" sz="1400" dirty="0" err="1">
                <a:highlight>
                  <a:srgbClr val="00FF00"/>
                </a:highlight>
              </a:rPr>
              <a:t>NoSQL</a:t>
            </a:r>
            <a:r>
              <a:rPr lang="de-DE" sz="1400" dirty="0">
                <a:highlight>
                  <a:srgbClr val="00FF00"/>
                </a:highlight>
              </a:rPr>
              <a:t>- zu </a:t>
            </a:r>
            <a:r>
              <a:rPr lang="de-DE" sz="1400" dirty="0" err="1">
                <a:highlight>
                  <a:srgbClr val="00FF00"/>
                </a:highlight>
              </a:rPr>
              <a:t>NewSQL</a:t>
            </a:r>
            <a:r>
              <a:rPr lang="de-DE" sz="1400" dirty="0">
                <a:highlight>
                  <a:srgbClr val="00FF00"/>
                </a:highlight>
              </a:rPr>
              <a:t>-Datenbanken, CAP-Theorem, </a:t>
            </a:r>
            <a:r>
              <a:rPr lang="de-DE" sz="1400" dirty="0" err="1">
                <a:highlight>
                  <a:srgbClr val="00FF00"/>
                </a:highlight>
              </a:rPr>
              <a:t>Blockchain</a:t>
            </a:r>
            <a:r>
              <a:rPr lang="de-DE" sz="1400" dirty="0">
                <a:highlight>
                  <a:srgbClr val="00FF00"/>
                </a:highlight>
              </a:rPr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0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8D0C-D775-124C-9AE8-90C05021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CAP Theorem – Bad News: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CFF9-A4FA-5F4A-93DA-E73E96614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Ignoring Complexity: Anything can happen. Be afraid.</a:t>
            </a:r>
          </a:p>
          <a:p>
            <a:r>
              <a:rPr lang="en-US" sz="2400" dirty="0"/>
              <a:t>Avoiding complexity: No way. Trivial examples occur with read-write and write-write conflicts.</a:t>
            </a:r>
          </a:p>
          <a:p>
            <a:r>
              <a:rPr lang="en-US" sz="2400" dirty="0"/>
              <a:t>Encapsulating complexity: Depends who you ask. Coordinated memory systems (e.g. transactional databases, various cache coherency protocols) can do this for you, but at the expense of availability/latency.</a:t>
            </a:r>
            <a:endParaRPr lang="en-D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347EE-5B99-E444-AB51-6CE4DD14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504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B8D3-9EF0-FE4B-9340-6D0A4AC1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Beyond Imperative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2DEB6-CDCE-7141-9B7A-EDA2918EF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Koordination ist das letzte wirklich teure Gut</a:t>
            </a:r>
          </a:p>
          <a:p>
            <a:pPr lvl="1"/>
            <a:r>
              <a:rPr lang="en-DE" dirty="0"/>
              <a:t>Anwendungsprogrammierung baut auf</a:t>
            </a:r>
            <a:br>
              <a:rPr lang="en-DE" dirty="0"/>
            </a:br>
            <a:r>
              <a:rPr lang="en-DE" dirty="0"/>
              <a:t>mutierbarem Zustand und geordneten Strukturen</a:t>
            </a:r>
          </a:p>
          <a:p>
            <a:pPr lvl="1"/>
            <a:r>
              <a:rPr lang="en-DE" dirty="0"/>
              <a:t>Nicht sehr gut für Cloud-Architekturen geeignet</a:t>
            </a:r>
          </a:p>
          <a:p>
            <a:pPr lvl="1"/>
            <a:r>
              <a:rPr lang="en-DE" dirty="0"/>
              <a:t>Sperren und Kommunikation verlangsamen Berechnungen</a:t>
            </a:r>
          </a:p>
          <a:p>
            <a:r>
              <a:rPr lang="en-DE" dirty="0"/>
              <a:t>Wie kann man Koordination vermeiden, ohne Inkonsistenzen zu erzeugen</a:t>
            </a:r>
          </a:p>
          <a:p>
            <a:pPr lvl="1"/>
            <a:r>
              <a:rPr lang="en-DE" dirty="0"/>
              <a:t>Geht nicht mit klassischen Read/Write-Betrachtungen (Transaktionen)</a:t>
            </a:r>
          </a:p>
          <a:p>
            <a:pPr lvl="1"/>
            <a:r>
              <a:rPr lang="en-DE" dirty="0"/>
              <a:t>Vermeidung auf Applikationsebene mit neuen Programmiertechniken</a:t>
            </a:r>
          </a:p>
          <a:p>
            <a:pPr lvl="2"/>
            <a:r>
              <a:rPr lang="en-DE" dirty="0"/>
              <a:t>Z.B. Bloom </a:t>
            </a:r>
            <a:r>
              <a:rPr lang="en-US" dirty="0">
                <a:hlinkClick r:id="rId2"/>
              </a:rPr>
              <a:t>http://bloom-lang.net</a:t>
            </a:r>
            <a:r>
              <a:rPr lang="en-US" dirty="0"/>
              <a:t> 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23AD0-EB60-8544-B013-5014AA54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54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FA75-6A0C-B748-9A5C-BE0DFE0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Bloom Programming Language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C7A5-CEEE-C54E-9D62-EFB8BFB14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my programming environment (language, tools) help me write simple, efficient distributed code, and avoid complicated, expensive distributed protocols?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Datalog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monotonic (LFP, PTIME complete)</a:t>
            </a:r>
          </a:p>
          <a:p>
            <a:pPr lvl="1"/>
            <a:r>
              <a:rPr lang="en-US" dirty="0"/>
              <a:t>w/ stratified negation (still PTIME)</a:t>
            </a:r>
          </a:p>
          <a:p>
            <a:pPr lvl="2"/>
            <a:r>
              <a:rPr lang="en-US" dirty="0"/>
              <a:t>Sealing, LFP per stratum bottom up</a:t>
            </a:r>
          </a:p>
          <a:p>
            <a:r>
              <a:rPr lang="en-US" dirty="0"/>
              <a:t>Sealing in distributed systems: </a:t>
            </a:r>
            <a:r>
              <a:rPr lang="en-US" dirty="0" err="1"/>
              <a:t>Coodination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76D3E-6FC4-2E49-928B-6F0D7874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D34B51-CFA9-994F-8F88-F8EACAD3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591005"/>
            <a:ext cx="4392488" cy="1675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40E2B8-CDB4-DC4D-935F-9BD53ED37961}"/>
              </a:ext>
            </a:extLst>
          </p:cNvPr>
          <p:cNvSpPr/>
          <p:nvPr/>
        </p:nvSpPr>
        <p:spPr>
          <a:xfrm>
            <a:off x="3419872" y="6618618"/>
            <a:ext cx="228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http://programthecloud.github.io</a:t>
            </a:r>
          </a:p>
        </p:txBody>
      </p:sp>
    </p:spTree>
    <p:extLst>
      <p:ext uri="{BB962C8B-B14F-4D97-AF65-F5344CB8AC3E}">
        <p14:creationId xmlns:p14="http://schemas.microsoft.com/office/powerpoint/2010/main" val="28382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BA2E-2E56-5F40-9F84-0DC5ED37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Theory of Distributed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BA774-E47C-D147-BE91-66CA11B0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Notion of Causality, </a:t>
            </a:r>
          </a:p>
          <a:p>
            <a:pPr lvl="1"/>
            <a:r>
              <a:rPr lang="en-US" dirty="0"/>
              <a:t>which enables programmers and programs to avoid doing unusual things like executing instructions in orders that could not have been specified by the program that generated them. </a:t>
            </a:r>
          </a:p>
          <a:p>
            <a:pPr lvl="1"/>
            <a:r>
              <a:rPr lang="en-US" dirty="0"/>
              <a:t>Grandfather paradox</a:t>
            </a:r>
          </a:p>
          <a:p>
            <a:r>
              <a:rPr lang="en-US" dirty="0"/>
              <a:t>Causality is established by distributed clock protocols.</a:t>
            </a:r>
          </a:p>
          <a:p>
            <a:pPr lvl="1"/>
            <a:r>
              <a:rPr lang="en-US" dirty="0"/>
              <a:t>These protocols are often used to enforce causal orderings – i.e. to make machines wait for messages. And waiting for messages, as we know, is bad.</a:t>
            </a:r>
          </a:p>
          <a:p>
            <a:r>
              <a:rPr lang="en-US" dirty="0"/>
              <a:t>The CRON Principle: To Hell with Distributed Clocks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BA5DF-71B6-0D44-AD3D-23687357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012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CD38-07D0-A34F-8E57-8564C7F1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674A-B767-D340-AC02-7A12160C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Conjecture: Consistency and Logical Monotonicity</a:t>
            </a:r>
          </a:p>
          <a:p>
            <a:r>
              <a:rPr lang="en-US" sz="2000" dirty="0"/>
              <a:t>LM =&gt; C. Monotonic logic produces consistent results regardless of the order of messaging. Proof seems pretty easy: construction via pipelined semi-naive</a:t>
            </a:r>
          </a:p>
          <a:p>
            <a:r>
              <a:rPr lang="en-US" sz="2000" dirty="0"/>
              <a:t>C =&gt; LM? All consistent programs are monotonic? Well, not on their face anyway. </a:t>
            </a:r>
          </a:p>
          <a:p>
            <a:r>
              <a:rPr lang="en-US" sz="2000" dirty="0"/>
              <a:t>LM + Coord =&gt; C. If we introduce coordination at the stratification boundaries of a distributed </a:t>
            </a:r>
            <a:r>
              <a:rPr lang="en-US" sz="2000" dirty="0" err="1"/>
              <a:t>Datalog</a:t>
            </a:r>
            <a:r>
              <a:rPr lang="en-US" sz="2000" dirty="0"/>
              <a:t> program, we get an order-insensitive program. </a:t>
            </a:r>
          </a:p>
          <a:p>
            <a:r>
              <a:rPr lang="en-US" sz="2000" dirty="0"/>
              <a:t>And we can check LM syntactically! (Well, we can check it conservatively that way.)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BDE69-7B07-3647-A553-89B2E4C4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DAF03-B059-9D4F-A03B-310BDE3CC983}"/>
              </a:ext>
            </a:extLst>
          </p:cNvPr>
          <p:cNvSpPr/>
          <p:nvPr/>
        </p:nvSpPr>
        <p:spPr>
          <a:xfrm>
            <a:off x="3059832" y="5951319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Alvaro, P., Conway, N., Hellerstein, J.M., &amp; Marczak, W.R.. Consistency Analysis in Bloom: a CALM and Collected Approach. CIDR. </a:t>
            </a:r>
            <a:r>
              <a:rPr lang="en-US" sz="1200" b="1" dirty="0">
                <a:solidFill>
                  <a:srgbClr val="FF0000"/>
                </a:solidFill>
              </a:rPr>
              <a:t>2011</a:t>
            </a:r>
            <a:r>
              <a:rPr lang="en-US" sz="1200" dirty="0">
                <a:solidFill>
                  <a:srgbClr val="0B05FF"/>
                </a:solidFill>
              </a:rPr>
              <a:t>.</a:t>
            </a:r>
            <a:endParaRPr lang="en-DE" sz="1200" dirty="0">
              <a:solidFill>
                <a:srgbClr val="0B05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9B4B7-D603-A243-9463-036B27130F6D}"/>
              </a:ext>
            </a:extLst>
          </p:cNvPr>
          <p:cNvSpPr/>
          <p:nvPr/>
        </p:nvSpPr>
        <p:spPr>
          <a:xfrm>
            <a:off x="3419872" y="6618618"/>
            <a:ext cx="228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http://programthecloud.github.io</a:t>
            </a:r>
          </a:p>
        </p:txBody>
      </p:sp>
    </p:spTree>
    <p:extLst>
      <p:ext uri="{BB962C8B-B14F-4D97-AF65-F5344CB8AC3E}">
        <p14:creationId xmlns:p14="http://schemas.microsoft.com/office/powerpoint/2010/main" val="123742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5D97-AC7B-9843-9CC2-C0EF8D1E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6EA81-7DAE-6246-AD4C-F2D3BF4E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CRON Hypothesis: </a:t>
            </a:r>
          </a:p>
          <a:p>
            <a:pPr lvl="1"/>
            <a:r>
              <a:rPr lang="en-US" sz="2200" dirty="0"/>
              <a:t>Causality Required Only for Non-Monotonic logic.</a:t>
            </a:r>
          </a:p>
          <a:p>
            <a:endParaRPr lang="en-US" sz="2400" dirty="0"/>
          </a:p>
          <a:p>
            <a:r>
              <a:rPr lang="en-US" sz="2400" dirty="0"/>
              <a:t>Pretty confident conjecture: </a:t>
            </a:r>
          </a:p>
          <a:p>
            <a:pPr lvl="1"/>
            <a:r>
              <a:rPr lang="en-US" sz="2200" dirty="0"/>
              <a:t>Monotonic programs don't require causal orders. (Proved by </a:t>
            </a:r>
            <a:r>
              <a:rPr lang="en-US" sz="2200" dirty="0" err="1"/>
              <a:t>Ameloot</a:t>
            </a:r>
            <a:r>
              <a:rPr lang="en-US" sz="2200" dirty="0"/>
              <a:t> and Van den </a:t>
            </a:r>
            <a:r>
              <a:rPr lang="en-US" sz="2200" dirty="0" err="1"/>
              <a:t>Bussche</a:t>
            </a:r>
            <a:r>
              <a:rPr lang="en-US" sz="2200" dirty="0"/>
              <a:t>.)</a:t>
            </a:r>
          </a:p>
          <a:p>
            <a:endParaRPr lang="en-US" sz="2400" dirty="0"/>
          </a:p>
          <a:p>
            <a:r>
              <a:rPr lang="en-US" sz="2400" dirty="0"/>
              <a:t>Conjecture: Non-monotonic programs require casual ordering. (Or equivalently, "every program that tolerates non-causality is equivalent to a positive program". </a:t>
            </a:r>
          </a:p>
          <a:p>
            <a:pPr lvl="1"/>
            <a:r>
              <a:rPr lang="en-US" sz="2200" dirty="0"/>
              <a:t>Disproved by </a:t>
            </a:r>
            <a:r>
              <a:rPr lang="en-US" sz="2200" dirty="0" err="1"/>
              <a:t>Ameloot</a:t>
            </a:r>
            <a:r>
              <a:rPr lang="en-US" sz="2200" dirty="0"/>
              <a:t> and Van den </a:t>
            </a:r>
            <a:r>
              <a:rPr lang="en-US" sz="2200" dirty="0" err="1"/>
              <a:t>Bussche</a:t>
            </a:r>
            <a:r>
              <a:rPr lang="en-US" sz="2200" dirty="0"/>
              <a:t>.)</a:t>
            </a:r>
            <a:endParaRPr lang="en-DE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303C8-9EC0-334F-BC14-E644A94A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F9B6A-745C-AC4B-AC54-0AAA8A45FFC0}"/>
              </a:ext>
            </a:extLst>
          </p:cNvPr>
          <p:cNvSpPr/>
          <p:nvPr/>
        </p:nvSpPr>
        <p:spPr>
          <a:xfrm>
            <a:off x="3419872" y="6618618"/>
            <a:ext cx="228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http://programthecloud.github.io</a:t>
            </a:r>
          </a:p>
        </p:txBody>
      </p:sp>
    </p:spTree>
    <p:extLst>
      <p:ext uri="{BB962C8B-B14F-4D97-AF65-F5344CB8AC3E}">
        <p14:creationId xmlns:p14="http://schemas.microsoft.com/office/powerpoint/2010/main" val="173626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E114-3093-DC46-8C86-0CDC3ED4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Bloom, CALM, CRON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3FAC-4F7E-E14D-9EA4-4D6432A3F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Ignoring Complexity: Suppose I ignore the problems of concurrency and failure. What's the worst that can happen?</a:t>
            </a:r>
          </a:p>
          <a:p>
            <a:pPr lvl="1"/>
            <a:r>
              <a:rPr lang="en-US" sz="1600" dirty="0"/>
              <a:t>Answer: no sweat if your program is monotonic. We can also auto-inject coordination into a user program that is non-monotonic. Or we can identify the potentially non-monotonic "points of order", and you can augment your program to carry that "taint" if you like.</a:t>
            </a:r>
          </a:p>
          <a:p>
            <a:r>
              <a:rPr lang="en-US" sz="1800" dirty="0"/>
              <a:t>Avoiding complexity: Can I rewrite my programs in a way that avoids the need for coordination? Always?</a:t>
            </a:r>
          </a:p>
          <a:p>
            <a:pPr lvl="1"/>
            <a:r>
              <a:rPr lang="en-US" sz="1600" dirty="0"/>
              <a:t>Answer: It appears that we should not need any of those techniques, in theory, for any polynomial-time (i.e. reasonable) tasks. Open question whether that's practical.</a:t>
            </a:r>
          </a:p>
          <a:p>
            <a:r>
              <a:rPr lang="en-US" sz="1800" dirty="0"/>
              <a:t>Encapsulating complexity: Can I solve my distributed systems problems once in a reusable library and hide the complexity?</a:t>
            </a:r>
          </a:p>
          <a:p>
            <a:pPr lvl="1"/>
            <a:r>
              <a:rPr lang="en-US" sz="1600" dirty="0"/>
              <a:t>*Answer: Well, you can guarantee that a module guards all its non-monotonicity with some coordination protocol. You can similarly build a coordination service of some kind and defer to it, if you call out to it intelligently.</a:t>
            </a:r>
            <a:endParaRPr lang="en-D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A8F4A-BFC1-9D4C-B94B-63759C87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5AB07-5B70-1341-9F55-89FE52ED7C72}"/>
              </a:ext>
            </a:extLst>
          </p:cNvPr>
          <p:cNvSpPr/>
          <p:nvPr/>
        </p:nvSpPr>
        <p:spPr>
          <a:xfrm>
            <a:off x="3059832" y="6185356"/>
            <a:ext cx="33123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B05FF"/>
                </a:solidFill>
              </a:rPr>
              <a:t>Hellerstein, Joseph &amp; Alvaro, Peter. Keeping</a:t>
            </a:r>
            <a:br>
              <a:rPr lang="en-DE" sz="1100" dirty="0">
                <a:solidFill>
                  <a:srgbClr val="0B05FF"/>
                </a:solidFill>
              </a:rPr>
            </a:br>
            <a:r>
              <a:rPr lang="en-DE" sz="1100" dirty="0">
                <a:solidFill>
                  <a:srgbClr val="0B05FF"/>
                </a:solidFill>
              </a:rPr>
              <a:t>CALM: When Distributed Consistency is Easy. </a:t>
            </a:r>
            <a:r>
              <a:rPr lang="en-DE" sz="1100" b="1" dirty="0">
                <a:solidFill>
                  <a:srgbClr val="FF0000"/>
                </a:solidFill>
              </a:rPr>
              <a:t>2019</a:t>
            </a:r>
            <a:r>
              <a:rPr lang="en-DE" sz="1100" dirty="0">
                <a:solidFill>
                  <a:srgbClr val="0B05FF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4F992-412E-C644-BA60-C373DFB0EA12}"/>
              </a:ext>
            </a:extLst>
          </p:cNvPr>
          <p:cNvSpPr/>
          <p:nvPr/>
        </p:nvSpPr>
        <p:spPr>
          <a:xfrm>
            <a:off x="3419872" y="6618618"/>
            <a:ext cx="2280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http://programthecloud.github.io</a:t>
            </a:r>
          </a:p>
        </p:txBody>
      </p:sp>
    </p:spTree>
    <p:extLst>
      <p:ext uri="{BB962C8B-B14F-4D97-AF65-F5344CB8AC3E}">
        <p14:creationId xmlns:p14="http://schemas.microsoft.com/office/powerpoint/2010/main" val="221315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Blockchain</a:t>
            </a:r>
            <a:r>
              <a:rPr lang="de-DE" dirty="0"/>
              <a:t>-Präsentationen in Zusammenarbeit mit Dennis Heinrich (IFIS)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081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451401" y="5733256"/>
            <a:ext cx="8297063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b="1" dirty="0"/>
              <a:t>Ziel</a:t>
            </a:r>
            <a:r>
              <a:rPr lang="de-DE" dirty="0"/>
              <a:t>: </a:t>
            </a:r>
            <a:r>
              <a:rPr lang="de-DE" b="1" dirty="0"/>
              <a:t>Konsistente</a:t>
            </a:r>
            <a:r>
              <a:rPr lang="de-DE" dirty="0"/>
              <a:t> und </a:t>
            </a:r>
            <a:r>
              <a:rPr lang="de-DE" b="1" dirty="0"/>
              <a:t>nachvollziehbare</a:t>
            </a:r>
            <a:r>
              <a:rPr lang="de-DE" dirty="0"/>
              <a:t> Speicherung der Erweiterung von Daten!</a:t>
            </a:r>
          </a:p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252043"/>
            <a:ext cx="434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Was ist eine </a:t>
            </a:r>
            <a:r>
              <a:rPr lang="de-DE" sz="3200" dirty="0" err="1"/>
              <a:t>Blockchain</a:t>
            </a:r>
            <a:r>
              <a:rPr lang="de-DE" sz="3200" dirty="0"/>
              <a:t>?</a:t>
            </a:r>
          </a:p>
        </p:txBody>
      </p:sp>
      <p:sp>
        <p:nvSpPr>
          <p:cNvPr id="5" name="Rechteck 4"/>
          <p:cNvSpPr/>
          <p:nvPr/>
        </p:nvSpPr>
        <p:spPr>
          <a:xfrm>
            <a:off x="6228184" y="1700808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6" name="Rechteck 5"/>
          <p:cNvSpPr/>
          <p:nvPr/>
        </p:nvSpPr>
        <p:spPr>
          <a:xfrm>
            <a:off x="6228184" y="2924944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7" name="Rechteck 6"/>
          <p:cNvSpPr/>
          <p:nvPr/>
        </p:nvSpPr>
        <p:spPr>
          <a:xfrm>
            <a:off x="6228184" y="4149080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9" name="Gerade Verbindung mit Pfeil 8"/>
          <p:cNvCxnSpPr>
            <a:stCxn id="5" idx="2"/>
            <a:endCxn id="6" idx="0"/>
          </p:cNvCxnSpPr>
          <p:nvPr/>
        </p:nvCxnSpPr>
        <p:spPr>
          <a:xfrm>
            <a:off x="7272300" y="25649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6" idx="2"/>
            <a:endCxn id="7" idx="0"/>
          </p:cNvCxnSpPr>
          <p:nvPr/>
        </p:nvCxnSpPr>
        <p:spPr>
          <a:xfrm>
            <a:off x="7272300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9552" y="1124744"/>
            <a:ext cx="663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Wie der Name schon sagt, eine </a:t>
            </a:r>
            <a:r>
              <a:rPr lang="de-DE" sz="2400" b="1" dirty="0"/>
              <a:t>Kette</a:t>
            </a:r>
            <a:r>
              <a:rPr lang="de-DE" sz="2400" dirty="0"/>
              <a:t> von </a:t>
            </a:r>
            <a:r>
              <a:rPr lang="de-DE" sz="2400" b="1" dirty="0"/>
              <a:t>Blöcken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1302" y="1796475"/>
            <a:ext cx="45320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Was enthalten die </a:t>
            </a:r>
            <a:r>
              <a:rPr lang="de-DE" sz="2400" b="1" dirty="0"/>
              <a:t>Blöcke</a:t>
            </a:r>
            <a:r>
              <a:rPr lang="de-DE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Prinzipiell alle möglichen 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Währungen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Verträge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Grundbücher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Wikipedia Einträge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Stammbäume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84040" y="4686235"/>
            <a:ext cx="5873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Was ist mit der </a:t>
            </a:r>
            <a:r>
              <a:rPr lang="de-DE" sz="2400" b="1" dirty="0"/>
              <a:t>Kette</a:t>
            </a:r>
            <a:r>
              <a:rPr lang="de-DE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Dokumentiert eine Erweiterung der Daten</a:t>
            </a:r>
          </a:p>
        </p:txBody>
      </p:sp>
    </p:spTree>
    <p:extLst>
      <p:ext uri="{BB962C8B-B14F-4D97-AF65-F5344CB8AC3E}">
        <p14:creationId xmlns:p14="http://schemas.microsoft.com/office/powerpoint/2010/main" val="1405217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280748"/>
            <a:ext cx="3986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Beispiel </a:t>
            </a:r>
            <a:r>
              <a:rPr lang="de-DE" sz="3200" dirty="0" err="1"/>
              <a:t>Zaubererduell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5580112" y="1700808"/>
            <a:ext cx="2736304" cy="3960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>
            <a:stCxn id="5" idx="2"/>
          </p:cNvCxnSpPr>
          <p:nvPr/>
        </p:nvCxnSpPr>
        <p:spPr>
          <a:xfrm>
            <a:off x="6948264" y="566124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5724128" y="2420888"/>
            <a:ext cx="2448272" cy="3024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Hermine vs. Ron, 1, Sieger Hermine;</a:t>
            </a:r>
          </a:p>
          <a:p>
            <a:pPr algn="ctr"/>
            <a:r>
              <a:rPr lang="de-DE" dirty="0"/>
              <a:t>Draco vs. </a:t>
            </a:r>
            <a:r>
              <a:rPr lang="de-DE" dirty="0" err="1"/>
              <a:t>Dobby</a:t>
            </a:r>
            <a:r>
              <a:rPr lang="de-DE" dirty="0"/>
              <a:t>, 1,</a:t>
            </a:r>
          </a:p>
          <a:p>
            <a:pPr algn="ctr"/>
            <a:r>
              <a:rPr lang="de-DE" dirty="0"/>
              <a:t>Sieger </a:t>
            </a:r>
            <a:r>
              <a:rPr lang="de-DE" dirty="0" err="1"/>
              <a:t>Dobby</a:t>
            </a:r>
            <a:r>
              <a:rPr lang="de-DE" dirty="0"/>
              <a:t>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Hermine vs. Ron, 2, Sieger Ron;</a:t>
            </a:r>
          </a:p>
          <a:p>
            <a:pPr algn="ctr"/>
            <a:r>
              <a:rPr lang="de-DE" dirty="0"/>
              <a:t>Harry vs. </a:t>
            </a:r>
            <a:r>
              <a:rPr lang="de-DE" dirty="0" err="1"/>
              <a:t>Voldemort</a:t>
            </a:r>
            <a:r>
              <a:rPr lang="de-DE" dirty="0"/>
              <a:t>, 1, Sieger Harry;</a:t>
            </a:r>
          </a:p>
          <a:p>
            <a:pPr algn="ctr"/>
            <a:r>
              <a:rPr lang="de-DE" dirty="0"/>
              <a:t>…</a:t>
            </a:r>
          </a:p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5796136" y="1916832"/>
            <a:ext cx="2376264" cy="360040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67544" y="1340768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Was enthält unserer </a:t>
            </a:r>
            <a:r>
              <a:rPr lang="de-DE" sz="2400" b="1" dirty="0"/>
              <a:t>Block</a:t>
            </a:r>
            <a:r>
              <a:rPr lang="de-DE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Duelle zwischen 2 Zaubernden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Sieger des Duells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(Duellant A, Duellant B, </a:t>
            </a:r>
            <a:r>
              <a:rPr lang="de-DE" sz="2400" dirty="0" err="1"/>
              <a:t>DuellNr</a:t>
            </a:r>
            <a:r>
              <a:rPr lang="de-DE" sz="2400" dirty="0"/>
              <a:t>. zwischen Beteiligten, Sieger)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39553" y="4201501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Was können wir damit </a:t>
            </a:r>
            <a:r>
              <a:rPr lang="de-DE" sz="2400" b="1" dirty="0"/>
              <a:t>nachweisen</a:t>
            </a:r>
            <a:r>
              <a:rPr lang="de-DE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Wer gegen 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Häufigkeit Sieger/Verlierer über gesamte Kette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01166" y="5795972"/>
            <a:ext cx="249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Hermine vs. Ron = 1 zu 1</a:t>
            </a:r>
          </a:p>
        </p:txBody>
      </p:sp>
    </p:spTree>
    <p:extLst>
      <p:ext uri="{BB962C8B-B14F-4D97-AF65-F5344CB8AC3E}">
        <p14:creationId xmlns:p14="http://schemas.microsoft.com/office/powerpoint/2010/main" val="161783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479773"/>
            <a:ext cx="8181975" cy="41814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BF795-588B-4F6A-ACE1-757BA22BAA3E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18551-3545-104C-BBD4-39D31B360C2B}"/>
              </a:ext>
            </a:extLst>
          </p:cNvPr>
          <p:cNvSpPr txBox="1"/>
          <p:nvPr/>
        </p:nvSpPr>
        <p:spPr>
          <a:xfrm>
            <a:off x="3059832" y="6392361"/>
            <a:ext cx="2745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*Veracity = Aufrichtigkeit, Wahrhaftigkeit</a:t>
            </a:r>
          </a:p>
        </p:txBody>
      </p:sp>
    </p:spTree>
    <p:extLst>
      <p:ext uri="{BB962C8B-B14F-4D97-AF65-F5344CB8AC3E}">
        <p14:creationId xmlns:p14="http://schemas.microsoft.com/office/powerpoint/2010/main" val="84234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60648"/>
            <a:ext cx="5623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Wie sind die Blöcke verbunden?</a:t>
            </a:r>
          </a:p>
        </p:txBody>
      </p:sp>
      <p:sp>
        <p:nvSpPr>
          <p:cNvPr id="5" name="Rechteck 4"/>
          <p:cNvSpPr/>
          <p:nvPr/>
        </p:nvSpPr>
        <p:spPr>
          <a:xfrm>
            <a:off x="683568" y="1731945"/>
            <a:ext cx="2736304" cy="40495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899592" y="1947970"/>
            <a:ext cx="2376264" cy="360040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 A</a:t>
            </a:r>
          </a:p>
        </p:txBody>
      </p:sp>
      <p:sp>
        <p:nvSpPr>
          <p:cNvPr id="10" name="Rechteck 9"/>
          <p:cNvSpPr/>
          <p:nvPr/>
        </p:nvSpPr>
        <p:spPr>
          <a:xfrm>
            <a:off x="5724128" y="1700807"/>
            <a:ext cx="2736304" cy="40806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868144" y="2996952"/>
            <a:ext cx="2448272" cy="2664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Ron, 1,</a:t>
            </a:r>
          </a:p>
          <a:p>
            <a:pPr algn="ctr"/>
            <a:r>
              <a:rPr lang="de-DE" dirty="0"/>
              <a:t>Sieger Harry;</a:t>
            </a:r>
          </a:p>
          <a:p>
            <a:pPr algn="ctr"/>
            <a:r>
              <a:rPr lang="de-DE" dirty="0"/>
              <a:t>Hermine vs. Draco, 1, Sieger Hermine;</a:t>
            </a:r>
          </a:p>
          <a:p>
            <a:pPr algn="ctr"/>
            <a:r>
              <a:rPr lang="de-DE" dirty="0"/>
              <a:t>Draco vs. Luna, 1,</a:t>
            </a:r>
          </a:p>
          <a:p>
            <a:pPr algn="ctr"/>
            <a:r>
              <a:rPr lang="de-DE" dirty="0"/>
              <a:t>Sieger Draco;</a:t>
            </a:r>
          </a:p>
          <a:p>
            <a:pPr algn="ctr"/>
            <a:r>
              <a:rPr lang="de-DE" dirty="0"/>
              <a:t>Ginny vs. Ron, 5</a:t>
            </a:r>
          </a:p>
          <a:p>
            <a:pPr algn="ctr"/>
            <a:r>
              <a:rPr lang="de-DE" dirty="0"/>
              <a:t>Sieger Ginny;</a:t>
            </a:r>
          </a:p>
          <a:p>
            <a:pPr algn="ctr"/>
            <a:r>
              <a:rPr lang="de-DE" dirty="0"/>
              <a:t>…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5868144" y="1783839"/>
            <a:ext cx="2520280" cy="1116046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 B</a:t>
            </a:r>
          </a:p>
        </p:txBody>
      </p:sp>
      <p:cxnSp>
        <p:nvCxnSpPr>
          <p:cNvPr id="13" name="Gerade Verbindung mit Pfeil 12"/>
          <p:cNvCxnSpPr>
            <a:stCxn id="16" idx="3"/>
            <a:endCxn id="19" idx="1"/>
          </p:cNvCxnSpPr>
          <p:nvPr/>
        </p:nvCxnSpPr>
        <p:spPr>
          <a:xfrm flipV="1">
            <a:off x="3275856" y="2024844"/>
            <a:ext cx="2664296" cy="1031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675652" y="2109328"/>
            <a:ext cx="1842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Hashwert des</a:t>
            </a:r>
          </a:p>
          <a:p>
            <a:pPr algn="ctr"/>
            <a:r>
              <a:rPr lang="de-DE" dirty="0"/>
              <a:t>Headers vom </a:t>
            </a:r>
          </a:p>
          <a:p>
            <a:pPr algn="ctr"/>
            <a:r>
              <a:rPr lang="de-DE" dirty="0"/>
              <a:t>vorherigen Block</a:t>
            </a:r>
          </a:p>
          <a:p>
            <a:pPr algn="ctr"/>
            <a:r>
              <a:rPr lang="de-DE" dirty="0"/>
              <a:t>im neuen Header</a:t>
            </a:r>
          </a:p>
          <a:p>
            <a:pPr algn="ctr"/>
            <a:r>
              <a:rPr lang="de-DE" dirty="0"/>
              <a:t>speichern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07904" y="4581128"/>
            <a:ext cx="171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Dadurch feste</a:t>
            </a:r>
          </a:p>
          <a:p>
            <a:pPr algn="ctr"/>
            <a:r>
              <a:rPr lang="de-DE" dirty="0"/>
              <a:t>Bindung von Vorgänger zu Nachfolger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5940152" y="1844824"/>
            <a:ext cx="2376264" cy="360040"/>
          </a:xfrm>
          <a:prstGeom prst="roundRect">
            <a:avLst/>
          </a:prstGeom>
          <a:solidFill>
            <a:srgbClr val="C5714A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# Block Header A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827584" y="2564904"/>
            <a:ext cx="2448272" cy="3024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Hermine vs. Ron, 1, Sieger Hermine;</a:t>
            </a:r>
          </a:p>
          <a:p>
            <a:pPr algn="ctr"/>
            <a:r>
              <a:rPr lang="de-DE" dirty="0"/>
              <a:t>Draco vs. </a:t>
            </a:r>
            <a:r>
              <a:rPr lang="de-DE" dirty="0" err="1"/>
              <a:t>Dobby</a:t>
            </a:r>
            <a:r>
              <a:rPr lang="de-DE" dirty="0"/>
              <a:t>, 1,</a:t>
            </a:r>
          </a:p>
          <a:p>
            <a:pPr algn="ctr"/>
            <a:r>
              <a:rPr lang="de-DE" dirty="0"/>
              <a:t>Sieger </a:t>
            </a:r>
            <a:r>
              <a:rPr lang="de-DE" dirty="0" err="1"/>
              <a:t>Dobby</a:t>
            </a:r>
            <a:r>
              <a:rPr lang="de-DE" dirty="0"/>
              <a:t>;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Hermine vs. Ron, 2, Sieger Ron;</a:t>
            </a:r>
          </a:p>
          <a:p>
            <a:pPr algn="ctr"/>
            <a:r>
              <a:rPr lang="de-DE" dirty="0"/>
              <a:t>Harry vs. </a:t>
            </a:r>
            <a:r>
              <a:rPr lang="de-DE" dirty="0" err="1"/>
              <a:t>Voldemort</a:t>
            </a:r>
            <a:r>
              <a:rPr lang="de-DE" dirty="0"/>
              <a:t>, 1, Sieger Harry;</a:t>
            </a:r>
          </a:p>
          <a:p>
            <a:pPr algn="ctr"/>
            <a:r>
              <a:rPr lang="de-DE" dirty="0"/>
              <a:t>…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042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3017" y="248136"/>
            <a:ext cx="5623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Wie sind die Blöcke verbunden?</a:t>
            </a:r>
          </a:p>
        </p:txBody>
      </p:sp>
      <p:sp>
        <p:nvSpPr>
          <p:cNvPr id="5" name="Rechteck 4"/>
          <p:cNvSpPr/>
          <p:nvPr/>
        </p:nvSpPr>
        <p:spPr>
          <a:xfrm>
            <a:off x="683568" y="1731946"/>
            <a:ext cx="2736304" cy="39604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899592" y="1947970"/>
            <a:ext cx="2376264" cy="360040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 A</a:t>
            </a:r>
          </a:p>
        </p:txBody>
      </p:sp>
      <p:sp>
        <p:nvSpPr>
          <p:cNvPr id="10" name="Rechteck 9"/>
          <p:cNvSpPr/>
          <p:nvPr/>
        </p:nvSpPr>
        <p:spPr>
          <a:xfrm>
            <a:off x="5724128" y="1268760"/>
            <a:ext cx="2736304" cy="444147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5868144" y="1268760"/>
            <a:ext cx="2520280" cy="1440732"/>
          </a:xfrm>
          <a:prstGeom prst="roundRect">
            <a:avLst/>
          </a:prstGeom>
          <a:solidFill>
            <a:srgbClr val="C571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 B</a:t>
            </a:r>
          </a:p>
        </p:txBody>
      </p:sp>
      <p:cxnSp>
        <p:nvCxnSpPr>
          <p:cNvPr id="13" name="Gerade Verbindung mit Pfeil 12"/>
          <p:cNvCxnSpPr>
            <a:stCxn id="16" idx="3"/>
            <a:endCxn id="19" idx="1"/>
          </p:cNvCxnSpPr>
          <p:nvPr/>
        </p:nvCxnSpPr>
        <p:spPr>
          <a:xfrm flipV="1">
            <a:off x="3275856" y="1551926"/>
            <a:ext cx="26642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689901" y="3489498"/>
            <a:ext cx="18421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Hashwert der</a:t>
            </a:r>
          </a:p>
          <a:p>
            <a:pPr algn="ctr"/>
            <a:r>
              <a:rPr lang="de-DE" dirty="0"/>
              <a:t>Daten vom </a:t>
            </a:r>
          </a:p>
          <a:p>
            <a:pPr algn="ctr"/>
            <a:r>
              <a:rPr lang="de-DE" dirty="0"/>
              <a:t>vorherigen Block</a:t>
            </a:r>
          </a:p>
          <a:p>
            <a:pPr algn="ctr"/>
            <a:r>
              <a:rPr lang="de-DE" dirty="0"/>
              <a:t>im neuen Header</a:t>
            </a:r>
          </a:p>
          <a:p>
            <a:pPr algn="ctr"/>
            <a:r>
              <a:rPr lang="de-DE" dirty="0"/>
              <a:t>speichern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22153" y="5157192"/>
            <a:ext cx="171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Verhindert Änderungen der Daten!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5940152" y="1371906"/>
            <a:ext cx="2376264" cy="360040"/>
          </a:xfrm>
          <a:prstGeom prst="roundRect">
            <a:avLst/>
          </a:prstGeom>
          <a:solidFill>
            <a:srgbClr val="C5714A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# Block Header A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5940152" y="2252936"/>
            <a:ext cx="2376264" cy="360040"/>
          </a:xfrm>
          <a:prstGeom prst="roundRect">
            <a:avLst/>
          </a:prstGeom>
          <a:solidFill>
            <a:srgbClr val="C5714A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# Data A</a:t>
            </a:r>
          </a:p>
        </p:txBody>
      </p:sp>
      <p:cxnSp>
        <p:nvCxnSpPr>
          <p:cNvPr id="15" name="Gerade Verbindung mit Pfeil 14"/>
          <p:cNvCxnSpPr>
            <a:stCxn id="17" idx="3"/>
            <a:endCxn id="14" idx="1"/>
          </p:cNvCxnSpPr>
          <p:nvPr/>
        </p:nvCxnSpPr>
        <p:spPr>
          <a:xfrm flipV="1">
            <a:off x="3275856" y="2432956"/>
            <a:ext cx="2664296" cy="1531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Abgerundetes Rechteck 16"/>
          <p:cNvSpPr/>
          <p:nvPr/>
        </p:nvSpPr>
        <p:spPr>
          <a:xfrm>
            <a:off x="827584" y="2452026"/>
            <a:ext cx="2448272" cy="30243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Hermine vs. Ron, 1, Sieger Hermine;</a:t>
            </a:r>
          </a:p>
          <a:p>
            <a:pPr algn="ctr"/>
            <a:r>
              <a:rPr lang="de-DE" dirty="0"/>
              <a:t>Draco vs. </a:t>
            </a:r>
            <a:r>
              <a:rPr lang="de-DE" dirty="0" err="1"/>
              <a:t>Dobby</a:t>
            </a:r>
            <a:r>
              <a:rPr lang="de-DE" dirty="0"/>
              <a:t>, 1,</a:t>
            </a:r>
          </a:p>
          <a:p>
            <a:pPr algn="ctr"/>
            <a:r>
              <a:rPr lang="de-DE" dirty="0"/>
              <a:t>Sieger </a:t>
            </a:r>
            <a:r>
              <a:rPr lang="de-DE" dirty="0" err="1"/>
              <a:t>Dobby</a:t>
            </a:r>
            <a:r>
              <a:rPr lang="de-DE" dirty="0"/>
              <a:t>;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Hermine vs. Ron, 2, Sieger Ron;</a:t>
            </a:r>
          </a:p>
          <a:p>
            <a:pPr algn="ctr"/>
            <a:r>
              <a:rPr lang="de-DE" dirty="0"/>
              <a:t>Harry vs. </a:t>
            </a:r>
            <a:r>
              <a:rPr lang="de-DE" dirty="0" err="1"/>
              <a:t>Voldemort</a:t>
            </a:r>
            <a:r>
              <a:rPr lang="de-DE" dirty="0"/>
              <a:t>, 1, Sieger Harry;</a:t>
            </a:r>
          </a:p>
          <a:p>
            <a:pPr algn="ctr"/>
            <a:r>
              <a:rPr lang="de-DE" dirty="0"/>
              <a:t>…</a:t>
            </a:r>
          </a:p>
          <a:p>
            <a:pPr algn="ctr"/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5868144" y="2896014"/>
            <a:ext cx="2448272" cy="26642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Ron, 1,</a:t>
            </a:r>
          </a:p>
          <a:p>
            <a:pPr algn="ctr"/>
            <a:r>
              <a:rPr lang="de-DE" dirty="0"/>
              <a:t>Sieger Harry;</a:t>
            </a:r>
          </a:p>
          <a:p>
            <a:pPr algn="ctr"/>
            <a:r>
              <a:rPr lang="de-DE" dirty="0"/>
              <a:t>Hermine vs. Draco, 1, Sieger Hermine;</a:t>
            </a:r>
          </a:p>
          <a:p>
            <a:pPr algn="ctr"/>
            <a:r>
              <a:rPr lang="de-DE" dirty="0"/>
              <a:t>Draco vs. Luna, 1,</a:t>
            </a:r>
          </a:p>
          <a:p>
            <a:pPr algn="ctr"/>
            <a:r>
              <a:rPr lang="de-DE" dirty="0"/>
              <a:t>Sieger Draco;</a:t>
            </a:r>
          </a:p>
          <a:p>
            <a:pPr algn="ctr"/>
            <a:r>
              <a:rPr lang="de-DE" dirty="0"/>
              <a:t>Ginny vs. Ron, 5</a:t>
            </a:r>
          </a:p>
          <a:p>
            <a:pPr algn="ctr"/>
            <a:r>
              <a:rPr lang="de-DE" dirty="0"/>
              <a:t>Sieger Ginny;</a:t>
            </a:r>
          </a:p>
          <a:p>
            <a:pPr algn="ctr"/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5404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09515" y="224677"/>
            <a:ext cx="442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9552" y="1175861"/>
            <a:ext cx="704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Problem: </a:t>
            </a:r>
            <a:r>
              <a:rPr lang="de-DE" sz="2400" dirty="0"/>
              <a:t>Verändere die Kette so, dass Draco</a:t>
            </a:r>
            <a:r>
              <a:rPr lang="de-DE" sz="2400" b="1" dirty="0"/>
              <a:t> </a:t>
            </a:r>
            <a:r>
              <a:rPr lang="de-DE" sz="2400" dirty="0"/>
              <a:t>in der Vergangenheit gewonnen hat.</a:t>
            </a:r>
            <a:endParaRPr lang="de-DE" sz="2400" b="1" dirty="0"/>
          </a:p>
        </p:txBody>
      </p:sp>
      <p:sp>
        <p:nvSpPr>
          <p:cNvPr id="26" name="Rechteck 25"/>
          <p:cNvSpPr/>
          <p:nvPr/>
        </p:nvSpPr>
        <p:spPr>
          <a:xfrm>
            <a:off x="1403648" y="4468470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27" name="Rechteck 26"/>
          <p:cNvSpPr/>
          <p:nvPr/>
        </p:nvSpPr>
        <p:spPr>
          <a:xfrm>
            <a:off x="1411944" y="504453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28" name="Rechteck 27"/>
          <p:cNvSpPr/>
          <p:nvPr/>
        </p:nvSpPr>
        <p:spPr>
          <a:xfrm>
            <a:off x="1411944" y="562059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29" name="Gerade Verbindung mit Pfeil 28"/>
          <p:cNvCxnSpPr>
            <a:stCxn id="26" idx="2"/>
            <a:endCxn id="27" idx="0"/>
          </p:cNvCxnSpPr>
          <p:nvPr/>
        </p:nvCxnSpPr>
        <p:spPr>
          <a:xfrm>
            <a:off x="1884197" y="4756502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7" idx="2"/>
            <a:endCxn id="28" idx="0"/>
          </p:cNvCxnSpPr>
          <p:nvPr/>
        </p:nvCxnSpPr>
        <p:spPr>
          <a:xfrm>
            <a:off x="1887923" y="533256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403648" y="274027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32" name="Rechteck 31"/>
          <p:cNvSpPr/>
          <p:nvPr/>
        </p:nvSpPr>
        <p:spPr>
          <a:xfrm>
            <a:off x="1403648" y="333319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33" name="Rechteck 32"/>
          <p:cNvSpPr/>
          <p:nvPr/>
        </p:nvSpPr>
        <p:spPr>
          <a:xfrm>
            <a:off x="1403648" y="3909257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34" name="Gerade Verbindung mit Pfeil 33"/>
          <p:cNvCxnSpPr>
            <a:stCxn id="31" idx="2"/>
            <a:endCxn id="32" idx="0"/>
          </p:cNvCxnSpPr>
          <p:nvPr/>
        </p:nvCxnSpPr>
        <p:spPr>
          <a:xfrm>
            <a:off x="1879627" y="3028310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32" idx="2"/>
            <a:endCxn id="33" idx="0"/>
          </p:cNvCxnSpPr>
          <p:nvPr/>
        </p:nvCxnSpPr>
        <p:spPr>
          <a:xfrm>
            <a:off x="1879627" y="362122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3" idx="2"/>
            <a:endCxn id="26" idx="0"/>
          </p:cNvCxnSpPr>
          <p:nvPr/>
        </p:nvCxnSpPr>
        <p:spPr>
          <a:xfrm>
            <a:off x="1879627" y="4197289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115616" y="2287009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Aktuelle Kette:</a:t>
            </a:r>
          </a:p>
        </p:txBody>
      </p:sp>
      <p:sp>
        <p:nvSpPr>
          <p:cNvPr id="53" name="Rechteck 52"/>
          <p:cNvSpPr/>
          <p:nvPr/>
        </p:nvSpPr>
        <p:spPr>
          <a:xfrm>
            <a:off x="4211960" y="4468470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54" name="Rechteck 53"/>
          <p:cNvSpPr/>
          <p:nvPr/>
        </p:nvSpPr>
        <p:spPr>
          <a:xfrm>
            <a:off x="4220256" y="504453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55" name="Rechteck 54"/>
          <p:cNvSpPr/>
          <p:nvPr/>
        </p:nvSpPr>
        <p:spPr>
          <a:xfrm>
            <a:off x="4220256" y="562059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56" name="Gerade Verbindung mit Pfeil 55"/>
          <p:cNvCxnSpPr>
            <a:stCxn id="53" idx="2"/>
            <a:endCxn id="54" idx="0"/>
          </p:cNvCxnSpPr>
          <p:nvPr/>
        </p:nvCxnSpPr>
        <p:spPr>
          <a:xfrm>
            <a:off x="4692509" y="4756502"/>
            <a:ext cx="3726" cy="28803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54" idx="2"/>
            <a:endCxn id="55" idx="0"/>
          </p:cNvCxnSpPr>
          <p:nvPr/>
        </p:nvCxnSpPr>
        <p:spPr>
          <a:xfrm>
            <a:off x="4696235" y="533256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4211960" y="2740278"/>
            <a:ext cx="951957" cy="288032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A‘</a:t>
            </a:r>
          </a:p>
        </p:txBody>
      </p:sp>
      <p:sp>
        <p:nvSpPr>
          <p:cNvPr id="59" name="Rechteck 58"/>
          <p:cNvSpPr/>
          <p:nvPr/>
        </p:nvSpPr>
        <p:spPr>
          <a:xfrm>
            <a:off x="4211960" y="333319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60" name="Rechteck 59"/>
          <p:cNvSpPr/>
          <p:nvPr/>
        </p:nvSpPr>
        <p:spPr>
          <a:xfrm>
            <a:off x="4211960" y="3909257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61" name="Gerade Verbindung mit Pfeil 60"/>
          <p:cNvCxnSpPr>
            <a:stCxn id="58" idx="2"/>
            <a:endCxn id="59" idx="0"/>
          </p:cNvCxnSpPr>
          <p:nvPr/>
        </p:nvCxnSpPr>
        <p:spPr>
          <a:xfrm>
            <a:off x="4687939" y="3028310"/>
            <a:ext cx="0" cy="30488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59" idx="2"/>
            <a:endCxn id="60" idx="0"/>
          </p:cNvCxnSpPr>
          <p:nvPr/>
        </p:nvCxnSpPr>
        <p:spPr>
          <a:xfrm>
            <a:off x="4687939" y="362122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60" idx="2"/>
            <a:endCxn id="53" idx="0"/>
          </p:cNvCxnSpPr>
          <p:nvPr/>
        </p:nvCxnSpPr>
        <p:spPr>
          <a:xfrm>
            <a:off x="4687939" y="4197289"/>
            <a:ext cx="4570" cy="27118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5292080" y="27089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Hashwert anders wegen veränderter Daten!</a:t>
            </a:r>
          </a:p>
          <a:p>
            <a:r>
              <a:rPr lang="de-DE" dirty="0"/>
              <a:t>Block B erkennt seinen Vorgänger nicht an!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4072442" y="2287009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Dracos</a:t>
            </a:r>
            <a:r>
              <a:rPr lang="de-DE" b="1" dirty="0"/>
              <a:t> </a:t>
            </a:r>
            <a:r>
              <a:rPr lang="de-DE" dirty="0"/>
              <a:t>Kette: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5292080" y="425205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Schummeln am </a:t>
            </a:r>
            <a:r>
              <a:rPr lang="de-DE" b="1" dirty="0"/>
              <a:t>Anfang</a:t>
            </a:r>
            <a:r>
              <a:rPr lang="de-DE" dirty="0"/>
              <a:t> oder in der </a:t>
            </a:r>
            <a:r>
              <a:rPr lang="de-DE" b="1" dirty="0"/>
              <a:t>Mitte</a:t>
            </a:r>
            <a:r>
              <a:rPr lang="de-DE" dirty="0"/>
              <a:t> der Kette nicht möglich.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5292080" y="5579948"/>
            <a:ext cx="23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ist mit dem </a:t>
            </a:r>
            <a:r>
              <a:rPr lang="de-DE" b="1" dirty="0"/>
              <a:t>Ende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9344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971600" y="3212976"/>
            <a:ext cx="7560840" cy="244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249717"/>
            <a:ext cx="728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Wer entscheidet über einen neuen Block?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63684" y="1054874"/>
            <a:ext cx="4692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err="1"/>
              <a:t>Prinzipell</a:t>
            </a:r>
            <a:r>
              <a:rPr lang="de-DE" dirty="0"/>
              <a:t>: </a:t>
            </a:r>
            <a:r>
              <a:rPr lang="de-DE" b="1" dirty="0"/>
              <a:t>JEDER </a:t>
            </a:r>
            <a:r>
              <a:rPr lang="de-DE" dirty="0"/>
              <a:t>Teilnehmer an der </a:t>
            </a:r>
            <a:r>
              <a:rPr lang="de-DE" dirty="0" err="1"/>
              <a:t>Blockchain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63684" y="1482564"/>
            <a:ext cx="790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Heißt in unserem Fall jeder Zaubernde, </a:t>
            </a:r>
            <a:r>
              <a:rPr lang="de-DE" b="1" dirty="0"/>
              <a:t>ABER </a:t>
            </a:r>
            <a:r>
              <a:rPr lang="de-DE" dirty="0"/>
              <a:t>es muss </a:t>
            </a:r>
            <a:r>
              <a:rPr lang="de-DE" b="1" dirty="0"/>
              <a:t>Konsens</a:t>
            </a:r>
            <a:r>
              <a:rPr lang="de-DE" dirty="0"/>
              <a:t> herrschen!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15616" y="1916832"/>
            <a:ext cx="7369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 brauchen somit ein dezentrales </a:t>
            </a:r>
            <a:r>
              <a:rPr lang="de-DE" b="1" dirty="0"/>
              <a:t>Konsensverfahren</a:t>
            </a:r>
            <a:r>
              <a:rPr lang="de-DE" dirty="0"/>
              <a:t>!</a:t>
            </a:r>
          </a:p>
          <a:p>
            <a:r>
              <a:rPr lang="de-DE" dirty="0"/>
              <a:t>Häufig wird die sog. </a:t>
            </a:r>
            <a:r>
              <a:rPr lang="de-DE" b="1" dirty="0"/>
              <a:t>Proof-</a:t>
            </a:r>
            <a:r>
              <a:rPr lang="de-DE" b="1" dirty="0" err="1"/>
              <a:t>of</a:t>
            </a:r>
            <a:r>
              <a:rPr lang="de-DE" b="1" dirty="0"/>
              <a:t>-Work-</a:t>
            </a:r>
            <a:r>
              <a:rPr lang="de-DE" dirty="0"/>
              <a:t>Methode verwendet: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Aufwendiger Arbeitsnachweis des Blockerstellers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Einfache Prüfung für jeden anderen Teilnehmer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BEISPIEL: </a:t>
            </a:r>
            <a:r>
              <a:rPr lang="de-DE" dirty="0"/>
              <a:t>Ein neuer Block darf nur erstellt werden, wenn eine Abbildung des Blockinhalts auf einen Zauberspruch genannt werden kann, so dass z.B. 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Zauberspruch mit A anfängt,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 2 Worten besteht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genau 2 Mal ‚v‘ enthält</a:t>
            </a:r>
          </a:p>
          <a:p>
            <a:r>
              <a:rPr lang="de-DE" dirty="0"/>
              <a:t>Beispiel: </a:t>
            </a:r>
            <a:r>
              <a:rPr lang="de-DE" b="1" dirty="0" err="1"/>
              <a:t>Avada</a:t>
            </a:r>
            <a:r>
              <a:rPr lang="de-DE" b="1" dirty="0"/>
              <a:t> </a:t>
            </a:r>
            <a:r>
              <a:rPr lang="de-DE" b="1" dirty="0" err="1"/>
              <a:t>Kedavra</a:t>
            </a:r>
            <a:r>
              <a:rPr lang="de-DE" b="1" dirty="0"/>
              <a:t> (man muss erst einmal viele Zauberspruchbücher durchsehen, um so eine Abbildung zu finden)</a:t>
            </a:r>
          </a:p>
          <a:p>
            <a:r>
              <a:rPr lang="de-DE" dirty="0"/>
              <a:t>Einfach zu prüfen, aber Abbildung aufwendig zu finden.</a:t>
            </a:r>
          </a:p>
          <a:p>
            <a:endParaRPr lang="de-DE" dirty="0"/>
          </a:p>
          <a:p>
            <a:r>
              <a:rPr lang="de-DE" dirty="0"/>
              <a:t>Anforderungen wechseln für jeden neuen Block, da neuer Inhalt gegeben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4929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16804"/>
            <a:ext cx="498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Erstellen eines neuen Blocks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2391" y="1268760"/>
            <a:ext cx="8114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200" b="1" dirty="0"/>
              <a:t>Verteile</a:t>
            </a:r>
            <a:r>
              <a:rPr lang="de-DE" sz="2200" dirty="0"/>
              <a:t> alle neuen </a:t>
            </a:r>
            <a:r>
              <a:rPr lang="de-DE" sz="2200" b="1" dirty="0"/>
              <a:t>Daten (</a:t>
            </a:r>
            <a:r>
              <a:rPr lang="de-DE" sz="2200" b="1" dirty="0" err="1"/>
              <a:t>bsp.</a:t>
            </a:r>
            <a:r>
              <a:rPr lang="de-DE" sz="2200" b="1" dirty="0"/>
              <a:t> [Harry, Draco, 3, Harry]) </a:t>
            </a:r>
            <a:r>
              <a:rPr lang="de-DE" sz="2200" dirty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/>
              <a:t>Zauberer sammeln </a:t>
            </a:r>
            <a:r>
              <a:rPr lang="de-DE" sz="2200" b="1" dirty="0"/>
              <a:t>Daten </a:t>
            </a:r>
            <a:r>
              <a:rPr lang="de-DE" sz="2200" dirty="0"/>
              <a:t>in Blöcke und verteilen neue </a:t>
            </a:r>
            <a:r>
              <a:rPr lang="de-DE" sz="2200" b="1" dirty="0"/>
              <a:t>Daten</a:t>
            </a:r>
            <a:r>
              <a:rPr lang="de-DE" sz="2200" dirty="0"/>
              <a:t> weiter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/>
              <a:t>Zauberer arbeiten am </a:t>
            </a:r>
            <a:r>
              <a:rPr lang="de-DE" sz="2200" b="1" dirty="0"/>
              <a:t>Proof </a:t>
            </a:r>
            <a:r>
              <a:rPr lang="de-DE" sz="2200" b="1" dirty="0" err="1"/>
              <a:t>of</a:t>
            </a:r>
            <a:r>
              <a:rPr lang="de-DE" sz="2200" b="1" dirty="0"/>
              <a:t> Work</a:t>
            </a:r>
            <a:r>
              <a:rPr lang="de-DE" sz="2200" dirty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/>
              <a:t>Falls </a:t>
            </a:r>
            <a:r>
              <a:rPr lang="de-DE" sz="2200" b="1" dirty="0"/>
              <a:t>Proof </a:t>
            </a:r>
            <a:r>
              <a:rPr lang="de-DE" sz="2200" b="1" dirty="0" err="1"/>
              <a:t>of</a:t>
            </a:r>
            <a:r>
              <a:rPr lang="de-DE" sz="2200" b="1" dirty="0"/>
              <a:t> Work</a:t>
            </a:r>
            <a:r>
              <a:rPr lang="de-DE" sz="2200" dirty="0"/>
              <a:t> erfüllt, </a:t>
            </a:r>
            <a:r>
              <a:rPr lang="de-DE" sz="2200" b="1" dirty="0"/>
              <a:t>verteile</a:t>
            </a:r>
            <a:r>
              <a:rPr lang="de-DE" sz="2200" dirty="0"/>
              <a:t> </a:t>
            </a:r>
            <a:r>
              <a:rPr lang="de-DE" sz="2200" b="1" dirty="0"/>
              <a:t>Block</a:t>
            </a:r>
            <a:r>
              <a:rPr lang="de-DE" sz="2200" dirty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dirty="0"/>
              <a:t>Andere Zauberer </a:t>
            </a:r>
            <a:r>
              <a:rPr lang="de-DE" sz="2200" b="1" dirty="0"/>
              <a:t>akzeptieren</a:t>
            </a:r>
            <a:r>
              <a:rPr lang="de-DE" sz="2200" dirty="0"/>
              <a:t> den </a:t>
            </a:r>
            <a:r>
              <a:rPr lang="de-DE" sz="2200" b="1" dirty="0"/>
              <a:t>Block</a:t>
            </a:r>
            <a:r>
              <a:rPr lang="de-DE" sz="2200" dirty="0"/>
              <a:t> oder stellen </a:t>
            </a:r>
            <a:r>
              <a:rPr lang="de-DE" sz="2200" b="1" dirty="0"/>
              <a:t>ungültige</a:t>
            </a:r>
            <a:r>
              <a:rPr lang="de-DE" sz="2200" dirty="0"/>
              <a:t>*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200" b="1" dirty="0"/>
              <a:t>Akzeptanz</a:t>
            </a:r>
            <a:r>
              <a:rPr lang="de-DE" sz="2200" dirty="0"/>
              <a:t> wird durch Erstellung eines </a:t>
            </a:r>
            <a:r>
              <a:rPr lang="de-DE" sz="2200" b="1" dirty="0"/>
              <a:t>Nachfolgeblocks</a:t>
            </a:r>
            <a:r>
              <a:rPr lang="de-DE" sz="2200" dirty="0"/>
              <a:t> an den neuen Block ausgedrückt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3810" y="5427221"/>
            <a:ext cx="8570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* Was als ungültig angesehen wird, hängt auch von den Daten ab. In unserem Beispiel :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400" i="1" dirty="0"/>
              <a:t>Duell gegen sich selbst verboten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400" i="1" dirty="0"/>
              <a:t>Duell mit 2 Siegern/Verlierern (keine doppelte Version eines Duells)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1400" i="1" dirty="0"/>
              <a:t>Lücke/Reihenfolge falsch (Duell 3 vor 2, Wo ist Duell 1?)</a:t>
            </a:r>
          </a:p>
        </p:txBody>
      </p:sp>
    </p:spTree>
    <p:extLst>
      <p:ext uri="{BB962C8B-B14F-4D97-AF65-F5344CB8AC3E}">
        <p14:creationId xmlns:p14="http://schemas.microsoft.com/office/powerpoint/2010/main" val="485143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779345" y="1137807"/>
            <a:ext cx="7537071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77559" y="251799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Erstellen eines neuen Blocks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79345" y="1150873"/>
            <a:ext cx="8114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Verteile</a:t>
            </a:r>
            <a:r>
              <a:rPr lang="de-DE" dirty="0"/>
              <a:t> alle neuen </a:t>
            </a:r>
            <a:r>
              <a:rPr lang="de-DE" b="1" dirty="0"/>
              <a:t>Daten (</a:t>
            </a:r>
            <a:r>
              <a:rPr lang="de-DE" b="1" dirty="0" err="1"/>
              <a:t>bsp.</a:t>
            </a:r>
            <a:r>
              <a:rPr lang="de-DE" b="1" dirty="0"/>
              <a:t> [Harry, Draco, 3, Harry]) </a:t>
            </a:r>
            <a:r>
              <a:rPr lang="de-DE" dirty="0"/>
              <a:t>an alle </a:t>
            </a:r>
            <a:br>
              <a:rPr lang="de-DE" dirty="0"/>
            </a:br>
            <a:r>
              <a:rPr lang="de-DE" dirty="0"/>
              <a:t>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Zauberer sammeln </a:t>
            </a:r>
            <a:r>
              <a:rPr lang="de-DE" b="1" dirty="0"/>
              <a:t>Daten </a:t>
            </a:r>
            <a:r>
              <a:rPr lang="de-DE" dirty="0"/>
              <a:t>in Blöcke und verteilen neue </a:t>
            </a:r>
            <a:r>
              <a:rPr lang="de-DE" b="1" dirty="0"/>
              <a:t>Daten</a:t>
            </a:r>
            <a:r>
              <a:rPr lang="de-DE" dirty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Zauberer arbeiten am </a:t>
            </a:r>
            <a:r>
              <a:rPr lang="de-DE" sz="1400" b="1" dirty="0"/>
              <a:t>Proof </a:t>
            </a:r>
            <a:r>
              <a:rPr lang="de-DE" sz="1400" b="1" dirty="0" err="1"/>
              <a:t>of</a:t>
            </a:r>
            <a:r>
              <a:rPr lang="de-DE" sz="1400" b="1" dirty="0"/>
              <a:t> Work</a:t>
            </a:r>
            <a:r>
              <a:rPr lang="de-DE" sz="1400" dirty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Falls </a:t>
            </a:r>
            <a:r>
              <a:rPr lang="de-DE" sz="1400" b="1" dirty="0"/>
              <a:t>Proof </a:t>
            </a:r>
            <a:r>
              <a:rPr lang="de-DE" sz="1400" b="1" dirty="0" err="1"/>
              <a:t>of</a:t>
            </a:r>
            <a:r>
              <a:rPr lang="de-DE" sz="1400" b="1" dirty="0"/>
              <a:t> Work</a:t>
            </a:r>
            <a:r>
              <a:rPr lang="de-DE" sz="1400" dirty="0"/>
              <a:t> erfüllt, </a:t>
            </a:r>
            <a:r>
              <a:rPr lang="de-DE" sz="1400" b="1" dirty="0"/>
              <a:t>verteile</a:t>
            </a:r>
            <a:r>
              <a:rPr lang="de-DE" sz="1400" dirty="0"/>
              <a:t> </a:t>
            </a:r>
            <a:r>
              <a:rPr lang="de-DE" sz="1400" b="1" dirty="0"/>
              <a:t>Block</a:t>
            </a:r>
            <a:r>
              <a:rPr lang="de-DE" sz="1400" dirty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Andere Zauberer </a:t>
            </a:r>
            <a:r>
              <a:rPr lang="de-DE" sz="1400" b="1" dirty="0"/>
              <a:t>akzeptieren</a:t>
            </a:r>
            <a:r>
              <a:rPr lang="de-DE" sz="1400" dirty="0"/>
              <a:t> den </a:t>
            </a:r>
            <a:r>
              <a:rPr lang="de-DE" sz="1400" b="1" dirty="0"/>
              <a:t>Block</a:t>
            </a:r>
            <a:r>
              <a:rPr lang="de-DE" sz="1400" dirty="0"/>
              <a:t> oder stellen ungültige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Akzeptanz</a:t>
            </a:r>
            <a:r>
              <a:rPr lang="de-DE" sz="1400" dirty="0"/>
              <a:t> wird durch Erstellung eines </a:t>
            </a:r>
            <a:r>
              <a:rPr lang="de-DE" sz="1400" b="1" dirty="0"/>
              <a:t>Nachfolgeblocks</a:t>
            </a:r>
            <a:r>
              <a:rPr lang="de-DE" sz="1400" dirty="0"/>
              <a:t> an den neuen Block ausgedrückt</a:t>
            </a:r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Draco, 3 Sieger Harry;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664741" y="3789040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Sieger Hermine;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Harry vs. Draco, 3, 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789040"/>
            <a:ext cx="2484276" cy="409903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Ron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771800" y="5241831"/>
            <a:ext cx="3672408" cy="2754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1880" y="4318499"/>
            <a:ext cx="2099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</a:t>
            </a:r>
            <a:r>
              <a:rPr lang="de-DE" i="1" dirty="0"/>
              <a:t>„Hey, ich habe gegen Draco gewonnen!“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538485" y="3253684"/>
            <a:ext cx="348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 </a:t>
            </a:r>
            <a:r>
              <a:rPr lang="de-DE" i="1" dirty="0"/>
              <a:t>„Klasse, Harry, ich sag es weiter!“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314226" y="3839178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1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1955468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251937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Erstellen eines neuen Blocks</a:t>
            </a:r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839178"/>
            <a:ext cx="1530995" cy="35976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</a:t>
            </a:r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Sieger Hermine;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Harry vs. Draco, 3, 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839177"/>
            <a:ext cx="1476164" cy="359766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Ron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2987824" y="5025805"/>
            <a:ext cx="3384376" cy="6354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491880" y="4318499"/>
            <a:ext cx="209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</a:t>
            </a:r>
            <a:r>
              <a:rPr lang="de-DE" i="1" dirty="0"/>
              <a:t>„Ich habe gegen Hermine verloren…“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202974" y="3211028"/>
            <a:ext cx="401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 </a:t>
            </a:r>
            <a:r>
              <a:rPr lang="de-DE" i="1" dirty="0"/>
              <a:t>„Schade, muss ich trotzdem verteilen“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314226" y="3839178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631342" y="3793449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2280827" y="3843587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996208" y="3814108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7645693" y="3864246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5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  <p:sp>
        <p:nvSpPr>
          <p:cNvPr id="26" name="Abgerundetes Rechteck 13"/>
          <p:cNvSpPr/>
          <p:nvPr/>
        </p:nvSpPr>
        <p:spPr>
          <a:xfrm>
            <a:off x="779345" y="1137807"/>
            <a:ext cx="7537071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5"/>
          <p:cNvSpPr txBox="1"/>
          <p:nvPr/>
        </p:nvSpPr>
        <p:spPr>
          <a:xfrm>
            <a:off x="779345" y="1150873"/>
            <a:ext cx="8114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Verteile</a:t>
            </a:r>
            <a:r>
              <a:rPr lang="de-DE" dirty="0"/>
              <a:t> alle neuen </a:t>
            </a:r>
            <a:r>
              <a:rPr lang="de-DE" b="1" dirty="0"/>
              <a:t>Daten (</a:t>
            </a:r>
            <a:r>
              <a:rPr lang="de-DE" b="1" dirty="0" err="1"/>
              <a:t>bsp.</a:t>
            </a:r>
            <a:r>
              <a:rPr lang="de-DE" b="1" dirty="0"/>
              <a:t> [Harry, Draco, 3, Harry]) </a:t>
            </a:r>
            <a:r>
              <a:rPr lang="de-DE" dirty="0"/>
              <a:t>an alle </a:t>
            </a:r>
            <a:br>
              <a:rPr lang="de-DE" dirty="0"/>
            </a:br>
            <a:r>
              <a:rPr lang="de-DE" dirty="0"/>
              <a:t>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Zauberer sammeln </a:t>
            </a:r>
            <a:r>
              <a:rPr lang="de-DE" b="1" dirty="0"/>
              <a:t>Daten </a:t>
            </a:r>
            <a:r>
              <a:rPr lang="de-DE" dirty="0"/>
              <a:t>in Blöcke und verteilen neue </a:t>
            </a:r>
            <a:r>
              <a:rPr lang="de-DE" b="1" dirty="0"/>
              <a:t>Daten</a:t>
            </a:r>
            <a:r>
              <a:rPr lang="de-DE" dirty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Zauberer arbeiten am </a:t>
            </a:r>
            <a:r>
              <a:rPr lang="de-DE" sz="1400" b="1" dirty="0"/>
              <a:t>Proof </a:t>
            </a:r>
            <a:r>
              <a:rPr lang="de-DE" sz="1400" b="1" dirty="0" err="1"/>
              <a:t>of</a:t>
            </a:r>
            <a:r>
              <a:rPr lang="de-DE" sz="1400" b="1" dirty="0"/>
              <a:t> Work</a:t>
            </a:r>
            <a:r>
              <a:rPr lang="de-DE" sz="1400" dirty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Falls </a:t>
            </a:r>
            <a:r>
              <a:rPr lang="de-DE" sz="1400" b="1" dirty="0"/>
              <a:t>Proof </a:t>
            </a:r>
            <a:r>
              <a:rPr lang="de-DE" sz="1400" b="1" dirty="0" err="1"/>
              <a:t>of</a:t>
            </a:r>
            <a:r>
              <a:rPr lang="de-DE" sz="1400" b="1" dirty="0"/>
              <a:t> Work</a:t>
            </a:r>
            <a:r>
              <a:rPr lang="de-DE" sz="1400" dirty="0"/>
              <a:t> erfüllt, </a:t>
            </a:r>
            <a:r>
              <a:rPr lang="de-DE" sz="1400" b="1" dirty="0"/>
              <a:t>verteile</a:t>
            </a:r>
            <a:r>
              <a:rPr lang="de-DE" sz="1400" dirty="0"/>
              <a:t> </a:t>
            </a:r>
            <a:r>
              <a:rPr lang="de-DE" sz="1400" b="1" dirty="0"/>
              <a:t>Block</a:t>
            </a:r>
            <a:r>
              <a:rPr lang="de-DE" sz="1400" dirty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Andere Zauberer </a:t>
            </a:r>
            <a:r>
              <a:rPr lang="de-DE" sz="1400" b="1" dirty="0"/>
              <a:t>akzeptieren</a:t>
            </a:r>
            <a:r>
              <a:rPr lang="de-DE" sz="1400" dirty="0"/>
              <a:t> den </a:t>
            </a:r>
            <a:r>
              <a:rPr lang="de-DE" sz="1400" b="1" dirty="0"/>
              <a:t>Block</a:t>
            </a:r>
            <a:r>
              <a:rPr lang="de-DE" sz="1400" dirty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Akzeptanz</a:t>
            </a:r>
            <a:r>
              <a:rPr lang="de-DE" sz="1400" dirty="0"/>
              <a:t> wird durch Erstellung eines </a:t>
            </a:r>
            <a:r>
              <a:rPr lang="de-DE" sz="1400" b="1" dirty="0"/>
              <a:t>Nachfolgeblocks</a:t>
            </a:r>
            <a:r>
              <a:rPr lang="de-DE" sz="1400" dirty="0"/>
              <a:t> an den neuen Block ausgedrückt</a:t>
            </a:r>
          </a:p>
        </p:txBody>
      </p:sp>
    </p:spTree>
    <p:extLst>
      <p:ext uri="{BB962C8B-B14F-4D97-AF65-F5344CB8AC3E}">
        <p14:creationId xmlns:p14="http://schemas.microsoft.com/office/powerpoint/2010/main" val="472152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gerundetes Rechteck 22"/>
          <p:cNvSpPr/>
          <p:nvPr/>
        </p:nvSpPr>
        <p:spPr>
          <a:xfrm>
            <a:off x="611560" y="1830740"/>
            <a:ext cx="7288285" cy="340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255351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Erstellen eines neuen Blocks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3540" y="1201976"/>
            <a:ext cx="8114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Verteile</a:t>
            </a:r>
            <a:r>
              <a:rPr lang="de-DE" sz="1400" dirty="0"/>
              <a:t> alle neuen </a:t>
            </a:r>
            <a:r>
              <a:rPr lang="de-DE" sz="1400" b="1" dirty="0"/>
              <a:t>Daten (</a:t>
            </a:r>
            <a:r>
              <a:rPr lang="de-DE" sz="1400" b="1" dirty="0" err="1"/>
              <a:t>bsp.</a:t>
            </a:r>
            <a:r>
              <a:rPr lang="de-DE" sz="1400" b="1" dirty="0"/>
              <a:t> [Harry, Draco, 3, Harry]) </a:t>
            </a:r>
            <a:r>
              <a:rPr lang="de-DE" sz="1400" dirty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Zauberer sammeln </a:t>
            </a:r>
            <a:r>
              <a:rPr lang="de-DE" sz="1400" b="1" dirty="0"/>
              <a:t>Daten </a:t>
            </a:r>
            <a:r>
              <a:rPr lang="de-DE" sz="1400" dirty="0"/>
              <a:t>in Blöcke und verteilen neue </a:t>
            </a:r>
            <a:r>
              <a:rPr lang="de-DE" sz="1400" b="1" dirty="0"/>
              <a:t>Daten</a:t>
            </a:r>
            <a:r>
              <a:rPr lang="de-DE" sz="1400" dirty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Zauberer arbeiten am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</a:t>
            </a:r>
            <a:r>
              <a:rPr lang="de-DE" dirty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Falls </a:t>
            </a:r>
            <a:r>
              <a:rPr lang="de-DE" sz="1400" b="1" dirty="0"/>
              <a:t>Proof </a:t>
            </a:r>
            <a:r>
              <a:rPr lang="de-DE" sz="1400" b="1" dirty="0" err="1"/>
              <a:t>of</a:t>
            </a:r>
            <a:r>
              <a:rPr lang="de-DE" sz="1400" b="1" dirty="0"/>
              <a:t> Work</a:t>
            </a:r>
            <a:r>
              <a:rPr lang="de-DE" sz="1400" dirty="0"/>
              <a:t> erfüllt, </a:t>
            </a:r>
            <a:r>
              <a:rPr lang="de-DE" sz="1400" b="1" dirty="0"/>
              <a:t>verteile</a:t>
            </a:r>
            <a:r>
              <a:rPr lang="de-DE" sz="1400" dirty="0"/>
              <a:t> </a:t>
            </a:r>
            <a:r>
              <a:rPr lang="de-DE" sz="1400" b="1" dirty="0"/>
              <a:t>Block</a:t>
            </a:r>
            <a:r>
              <a:rPr lang="de-DE" sz="1400" dirty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Andere Zauberer </a:t>
            </a:r>
            <a:r>
              <a:rPr lang="de-DE" sz="1400" b="1" dirty="0"/>
              <a:t>akzeptieren</a:t>
            </a:r>
            <a:r>
              <a:rPr lang="de-DE" sz="1400" dirty="0"/>
              <a:t> den </a:t>
            </a:r>
            <a:r>
              <a:rPr lang="de-DE" sz="1400" b="1" dirty="0"/>
              <a:t>Block</a:t>
            </a:r>
            <a:r>
              <a:rPr lang="de-DE" sz="1400" dirty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Akzeptanz</a:t>
            </a:r>
            <a:r>
              <a:rPr lang="de-DE" sz="1400" dirty="0"/>
              <a:t> wird durch Erstellung eines </a:t>
            </a:r>
            <a:r>
              <a:rPr lang="de-DE" sz="1400" b="1" dirty="0"/>
              <a:t>Nachfolgeblocks</a:t>
            </a:r>
            <a:r>
              <a:rPr lang="de-DE" sz="1400" dirty="0"/>
              <a:t> an den neuen Block ausgedrückt</a:t>
            </a:r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839178"/>
            <a:ext cx="1530995" cy="35976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</a:t>
            </a:r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Sieger Hermine;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Harry vs. Draco, 3, 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839177"/>
            <a:ext cx="1476164" cy="359766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Header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21025" y="4318499"/>
            <a:ext cx="2654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</a:t>
            </a:r>
            <a:r>
              <a:rPr lang="de-DE" i="1" dirty="0"/>
              <a:t>„Mein Block ist voll, ich such die Zauberspruch-</a:t>
            </a:r>
          </a:p>
          <a:p>
            <a:r>
              <a:rPr lang="de-DE" i="1" dirty="0" err="1"/>
              <a:t>abbildung</a:t>
            </a:r>
            <a:r>
              <a:rPr lang="de-DE" i="1" dirty="0"/>
              <a:t> (</a:t>
            </a:r>
            <a:r>
              <a:rPr lang="de-DE" i="1" dirty="0" err="1"/>
              <a:t>PoW</a:t>
            </a:r>
            <a:r>
              <a:rPr lang="de-DE" i="1" dirty="0"/>
              <a:t>)“ -Beide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314226" y="3839178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628737" y="3794405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278222" y="3844543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012160" y="3814108"/>
            <a:ext cx="2467099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7661645" y="3864246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sp>
        <p:nvSpPr>
          <p:cNvPr id="24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516353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644724" y="1716484"/>
            <a:ext cx="7647923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77559" y="273944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Erstellen eines neuen Blocks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1560" y="1140420"/>
            <a:ext cx="81149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Verteile</a:t>
            </a:r>
            <a:r>
              <a:rPr lang="de-DE" sz="1400" dirty="0"/>
              <a:t> alle neuen </a:t>
            </a:r>
            <a:r>
              <a:rPr lang="de-DE" sz="1400" b="1" dirty="0"/>
              <a:t>Daten (</a:t>
            </a:r>
            <a:r>
              <a:rPr lang="de-DE" sz="1400" b="1" dirty="0" err="1"/>
              <a:t>bsp.</a:t>
            </a:r>
            <a:r>
              <a:rPr lang="de-DE" sz="1400" b="1" dirty="0"/>
              <a:t> [Harry, Draco, 3, Harry]) </a:t>
            </a:r>
            <a:r>
              <a:rPr lang="de-DE" sz="1400" dirty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Zauberer sammeln </a:t>
            </a:r>
            <a:r>
              <a:rPr lang="de-DE" sz="1400" b="1" dirty="0"/>
              <a:t>Daten </a:t>
            </a:r>
            <a:r>
              <a:rPr lang="de-DE" sz="1400" dirty="0"/>
              <a:t>in Blöcke und verteilen neue </a:t>
            </a:r>
            <a:r>
              <a:rPr lang="de-DE" sz="1400" b="1" dirty="0"/>
              <a:t>Daten</a:t>
            </a:r>
            <a:r>
              <a:rPr lang="de-DE" sz="1400" dirty="0"/>
              <a:t> weiter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Zauberer arbeiten am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</a:t>
            </a:r>
            <a:r>
              <a:rPr lang="de-DE" dirty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Falls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</a:t>
            </a:r>
            <a:r>
              <a:rPr lang="de-DE" dirty="0"/>
              <a:t> erfüllt, </a:t>
            </a:r>
            <a:r>
              <a:rPr lang="de-DE" b="1" dirty="0"/>
              <a:t>verteile</a:t>
            </a:r>
            <a:r>
              <a:rPr lang="de-DE" dirty="0"/>
              <a:t> </a:t>
            </a:r>
            <a:r>
              <a:rPr lang="de-DE" b="1" dirty="0"/>
              <a:t>Block</a:t>
            </a:r>
            <a:r>
              <a:rPr lang="de-DE" dirty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Andere Zauberer </a:t>
            </a:r>
            <a:r>
              <a:rPr lang="de-DE" sz="1400" b="1" dirty="0"/>
              <a:t>akzeptieren</a:t>
            </a:r>
            <a:r>
              <a:rPr lang="de-DE" sz="1400" dirty="0"/>
              <a:t> den </a:t>
            </a:r>
            <a:r>
              <a:rPr lang="de-DE" sz="1400" b="1" dirty="0"/>
              <a:t>Block</a:t>
            </a:r>
            <a:r>
              <a:rPr lang="de-DE" sz="1400" dirty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Akzeptanz</a:t>
            </a:r>
            <a:r>
              <a:rPr lang="de-DE" sz="1400" dirty="0"/>
              <a:t> wird durch Erstellung eines </a:t>
            </a:r>
            <a:r>
              <a:rPr lang="de-DE" sz="1400" b="1" dirty="0"/>
              <a:t>Nachfolgeblocks</a:t>
            </a:r>
            <a:r>
              <a:rPr lang="de-DE" sz="1400" dirty="0"/>
              <a:t> an den neuen Block ausgedrückt</a:t>
            </a:r>
          </a:p>
        </p:txBody>
      </p:sp>
      <p:sp>
        <p:nvSpPr>
          <p:cNvPr id="7" name="Rechteck 6"/>
          <p:cNvSpPr/>
          <p:nvPr/>
        </p:nvSpPr>
        <p:spPr>
          <a:xfrm>
            <a:off x="484721" y="3695162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789040"/>
            <a:ext cx="2412268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10" name="Rechteck 9"/>
          <p:cNvSpPr/>
          <p:nvPr/>
        </p:nvSpPr>
        <p:spPr>
          <a:xfrm>
            <a:off x="5868144" y="3695161"/>
            <a:ext cx="2736304" cy="26612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012160" y="4343234"/>
            <a:ext cx="2448272" cy="1797190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Sieger Hermine;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Harry vs. Draco, 3, Sieger Harry;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48164" y="3789040"/>
            <a:ext cx="2412268" cy="409903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771800" y="3318685"/>
            <a:ext cx="35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 </a:t>
            </a:r>
            <a:r>
              <a:rPr lang="de-DE" i="1" dirty="0"/>
              <a:t>„Habe den Zauberspruch!“ 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2246037" y="3839041"/>
            <a:ext cx="762783" cy="30990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!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7686239" y="3843450"/>
            <a:ext cx="762783" cy="309902"/>
          </a:xfrm>
          <a:prstGeom prst="round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?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347864" y="3993991"/>
            <a:ext cx="24482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366848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611560" y="2303001"/>
            <a:ext cx="7647923" cy="909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3528" y="251937"/>
            <a:ext cx="498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Erstellen eines neuen Blocks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8045" y="1150873"/>
            <a:ext cx="8114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Verteile</a:t>
            </a:r>
            <a:r>
              <a:rPr lang="de-DE" sz="1400" dirty="0"/>
              <a:t> alle neuen </a:t>
            </a:r>
            <a:r>
              <a:rPr lang="de-DE" sz="1400" b="1" dirty="0"/>
              <a:t>Daten (</a:t>
            </a:r>
            <a:r>
              <a:rPr lang="de-DE" sz="1400" b="1" dirty="0" err="1"/>
              <a:t>bsp.</a:t>
            </a:r>
            <a:r>
              <a:rPr lang="de-DE" sz="1400" b="1" dirty="0"/>
              <a:t> [Harry, Draco, 3, Harry]) </a:t>
            </a:r>
            <a:r>
              <a:rPr lang="de-DE" sz="1400" dirty="0"/>
              <a:t>an alle bekannten Zauberer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Zauberer sammeln </a:t>
            </a:r>
            <a:r>
              <a:rPr lang="de-DE" sz="1400" b="1" dirty="0"/>
              <a:t>Daten </a:t>
            </a:r>
            <a:r>
              <a:rPr lang="de-DE" sz="1400" dirty="0"/>
              <a:t>in Blöcke und verteilen neue </a:t>
            </a:r>
            <a:r>
              <a:rPr lang="de-DE" sz="1400" b="1" dirty="0"/>
              <a:t>Daten</a:t>
            </a:r>
            <a:r>
              <a:rPr lang="de-DE" sz="1400" dirty="0"/>
              <a:t> weiter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Zauberer arbeiten am </a:t>
            </a:r>
            <a:r>
              <a:rPr lang="de-DE" sz="1400" b="1" dirty="0"/>
              <a:t>Proof </a:t>
            </a:r>
            <a:r>
              <a:rPr lang="de-DE" sz="1400" b="1" dirty="0" err="1"/>
              <a:t>of</a:t>
            </a:r>
            <a:r>
              <a:rPr lang="de-DE" sz="1400" b="1" dirty="0"/>
              <a:t> Work</a:t>
            </a:r>
            <a:r>
              <a:rPr lang="de-DE" sz="1400" dirty="0"/>
              <a:t>, um ihren Block zu veröffentlichen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/>
              <a:t>Falls </a:t>
            </a:r>
            <a:r>
              <a:rPr lang="de-DE" sz="1400" b="1" dirty="0"/>
              <a:t>Proof </a:t>
            </a:r>
            <a:r>
              <a:rPr lang="de-DE" sz="1400" b="1" dirty="0" err="1"/>
              <a:t>of</a:t>
            </a:r>
            <a:r>
              <a:rPr lang="de-DE" sz="1400" b="1" dirty="0"/>
              <a:t> Work</a:t>
            </a:r>
            <a:r>
              <a:rPr lang="de-DE" sz="1400" dirty="0"/>
              <a:t> erfüllt, </a:t>
            </a:r>
            <a:r>
              <a:rPr lang="de-DE" sz="1400" b="1" dirty="0"/>
              <a:t>verteile</a:t>
            </a:r>
            <a:r>
              <a:rPr lang="de-DE" sz="1400" dirty="0"/>
              <a:t> </a:t>
            </a:r>
            <a:r>
              <a:rPr lang="de-DE" sz="1400" b="1" dirty="0"/>
              <a:t>Block</a:t>
            </a:r>
            <a:r>
              <a:rPr lang="de-DE" sz="1400" dirty="0"/>
              <a:t> an alle anderen bekannten Zauberer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Andere Zauberer </a:t>
            </a:r>
            <a:r>
              <a:rPr lang="de-DE" b="1" dirty="0"/>
              <a:t>akzeptieren</a:t>
            </a:r>
            <a:r>
              <a:rPr lang="de-DE" dirty="0"/>
              <a:t> den </a:t>
            </a:r>
            <a:r>
              <a:rPr lang="de-DE" b="1" dirty="0"/>
              <a:t>Block</a:t>
            </a:r>
            <a:r>
              <a:rPr lang="de-DE" dirty="0"/>
              <a:t> oder stellen invalide Daten fest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Akzeptanz</a:t>
            </a:r>
            <a:r>
              <a:rPr lang="de-DE" dirty="0"/>
              <a:t> wird durch Erstellung eines </a:t>
            </a:r>
            <a:r>
              <a:rPr lang="de-DE" b="1" dirty="0"/>
              <a:t>Nachfolgeblocks</a:t>
            </a:r>
            <a:r>
              <a:rPr lang="de-DE" dirty="0"/>
              <a:t> an den </a:t>
            </a:r>
            <a:br>
              <a:rPr lang="de-DE" dirty="0"/>
            </a:br>
            <a:r>
              <a:rPr lang="de-DE" dirty="0"/>
              <a:t>neuen Block ausgedrückt</a:t>
            </a:r>
          </a:p>
        </p:txBody>
      </p:sp>
      <p:sp>
        <p:nvSpPr>
          <p:cNvPr id="7" name="Rechteck 6"/>
          <p:cNvSpPr/>
          <p:nvPr/>
        </p:nvSpPr>
        <p:spPr>
          <a:xfrm>
            <a:off x="484721" y="3695163"/>
            <a:ext cx="2736304" cy="2110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628737" y="4343235"/>
            <a:ext cx="2448272" cy="139002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664741" y="3789040"/>
            <a:ext cx="2412268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55107" y="331868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20272" y="3325829"/>
            <a:ext cx="54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246037" y="3839041"/>
            <a:ext cx="762783" cy="30990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!</a:t>
            </a:r>
          </a:p>
        </p:txBody>
      </p:sp>
      <p:sp>
        <p:nvSpPr>
          <p:cNvPr id="14" name="Rechteck 13"/>
          <p:cNvSpPr/>
          <p:nvPr/>
        </p:nvSpPr>
        <p:spPr>
          <a:xfrm>
            <a:off x="484721" y="6093296"/>
            <a:ext cx="2736304" cy="263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Nachfolger</a:t>
            </a:r>
          </a:p>
        </p:txBody>
      </p:sp>
      <p:sp>
        <p:nvSpPr>
          <p:cNvPr id="19" name="Rechteck 18"/>
          <p:cNvSpPr/>
          <p:nvPr/>
        </p:nvSpPr>
        <p:spPr>
          <a:xfrm>
            <a:off x="6012160" y="3688017"/>
            <a:ext cx="2736304" cy="2110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6156176" y="4336089"/>
            <a:ext cx="2448272" cy="1390021"/>
          </a:xfrm>
          <a:prstGeom prst="roundRect">
            <a:avLst/>
          </a:prstGeom>
          <a:solidFill>
            <a:srgbClr val="FFC000"/>
          </a:solidFill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Harry vs. Draco, 3, Sieger Harry;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Ron vs. Hermine, 7,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Sieger Hermine;</a:t>
            </a:r>
          </a:p>
          <a:p>
            <a:pPr algn="ctr"/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6192180" y="3781894"/>
            <a:ext cx="2412268" cy="409904"/>
          </a:xfrm>
          <a:prstGeom prst="roundRect">
            <a:avLst/>
          </a:prstGeom>
          <a:solidFill>
            <a:srgbClr val="C5714A"/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Header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7773476" y="3831895"/>
            <a:ext cx="762783" cy="30990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!</a:t>
            </a:r>
          </a:p>
        </p:txBody>
      </p:sp>
      <p:sp>
        <p:nvSpPr>
          <p:cNvPr id="23" name="Rechteck 22"/>
          <p:cNvSpPr/>
          <p:nvPr/>
        </p:nvSpPr>
        <p:spPr>
          <a:xfrm>
            <a:off x="6012160" y="6086150"/>
            <a:ext cx="2736304" cy="2631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Nachfolger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211960" y="3318685"/>
            <a:ext cx="249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 „Sieht gut aus, Harry.“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851920" y="5702971"/>
            <a:ext cx="249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6. „Ich arbeite mit dir am Nachfolgeblock.“</a:t>
            </a:r>
          </a:p>
        </p:txBody>
      </p:sp>
      <p:cxnSp>
        <p:nvCxnSpPr>
          <p:cNvPr id="27" name="Gerade Verbindung mit Pfeil 26"/>
          <p:cNvCxnSpPr>
            <a:stCxn id="7" idx="2"/>
            <a:endCxn id="14" idx="0"/>
          </p:cNvCxnSpPr>
          <p:nvPr/>
        </p:nvCxnSpPr>
        <p:spPr>
          <a:xfrm>
            <a:off x="1852873" y="5805265"/>
            <a:ext cx="0" cy="288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9" idx="2"/>
            <a:endCxn id="23" idx="0"/>
          </p:cNvCxnSpPr>
          <p:nvPr/>
        </p:nvCxnSpPr>
        <p:spPr>
          <a:xfrm>
            <a:off x="7380312" y="5798119"/>
            <a:ext cx="0" cy="2880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4"/>
          <p:cNvSpPr txBox="1"/>
          <p:nvPr/>
        </p:nvSpPr>
        <p:spPr>
          <a:xfrm>
            <a:off x="2744792" y="636158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F05FF"/>
                </a:solidFill>
              </a:rPr>
              <a:t>Schritte aus https://bitcoin.org/bitcoin.pdf</a:t>
            </a:r>
          </a:p>
        </p:txBody>
      </p:sp>
    </p:spTree>
    <p:extLst>
      <p:ext uri="{BB962C8B-B14F-4D97-AF65-F5344CB8AC3E}">
        <p14:creationId xmlns:p14="http://schemas.microsoft.com/office/powerpoint/2010/main" val="19697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NoSQL</a:t>
            </a:r>
            <a:r>
              <a:rPr lang="de-DE" dirty="0"/>
              <a:t>: Not </a:t>
            </a:r>
            <a:r>
              <a:rPr lang="de-DE" dirty="0" err="1"/>
              <a:t>Only</a:t>
            </a:r>
            <a:r>
              <a:rPr lang="de-DE" dirty="0"/>
              <a:t> 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r>
              <a:rPr lang="de-DE" sz="2400" dirty="0"/>
              <a:t>Datenmengen werden groß (Big Data)</a:t>
            </a:r>
          </a:p>
          <a:p>
            <a:pPr lvl="1"/>
            <a:r>
              <a:rPr lang="de-DE" sz="2000" dirty="0"/>
              <a:t>Horizontale Skalierung notwendig (</a:t>
            </a:r>
            <a:r>
              <a:rPr lang="de-DE" sz="2000" dirty="0">
                <a:sym typeface="Wingdings"/>
              </a:rPr>
              <a:t> Elastizität)</a:t>
            </a:r>
            <a:endParaRPr lang="de-DE" sz="2000" dirty="0"/>
          </a:p>
          <a:p>
            <a:pPr lvl="1"/>
            <a:r>
              <a:rPr lang="de-DE" sz="2000" dirty="0"/>
              <a:t>Virtualisierung (Cloud Computing) geht damit einher</a:t>
            </a:r>
          </a:p>
          <a:p>
            <a:r>
              <a:rPr lang="de-DE" sz="2400" dirty="0"/>
              <a:t>Heterogenität von Daten, Datenintegration</a:t>
            </a:r>
          </a:p>
          <a:p>
            <a:pPr lvl="1"/>
            <a:r>
              <a:rPr lang="de-DE" sz="2000" dirty="0"/>
              <a:t>Schema-Freiheit (relationales Modell scheint zu starr)</a:t>
            </a:r>
          </a:p>
          <a:p>
            <a:pPr lvl="1"/>
            <a:r>
              <a:rPr lang="de-DE" sz="2000" dirty="0"/>
              <a:t>Algorithmische Datenverarbeitung wird gewünscht</a:t>
            </a:r>
          </a:p>
          <a:p>
            <a:r>
              <a:rPr lang="de-DE" sz="2400" dirty="0"/>
              <a:t>Verteilung der Datenhaltung</a:t>
            </a:r>
          </a:p>
          <a:p>
            <a:pPr lvl="1"/>
            <a:r>
              <a:rPr lang="de-DE" sz="2000" dirty="0"/>
              <a:t>CAP Theorem (</a:t>
            </a:r>
            <a:r>
              <a:rPr lang="de-DE" sz="2000" dirty="0" err="1"/>
              <a:t>Consistency</a:t>
            </a:r>
            <a:r>
              <a:rPr lang="de-DE" sz="2000" dirty="0"/>
              <a:t>, </a:t>
            </a:r>
            <a:r>
              <a:rPr lang="de-DE" sz="2000" dirty="0" err="1"/>
              <a:t>Availability</a:t>
            </a:r>
            <a:r>
              <a:rPr lang="de-DE" sz="2000" dirty="0"/>
              <a:t>, </a:t>
            </a:r>
            <a:r>
              <a:rPr lang="de-DE" sz="2000" dirty="0" err="1"/>
              <a:t>Partitioning</a:t>
            </a:r>
            <a:r>
              <a:rPr lang="de-DE" sz="2000" dirty="0"/>
              <a:t> tolerant: Eric Brewer)</a:t>
            </a:r>
          </a:p>
          <a:p>
            <a:pPr lvl="2"/>
            <a:r>
              <a:rPr lang="de-DE" sz="2000" dirty="0"/>
              <a:t>Nur 2 aus 3 Kriterien erfüllbar</a:t>
            </a:r>
          </a:p>
          <a:p>
            <a:pPr lvl="1"/>
            <a:r>
              <a:rPr lang="de-DE" sz="2000" dirty="0"/>
              <a:t>Abschwächung des </a:t>
            </a:r>
            <a:r>
              <a:rPr lang="de-DE" sz="2000" dirty="0" err="1"/>
              <a:t>Serialisierbarkeits</a:t>
            </a:r>
            <a:r>
              <a:rPr lang="de-DE" sz="2000" dirty="0"/>
              <a:t>-Konsistenzkriteriums: </a:t>
            </a:r>
            <a:r>
              <a:rPr lang="de-DE" sz="2000" dirty="0">
                <a:solidFill>
                  <a:srgbClr val="0F05FF"/>
                </a:solidFill>
              </a:rPr>
              <a:t>BASE</a:t>
            </a:r>
          </a:p>
          <a:p>
            <a:pPr lvl="2">
              <a:lnSpc>
                <a:spcPct val="80000"/>
              </a:lnSpc>
            </a:pPr>
            <a:r>
              <a:rPr lang="de-DE" altLang="x-none" sz="2000" b="1" dirty="0" err="1"/>
              <a:t>B</a:t>
            </a:r>
            <a:r>
              <a:rPr lang="de-DE" altLang="x-none" sz="2000" dirty="0" err="1"/>
              <a:t>asically</a:t>
            </a:r>
            <a:r>
              <a:rPr lang="de-DE" altLang="x-none" sz="2000" dirty="0"/>
              <a:t> </a:t>
            </a:r>
            <a:r>
              <a:rPr lang="de-DE" altLang="x-none" sz="2000" b="1" dirty="0" err="1"/>
              <a:t>A</a:t>
            </a:r>
            <a:r>
              <a:rPr lang="de-DE" altLang="x-none" sz="2000" dirty="0" err="1"/>
              <a:t>vailable</a:t>
            </a:r>
            <a:endParaRPr lang="de-DE" altLang="x-none" sz="2000" dirty="0"/>
          </a:p>
          <a:p>
            <a:pPr lvl="2">
              <a:lnSpc>
                <a:spcPct val="80000"/>
              </a:lnSpc>
            </a:pPr>
            <a:r>
              <a:rPr lang="de-DE" altLang="x-none" sz="2000" b="1" dirty="0"/>
              <a:t>S</a:t>
            </a:r>
            <a:r>
              <a:rPr lang="de-DE" altLang="x-none" sz="2000" dirty="0"/>
              <a:t>oft-</a:t>
            </a:r>
            <a:r>
              <a:rPr lang="de-DE" altLang="x-none" sz="2000" dirty="0" err="1"/>
              <a:t>state</a:t>
            </a:r>
            <a:r>
              <a:rPr lang="de-DE" altLang="x-none" sz="2000" dirty="0"/>
              <a:t> (</a:t>
            </a:r>
            <a:r>
              <a:rPr lang="de-DE" altLang="x-none" sz="2000" dirty="0" err="1"/>
              <a:t>or</a:t>
            </a:r>
            <a:r>
              <a:rPr lang="de-DE" altLang="x-none" sz="2000" dirty="0"/>
              <a:t> </a:t>
            </a:r>
            <a:r>
              <a:rPr lang="de-DE" altLang="x-none" sz="2000" dirty="0" err="1"/>
              <a:t>scalable</a:t>
            </a:r>
            <a:r>
              <a:rPr lang="de-DE" altLang="x-none" sz="2000" dirty="0"/>
              <a:t>)</a:t>
            </a:r>
          </a:p>
          <a:p>
            <a:pPr lvl="2">
              <a:lnSpc>
                <a:spcPct val="80000"/>
              </a:lnSpc>
            </a:pPr>
            <a:r>
              <a:rPr lang="de-DE" altLang="x-none" sz="2000" b="1" dirty="0" err="1"/>
              <a:t>E</a:t>
            </a:r>
            <a:r>
              <a:rPr lang="de-DE" altLang="x-none" sz="2000" dirty="0" err="1"/>
              <a:t>ventually</a:t>
            </a:r>
            <a:r>
              <a:rPr lang="de-DE" altLang="x-none" sz="2000" dirty="0"/>
              <a:t> </a:t>
            </a:r>
            <a:r>
              <a:rPr lang="de-DE" altLang="x-none" sz="2000" dirty="0" err="1"/>
              <a:t>consistent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17230" y="245768"/>
            <a:ext cx="685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Wie sieht ein realer Proof </a:t>
            </a:r>
            <a:r>
              <a:rPr lang="de-DE" sz="3200" dirty="0" err="1"/>
              <a:t>of</a:t>
            </a:r>
            <a:r>
              <a:rPr lang="de-DE" sz="3200" dirty="0"/>
              <a:t> Work aus?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5109" y="10919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wird ein Ziel festgelegt, das vom Hashwert erfüllt werden muss, </a:t>
            </a:r>
            <a:r>
              <a:rPr lang="de-DE" b="1" dirty="0"/>
              <a:t>beispielweise</a:t>
            </a:r>
            <a:r>
              <a:rPr lang="de-DE" dirty="0"/>
              <a:t>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5109" y="175542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Hashfunktion(Header, Daten, </a:t>
            </a:r>
            <a:r>
              <a:rPr lang="de-DE" sz="2000" i="1" dirty="0" err="1"/>
              <a:t>RandomNumber</a:t>
            </a:r>
            <a:r>
              <a:rPr lang="de-DE" sz="2000" i="1" dirty="0"/>
              <a:t>) &lt; Ziel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19" y="2204864"/>
            <a:ext cx="860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 </a:t>
            </a:r>
            <a:r>
              <a:rPr lang="de-DE" b="1" dirty="0"/>
              <a:t>Header</a:t>
            </a:r>
            <a:r>
              <a:rPr lang="de-DE" dirty="0"/>
              <a:t> und </a:t>
            </a:r>
            <a:r>
              <a:rPr lang="de-DE" b="1" dirty="0"/>
              <a:t>Daten</a:t>
            </a:r>
            <a:r>
              <a:rPr lang="de-DE" dirty="0"/>
              <a:t> vorgegeben sind, kann nur die </a:t>
            </a:r>
            <a:r>
              <a:rPr lang="de-DE" b="1" dirty="0" err="1"/>
              <a:t>RandomNumber</a:t>
            </a:r>
            <a:r>
              <a:rPr lang="de-DE" dirty="0"/>
              <a:t> verändert werden. 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5109" y="2650120"/>
            <a:ext cx="576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längerem ‚</a:t>
            </a:r>
            <a:r>
              <a:rPr lang="de-DE" b="1" dirty="0"/>
              <a:t>Raten</a:t>
            </a:r>
            <a:r>
              <a:rPr lang="de-DE" dirty="0"/>
              <a:t>‘ kann eine Lösung gefunden werden.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544" y="309842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Hashfunktion(4EF…, 3GH…, </a:t>
            </a:r>
            <a:r>
              <a:rPr lang="de-DE" sz="2000" b="1" i="1" dirty="0"/>
              <a:t>1</a:t>
            </a:r>
            <a:r>
              <a:rPr lang="de-DE" sz="2000" i="1" dirty="0"/>
              <a:t>) &lt; 100…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349853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Hashfunktion(4EF…, 3GH…, </a:t>
            </a:r>
            <a:r>
              <a:rPr lang="de-DE" sz="2000" b="1" i="1" dirty="0"/>
              <a:t>2</a:t>
            </a:r>
            <a:r>
              <a:rPr lang="de-DE" sz="2000" i="1" dirty="0"/>
              <a:t>) &lt; 100…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3" y="3898645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Hashfunktion(4EF…, 3GH…,</a:t>
            </a:r>
            <a:r>
              <a:rPr lang="de-DE" sz="2000" b="1" i="1" dirty="0"/>
              <a:t> 3</a:t>
            </a:r>
            <a:r>
              <a:rPr lang="de-DE" sz="2000" i="1" dirty="0"/>
              <a:t>) &lt; 100…</a:t>
            </a:r>
          </a:p>
        </p:txBody>
      </p:sp>
      <p:sp>
        <p:nvSpPr>
          <p:cNvPr id="8" name="Gewitterblitz 7"/>
          <p:cNvSpPr/>
          <p:nvPr/>
        </p:nvSpPr>
        <p:spPr>
          <a:xfrm>
            <a:off x="4478980" y="3170433"/>
            <a:ext cx="288032" cy="256094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witterblitz 12"/>
          <p:cNvSpPr/>
          <p:nvPr/>
        </p:nvSpPr>
        <p:spPr>
          <a:xfrm>
            <a:off x="4487364" y="3570543"/>
            <a:ext cx="288032" cy="256094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witterblitz 13"/>
          <p:cNvSpPr/>
          <p:nvPr/>
        </p:nvSpPr>
        <p:spPr>
          <a:xfrm>
            <a:off x="4529284" y="3962364"/>
            <a:ext cx="288032" cy="256094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662041" y="6300534"/>
            <a:ext cx="226710" cy="229045"/>
          </a:xfrm>
          <a:custGeom>
            <a:avLst/>
            <a:gdLst>
              <a:gd name="connsiteX0" fmla="*/ 0 w 453421"/>
              <a:gd name="connsiteY0" fmla="*/ 181369 h 324952"/>
              <a:gd name="connsiteX1" fmla="*/ 196482 w 453421"/>
              <a:gd name="connsiteY1" fmla="*/ 324952 h 324952"/>
              <a:gd name="connsiteX2" fmla="*/ 453421 w 453421"/>
              <a:gd name="connsiteY2" fmla="*/ 0 h 324952"/>
              <a:gd name="connsiteX3" fmla="*/ 188925 w 453421"/>
              <a:gd name="connsiteY3" fmla="*/ 211597 h 324952"/>
              <a:gd name="connsiteX4" fmla="*/ 0 w 453421"/>
              <a:gd name="connsiteY4" fmla="*/ 181369 h 32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421" h="324952">
                <a:moveTo>
                  <a:pt x="0" y="181369"/>
                </a:moveTo>
                <a:lnTo>
                  <a:pt x="196482" y="324952"/>
                </a:lnTo>
                <a:lnTo>
                  <a:pt x="453421" y="0"/>
                </a:lnTo>
                <a:lnTo>
                  <a:pt x="188925" y="211597"/>
                </a:lnTo>
                <a:lnTo>
                  <a:pt x="0" y="181369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67544" y="580526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Hashfunktion(4EF…, 3GH…, </a:t>
            </a:r>
            <a:r>
              <a:rPr lang="de-DE" sz="2000" b="1" i="1" dirty="0"/>
              <a:t>578.321</a:t>
            </a:r>
            <a:r>
              <a:rPr lang="de-DE" sz="2000" i="1" dirty="0"/>
              <a:t>) &lt; 100…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01774" y="49411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5652120" y="3140170"/>
            <a:ext cx="0" cy="2742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5652120" y="5882410"/>
            <a:ext cx="31599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ihandform 21"/>
          <p:cNvSpPr/>
          <p:nvPr/>
        </p:nvSpPr>
        <p:spPr>
          <a:xfrm>
            <a:off x="5652656" y="3631569"/>
            <a:ext cx="3143722" cy="2244294"/>
          </a:xfrm>
          <a:custGeom>
            <a:avLst/>
            <a:gdLst>
              <a:gd name="connsiteX0" fmla="*/ 0 w 3000138"/>
              <a:gd name="connsiteY0" fmla="*/ 1315003 h 1393746"/>
              <a:gd name="connsiteX1" fmla="*/ 801044 w 3000138"/>
              <a:gd name="connsiteY1" fmla="*/ 1133635 h 1393746"/>
              <a:gd name="connsiteX2" fmla="*/ 1413163 w 3000138"/>
              <a:gd name="connsiteY2" fmla="*/ 81 h 1393746"/>
              <a:gd name="connsiteX3" fmla="*/ 1851471 w 3000138"/>
              <a:gd name="connsiteY3" fmla="*/ 1194091 h 1393746"/>
              <a:gd name="connsiteX4" fmla="*/ 3000138 w 3000138"/>
              <a:gd name="connsiteY4" fmla="*/ 1322560 h 1393746"/>
              <a:gd name="connsiteX0" fmla="*/ 0 w 3000138"/>
              <a:gd name="connsiteY0" fmla="*/ 1314923 h 1376494"/>
              <a:gd name="connsiteX1" fmla="*/ 801044 w 3000138"/>
              <a:gd name="connsiteY1" fmla="*/ 1133555 h 1376494"/>
              <a:gd name="connsiteX2" fmla="*/ 1413163 w 3000138"/>
              <a:gd name="connsiteY2" fmla="*/ 1 h 1376494"/>
              <a:gd name="connsiteX3" fmla="*/ 1889256 w 3000138"/>
              <a:gd name="connsiteY3" fmla="*/ 1130244 h 1376494"/>
              <a:gd name="connsiteX4" fmla="*/ 3000138 w 3000138"/>
              <a:gd name="connsiteY4" fmla="*/ 1322480 h 1376494"/>
              <a:gd name="connsiteX0" fmla="*/ 0 w 3000138"/>
              <a:gd name="connsiteY0" fmla="*/ 1314932 h 1372758"/>
              <a:gd name="connsiteX1" fmla="*/ 801044 w 3000138"/>
              <a:gd name="connsiteY1" fmla="*/ 1133564 h 1372758"/>
              <a:gd name="connsiteX2" fmla="*/ 1413163 w 3000138"/>
              <a:gd name="connsiteY2" fmla="*/ 10 h 1372758"/>
              <a:gd name="connsiteX3" fmla="*/ 1972383 w 3000138"/>
              <a:gd name="connsiteY3" fmla="*/ 1112034 h 1372758"/>
              <a:gd name="connsiteX4" fmla="*/ 3000138 w 3000138"/>
              <a:gd name="connsiteY4" fmla="*/ 1322489 h 1372758"/>
              <a:gd name="connsiteX0" fmla="*/ 0 w 3045481"/>
              <a:gd name="connsiteY0" fmla="*/ 1314932 h 1380401"/>
              <a:gd name="connsiteX1" fmla="*/ 801044 w 3045481"/>
              <a:gd name="connsiteY1" fmla="*/ 1133564 h 1380401"/>
              <a:gd name="connsiteX2" fmla="*/ 1413163 w 3045481"/>
              <a:gd name="connsiteY2" fmla="*/ 10 h 1380401"/>
              <a:gd name="connsiteX3" fmla="*/ 1972383 w 3045481"/>
              <a:gd name="connsiteY3" fmla="*/ 1112034 h 1380401"/>
              <a:gd name="connsiteX4" fmla="*/ 3045481 w 3045481"/>
              <a:gd name="connsiteY4" fmla="*/ 1331599 h 1380401"/>
              <a:gd name="connsiteX0" fmla="*/ 0 w 3045481"/>
              <a:gd name="connsiteY0" fmla="*/ 1314932 h 1351270"/>
              <a:gd name="connsiteX1" fmla="*/ 801044 w 3045481"/>
              <a:gd name="connsiteY1" fmla="*/ 1133564 h 1351270"/>
              <a:gd name="connsiteX2" fmla="*/ 1413163 w 3045481"/>
              <a:gd name="connsiteY2" fmla="*/ 10 h 1351270"/>
              <a:gd name="connsiteX3" fmla="*/ 1972383 w 3045481"/>
              <a:gd name="connsiteY3" fmla="*/ 1112034 h 1351270"/>
              <a:gd name="connsiteX4" fmla="*/ 3045481 w 3045481"/>
              <a:gd name="connsiteY4" fmla="*/ 1331599 h 1351270"/>
              <a:gd name="connsiteX0" fmla="*/ 0 w 3143722"/>
              <a:gd name="connsiteY0" fmla="*/ 1314932 h 1367463"/>
              <a:gd name="connsiteX1" fmla="*/ 801044 w 3143722"/>
              <a:gd name="connsiteY1" fmla="*/ 1133564 h 1367463"/>
              <a:gd name="connsiteX2" fmla="*/ 1413163 w 3143722"/>
              <a:gd name="connsiteY2" fmla="*/ 10 h 1367463"/>
              <a:gd name="connsiteX3" fmla="*/ 1972383 w 3143722"/>
              <a:gd name="connsiteY3" fmla="*/ 1112034 h 1367463"/>
              <a:gd name="connsiteX4" fmla="*/ 3143722 w 3143722"/>
              <a:gd name="connsiteY4" fmla="*/ 1349818 h 1367463"/>
              <a:gd name="connsiteX0" fmla="*/ 0 w 3143722"/>
              <a:gd name="connsiteY0" fmla="*/ 1351370 h 1367463"/>
              <a:gd name="connsiteX1" fmla="*/ 801044 w 3143722"/>
              <a:gd name="connsiteY1" fmla="*/ 1133564 h 1367463"/>
              <a:gd name="connsiteX2" fmla="*/ 1413163 w 3143722"/>
              <a:gd name="connsiteY2" fmla="*/ 10 h 1367463"/>
              <a:gd name="connsiteX3" fmla="*/ 1972383 w 3143722"/>
              <a:gd name="connsiteY3" fmla="*/ 1112034 h 1367463"/>
              <a:gd name="connsiteX4" fmla="*/ 3143722 w 3143722"/>
              <a:gd name="connsiteY4" fmla="*/ 1349818 h 1367463"/>
              <a:gd name="connsiteX0" fmla="*/ 0 w 3143722"/>
              <a:gd name="connsiteY0" fmla="*/ 1351370 h 1367463"/>
              <a:gd name="connsiteX1" fmla="*/ 801044 w 3143722"/>
              <a:gd name="connsiteY1" fmla="*/ 1133564 h 1367463"/>
              <a:gd name="connsiteX2" fmla="*/ 1413163 w 3143722"/>
              <a:gd name="connsiteY2" fmla="*/ 10 h 1367463"/>
              <a:gd name="connsiteX3" fmla="*/ 1972383 w 3143722"/>
              <a:gd name="connsiteY3" fmla="*/ 1112034 h 1367463"/>
              <a:gd name="connsiteX4" fmla="*/ 3143722 w 3143722"/>
              <a:gd name="connsiteY4" fmla="*/ 1349818 h 1367463"/>
              <a:gd name="connsiteX0" fmla="*/ 0 w 3143722"/>
              <a:gd name="connsiteY0" fmla="*/ 1351442 h 1367535"/>
              <a:gd name="connsiteX1" fmla="*/ 801044 w 3143722"/>
              <a:gd name="connsiteY1" fmla="*/ 1133636 h 1367535"/>
              <a:gd name="connsiteX2" fmla="*/ 1413163 w 3143722"/>
              <a:gd name="connsiteY2" fmla="*/ 82 h 1367535"/>
              <a:gd name="connsiteX3" fmla="*/ 1972383 w 3143722"/>
              <a:gd name="connsiteY3" fmla="*/ 1112106 h 1367535"/>
              <a:gd name="connsiteX4" fmla="*/ 3143722 w 3143722"/>
              <a:gd name="connsiteY4" fmla="*/ 1349890 h 1367535"/>
              <a:gd name="connsiteX0" fmla="*/ 0 w 3143722"/>
              <a:gd name="connsiteY0" fmla="*/ 1351532 h 1367625"/>
              <a:gd name="connsiteX1" fmla="*/ 801044 w 3143722"/>
              <a:gd name="connsiteY1" fmla="*/ 1133726 h 1367625"/>
              <a:gd name="connsiteX2" fmla="*/ 1413163 w 3143722"/>
              <a:gd name="connsiteY2" fmla="*/ 172 h 1367625"/>
              <a:gd name="connsiteX3" fmla="*/ 1972383 w 3143722"/>
              <a:gd name="connsiteY3" fmla="*/ 1112196 h 1367625"/>
              <a:gd name="connsiteX4" fmla="*/ 3143722 w 3143722"/>
              <a:gd name="connsiteY4" fmla="*/ 1349980 h 1367625"/>
              <a:gd name="connsiteX0" fmla="*/ 0 w 3143722"/>
              <a:gd name="connsiteY0" fmla="*/ 1351532 h 1352687"/>
              <a:gd name="connsiteX1" fmla="*/ 801044 w 3143722"/>
              <a:gd name="connsiteY1" fmla="*/ 1133726 h 1352687"/>
              <a:gd name="connsiteX2" fmla="*/ 1413163 w 3143722"/>
              <a:gd name="connsiteY2" fmla="*/ 172 h 1352687"/>
              <a:gd name="connsiteX3" fmla="*/ 1972383 w 3143722"/>
              <a:gd name="connsiteY3" fmla="*/ 1112196 h 1352687"/>
              <a:gd name="connsiteX4" fmla="*/ 3143722 w 3143722"/>
              <a:gd name="connsiteY4" fmla="*/ 1349980 h 135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722" h="1352687">
                <a:moveTo>
                  <a:pt x="0" y="1351532"/>
                </a:moveTo>
                <a:cubicBezTo>
                  <a:pt x="396113" y="1347651"/>
                  <a:pt x="565517" y="1358953"/>
                  <a:pt x="801044" y="1133726"/>
                </a:cubicBezTo>
                <a:cubicBezTo>
                  <a:pt x="1036571" y="908499"/>
                  <a:pt x="1202826" y="-14460"/>
                  <a:pt x="1413163" y="172"/>
                </a:cubicBezTo>
                <a:cubicBezTo>
                  <a:pt x="1623500" y="14804"/>
                  <a:pt x="1683957" y="887228"/>
                  <a:pt x="1972383" y="1112196"/>
                </a:cubicBezTo>
                <a:cubicBezTo>
                  <a:pt x="2260810" y="1337164"/>
                  <a:pt x="2865372" y="1362837"/>
                  <a:pt x="3143722" y="13499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748827" y="3051667"/>
            <a:ext cx="221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Dichtefunktion für: Lösung </a:t>
            </a:r>
            <a:br>
              <a:rPr lang="de-DE" sz="1400" dirty="0"/>
            </a:br>
            <a:r>
              <a:rPr lang="de-DE" sz="1400" dirty="0"/>
              <a:t>nach t "Schritten" gefunden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180588" y="2969938"/>
            <a:ext cx="461665" cy="29793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/>
              <a:t>0			1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8665573" y="544522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44281" y="45112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6136" y="5877272"/>
            <a:ext cx="315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Lösung</a:t>
            </a:r>
            <a:r>
              <a:rPr lang="en-US" sz="1600" dirty="0"/>
              <a:t> in </a:t>
            </a:r>
            <a:r>
              <a:rPr lang="en-US" sz="1600" dirty="0" err="1"/>
              <a:t>bis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t "</a:t>
            </a:r>
            <a:r>
              <a:rPr lang="en-US" sz="1600" dirty="0" err="1"/>
              <a:t>Schritten</a:t>
            </a:r>
            <a:r>
              <a:rPr lang="en-US" sz="1600" dirty="0"/>
              <a:t>"</a:t>
            </a:r>
            <a:br>
              <a:rPr lang="en-US" sz="1600" dirty="0"/>
            </a:br>
            <a:r>
              <a:rPr lang="en-US" sz="1600" dirty="0"/>
              <a:t>P(</a:t>
            </a:r>
            <a:r>
              <a:rPr lang="en-US" sz="1600" dirty="0" err="1"/>
              <a:t>T≤t</a:t>
            </a:r>
            <a:r>
              <a:rPr lang="en-US" sz="1600" dirty="0"/>
              <a:t>) = ∫</a:t>
            </a:r>
            <a:r>
              <a:rPr lang="en-US" sz="1600" baseline="-25000" dirty="0"/>
              <a:t>0</a:t>
            </a:r>
            <a:r>
              <a:rPr lang="en-US" sz="1600" baseline="30000" dirty="0"/>
              <a:t>t</a:t>
            </a:r>
            <a:r>
              <a:rPr lang="en-US" sz="1600" dirty="0"/>
              <a:t> f(t) </a:t>
            </a:r>
            <a:r>
              <a:rPr lang="en-US" sz="1600" dirty="0" err="1"/>
              <a:t>dt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210422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31640" y="2750973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5" name="Rechteck 4"/>
          <p:cNvSpPr/>
          <p:nvPr/>
        </p:nvSpPr>
        <p:spPr>
          <a:xfrm>
            <a:off x="1331640" y="3975109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B</a:t>
            </a:r>
          </a:p>
        </p:txBody>
      </p:sp>
      <p:cxnSp>
        <p:nvCxnSpPr>
          <p:cNvPr id="7" name="Gerade Verbindung mit Pfeil 6"/>
          <p:cNvCxnSpPr>
            <a:stCxn id="4" idx="2"/>
            <a:endCxn id="5" idx="0"/>
          </p:cNvCxnSpPr>
          <p:nvPr/>
        </p:nvCxnSpPr>
        <p:spPr>
          <a:xfrm>
            <a:off x="2375756" y="3615069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3851920" y="2780928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10" name="Rechteck 9"/>
          <p:cNvSpPr/>
          <p:nvPr/>
        </p:nvSpPr>
        <p:spPr>
          <a:xfrm>
            <a:off x="3851920" y="4005064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B‘</a:t>
            </a:r>
          </a:p>
        </p:txBody>
      </p:sp>
      <p:cxnSp>
        <p:nvCxnSpPr>
          <p:cNvPr id="12" name="Gerade Verbindung mit Pfeil 11"/>
          <p:cNvCxnSpPr>
            <a:stCxn id="9" idx="2"/>
            <a:endCxn id="10" idx="0"/>
          </p:cNvCxnSpPr>
          <p:nvPr/>
        </p:nvCxnSpPr>
        <p:spPr>
          <a:xfrm>
            <a:off x="4896036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67544" y="250368"/>
            <a:ext cx="666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Welche Ketten werden übernommen?</a:t>
            </a:r>
          </a:p>
        </p:txBody>
      </p:sp>
      <p:sp>
        <p:nvSpPr>
          <p:cNvPr id="15" name="Rechteck 14"/>
          <p:cNvSpPr/>
          <p:nvPr/>
        </p:nvSpPr>
        <p:spPr>
          <a:xfrm>
            <a:off x="6444208" y="2780928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16" name="Rechteck 15"/>
          <p:cNvSpPr/>
          <p:nvPr/>
        </p:nvSpPr>
        <p:spPr>
          <a:xfrm>
            <a:off x="6444208" y="4005064"/>
            <a:ext cx="2088232" cy="8640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B‘‘</a:t>
            </a:r>
          </a:p>
        </p:txBody>
      </p:sp>
      <p:cxnSp>
        <p:nvCxnSpPr>
          <p:cNvPr id="17" name="Gerade Verbindung mit Pfeil 16"/>
          <p:cNvCxnSpPr>
            <a:stCxn id="15" idx="2"/>
            <a:endCxn id="16" idx="0"/>
          </p:cNvCxnSpPr>
          <p:nvPr/>
        </p:nvCxnSpPr>
        <p:spPr>
          <a:xfrm>
            <a:off x="7488324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18537" y="1097964"/>
            <a:ext cx="704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Problem: </a:t>
            </a:r>
            <a:r>
              <a:rPr lang="de-DE" dirty="0"/>
              <a:t>Zauberer sind verteilt, d.h. Ketten können am Ende variieren, wenn viele Zaubernde einen neuen Block erstellen.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79512" y="285985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Bekannte Blöcke: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79512" y="40050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 Blöcke: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590325" y="2132856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Hermine: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271280" y="2132856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Harry: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973599" y="213285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Ron: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2411760" y="4221088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endParaRPr lang="de-DE" dirty="0"/>
          </a:p>
        </p:txBody>
      </p:sp>
      <p:sp>
        <p:nvSpPr>
          <p:cNvPr id="26" name="Abgerundetes Rechteck 25"/>
          <p:cNvSpPr/>
          <p:nvPr/>
        </p:nvSpPr>
        <p:spPr>
          <a:xfrm>
            <a:off x="4961334" y="4227137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‘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99156" y="1727520"/>
            <a:ext cx="319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Welchen Block soll Ron wählen?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252408" y="5013176"/>
            <a:ext cx="457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PoW</a:t>
            </a:r>
            <a:r>
              <a:rPr lang="de-DE" dirty="0"/>
              <a:t> kann für beide Blöcke getestet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Duelle sind konsistent und Blöcke gefüllt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7562377" y="4257092"/>
            <a:ext cx="826047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‘‘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67544" y="5858929"/>
            <a:ext cx="1008112" cy="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475656" y="5662989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Ron kann sich für einen von beiden entscheiden, </a:t>
            </a:r>
            <a:br>
              <a:rPr lang="de-DE" dirty="0"/>
            </a:br>
            <a:r>
              <a:rPr lang="de-DE" dirty="0"/>
              <a:t>denn noch ist keiner wirklich besser als der andere Block</a:t>
            </a:r>
          </a:p>
        </p:txBody>
      </p:sp>
    </p:spTree>
    <p:extLst>
      <p:ext uri="{BB962C8B-B14F-4D97-AF65-F5344CB8AC3E}">
        <p14:creationId xmlns:p14="http://schemas.microsoft.com/office/powerpoint/2010/main" val="464705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48519" y="250365"/>
            <a:ext cx="6662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Welche Ketten werden übernommen?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9186" y="1291267"/>
            <a:ext cx="704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Problem: </a:t>
            </a:r>
            <a:r>
              <a:rPr lang="de-DE" dirty="0"/>
              <a:t>Zauberer sind verteilt, d.h. die Kette kann am Ende variieren, wenn viele Zaubernde einen neuen Block erstellen.</a:t>
            </a:r>
            <a:endParaRPr lang="de-DE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1590325" y="2204864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Hermine: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271280" y="2204864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Harry: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973599" y="220486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Ron: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635896" y="5518635"/>
            <a:ext cx="4581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Wähle immer die </a:t>
            </a:r>
            <a:r>
              <a:rPr lang="de-DE" b="1" dirty="0"/>
              <a:t>längste</a:t>
            </a:r>
            <a:r>
              <a:rPr lang="de-DE" dirty="0"/>
              <a:t> Kette, d.h. Hermines!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1331640" y="2822981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27" name="Rechteck 26"/>
          <p:cNvSpPr/>
          <p:nvPr/>
        </p:nvSpPr>
        <p:spPr>
          <a:xfrm>
            <a:off x="1331640" y="4047117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B</a:t>
            </a:r>
          </a:p>
        </p:txBody>
      </p:sp>
      <p:cxnSp>
        <p:nvCxnSpPr>
          <p:cNvPr id="28" name="Gerade Verbindung mit Pfeil 27"/>
          <p:cNvCxnSpPr>
            <a:stCxn id="26" idx="2"/>
            <a:endCxn id="27" idx="0"/>
          </p:cNvCxnSpPr>
          <p:nvPr/>
        </p:nvCxnSpPr>
        <p:spPr>
          <a:xfrm>
            <a:off x="2375756" y="3687077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851920" y="2852936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30" name="Rechteck 29"/>
          <p:cNvSpPr/>
          <p:nvPr/>
        </p:nvSpPr>
        <p:spPr>
          <a:xfrm>
            <a:off x="3851920" y="4077072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B‘</a:t>
            </a:r>
          </a:p>
        </p:txBody>
      </p:sp>
      <p:cxnSp>
        <p:nvCxnSpPr>
          <p:cNvPr id="31" name="Gerade Verbindung mit Pfeil 30"/>
          <p:cNvCxnSpPr>
            <a:stCxn id="29" idx="2"/>
            <a:endCxn id="30" idx="0"/>
          </p:cNvCxnSpPr>
          <p:nvPr/>
        </p:nvCxnSpPr>
        <p:spPr>
          <a:xfrm>
            <a:off x="4896036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6444208" y="2852936"/>
            <a:ext cx="208823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33" name="Rechteck 32"/>
          <p:cNvSpPr/>
          <p:nvPr/>
        </p:nvSpPr>
        <p:spPr>
          <a:xfrm>
            <a:off x="6444208" y="4077072"/>
            <a:ext cx="2088232" cy="8640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B‘‘</a:t>
            </a:r>
          </a:p>
        </p:txBody>
      </p:sp>
      <p:cxnSp>
        <p:nvCxnSpPr>
          <p:cNvPr id="34" name="Gerade Verbindung mit Pfeil 33"/>
          <p:cNvCxnSpPr>
            <a:stCxn id="32" idx="2"/>
            <a:endCxn id="33" idx="0"/>
          </p:cNvCxnSpPr>
          <p:nvPr/>
        </p:nvCxnSpPr>
        <p:spPr>
          <a:xfrm>
            <a:off x="7488324" y="37170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179512" y="293186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Bekannte Blöcke: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79512" y="40770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 Blöcke: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590325" y="2204864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Hermine: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4271280" y="2204864"/>
            <a:ext cx="11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Harry: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973599" y="220486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Ron: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2411760" y="4293096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1" name="Abgerundetes Rechteck 40"/>
          <p:cNvSpPr/>
          <p:nvPr/>
        </p:nvSpPr>
        <p:spPr>
          <a:xfrm>
            <a:off x="4961334" y="4299145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‘</a:t>
            </a:r>
          </a:p>
        </p:txBody>
      </p:sp>
      <p:sp>
        <p:nvSpPr>
          <p:cNvPr id="43" name="Abgerundetes Rechteck 42"/>
          <p:cNvSpPr/>
          <p:nvPr/>
        </p:nvSpPr>
        <p:spPr>
          <a:xfrm>
            <a:off x="7562377" y="4329100"/>
            <a:ext cx="826047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r>
              <a:rPr lang="de-DE" dirty="0"/>
              <a:t>‘‘</a:t>
            </a:r>
          </a:p>
        </p:txBody>
      </p:sp>
      <p:sp>
        <p:nvSpPr>
          <p:cNvPr id="62" name="Rechteck 61"/>
          <p:cNvSpPr/>
          <p:nvPr/>
        </p:nvSpPr>
        <p:spPr>
          <a:xfrm>
            <a:off x="1331640" y="5274670"/>
            <a:ext cx="2088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Block C</a:t>
            </a:r>
          </a:p>
        </p:txBody>
      </p:sp>
      <p:sp>
        <p:nvSpPr>
          <p:cNvPr id="63" name="Abgerundetes Rechteck 62"/>
          <p:cNvSpPr/>
          <p:nvPr/>
        </p:nvSpPr>
        <p:spPr>
          <a:xfrm>
            <a:off x="2411760" y="5520649"/>
            <a:ext cx="720080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PoW</a:t>
            </a:r>
            <a:endParaRPr lang="de-DE" dirty="0"/>
          </a:p>
        </p:txBody>
      </p:sp>
      <p:cxnSp>
        <p:nvCxnSpPr>
          <p:cNvPr id="64" name="Gerade Verbindung mit Pfeil 63"/>
          <p:cNvCxnSpPr>
            <a:stCxn id="27" idx="2"/>
            <a:endCxn id="62" idx="0"/>
          </p:cNvCxnSpPr>
          <p:nvPr/>
        </p:nvCxnSpPr>
        <p:spPr>
          <a:xfrm>
            <a:off x="2375756" y="4911213"/>
            <a:ext cx="0" cy="363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V="1">
            <a:off x="3779912" y="4005064"/>
            <a:ext cx="2304256" cy="1008112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293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539552" y="1150870"/>
            <a:ext cx="8235528" cy="2913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4" name="Textfeld 13"/>
          <p:cNvSpPr txBox="1"/>
          <p:nvPr/>
        </p:nvSpPr>
        <p:spPr>
          <a:xfrm>
            <a:off x="395536" y="231437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19" name="Textfeld 18"/>
          <p:cNvSpPr txBox="1"/>
          <p:nvPr/>
        </p:nvSpPr>
        <p:spPr>
          <a:xfrm>
            <a:off x="700148" y="1124744"/>
            <a:ext cx="8091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Draco kämpft gegen Harry, Harry gewinnt. Beide tragen Event in letzten Block ein</a:t>
            </a:r>
          </a:p>
          <a:p>
            <a:endParaRPr lang="de-DE" sz="1600" b="1" dirty="0"/>
          </a:p>
          <a:p>
            <a:r>
              <a:rPr lang="de-DE" sz="1600" b="1" dirty="0"/>
              <a:t>Problem: </a:t>
            </a:r>
            <a:r>
              <a:rPr lang="de-DE" sz="1600" dirty="0"/>
              <a:t>Verändere die Kette so, dass Draco in der Gegenwart gewonnen hat.</a:t>
            </a:r>
            <a:endParaRPr lang="de-DE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683568" y="4116725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27" name="Rechteck 26"/>
          <p:cNvSpPr/>
          <p:nvPr/>
        </p:nvSpPr>
        <p:spPr>
          <a:xfrm>
            <a:off x="691864" y="469278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28" name="Rechteck 27"/>
          <p:cNvSpPr/>
          <p:nvPr/>
        </p:nvSpPr>
        <p:spPr>
          <a:xfrm>
            <a:off x="691864" y="526885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29" name="Gerade Verbindung mit Pfeil 28"/>
          <p:cNvCxnSpPr>
            <a:stCxn id="26" idx="2"/>
            <a:endCxn id="27" idx="0"/>
          </p:cNvCxnSpPr>
          <p:nvPr/>
        </p:nvCxnSpPr>
        <p:spPr>
          <a:xfrm>
            <a:off x="1164117" y="4404757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27" idx="2"/>
            <a:endCxn id="28" idx="0"/>
          </p:cNvCxnSpPr>
          <p:nvPr/>
        </p:nvCxnSpPr>
        <p:spPr>
          <a:xfrm>
            <a:off x="1167843" y="498082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683568" y="238853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32" name="Rechteck 31"/>
          <p:cNvSpPr/>
          <p:nvPr/>
        </p:nvSpPr>
        <p:spPr>
          <a:xfrm>
            <a:off x="683568" y="298144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33" name="Rechteck 32"/>
          <p:cNvSpPr/>
          <p:nvPr/>
        </p:nvSpPr>
        <p:spPr>
          <a:xfrm>
            <a:off x="683568" y="355751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34" name="Gerade Verbindung mit Pfeil 33"/>
          <p:cNvCxnSpPr>
            <a:stCxn id="31" idx="2"/>
            <a:endCxn id="32" idx="0"/>
          </p:cNvCxnSpPr>
          <p:nvPr/>
        </p:nvCxnSpPr>
        <p:spPr>
          <a:xfrm>
            <a:off x="1159547" y="2676565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32" idx="2"/>
            <a:endCxn id="33" idx="0"/>
          </p:cNvCxnSpPr>
          <p:nvPr/>
        </p:nvCxnSpPr>
        <p:spPr>
          <a:xfrm>
            <a:off x="1159547" y="32694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3" idx="2"/>
            <a:endCxn id="26" idx="0"/>
          </p:cNvCxnSpPr>
          <p:nvPr/>
        </p:nvCxnSpPr>
        <p:spPr>
          <a:xfrm>
            <a:off x="1159547" y="3845544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395536" y="1935264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Aktuelle Kette: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2376036" y="1935264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Dracos Kette:</a:t>
            </a:r>
          </a:p>
        </p:txBody>
      </p:sp>
      <p:sp>
        <p:nvSpPr>
          <p:cNvPr id="36" name="Rechteck 35"/>
          <p:cNvSpPr/>
          <p:nvPr/>
        </p:nvSpPr>
        <p:spPr>
          <a:xfrm>
            <a:off x="2602589" y="4100256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37" name="Rechteck 36"/>
          <p:cNvSpPr/>
          <p:nvPr/>
        </p:nvSpPr>
        <p:spPr>
          <a:xfrm>
            <a:off x="2610885" y="4676320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39" name="Rechteck 38"/>
          <p:cNvSpPr/>
          <p:nvPr/>
        </p:nvSpPr>
        <p:spPr>
          <a:xfrm>
            <a:off x="2610885" y="525238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40" name="Gerade Verbindung mit Pfeil 39"/>
          <p:cNvCxnSpPr>
            <a:stCxn id="36" idx="2"/>
            <a:endCxn id="37" idx="0"/>
          </p:cNvCxnSpPr>
          <p:nvPr/>
        </p:nvCxnSpPr>
        <p:spPr>
          <a:xfrm>
            <a:off x="3083138" y="4388288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7" idx="2"/>
            <a:endCxn id="39" idx="0"/>
          </p:cNvCxnSpPr>
          <p:nvPr/>
        </p:nvCxnSpPr>
        <p:spPr>
          <a:xfrm>
            <a:off x="3086864" y="49643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2602589" y="237206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44" name="Rechteck 43"/>
          <p:cNvSpPr/>
          <p:nvPr/>
        </p:nvSpPr>
        <p:spPr>
          <a:xfrm>
            <a:off x="2602589" y="296497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45" name="Rechteck 44"/>
          <p:cNvSpPr/>
          <p:nvPr/>
        </p:nvSpPr>
        <p:spPr>
          <a:xfrm>
            <a:off x="2602589" y="354104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46" name="Gerade Verbindung mit Pfeil 45"/>
          <p:cNvCxnSpPr>
            <a:stCxn id="43" idx="2"/>
            <a:endCxn id="44" idx="0"/>
          </p:cNvCxnSpPr>
          <p:nvPr/>
        </p:nvCxnSpPr>
        <p:spPr>
          <a:xfrm>
            <a:off x="3078568" y="2660096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4" idx="2"/>
            <a:endCxn id="45" idx="0"/>
          </p:cNvCxnSpPr>
          <p:nvPr/>
        </p:nvCxnSpPr>
        <p:spPr>
          <a:xfrm>
            <a:off x="3078568" y="325301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2"/>
            <a:endCxn id="36" idx="0"/>
          </p:cNvCxnSpPr>
          <p:nvPr/>
        </p:nvCxnSpPr>
        <p:spPr>
          <a:xfrm>
            <a:off x="3078568" y="3829075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2602588" y="5818549"/>
            <a:ext cx="951957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G‘</a:t>
            </a:r>
          </a:p>
        </p:txBody>
      </p:sp>
      <p:cxnSp>
        <p:nvCxnSpPr>
          <p:cNvPr id="50" name="Gerade Verbindung mit Pfeil 49"/>
          <p:cNvCxnSpPr>
            <a:stCxn id="39" idx="2"/>
            <a:endCxn id="49" idx="0"/>
          </p:cNvCxnSpPr>
          <p:nvPr/>
        </p:nvCxnSpPr>
        <p:spPr>
          <a:xfrm flipH="1">
            <a:off x="3078567" y="5540416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842599" y="237688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Draco muss erstmal einen </a:t>
            </a:r>
            <a:r>
              <a:rPr lang="de-DE" dirty="0" err="1"/>
              <a:t>PoW</a:t>
            </a:r>
            <a:r>
              <a:rPr lang="de-DE" dirty="0"/>
              <a:t> leisten, damit er seinen Block verteilen kann.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350747" y="1935264"/>
            <a:ext cx="140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Harrys Kette:</a:t>
            </a:r>
          </a:p>
        </p:txBody>
      </p:sp>
      <p:sp>
        <p:nvSpPr>
          <p:cNvPr id="52" name="Rechteck 51"/>
          <p:cNvSpPr/>
          <p:nvPr/>
        </p:nvSpPr>
        <p:spPr>
          <a:xfrm>
            <a:off x="4575795" y="4100256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68" name="Rechteck 67"/>
          <p:cNvSpPr/>
          <p:nvPr/>
        </p:nvSpPr>
        <p:spPr>
          <a:xfrm>
            <a:off x="4584091" y="4676320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69" name="Rechteck 68"/>
          <p:cNvSpPr/>
          <p:nvPr/>
        </p:nvSpPr>
        <p:spPr>
          <a:xfrm>
            <a:off x="4584091" y="525238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70" name="Gerade Verbindung mit Pfeil 69"/>
          <p:cNvCxnSpPr>
            <a:stCxn id="52" idx="2"/>
            <a:endCxn id="68" idx="0"/>
          </p:cNvCxnSpPr>
          <p:nvPr/>
        </p:nvCxnSpPr>
        <p:spPr>
          <a:xfrm>
            <a:off x="5056344" y="4388288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8" idx="2"/>
            <a:endCxn id="69" idx="0"/>
          </p:cNvCxnSpPr>
          <p:nvPr/>
        </p:nvCxnSpPr>
        <p:spPr>
          <a:xfrm>
            <a:off x="5060070" y="49643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575795" y="237206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73" name="Rechteck 72"/>
          <p:cNvSpPr/>
          <p:nvPr/>
        </p:nvSpPr>
        <p:spPr>
          <a:xfrm>
            <a:off x="4575795" y="296497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74" name="Rechteck 73"/>
          <p:cNvSpPr/>
          <p:nvPr/>
        </p:nvSpPr>
        <p:spPr>
          <a:xfrm>
            <a:off x="4575795" y="3541043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75" name="Gerade Verbindung mit Pfeil 74"/>
          <p:cNvCxnSpPr>
            <a:stCxn id="72" idx="2"/>
            <a:endCxn id="73" idx="0"/>
          </p:cNvCxnSpPr>
          <p:nvPr/>
        </p:nvCxnSpPr>
        <p:spPr>
          <a:xfrm>
            <a:off x="5051774" y="2660096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3" idx="2"/>
            <a:endCxn id="74" idx="0"/>
          </p:cNvCxnSpPr>
          <p:nvPr/>
        </p:nvCxnSpPr>
        <p:spPr>
          <a:xfrm>
            <a:off x="5051774" y="3253011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74" idx="2"/>
            <a:endCxn id="52" idx="0"/>
          </p:cNvCxnSpPr>
          <p:nvPr/>
        </p:nvCxnSpPr>
        <p:spPr>
          <a:xfrm>
            <a:off x="5051774" y="3829075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4575794" y="5818549"/>
            <a:ext cx="951957" cy="288032"/>
          </a:xfrm>
          <a:prstGeom prst="rect">
            <a:avLst/>
          </a:prstGeom>
          <a:solidFill>
            <a:srgbClr val="00B0F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G</a:t>
            </a:r>
          </a:p>
        </p:txBody>
      </p:sp>
      <p:cxnSp>
        <p:nvCxnSpPr>
          <p:cNvPr id="79" name="Gerade Verbindung mit Pfeil 78"/>
          <p:cNvCxnSpPr>
            <a:stCxn id="69" idx="2"/>
            <a:endCxn id="78" idx="0"/>
          </p:cNvCxnSpPr>
          <p:nvPr/>
        </p:nvCxnSpPr>
        <p:spPr>
          <a:xfrm flipH="1">
            <a:off x="5051773" y="5540416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842599" y="4311518"/>
            <a:ext cx="293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Draco muss schneller sein als Harry!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50003" y="5401219"/>
            <a:ext cx="258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Gewinnchance: 50 zu 50*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67284" y="6419468"/>
            <a:ext cx="292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*bei gleicher Reichweite im Netzwerk</a:t>
            </a:r>
          </a:p>
        </p:txBody>
      </p:sp>
    </p:spTree>
    <p:extLst>
      <p:ext uri="{BB962C8B-B14F-4D97-AF65-F5344CB8AC3E}">
        <p14:creationId xmlns:p14="http://schemas.microsoft.com/office/powerpoint/2010/main" val="2078386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86544" y="244113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7389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74303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7774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85659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25819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2534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55870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7774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7389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6523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25819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25341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58504" y="3612683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948264" y="3613161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82493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9377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8991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50168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51322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9019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8633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6721328" y="149357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6972444" y="1380913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6632780" y="192561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7057564" y="1795027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6635594" y="223397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7074381" y="2100993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1" name="Ellipse 40"/>
          <p:cNvSpPr/>
          <p:nvPr/>
        </p:nvSpPr>
        <p:spPr>
          <a:xfrm>
            <a:off x="3937654" y="1337921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3851920" y="158590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850039" y="17316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 flipV="1">
            <a:off x="3131840" y="1481937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04172" y="1322543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470752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313" y="217965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3374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34158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3760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4551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8567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8519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15725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76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337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25093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85674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8519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7301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4234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5362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4977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6153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7307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297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500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4619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28073" y="5670658"/>
            <a:ext cx="399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 verbreitet, dass er gewonnen hat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108344" y="5661248"/>
            <a:ext cx="389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 verbreitet, dass er gewonnen hat</a:t>
            </a:r>
          </a:p>
        </p:txBody>
      </p:sp>
      <p:sp>
        <p:nvSpPr>
          <p:cNvPr id="38" name="Ellipse 37"/>
          <p:cNvSpPr/>
          <p:nvPr/>
        </p:nvSpPr>
        <p:spPr>
          <a:xfrm>
            <a:off x="6721328" y="145342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972444" y="134076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632780" y="188547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7057564" y="175488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6635594" y="219383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074381" y="206084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58504" y="357253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45" name="Ellipse 44"/>
          <p:cNvSpPr/>
          <p:nvPr/>
        </p:nvSpPr>
        <p:spPr>
          <a:xfrm>
            <a:off x="3937654" y="129777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851920" y="154575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850039" y="16915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3131840" y="144179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04172" y="128239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600822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7996" y="231526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3548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35899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39343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4725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87415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86937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17466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934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354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268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87415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86937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74757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4408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55367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51511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6327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0394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71591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7481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039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3144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5179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4793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039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710993" y="5807005"/>
            <a:ext cx="594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Es kann nur einen Sieger pro Duell geben!</a:t>
            </a:r>
          </a:p>
          <a:p>
            <a:r>
              <a:rPr lang="de-DE" dirty="0"/>
              <a:t>Kein Knoten wird beide als Sieger in seinen Block aufnehmen.</a:t>
            </a:r>
          </a:p>
        </p:txBody>
      </p:sp>
      <p:sp>
        <p:nvSpPr>
          <p:cNvPr id="37" name="Ellipse 36"/>
          <p:cNvSpPr/>
          <p:nvPr/>
        </p:nvSpPr>
        <p:spPr>
          <a:xfrm>
            <a:off x="6721328" y="145516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6972444" y="1342509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39" name="Rechteck 38"/>
          <p:cNvSpPr/>
          <p:nvPr/>
        </p:nvSpPr>
        <p:spPr>
          <a:xfrm>
            <a:off x="6632780" y="188721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7057564" y="1756623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6635594" y="219557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7074381" y="2062589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258504" y="3574279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44" name="Ellipse 43"/>
          <p:cNvSpPr/>
          <p:nvPr/>
        </p:nvSpPr>
        <p:spPr>
          <a:xfrm>
            <a:off x="3937654" y="1299517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3851920" y="154750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3850039" y="169325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47" name="Gerade Verbindung mit Pfeil 46"/>
          <p:cNvCxnSpPr/>
          <p:nvPr/>
        </p:nvCxnSpPr>
        <p:spPr>
          <a:xfrm flipV="1">
            <a:off x="3131840" y="1443533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604172" y="1284139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560119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2475" y="243889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558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5622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596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675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077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0726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37791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596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558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47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07740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07262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95082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6441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75692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7183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8360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2426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9191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95142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24269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5177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7211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6826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2426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3431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Hermine</a:t>
            </a:r>
          </a:p>
        </p:txBody>
      </p:sp>
      <p:sp>
        <p:nvSpPr>
          <p:cNvPr id="37" name="Rechteck 36"/>
          <p:cNvSpPr/>
          <p:nvPr/>
        </p:nvSpPr>
        <p:spPr>
          <a:xfrm>
            <a:off x="4361348" y="406778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40580" y="5651956"/>
            <a:ext cx="634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Knoten Hermine erfüllt den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 </a:t>
            </a:r>
            <a:r>
              <a:rPr lang="de-DE" dirty="0"/>
              <a:t>für Harrys Version.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116082" y="6084004"/>
            <a:ext cx="399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Hermine arbeitet nun an Nachfolgeblock</a:t>
            </a:r>
          </a:p>
        </p:txBody>
      </p:sp>
      <p:sp>
        <p:nvSpPr>
          <p:cNvPr id="38" name="Ellipse 37"/>
          <p:cNvSpPr/>
          <p:nvPr/>
        </p:nvSpPr>
        <p:spPr>
          <a:xfrm>
            <a:off x="6721328" y="147549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6972444" y="1362834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40" name="Rechteck 39"/>
          <p:cNvSpPr/>
          <p:nvPr/>
        </p:nvSpPr>
        <p:spPr>
          <a:xfrm>
            <a:off x="6632780" y="190754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7057564" y="1776948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6635594" y="22158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074381" y="2082914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58504" y="3594604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45" name="Ellipse 44"/>
          <p:cNvSpPr/>
          <p:nvPr/>
        </p:nvSpPr>
        <p:spPr>
          <a:xfrm>
            <a:off x="3937654" y="131984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851920" y="156782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850039" y="17135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3131840" y="1463858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04172" y="1304464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1515477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6297" y="258000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6337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63788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6723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7514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153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1482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45355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672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633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547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1530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1482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60264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7197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8325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7940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9116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31833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9948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3183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3183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4187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Hermine</a:t>
            </a:r>
          </a:p>
        </p:txBody>
      </p:sp>
      <p:sp>
        <p:nvSpPr>
          <p:cNvPr id="37" name="Rechteck 36"/>
          <p:cNvSpPr/>
          <p:nvPr/>
        </p:nvSpPr>
        <p:spPr>
          <a:xfrm>
            <a:off x="4361348" y="40753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498665" y="1784512"/>
            <a:ext cx="309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Hermines Block verbreitet sich.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00887" y="5661248"/>
            <a:ext cx="446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Gruppe Harry arbeitet nun an Nachfolgeblock</a:t>
            </a:r>
          </a:p>
        </p:txBody>
      </p:sp>
      <p:sp>
        <p:nvSpPr>
          <p:cNvPr id="38" name="Rechteck 37"/>
          <p:cNvSpPr/>
          <p:nvPr/>
        </p:nvSpPr>
        <p:spPr>
          <a:xfrm>
            <a:off x="5638394" y="328325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638394" y="342676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5638394" y="458205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638394" y="472556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387173" y="248626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4387173" y="262977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392629" y="529948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392629" y="544299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563888" y="393448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563888" y="249249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563888" y="529948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325854" y="5664717"/>
            <a:ext cx="372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Gruppe Draco erhält Hermines Block, akzeptiert diesen aber nicht.</a:t>
            </a:r>
          </a:p>
        </p:txBody>
      </p:sp>
      <p:sp>
        <p:nvSpPr>
          <p:cNvPr id="50" name="Ellipse 49"/>
          <p:cNvSpPr/>
          <p:nvPr/>
        </p:nvSpPr>
        <p:spPr>
          <a:xfrm>
            <a:off x="6721328" y="148305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6972444" y="137039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52" name="Rechteck 51"/>
          <p:cNvSpPr/>
          <p:nvPr/>
        </p:nvSpPr>
        <p:spPr>
          <a:xfrm>
            <a:off x="6632780" y="191510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7057564" y="178451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6635594" y="222346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7074381" y="209047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258504" y="360216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57" name="Ellipse 56"/>
          <p:cNvSpPr/>
          <p:nvPr/>
        </p:nvSpPr>
        <p:spPr>
          <a:xfrm>
            <a:off x="3937654" y="132740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3851920" y="157538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 Verbindung mit Pfeil 59"/>
          <p:cNvCxnSpPr/>
          <p:nvPr/>
        </p:nvCxnSpPr>
        <p:spPr>
          <a:xfrm flipV="1">
            <a:off x="3131840" y="147142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604172" y="131202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1472188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88214" y="232853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558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5622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59668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6758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077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0726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37791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596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558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4715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07740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07262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95082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6441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75692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7183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83604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24269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9191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24269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41050" y="406778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3431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Hermine</a:t>
            </a:r>
          </a:p>
        </p:txBody>
      </p:sp>
      <p:sp>
        <p:nvSpPr>
          <p:cNvPr id="37" name="Rechteck 36"/>
          <p:cNvSpPr/>
          <p:nvPr/>
        </p:nvSpPr>
        <p:spPr>
          <a:xfrm>
            <a:off x="4361348" y="406778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638394" y="327569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638394" y="3419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5638394" y="457449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638394" y="471800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387173" y="247870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392629" y="52919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392629" y="543542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563888" y="392692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563888" y="248492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563888" y="52919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645375" y="39298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2411760" y="328262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411760" y="458119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183929" y="187144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Hagrid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381831" y="2774612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4387173" y="263110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1173778" y="5867980"/>
            <a:ext cx="691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Hagrid</a:t>
            </a:r>
            <a:r>
              <a:rPr lang="de-DE" dirty="0"/>
              <a:t> erfüllt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 </a:t>
            </a:r>
            <a:r>
              <a:rPr lang="de-DE" dirty="0"/>
              <a:t>mit einem Block der auf Hermines aufbaut.</a:t>
            </a:r>
          </a:p>
        </p:txBody>
      </p:sp>
      <p:sp>
        <p:nvSpPr>
          <p:cNvPr id="49" name="Ellipse 48"/>
          <p:cNvSpPr/>
          <p:nvPr/>
        </p:nvSpPr>
        <p:spPr>
          <a:xfrm>
            <a:off x="6721328" y="147549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6972444" y="1362834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56" name="Rechteck 55"/>
          <p:cNvSpPr/>
          <p:nvPr/>
        </p:nvSpPr>
        <p:spPr>
          <a:xfrm>
            <a:off x="6632780" y="190754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7057564" y="1776948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6635594" y="22158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7074381" y="2082914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258504" y="3594604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61" name="Ellipse 60"/>
          <p:cNvSpPr/>
          <p:nvPr/>
        </p:nvSpPr>
        <p:spPr>
          <a:xfrm>
            <a:off x="3937654" y="131984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851920" y="156782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3850039" y="171358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64" name="Gerade Verbindung mit Pfeil 63"/>
          <p:cNvCxnSpPr/>
          <p:nvPr/>
        </p:nvCxnSpPr>
        <p:spPr>
          <a:xfrm flipV="1">
            <a:off x="3131840" y="1463858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604172" y="1304464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190806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42" y="2924944"/>
            <a:ext cx="4985370" cy="30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/>
              <a:t>NoSQL</a:t>
            </a:r>
            <a:r>
              <a:rPr lang="de-DE" dirty="0"/>
              <a:t>-Datenbanktypen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de-DE" sz="2400" dirty="0">
                <a:solidFill>
                  <a:srgbClr val="0428FF"/>
                </a:solidFill>
              </a:rPr>
              <a:t>Key-Value Stores </a:t>
            </a:r>
            <a:r>
              <a:rPr lang="de-DE" sz="2400" dirty="0"/>
              <a:t>– Hashtabelle von Schlüsseln</a:t>
            </a:r>
          </a:p>
          <a:p>
            <a:pPr lvl="1">
              <a:buFont typeface="Arial" charset="0"/>
              <a:buChar char="•"/>
              <a:defRPr/>
            </a:pPr>
            <a:r>
              <a:rPr lang="de-DE" sz="2200" dirty="0"/>
              <a:t>Google </a:t>
            </a:r>
            <a:r>
              <a:rPr lang="de-DE" sz="2200" dirty="0" err="1"/>
              <a:t>Bigtable</a:t>
            </a:r>
            <a:r>
              <a:rPr lang="de-DE" sz="2200" dirty="0"/>
              <a:t>, Amazon Dynamo</a:t>
            </a:r>
          </a:p>
          <a:p>
            <a:pPr>
              <a:buFont typeface="Arial" charset="0"/>
              <a:buChar char="•"/>
              <a:defRPr/>
            </a:pPr>
            <a:r>
              <a:rPr lang="de-DE" sz="2400" dirty="0" err="1">
                <a:solidFill>
                  <a:srgbClr val="0428FF"/>
                </a:solidFill>
              </a:rPr>
              <a:t>Column</a:t>
            </a:r>
            <a:r>
              <a:rPr lang="de-DE" sz="2400" dirty="0">
                <a:solidFill>
                  <a:srgbClr val="0428FF"/>
                </a:solidFill>
              </a:rPr>
              <a:t> Stores </a:t>
            </a:r>
            <a:r>
              <a:rPr lang="de-DE" sz="2400" dirty="0"/>
              <a:t>– Block nur Daten aus einer Spalte</a:t>
            </a:r>
          </a:p>
          <a:p>
            <a:pPr lvl="1">
              <a:buFont typeface="Arial" charset="0"/>
              <a:buChar char="•"/>
              <a:defRPr/>
            </a:pPr>
            <a:r>
              <a:rPr lang="de-DE" sz="2200" dirty="0"/>
              <a:t>Supernormalisierung</a:t>
            </a:r>
          </a:p>
          <a:p>
            <a:pPr>
              <a:buFont typeface="Arial" charset="0"/>
              <a:buChar char="•"/>
              <a:defRPr/>
            </a:pPr>
            <a:r>
              <a:rPr lang="de-DE" sz="2400" dirty="0" err="1">
                <a:solidFill>
                  <a:srgbClr val="0428FF"/>
                </a:solidFill>
              </a:rPr>
              <a:t>Document</a:t>
            </a:r>
            <a:r>
              <a:rPr lang="de-DE" sz="2400" dirty="0">
                <a:solidFill>
                  <a:srgbClr val="0428FF"/>
                </a:solidFill>
              </a:rPr>
              <a:t> Stores </a:t>
            </a:r>
            <a:r>
              <a:rPr lang="de-DE" sz="2400" dirty="0"/>
              <a:t>(</a:t>
            </a:r>
            <a:r>
              <a:rPr lang="de-DE" sz="2400" dirty="0" err="1"/>
              <a:t>MongoDB</a:t>
            </a:r>
            <a:r>
              <a:rPr lang="de-DE" sz="2400" dirty="0"/>
              <a:t>)</a:t>
            </a:r>
            <a:endParaRPr lang="de-DE" sz="2400" dirty="0">
              <a:solidFill>
                <a:srgbClr val="0428FF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de-DE" sz="2200" dirty="0"/>
              <a:t>XML-Strukturen</a:t>
            </a:r>
          </a:p>
          <a:p>
            <a:pPr lvl="1">
              <a:buFont typeface="Arial" charset="0"/>
              <a:buChar char="•"/>
              <a:defRPr/>
            </a:pPr>
            <a:r>
              <a:rPr lang="de-DE" sz="2200" dirty="0"/>
              <a:t>JSON-Strukturen</a:t>
            </a:r>
          </a:p>
          <a:p>
            <a:pPr>
              <a:buFont typeface="Arial" charset="0"/>
              <a:buChar char="•"/>
              <a:defRPr/>
            </a:pPr>
            <a:r>
              <a:rPr lang="de-DE" sz="2400" dirty="0" err="1">
                <a:solidFill>
                  <a:srgbClr val="0428FF"/>
                </a:solidFill>
              </a:rPr>
              <a:t>Graphdatenbanken</a:t>
            </a:r>
            <a:endParaRPr lang="de-DE" sz="2400" dirty="0">
              <a:solidFill>
                <a:srgbClr val="0428FF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de-DE" sz="2200" dirty="0"/>
              <a:t>RDF</a:t>
            </a:r>
          </a:p>
          <a:p>
            <a:pPr lvl="2">
              <a:buFont typeface="Arial" charset="0"/>
              <a:buChar char="•"/>
              <a:defRPr/>
            </a:pPr>
            <a:r>
              <a:rPr lang="de-DE" sz="2000" dirty="0"/>
              <a:t>SPARQL</a:t>
            </a:r>
          </a:p>
          <a:p>
            <a:pPr lvl="1">
              <a:buFont typeface="Arial" charset="0"/>
              <a:buChar char="•"/>
              <a:defRPr/>
            </a:pPr>
            <a:r>
              <a:rPr lang="de-DE" sz="2200" dirty="0"/>
              <a:t>Property Graphs </a:t>
            </a:r>
          </a:p>
          <a:p>
            <a:pPr lvl="2">
              <a:buFont typeface="Arial" charset="0"/>
              <a:buChar char="•"/>
              <a:defRPr/>
            </a:pPr>
            <a:r>
              <a:rPr lang="de-DE" sz="2000" dirty="0" err="1"/>
              <a:t>Cypher</a:t>
            </a:r>
            <a:r>
              <a:rPr lang="de-DE" sz="2000" dirty="0"/>
              <a:t> (Neo4J)</a:t>
            </a:r>
          </a:p>
          <a:p>
            <a:pPr lvl="2">
              <a:buFont typeface="Arial" charset="0"/>
              <a:buChar char="•"/>
              <a:defRPr/>
            </a:pPr>
            <a:r>
              <a:rPr lang="de-DE" sz="2000" dirty="0"/>
              <a:t>GQL als neuer ISO-Standard neben SQL (seit 2017 entwickelt)</a:t>
            </a:r>
          </a:p>
          <a:p>
            <a:pPr lvl="1">
              <a:buFont typeface="Arial" charset="0"/>
              <a:buChar char="•"/>
              <a:defRPr/>
            </a:pPr>
            <a:endParaRPr lang="de-DE" sz="2200" dirty="0"/>
          </a:p>
          <a:p>
            <a:pPr marL="0" indent="0">
              <a:buFont typeface="Wingdings" pitchFamily="2" charset="2"/>
              <a:buNone/>
              <a:defRPr/>
            </a:pPr>
            <a:endParaRPr lang="de-DE" dirty="0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34147" y="6364184"/>
            <a:ext cx="377205" cy="340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fld id="{271F1483-5457-784E-9179-D202BCAAE5B7}" type="slidenum">
              <a:rPr lang="de-DE" altLang="x-none" sz="1100" smtClean="0">
                <a:latin typeface="Arial" charset="0"/>
              </a:rPr>
              <a:pPr/>
              <a:t>5</a:t>
            </a:fld>
            <a:endParaRPr lang="de-DE" altLang="x-none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3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266" y="216092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921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92528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9597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3038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74404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7435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74095"/>
            <a:ext cx="13310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959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921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834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744044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74356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63138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4000718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311996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60814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32822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41050" y="410408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37061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Hermine</a:t>
            </a:r>
          </a:p>
        </p:txBody>
      </p:sp>
      <p:sp>
        <p:nvSpPr>
          <p:cNvPr id="40" name="Rechteck 39"/>
          <p:cNvSpPr/>
          <p:nvPr/>
        </p:nvSpPr>
        <p:spPr>
          <a:xfrm>
            <a:off x="5638394" y="46107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5638394" y="47543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387173" y="251500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392629" y="532822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4392629" y="547173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563888" y="532822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645375" y="396619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2411760" y="331893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411760" y="46174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183929" y="1907749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Hagrid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381831" y="281091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4387173" y="266740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13455" y="5805264"/>
            <a:ext cx="750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Snape</a:t>
            </a:r>
            <a:r>
              <a:rPr lang="de-DE" dirty="0"/>
              <a:t> und </a:t>
            </a:r>
            <a:r>
              <a:rPr lang="de-DE" dirty="0" err="1"/>
              <a:t>Lestrange</a:t>
            </a:r>
            <a:r>
              <a:rPr lang="de-DE" dirty="0"/>
              <a:t> erkennen längere Kette an und arbeiten nun an der Version in der Harry gewonnen hat.</a:t>
            </a:r>
          </a:p>
        </p:txBody>
      </p:sp>
      <p:sp>
        <p:nvSpPr>
          <p:cNvPr id="49" name="Rechteck 48"/>
          <p:cNvSpPr/>
          <p:nvPr/>
        </p:nvSpPr>
        <p:spPr>
          <a:xfrm>
            <a:off x="4361347" y="396057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4356005" y="425648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4361347" y="411297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5638394" y="331893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633052" y="361484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5638394" y="347133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3191191" y="251681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3185849" y="281272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191191" y="266921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185849" y="396619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3180507" y="426210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3185849" y="411859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939782" y="188639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Snape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797416" y="3348877"/>
            <a:ext cx="10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Lestrange</a:t>
            </a:r>
            <a:endParaRPr lang="de-DE" dirty="0"/>
          </a:p>
        </p:txBody>
      </p:sp>
      <p:sp>
        <p:nvSpPr>
          <p:cNvPr id="66" name="Ellipse 65"/>
          <p:cNvSpPr/>
          <p:nvPr/>
        </p:nvSpPr>
        <p:spPr>
          <a:xfrm>
            <a:off x="6721328" y="151179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6972444" y="139913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68" name="Rechteck 67"/>
          <p:cNvSpPr/>
          <p:nvPr/>
        </p:nvSpPr>
        <p:spPr>
          <a:xfrm>
            <a:off x="6632780" y="194384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Textfeld 68"/>
          <p:cNvSpPr txBox="1"/>
          <p:nvPr/>
        </p:nvSpPr>
        <p:spPr>
          <a:xfrm>
            <a:off x="7057564" y="181325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70" name="Rechteck 69"/>
          <p:cNvSpPr/>
          <p:nvPr/>
        </p:nvSpPr>
        <p:spPr>
          <a:xfrm>
            <a:off x="6635594" y="225220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0"/>
          <p:cNvSpPr txBox="1"/>
          <p:nvPr/>
        </p:nvSpPr>
        <p:spPr>
          <a:xfrm>
            <a:off x="7074381" y="211921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258504" y="363090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73" name="Ellipse 72"/>
          <p:cNvSpPr/>
          <p:nvPr/>
        </p:nvSpPr>
        <p:spPr>
          <a:xfrm>
            <a:off x="3937654" y="135614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/>
          <p:cNvSpPr/>
          <p:nvPr/>
        </p:nvSpPr>
        <p:spPr>
          <a:xfrm>
            <a:off x="3851920" y="160412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Textfeld 74"/>
          <p:cNvSpPr txBox="1"/>
          <p:nvPr/>
        </p:nvSpPr>
        <p:spPr>
          <a:xfrm>
            <a:off x="3850039" y="174988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76" name="Gerade Verbindung mit Pfeil 75"/>
          <p:cNvCxnSpPr/>
          <p:nvPr/>
        </p:nvCxnSpPr>
        <p:spPr>
          <a:xfrm flipV="1">
            <a:off x="3131840" y="150016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604172" y="134076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464196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266" y="252080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8" name="Ellipse 7"/>
          <p:cNvSpPr/>
          <p:nvPr/>
        </p:nvSpPr>
        <p:spPr>
          <a:xfrm>
            <a:off x="3275856" y="22295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6970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692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216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0912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6970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69228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57048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26380"/>
            <a:ext cx="315484" cy="103366"/>
          </a:xfrm>
          <a:prstGeom prst="rect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45375" y="4214412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019594" y="329627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Hermine</a:t>
            </a:r>
          </a:p>
        </p:txBody>
      </p:sp>
      <p:sp>
        <p:nvSpPr>
          <p:cNvPr id="42" name="Rechteck 41"/>
          <p:cNvSpPr/>
          <p:nvPr/>
        </p:nvSpPr>
        <p:spPr>
          <a:xfrm>
            <a:off x="4387173" y="244066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6645375" y="389186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183929" y="183341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Hagrid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4381831" y="273657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4387173" y="259306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816317" y="6011996"/>
            <a:ext cx="344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sieht schlecht aus für Draco…</a:t>
            </a:r>
          </a:p>
        </p:txBody>
      </p:sp>
      <p:sp>
        <p:nvSpPr>
          <p:cNvPr id="49" name="Rechteck 48"/>
          <p:cNvSpPr/>
          <p:nvPr/>
        </p:nvSpPr>
        <p:spPr>
          <a:xfrm>
            <a:off x="4361347" y="388623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4356005" y="418214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4361347" y="403863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5638394" y="32445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633052" y="35405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5638394" y="33969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/>
          <p:cNvSpPr/>
          <p:nvPr/>
        </p:nvSpPr>
        <p:spPr>
          <a:xfrm>
            <a:off x="3191191" y="244247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3185849" y="273838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/>
          <p:cNvSpPr/>
          <p:nvPr/>
        </p:nvSpPr>
        <p:spPr>
          <a:xfrm>
            <a:off x="3191191" y="259487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/>
          <p:cNvSpPr/>
          <p:nvPr/>
        </p:nvSpPr>
        <p:spPr>
          <a:xfrm>
            <a:off x="3185849" y="389186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3180507" y="418777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64"/>
          <p:cNvSpPr/>
          <p:nvPr/>
        </p:nvSpPr>
        <p:spPr>
          <a:xfrm>
            <a:off x="3185849" y="404426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939782" y="181205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Snape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802758" y="3264011"/>
            <a:ext cx="10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Lestrange</a:t>
            </a:r>
            <a:endParaRPr lang="de-DE" dirty="0"/>
          </a:p>
        </p:txBody>
      </p:sp>
      <p:sp>
        <p:nvSpPr>
          <p:cNvPr id="66" name="Ellipse 65"/>
          <p:cNvSpPr/>
          <p:nvPr/>
        </p:nvSpPr>
        <p:spPr>
          <a:xfrm>
            <a:off x="2126994" y="302163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2041260" y="32445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2035918" y="35405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2041260" y="3396994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2126994" y="43177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/>
          <p:cNvSpPr/>
          <p:nvPr/>
        </p:nvSpPr>
        <p:spPr>
          <a:xfrm>
            <a:off x="2041260" y="45407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/>
          <p:cNvSpPr/>
          <p:nvPr/>
        </p:nvSpPr>
        <p:spPr>
          <a:xfrm>
            <a:off x="2035918" y="483664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2041260" y="46931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3271583" y="50181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>
            <a:off x="3185849" y="52411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3180507" y="553706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3185849" y="53935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4447082" y="501819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4361348" y="52411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4356006" y="553706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4361348" y="539355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5718786" y="431777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/>
          <p:cNvSpPr/>
          <p:nvPr/>
        </p:nvSpPr>
        <p:spPr>
          <a:xfrm>
            <a:off x="5633052" y="45407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/>
          <p:cNvSpPr/>
          <p:nvPr/>
        </p:nvSpPr>
        <p:spPr>
          <a:xfrm>
            <a:off x="5627710" y="483664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5633052" y="4693138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/>
          <p:cNvSpPr/>
          <p:nvPr/>
        </p:nvSpPr>
        <p:spPr>
          <a:xfrm>
            <a:off x="6641050" y="4044982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Ellipse 86"/>
          <p:cNvSpPr/>
          <p:nvPr/>
        </p:nvSpPr>
        <p:spPr>
          <a:xfrm>
            <a:off x="6721328" y="143745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Textfeld 87"/>
          <p:cNvSpPr txBox="1"/>
          <p:nvPr/>
        </p:nvSpPr>
        <p:spPr>
          <a:xfrm>
            <a:off x="6972444" y="1324800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89" name="Rechteck 88"/>
          <p:cNvSpPr/>
          <p:nvPr/>
        </p:nvSpPr>
        <p:spPr>
          <a:xfrm>
            <a:off x="6632780" y="186950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feld 89"/>
          <p:cNvSpPr txBox="1"/>
          <p:nvPr/>
        </p:nvSpPr>
        <p:spPr>
          <a:xfrm>
            <a:off x="7057564" y="1738914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6635594" y="217786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feld 91"/>
          <p:cNvSpPr txBox="1"/>
          <p:nvPr/>
        </p:nvSpPr>
        <p:spPr>
          <a:xfrm>
            <a:off x="7074381" y="2044880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93" name="Textfeld 92"/>
          <p:cNvSpPr txBox="1"/>
          <p:nvPr/>
        </p:nvSpPr>
        <p:spPr>
          <a:xfrm>
            <a:off x="258504" y="3556570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94" name="Ellipse 93"/>
          <p:cNvSpPr/>
          <p:nvPr/>
        </p:nvSpPr>
        <p:spPr>
          <a:xfrm>
            <a:off x="3937654" y="128180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/>
          <p:cNvSpPr/>
          <p:nvPr/>
        </p:nvSpPr>
        <p:spPr>
          <a:xfrm>
            <a:off x="3851920" y="152979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Textfeld 95"/>
          <p:cNvSpPr txBox="1"/>
          <p:nvPr/>
        </p:nvSpPr>
        <p:spPr>
          <a:xfrm>
            <a:off x="3850039" y="167554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97" name="Gerade Verbindung mit Pfeil 96"/>
          <p:cNvCxnSpPr/>
          <p:nvPr/>
        </p:nvCxnSpPr>
        <p:spPr>
          <a:xfrm flipV="1">
            <a:off x="3131840" y="1425824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604172" y="1266430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</p:spTree>
    <p:extLst>
      <p:ext uri="{BB962C8B-B14F-4D97-AF65-F5344CB8AC3E}">
        <p14:creationId xmlns:p14="http://schemas.microsoft.com/office/powerpoint/2010/main" val="20846753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48066" y="228142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65" name="Textfeld 64"/>
          <p:cNvSpPr txBox="1"/>
          <p:nvPr/>
        </p:nvSpPr>
        <p:spPr>
          <a:xfrm>
            <a:off x="107504" y="1643677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Dracos Kette:</a:t>
            </a:r>
          </a:p>
        </p:txBody>
      </p:sp>
      <p:sp>
        <p:nvSpPr>
          <p:cNvPr id="36" name="Rechteck 35"/>
          <p:cNvSpPr/>
          <p:nvPr/>
        </p:nvSpPr>
        <p:spPr>
          <a:xfrm>
            <a:off x="582968" y="3819398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37" name="Rechteck 36"/>
          <p:cNvSpPr/>
          <p:nvPr/>
        </p:nvSpPr>
        <p:spPr>
          <a:xfrm>
            <a:off x="591264" y="43954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39" name="Rechteck 38"/>
          <p:cNvSpPr/>
          <p:nvPr/>
        </p:nvSpPr>
        <p:spPr>
          <a:xfrm>
            <a:off x="591264" y="497152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40" name="Gerade Verbindung mit Pfeil 39"/>
          <p:cNvCxnSpPr>
            <a:stCxn id="36" idx="2"/>
            <a:endCxn id="37" idx="0"/>
          </p:cNvCxnSpPr>
          <p:nvPr/>
        </p:nvCxnSpPr>
        <p:spPr>
          <a:xfrm>
            <a:off x="1063517" y="4107430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7" idx="2"/>
            <a:endCxn id="39" idx="0"/>
          </p:cNvCxnSpPr>
          <p:nvPr/>
        </p:nvCxnSpPr>
        <p:spPr>
          <a:xfrm>
            <a:off x="1067243" y="468349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82968" y="209120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44" name="Rechteck 43"/>
          <p:cNvSpPr/>
          <p:nvPr/>
        </p:nvSpPr>
        <p:spPr>
          <a:xfrm>
            <a:off x="582968" y="268412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45" name="Rechteck 44"/>
          <p:cNvSpPr/>
          <p:nvPr/>
        </p:nvSpPr>
        <p:spPr>
          <a:xfrm>
            <a:off x="582968" y="326018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46" name="Gerade Verbindung mit Pfeil 45"/>
          <p:cNvCxnSpPr>
            <a:stCxn id="43" idx="2"/>
            <a:endCxn id="44" idx="0"/>
          </p:cNvCxnSpPr>
          <p:nvPr/>
        </p:nvCxnSpPr>
        <p:spPr>
          <a:xfrm>
            <a:off x="1058947" y="2379238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4" idx="2"/>
            <a:endCxn id="45" idx="0"/>
          </p:cNvCxnSpPr>
          <p:nvPr/>
        </p:nvCxnSpPr>
        <p:spPr>
          <a:xfrm>
            <a:off x="1058947" y="29721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2"/>
            <a:endCxn id="36" idx="0"/>
          </p:cNvCxnSpPr>
          <p:nvPr/>
        </p:nvCxnSpPr>
        <p:spPr>
          <a:xfrm>
            <a:off x="1058947" y="3548217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582967" y="553769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G‘</a:t>
            </a:r>
          </a:p>
        </p:txBody>
      </p:sp>
      <p:cxnSp>
        <p:nvCxnSpPr>
          <p:cNvPr id="50" name="Gerade Verbindung mit Pfeil 49"/>
          <p:cNvCxnSpPr>
            <a:stCxn id="39" idx="2"/>
            <a:endCxn id="49" idx="0"/>
          </p:cNvCxnSpPr>
          <p:nvPr/>
        </p:nvCxnSpPr>
        <p:spPr>
          <a:xfrm flipH="1">
            <a:off x="1058946" y="5259558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1791346" y="1654406"/>
            <a:ext cx="140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Harrys Kette:</a:t>
            </a:r>
          </a:p>
        </p:txBody>
      </p:sp>
      <p:sp>
        <p:nvSpPr>
          <p:cNvPr id="52" name="Rechteck 51"/>
          <p:cNvSpPr/>
          <p:nvPr/>
        </p:nvSpPr>
        <p:spPr>
          <a:xfrm>
            <a:off x="2016394" y="3825901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68" name="Rechteck 67"/>
          <p:cNvSpPr/>
          <p:nvPr/>
        </p:nvSpPr>
        <p:spPr>
          <a:xfrm>
            <a:off x="2024690" y="440196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69" name="Rechteck 68"/>
          <p:cNvSpPr/>
          <p:nvPr/>
        </p:nvSpPr>
        <p:spPr>
          <a:xfrm>
            <a:off x="2024690" y="497802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70" name="Gerade Verbindung mit Pfeil 69"/>
          <p:cNvCxnSpPr>
            <a:stCxn id="52" idx="2"/>
            <a:endCxn id="68" idx="0"/>
          </p:cNvCxnSpPr>
          <p:nvPr/>
        </p:nvCxnSpPr>
        <p:spPr>
          <a:xfrm>
            <a:off x="2496943" y="4113933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8" idx="2"/>
            <a:endCxn id="69" idx="0"/>
          </p:cNvCxnSpPr>
          <p:nvPr/>
        </p:nvCxnSpPr>
        <p:spPr>
          <a:xfrm>
            <a:off x="2500669" y="468999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2016394" y="209770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73" name="Rechteck 72"/>
          <p:cNvSpPr/>
          <p:nvPr/>
        </p:nvSpPr>
        <p:spPr>
          <a:xfrm>
            <a:off x="2016394" y="269062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74" name="Rechteck 73"/>
          <p:cNvSpPr/>
          <p:nvPr/>
        </p:nvSpPr>
        <p:spPr>
          <a:xfrm>
            <a:off x="2016394" y="326668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75" name="Gerade Verbindung mit Pfeil 74"/>
          <p:cNvCxnSpPr>
            <a:stCxn id="72" idx="2"/>
            <a:endCxn id="73" idx="0"/>
          </p:cNvCxnSpPr>
          <p:nvPr/>
        </p:nvCxnSpPr>
        <p:spPr>
          <a:xfrm>
            <a:off x="2492373" y="2385741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3" idx="2"/>
            <a:endCxn id="74" idx="0"/>
          </p:cNvCxnSpPr>
          <p:nvPr/>
        </p:nvCxnSpPr>
        <p:spPr>
          <a:xfrm>
            <a:off x="2492373" y="29786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74" idx="2"/>
            <a:endCxn id="52" idx="0"/>
          </p:cNvCxnSpPr>
          <p:nvPr/>
        </p:nvCxnSpPr>
        <p:spPr>
          <a:xfrm>
            <a:off x="2492373" y="3554720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2016393" y="5544194"/>
            <a:ext cx="951957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G</a:t>
            </a:r>
          </a:p>
        </p:txBody>
      </p:sp>
      <p:cxnSp>
        <p:nvCxnSpPr>
          <p:cNvPr id="79" name="Gerade Verbindung mit Pfeil 78"/>
          <p:cNvCxnSpPr>
            <a:stCxn id="69" idx="2"/>
            <a:endCxn id="78" idx="0"/>
          </p:cNvCxnSpPr>
          <p:nvPr/>
        </p:nvCxnSpPr>
        <p:spPr>
          <a:xfrm flipH="1">
            <a:off x="2492372" y="5266061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275856" y="1643677"/>
            <a:ext cx="319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Kette von </a:t>
            </a:r>
            <a:r>
              <a:rPr lang="de-DE" dirty="0" err="1"/>
              <a:t>Dumbledore's</a:t>
            </a:r>
            <a:r>
              <a:rPr lang="de-DE" dirty="0"/>
              <a:t> Armee:</a:t>
            </a:r>
          </a:p>
        </p:txBody>
      </p:sp>
      <p:sp>
        <p:nvSpPr>
          <p:cNvPr id="54" name="Rechteck 53"/>
          <p:cNvSpPr/>
          <p:nvPr/>
        </p:nvSpPr>
        <p:spPr>
          <a:xfrm>
            <a:off x="3457162" y="3819398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55" name="Rechteck 54"/>
          <p:cNvSpPr/>
          <p:nvPr/>
        </p:nvSpPr>
        <p:spPr>
          <a:xfrm>
            <a:off x="3465458" y="43954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56" name="Rechteck 55"/>
          <p:cNvSpPr/>
          <p:nvPr/>
        </p:nvSpPr>
        <p:spPr>
          <a:xfrm>
            <a:off x="3465458" y="497152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57" name="Gerade Verbindung mit Pfeil 56"/>
          <p:cNvCxnSpPr>
            <a:stCxn id="54" idx="2"/>
            <a:endCxn id="55" idx="0"/>
          </p:cNvCxnSpPr>
          <p:nvPr/>
        </p:nvCxnSpPr>
        <p:spPr>
          <a:xfrm>
            <a:off x="3937711" y="4107430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55" idx="2"/>
            <a:endCxn id="56" idx="0"/>
          </p:cNvCxnSpPr>
          <p:nvPr/>
        </p:nvCxnSpPr>
        <p:spPr>
          <a:xfrm>
            <a:off x="3941437" y="468349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3457162" y="209120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60" name="Rechteck 59"/>
          <p:cNvSpPr/>
          <p:nvPr/>
        </p:nvSpPr>
        <p:spPr>
          <a:xfrm>
            <a:off x="3457162" y="268412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61" name="Rechteck 60"/>
          <p:cNvSpPr/>
          <p:nvPr/>
        </p:nvSpPr>
        <p:spPr>
          <a:xfrm>
            <a:off x="3457162" y="326018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62" name="Gerade Verbindung mit Pfeil 61"/>
          <p:cNvCxnSpPr>
            <a:stCxn id="59" idx="2"/>
            <a:endCxn id="60" idx="0"/>
          </p:cNvCxnSpPr>
          <p:nvPr/>
        </p:nvCxnSpPr>
        <p:spPr>
          <a:xfrm>
            <a:off x="3933141" y="2379238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60" idx="2"/>
            <a:endCxn id="61" idx="0"/>
          </p:cNvCxnSpPr>
          <p:nvPr/>
        </p:nvCxnSpPr>
        <p:spPr>
          <a:xfrm>
            <a:off x="3933141" y="29721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stCxn id="61" idx="2"/>
            <a:endCxn id="54" idx="0"/>
          </p:cNvCxnSpPr>
          <p:nvPr/>
        </p:nvCxnSpPr>
        <p:spPr>
          <a:xfrm>
            <a:off x="3933141" y="3548217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3429320" y="5537691"/>
            <a:ext cx="1042831" cy="288032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G</a:t>
            </a:r>
          </a:p>
        </p:txBody>
      </p:sp>
      <p:cxnSp>
        <p:nvCxnSpPr>
          <p:cNvPr id="67" name="Gerade Verbindung mit Pfeil 66"/>
          <p:cNvCxnSpPr>
            <a:stCxn id="56" idx="2"/>
            <a:endCxn id="66" idx="0"/>
          </p:cNvCxnSpPr>
          <p:nvPr/>
        </p:nvCxnSpPr>
        <p:spPr>
          <a:xfrm>
            <a:off x="3941437" y="5259558"/>
            <a:ext cx="9299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4716016" y="20505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Wahrscheinlichkeit, dass einer der anderen Zauberer oder Harry seine Sicht veröffentlichen kann größer!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26555" y="3445518"/>
            <a:ext cx="364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Plötzlich Rennen gegen viele andere!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4826554" y="4539478"/>
            <a:ext cx="3561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Dracos Chancen, einen neuen Block vor den anderen zu erstellen, sinken mit der Anzahl der anderen Beteiligten.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827584" y="1187460"/>
            <a:ext cx="769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Problem: </a:t>
            </a:r>
            <a:r>
              <a:rPr lang="de-DE" dirty="0"/>
              <a:t>Verändere die Kette so, dass Draco in der Gegenwart gewonnen hat.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43595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1662" y="253809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5" name="Ellipse 4"/>
          <p:cNvSpPr/>
          <p:nvPr/>
        </p:nvSpPr>
        <p:spPr>
          <a:xfrm>
            <a:off x="2116082" y="433374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4478363" y="5034158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126994" y="3037602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75856" y="2245514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8567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8519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3281312" y="5015725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760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724128" y="43337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25093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85674"/>
            <a:ext cx="133104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8519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73016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4234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2041260" y="325362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041260" y="454977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90122" y="246153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190122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191191" y="52698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4392629" y="247307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361348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392629" y="522970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5638394" y="325005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5638394" y="454619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780" y="390220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1008112" y="5662989"/>
            <a:ext cx="716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Schon von der Ausgangslage hat Draco ein Problem, hat aber trotzdem noch die Möglichkeit zu gewinnen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77779" y="265699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Luna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382978" y="3902203"/>
            <a:ext cx="82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Neville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58504" y="3572538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40" name="Ellipse 39"/>
          <p:cNvSpPr/>
          <p:nvPr/>
        </p:nvSpPr>
        <p:spPr>
          <a:xfrm>
            <a:off x="3937654" y="129777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3851920" y="154575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3850039" y="16915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 flipV="1">
            <a:off x="3131840" y="1441792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04172" y="128239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  <p:sp>
        <p:nvSpPr>
          <p:cNvPr id="45" name="Ellipse 44"/>
          <p:cNvSpPr/>
          <p:nvPr/>
        </p:nvSpPr>
        <p:spPr>
          <a:xfrm>
            <a:off x="6721328" y="145342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6972444" y="134076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47" name="Rechteck 46"/>
          <p:cNvSpPr/>
          <p:nvPr/>
        </p:nvSpPr>
        <p:spPr>
          <a:xfrm>
            <a:off x="6632780" y="188547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057564" y="1754882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6635594" y="219383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7074381" y="2060848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2182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95536" y="240394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19" name="Textfeld 18"/>
          <p:cNvSpPr txBox="1"/>
          <p:nvPr/>
        </p:nvSpPr>
        <p:spPr>
          <a:xfrm>
            <a:off x="3635896" y="1157532"/>
            <a:ext cx="481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Problem: </a:t>
            </a:r>
            <a:r>
              <a:rPr lang="de-DE" dirty="0"/>
              <a:t>Verändere die Kette so, dass Draco in der Gegenwart gewonnen hat.</a:t>
            </a:r>
            <a:endParaRPr lang="de-DE" b="1" dirty="0"/>
          </a:p>
        </p:txBody>
      </p:sp>
      <p:sp>
        <p:nvSpPr>
          <p:cNvPr id="65" name="Textfeld 64"/>
          <p:cNvSpPr txBox="1"/>
          <p:nvPr/>
        </p:nvSpPr>
        <p:spPr>
          <a:xfrm>
            <a:off x="173365" y="1654406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Dracos Kette:</a:t>
            </a:r>
          </a:p>
        </p:txBody>
      </p:sp>
      <p:sp>
        <p:nvSpPr>
          <p:cNvPr id="36" name="Rechteck 35"/>
          <p:cNvSpPr/>
          <p:nvPr/>
        </p:nvSpPr>
        <p:spPr>
          <a:xfrm>
            <a:off x="582968" y="3819398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37" name="Rechteck 36"/>
          <p:cNvSpPr/>
          <p:nvPr/>
        </p:nvSpPr>
        <p:spPr>
          <a:xfrm>
            <a:off x="591264" y="43954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39" name="Rechteck 38"/>
          <p:cNvSpPr/>
          <p:nvPr/>
        </p:nvSpPr>
        <p:spPr>
          <a:xfrm>
            <a:off x="591264" y="497152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40" name="Gerade Verbindung mit Pfeil 39"/>
          <p:cNvCxnSpPr>
            <a:stCxn id="36" idx="2"/>
            <a:endCxn id="37" idx="0"/>
          </p:cNvCxnSpPr>
          <p:nvPr/>
        </p:nvCxnSpPr>
        <p:spPr>
          <a:xfrm>
            <a:off x="1063517" y="4107430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37" idx="2"/>
            <a:endCxn id="39" idx="0"/>
          </p:cNvCxnSpPr>
          <p:nvPr/>
        </p:nvCxnSpPr>
        <p:spPr>
          <a:xfrm>
            <a:off x="1067243" y="468349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582968" y="209120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44" name="Rechteck 43"/>
          <p:cNvSpPr/>
          <p:nvPr/>
        </p:nvSpPr>
        <p:spPr>
          <a:xfrm>
            <a:off x="582968" y="2684121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45" name="Rechteck 44"/>
          <p:cNvSpPr/>
          <p:nvPr/>
        </p:nvSpPr>
        <p:spPr>
          <a:xfrm>
            <a:off x="582968" y="326018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46" name="Gerade Verbindung mit Pfeil 45"/>
          <p:cNvCxnSpPr>
            <a:stCxn id="43" idx="2"/>
            <a:endCxn id="44" idx="0"/>
          </p:cNvCxnSpPr>
          <p:nvPr/>
        </p:nvCxnSpPr>
        <p:spPr>
          <a:xfrm>
            <a:off x="1058947" y="2379238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44" idx="2"/>
            <a:endCxn id="45" idx="0"/>
          </p:cNvCxnSpPr>
          <p:nvPr/>
        </p:nvCxnSpPr>
        <p:spPr>
          <a:xfrm>
            <a:off x="1058947" y="297215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2"/>
            <a:endCxn id="36" idx="0"/>
          </p:cNvCxnSpPr>
          <p:nvPr/>
        </p:nvCxnSpPr>
        <p:spPr>
          <a:xfrm>
            <a:off x="1058947" y="3548217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582967" y="5537691"/>
            <a:ext cx="951957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G‘</a:t>
            </a:r>
          </a:p>
        </p:txBody>
      </p:sp>
      <p:cxnSp>
        <p:nvCxnSpPr>
          <p:cNvPr id="50" name="Gerade Verbindung mit Pfeil 49"/>
          <p:cNvCxnSpPr>
            <a:stCxn id="39" idx="2"/>
            <a:endCxn id="49" idx="0"/>
          </p:cNvCxnSpPr>
          <p:nvPr/>
        </p:nvCxnSpPr>
        <p:spPr>
          <a:xfrm flipH="1">
            <a:off x="1058946" y="5259558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1935953" y="1135075"/>
            <a:ext cx="171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Harry + </a:t>
            </a:r>
            <a:r>
              <a:rPr lang="de-DE" dirty="0" err="1"/>
              <a:t>Dumbledore's</a:t>
            </a:r>
            <a:r>
              <a:rPr lang="de-DE" dirty="0"/>
              <a:t> Armee:</a:t>
            </a:r>
          </a:p>
        </p:txBody>
      </p:sp>
      <p:sp>
        <p:nvSpPr>
          <p:cNvPr id="52" name="Rechteck 51"/>
          <p:cNvSpPr/>
          <p:nvPr/>
        </p:nvSpPr>
        <p:spPr>
          <a:xfrm>
            <a:off x="2016394" y="3825901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68" name="Rechteck 67"/>
          <p:cNvSpPr/>
          <p:nvPr/>
        </p:nvSpPr>
        <p:spPr>
          <a:xfrm>
            <a:off x="2024690" y="4401965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sp>
        <p:nvSpPr>
          <p:cNvPr id="69" name="Rechteck 68"/>
          <p:cNvSpPr/>
          <p:nvPr/>
        </p:nvSpPr>
        <p:spPr>
          <a:xfrm>
            <a:off x="2024690" y="497802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70" name="Gerade Verbindung mit Pfeil 69"/>
          <p:cNvCxnSpPr>
            <a:stCxn id="52" idx="2"/>
            <a:endCxn id="68" idx="0"/>
          </p:cNvCxnSpPr>
          <p:nvPr/>
        </p:nvCxnSpPr>
        <p:spPr>
          <a:xfrm>
            <a:off x="2496943" y="4113933"/>
            <a:ext cx="372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8" idx="2"/>
            <a:endCxn id="69" idx="0"/>
          </p:cNvCxnSpPr>
          <p:nvPr/>
        </p:nvCxnSpPr>
        <p:spPr>
          <a:xfrm>
            <a:off x="2500669" y="468999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2016394" y="2097709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73" name="Rechteck 72"/>
          <p:cNvSpPr/>
          <p:nvPr/>
        </p:nvSpPr>
        <p:spPr>
          <a:xfrm>
            <a:off x="2016394" y="2690624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74" name="Rechteck 73"/>
          <p:cNvSpPr/>
          <p:nvPr/>
        </p:nvSpPr>
        <p:spPr>
          <a:xfrm>
            <a:off x="2016394" y="3266688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75" name="Gerade Verbindung mit Pfeil 74"/>
          <p:cNvCxnSpPr>
            <a:stCxn id="72" idx="2"/>
            <a:endCxn id="73" idx="0"/>
          </p:cNvCxnSpPr>
          <p:nvPr/>
        </p:nvCxnSpPr>
        <p:spPr>
          <a:xfrm>
            <a:off x="2492373" y="2385741"/>
            <a:ext cx="0" cy="3048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73" idx="2"/>
            <a:endCxn id="74" idx="0"/>
          </p:cNvCxnSpPr>
          <p:nvPr/>
        </p:nvCxnSpPr>
        <p:spPr>
          <a:xfrm>
            <a:off x="2492373" y="29786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74" idx="2"/>
            <a:endCxn id="52" idx="0"/>
          </p:cNvCxnSpPr>
          <p:nvPr/>
        </p:nvCxnSpPr>
        <p:spPr>
          <a:xfrm>
            <a:off x="2492373" y="3554720"/>
            <a:ext cx="4570" cy="271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2016393" y="5544194"/>
            <a:ext cx="951957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G</a:t>
            </a:r>
          </a:p>
        </p:txBody>
      </p:sp>
      <p:cxnSp>
        <p:nvCxnSpPr>
          <p:cNvPr id="79" name="Gerade Verbindung mit Pfeil 78"/>
          <p:cNvCxnSpPr>
            <a:stCxn id="69" idx="2"/>
            <a:endCxn id="78" idx="0"/>
          </p:cNvCxnSpPr>
          <p:nvPr/>
        </p:nvCxnSpPr>
        <p:spPr>
          <a:xfrm flipH="1">
            <a:off x="2492372" y="5266061"/>
            <a:ext cx="8297" cy="278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3635896" y="20505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Draco hat trotzdem immer noch eine Chance seinen </a:t>
            </a:r>
            <a:r>
              <a:rPr lang="de-DE" b="1" dirty="0"/>
              <a:t>Block G‘</a:t>
            </a:r>
            <a:r>
              <a:rPr lang="de-DE" dirty="0"/>
              <a:t> zu verteilen.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301849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Damit ist der </a:t>
            </a:r>
            <a:r>
              <a:rPr lang="de-DE" b="1" dirty="0"/>
              <a:t>Block</a:t>
            </a:r>
            <a:r>
              <a:rPr lang="de-DE" dirty="0"/>
              <a:t> </a:t>
            </a:r>
            <a:r>
              <a:rPr lang="de-DE" b="1" dirty="0"/>
              <a:t>H‘</a:t>
            </a:r>
            <a:r>
              <a:rPr lang="de-DE" dirty="0"/>
              <a:t> durch den Hash allerdings anders als der von der anderen Gruppe.</a:t>
            </a:r>
          </a:p>
          <a:p>
            <a:r>
              <a:rPr lang="de-DE" dirty="0"/>
              <a:t>Und Draco muss </a:t>
            </a:r>
            <a:r>
              <a:rPr lang="de-DE" b="1" dirty="0"/>
              <a:t>erneut</a:t>
            </a:r>
            <a:r>
              <a:rPr lang="de-DE" dirty="0"/>
              <a:t> seinen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 </a:t>
            </a:r>
            <a:r>
              <a:rPr lang="de-DE" dirty="0"/>
              <a:t>für diesen Block alleine leisten.</a:t>
            </a:r>
          </a:p>
        </p:txBody>
      </p:sp>
      <p:sp>
        <p:nvSpPr>
          <p:cNvPr id="80" name="Rechteck 79"/>
          <p:cNvSpPr/>
          <p:nvPr/>
        </p:nvSpPr>
        <p:spPr>
          <a:xfrm>
            <a:off x="582966" y="6093296"/>
            <a:ext cx="951957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H‘</a:t>
            </a:r>
          </a:p>
        </p:txBody>
      </p:sp>
      <p:cxnSp>
        <p:nvCxnSpPr>
          <p:cNvPr id="81" name="Gerade Verbindung mit Pfeil 80"/>
          <p:cNvCxnSpPr>
            <a:stCxn id="49" idx="2"/>
            <a:endCxn id="80" idx="0"/>
          </p:cNvCxnSpPr>
          <p:nvPr/>
        </p:nvCxnSpPr>
        <p:spPr>
          <a:xfrm flipH="1">
            <a:off x="1058945" y="5825723"/>
            <a:ext cx="1" cy="2675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Rechteck 81"/>
          <p:cNvSpPr/>
          <p:nvPr/>
        </p:nvSpPr>
        <p:spPr>
          <a:xfrm>
            <a:off x="2022827" y="6093296"/>
            <a:ext cx="951957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H</a:t>
            </a:r>
          </a:p>
        </p:txBody>
      </p:sp>
      <p:cxnSp>
        <p:nvCxnSpPr>
          <p:cNvPr id="83" name="Gerade Verbindung mit Pfeil 82"/>
          <p:cNvCxnSpPr>
            <a:stCxn id="78" idx="2"/>
            <a:endCxn id="82" idx="0"/>
          </p:cNvCxnSpPr>
          <p:nvPr/>
        </p:nvCxnSpPr>
        <p:spPr>
          <a:xfrm>
            <a:off x="2492372" y="5832226"/>
            <a:ext cx="6434" cy="261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635896" y="433622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Wahrscheinlichkeit dafür, dass jemand aus Harrys Gruppe den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</a:t>
            </a:r>
            <a:r>
              <a:rPr lang="de-DE" dirty="0"/>
              <a:t> für </a:t>
            </a:r>
            <a:r>
              <a:rPr lang="de-DE" b="1" dirty="0"/>
              <a:t>G</a:t>
            </a:r>
            <a:r>
              <a:rPr lang="de-DE" dirty="0"/>
              <a:t> und </a:t>
            </a:r>
            <a:r>
              <a:rPr lang="de-DE" b="1" dirty="0"/>
              <a:t>H</a:t>
            </a:r>
            <a:r>
              <a:rPr lang="de-DE" dirty="0"/>
              <a:t> findet, steigt mit der Anzahl der Teilnehmenden.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635896" y="5358541"/>
            <a:ext cx="518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Dracos </a:t>
            </a:r>
            <a:r>
              <a:rPr lang="de-DE" b="1" dirty="0"/>
              <a:t>G‘ </a:t>
            </a:r>
            <a:r>
              <a:rPr lang="de-DE" dirty="0"/>
              <a:t>würde verworfen, wenn die Blöcke </a:t>
            </a:r>
            <a:r>
              <a:rPr lang="de-DE" b="1" dirty="0"/>
              <a:t>G</a:t>
            </a:r>
            <a:r>
              <a:rPr lang="de-DE" dirty="0"/>
              <a:t> und </a:t>
            </a:r>
            <a:r>
              <a:rPr lang="de-DE" b="1" dirty="0"/>
              <a:t>H</a:t>
            </a:r>
            <a:r>
              <a:rPr lang="de-DE" dirty="0"/>
              <a:t> vor </a:t>
            </a:r>
            <a:r>
              <a:rPr lang="de-DE" b="1" dirty="0"/>
              <a:t>H‘</a:t>
            </a:r>
            <a:r>
              <a:rPr lang="de-DE" dirty="0"/>
              <a:t> veröffentlicht werden.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635896" y="6098829"/>
            <a:ext cx="368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Mehrheiten</a:t>
            </a:r>
            <a:r>
              <a:rPr lang="de-DE" dirty="0"/>
              <a:t> haben bessere Chancen!</a:t>
            </a:r>
          </a:p>
        </p:txBody>
      </p:sp>
    </p:spTree>
    <p:extLst>
      <p:ext uri="{BB962C8B-B14F-4D97-AF65-F5344CB8AC3E}">
        <p14:creationId xmlns:p14="http://schemas.microsoft.com/office/powerpoint/2010/main" val="1049286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6554" y="265950"/>
            <a:ext cx="623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Kann Draco schummeln? </a:t>
            </a:r>
            <a:r>
              <a:rPr lang="de-DE" sz="3200" dirty="0" err="1"/>
              <a:t>Revisited</a:t>
            </a:r>
            <a:endParaRPr lang="de-DE" sz="3200" dirty="0"/>
          </a:p>
        </p:txBody>
      </p:sp>
      <p:sp>
        <p:nvSpPr>
          <p:cNvPr id="8" name="Ellipse 7"/>
          <p:cNvSpPr/>
          <p:nvPr/>
        </p:nvSpPr>
        <p:spPr>
          <a:xfrm>
            <a:off x="3275856" y="22379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196564" y="367812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275856" y="367764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724128" y="30300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478363" y="221754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52538" y="3678123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732240" y="3677645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948264" y="3565465"/>
            <a:ext cx="7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Harry</a:t>
            </a:r>
          </a:p>
        </p:txBody>
      </p:sp>
      <p:sp>
        <p:nvSpPr>
          <p:cNvPr id="21" name="Rechteck 20"/>
          <p:cNvSpPr/>
          <p:nvPr/>
        </p:nvSpPr>
        <p:spPr>
          <a:xfrm>
            <a:off x="1110830" y="393479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6632056" y="392125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4381831" y="245398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213733" y="4797152"/>
            <a:ext cx="3206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Trotz des Vorsprungs muss Draco alleine ein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 </a:t>
            </a:r>
            <a:r>
              <a:rPr lang="de-DE" dirty="0"/>
              <a:t>für den nächsten Block erfüllen, bevor der Rest umgestimmt wird.</a:t>
            </a:r>
          </a:p>
        </p:txBody>
      </p:sp>
      <p:sp>
        <p:nvSpPr>
          <p:cNvPr id="55" name="Rechteck 54"/>
          <p:cNvSpPr/>
          <p:nvPr/>
        </p:nvSpPr>
        <p:spPr>
          <a:xfrm>
            <a:off x="4356005" y="393175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5638394" y="325301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3185849" y="245579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/>
          </a:p>
        </p:txBody>
      </p:sp>
      <p:sp>
        <p:nvSpPr>
          <p:cNvPr id="64" name="Rechteck 63"/>
          <p:cNvSpPr/>
          <p:nvPr/>
        </p:nvSpPr>
        <p:spPr>
          <a:xfrm>
            <a:off x="3180507" y="393737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Ellipse 65"/>
          <p:cNvSpPr/>
          <p:nvPr/>
        </p:nvSpPr>
        <p:spPr>
          <a:xfrm>
            <a:off x="2126994" y="303005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2035918" y="3253011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Ellipse 69"/>
          <p:cNvSpPr/>
          <p:nvPr/>
        </p:nvSpPr>
        <p:spPr>
          <a:xfrm>
            <a:off x="2126994" y="43261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Rechteck 71"/>
          <p:cNvSpPr/>
          <p:nvPr/>
        </p:nvSpPr>
        <p:spPr>
          <a:xfrm>
            <a:off x="2035918" y="454915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3271583" y="50266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3180507" y="526229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4447082" y="502660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4356006" y="526229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Ellipse 81"/>
          <p:cNvSpPr/>
          <p:nvPr/>
        </p:nvSpPr>
        <p:spPr>
          <a:xfrm>
            <a:off x="5718786" y="432619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/>
          <p:cNvSpPr/>
          <p:nvPr/>
        </p:nvSpPr>
        <p:spPr>
          <a:xfrm>
            <a:off x="5627710" y="4549155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/>
          <p:cNvSpPr/>
          <p:nvPr/>
        </p:nvSpPr>
        <p:spPr>
          <a:xfrm>
            <a:off x="1113817" y="4103749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2411760" y="3253011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/>
          <p:cNvSpPr/>
          <p:nvPr/>
        </p:nvSpPr>
        <p:spPr>
          <a:xfrm>
            <a:off x="2411760" y="4549155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3563888" y="2453987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3563888" y="392771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3608526" y="5262299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92"/>
          <p:cNvSpPr txBox="1"/>
          <p:nvPr/>
        </p:nvSpPr>
        <p:spPr>
          <a:xfrm>
            <a:off x="5038269" y="4919759"/>
            <a:ext cx="320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Harrys Gruppe muss nachziehen, hat aber durch die Anzahl eine höhere Chance auf einen </a:t>
            </a:r>
            <a:r>
              <a:rPr lang="de-DE" b="1" dirty="0"/>
              <a:t>Proof </a:t>
            </a:r>
            <a:r>
              <a:rPr lang="de-DE" b="1" dirty="0" err="1"/>
              <a:t>of</a:t>
            </a:r>
            <a:r>
              <a:rPr lang="de-DE" b="1" dirty="0"/>
              <a:t> Work.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58504" y="3564987"/>
            <a:ext cx="73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Draco</a:t>
            </a:r>
          </a:p>
        </p:txBody>
      </p:sp>
      <p:sp>
        <p:nvSpPr>
          <p:cNvPr id="42" name="Ellipse 41"/>
          <p:cNvSpPr/>
          <p:nvPr/>
        </p:nvSpPr>
        <p:spPr>
          <a:xfrm>
            <a:off x="3937654" y="1290225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3851920" y="1538208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3850039" y="16839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3131840" y="1434241"/>
            <a:ext cx="648072" cy="11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04172" y="1274847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 entfernte Zauberer</a:t>
            </a:r>
          </a:p>
        </p:txBody>
      </p:sp>
      <p:sp>
        <p:nvSpPr>
          <p:cNvPr id="47" name="Ellipse 46"/>
          <p:cNvSpPr/>
          <p:nvPr/>
        </p:nvSpPr>
        <p:spPr>
          <a:xfrm>
            <a:off x="6721328" y="1445875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6972444" y="1333217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49" name="Rechteck 48"/>
          <p:cNvSpPr/>
          <p:nvPr/>
        </p:nvSpPr>
        <p:spPr>
          <a:xfrm>
            <a:off x="6632780" y="1877923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7057564" y="1747331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51" name="Rechteck 50"/>
          <p:cNvSpPr/>
          <p:nvPr/>
        </p:nvSpPr>
        <p:spPr>
          <a:xfrm>
            <a:off x="6635594" y="2186280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7074381" y="2053297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43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467544" y="1412776"/>
            <a:ext cx="7776864" cy="3456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67456" y="226185"/>
            <a:ext cx="4566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Wie sieht es mit CAP aus?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98965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Konsistenz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Neue Teilnehmer erhalten </a:t>
            </a:r>
            <a:r>
              <a:rPr lang="de-DE" b="1" dirty="0"/>
              <a:t>immer</a:t>
            </a:r>
            <a:r>
              <a:rPr lang="de-DE" dirty="0"/>
              <a:t> komplette Kette, heißt: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Eigenes Nachverfolgen </a:t>
            </a:r>
            <a:r>
              <a:rPr lang="de-DE" b="1" dirty="0"/>
              <a:t>aller</a:t>
            </a:r>
            <a:r>
              <a:rPr lang="de-DE" dirty="0"/>
              <a:t> 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/>
              <a:t>Anfang</a:t>
            </a:r>
            <a:r>
              <a:rPr lang="de-DE" dirty="0"/>
              <a:t> und </a:t>
            </a:r>
            <a:r>
              <a:rPr lang="de-DE" b="1" dirty="0"/>
              <a:t>Mitte</a:t>
            </a:r>
            <a:r>
              <a:rPr lang="de-DE" dirty="0"/>
              <a:t> der Kette relativ sicher vor Veränderung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Verworfene Blöcke können in neue Blöcke eingepflegt werden, um Transaktionen zu retten</a:t>
            </a:r>
          </a:p>
        </p:txBody>
      </p:sp>
      <p:sp>
        <p:nvSpPr>
          <p:cNvPr id="7" name="Rechteck 6"/>
          <p:cNvSpPr/>
          <p:nvPr/>
        </p:nvSpPr>
        <p:spPr>
          <a:xfrm>
            <a:off x="4623101" y="5634546"/>
            <a:ext cx="961098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</a:t>
            </a:r>
          </a:p>
        </p:txBody>
      </p:sp>
      <p:sp>
        <p:nvSpPr>
          <p:cNvPr id="8" name="Rechteck 7"/>
          <p:cNvSpPr/>
          <p:nvPr/>
        </p:nvSpPr>
        <p:spPr>
          <a:xfrm>
            <a:off x="5909754" y="5634546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E</a:t>
            </a:r>
          </a:p>
        </p:txBody>
      </p:sp>
      <p:cxnSp>
        <p:nvCxnSpPr>
          <p:cNvPr id="9" name="Gerade Verbindung mit Pfeil 8"/>
          <p:cNvCxnSpPr>
            <a:stCxn id="7" idx="3"/>
            <a:endCxn id="8" idx="1"/>
          </p:cNvCxnSpPr>
          <p:nvPr/>
        </p:nvCxnSpPr>
        <p:spPr>
          <a:xfrm>
            <a:off x="5584199" y="5778562"/>
            <a:ext cx="3255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878685" y="565523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A</a:t>
            </a:r>
          </a:p>
        </p:txBody>
      </p:sp>
      <p:sp>
        <p:nvSpPr>
          <p:cNvPr id="11" name="Rechteck 10"/>
          <p:cNvSpPr/>
          <p:nvPr/>
        </p:nvSpPr>
        <p:spPr>
          <a:xfrm>
            <a:off x="2174829" y="56405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</a:t>
            </a:r>
          </a:p>
        </p:txBody>
      </p:sp>
      <p:sp>
        <p:nvSpPr>
          <p:cNvPr id="12" name="Rechteck 11"/>
          <p:cNvSpPr/>
          <p:nvPr/>
        </p:nvSpPr>
        <p:spPr>
          <a:xfrm>
            <a:off x="3398965" y="5640562"/>
            <a:ext cx="951957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</a:t>
            </a:r>
          </a:p>
        </p:txBody>
      </p:sp>
      <p:cxnSp>
        <p:nvCxnSpPr>
          <p:cNvPr id="13" name="Gerade Verbindung mit Pfeil 12"/>
          <p:cNvCxnSpPr>
            <a:stCxn id="10" idx="3"/>
            <a:endCxn id="11" idx="1"/>
          </p:cNvCxnSpPr>
          <p:nvPr/>
        </p:nvCxnSpPr>
        <p:spPr>
          <a:xfrm flipV="1">
            <a:off x="1830642" y="5784578"/>
            <a:ext cx="344187" cy="14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3"/>
            <a:endCxn id="12" idx="1"/>
          </p:cNvCxnSpPr>
          <p:nvPr/>
        </p:nvCxnSpPr>
        <p:spPr>
          <a:xfrm>
            <a:off x="3126786" y="5784578"/>
            <a:ext cx="27217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2" idx="3"/>
            <a:endCxn id="7" idx="1"/>
          </p:cNvCxnSpPr>
          <p:nvPr/>
        </p:nvCxnSpPr>
        <p:spPr>
          <a:xfrm flipV="1">
            <a:off x="4350922" y="5778562"/>
            <a:ext cx="272179" cy="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7143381" y="5640562"/>
            <a:ext cx="951957" cy="2880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F</a:t>
            </a:r>
          </a:p>
        </p:txBody>
      </p:sp>
      <p:cxnSp>
        <p:nvCxnSpPr>
          <p:cNvPr id="45" name="Gerade Verbindung mit Pfeil 44"/>
          <p:cNvCxnSpPr>
            <a:stCxn id="8" idx="3"/>
            <a:endCxn id="44" idx="1"/>
          </p:cNvCxnSpPr>
          <p:nvPr/>
        </p:nvCxnSpPr>
        <p:spPr>
          <a:xfrm>
            <a:off x="6861711" y="5778562"/>
            <a:ext cx="281670" cy="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2174828" y="6159288"/>
            <a:ext cx="951957" cy="2880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B‘</a:t>
            </a:r>
          </a:p>
        </p:txBody>
      </p:sp>
      <p:cxnSp>
        <p:nvCxnSpPr>
          <p:cNvPr id="51" name="Gerade Verbindung mit Pfeil 50"/>
          <p:cNvCxnSpPr>
            <a:stCxn id="10" idx="3"/>
            <a:endCxn id="50" idx="1"/>
          </p:cNvCxnSpPr>
          <p:nvPr/>
        </p:nvCxnSpPr>
        <p:spPr>
          <a:xfrm>
            <a:off x="1830642" y="5799248"/>
            <a:ext cx="34418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3398963" y="5151176"/>
            <a:ext cx="1008113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C*</a:t>
            </a:r>
          </a:p>
        </p:txBody>
      </p:sp>
      <p:sp>
        <p:nvSpPr>
          <p:cNvPr id="55" name="Rechteck 54"/>
          <p:cNvSpPr/>
          <p:nvPr/>
        </p:nvSpPr>
        <p:spPr>
          <a:xfrm>
            <a:off x="4623101" y="5148765"/>
            <a:ext cx="1008112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Block D*</a:t>
            </a:r>
          </a:p>
        </p:txBody>
      </p:sp>
      <p:cxnSp>
        <p:nvCxnSpPr>
          <p:cNvPr id="56" name="Gerade Verbindung mit Pfeil 55"/>
          <p:cNvCxnSpPr>
            <a:stCxn id="11" idx="3"/>
            <a:endCxn id="54" idx="1"/>
          </p:cNvCxnSpPr>
          <p:nvPr/>
        </p:nvCxnSpPr>
        <p:spPr>
          <a:xfrm flipV="1">
            <a:off x="3126786" y="5295192"/>
            <a:ext cx="272177" cy="489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54" idx="3"/>
            <a:endCxn id="55" idx="1"/>
          </p:cNvCxnSpPr>
          <p:nvPr/>
        </p:nvCxnSpPr>
        <p:spPr>
          <a:xfrm flipV="1">
            <a:off x="4407076" y="5292781"/>
            <a:ext cx="216025" cy="2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krümmte Verbindung 62"/>
          <p:cNvCxnSpPr>
            <a:stCxn id="50" idx="3"/>
            <a:endCxn id="44" idx="2"/>
          </p:cNvCxnSpPr>
          <p:nvPr/>
        </p:nvCxnSpPr>
        <p:spPr>
          <a:xfrm flipV="1">
            <a:off x="3126785" y="5928594"/>
            <a:ext cx="4492575" cy="374710"/>
          </a:xfrm>
          <a:prstGeom prst="curvedConnector2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krümmte Verbindung 63"/>
          <p:cNvCxnSpPr>
            <a:stCxn id="55" idx="3"/>
            <a:endCxn id="44" idx="0"/>
          </p:cNvCxnSpPr>
          <p:nvPr/>
        </p:nvCxnSpPr>
        <p:spPr>
          <a:xfrm>
            <a:off x="5631213" y="5292781"/>
            <a:ext cx="1988147" cy="347781"/>
          </a:xfrm>
          <a:prstGeom prst="curvedConnector2">
            <a:avLst/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bgerundetes Rechteck 2"/>
          <p:cNvSpPr/>
          <p:nvPr/>
        </p:nvSpPr>
        <p:spPr>
          <a:xfrm>
            <a:off x="4640507" y="3789040"/>
            <a:ext cx="3744416" cy="79208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4640507" y="1556792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Contra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Verteilung der Transaktionen, Proof </a:t>
            </a:r>
            <a:r>
              <a:rPr lang="de-DE" dirty="0" err="1"/>
              <a:t>of</a:t>
            </a:r>
            <a:r>
              <a:rPr lang="de-DE" dirty="0"/>
              <a:t> Work und Verteilung der Blöcke brauchen 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Aussagen von unterschiedlichen Teilnehmern am </a:t>
            </a:r>
            <a:r>
              <a:rPr lang="de-DE" b="1" dirty="0"/>
              <a:t>Ende</a:t>
            </a:r>
            <a:r>
              <a:rPr lang="de-DE" dirty="0"/>
              <a:t> der Kette eher </a:t>
            </a:r>
            <a:r>
              <a:rPr lang="de-DE" b="1" dirty="0"/>
              <a:t>inkonsistent</a:t>
            </a:r>
          </a:p>
        </p:txBody>
      </p:sp>
    </p:spTree>
    <p:extLst>
      <p:ext uri="{BB962C8B-B14F-4D97-AF65-F5344CB8AC3E}">
        <p14:creationId xmlns:p14="http://schemas.microsoft.com/office/powerpoint/2010/main" val="2070611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>
          <a:xfrm>
            <a:off x="251520" y="4746616"/>
            <a:ext cx="1368152" cy="1371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3312233" y="3789040"/>
            <a:ext cx="1364113" cy="957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619672" y="3789040"/>
            <a:ext cx="1364113" cy="9575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6156175" y="5088055"/>
            <a:ext cx="2808313" cy="6193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1888637" y="2339588"/>
            <a:ext cx="4627580" cy="12926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888636" y="1156102"/>
            <a:ext cx="4627580" cy="10783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92644" y="227672"/>
            <a:ext cx="4566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Wie sieht es mit CAP aus?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98965" y="115610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Availability</a:t>
            </a:r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49192" y="1588150"/>
            <a:ext cx="487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Jeder Teilnehmende besitzt komplette Kette.</a:t>
            </a:r>
          </a:p>
          <a:p>
            <a:r>
              <a:rPr lang="de-DE" dirty="0"/>
              <a:t>Direkte Antwort immer möglich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15816" y="2339588"/>
            <a:ext cx="287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Partitionierungstoleranz</a:t>
            </a:r>
          </a:p>
        </p:txBody>
      </p:sp>
      <p:sp>
        <p:nvSpPr>
          <p:cNvPr id="2" name="Ellipse 1"/>
          <p:cNvSpPr/>
          <p:nvPr/>
        </p:nvSpPr>
        <p:spPr>
          <a:xfrm>
            <a:off x="325667" y="520586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41691" y="5769176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602787" y="491317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57715" y="5360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1189763" y="521615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30"/>
          <p:cNvCxnSpPr/>
          <p:nvPr/>
        </p:nvCxnSpPr>
        <p:spPr>
          <a:xfrm>
            <a:off x="973739" y="4746616"/>
            <a:ext cx="0" cy="137112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975673" y="52470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2191697" y="5810329"/>
            <a:ext cx="13310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2252793" y="49543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2407721" y="540132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2839769" y="525730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490234" y="523673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706258" y="5800044"/>
            <a:ext cx="133104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3767354" y="4944039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22282" y="5391036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4354330" y="5247020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619672" y="5545337"/>
            <a:ext cx="4280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767761" y="5502720"/>
            <a:ext cx="92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ODER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619672" y="5789926"/>
            <a:ext cx="165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Sehr Wahrscheinlich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191697" y="2708920"/>
            <a:ext cx="418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Trennung in Subnetze möglich</a:t>
            </a:r>
          </a:p>
          <a:p>
            <a:r>
              <a:rPr lang="de-DE" dirty="0"/>
              <a:t>Bei Wiedervereinigung setzt sich längste Kette durch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156175" y="5061083"/>
            <a:ext cx="295144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Damit ist eine </a:t>
            </a:r>
            <a:r>
              <a:rPr lang="de-DE" dirty="0" err="1"/>
              <a:t>Blockchain</a:t>
            </a:r>
            <a:r>
              <a:rPr lang="de-DE" dirty="0"/>
              <a:t> ein</a:t>
            </a:r>
          </a:p>
          <a:p>
            <a:r>
              <a:rPr lang="de-DE" b="1" dirty="0"/>
              <a:t>AP</a:t>
            </a:r>
            <a:r>
              <a:rPr lang="de-DE" dirty="0"/>
              <a:t>-System (AP/EC)!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900475" y="5565139"/>
            <a:ext cx="203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Möglich, aber unwahrscheinlich</a:t>
            </a:r>
          </a:p>
        </p:txBody>
      </p:sp>
      <p:sp>
        <p:nvSpPr>
          <p:cNvPr id="32" name="Rechteck 31"/>
          <p:cNvSpPr/>
          <p:nvPr/>
        </p:nvSpPr>
        <p:spPr>
          <a:xfrm>
            <a:off x="1808244" y="41560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802902" y="4451927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1808244" y="4308416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2524285" y="415601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191697" y="41058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&gt;</a:t>
            </a:r>
          </a:p>
        </p:txBody>
      </p:sp>
      <p:sp>
        <p:nvSpPr>
          <p:cNvPr id="46" name="Rechteck 45"/>
          <p:cNvSpPr/>
          <p:nvPr/>
        </p:nvSpPr>
        <p:spPr>
          <a:xfrm>
            <a:off x="4242210" y="4207699"/>
            <a:ext cx="315484" cy="1033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4236868" y="4503610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4242210" y="4360099"/>
            <a:ext cx="315484" cy="1033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3490234" y="4208804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3844249" y="41992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</a:t>
            </a:r>
          </a:p>
        </p:txBody>
      </p:sp>
      <p:sp>
        <p:nvSpPr>
          <p:cNvPr id="51" name="Ellipse 50"/>
          <p:cNvSpPr/>
          <p:nvPr/>
        </p:nvSpPr>
        <p:spPr>
          <a:xfrm>
            <a:off x="1888636" y="39618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2610019" y="396051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3575968" y="4012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322602" y="4011652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6721328" y="1300118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6972444" y="1187460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Knoten</a:t>
            </a:r>
          </a:p>
        </p:txBody>
      </p:sp>
      <p:sp>
        <p:nvSpPr>
          <p:cNvPr id="57" name="Rechteck 56"/>
          <p:cNvSpPr/>
          <p:nvPr/>
        </p:nvSpPr>
        <p:spPr>
          <a:xfrm>
            <a:off x="6632780" y="1732166"/>
            <a:ext cx="315484" cy="103366"/>
          </a:xfrm>
          <a:prstGeom prst="rect">
            <a:avLst/>
          </a:prstGeom>
          <a:ln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>
            <a:off x="7057564" y="1601574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ohne </a:t>
            </a:r>
            <a:r>
              <a:rPr lang="de-DE" dirty="0" err="1"/>
              <a:t>PoW</a:t>
            </a:r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>
            <a:off x="6635594" y="2040523"/>
            <a:ext cx="315484" cy="103366"/>
          </a:xfrm>
          <a:prstGeom prst="rect">
            <a:avLst/>
          </a:prstGeom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/>
          <p:cNvSpPr txBox="1"/>
          <p:nvPr/>
        </p:nvSpPr>
        <p:spPr>
          <a:xfrm>
            <a:off x="7074381" y="1907540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Block mit </a:t>
            </a:r>
            <a:r>
              <a:rPr lang="de-DE" dirty="0" err="1"/>
              <a:t>PoW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905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40587" y="250937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Zusammenfassung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248177"/>
            <a:ext cx="840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err="1"/>
              <a:t>Blockchains</a:t>
            </a:r>
            <a:r>
              <a:rPr lang="de-DE" sz="2400" dirty="0"/>
              <a:t> bestehen aus verketteten Blöcken, die </a:t>
            </a:r>
            <a:r>
              <a:rPr lang="de-DE" sz="2400" b="1" dirty="0"/>
              <a:t>beliebige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Daten enthalten können.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23528" y="2184281"/>
            <a:ext cx="813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b="1" dirty="0"/>
              <a:t>Proof </a:t>
            </a:r>
            <a:r>
              <a:rPr lang="de-DE" sz="2400" b="1" dirty="0" err="1"/>
              <a:t>of</a:t>
            </a:r>
            <a:r>
              <a:rPr lang="de-DE" sz="2400" b="1" dirty="0"/>
              <a:t> Work </a:t>
            </a:r>
            <a:r>
              <a:rPr lang="de-DE" sz="2400" dirty="0"/>
              <a:t>ermöglicht Konsensverfahren ohne zentrale Instanz und limitiert die neu generierten Blöcke.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3528" y="3295759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/>
              <a:t>Die </a:t>
            </a:r>
            <a:r>
              <a:rPr lang="de-DE" sz="2400" b="1" dirty="0"/>
              <a:t>längste</a:t>
            </a:r>
            <a:r>
              <a:rPr lang="de-DE" sz="2400" dirty="0"/>
              <a:t> Kette gewinnt.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4149080"/>
            <a:ext cx="5061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/>
              <a:t>Manipulation durch Hashverfahren </a:t>
            </a:r>
            <a:br>
              <a:rPr lang="de-DE" sz="2400" dirty="0"/>
            </a:br>
            <a:r>
              <a:rPr lang="de-DE" sz="2400" dirty="0"/>
              <a:t>innerhalb der Liste ausgeschlossen.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23528" y="5240491"/>
            <a:ext cx="7327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/>
              <a:t>Manipulation am </a:t>
            </a:r>
            <a:r>
              <a:rPr lang="de-DE" sz="2400" b="1" dirty="0"/>
              <a:t>Ende</a:t>
            </a:r>
            <a:r>
              <a:rPr lang="de-DE" sz="2400" dirty="0"/>
              <a:t> möglich, aber </a:t>
            </a:r>
            <a:br>
              <a:rPr lang="de-DE" sz="2400" dirty="0"/>
            </a:br>
            <a:r>
              <a:rPr lang="de-DE" sz="2400" dirty="0"/>
              <a:t>nur mit großer Mehrheit (&gt;50%) erfolgsversprechend</a:t>
            </a:r>
          </a:p>
        </p:txBody>
      </p:sp>
    </p:spTree>
    <p:extLst>
      <p:ext uri="{BB962C8B-B14F-4D97-AF65-F5344CB8AC3E}">
        <p14:creationId xmlns:p14="http://schemas.microsoft.com/office/powerpoint/2010/main" val="1506199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/>
              <a:t>First-</a:t>
            </a:r>
            <a:r>
              <a:rPr lang="de-DE" sz="1400" dirty="0" err="1"/>
              <a:t>n</a:t>
            </a:r>
            <a:r>
              <a:rPr lang="de-DE" sz="1400" dirty="0"/>
              <a:t>-, Top-</a:t>
            </a:r>
            <a:r>
              <a:rPr lang="de-DE" sz="1400" dirty="0" err="1"/>
              <a:t>k</a:t>
            </a:r>
            <a:r>
              <a:rPr lang="de-DE" sz="1400" dirty="0"/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SQL:2011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24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03" y="1226071"/>
            <a:ext cx="3104197" cy="2245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/>
              <a:t>NoSQL</a:t>
            </a:r>
            <a:r>
              <a:rPr lang="de-DE" dirty="0"/>
              <a:t>: Zusammenfassung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de-DE" dirty="0"/>
              <a:t>Nutzer von </a:t>
            </a:r>
            <a:r>
              <a:rPr lang="de-DE" dirty="0" err="1"/>
              <a:t>NoSQL</a:t>
            </a:r>
            <a:r>
              <a:rPr lang="de-DE" dirty="0"/>
              <a:t>-Datenbanken lehnen ab:</a:t>
            </a:r>
          </a:p>
          <a:p>
            <a:pPr lvl="1">
              <a:defRPr/>
            </a:pPr>
            <a:r>
              <a:rPr lang="de-DE" dirty="0"/>
              <a:t>Aufwand von ACID-Transaktionen</a:t>
            </a:r>
          </a:p>
          <a:p>
            <a:pPr lvl="1">
              <a:defRPr/>
            </a:pPr>
            <a:r>
              <a:rPr lang="de-DE" dirty="0"/>
              <a:t>“Komplexität” von SQL</a:t>
            </a:r>
          </a:p>
          <a:p>
            <a:pPr lvl="1">
              <a:defRPr/>
            </a:pPr>
            <a:r>
              <a:rPr lang="de-DE" dirty="0"/>
              <a:t>Aufwand des Designs von Schemata</a:t>
            </a:r>
          </a:p>
          <a:p>
            <a:pPr lvl="1">
              <a:defRPr/>
            </a:pPr>
            <a:r>
              <a:rPr lang="de-DE" dirty="0"/>
              <a:t>Deklarative Anfrageformulierung</a:t>
            </a:r>
          </a:p>
          <a:p>
            <a:pPr lvl="1">
              <a:defRPr/>
            </a:pPr>
            <a:r>
              <a:rPr lang="de-DE" dirty="0"/>
              <a:t>Ein-Prozessor-Technologie</a:t>
            </a:r>
          </a:p>
          <a:p>
            <a:pPr>
              <a:defRPr/>
            </a:pPr>
            <a:r>
              <a:rPr lang="de-DE" dirty="0"/>
              <a:t>Programmierer wird verantwortlich für</a:t>
            </a:r>
          </a:p>
          <a:p>
            <a:pPr lvl="1">
              <a:defRPr/>
            </a:pPr>
            <a:r>
              <a:rPr lang="de-DE" dirty="0"/>
              <a:t>Prozedurale Formulierung von Zugriffsalgorithmen</a:t>
            </a:r>
          </a:p>
          <a:p>
            <a:pPr lvl="1">
              <a:defRPr/>
            </a:pPr>
            <a:r>
              <a:rPr lang="de-DE" dirty="0"/>
              <a:t>und Navigation zu den benötigten Daten </a:t>
            </a:r>
          </a:p>
          <a:p>
            <a:pPr>
              <a:defRPr/>
            </a:pPr>
            <a:r>
              <a:rPr lang="de-DE" dirty="0"/>
              <a:t>Jüngst: Revival von SQL in allen Systemen</a:t>
            </a:r>
          </a:p>
          <a:p>
            <a:pPr lvl="1">
              <a:defRPr/>
            </a:pPr>
            <a:r>
              <a:rPr lang="de-DE" dirty="0"/>
              <a:t>Apache Drill: SQL-ähnliche Anfragen</a:t>
            </a:r>
            <a:br>
              <a:rPr lang="de-DE" dirty="0"/>
            </a:br>
            <a:r>
              <a:rPr lang="de-DE" dirty="0"/>
              <a:t>"</a:t>
            </a:r>
            <a:r>
              <a:rPr lang="de-DE" b="1" dirty="0"/>
              <a:t> </a:t>
            </a:r>
            <a:r>
              <a:rPr lang="de-DE" b="1" dirty="0" err="1"/>
              <a:t>Treat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like a </a:t>
            </a:r>
            <a:r>
              <a:rPr lang="de-DE" b="1" dirty="0" err="1"/>
              <a:t>table</a:t>
            </a:r>
            <a:r>
              <a:rPr lang="de-DE" b="1" dirty="0"/>
              <a:t> </a:t>
            </a:r>
            <a:r>
              <a:rPr lang="de-DE" b="1" dirty="0" err="1"/>
              <a:t>even</a:t>
            </a:r>
            <a:r>
              <a:rPr lang="de-DE" b="1" dirty="0"/>
              <a:t> </a:t>
            </a:r>
            <a:r>
              <a:rPr lang="de-DE" b="1" dirty="0" err="1"/>
              <a:t>when</a:t>
            </a:r>
            <a:r>
              <a:rPr lang="de-DE" b="1" dirty="0"/>
              <a:t> </a:t>
            </a:r>
            <a:r>
              <a:rPr lang="de-DE" b="1" dirty="0" err="1"/>
              <a:t>it's</a:t>
            </a:r>
            <a:r>
              <a:rPr lang="de-DE" b="1" dirty="0"/>
              <a:t> not"</a:t>
            </a: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" y="4941168"/>
            <a:ext cx="12634465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224" y="4941168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Konkrete Ausprägung </a:t>
            </a:r>
            <a:br>
              <a:rPr lang="de-DE"/>
            </a:br>
            <a:r>
              <a:rPr lang="de-DE"/>
              <a:t>variiert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20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A1FD-3FBF-5A46-9C4E-81570FCD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Cypher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EA8DD9A-2B13-0641-A909-2182402F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052736"/>
            <a:ext cx="6480894" cy="32404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D0852-3236-1D49-8621-F39C40C7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05BDB3-1A17-EA45-B50B-535E5C5FA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82" y="4437112"/>
            <a:ext cx="3878542" cy="1820540"/>
          </a:xfrm>
          <a:prstGeom prst="rect">
            <a:avLst/>
          </a:prstGeom>
        </p:spPr>
      </p:pic>
      <p:pic>
        <p:nvPicPr>
          <p:cNvPr id="10" name="Picture 9" descr="A picture containing knife&#10;&#10;Description automatically generated">
            <a:extLst>
              <a:ext uri="{FF2B5EF4-FFF2-40B4-BE49-F238E27FC236}">
                <a16:creationId xmlns:a16="http://schemas.microsoft.com/office/drawing/2014/main" id="{A2775FA5-78D7-0E4B-B4FB-5B722972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416359"/>
            <a:ext cx="4110926" cy="8065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0A4490-66FB-E74F-AFE9-9BBF80C2FA2A}"/>
              </a:ext>
            </a:extLst>
          </p:cNvPr>
          <p:cNvSpPr/>
          <p:nvPr/>
        </p:nvSpPr>
        <p:spPr>
          <a:xfrm>
            <a:off x="555912" y="5413765"/>
            <a:ext cx="38785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000" dirty="0">
                <a:solidFill>
                  <a:srgbClr val="0B05FF"/>
                </a:solidFill>
              </a:rPr>
              <a:t>Nadime Francis, Alastair Green, Paolo Guagliardo, Leonid Libkin, Tobias Lindaaker, Victor Marsault, Stefan Plantikow, Mats Rydberg, Petra Selmer, and Andrés Taylor. 2018. Cypher: An Evolving Query Language for Property Graphs. In Proceedings of the </a:t>
            </a:r>
            <a:r>
              <a:rPr lang="en-DE" sz="1000" b="1" dirty="0">
                <a:solidFill>
                  <a:srgbClr val="FF0000"/>
                </a:solidFill>
              </a:rPr>
              <a:t>2018</a:t>
            </a:r>
            <a:r>
              <a:rPr lang="en-DE" sz="1000" dirty="0">
                <a:solidFill>
                  <a:srgbClr val="0B05FF"/>
                </a:solidFill>
              </a:rPr>
              <a:t> International Conference on Management of Data (SIGMOD ’18).</a:t>
            </a:r>
          </a:p>
        </p:txBody>
      </p:sp>
    </p:spTree>
    <p:extLst>
      <p:ext uri="{BB962C8B-B14F-4D97-AF65-F5344CB8AC3E}">
        <p14:creationId xmlns:p14="http://schemas.microsoft.com/office/powerpoint/2010/main" val="160686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59BA-90C2-694E-8BF3-7FD292D1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GQL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F53A61-12A5-D94E-95E1-E435E574E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3501008"/>
            <a:ext cx="5904656" cy="27721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EF08C-7091-824E-8D38-F957FE08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A6764E-65A2-2B44-B326-40909DAA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695" y="260350"/>
            <a:ext cx="5749900" cy="3004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52BC1-7D26-694B-A4F2-07774C1738CE}"/>
              </a:ext>
            </a:extLst>
          </p:cNvPr>
          <p:cNvSpPr txBox="1"/>
          <p:nvPr/>
        </p:nvSpPr>
        <p:spPr>
          <a:xfrm>
            <a:off x="611560" y="1340768"/>
            <a:ext cx="1628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Inspired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400" dirty="0"/>
              <a:t>Cypher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400" dirty="0"/>
              <a:t>SQL/PGQ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400" dirty="0"/>
              <a:t>SPARQL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E6C52393-6822-B446-A00F-1A1FFE3DA45E}"/>
              </a:ext>
            </a:extLst>
          </p:cNvPr>
          <p:cNvSpPr/>
          <p:nvPr/>
        </p:nvSpPr>
        <p:spPr>
          <a:xfrm>
            <a:off x="6876256" y="2996952"/>
            <a:ext cx="2520280" cy="3168352"/>
          </a:xfrm>
          <a:prstGeom prst="cloudCallout">
            <a:avLst>
              <a:gd name="adj1" fmla="val -71029"/>
              <a:gd name="adj2" fmla="val -36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Mehr zu Graphdaten-banken in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Sven Groppes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Vorlesung</a:t>
            </a:r>
          </a:p>
        </p:txBody>
      </p:sp>
    </p:spTree>
    <p:extLst>
      <p:ext uri="{BB962C8B-B14F-4D97-AF65-F5344CB8AC3E}">
        <p14:creationId xmlns:p14="http://schemas.microsoft.com/office/powerpoint/2010/main" val="131651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2B01-1311-7243-A0DF-174B0026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Standardisierung von Graph Datenbanken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5300-51F0-0542-99BF-9B3B02DE7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E" dirty="0"/>
              <a:t>SQL/GQL Implementierung werden erscheinen</a:t>
            </a:r>
          </a:p>
          <a:p>
            <a:r>
              <a:rPr lang="en-DE" dirty="0"/>
              <a:t>Indexstrukturen</a:t>
            </a:r>
          </a:p>
          <a:p>
            <a:r>
              <a:rPr lang="en-DE" dirty="0"/>
              <a:t>Approximative Anfragebeantwortung</a:t>
            </a:r>
          </a:p>
          <a:p>
            <a:r>
              <a:rPr lang="en-DE" dirty="0"/>
              <a:t>Ströme von Graphstrukturen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1A0E-E7FF-C14C-B0CD-1D1F4C1C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516758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4682</Words>
  <Application>Microsoft Macintosh PowerPoint</Application>
  <PresentationFormat>On-screen Show (4:3)</PresentationFormat>
  <Paragraphs>818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Myriad Pro</vt:lpstr>
      <vt:lpstr>Wingdings</vt:lpstr>
      <vt:lpstr>7_Standarddesign</vt:lpstr>
      <vt:lpstr>Non-Standard-Datenbanken Von NoSQL zu NewSQL</vt:lpstr>
      <vt:lpstr>Übersicht</vt:lpstr>
      <vt:lpstr>Big Data</vt:lpstr>
      <vt:lpstr>NoSQL: Not Only SQL?</vt:lpstr>
      <vt:lpstr>NoSQL-Datenbanktypen</vt:lpstr>
      <vt:lpstr>NoSQL: Zusammenfassung</vt:lpstr>
      <vt:lpstr>Cypher</vt:lpstr>
      <vt:lpstr>GQL</vt:lpstr>
      <vt:lpstr>Standardisierung von Graph Datenbanken</vt:lpstr>
      <vt:lpstr>CAP Theorem</vt:lpstr>
      <vt:lpstr>CAP Theorem: Argumente</vt:lpstr>
      <vt:lpstr>CAP Theorem: Argumente</vt:lpstr>
      <vt:lpstr>CAP Theorem: Argumente</vt:lpstr>
      <vt:lpstr>CAP Theorem: Argumente</vt:lpstr>
      <vt:lpstr>Neubetrachtung CAP Theorem</vt:lpstr>
      <vt:lpstr>Häufiges Missverständnis: 2 von 3</vt:lpstr>
      <vt:lpstr>Konsistenz oder Verfügbarkeit</vt:lpstr>
      <vt:lpstr>Arten der Konsistenz</vt:lpstr>
      <vt:lpstr>AP, CP greift zu kurz: CAP/ELC</vt:lpstr>
      <vt:lpstr>CAP Theorem – Bad News: Complexity</vt:lpstr>
      <vt:lpstr>Beyond Imperative Computing</vt:lpstr>
      <vt:lpstr>Bloom Programming Language</vt:lpstr>
      <vt:lpstr>Theory of Distributed Systems</vt:lpstr>
      <vt:lpstr>CALM</vt:lpstr>
      <vt:lpstr>CRON</vt:lpstr>
      <vt:lpstr>Bloom, CALM, CRON</vt:lpstr>
      <vt:lpstr>Danksagung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Übersicht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745</cp:revision>
  <cp:lastPrinted>2014-10-18T14:57:02Z</cp:lastPrinted>
  <dcterms:created xsi:type="dcterms:W3CDTF">2010-04-27T12:26:40Z</dcterms:created>
  <dcterms:modified xsi:type="dcterms:W3CDTF">2020-02-05T20:33:40Z</dcterms:modified>
</cp:coreProperties>
</file>