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60"/>
  </p:notesMasterIdLst>
  <p:handoutMasterIdLst>
    <p:handoutMasterId r:id="rId61"/>
  </p:handoutMasterIdLst>
  <p:sldIdLst>
    <p:sldId id="341" r:id="rId2"/>
    <p:sldId id="368" r:id="rId3"/>
    <p:sldId id="366" r:id="rId4"/>
    <p:sldId id="367" r:id="rId5"/>
    <p:sldId id="434" r:id="rId6"/>
    <p:sldId id="342" r:id="rId7"/>
    <p:sldId id="349" r:id="rId8"/>
    <p:sldId id="343" r:id="rId9"/>
    <p:sldId id="351" r:id="rId10"/>
    <p:sldId id="429" r:id="rId11"/>
    <p:sldId id="437" r:id="rId12"/>
    <p:sldId id="431" r:id="rId13"/>
    <p:sldId id="433" r:id="rId14"/>
    <p:sldId id="438" r:id="rId15"/>
    <p:sldId id="365" r:id="rId16"/>
    <p:sldId id="347" r:id="rId17"/>
    <p:sldId id="430" r:id="rId18"/>
    <p:sldId id="372" r:id="rId19"/>
    <p:sldId id="373" r:id="rId20"/>
    <p:sldId id="393" r:id="rId21"/>
    <p:sldId id="394" r:id="rId22"/>
    <p:sldId id="395" r:id="rId23"/>
    <p:sldId id="396" r:id="rId24"/>
    <p:sldId id="397" r:id="rId25"/>
    <p:sldId id="39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28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35" r:id="rId44"/>
    <p:sldId id="417" r:id="rId45"/>
    <p:sldId id="418" r:id="rId46"/>
    <p:sldId id="419" r:id="rId47"/>
    <p:sldId id="420" r:id="rId48"/>
    <p:sldId id="439" r:id="rId49"/>
    <p:sldId id="440" r:id="rId50"/>
    <p:sldId id="441" r:id="rId51"/>
    <p:sldId id="442" r:id="rId52"/>
    <p:sldId id="443" r:id="rId53"/>
    <p:sldId id="444" r:id="rId54"/>
    <p:sldId id="445" r:id="rId55"/>
    <p:sldId id="451" r:id="rId56"/>
    <p:sldId id="447" r:id="rId57"/>
    <p:sldId id="448" r:id="rId58"/>
    <p:sldId id="449" r:id="rId5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1BFF"/>
    <a:srgbClr val="E9E9F3"/>
    <a:srgbClr val="0B05FF"/>
    <a:srgbClr val="0544FF"/>
    <a:srgbClr val="6FD8F0"/>
    <a:srgbClr val="DBA503"/>
    <a:srgbClr val="00394A"/>
    <a:srgbClr val="003241"/>
    <a:srgbClr val="DAD9D3"/>
    <a:srgbClr val="B2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94"/>
  </p:normalViewPr>
  <p:slideViewPr>
    <p:cSldViewPr>
      <p:cViewPr varScale="1">
        <p:scale>
          <a:sx n="108" d="100"/>
          <a:sy n="108" d="100"/>
        </p:scale>
        <p:origin x="192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8.xml"/><Relationship Id="rId13" Type="http://schemas.openxmlformats.org/officeDocument/2006/relationships/slide" Target="slides/slide33.xml"/><Relationship Id="rId3" Type="http://schemas.openxmlformats.org/officeDocument/2006/relationships/slide" Target="slides/slide23.xml"/><Relationship Id="rId7" Type="http://schemas.openxmlformats.org/officeDocument/2006/relationships/slide" Target="slides/slide27.xml"/><Relationship Id="rId12" Type="http://schemas.openxmlformats.org/officeDocument/2006/relationships/slide" Target="slides/slide32.xml"/><Relationship Id="rId2" Type="http://schemas.openxmlformats.org/officeDocument/2006/relationships/slide" Target="slides/slide22.xml"/><Relationship Id="rId1" Type="http://schemas.openxmlformats.org/officeDocument/2006/relationships/slide" Target="slides/slide21.xml"/><Relationship Id="rId6" Type="http://schemas.openxmlformats.org/officeDocument/2006/relationships/slide" Target="slides/slide26.xml"/><Relationship Id="rId11" Type="http://schemas.openxmlformats.org/officeDocument/2006/relationships/slide" Target="slides/slide31.xml"/><Relationship Id="rId5" Type="http://schemas.openxmlformats.org/officeDocument/2006/relationships/slide" Target="slides/slide25.xml"/><Relationship Id="rId10" Type="http://schemas.openxmlformats.org/officeDocument/2006/relationships/slide" Target="slides/slide30.xml"/><Relationship Id="rId4" Type="http://schemas.openxmlformats.org/officeDocument/2006/relationships/slide" Target="slides/slide24.xml"/><Relationship Id="rId9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313858-1444-3D43-A256-4203540525FB}" type="datetimeFigureOut">
              <a:rPr lang="de-DE"/>
              <a:pPr>
                <a:defRPr/>
              </a:pPr>
              <a:t>07.11.19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E53A711-EA24-9945-9209-B554BD90E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F448315-31FF-D64A-8E15-6406D822B296}" type="datetimeFigureOut">
              <a:rPr lang="de-DE"/>
              <a:pPr>
                <a:defRPr/>
              </a:pPr>
              <a:t>07.11.19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345C02-6D78-7546-B128-9C701081C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37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Systeme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sozialer</a:t>
            </a:r>
            <a:r>
              <a:rPr lang="en-GB" dirty="0"/>
              <a:t> + </a:t>
            </a:r>
            <a:r>
              <a:rPr lang="en-GB" dirty="0" err="1"/>
              <a:t>technischer</a:t>
            </a:r>
            <a:r>
              <a:rPr lang="en-GB" dirty="0"/>
              <a:t> </a:t>
            </a:r>
            <a:r>
              <a:rPr lang="en-GB" dirty="0" err="1"/>
              <a:t>Komponente</a:t>
            </a:r>
            <a:r>
              <a:rPr lang="en-GB" dirty="0"/>
              <a:t>,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www (</a:t>
            </a:r>
            <a:r>
              <a:rPr lang="en-GB" dirty="0" err="1"/>
              <a:t>sehr</a:t>
            </a:r>
            <a:r>
              <a:rPr lang="en-GB" dirty="0"/>
              <a:t> </a:t>
            </a:r>
            <a:r>
              <a:rPr lang="en-GB" dirty="0" err="1"/>
              <a:t>groß</a:t>
            </a:r>
            <a:r>
              <a:rPr lang="en-GB" dirty="0"/>
              <a:t>)</a:t>
            </a:r>
          </a:p>
          <a:p>
            <a:r>
              <a:rPr lang="en-GB" dirty="0" err="1"/>
              <a:t>Bsp</a:t>
            </a:r>
            <a:r>
              <a:rPr lang="en-GB" dirty="0"/>
              <a:t>. </a:t>
            </a:r>
            <a:r>
              <a:rPr lang="en-GB" dirty="0" err="1"/>
              <a:t>Soziale</a:t>
            </a:r>
            <a:r>
              <a:rPr lang="en-GB" dirty="0"/>
              <a:t> </a:t>
            </a:r>
            <a:r>
              <a:rPr lang="en-GB" dirty="0" err="1"/>
              <a:t>Netze</a:t>
            </a:r>
            <a:r>
              <a:rPr lang="en-GB" dirty="0"/>
              <a:t> </a:t>
            </a:r>
            <a:r>
              <a:rPr lang="en-GB" dirty="0" err="1"/>
              <a:t>innerhalb</a:t>
            </a:r>
            <a:r>
              <a:rPr lang="en-GB" dirty="0"/>
              <a:t> des www (</a:t>
            </a:r>
            <a:r>
              <a:rPr lang="en-GB" dirty="0" err="1"/>
              <a:t>wer</a:t>
            </a:r>
            <a:r>
              <a:rPr lang="en-GB" dirty="0"/>
              <a:t> </a:t>
            </a:r>
            <a:r>
              <a:rPr lang="en-GB" dirty="0" err="1"/>
              <a:t>kennt</a:t>
            </a:r>
            <a:r>
              <a:rPr lang="en-GB" dirty="0"/>
              <a:t> wen? </a:t>
            </a:r>
            <a:r>
              <a:rPr lang="en-GB" dirty="0" err="1"/>
              <a:t>Wer</a:t>
            </a:r>
            <a:r>
              <a:rPr lang="en-GB" dirty="0"/>
              <a:t> </a:t>
            </a:r>
            <a:r>
              <a:rPr lang="en-GB" dirty="0" err="1"/>
              <a:t>beeinflusst</a:t>
            </a:r>
            <a:r>
              <a:rPr lang="en-GB" dirty="0"/>
              <a:t> wen?), </a:t>
            </a:r>
            <a:r>
              <a:rPr lang="en-GB" dirty="0" err="1"/>
              <a:t>Zitierungen</a:t>
            </a:r>
            <a:r>
              <a:rPr lang="en-GB" dirty="0"/>
              <a:t> </a:t>
            </a:r>
            <a:r>
              <a:rPr lang="en-GB" dirty="0" err="1"/>
              <a:t>zwischen</a:t>
            </a:r>
            <a:r>
              <a:rPr lang="en-GB" dirty="0"/>
              <a:t> </a:t>
            </a:r>
            <a:r>
              <a:rPr lang="en-GB" dirty="0" err="1"/>
              <a:t>Aufsätzen</a:t>
            </a:r>
            <a:r>
              <a:rPr lang="en-GB" dirty="0"/>
              <a:t> (</a:t>
            </a:r>
            <a:r>
              <a:rPr lang="en-GB" dirty="0" err="1"/>
              <a:t>relevante</a:t>
            </a:r>
            <a:r>
              <a:rPr lang="en-GB" dirty="0"/>
              <a:t> </a:t>
            </a:r>
            <a:r>
              <a:rPr lang="en-GB" dirty="0" err="1"/>
              <a:t>Aufsätze</a:t>
            </a:r>
            <a:r>
              <a:rPr lang="en-GB" dirty="0"/>
              <a:t>), </a:t>
            </a:r>
            <a:r>
              <a:rPr lang="en-GB" dirty="0" err="1"/>
              <a:t>Textsuche</a:t>
            </a:r>
            <a:r>
              <a:rPr lang="en-GB" dirty="0"/>
              <a:t>: </a:t>
            </a:r>
            <a:r>
              <a:rPr lang="en-GB" dirty="0" err="1"/>
              <a:t>Priorisierung</a:t>
            </a:r>
            <a:r>
              <a:rPr lang="en-GB" dirty="0"/>
              <a:t> von </a:t>
            </a:r>
            <a:r>
              <a:rPr lang="en-GB" dirty="0" err="1"/>
              <a:t>Webseiten</a:t>
            </a:r>
            <a:r>
              <a:rPr lang="en-GB" dirty="0"/>
              <a:t>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Pagerank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03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81525CE5-3934-5840-BE74-E9C34ACAF36F}" type="slidenum">
              <a:rPr lang="tr-TR" sz="1100">
                <a:latin typeface="Arial" charset="0"/>
              </a:rPr>
              <a:pPr eaLnBrk="1" hangingPunct="1"/>
              <a:t>25</a:t>
            </a:fld>
            <a:endParaRPr lang="tr-TR" sz="1100">
              <a:latin typeface="Arial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85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B4911B37-9295-284E-9EDB-4BB64ED3974D}" type="slidenum">
              <a:rPr lang="tr-TR" sz="1100">
                <a:latin typeface="Arial" charset="0"/>
              </a:rPr>
              <a:pPr eaLnBrk="1" hangingPunct="1"/>
              <a:t>26</a:t>
            </a:fld>
            <a:endParaRPr lang="tr-TR" sz="1100">
              <a:latin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77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21DD3A1B-DAF1-4340-A740-1E7A3D064315}" type="slidenum">
              <a:rPr lang="tr-TR" sz="1100">
                <a:latin typeface="Arial" charset="0"/>
              </a:rPr>
              <a:pPr eaLnBrk="1" hangingPunct="1"/>
              <a:t>27</a:t>
            </a:fld>
            <a:endParaRPr lang="tr-TR" sz="1100">
              <a:latin typeface="Arial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93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3BC82FDF-6D97-2A42-895A-6D55C72A1500}" type="slidenum">
              <a:rPr lang="tr-TR" sz="1100">
                <a:latin typeface="Arial" charset="0"/>
              </a:rPr>
              <a:pPr eaLnBrk="1" hangingPunct="1"/>
              <a:t>28</a:t>
            </a:fld>
            <a:endParaRPr lang="tr-TR" sz="1100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39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3B763DE8-5317-BB4C-BC00-61765DC1AE32}" type="slidenum">
              <a:rPr lang="tr-TR" sz="1100">
                <a:latin typeface="Arial" charset="0"/>
              </a:rPr>
              <a:pPr eaLnBrk="1" hangingPunct="1"/>
              <a:t>29</a:t>
            </a:fld>
            <a:endParaRPr lang="tr-TR" sz="1100">
              <a:latin typeface="Arial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5 </a:t>
            </a:r>
            <a:r>
              <a:rPr lang="en-US" dirty="0" err="1"/>
              <a:t>schwarze</a:t>
            </a:r>
            <a:r>
              <a:rPr lang="en-US" dirty="0"/>
              <a:t> </a:t>
            </a:r>
            <a:r>
              <a:rPr lang="en-US" dirty="0" err="1"/>
              <a:t>Punkte</a:t>
            </a:r>
            <a:r>
              <a:rPr lang="en-US" dirty="0"/>
              <a:t> </a:t>
            </a:r>
            <a:r>
              <a:rPr lang="en-US" dirty="0" err="1"/>
              <a:t>flasch</a:t>
            </a:r>
            <a:r>
              <a:rPr lang="en-US" dirty="0"/>
              <a:t>, 3 rote </a:t>
            </a:r>
            <a:r>
              <a:rPr lang="en-US" dirty="0" err="1"/>
              <a:t>Punkte</a:t>
            </a:r>
            <a:r>
              <a:rPr lang="en-US" dirty="0"/>
              <a:t> </a:t>
            </a:r>
            <a:r>
              <a:rPr lang="en-US" dirty="0" err="1"/>
              <a:t>falsch</a:t>
            </a:r>
            <a:r>
              <a:rPr lang="en-US" dirty="0"/>
              <a:t> (</a:t>
            </a:r>
            <a:r>
              <a:rPr lang="en-US" dirty="0" err="1"/>
              <a:t>insgesamt</a:t>
            </a:r>
            <a:r>
              <a:rPr lang="en-US" dirty="0"/>
              <a:t> 8)</a:t>
            </a:r>
          </a:p>
        </p:txBody>
      </p:sp>
    </p:spTree>
    <p:extLst>
      <p:ext uri="{BB962C8B-B14F-4D97-AF65-F5344CB8AC3E}">
        <p14:creationId xmlns:p14="http://schemas.microsoft.com/office/powerpoint/2010/main" val="1458244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1FDB6B85-1E5D-5443-901A-9CAD55DAA507}" type="slidenum">
              <a:rPr lang="tr-TR" sz="1100">
                <a:latin typeface="Arial" charset="0"/>
              </a:rPr>
              <a:pPr eaLnBrk="1" hangingPunct="1"/>
              <a:t>30</a:t>
            </a:fld>
            <a:endParaRPr lang="tr-TR" sz="1100">
              <a:latin typeface="Arial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B4C7C99A-533A-C840-818B-3695A3958485}" type="slidenum">
              <a:rPr lang="tr-TR" sz="1100">
                <a:latin typeface="Arial" charset="0"/>
              </a:rPr>
              <a:pPr eaLnBrk="1" hangingPunct="1"/>
              <a:t>31</a:t>
            </a:fld>
            <a:endParaRPr lang="tr-TR" sz="1100">
              <a:latin typeface="Arial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74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9403F474-AAEE-DF43-A825-8F91512C44E7}" type="slidenum">
              <a:rPr lang="tr-TR" sz="1100">
                <a:latin typeface="Arial" charset="0"/>
              </a:rPr>
              <a:pPr eaLnBrk="1" hangingPunct="1"/>
              <a:t>32</a:t>
            </a:fld>
            <a:endParaRPr lang="tr-TR" sz="1100">
              <a:latin typeface="Arial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0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2E4CD0CE-D12B-9A47-85B6-76B8CC1EECE5}" type="slidenum">
              <a:rPr lang="tr-TR" sz="1100">
                <a:latin typeface="Arial" charset="0"/>
              </a:rPr>
              <a:pPr eaLnBrk="1" hangingPunct="1"/>
              <a:t>33</a:t>
            </a:fld>
            <a:endParaRPr lang="tr-TR" sz="11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6 </a:t>
            </a:r>
            <a:r>
              <a:rPr lang="en-US" dirty="0" err="1"/>
              <a:t>schwarze</a:t>
            </a:r>
            <a:r>
              <a:rPr lang="en-US" dirty="0"/>
              <a:t> </a:t>
            </a:r>
            <a:r>
              <a:rPr lang="en-US" dirty="0" err="1"/>
              <a:t>Punkte</a:t>
            </a:r>
            <a:r>
              <a:rPr lang="en-US" dirty="0"/>
              <a:t> </a:t>
            </a:r>
            <a:r>
              <a:rPr lang="en-US" dirty="0" err="1"/>
              <a:t>falsch</a:t>
            </a:r>
            <a:r>
              <a:rPr lang="en-US" dirty="0"/>
              <a:t>, 2 rote </a:t>
            </a:r>
            <a:r>
              <a:rPr lang="en-US" dirty="0" err="1"/>
              <a:t>Punkte</a:t>
            </a:r>
            <a:r>
              <a:rPr lang="en-US" dirty="0"/>
              <a:t> </a:t>
            </a:r>
            <a:r>
              <a:rPr lang="en-US" dirty="0" err="1"/>
              <a:t>falsch</a:t>
            </a:r>
            <a:r>
              <a:rPr lang="en-US" dirty="0"/>
              <a:t> (</a:t>
            </a:r>
            <a:r>
              <a:rPr lang="en-US" dirty="0" err="1"/>
              <a:t>insgesamt</a:t>
            </a:r>
            <a:r>
              <a:rPr lang="en-US" dirty="0"/>
              <a:t> 8)</a:t>
            </a:r>
          </a:p>
        </p:txBody>
      </p:sp>
    </p:spTree>
    <p:extLst>
      <p:ext uri="{BB962C8B-B14F-4D97-AF65-F5344CB8AC3E}">
        <p14:creationId xmlns:p14="http://schemas.microsoft.com/office/powerpoint/2010/main" val="2126000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E4F7F884-5F31-F140-85F1-B9F4F80AAB0B}" type="slidenum">
              <a:rPr lang="tr-TR" sz="1100">
                <a:latin typeface="Arial" charset="0"/>
              </a:rPr>
              <a:pPr eaLnBrk="1" hangingPunct="1"/>
              <a:t>35</a:t>
            </a:fld>
            <a:endParaRPr lang="tr-TR" sz="1100"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6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Schwarz-</a:t>
            </a:r>
            <a:r>
              <a:rPr lang="en-GB" dirty="0" err="1"/>
              <a:t>weiß</a:t>
            </a:r>
            <a:r>
              <a:rPr lang="en-GB" dirty="0"/>
              <a:t> Bild </a:t>
            </a:r>
            <a:r>
              <a:rPr lang="en-GB" dirty="0" err="1"/>
              <a:t>vervollständigen</a:t>
            </a:r>
            <a:r>
              <a:rPr lang="en-GB" dirty="0"/>
              <a:t> (</a:t>
            </a:r>
            <a:r>
              <a:rPr lang="en-GB" dirty="0" err="1"/>
              <a:t>geht</a:t>
            </a:r>
            <a:r>
              <a:rPr lang="en-GB" dirty="0"/>
              <a:t> </a:t>
            </a:r>
            <a:r>
              <a:rPr lang="en-GB" dirty="0" err="1"/>
              <a:t>schlauer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kNN</a:t>
            </a:r>
            <a:r>
              <a:rPr lang="en-GB" dirty="0"/>
              <a:t>)</a:t>
            </a:r>
          </a:p>
          <a:p>
            <a:r>
              <a:rPr lang="en-GB" dirty="0" err="1"/>
              <a:t>Probleme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auf </a:t>
            </a:r>
            <a:r>
              <a:rPr lang="en-GB" dirty="0" err="1"/>
              <a:t>nächster</a:t>
            </a:r>
            <a:r>
              <a:rPr lang="en-GB" dirty="0"/>
              <a:t> </a:t>
            </a:r>
            <a:r>
              <a:rPr lang="en-GB" dirty="0" err="1"/>
              <a:t>Folie</a:t>
            </a:r>
            <a:r>
              <a:rPr lang="en-GB" dirty="0"/>
              <a:t>):</a:t>
            </a:r>
          </a:p>
          <a:p>
            <a:r>
              <a:rPr lang="en-US" dirty="0" err="1"/>
              <a:t>Klassifikationsergebnis</a:t>
            </a:r>
            <a:r>
              <a:rPr lang="en-US" dirty="0"/>
              <a:t> stark von k </a:t>
            </a:r>
            <a:r>
              <a:rPr lang="en-US" dirty="0" err="1"/>
              <a:t>abhängig</a:t>
            </a:r>
            <a:endParaRPr lang="en-US" dirty="0"/>
          </a:p>
          <a:p>
            <a:r>
              <a:rPr lang="en-US" dirty="0" err="1"/>
              <a:t>Hoher</a:t>
            </a:r>
            <a:r>
              <a:rPr lang="en-US" dirty="0"/>
              <a:t> </a:t>
            </a:r>
            <a:r>
              <a:rPr lang="en-US" dirty="0" err="1"/>
              <a:t>Speicherbedarf</a:t>
            </a:r>
            <a:endParaRPr lang="en-US" dirty="0"/>
          </a:p>
          <a:p>
            <a:r>
              <a:rPr lang="en-US" dirty="0" err="1"/>
              <a:t>Effizienter</a:t>
            </a:r>
            <a:r>
              <a:rPr lang="en-US" dirty="0"/>
              <a:t> </a:t>
            </a:r>
            <a:r>
              <a:rPr lang="en-US" dirty="0" err="1"/>
              <a:t>Zugriff</a:t>
            </a:r>
            <a:r>
              <a:rPr lang="en-US" dirty="0"/>
              <a:t> auf "</a:t>
            </a:r>
            <a:r>
              <a:rPr lang="en-US" dirty="0" err="1"/>
              <a:t>Nachbarn</a:t>
            </a:r>
            <a:r>
              <a:rPr lang="en-US" dirty="0"/>
              <a:t>" </a:t>
            </a:r>
            <a:r>
              <a:rPr lang="en-US" dirty="0" err="1"/>
              <a:t>erfordert</a:t>
            </a:r>
            <a:r>
              <a:rPr lang="en-US" dirty="0"/>
              <a:t>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Maßnahmen</a:t>
            </a:r>
            <a:r>
              <a:rPr lang="en-US" dirty="0"/>
              <a:t> (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Speicherbedarf</a:t>
            </a:r>
            <a:r>
              <a:rPr lang="en-US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32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97C03070-C523-E040-A4B6-13003510EECA}" type="slidenum">
              <a:rPr lang="tr-TR" sz="1100">
                <a:latin typeface="Arial" charset="0"/>
              </a:rPr>
              <a:pPr eaLnBrk="1" hangingPunct="1"/>
              <a:t>36</a:t>
            </a:fld>
            <a:endParaRPr lang="tr-TR" sz="1100"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26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AF7AE8ED-19DF-0A4E-B516-AE2C7CF32D08}" type="slidenum">
              <a:rPr lang="tr-TR" sz="1100">
                <a:latin typeface="Arial" charset="0"/>
              </a:rPr>
              <a:pPr eaLnBrk="1" hangingPunct="1"/>
              <a:t>37</a:t>
            </a:fld>
            <a:endParaRPr lang="tr-TR" sz="1100"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57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028633AE-2775-3949-AFA7-2E3D00B95CE3}" type="slidenum">
              <a:rPr lang="tr-TR" sz="1100">
                <a:latin typeface="Arial" charset="0"/>
              </a:rPr>
              <a:pPr eaLnBrk="1" hangingPunct="1"/>
              <a:t>38</a:t>
            </a:fld>
            <a:endParaRPr lang="tr-TR" sz="1100">
              <a:latin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05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B59F5BE8-0C7B-784C-A959-919C15B84864}" type="slidenum">
              <a:rPr lang="tr-TR" sz="1100">
                <a:latin typeface="Arial" charset="0"/>
              </a:rPr>
              <a:pPr eaLnBrk="1" hangingPunct="1"/>
              <a:t>39</a:t>
            </a:fld>
            <a:endParaRPr lang="tr-TR" sz="1100"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84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1B2137E1-3271-1843-AEAE-9D2193B6B31A}" type="slidenum">
              <a:rPr lang="tr-TR" sz="1100">
                <a:latin typeface="Arial" charset="0"/>
              </a:rPr>
              <a:pPr eaLnBrk="1" hangingPunct="1"/>
              <a:t>40</a:t>
            </a:fld>
            <a:endParaRPr lang="tr-TR" sz="1100">
              <a:latin typeface="Aria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83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12E1CA7F-A64D-0748-BDE2-ED4442FD3920}" type="slidenum">
              <a:rPr lang="tr-TR" sz="1100">
                <a:latin typeface="Arial" charset="0"/>
              </a:rPr>
              <a:pPr eaLnBrk="1" hangingPunct="1"/>
              <a:t>41</a:t>
            </a:fld>
            <a:endParaRPr lang="tr-TR" sz="1100">
              <a:latin typeface="Arial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68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95379D44-FD52-884C-8FED-38021950CA69}" type="slidenum">
              <a:rPr lang="tr-TR" sz="1100">
                <a:latin typeface="Arial" charset="0"/>
              </a:rPr>
              <a:pPr eaLnBrk="1" hangingPunct="1"/>
              <a:t>42</a:t>
            </a:fld>
            <a:endParaRPr lang="tr-TR" sz="1100">
              <a:latin typeface="Arial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90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42C8F36A-72A1-3141-BE9B-88567767A96E}" type="slidenum">
              <a:rPr lang="tr-TR" sz="1100">
                <a:latin typeface="Arial" charset="0"/>
              </a:rPr>
              <a:pPr eaLnBrk="1" hangingPunct="1"/>
              <a:t>44</a:t>
            </a:fld>
            <a:endParaRPr lang="tr-TR" sz="1100">
              <a:latin typeface="Arial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30164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C3A4E8C7-6AFB-8849-A104-9439FBE43325}" type="slidenum">
              <a:rPr lang="tr-TR" sz="1100">
                <a:latin typeface="Arial" charset="0"/>
              </a:rPr>
              <a:pPr eaLnBrk="1" hangingPunct="1"/>
              <a:t>45</a:t>
            </a:fld>
            <a:endParaRPr lang="tr-TR" sz="1100">
              <a:latin typeface="Arial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there is a trade-off between three factors:</a:t>
            </a:r>
          </a:p>
          <a:p>
            <a:pPr eaLnBrk="1" hangingPunct="1"/>
            <a:r>
              <a:rPr lang="en-US"/>
              <a:t>- the complexity of the hypothesis we fit to data, namely, the capacity</a:t>
            </a:r>
          </a:p>
          <a:p>
            <a:pPr eaLnBrk="1" hangingPunct="1"/>
            <a:r>
              <a:rPr lang="en-US"/>
              <a:t>of the hypothesis class,</a:t>
            </a:r>
          </a:p>
          <a:p>
            <a:pPr eaLnBrk="1" hangingPunct="1"/>
            <a:r>
              <a:rPr lang="en-US"/>
              <a:t>- the amount of training data, and</a:t>
            </a:r>
          </a:p>
          <a:p>
            <a:pPr eaLnBrk="1" hangingPunct="1"/>
            <a:r>
              <a:rPr lang="en-US"/>
              <a:t>- the generalization error on new examples.</a:t>
            </a:r>
          </a:p>
          <a:p>
            <a:pPr eaLnBrk="1" hangingPunct="1"/>
            <a:r>
              <a:rPr lang="en-US"/>
              <a:t>As the amount of training data increases, the generalization error de- creases. As the complexity of the model increases, the generalization error decreases first and then starts to increase. The generalization er- ror of an overcomplex hypothesis can be kept in check by increasing the amount of training data but only up to a point. </a:t>
            </a:r>
          </a:p>
        </p:txBody>
      </p:sp>
    </p:spTree>
    <p:extLst>
      <p:ext uri="{BB962C8B-B14F-4D97-AF65-F5344CB8AC3E}">
        <p14:creationId xmlns:p14="http://schemas.microsoft.com/office/powerpoint/2010/main" val="898394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483D1889-C353-AD4C-B707-C5AC98057786}" type="slidenum">
              <a:rPr lang="tr-TR" sz="1100">
                <a:latin typeface="Arial" charset="0"/>
              </a:rPr>
              <a:pPr eaLnBrk="1" hangingPunct="1"/>
              <a:t>46</a:t>
            </a:fld>
            <a:endParaRPr lang="tr-TR" sz="1100">
              <a:latin typeface="Arial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26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Konkrete</a:t>
            </a:r>
            <a:r>
              <a:rPr lang="en-GB" dirty="0"/>
              <a:t> </a:t>
            </a:r>
            <a:r>
              <a:rPr lang="en-GB" dirty="0" err="1"/>
              <a:t>Klassifizierung</a:t>
            </a:r>
            <a:r>
              <a:rPr lang="en-GB" dirty="0"/>
              <a:t> </a:t>
            </a:r>
            <a:r>
              <a:rPr lang="en-GB" dirty="0" err="1"/>
              <a:t>unabhängig</a:t>
            </a:r>
            <a:r>
              <a:rPr lang="en-GB" dirty="0"/>
              <a:t> von </a:t>
            </a:r>
            <a:r>
              <a:rPr lang="en-GB" dirty="0" err="1"/>
              <a:t>Datenpunkten</a:t>
            </a:r>
            <a:r>
              <a:rPr lang="en-GB" dirty="0"/>
              <a:t>, </a:t>
            </a:r>
            <a:r>
              <a:rPr lang="en-GB" dirty="0" err="1"/>
              <a:t>sondern</a:t>
            </a:r>
            <a:r>
              <a:rPr lang="en-GB" dirty="0"/>
              <a:t> </a:t>
            </a:r>
            <a:r>
              <a:rPr lang="en-GB" dirty="0" err="1"/>
              <a:t>basierend</a:t>
            </a:r>
            <a:r>
              <a:rPr lang="en-GB" dirty="0"/>
              <a:t> auf </a:t>
            </a:r>
            <a:r>
              <a:rPr lang="en-GB" dirty="0" err="1"/>
              <a:t>Parametern</a:t>
            </a:r>
            <a:endParaRPr lang="en-GB" dirty="0"/>
          </a:p>
          <a:p>
            <a:r>
              <a:rPr lang="en-GB" dirty="0"/>
              <a:t>Problem: wo </a:t>
            </a:r>
            <a:r>
              <a:rPr lang="en-GB" dirty="0" err="1"/>
              <a:t>genau</a:t>
            </a:r>
            <a:r>
              <a:rPr lang="en-GB" dirty="0"/>
              <a:t> </a:t>
            </a:r>
            <a:r>
              <a:rPr lang="en-GB" dirty="0" err="1"/>
              <a:t>Grenze</a:t>
            </a:r>
            <a:r>
              <a:rPr lang="en-GB" dirty="0"/>
              <a:t> </a:t>
            </a:r>
            <a:r>
              <a:rPr lang="en-GB" dirty="0" err="1"/>
              <a:t>ziehen</a:t>
            </a:r>
            <a:r>
              <a:rPr lang="en-GB" dirty="0"/>
              <a:t>? </a:t>
            </a:r>
            <a:r>
              <a:rPr lang="en-GB" dirty="0" err="1"/>
              <a:t>Diskrete</a:t>
            </a:r>
            <a:r>
              <a:rPr lang="en-GB" dirty="0"/>
              <a:t> </a:t>
            </a:r>
            <a:r>
              <a:rPr lang="en-GB" dirty="0" err="1"/>
              <a:t>Werte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Ausgang</a:t>
            </a:r>
            <a:r>
              <a:rPr lang="en-GB" dirty="0"/>
              <a:t> (+,-)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9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9EBC232-D217-C245-A9DE-4D44272A3DDA}" type="slidenum">
              <a:rPr lang="de-DE" altLang="en-US" sz="1300"/>
              <a:pPr/>
              <a:t>48</a:t>
            </a:fld>
            <a:endParaRPr lang="de-DE" altLang="en-US" sz="13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 sz="14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4433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AC26518-32B9-FE4A-AA82-A33B2284E557}" type="slidenum">
              <a:rPr lang="de-DE" altLang="en-US" sz="1300"/>
              <a:pPr/>
              <a:t>49</a:t>
            </a:fld>
            <a:endParaRPr lang="de-DE" altLang="en-US" sz="13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OK here is the data.</a:t>
            </a: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Now let’s calculate the distance between this example and all the others. </a:t>
            </a:r>
          </a:p>
          <a:p>
            <a:pPr eaLnBrk="1" hangingPunct="1"/>
            <a:r>
              <a:rPr lang="en-GB" altLang="en-US" sz="1400" b="1">
                <a:latin typeface="Arial" charset="0"/>
                <a:ea typeface="ＭＳ Ｐゴシック" charset="-128"/>
              </a:rPr>
              <a:t>Do on the overhead projector using pen.</a:t>
            </a:r>
          </a:p>
          <a:p>
            <a:pPr eaLnBrk="1" hangingPunct="1"/>
            <a:r>
              <a:rPr lang="en-GB" altLang="en-US" sz="1400" b="1">
                <a:latin typeface="Arial" charset="0"/>
                <a:ea typeface="ＭＳ Ｐゴシック" charset="-128"/>
              </a:rPr>
              <a:t>So distance between 8 and 7 is </a:t>
            </a:r>
          </a:p>
          <a:p>
            <a:pPr eaLnBrk="1" hangingPunct="1"/>
            <a:r>
              <a:rPr lang="en-GB" altLang="en-US" sz="1400" b="1">
                <a:latin typeface="Arial" charset="0"/>
                <a:ea typeface="ＭＳ Ｐゴシック" charset="-128"/>
              </a:rPr>
              <a:t>SQRT ( 0 + 1 + 25 + 1) = SQRT(27)= 5.</a:t>
            </a:r>
            <a:r>
              <a:rPr lang="en-GB" altLang="en-US" sz="1400">
                <a:latin typeface="Arial" charset="0"/>
                <a:ea typeface="ＭＳ Ｐゴシック" charset="-128"/>
              </a:rPr>
              <a:t>2</a:t>
            </a: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THINK a moment. DOES this seem sensible to you?</a:t>
            </a:r>
            <a:endParaRPr lang="en-GB" altLang="en-US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Isn’t the calculation being skewed by the large values of the rectangle data relative to the other data?</a:t>
            </a:r>
            <a:endParaRPr lang="en-GB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256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6E7DF1-2D1E-1348-87B7-D79765B880ED}" type="slidenum">
              <a:rPr lang="de-DE" altLang="en-US" sz="1300"/>
              <a:pPr/>
              <a:t>51</a:t>
            </a:fld>
            <a:endParaRPr lang="de-DE" altLang="en-US" sz="13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The test instance would have to be normalised (using the training data average and standard deviation)</a:t>
            </a:r>
            <a:endParaRPr lang="en-GB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174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21A8EF0-3BBB-E64E-8423-48AEBF075B0D}" type="slidenum">
              <a:rPr lang="de-DE" altLang="en-US" sz="1300"/>
              <a:pPr/>
              <a:t>52</a:t>
            </a:fld>
            <a:endParaRPr lang="de-DE" alt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13949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6C145BC-C229-FA46-B6D5-97A6BE7F67C8}" type="slidenum">
              <a:rPr lang="de-DE" altLang="en-US" sz="1300"/>
              <a:pPr/>
              <a:t>53</a:t>
            </a:fld>
            <a:endParaRPr lang="de-DE" alt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50553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944802-C82A-E346-9AD8-46C5E49DF41D}" type="slidenum">
              <a:rPr lang="de-DE" altLang="en-US" sz="1300"/>
              <a:pPr/>
              <a:t>54</a:t>
            </a:fld>
            <a:endParaRPr lang="de-DE" alt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9012" cy="3598862"/>
          </a:xfrm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8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Here are the distances</a:t>
            </a: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Before clicking to reveal classification table</a:t>
            </a: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So what would a 1-nearest neighbour classifier predict for the test instance?</a:t>
            </a:r>
          </a:p>
          <a:p>
            <a:pPr eaLnBrk="1" hangingPunct="1"/>
            <a:r>
              <a:rPr lang="en-GB" altLang="en-US" sz="1400">
                <a:latin typeface="Arial" charset="0"/>
                <a:ea typeface="ＭＳ Ｐゴシック" charset="-128"/>
              </a:rPr>
              <a:t>What would a 3-nearest neighbour predict?</a:t>
            </a:r>
            <a:endParaRPr lang="en-GB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5145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9FBFE7F-B797-AE47-9950-CC1E5B2ED5AF}" type="slidenum">
              <a:rPr lang="de-DE" altLang="en-US" sz="1300"/>
              <a:pPr/>
              <a:t>56</a:t>
            </a:fld>
            <a:endParaRPr lang="de-DE" alt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7571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0596C44-2A02-0F4E-984A-6A2948E2D752}" type="slidenum">
              <a:rPr lang="en-US" altLang="en-US" sz="1300"/>
              <a:pPr/>
              <a:t>57</a:t>
            </a:fld>
            <a:endParaRPr lang="en-US" altLang="en-US" sz="13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73829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3619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88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D616199F-5081-BE4F-93D8-31E13E4A865A}" type="slidenum">
              <a:rPr lang="tr-TR" sz="1100">
                <a:latin typeface="Arial" charset="0"/>
              </a:rPr>
              <a:pPr eaLnBrk="1" hangingPunct="1"/>
              <a:t>20</a:t>
            </a:fld>
            <a:endParaRPr lang="tr-TR" sz="1100">
              <a:latin typeface="Arial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8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C15D5B86-46B5-524E-AA9C-B525E7788B15}" type="slidenum">
              <a:rPr lang="tr-TR" sz="1100">
                <a:latin typeface="Arial" charset="0"/>
              </a:rPr>
              <a:pPr eaLnBrk="1" hangingPunct="1"/>
              <a:t>21</a:t>
            </a:fld>
            <a:endParaRPr lang="tr-TR" sz="1100">
              <a:latin typeface="Arial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16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104AF1EE-7106-544E-A978-213A1D61B9CE}" type="slidenum">
              <a:rPr lang="tr-TR" sz="1100">
                <a:latin typeface="Arial" charset="0"/>
              </a:rPr>
              <a:pPr eaLnBrk="1" hangingPunct="1"/>
              <a:t>22</a:t>
            </a:fld>
            <a:endParaRPr lang="tr-TR" sz="1100">
              <a:latin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27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DAF05EE2-F8F4-4149-8384-1761253CE7C4}" type="slidenum">
              <a:rPr lang="tr-TR" sz="1100">
                <a:latin typeface="Arial" charset="0"/>
              </a:rPr>
              <a:pPr eaLnBrk="1" hangingPunct="1"/>
              <a:t>23</a:t>
            </a:fld>
            <a:endParaRPr lang="tr-TR" sz="1100"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85800"/>
            <a:ext cx="4875213" cy="3656013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91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685817" indent="-263776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055103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477145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1899186" indent="-211021" defTabSz="866064" eaLnBrk="0" hangingPunct="0"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321227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743269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165310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587351" indent="-211021" defTabSz="866064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A7430FDE-E674-AC4D-B34D-50CAEF24C815}" type="slidenum">
              <a:rPr lang="tr-TR" sz="1100">
                <a:latin typeface="Arial" charset="0"/>
              </a:rPr>
              <a:pPr eaLnBrk="1" hangingPunct="1"/>
              <a:t>24</a:t>
            </a:fld>
            <a:endParaRPr lang="tr-TR" sz="1100">
              <a:latin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1"/>
            <a:ext cx="5030018" cy="411742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5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F78D6-AAFE-6549-883F-83F0F9282A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92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329A-EBEB-CC42-9BF8-2D4C422D8B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05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412876"/>
            <a:ext cx="2057400" cy="4824413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12876"/>
            <a:ext cx="6019800" cy="48244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CD90-3039-CE49-88E9-7086438DE1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67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978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9812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40005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0005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2" y="6642101"/>
            <a:ext cx="604996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Lecture Notes for E Alpaydın 2004 Introduction to Machine Learning © The MIT Press (V1.1)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D2E87-08F1-1D4F-9CA5-C33C0689C85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776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0005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2" y="6642101"/>
            <a:ext cx="604996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Lecture Notes for E Alpaydın 2004 Introduction to Machine Learning © The MIT Press (V1.1)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F893E-70AE-834D-B423-EF08B0D7438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733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0005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" y="6642101"/>
            <a:ext cx="6048375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Lecture Notes for E Alpaydın 2004 Introduction to Machine Learning © The MIT Press (V1.1)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6588125" y="623728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FF872-1AD5-834A-AFC0-24CBC8B1BD3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44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F2AC-72A6-5242-BB66-261AC8F7AC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08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868F-D895-214A-922C-F9CC83BD0B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5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1D6-D742-6C4A-8AAA-D3FFB9E8B8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4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205DB-DBE6-1041-9DAE-37CAD6DC95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3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CBAE-3DD4-5444-8053-7BDFDCD09B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97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7C7A-5470-F447-AB2D-F83D66E88D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0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08764-7045-0242-80CB-782CB84001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82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FC2B-7D34-1248-9673-E2DD8C0DFB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37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2" y="6400800"/>
            <a:ext cx="1008063" cy="1968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E92A142D-BBBD-2D43-AE79-F93CC528D69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9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90" y="981077"/>
            <a:ext cx="8785225" cy="73025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90" y="6669088"/>
            <a:ext cx="8785225" cy="188912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6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9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4" r:id="rId13"/>
    <p:sldLayoutId id="2147483835" r:id="rId14"/>
    <p:sldLayoutId id="2147483836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wmf"/><Relationship Id="rId11" Type="http://schemas.openxmlformats.org/officeDocument/2006/relationships/image" Target="../media/image35.wmf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9.bin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3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40.wmf"/><Relationship Id="rId4" Type="http://schemas.openxmlformats.org/officeDocument/2006/relationships/image" Target="../media/image44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2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6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9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21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0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2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0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6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28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29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935039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41117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Tanya Braun (</a:t>
            </a:r>
            <a:r>
              <a:rPr lang="de-DE" sz="2400">
                <a:cs typeface="+mn-cs"/>
              </a:rPr>
              <a:t>Übungen)</a:t>
            </a:r>
            <a:endParaRPr lang="de-DE" sz="2400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Speicheranforderungen für Anwendungen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3068960"/>
            <a:ext cx="675661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3570" y="3645024"/>
            <a:ext cx="6756615" cy="20514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7"/>
            <a:ext cx="8507413" cy="2548936"/>
          </a:xfrm>
          <a:solidFill>
            <a:schemeClr val="bg1"/>
          </a:solidFill>
        </p:spPr>
        <p:txBody>
          <a:bodyPr/>
          <a:lstStyle/>
          <a:p>
            <a:r>
              <a:rPr lang="de-DE" sz="2400" dirty="0"/>
              <a:t>Annahme: Gegeben viele Datenpunkte</a:t>
            </a:r>
          </a:p>
          <a:p>
            <a:pPr lvl="1"/>
            <a:r>
              <a:rPr lang="de-DE" sz="2200" dirty="0"/>
              <a:t>Beispielmerkmale: (x, </a:t>
            </a:r>
            <a:r>
              <a:rPr lang="de-DE" sz="2200" dirty="0" err="1"/>
              <a:t>y</a:t>
            </a:r>
            <a:r>
              <a:rPr lang="de-DE" sz="2200" dirty="0"/>
              <a:t>, Farbe), Farbe ∈ { </a:t>
            </a:r>
            <a:r>
              <a:rPr lang="de-DE" sz="2200" dirty="0" err="1"/>
              <a:t>white</a:t>
            </a:r>
            <a:r>
              <a:rPr lang="de-DE" sz="2200" dirty="0"/>
              <a:t>, </a:t>
            </a:r>
            <a:r>
              <a:rPr lang="de-DE" sz="2200" dirty="0" err="1"/>
              <a:t>black</a:t>
            </a:r>
            <a:r>
              <a:rPr lang="de-DE" sz="2200" dirty="0"/>
              <a:t> }</a:t>
            </a:r>
          </a:p>
          <a:p>
            <a:r>
              <a:rPr lang="de-DE" sz="2400" dirty="0"/>
              <a:t>Anfrage: Datenpunkt ohne Wert für bestimmtes Merkmal</a:t>
            </a:r>
          </a:p>
          <a:p>
            <a:pPr lvl="1"/>
            <a:r>
              <a:rPr lang="de-DE" sz="2000" dirty="0"/>
              <a:t>Beispiel: Merkmal Farbe ohne Wert</a:t>
            </a:r>
          </a:p>
          <a:p>
            <a:r>
              <a:rPr lang="de-DE" sz="2400" dirty="0"/>
              <a:t>Anfragebeantwortung (Klassifikation des Anfragepunkts): </a:t>
            </a:r>
            <a:br>
              <a:rPr lang="de-DE" sz="2400" dirty="0"/>
            </a:br>
            <a:r>
              <a:rPr lang="de-DE" sz="2400" dirty="0"/>
              <a:t>Mehrheitsvotum der </a:t>
            </a:r>
            <a:r>
              <a:rPr lang="de-DE" sz="2400" dirty="0" err="1"/>
              <a:t>k</a:t>
            </a:r>
            <a:r>
              <a:rPr lang="de-DE" sz="2400" dirty="0"/>
              <a:t>-nächsten Nachbarn (</a:t>
            </a:r>
            <a:r>
              <a:rPr lang="de-DE" sz="2400" dirty="0" err="1"/>
              <a:t>kNN</a:t>
            </a:r>
            <a:r>
              <a:rPr lang="de-DE" sz="2400" dirty="0"/>
              <a:t>-Verfahren)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576" y="6231646"/>
            <a:ext cx="6756615" cy="20514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15108" y="606919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B05FF"/>
                </a:solidFill>
                <a:latin typeface="+mn-lt"/>
              </a:rPr>
              <a:t>Fix, E., Hodges, J.L. Discriminatory analysis, nonparametric discrimination: Consistency properties. Technical Report 4, USAF School of Aviation Medicine, Randolph Field, Texas, </a:t>
            </a:r>
            <a:r>
              <a:rPr lang="en-US" sz="1100" b="1" dirty="0">
                <a:solidFill>
                  <a:srgbClr val="FF0000"/>
                </a:solidFill>
                <a:latin typeface="+mn-lt"/>
              </a:rPr>
              <a:t>1951</a:t>
            </a:r>
            <a:endParaRPr lang="en-US" sz="1100" b="1" dirty="0">
              <a:solidFill>
                <a:srgbClr val="0B05FF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1233" y="3803029"/>
            <a:ext cx="200367" cy="250629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13294" y="3745913"/>
            <a:ext cx="200367" cy="250629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995936" y="3238099"/>
            <a:ext cx="6048672" cy="1224136"/>
          </a:xfrm>
          <a:prstGeom prst="cloudCallout">
            <a:avLst>
              <a:gd name="adj1" fmla="val -38534"/>
              <a:gd name="adj2" fmla="val 82595"/>
            </a:avLst>
          </a:prstGeom>
          <a:gradFill>
            <a:gsLst>
              <a:gs pos="0">
                <a:srgbClr val="FF0000">
                  <a:alpha val="42000"/>
                </a:srgbClr>
              </a:gs>
              <a:gs pos="100000">
                <a:srgbClr val="FFC000">
                  <a:alpha val="4800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Probleme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erkennbar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059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Probleme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kNN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Klassifikationsergebnis</a:t>
            </a:r>
            <a:r>
              <a:rPr lang="en-US" dirty="0"/>
              <a:t> stark von k </a:t>
            </a:r>
            <a:r>
              <a:rPr lang="en-US" dirty="0" err="1"/>
              <a:t>abhängig</a:t>
            </a:r>
            <a:endParaRPr lang="en-US" dirty="0"/>
          </a:p>
          <a:p>
            <a:r>
              <a:rPr lang="en-US" dirty="0" err="1"/>
              <a:t>Hoher</a:t>
            </a:r>
            <a:r>
              <a:rPr lang="en-US" dirty="0"/>
              <a:t> </a:t>
            </a:r>
            <a:r>
              <a:rPr lang="en-US" dirty="0" err="1"/>
              <a:t>Speicherbedarf</a:t>
            </a:r>
            <a:endParaRPr lang="en-US" dirty="0"/>
          </a:p>
          <a:p>
            <a:r>
              <a:rPr lang="en-US" dirty="0" err="1"/>
              <a:t>Effizienter</a:t>
            </a:r>
            <a:r>
              <a:rPr lang="en-US" dirty="0"/>
              <a:t> </a:t>
            </a:r>
            <a:r>
              <a:rPr lang="en-US" dirty="0" err="1"/>
              <a:t>Zugriff</a:t>
            </a:r>
            <a:r>
              <a:rPr lang="en-US" dirty="0"/>
              <a:t> auf "</a:t>
            </a:r>
            <a:r>
              <a:rPr lang="en-US" dirty="0" err="1"/>
              <a:t>Nachbarn</a:t>
            </a:r>
            <a:r>
              <a:rPr lang="en-US" dirty="0"/>
              <a:t>" </a:t>
            </a:r>
            <a:r>
              <a:rPr lang="en-US" dirty="0" err="1"/>
              <a:t>erfordert</a:t>
            </a:r>
            <a:r>
              <a:rPr lang="en-US" dirty="0"/>
              <a:t>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Maßnahmen</a:t>
            </a:r>
            <a:r>
              <a:rPr lang="en-US" dirty="0"/>
              <a:t> (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Speicherbedarf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Klassifikation</a:t>
            </a:r>
            <a:r>
              <a:rPr lang="en-US" dirty="0"/>
              <a:t> </a:t>
            </a:r>
            <a:r>
              <a:rPr lang="en-US" dirty="0" err="1"/>
              <a:t>basierend</a:t>
            </a:r>
            <a:r>
              <a:rPr lang="en-US" dirty="0"/>
              <a:t> auf den </a:t>
            </a:r>
            <a:r>
              <a:rPr lang="en-US" dirty="0" err="1"/>
              <a:t>Daten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05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90" y="2348881"/>
            <a:ext cx="4538655" cy="432048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Generalisierung</a:t>
            </a:r>
            <a:r>
              <a:rPr lang="en-US" dirty="0"/>
              <a:t> von </a:t>
            </a:r>
            <a:r>
              <a:rPr lang="en-US" dirty="0" err="1"/>
              <a:t>Daten</a:t>
            </a:r>
            <a:r>
              <a:rPr lang="en-US" dirty="0"/>
              <a:t> </a:t>
            </a:r>
            <a:r>
              <a:rPr lang="en-US" dirty="0" err="1"/>
              <a:t>möglich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Repräsentation</a:t>
            </a:r>
            <a:r>
              <a:rPr lang="en-US" sz="2400" dirty="0"/>
              <a:t> der </a:t>
            </a:r>
            <a:r>
              <a:rPr lang="en-US" sz="2400" dirty="0" err="1"/>
              <a:t>Daten</a:t>
            </a:r>
            <a:r>
              <a:rPr lang="en-US" sz="2400" dirty="0"/>
              <a:t> </a:t>
            </a:r>
            <a:r>
              <a:rPr lang="en-US" sz="2400" dirty="0" err="1"/>
              <a:t>durch</a:t>
            </a:r>
            <a:r>
              <a:rPr lang="en-US" sz="2400" dirty="0"/>
              <a:t> Parameter</a:t>
            </a:r>
          </a:p>
          <a:p>
            <a:pPr lvl="1"/>
            <a:r>
              <a:rPr lang="en-US" sz="2000" dirty="0" err="1"/>
              <a:t>Wenn</a:t>
            </a:r>
            <a:r>
              <a:rPr lang="en-US" sz="2000" dirty="0"/>
              <a:t> (</a:t>
            </a:r>
            <a:r>
              <a:rPr lang="en-US" sz="2000" dirty="0" err="1"/>
              <a:t>Einkommen</a:t>
            </a:r>
            <a:r>
              <a:rPr lang="en-US" sz="2000" dirty="0"/>
              <a:t> &gt; 𝛳</a:t>
            </a:r>
            <a:r>
              <a:rPr lang="en-US" sz="2000" baseline="-25000" dirty="0"/>
              <a:t>1</a:t>
            </a:r>
            <a:r>
              <a:rPr lang="en-US" sz="2000" dirty="0"/>
              <a:t> ∧ </a:t>
            </a:r>
            <a:r>
              <a:rPr lang="en-US" sz="2000" dirty="0" err="1"/>
              <a:t>Ersparnisse</a:t>
            </a:r>
            <a:r>
              <a:rPr lang="en-US" sz="2000" dirty="0"/>
              <a:t> &gt; 𝛳</a:t>
            </a:r>
            <a:r>
              <a:rPr lang="en-US" sz="2000" baseline="-25000" dirty="0"/>
              <a:t>2</a:t>
            </a:r>
            <a:r>
              <a:rPr lang="en-US" sz="2000" dirty="0"/>
              <a:t>), </a:t>
            </a:r>
            <a:br>
              <a:rPr lang="en-US" sz="2000" dirty="0"/>
            </a:br>
            <a:r>
              <a:rPr lang="en-US" sz="2000" dirty="0" err="1"/>
              <a:t>dann</a:t>
            </a:r>
            <a:r>
              <a:rPr lang="en-US" sz="2000" dirty="0"/>
              <a:t> </a:t>
            </a:r>
            <a:r>
              <a:rPr lang="en-US" sz="2000" dirty="0" err="1"/>
              <a:t>kreditwürdig</a:t>
            </a:r>
            <a:r>
              <a:rPr lang="en-US" sz="2000" dirty="0"/>
              <a:t> (⊕), </a:t>
            </a:r>
            <a:r>
              <a:rPr lang="en-US" sz="2000" dirty="0" err="1"/>
              <a:t>sonst</a:t>
            </a:r>
            <a:r>
              <a:rPr lang="en-US" sz="2000" dirty="0"/>
              <a:t> </a:t>
            </a:r>
            <a:r>
              <a:rPr lang="en-US" sz="2000" dirty="0" err="1"/>
              <a:t>nicht</a:t>
            </a:r>
            <a:r>
              <a:rPr lang="en-US" sz="2000" dirty="0"/>
              <a:t> (⊖)</a:t>
            </a:r>
          </a:p>
          <a:p>
            <a:r>
              <a:rPr lang="en-US" sz="2400" dirty="0" err="1"/>
              <a:t>Nur</a:t>
            </a:r>
            <a:r>
              <a:rPr lang="en-US" sz="2400" dirty="0"/>
              <a:t> 2 Parameter</a:t>
            </a:r>
            <a:br>
              <a:rPr lang="en-US" sz="2400" dirty="0"/>
            </a:br>
            <a:r>
              <a:rPr lang="en-US" sz="2400" dirty="0" err="1"/>
              <a:t>nötig</a:t>
            </a:r>
            <a:r>
              <a:rPr lang="en-US" sz="2400" dirty="0"/>
              <a:t>: (𝛳</a:t>
            </a:r>
            <a:r>
              <a:rPr lang="en-US" sz="2400" baseline="-25000" dirty="0"/>
              <a:t>1</a:t>
            </a:r>
            <a:r>
              <a:rPr lang="en-US" sz="2400" dirty="0"/>
              <a:t>, 𝛳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</a:p>
          <a:p>
            <a:r>
              <a:rPr lang="en-US" sz="2400" dirty="0"/>
              <a:t>Modell </a:t>
            </a:r>
            <a:r>
              <a:rPr lang="en-US" sz="2400" dirty="0" err="1"/>
              <a:t>fordert</a:t>
            </a:r>
            <a:br>
              <a:rPr lang="en-US" sz="2400" dirty="0"/>
            </a:br>
            <a:r>
              <a:rPr lang="en-US" sz="2400" dirty="0" err="1"/>
              <a:t>geringen</a:t>
            </a:r>
            <a:r>
              <a:rPr lang="en-US" sz="2400" dirty="0"/>
              <a:t> Speicher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6" name="Cloud Callout 5"/>
          <p:cNvSpPr/>
          <p:nvPr/>
        </p:nvSpPr>
        <p:spPr>
          <a:xfrm>
            <a:off x="3317127" y="5157192"/>
            <a:ext cx="5616624" cy="1224136"/>
          </a:xfrm>
          <a:prstGeom prst="cloudCallout">
            <a:avLst>
              <a:gd name="adj1" fmla="val -14520"/>
              <a:gd name="adj2" fmla="val -76137"/>
            </a:avLst>
          </a:prstGeom>
          <a:gradFill>
            <a:gsLst>
              <a:gs pos="0">
                <a:srgbClr val="FF0000">
                  <a:alpha val="42000"/>
                </a:srgbClr>
              </a:gs>
              <a:gs pos="100000">
                <a:srgbClr val="FFC000">
                  <a:alpha val="4800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Problem </a:t>
            </a:r>
            <a:r>
              <a:rPr lang="en-US" sz="3200" dirty="0" err="1">
                <a:solidFill>
                  <a:schemeClr val="tx1"/>
                </a:solidFill>
              </a:rPr>
              <a:t>erkennbar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748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6" y="5892800"/>
            <a:ext cx="1381125" cy="196851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Beispiel</a:t>
            </a:r>
            <a:endParaRPr lang="en-US" sz="2800" dirty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497192" cy="4968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Anzahl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von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Städten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mit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bestimmten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Einwohnerzahlen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schätzen</a:t>
            </a: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Daten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Liste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von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Einwohnerzahlen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einige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kommen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mehrfach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vor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)</a:t>
            </a: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00B050"/>
                </a:solidFill>
                <a:latin typeface="Chalkduster"/>
                <a:cs typeface="+mn-cs"/>
              </a:rPr>
              <a:t>Explizites</a:t>
            </a:r>
            <a:r>
              <a:rPr lang="en-US" dirty="0">
                <a:solidFill>
                  <a:srgbClr val="00B050"/>
                </a:solidFill>
                <a:latin typeface="Chalkduster"/>
                <a:cs typeface="+mn-cs"/>
              </a:rPr>
              <a:t> Modell: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Zählerfeld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aufbauen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  <a:p>
            <a:pPr lvl="1" eaLnBrk="1" hangingPunct="1">
              <a:defRPr/>
            </a:pP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Zählerfeld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ggf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Chalkduster"/>
                <a:cs typeface="+mn-cs"/>
              </a:rPr>
              <a:t>sehr</a:t>
            </a:r>
            <a:r>
              <a:rPr lang="en-US" dirty="0">
                <a:solidFill>
                  <a:srgbClr val="FF00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halkduster"/>
                <a:cs typeface="+mn-cs"/>
              </a:rPr>
              <a:t>groß</a:t>
            </a: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00B050"/>
                </a:solidFill>
                <a:latin typeface="Chalkduster"/>
                <a:cs typeface="+mn-cs"/>
              </a:rPr>
              <a:t>Implizites</a:t>
            </a:r>
            <a:r>
              <a:rPr lang="en-US" dirty="0">
                <a:solidFill>
                  <a:srgbClr val="00B050"/>
                </a:solidFill>
                <a:latin typeface="Chalkduster"/>
                <a:cs typeface="+mn-cs"/>
              </a:rPr>
              <a:t> Modell: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Potenzgesetz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y=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ax</a:t>
            </a:r>
            <a:r>
              <a:rPr lang="en-US" baseline="30000" dirty="0" err="1">
                <a:solidFill>
                  <a:schemeClr val="bg1"/>
                </a:solidFill>
                <a:latin typeface="Chalkduster"/>
                <a:cs typeface="+mn-cs"/>
              </a:rPr>
              <a:t>b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  <a:p>
            <a:pPr lvl="1"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a und b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bestimmen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  <a:p>
            <a:pPr lvl="1" eaLnBrk="1" hangingPunct="1">
              <a:defRPr/>
            </a:pPr>
            <a:r>
              <a:rPr lang="en-US" dirty="0" err="1">
                <a:solidFill>
                  <a:srgbClr val="FF0000"/>
                </a:solidFill>
                <a:latin typeface="Chalkduster"/>
                <a:cs typeface="+mn-cs"/>
              </a:rPr>
              <a:t>Aufwendiges</a:t>
            </a:r>
            <a:r>
              <a:rPr lang="en-US" dirty="0">
                <a:solidFill>
                  <a:srgbClr val="FF00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Optimierungsproblem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lösen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869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Begriff</a:t>
            </a:r>
            <a:r>
              <a:rPr lang="en-US" dirty="0"/>
              <a:t> der "</a:t>
            </a:r>
            <a:r>
              <a:rPr lang="en-US" dirty="0" err="1"/>
              <a:t>Verteilung</a:t>
            </a:r>
            <a:r>
              <a:rPr lang="en-US" dirty="0"/>
              <a:t>"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87038"/>
            <a:ext cx="7198816" cy="52946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53" y="2574197"/>
            <a:ext cx="3186747" cy="12241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4821368" y="2204864"/>
            <a:ext cx="29837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Pareto-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Verteilung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 Par(k,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min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87" y="3897213"/>
            <a:ext cx="2832100" cy="901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4601" y="636158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544FF"/>
                </a:solidFill>
              </a:rPr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2117870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3997"/>
          </a:xfrm>
          <a:prstGeom prst="rect">
            <a:avLst/>
          </a:prstGeom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err="1"/>
              <a:t>Rechnen</a:t>
            </a:r>
            <a:r>
              <a:rPr lang="en-US" dirty="0"/>
              <a:t> auf </a:t>
            </a:r>
            <a:r>
              <a:rPr lang="en-US" dirty="0" err="1"/>
              <a:t>realistischen</a:t>
            </a:r>
            <a:r>
              <a:rPr lang="en-US" dirty="0"/>
              <a:t> </a:t>
            </a:r>
            <a:r>
              <a:rPr lang="en-US" dirty="0" err="1"/>
              <a:t>Daten</a:t>
            </a:r>
            <a:endParaRPr lang="en" dirty="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108473"/>
            <a:ext cx="8229600" cy="5459428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Clr>
                <a:schemeClr val="dk1"/>
              </a:buClr>
              <a:buSzPct val="36666"/>
              <a:buNone/>
            </a:pPr>
            <a:r>
              <a:rPr lang="en-US" dirty="0" err="1">
                <a:solidFill>
                  <a:srgbClr val="000000"/>
                </a:solidFill>
              </a:rPr>
              <a:t>Unterstützung</a:t>
            </a:r>
            <a:r>
              <a:rPr lang="en-US" dirty="0">
                <a:solidFill>
                  <a:srgbClr val="000000"/>
                </a:solidFill>
              </a:rPr>
              <a:t> von </a:t>
            </a:r>
            <a:r>
              <a:rPr lang="en-US" b="1" dirty="0" err="1">
                <a:solidFill>
                  <a:srgbClr val="FF0000"/>
                </a:solidFill>
              </a:rPr>
              <a:t>großen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Modellen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durch</a:t>
            </a:r>
            <a:r>
              <a:rPr lang="en-US" dirty="0">
                <a:solidFill>
                  <a:srgbClr val="000000"/>
                </a:solidFill>
              </a:rPr>
              <a:t> Cluster-</a:t>
            </a:r>
            <a:r>
              <a:rPr lang="en-US" dirty="0" err="1">
                <a:solidFill>
                  <a:srgbClr val="000000"/>
                </a:solidFill>
              </a:rPr>
              <a:t>basiertes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maschinelles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Lernen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Clr>
                <a:schemeClr val="dk1"/>
              </a:buClr>
              <a:buSzPct val="36666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Clr>
                <a:schemeClr val="dk1"/>
              </a:buClr>
              <a:buSzPct val="36666"/>
              <a:buNone/>
            </a:pPr>
            <a:r>
              <a:rPr lang="en-US" b="1" dirty="0" err="1">
                <a:solidFill>
                  <a:srgbClr val="0033CC"/>
                </a:solidFill>
              </a:rPr>
              <a:t>Daten-Parallelismus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Daten</a:t>
            </a:r>
            <a:r>
              <a:rPr lang="en-US" dirty="0">
                <a:solidFill>
                  <a:srgbClr val="000000"/>
                </a:solidFill>
              </a:rPr>
              <a:t> auf </a:t>
            </a:r>
            <a:r>
              <a:rPr lang="en-US" dirty="0" err="1">
                <a:solidFill>
                  <a:srgbClr val="000000"/>
                </a:solidFill>
              </a:rPr>
              <a:t>Clusterknoten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aufgeteilt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jeder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Knoten</a:t>
            </a:r>
            <a:r>
              <a:rPr lang="en-US" dirty="0">
                <a:solidFill>
                  <a:srgbClr val="000000"/>
                </a:solidFill>
              </a:rPr>
              <a:t> hat </a:t>
            </a:r>
            <a:r>
              <a:rPr lang="en-US" dirty="0" err="1">
                <a:solidFill>
                  <a:srgbClr val="000000"/>
                </a:solidFill>
              </a:rPr>
              <a:t>lokale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Kopie</a:t>
            </a:r>
            <a:r>
              <a:rPr lang="en-US" dirty="0">
                <a:solidFill>
                  <a:srgbClr val="000000"/>
                </a:solidFill>
              </a:rPr>
              <a:t> des </a:t>
            </a:r>
            <a:r>
              <a:rPr lang="en-US" dirty="0" err="1">
                <a:solidFill>
                  <a:srgbClr val="000000"/>
                </a:solidFill>
              </a:rPr>
              <a:t>geteilten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Modells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Clr>
                <a:schemeClr val="dk1"/>
              </a:buClr>
              <a:buSzPct val="36666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Clr>
                <a:schemeClr val="dk1"/>
              </a:buClr>
              <a:buSzPct val="36666"/>
              <a:buNone/>
            </a:pPr>
            <a:r>
              <a:rPr lang="en-US" b="1" dirty="0">
                <a:solidFill>
                  <a:srgbClr val="0033CC"/>
                </a:solidFill>
              </a:rPr>
              <a:t>Modell-</a:t>
            </a:r>
            <a:r>
              <a:rPr lang="en-US" b="1" dirty="0" err="1">
                <a:solidFill>
                  <a:srgbClr val="0033CC"/>
                </a:solidFill>
              </a:rPr>
              <a:t>Parallelismus</a:t>
            </a:r>
            <a:r>
              <a:rPr lang="en-US" b="1" dirty="0">
                <a:solidFill>
                  <a:srgbClr val="0033CC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Modell auf </a:t>
            </a:r>
            <a:r>
              <a:rPr lang="en-US" dirty="0" err="1">
                <a:solidFill>
                  <a:srgbClr val="000000"/>
                </a:solidFill>
              </a:rPr>
              <a:t>verschiedene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Knoten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verteilt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Keiner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verarbeitet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gesamte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Daten</a:t>
            </a:r>
            <a:r>
              <a:rPr lang="en-US" dirty="0">
                <a:solidFill>
                  <a:srgbClr val="000000"/>
                </a:solidFill>
              </a:rPr>
              <a:t>, </a:t>
            </a:r>
          </a:p>
          <a:p>
            <a:pPr marL="0" indent="0">
              <a:buClr>
                <a:schemeClr val="dk1"/>
              </a:buClr>
              <a:buSzPct val="36666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Clr>
                <a:schemeClr val="dk1"/>
              </a:buClr>
              <a:buSzPct val="36666"/>
              <a:buNone/>
            </a:pPr>
            <a:r>
              <a:rPr lang="en-US" dirty="0">
                <a:solidFill>
                  <a:srgbClr val="000000"/>
                </a:solidFill>
              </a:rPr>
              <a:t>In </a:t>
            </a:r>
            <a:r>
              <a:rPr lang="en-US" dirty="0" err="1">
                <a:solidFill>
                  <a:srgbClr val="000000"/>
                </a:solidFill>
              </a:rPr>
              <a:t>beiden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Fällen</a:t>
            </a:r>
            <a:r>
              <a:rPr lang="en-US" dirty="0">
                <a:solidFill>
                  <a:srgbClr val="000000"/>
                </a:solidFill>
              </a:rPr>
              <a:t> gilt: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err="1">
                <a:solidFill>
                  <a:srgbClr val="000000"/>
                </a:solidFill>
              </a:rPr>
              <a:t>Knoten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müssen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kommunizieren</a:t>
            </a:r>
            <a:r>
              <a:rPr lang="en-US" dirty="0">
                <a:solidFill>
                  <a:srgbClr val="000000"/>
                </a:solidFill>
              </a:rPr>
              <a:t>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um Modell </a:t>
            </a:r>
            <a:r>
              <a:rPr lang="en-US" dirty="0" err="1">
                <a:solidFill>
                  <a:srgbClr val="000000"/>
                </a:solidFill>
              </a:rPr>
              <a:t>zu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bestimmen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91605"/>
      </p:ext>
    </p:extLst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den Kurs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6"/>
            <a:ext cx="8507413" cy="4968875"/>
          </a:xfrm>
        </p:spPr>
        <p:txBody>
          <a:bodyPr/>
          <a:lstStyle/>
          <a:p>
            <a:r>
              <a:rPr lang="de-DE" sz="2400" dirty="0"/>
              <a:t>Repräsentationssprachen</a:t>
            </a:r>
          </a:p>
          <a:p>
            <a:pPr lvl="1"/>
            <a:r>
              <a:rPr lang="de-DE" sz="2000" dirty="0"/>
              <a:t>Modellierungsansatz</a:t>
            </a:r>
          </a:p>
          <a:p>
            <a:pPr lvl="1"/>
            <a:r>
              <a:rPr lang="de-DE" sz="2000" dirty="0"/>
              <a:t>Entscheidungs- und Berechnungsprobleme</a:t>
            </a:r>
          </a:p>
          <a:p>
            <a:pPr lvl="1"/>
            <a:r>
              <a:rPr lang="de-DE" sz="2000" dirty="0"/>
              <a:t>Verfahren zu deren Lösung</a:t>
            </a:r>
          </a:p>
          <a:p>
            <a:r>
              <a:rPr lang="de-DE" sz="2400" dirty="0"/>
              <a:t>Gewinnung von Modellen aus Daten als Optimierungsproblem (</a:t>
            </a:r>
            <a:r>
              <a:rPr lang="de-DE" sz="2400" dirty="0" err="1"/>
              <a:t>Algorithm</a:t>
            </a:r>
            <a:r>
              <a:rPr lang="de-DE" sz="2400" dirty="0"/>
              <a:t>. Datenanalyse, Data Mining, Maschinelles Lernen)</a:t>
            </a:r>
          </a:p>
          <a:p>
            <a:pPr lvl="1"/>
            <a:r>
              <a:rPr lang="de-DE" sz="2000" dirty="0"/>
              <a:t>Überwachtes Lernen, </a:t>
            </a:r>
          </a:p>
          <a:p>
            <a:pPr lvl="1"/>
            <a:r>
              <a:rPr lang="de-DE" sz="2000" dirty="0" err="1"/>
              <a:t>Unüberwachtes</a:t>
            </a:r>
            <a:r>
              <a:rPr lang="de-DE" sz="2000" dirty="0"/>
              <a:t> Lernen</a:t>
            </a:r>
          </a:p>
          <a:p>
            <a:pPr lvl="2"/>
            <a:r>
              <a:rPr lang="de-DE" sz="1800" dirty="0" err="1"/>
              <a:t>Deep</a:t>
            </a:r>
            <a:r>
              <a:rPr lang="de-DE" sz="1800" dirty="0"/>
              <a:t> Learning, </a:t>
            </a:r>
            <a:r>
              <a:rPr lang="de-DE" sz="1800" dirty="0" err="1"/>
              <a:t>Transduktives</a:t>
            </a:r>
            <a:r>
              <a:rPr lang="de-DE" sz="1800" dirty="0"/>
              <a:t> Lernen, Reinforcement-Lernen</a:t>
            </a:r>
          </a:p>
          <a:p>
            <a:pPr lvl="1"/>
            <a:r>
              <a:rPr lang="de-DE" sz="2000" dirty="0"/>
              <a:t>Transfer-Lernen</a:t>
            </a:r>
          </a:p>
          <a:p>
            <a:r>
              <a:rPr lang="de-DE" sz="2400" dirty="0"/>
              <a:t>Verwendung von Modellen in Anwendungen</a:t>
            </a:r>
          </a:p>
          <a:p>
            <a:pPr lvl="1"/>
            <a:r>
              <a:rPr lang="de-DE" sz="2000" dirty="0"/>
              <a:t>Prädiktion, Forensik, Verstehen der Realität (Science-Aspekt!)</a:t>
            </a:r>
          </a:p>
          <a:p>
            <a:pPr lvl="1"/>
            <a:r>
              <a:rPr lang="de-DE" sz="2000" dirty="0"/>
              <a:t>Autonome Aktivitäten/ Agenten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3FF872-1AD5-834A-AFC0-24CBC8B1BD35}" type="slidenum">
              <a:rPr lang="tr-TR" smtClean="0"/>
              <a:pPr>
                <a:defRPr/>
              </a:pPr>
              <a:t>17</a:t>
            </a:fld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64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446856" y="260129"/>
            <a:ext cx="8229600" cy="936625"/>
          </a:xfrm>
        </p:spPr>
        <p:txBody>
          <a:bodyPr/>
          <a:lstStyle/>
          <a:p>
            <a:r>
              <a:rPr lang="de-DE" dirty="0">
                <a:latin typeface="+mn-lt"/>
                <a:ea typeface="ＭＳ Ｐゴシック" charset="0"/>
                <a:cs typeface="ＭＳ Ｐゴシック" charset="0"/>
              </a:rPr>
              <a:t>Literatur</a:t>
            </a:r>
          </a:p>
        </p:txBody>
      </p:sp>
      <p:sp>
        <p:nvSpPr>
          <p:cNvPr id="20482" name="Inhaltsplatzhalter 2"/>
          <p:cNvSpPr>
            <a:spLocks noGrp="1"/>
          </p:cNvSpPr>
          <p:nvPr>
            <p:ph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4" name="Bild 3" descr="ShowCover.as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340768"/>
            <a:ext cx="3645945" cy="4725144"/>
          </a:xfrm>
          <a:prstGeom prst="rect">
            <a:avLst/>
          </a:prstGeom>
        </p:spPr>
      </p:pic>
      <p:pic>
        <p:nvPicPr>
          <p:cNvPr id="2" name="Bild 1" descr="image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8640"/>
            <a:ext cx="3240360" cy="3667499"/>
          </a:xfrm>
          <a:prstGeom prst="rect">
            <a:avLst/>
          </a:prstGeom>
        </p:spPr>
      </p:pic>
      <p:pic>
        <p:nvPicPr>
          <p:cNvPr id="20486" name="Bild 6" descr="Screen Shot 2014-04-17 at 11.11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76" y="2420889"/>
            <a:ext cx="326548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346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6976"/>
            <a:ext cx="8435280" cy="4968875"/>
          </a:xfrm>
        </p:spPr>
        <p:txBody>
          <a:bodyPr/>
          <a:lstStyle/>
          <a:p>
            <a:r>
              <a:rPr lang="de-DE" sz="2000" dirty="0"/>
              <a:t>Stuart Russell, Peter </a:t>
            </a:r>
            <a:r>
              <a:rPr lang="de-DE" sz="2000" dirty="0" err="1"/>
              <a:t>Norvig</a:t>
            </a:r>
            <a:r>
              <a:rPr lang="de-DE" sz="2000" dirty="0"/>
              <a:t>, </a:t>
            </a:r>
            <a:r>
              <a:rPr lang="de-DE" sz="2000" b="1" dirty="0" err="1"/>
              <a:t>Artificial</a:t>
            </a:r>
            <a:r>
              <a:rPr lang="de-DE" sz="2000" b="1" dirty="0"/>
              <a:t> </a:t>
            </a:r>
            <a:r>
              <a:rPr lang="de-DE" sz="2000" b="1" dirty="0" err="1"/>
              <a:t>Intelligence</a:t>
            </a:r>
            <a:r>
              <a:rPr lang="de-DE" sz="2000" b="1" dirty="0"/>
              <a:t> – </a:t>
            </a:r>
            <a:br>
              <a:rPr lang="de-DE" sz="2000" b="1" dirty="0"/>
            </a:br>
            <a:r>
              <a:rPr lang="de-DE" sz="2000" b="1" dirty="0"/>
              <a:t>A Modern Approach</a:t>
            </a:r>
            <a:r>
              <a:rPr lang="de-DE" sz="2000" dirty="0"/>
              <a:t>, Pearson, 2009 (oder 2003er Ed.)</a:t>
            </a:r>
          </a:p>
          <a:p>
            <a:r>
              <a:rPr lang="de-DE" sz="2000" dirty="0"/>
              <a:t>Ian H. Witten, Eibe Frank, Mark A. Hall, </a:t>
            </a:r>
            <a:br>
              <a:rPr lang="de-DE" sz="2000" dirty="0"/>
            </a:br>
            <a:r>
              <a:rPr lang="de-DE" sz="2000" dirty="0"/>
              <a:t>Data Mining: </a:t>
            </a:r>
            <a:r>
              <a:rPr lang="de-DE" sz="2000" b="1" dirty="0" err="1"/>
              <a:t>Practical</a:t>
            </a:r>
            <a:r>
              <a:rPr lang="de-DE" sz="2000" b="1" dirty="0"/>
              <a:t> </a:t>
            </a:r>
            <a:r>
              <a:rPr lang="de-DE" sz="2000" b="1" dirty="0" err="1"/>
              <a:t>Machine</a:t>
            </a:r>
            <a:r>
              <a:rPr lang="de-DE" sz="2000" b="1" dirty="0"/>
              <a:t> Learning </a:t>
            </a:r>
            <a:br>
              <a:rPr lang="de-DE" sz="2000" b="1" dirty="0"/>
            </a:br>
            <a:r>
              <a:rPr lang="de-DE" sz="2000" b="1" dirty="0"/>
              <a:t>Tools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  <a:r>
              <a:rPr lang="de-DE" sz="2000" b="1" dirty="0" err="1"/>
              <a:t>Techniques</a:t>
            </a:r>
            <a:r>
              <a:rPr lang="de-DE" sz="2000" dirty="0"/>
              <a:t>, Morgan Kaufmann, </a:t>
            </a:r>
            <a:br>
              <a:rPr lang="de-DE" sz="2000" dirty="0"/>
            </a:br>
            <a:r>
              <a:rPr lang="de-DE" sz="2000" dirty="0"/>
              <a:t>2011</a:t>
            </a:r>
          </a:p>
          <a:p>
            <a:r>
              <a:rPr lang="de-DE" sz="2000" dirty="0"/>
              <a:t>Ethem </a:t>
            </a:r>
            <a:r>
              <a:rPr lang="de-DE" sz="2000" dirty="0" err="1"/>
              <a:t>Alpaydin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b="1" dirty="0" err="1"/>
              <a:t>Introduction</a:t>
            </a:r>
            <a:r>
              <a:rPr lang="de-DE" sz="2000" b="1" dirty="0"/>
              <a:t> </a:t>
            </a:r>
            <a:r>
              <a:rPr lang="de-DE" sz="2000" b="1" dirty="0" err="1"/>
              <a:t>to</a:t>
            </a:r>
            <a:r>
              <a:rPr lang="de-DE" sz="2000" b="1" dirty="0"/>
              <a:t> </a:t>
            </a:r>
            <a:r>
              <a:rPr lang="de-DE" sz="2000" b="1" dirty="0" err="1"/>
              <a:t>Machine</a:t>
            </a:r>
            <a:r>
              <a:rPr lang="de-DE" sz="2000" b="1" dirty="0"/>
              <a:t> Learning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3</a:t>
            </a:r>
            <a:r>
              <a:rPr lang="de-DE" sz="2000" baseline="30000" dirty="0"/>
              <a:t>rd</a:t>
            </a:r>
            <a:r>
              <a:rPr lang="de-DE" sz="2000" dirty="0"/>
              <a:t> Ed., MIT Press, 2014</a:t>
            </a:r>
          </a:p>
          <a:p>
            <a:r>
              <a:rPr lang="de-DE" sz="2000" dirty="0"/>
              <a:t>Jure </a:t>
            </a:r>
            <a:r>
              <a:rPr lang="de-DE" sz="2000" dirty="0" err="1"/>
              <a:t>Leskovec</a:t>
            </a:r>
            <a:r>
              <a:rPr lang="de-DE" sz="2000" dirty="0"/>
              <a:t>, Anand </a:t>
            </a:r>
            <a:r>
              <a:rPr lang="de-DE" sz="2000" dirty="0" err="1"/>
              <a:t>Rajaraman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Jeffrey D. Ullman, </a:t>
            </a:r>
            <a:r>
              <a:rPr lang="de-DE" sz="2000" b="1" dirty="0"/>
              <a:t>Mining </a:t>
            </a:r>
            <a:r>
              <a:rPr lang="de-DE" sz="2000" b="1" dirty="0" err="1"/>
              <a:t>of</a:t>
            </a:r>
            <a:r>
              <a:rPr lang="de-DE" sz="2000" b="1" dirty="0"/>
              <a:t> Massive Datasets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2</a:t>
            </a:r>
            <a:r>
              <a:rPr lang="de-DE" sz="2000" baseline="30000" dirty="0"/>
              <a:t>nd</a:t>
            </a:r>
            <a:r>
              <a:rPr lang="de-DE" sz="2000" dirty="0"/>
              <a:t> Ed., Cambridge University Press, 2014</a:t>
            </a:r>
          </a:p>
          <a:p>
            <a:endParaRPr lang="de-DE" sz="2000" dirty="0"/>
          </a:p>
          <a:p>
            <a:r>
              <a:rPr lang="de-DE" sz="2000" dirty="0"/>
              <a:t>Viele zusätzliche Bücher, Präsentationen, </a:t>
            </a:r>
            <a:br>
              <a:rPr lang="de-DE" sz="2000" dirty="0"/>
            </a:br>
            <a:r>
              <a:rPr lang="de-DE" sz="2000" dirty="0"/>
              <a:t>und Videos im Web</a:t>
            </a:r>
          </a:p>
          <a:p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70" y="2204865"/>
            <a:ext cx="2870695" cy="383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Teilnehmerkreis und Voraussetzungen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e-DE" sz="1800" b="1" dirty="0"/>
              <a:t>Studiengänge</a:t>
            </a:r>
          </a:p>
          <a:p>
            <a:pPr>
              <a:defRPr/>
            </a:pPr>
            <a:r>
              <a:rPr lang="de-DE" sz="1800" dirty="0"/>
              <a:t>Bachelor </a:t>
            </a:r>
            <a:r>
              <a:rPr lang="de-DE" sz="1800" b="1" dirty="0"/>
              <a:t>Informatik</a:t>
            </a:r>
          </a:p>
          <a:p>
            <a:pPr lvl="1">
              <a:defRPr/>
            </a:pPr>
            <a:r>
              <a:rPr lang="de-DE" sz="1600" dirty="0"/>
              <a:t>Pflicht in der kanonischen Vertiefung Web </a:t>
            </a:r>
            <a:r>
              <a:rPr lang="de-DE" sz="1600" dirty="0" err="1"/>
              <a:t>and</a:t>
            </a:r>
            <a:r>
              <a:rPr lang="de-DE" sz="1600" dirty="0"/>
              <a:t> Data Science</a:t>
            </a:r>
          </a:p>
          <a:p>
            <a:pPr>
              <a:defRPr/>
            </a:pPr>
            <a:endParaRPr lang="de-DE" sz="1800" dirty="0"/>
          </a:p>
          <a:p>
            <a:pPr marL="0" indent="0">
              <a:buNone/>
              <a:defRPr/>
            </a:pPr>
            <a:r>
              <a:rPr lang="de-DE" sz="1800" b="1" dirty="0"/>
              <a:t>Voraussetzungen</a:t>
            </a:r>
            <a:endParaRPr lang="de-DE" sz="1800" dirty="0"/>
          </a:p>
          <a:p>
            <a:pPr>
              <a:defRPr/>
            </a:pPr>
            <a:r>
              <a:rPr lang="de-DE" sz="1800" dirty="0"/>
              <a:t>Keine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8ACC5-0C12-5A40-8FF7-76A23673B596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355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erweitertes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Beispiel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Sortierung</a:t>
            </a:r>
            <a:r>
              <a:rPr lang="en-US" dirty="0">
                <a:ea typeface="ＭＳ Ｐゴシック" charset="0"/>
                <a:cs typeface="ＭＳ Ｐゴシック" charset="0"/>
              </a:rPr>
              <a:t> von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Fischen</a:t>
            </a:r>
            <a:r>
              <a:rPr lang="en-US" dirty="0">
                <a:ea typeface="ＭＳ Ｐゴシック" charset="0"/>
                <a:cs typeface="ＭＳ Ｐゴシック" charset="0"/>
              </a:rPr>
              <a:t> auf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einem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Förderband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nach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Arten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durch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Bildverarbeitung</a:t>
            </a:r>
            <a:r>
              <a:rPr lang="en-US" dirty="0">
                <a:ea typeface="ＭＳ Ｐゴシック" charset="0"/>
                <a:cs typeface="ＭＳ Ｐゴシック" charset="0"/>
              </a:rPr>
              <a:t>”</a:t>
            </a:r>
          </a:p>
          <a:p>
            <a:pPr marL="0" indent="0" eaLnBrk="1" hangingPunct="1"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		</a:t>
            </a:r>
            <a:r>
              <a:rPr lang="en-US" dirty="0">
                <a:ea typeface="ＭＳ Ｐゴシック" charset="0"/>
              </a:rPr>
              <a:t>		    </a:t>
            </a:r>
            <a:r>
              <a:rPr lang="en-US" dirty="0" err="1">
                <a:ea typeface="ＭＳ Ｐゴシック" charset="0"/>
              </a:rPr>
              <a:t>Barsch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günstig</a:t>
            </a:r>
            <a:r>
              <a:rPr lang="en-US" dirty="0"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 eaLnBrk="1" hangingPunct="1"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	  </a:t>
            </a:r>
            <a:r>
              <a:rPr lang="en-US" dirty="0">
                <a:ea typeface="ＭＳ Ｐゴシック" charset="0"/>
              </a:rPr>
              <a:t>   </a:t>
            </a:r>
            <a:r>
              <a:rPr lang="en-US" dirty="0">
                <a:ea typeface="ＭＳ Ｐゴシック" charset="0"/>
                <a:cs typeface="ＭＳ Ｐゴシック" charset="0"/>
              </a:rPr>
              <a:t>Art</a:t>
            </a:r>
          </a:p>
          <a:p>
            <a:pPr marL="0" indent="0" eaLnBrk="1" hangingPunct="1"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			</a:t>
            </a:r>
            <a:r>
              <a:rPr lang="en-US" dirty="0">
                <a:ea typeface="ＭＳ Ｐゴシック" charset="0"/>
              </a:rPr>
              <a:t>	   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Lachs</a:t>
            </a:r>
            <a:r>
              <a:rPr lang="en-US" dirty="0"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teuer</a:t>
            </a:r>
            <a:r>
              <a:rPr lang="en-US" dirty="0"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 eaLnBrk="1" hangingPunct="1"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 flipV="1">
            <a:off x="2632720" y="2903787"/>
            <a:ext cx="1219200" cy="457200"/>
          </a:xfrm>
          <a:prstGeom prst="line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2632720" y="3480048"/>
            <a:ext cx="1219200" cy="381000"/>
          </a:xfrm>
          <a:prstGeom prst="line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906032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4938" y="324074"/>
            <a:ext cx="8896351" cy="53371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200" dirty="0">
                <a:ea typeface="ＭＳ Ｐゴシック" charset="0"/>
              </a:rPr>
              <a:t>   </a:t>
            </a:r>
            <a:r>
              <a:rPr lang="en-US" sz="3200" dirty="0" err="1">
                <a:ea typeface="ＭＳ Ｐゴシック" charset="0"/>
              </a:rPr>
              <a:t>Problemanalyse</a:t>
            </a:r>
            <a:endParaRPr lang="en-US" sz="3200" dirty="0">
              <a:ea typeface="ＭＳ Ｐゴシック" charset="0"/>
            </a:endParaRPr>
          </a:p>
          <a:p>
            <a:pPr eaLnBrk="1" hangingPunct="1"/>
            <a:endParaRPr lang="en-US" dirty="0">
              <a:ea typeface="ＭＳ Ｐゴシック" charset="0"/>
            </a:endParaRPr>
          </a:p>
          <a:p>
            <a:pPr marL="457189" lvl="1" indent="0" eaLnBrk="1" hangingPunct="1">
              <a:buNone/>
            </a:pPr>
            <a:r>
              <a:rPr lang="en-US" dirty="0" err="1">
                <a:ea typeface="ＭＳ Ｐゴシック" charset="0"/>
              </a:rPr>
              <a:t>Verwende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Kamera</a:t>
            </a:r>
            <a:r>
              <a:rPr lang="en-US" dirty="0">
                <a:ea typeface="ＭＳ Ｐゴシック" charset="0"/>
              </a:rPr>
              <a:t> und </a:t>
            </a:r>
            <a:r>
              <a:rPr lang="en-US" dirty="0" err="1">
                <a:ea typeface="ＭＳ Ｐゴシック" charset="0"/>
              </a:rPr>
              <a:t>nehme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Bilder</a:t>
            </a:r>
            <a:r>
              <a:rPr lang="en-US" dirty="0">
                <a:ea typeface="ＭＳ Ｐゴシック" charset="0"/>
              </a:rPr>
              <a:t> auf,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um </a:t>
            </a:r>
            <a:r>
              <a:rPr lang="en-US" dirty="0" err="1">
                <a:ea typeface="ＭＳ Ｐゴシック" charset="0"/>
              </a:rPr>
              <a:t>Merkmale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zu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bestimmen</a:t>
            </a:r>
            <a:r>
              <a:rPr lang="en-US" dirty="0">
                <a:ea typeface="ＭＳ Ｐゴシック" charset="0"/>
              </a:rPr>
              <a:t>:</a:t>
            </a:r>
          </a:p>
          <a:p>
            <a:pPr lvl="2" eaLnBrk="1" hangingPunct="1"/>
            <a:r>
              <a:rPr lang="en-US" sz="1800" dirty="0" err="1">
                <a:ea typeface="ＭＳ Ｐゴシック" charset="0"/>
              </a:rPr>
              <a:t>Länge</a:t>
            </a:r>
            <a:endParaRPr lang="en-US" sz="1800" dirty="0">
              <a:ea typeface="ＭＳ Ｐゴシック" charset="0"/>
            </a:endParaRPr>
          </a:p>
          <a:p>
            <a:pPr lvl="2" eaLnBrk="1" hangingPunct="1"/>
            <a:r>
              <a:rPr lang="en-US" sz="1800" dirty="0" err="1">
                <a:ea typeface="ＭＳ Ｐゴシック" charset="0"/>
              </a:rPr>
              <a:t>Helligkeit</a:t>
            </a:r>
            <a:endParaRPr lang="en-US" sz="1800" dirty="0">
              <a:ea typeface="ＭＳ Ｐゴシック" charset="0"/>
            </a:endParaRPr>
          </a:p>
          <a:p>
            <a:pPr lvl="2" eaLnBrk="1" hangingPunct="1"/>
            <a:r>
              <a:rPr lang="en-US" sz="1800" dirty="0" err="1">
                <a:ea typeface="ＭＳ Ｐゴシック" charset="0"/>
              </a:rPr>
              <a:t>Breite</a:t>
            </a:r>
            <a:endParaRPr lang="en-US" sz="1800" dirty="0">
              <a:ea typeface="ＭＳ Ｐゴシック" charset="0"/>
            </a:endParaRPr>
          </a:p>
          <a:p>
            <a:pPr lvl="2" eaLnBrk="1" hangingPunct="1"/>
            <a:r>
              <a:rPr lang="en-US" sz="1800" dirty="0" err="1">
                <a:ea typeface="ＭＳ Ｐゴシック" charset="0"/>
              </a:rPr>
              <a:t>Anzahl</a:t>
            </a:r>
            <a:r>
              <a:rPr lang="en-US" sz="1800" dirty="0">
                <a:ea typeface="ＭＳ Ｐゴシック" charset="0"/>
              </a:rPr>
              <a:t> und Form der </a:t>
            </a:r>
            <a:r>
              <a:rPr lang="en-US" sz="1800" dirty="0" err="1">
                <a:ea typeface="ＭＳ Ｐゴシック" charset="0"/>
              </a:rPr>
              <a:t>Flossen</a:t>
            </a:r>
            <a:endParaRPr lang="en-US" sz="1800" dirty="0"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ea typeface="ＭＳ Ｐゴシック" charset="0"/>
              </a:rPr>
              <a:t>Position des </a:t>
            </a:r>
            <a:r>
              <a:rPr lang="en-US" sz="1800" dirty="0" err="1">
                <a:ea typeface="ＭＳ Ｐゴシック" charset="0"/>
              </a:rPr>
              <a:t>Mundes</a:t>
            </a:r>
            <a:r>
              <a:rPr lang="en-US" sz="1800" dirty="0">
                <a:ea typeface="ＭＳ Ｐゴシック" charset="0"/>
              </a:rPr>
              <a:t> </a:t>
            </a:r>
            <a:r>
              <a:rPr lang="en-US" sz="1800" dirty="0" err="1">
                <a:ea typeface="ＭＳ Ｐゴシック" charset="0"/>
              </a:rPr>
              <a:t>usw</a:t>
            </a:r>
            <a:r>
              <a:rPr lang="en-US" sz="1800" dirty="0">
                <a:ea typeface="ＭＳ Ｐゴシック" charset="0"/>
              </a:rPr>
              <a:t>.</a:t>
            </a:r>
          </a:p>
          <a:p>
            <a:pPr lvl="2" eaLnBrk="1" hangingPunct="1"/>
            <a:endParaRPr lang="en-US" sz="1800" dirty="0">
              <a:ea typeface="ＭＳ Ｐゴシック" charset="0"/>
            </a:endParaRPr>
          </a:p>
          <a:p>
            <a:pPr marL="514338" lvl="1" indent="0" eaLnBrk="1" hangingPunct="1">
              <a:buNone/>
            </a:pPr>
            <a:r>
              <a:rPr lang="en-US" dirty="0" err="1">
                <a:ea typeface="ＭＳ Ｐゴシック" charset="0"/>
              </a:rPr>
              <a:t>Menge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aller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möglichen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Merkmale</a:t>
            </a:r>
            <a:br>
              <a:rPr lang="en-US" sz="2000" dirty="0">
                <a:ea typeface="ＭＳ Ｐゴシック" charset="0"/>
              </a:rPr>
            </a:br>
            <a:endParaRPr lang="en-US" sz="2000" dirty="0">
              <a:ea typeface="ＭＳ Ｐゴシック" charset="0"/>
            </a:endParaRPr>
          </a:p>
          <a:p>
            <a:pPr marL="514338" lvl="1" indent="0" eaLnBrk="1" hangingPunct="1">
              <a:buNone/>
            </a:pPr>
            <a:r>
              <a:rPr lang="en-US" dirty="0" err="1">
                <a:ea typeface="ＭＳ Ｐゴシック" charset="0"/>
              </a:rPr>
              <a:t>Ziel</a:t>
            </a:r>
            <a:r>
              <a:rPr lang="en-US" dirty="0">
                <a:ea typeface="ＭＳ Ｐゴシック" charset="0"/>
              </a:rPr>
              <a:t>: </a:t>
            </a:r>
            <a:r>
              <a:rPr lang="en-US" dirty="0" err="1">
                <a:ea typeface="ＭＳ Ｐゴシック" charset="0"/>
              </a:rPr>
              <a:t>Wähle</a:t>
            </a:r>
            <a:r>
              <a:rPr lang="en-US" dirty="0">
                <a:ea typeface="ＭＳ Ｐゴシック" charset="0"/>
              </a:rPr>
              <a:t> die </a:t>
            </a:r>
            <a:r>
              <a:rPr lang="en-US" dirty="0" err="1">
                <a:ea typeface="ＭＳ Ｐゴシック" charset="0"/>
              </a:rPr>
              <a:t>relevanten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aus</a:t>
            </a:r>
            <a:endParaRPr lang="en-US" dirty="0">
              <a:ea typeface="ＭＳ Ｐゴシック" charset="0"/>
            </a:endParaRPr>
          </a:p>
          <a:p>
            <a:pPr lvl="2" eaLnBrk="1" hangingPunct="1"/>
            <a:endParaRPr lang="en-US" sz="1800" dirty="0">
              <a:ea typeface="ＭＳ Ｐゴシック" charset="0"/>
            </a:endParaRP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623088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4162" y="260650"/>
            <a:ext cx="7960247" cy="52609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sz="3200" dirty="0">
                <a:ea typeface="ＭＳ Ｐゴシック" charset="0"/>
              </a:rPr>
              <a:t> Vorverarbeitung</a:t>
            </a:r>
          </a:p>
          <a:p>
            <a:pPr eaLnBrk="1" hangingPunct="1"/>
            <a:endParaRPr lang="de-DE" dirty="0">
              <a:ea typeface="ＭＳ Ｐゴシック" charset="0"/>
            </a:endParaRPr>
          </a:p>
          <a:p>
            <a:pPr eaLnBrk="1" hangingPunct="1"/>
            <a:r>
              <a:rPr lang="de-DE" dirty="0">
                <a:ea typeface="ＭＳ Ｐゴシック" charset="0"/>
              </a:rPr>
              <a:t>Verwende Segmentierungsoperator, um Fisch und Hintergrund zu unterscheiden</a:t>
            </a:r>
          </a:p>
          <a:p>
            <a:pPr lvl="1" eaLnBrk="1" hangingPunct="1"/>
            <a:endParaRPr lang="de-DE" dirty="0">
              <a:ea typeface="ＭＳ Ｐゴシック" charset="0"/>
            </a:endParaRPr>
          </a:p>
          <a:p>
            <a:pPr eaLnBrk="1" hangingPunct="1"/>
            <a:r>
              <a:rPr lang="de-DE" dirty="0">
                <a:ea typeface="ＭＳ Ｐゴシック" charset="0"/>
              </a:rPr>
              <a:t>Fischregion wird verwendet, um Merkmalswerte zu extrahieren (geeignete Merkmale vorher festgelegt)</a:t>
            </a:r>
          </a:p>
          <a:p>
            <a:pPr eaLnBrk="1" hangingPunct="1"/>
            <a:endParaRPr lang="de-DE" dirty="0">
              <a:ea typeface="ＭＳ Ｐゴシック" charset="0"/>
            </a:endParaRPr>
          </a:p>
          <a:p>
            <a:pPr eaLnBrk="1" hangingPunct="1"/>
            <a:r>
              <a:rPr lang="de-DE" dirty="0">
                <a:ea typeface="ＭＳ Ｐゴシック" charset="0"/>
              </a:rPr>
              <a:t>Merkmalswerte weiterverarbeitet durch </a:t>
            </a:r>
            <a:br>
              <a:rPr lang="de-DE" dirty="0">
                <a:ea typeface="ＭＳ Ｐゴシック" charset="0"/>
              </a:rPr>
            </a:br>
            <a:r>
              <a:rPr lang="de-DE" dirty="0" err="1">
                <a:ea typeface="ＭＳ Ｐゴシック" charset="0"/>
              </a:rPr>
              <a:t>Klassifikator</a:t>
            </a:r>
            <a:r>
              <a:rPr lang="de-DE" dirty="0">
                <a:ea typeface="ＭＳ Ｐゴシック" charset="0"/>
              </a:rPr>
              <a:t> (Barsch oder Lachs)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68109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3346" b="3142"/>
          <a:stretch>
            <a:fillRect/>
          </a:stretch>
        </p:blipFill>
        <p:spPr>
          <a:xfrm>
            <a:off x="304800" y="1143001"/>
            <a:ext cx="8839200" cy="4348163"/>
          </a:xfrm>
          <a:noFill/>
        </p:spPr>
      </p:pic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188640"/>
            <a:ext cx="269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Klassifikation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444208" y="4293096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4368" y="4293096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     Barsch   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1797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260649"/>
            <a:ext cx="8229600" cy="482441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sz="3200" dirty="0">
                <a:ea typeface="ＭＳ Ｐゴシック" charset="0"/>
              </a:rPr>
              <a:t>Bestimmung geeigneter Merkmale</a:t>
            </a:r>
          </a:p>
          <a:p>
            <a:pPr marL="0" indent="0" eaLnBrk="1" hangingPunct="1">
              <a:buNone/>
            </a:pPr>
            <a:endParaRPr lang="de-DE" dirty="0">
              <a:ea typeface="ＭＳ Ｐゴシック" charset="0"/>
            </a:endParaRPr>
          </a:p>
          <a:p>
            <a:pPr eaLnBrk="1" hangingPunct="1"/>
            <a:r>
              <a:rPr lang="de-DE" dirty="0">
                <a:ea typeface="ＭＳ Ｐゴシック" charset="0"/>
              </a:rPr>
              <a:t>Wir benötigen einen Experten, um die Merkmale festzulegen, mit denen man Barsche und Lachse richtig klassifizieren kann</a:t>
            </a:r>
          </a:p>
          <a:p>
            <a:pPr eaLnBrk="1" hangingPunct="1"/>
            <a:r>
              <a:rPr lang="de-DE" dirty="0">
                <a:ea typeface="ＭＳ Ｐゴシック" charset="0"/>
              </a:rPr>
              <a:t>Wie wäre es mit Länge als Merkmal zur Unterscheidung?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66863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1" y="2235398"/>
            <a:ext cx="8896351" cy="4135439"/>
          </a:xfrm>
        </p:spPr>
      </p:pic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381328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2411760" y="2204567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2204567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Barsch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98993" y="5804967"/>
            <a:ext cx="776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Länge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6" y="2492599"/>
            <a:ext cx="8467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Anzahl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7545" y="260648"/>
            <a:ext cx="6312321" cy="216024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3200" kern="0" dirty="0" err="1">
                <a:solidFill>
                  <a:srgbClr val="FF0000"/>
                </a:solidFill>
                <a:ea typeface="ＭＳ Ｐゴシック" charset="0"/>
              </a:rPr>
              <a:t>Länge</a:t>
            </a:r>
            <a:r>
              <a:rPr lang="en-US" sz="3200" kern="0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a typeface="ＭＳ Ｐゴシック" charset="0"/>
              </a:rPr>
              <a:t>allein</a:t>
            </a:r>
            <a:r>
              <a:rPr lang="en-US" sz="3200" kern="0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3200" kern="0" dirty="0" err="1">
                <a:ea typeface="ＭＳ Ｐゴシック" charset="0"/>
              </a:rPr>
              <a:t>ist</a:t>
            </a:r>
            <a:r>
              <a:rPr lang="en-US" sz="3200" kern="0" dirty="0">
                <a:ea typeface="ＭＳ Ｐゴシック" charset="0"/>
              </a:rPr>
              <a:t> </a:t>
            </a:r>
            <a:r>
              <a:rPr lang="en-US" sz="3200" kern="0" dirty="0" err="1">
                <a:ea typeface="ＭＳ Ｐゴシック" charset="0"/>
              </a:rPr>
              <a:t>kein</a:t>
            </a:r>
            <a:r>
              <a:rPr lang="en-US" sz="3200" kern="0" dirty="0">
                <a:ea typeface="ＭＳ Ｐゴシック" charset="0"/>
              </a:rPr>
              <a:t> </a:t>
            </a:r>
            <a:r>
              <a:rPr lang="en-US" sz="3200" kern="0" dirty="0" err="1">
                <a:ea typeface="ＭＳ Ｐゴシック" charset="0"/>
              </a:rPr>
              <a:t>gutes</a:t>
            </a:r>
            <a:r>
              <a:rPr lang="en-US" sz="3200" kern="0" dirty="0">
                <a:ea typeface="ＭＳ Ｐゴシック" charset="0"/>
              </a:rPr>
              <a:t> </a:t>
            </a:r>
            <a:r>
              <a:rPr lang="en-US" sz="3200" kern="0" dirty="0" err="1">
                <a:ea typeface="ＭＳ Ｐゴシック" charset="0"/>
              </a:rPr>
              <a:t>Merkmal</a:t>
            </a:r>
            <a:r>
              <a:rPr lang="en-US" sz="3200" kern="0" dirty="0">
                <a:ea typeface="ＭＳ Ｐゴシック" charset="0"/>
              </a:rPr>
              <a:t>!</a:t>
            </a:r>
          </a:p>
          <a:p>
            <a:pPr eaLnBrk="1" hangingPunct="1">
              <a:buFont typeface="Wingdings" charset="0"/>
              <a:buNone/>
            </a:pPr>
            <a:endParaRPr lang="en-US" sz="2000" kern="0" dirty="0">
              <a:ea typeface="ＭＳ Ｐゴシック" charset="0"/>
              <a:sym typeface="Wingdings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kern="0" dirty="0">
                <a:ea typeface="ＭＳ Ｐゴシック" charset="0"/>
                <a:sym typeface="Wingdings" charset="0"/>
              </a:rPr>
              <a:t> </a:t>
            </a:r>
            <a:r>
              <a:rPr lang="en-US" kern="0" dirty="0" err="1">
                <a:ea typeface="ＭＳ Ｐゴシック" charset="0"/>
                <a:sym typeface="Wingdings" charset="0"/>
              </a:rPr>
              <a:t>Hohe</a:t>
            </a:r>
            <a:r>
              <a:rPr lang="en-US" kern="0" dirty="0">
                <a:ea typeface="ＭＳ Ｐゴシック" charset="0"/>
                <a:sym typeface="Wingdings" charset="0"/>
              </a:rPr>
              <a:t> </a:t>
            </a:r>
            <a:r>
              <a:rPr lang="en-US" kern="0" dirty="0" err="1">
                <a:ea typeface="ＭＳ Ｐゴシック" charset="0"/>
                <a:sym typeface="Wingdings" charset="0"/>
              </a:rPr>
              <a:t>Kosten</a:t>
            </a:r>
            <a:r>
              <a:rPr lang="en-US" kern="0" dirty="0">
                <a:ea typeface="ＭＳ Ｐゴシック" charset="0"/>
                <a:sym typeface="Wingdings" charset="0"/>
              </a:rPr>
              <a:t> </a:t>
            </a:r>
            <a:r>
              <a:rPr lang="en-US" kern="0" dirty="0" err="1">
                <a:ea typeface="ＭＳ Ｐゴシック" charset="0"/>
                <a:sym typeface="Wingdings" charset="0"/>
              </a:rPr>
              <a:t>bei</a:t>
            </a:r>
            <a:r>
              <a:rPr lang="en-US" kern="0" dirty="0">
                <a:ea typeface="ＭＳ Ｐゴシック" charset="0"/>
                <a:sym typeface="Wingdings" charset="0"/>
              </a:rPr>
              <a:t> </a:t>
            </a:r>
            <a:r>
              <a:rPr lang="en-US" kern="0" dirty="0" err="1">
                <a:ea typeface="ＭＳ Ｐゴシック" charset="0"/>
                <a:sym typeface="Wingdings" charset="0"/>
              </a:rPr>
              <a:t>Fehlentscheidung</a:t>
            </a:r>
            <a:endParaRPr lang="en-US" kern="0" dirty="0"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kern="0" dirty="0">
                <a:ea typeface="ＭＳ Ｐゴシック" charset="0"/>
              </a:rPr>
              <a:t>      </a:t>
            </a:r>
            <a:r>
              <a:rPr lang="en-US" kern="0" dirty="0" err="1">
                <a:ea typeface="ＭＳ Ｐゴシック" charset="0"/>
              </a:rPr>
              <a:t>Wie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kern="0" dirty="0" err="1">
                <a:ea typeface="ＭＳ Ｐゴシック" charset="0"/>
              </a:rPr>
              <a:t>wäre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kern="0" dirty="0" err="1">
                <a:ea typeface="ＭＳ Ｐゴシック" charset="0"/>
              </a:rPr>
              <a:t>es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kern="0" dirty="0" err="1">
                <a:ea typeface="ＭＳ Ｐゴシック" charset="0"/>
              </a:rPr>
              <a:t>mit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kern="0" dirty="0" err="1">
                <a:solidFill>
                  <a:srgbClr val="0B05FF"/>
                </a:solidFill>
                <a:ea typeface="ＭＳ Ｐゴシック" charset="0"/>
              </a:rPr>
              <a:t>Helligkeit</a:t>
            </a:r>
            <a:r>
              <a:rPr lang="en-US" kern="0" dirty="0">
                <a:ea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1067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1" y="1371601"/>
            <a:ext cx="8896351" cy="4135439"/>
          </a:xfrm>
        </p:spPr>
      </p:pic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1844824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0112" y="1844824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Barsch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6336" y="4869160"/>
            <a:ext cx="1346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Helligkeit     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467546" y="1475492"/>
            <a:ext cx="8467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Anzahl</a:t>
            </a:r>
          </a:p>
        </p:txBody>
      </p:sp>
    </p:spTree>
    <p:extLst>
      <p:ext uri="{BB962C8B-B14F-4D97-AF65-F5344CB8AC3E}">
        <p14:creationId xmlns:p14="http://schemas.microsoft.com/office/powerpoint/2010/main" val="11563192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9224" y="332658"/>
            <a:ext cx="9031288" cy="51847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dirty="0">
                <a:ea typeface="ＭＳ Ｐゴシック" charset="0"/>
              </a:rPr>
              <a:t>Schwellwert-Entscheidungsgrenze und induzierte Kosten</a:t>
            </a:r>
          </a:p>
          <a:p>
            <a:pPr eaLnBrk="1" hangingPunct="1"/>
            <a:endParaRPr lang="de-DE" dirty="0">
              <a:ea typeface="ＭＳ Ｐゴシック" charset="0"/>
            </a:endParaRPr>
          </a:p>
          <a:p>
            <a:pPr lvl="1" eaLnBrk="1" hangingPunct="1"/>
            <a:r>
              <a:rPr lang="de-DE" dirty="0">
                <a:ea typeface="ＭＳ Ｐゴシック" charset="0"/>
              </a:rPr>
              <a:t>Schwellwert-Entscheidungsgrenze in Richtung mittlerer Helligkeitswerte minimiert die Kosten (der Fehlklassifikation)</a:t>
            </a:r>
          </a:p>
          <a:p>
            <a:pPr lvl="1" eaLnBrk="1" hangingPunct="1"/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r>
              <a:rPr lang="de-DE" dirty="0">
                <a:ea typeface="ＭＳ Ｐゴシック" charset="0"/>
              </a:rPr>
              <a:t>Untersuchung in der sog. Entscheidungstheorie</a:t>
            </a:r>
          </a:p>
          <a:p>
            <a:pPr lvl="1" algn="ctr" eaLnBrk="1" hangingPunct="1">
              <a:buFont typeface="Wingdings" charset="0"/>
              <a:buNone/>
            </a:pPr>
            <a:endParaRPr lang="de-DE" dirty="0">
              <a:ea typeface="ＭＳ Ｐゴシック" charset="0"/>
            </a:endParaRPr>
          </a:p>
          <a:p>
            <a:pPr lvl="1" algn="ctr" eaLnBrk="1" hangingPunct="1">
              <a:buFont typeface="Wingdings" charset="0"/>
              <a:buNone/>
            </a:pPr>
            <a:r>
              <a:rPr lang="de-DE" dirty="0">
                <a:ea typeface="ＭＳ Ｐゴシック" charset="0"/>
              </a:rPr>
              <a:t>Ziel ist die automatische Bestimmung von Berechnungsfunktionen für geeignete Merkmale</a:t>
            </a: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4356100" y="2708920"/>
            <a:ext cx="609600" cy="1219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355868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3657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Passe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Helligkeit</a:t>
            </a:r>
            <a:r>
              <a:rPr lang="en-US" dirty="0">
                <a:ea typeface="ＭＳ Ｐゴシック" charset="0"/>
                <a:cs typeface="ＭＳ Ｐゴシック" charset="0"/>
              </a:rPr>
              <a:t> an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und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verwende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zusätzlich</a:t>
            </a:r>
            <a:r>
              <a:rPr lang="en-US" dirty="0">
                <a:ea typeface="ＭＳ Ｐゴシック" charset="0"/>
                <a:cs typeface="ＭＳ Ｐゴシック" charset="0"/>
              </a:rPr>
              <a:t> die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Breite</a:t>
            </a:r>
            <a:r>
              <a:rPr lang="en-US" dirty="0">
                <a:ea typeface="ＭＳ Ｐゴシック" charset="0"/>
                <a:cs typeface="ＭＳ Ｐゴシック" charset="0"/>
              </a:rPr>
              <a:t> des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Fisches</a:t>
            </a:r>
            <a:endParaRPr lang="en-US" dirty="0">
              <a:ea typeface="ＭＳ Ｐゴシック" charset="0"/>
            </a:endParaRPr>
          </a:p>
          <a:p>
            <a:pPr marL="0" indent="0" eaLnBrk="1" hangingPunct="1"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Fisch</a:t>
            </a:r>
            <a:r>
              <a:rPr lang="en-US" dirty="0">
                <a:ea typeface="ＭＳ Ｐゴシック" charset="0"/>
                <a:cs typeface="ＭＳ Ｐゴシック" charset="0"/>
              </a:rPr>
              <a:t>		                          </a:t>
            </a:r>
            <a:r>
              <a:rPr lang="en-US" i="1" dirty="0" err="1">
                <a:ea typeface="ＭＳ Ｐゴシック" charset="0"/>
                <a:cs typeface="ＭＳ Ｐゴシック" charset="0"/>
              </a:rPr>
              <a:t>x</a:t>
            </a:r>
            <a:r>
              <a:rPr lang="en-US" i="1" baseline="30000" dirty="0" err="1">
                <a:ea typeface="ＭＳ Ｐゴシック" charset="0"/>
                <a:cs typeface="ＭＳ Ｐゴシック" charset="0"/>
              </a:rPr>
              <a:t>T</a:t>
            </a:r>
            <a:r>
              <a:rPr lang="en-US" i="1" dirty="0">
                <a:ea typeface="ＭＳ Ｐゴシック" charset="0"/>
                <a:cs typeface="ＭＳ Ｐゴシック" charset="0"/>
              </a:rPr>
              <a:t> =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[</a:t>
            </a:r>
            <a:r>
              <a:rPr lang="en-US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baseline="-25000" dirty="0">
                <a:ea typeface="ＭＳ Ｐゴシック" charset="0"/>
                <a:cs typeface="ＭＳ Ｐゴシック" charset="0"/>
              </a:rPr>
              <a:t>1</a:t>
            </a:r>
            <a:r>
              <a:rPr lang="en-US" i="1" dirty="0">
                <a:ea typeface="ＭＳ Ｐゴシック" charset="0"/>
                <a:cs typeface="ＭＳ Ｐゴシック" charset="0"/>
              </a:rPr>
              <a:t>, x</a:t>
            </a:r>
            <a:r>
              <a:rPr lang="en-US" i="1" baseline="-25000" dirty="0">
                <a:ea typeface="ＭＳ Ｐゴシック" charset="0"/>
                <a:cs typeface="ＭＳ Ｐゴシック" charset="0"/>
              </a:rPr>
              <a:t>2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]</a:t>
            </a:r>
          </a:p>
        </p:txBody>
      </p:sp>
      <p:sp>
        <p:nvSpPr>
          <p:cNvPr id="73731" name="AutoShape 3"/>
          <p:cNvSpPr>
            <a:spLocks noChangeArrowheads="1"/>
          </p:cNvSpPr>
          <p:nvPr/>
        </p:nvSpPr>
        <p:spPr bwMode="auto">
          <a:xfrm>
            <a:off x="3390900" y="3020631"/>
            <a:ext cx="1600200" cy="381000"/>
          </a:xfrm>
          <a:prstGeom prst="rightArrow">
            <a:avLst>
              <a:gd name="adj1" fmla="val 50000"/>
              <a:gd name="adj2" fmla="val 105000"/>
            </a:avLst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5068789" y="4037003"/>
            <a:ext cx="13227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err="1">
                <a:latin typeface="Arial" charset="0"/>
              </a:rPr>
              <a:t>Helligkeit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7405589" y="4037003"/>
            <a:ext cx="9108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err="1">
                <a:latin typeface="Arial" charset="0"/>
              </a:rPr>
              <a:t>Breite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 flipH="1">
            <a:off x="6112172" y="3425060"/>
            <a:ext cx="304800" cy="609600"/>
          </a:xfrm>
          <a:prstGeom prst="line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7013004" y="3408772"/>
            <a:ext cx="457200" cy="609600"/>
          </a:xfrm>
          <a:prstGeom prst="line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25269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" y="1447801"/>
            <a:ext cx="8896351" cy="4135439"/>
          </a:xfrm>
        </p:spPr>
      </p:pic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29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997999" y="1793240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6635" y="1795676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Barsch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4328" y="4931876"/>
            <a:ext cx="1346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Helligkeit     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395537" y="1547500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Breite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54399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>
                <a:cs typeface="+mj-cs"/>
              </a:rPr>
              <a:t>Organisatorisches: Übungen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2" y="1196976"/>
            <a:ext cx="8435975" cy="5256213"/>
          </a:xfrm>
        </p:spPr>
        <p:txBody>
          <a:bodyPr/>
          <a:lstStyle/>
          <a:p>
            <a:pPr>
              <a:defRPr/>
            </a:pPr>
            <a:r>
              <a:rPr lang="de-DE" sz="2000" b="1" dirty="0"/>
              <a:t>Vorlesung</a:t>
            </a:r>
            <a:r>
              <a:rPr lang="de-DE" sz="2000" dirty="0"/>
              <a:t>: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Donnerstags</a:t>
            </a:r>
            <a:r>
              <a:rPr lang="de-DE" sz="2000" dirty="0"/>
              <a:t>, ab dem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17. Oktober 2019</a:t>
            </a:r>
          </a:p>
          <a:p>
            <a:pPr>
              <a:defRPr/>
            </a:pPr>
            <a:r>
              <a:rPr lang="de-DE" sz="2000" b="1" dirty="0"/>
              <a:t>Übungen</a:t>
            </a:r>
            <a:r>
              <a:rPr lang="de-DE" sz="2000" dirty="0"/>
              <a:t>: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Mittwochs</a:t>
            </a:r>
            <a:r>
              <a:rPr lang="de-DE" sz="2000" dirty="0"/>
              <a:t>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13-14 Uhr</a:t>
            </a:r>
            <a:r>
              <a:rPr lang="de-DE" sz="2000" dirty="0"/>
              <a:t>, ab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23.10.</a:t>
            </a:r>
            <a:br>
              <a:rPr lang="de-DE" sz="2000" dirty="0"/>
            </a:br>
            <a:r>
              <a:rPr lang="de-DE" sz="2000" dirty="0"/>
              <a:t>Anmeldung über </a:t>
            </a:r>
            <a:r>
              <a:rPr lang="de-DE" sz="2000" dirty="0" err="1"/>
              <a:t>Moodle</a:t>
            </a:r>
            <a:r>
              <a:rPr lang="de-DE" sz="2000" dirty="0"/>
              <a:t> nach dieser Veranstaltung</a:t>
            </a:r>
          </a:p>
          <a:p>
            <a:pPr>
              <a:defRPr/>
            </a:pPr>
            <a:r>
              <a:rPr lang="de-DE" sz="2000" b="1" dirty="0"/>
              <a:t>Übungsaufgaben</a:t>
            </a:r>
            <a:r>
              <a:rPr lang="de-DE" sz="2000" dirty="0"/>
              <a:t> stehen jeweils nach der Vorlesung ca. ab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18 Uhr</a:t>
            </a:r>
            <a:br>
              <a:rPr lang="de-DE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sz="2000" dirty="0"/>
              <a:t>über </a:t>
            </a:r>
            <a:r>
              <a:rPr lang="de-DE" sz="2000" dirty="0" err="1"/>
              <a:t>Moodle</a:t>
            </a:r>
            <a:r>
              <a:rPr lang="de-DE" sz="2000" dirty="0"/>
              <a:t> bereit (erstes Übungsblatt erscheint am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17.10.2019</a:t>
            </a:r>
            <a:r>
              <a:rPr lang="de-DE" sz="2000" dirty="0"/>
              <a:t>)</a:t>
            </a:r>
          </a:p>
          <a:p>
            <a:pPr>
              <a:defRPr/>
            </a:pPr>
            <a:r>
              <a:rPr lang="de-DE" sz="2000" dirty="0"/>
              <a:t>Aufgaben sollen in einer </a:t>
            </a:r>
            <a:r>
              <a:rPr lang="de-DE" sz="2000" b="1" dirty="0"/>
              <a:t>2-er Gruppe </a:t>
            </a:r>
            <a:r>
              <a:rPr lang="de-DE" sz="2000" dirty="0"/>
              <a:t>bearbeitet werden (also bitte Name(</a:t>
            </a:r>
            <a:r>
              <a:rPr lang="de-DE" sz="2000" dirty="0" err="1"/>
              <a:t>n</a:t>
            </a:r>
            <a:r>
              <a:rPr lang="de-DE" sz="2000" dirty="0"/>
              <a:t>) und Übungsgruppennummer vermerken)</a:t>
            </a:r>
          </a:p>
          <a:p>
            <a:pPr>
              <a:defRPr/>
            </a:pPr>
            <a:r>
              <a:rPr lang="de-DE" sz="2000" b="1" dirty="0"/>
              <a:t>Abgabe</a:t>
            </a:r>
            <a:r>
              <a:rPr lang="de-DE" sz="2000" dirty="0"/>
              <a:t> </a:t>
            </a:r>
            <a:r>
              <a:rPr lang="de-DE" sz="2000" b="1" dirty="0"/>
              <a:t>der Lösungen </a:t>
            </a:r>
            <a:r>
              <a:rPr lang="de-DE" sz="2000" dirty="0"/>
              <a:t>erfolgt bis </a:t>
            </a:r>
            <a:r>
              <a:rPr lang="de-DE" sz="2000" dirty="0">
                <a:solidFill>
                  <a:srgbClr val="FF0000"/>
                </a:solidFill>
              </a:rPr>
              <a:t>Montag 12 Uhr </a:t>
            </a:r>
            <a:r>
              <a:rPr lang="de-DE" sz="2000" dirty="0"/>
              <a:t>in der IFIS-Teeküche  (jeweils in der zweiten Woche nach der Ausgabe)</a:t>
            </a:r>
          </a:p>
          <a:p>
            <a:pPr>
              <a:defRPr/>
            </a:pPr>
            <a:r>
              <a:rPr lang="de-DE" sz="2000" dirty="0"/>
              <a:t>In den </a:t>
            </a:r>
            <a:r>
              <a:rPr lang="de-DE" sz="2000" dirty="0">
                <a:solidFill>
                  <a:srgbClr val="0B05FF"/>
                </a:solidFill>
              </a:rPr>
              <a:t>Übungen am Mittwoch </a:t>
            </a:r>
            <a:r>
              <a:rPr lang="de-DE" sz="2000" dirty="0"/>
              <a:t>wird der Übungszettel besprochen, dessen Lösungen bis zum jeweils vorigen Montag abgegeben werden, und auch </a:t>
            </a:r>
            <a:r>
              <a:rPr lang="de-DE" sz="2000" dirty="0">
                <a:solidFill>
                  <a:srgbClr val="0B05FF"/>
                </a:solidFill>
              </a:rPr>
              <a:t>Fragen zum jeweils neuen Übungszettel </a:t>
            </a:r>
            <a:r>
              <a:rPr lang="de-DE" sz="2000" dirty="0"/>
              <a:t>geklärt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2536" y="1282824"/>
            <a:ext cx="8495928" cy="3946376"/>
          </a:xfrm>
        </p:spPr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Weitere Merkmale, die nicht direkt zu Helligkeit und Breite in Beziehung stehen, könnten hinzukommen</a:t>
            </a:r>
          </a:p>
          <a:p>
            <a:pPr lvl="1" eaLnBrk="1" hangingPunct="1"/>
            <a:r>
              <a:rPr lang="de-DE" dirty="0">
                <a:ea typeface="ＭＳ Ｐゴシック" charset="0"/>
                <a:cs typeface="ＭＳ Ｐゴシック" charset="0"/>
              </a:rPr>
              <a:t>Vorsicht aber vor Reduktion durch "verrauschte Merkmale"</a:t>
            </a:r>
          </a:p>
          <a:p>
            <a:pPr eaLnBrk="1" hangingPunct="1"/>
            <a:endParaRPr lang="de-DE" dirty="0">
              <a:ea typeface="ＭＳ Ｐゴシック" charset="0"/>
            </a:endParaRPr>
          </a:p>
          <a:p>
            <a:pPr eaLnBrk="1" hangingPunct="1"/>
            <a:r>
              <a:rPr lang="de-DE" dirty="0">
                <a:ea typeface="ＭＳ Ｐゴシック" charset="0"/>
              </a:rPr>
              <a:t>Wünschenswerterweise ergibt </a:t>
            </a:r>
            <a:br>
              <a:rPr lang="de-DE" dirty="0">
                <a:ea typeface="ＭＳ Ｐゴシック" charset="0"/>
              </a:rPr>
            </a:br>
            <a:r>
              <a:rPr lang="de-DE" dirty="0">
                <a:ea typeface="ＭＳ Ｐゴシック" charset="0"/>
              </a:rPr>
              <a:t>die </a:t>
            </a:r>
            <a:r>
              <a:rPr lang="de-DE" dirty="0">
                <a:solidFill>
                  <a:srgbClr val="0544FF"/>
                </a:solidFill>
                <a:ea typeface="ＭＳ Ｐゴシック" charset="0"/>
              </a:rPr>
              <a:t>beste Entscheidungsgrenze </a:t>
            </a:r>
            <a:r>
              <a:rPr lang="de-DE" dirty="0">
                <a:ea typeface="ＭＳ Ｐゴシック" charset="0"/>
              </a:rPr>
              <a:t>eine </a:t>
            </a:r>
            <a:r>
              <a:rPr lang="de-DE" dirty="0">
                <a:solidFill>
                  <a:srgbClr val="0544FF"/>
                </a:solidFill>
                <a:ea typeface="ＭＳ Ｐゴシック" charset="0"/>
              </a:rPr>
              <a:t>optimale Performanz</a:t>
            </a:r>
            <a:br>
              <a:rPr lang="de-DE" dirty="0">
                <a:ea typeface="ＭＳ Ｐゴシック" charset="0"/>
              </a:rPr>
            </a:br>
            <a:r>
              <a:rPr lang="de-DE" dirty="0">
                <a:ea typeface="ＭＳ Ｐゴシック" charset="0"/>
              </a:rPr>
              <a:t>(im Sinne einer Verlustminimierung durch Falschklassifikation)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463769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pPr eaLnBrk="1" hangingPunct="1"/>
            <a:endParaRPr lang="en-US" b="1">
              <a:latin typeface="Lucida Brigh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b="1">
              <a:latin typeface="Lucida Brigh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1"/>
            <a:ext cx="716280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2605923" y="1879645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080" y="1863021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Barsch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8091" y="4941168"/>
            <a:ext cx="1346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Helligkeit     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1327501" y="1510313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Breite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636169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7584" y="1340768"/>
            <a:ext cx="7791400" cy="480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Vorfreud</a:t>
            </a:r>
            <a:r>
              <a:rPr lang="en-US" dirty="0" err="1">
                <a:ea typeface="ＭＳ Ｐゴシック" charset="0"/>
              </a:rPr>
              <a:t>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über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Klassifikationsleistung</a:t>
            </a:r>
            <a:r>
              <a:rPr lang="en-US" dirty="0">
                <a:ea typeface="ＭＳ Ｐゴシック" charset="0"/>
              </a:rPr>
              <a:t> auf </a:t>
            </a:r>
            <a:r>
              <a:rPr lang="en-US" dirty="0" err="1">
                <a:ea typeface="ＭＳ Ｐゴシック" charset="0"/>
              </a:rPr>
              <a:t>Testdaten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kann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verfrüht</a:t>
            </a:r>
            <a:r>
              <a:rPr lang="en-US" dirty="0">
                <a:ea typeface="ＭＳ Ｐゴシック" charset="0"/>
              </a:rPr>
              <a:t> sein. </a:t>
            </a:r>
            <a:r>
              <a:rPr lang="en-US" dirty="0" err="1">
                <a:ea typeface="ＭＳ Ｐゴシック" charset="0"/>
              </a:rPr>
              <a:t>Wichtig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ist</a:t>
            </a:r>
            <a:r>
              <a:rPr lang="en-US" dirty="0">
                <a:ea typeface="ＭＳ Ｐゴシック" charset="0"/>
              </a:rPr>
              <a:t> die </a:t>
            </a:r>
            <a:r>
              <a:rPr lang="en-US" dirty="0" err="1">
                <a:ea typeface="ＭＳ Ｐゴシック" charset="0"/>
              </a:rPr>
              <a:t>Leistung</a:t>
            </a:r>
            <a:r>
              <a:rPr lang="en-US" dirty="0">
                <a:ea typeface="ＭＳ Ｐゴシック" charset="0"/>
              </a:rPr>
              <a:t> auf </a:t>
            </a:r>
            <a:r>
              <a:rPr lang="en-US" dirty="0" err="1">
                <a:ea typeface="ＭＳ Ｐゴシック" charset="0"/>
              </a:rPr>
              <a:t>neuen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Daten</a:t>
            </a:r>
            <a:r>
              <a:rPr lang="en-US" dirty="0">
                <a:ea typeface="ＭＳ Ｐゴシック" charset="0"/>
              </a:rPr>
              <a:t>!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           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Generalisierungs</a:t>
            </a:r>
            <a:r>
              <a:rPr lang="en-US" dirty="0" err="1">
                <a:ea typeface="ＭＳ Ｐゴシック" charset="0"/>
              </a:rPr>
              <a:t>fähigkeit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zählt</a:t>
            </a:r>
            <a:r>
              <a:rPr lang="en-US" dirty="0">
                <a:ea typeface="ＭＳ Ｐゴシック" charset="0"/>
                <a:cs typeface="ＭＳ Ｐゴシック" charset="0"/>
              </a:rPr>
              <a:t>!</a:t>
            </a:r>
          </a:p>
        </p:txBody>
      </p:sp>
      <p:sp>
        <p:nvSpPr>
          <p:cNvPr id="81923" name="AutoShape 3"/>
          <p:cNvSpPr>
            <a:spLocks noChangeArrowheads="1"/>
          </p:cNvSpPr>
          <p:nvPr/>
        </p:nvSpPr>
        <p:spPr bwMode="auto">
          <a:xfrm>
            <a:off x="4284663" y="2708275"/>
            <a:ext cx="457200" cy="13716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704706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" y="1219201"/>
            <a:ext cx="8896351" cy="4135439"/>
          </a:xfrm>
        </p:spPr>
      </p:pic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33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1571908"/>
            <a:ext cx="1075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Lachs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0072" y="1571908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Barsch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7159" y="4725144"/>
            <a:ext cx="1346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Helligkeit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9" y="1219200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Breite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775970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Klassifikatorentwicklung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6"/>
            <a:ext cx="8435280" cy="4968875"/>
          </a:xfrm>
        </p:spPr>
        <p:txBody>
          <a:bodyPr/>
          <a:lstStyle/>
          <a:p>
            <a:r>
              <a:rPr lang="en-US" dirty="0" err="1"/>
              <a:t>Relevante</a:t>
            </a:r>
            <a:r>
              <a:rPr lang="en-US" dirty="0"/>
              <a:t> </a:t>
            </a:r>
            <a:r>
              <a:rPr lang="en-US" dirty="0" err="1"/>
              <a:t>Merkmale</a:t>
            </a:r>
            <a:r>
              <a:rPr lang="en-US" dirty="0"/>
              <a:t> </a:t>
            </a:r>
            <a:r>
              <a:rPr lang="en-US" dirty="0" err="1"/>
              <a:t>automatisch</a:t>
            </a:r>
            <a:r>
              <a:rPr lang="en-US" dirty="0"/>
              <a:t> </a:t>
            </a:r>
            <a:r>
              <a:rPr lang="en-US" dirty="0" err="1"/>
              <a:t>bestimmbar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Deep Learning, Ensembles</a:t>
            </a:r>
          </a:p>
          <a:p>
            <a:endParaRPr lang="en-US" dirty="0"/>
          </a:p>
          <a:p>
            <a:r>
              <a:rPr lang="en-US" dirty="0" err="1"/>
              <a:t>Dynamische</a:t>
            </a:r>
            <a:r>
              <a:rPr lang="en-US" dirty="0"/>
              <a:t> </a:t>
            </a:r>
            <a:r>
              <a:rPr lang="en-US" dirty="0" err="1"/>
              <a:t>Angepassung</a:t>
            </a:r>
            <a:r>
              <a:rPr lang="en-US" dirty="0"/>
              <a:t> des </a:t>
            </a:r>
            <a:r>
              <a:rPr lang="en-US" dirty="0" err="1"/>
              <a:t>Klassifikators</a:t>
            </a:r>
            <a:r>
              <a:rPr lang="en-US" dirty="0"/>
              <a:t> </a:t>
            </a:r>
            <a:r>
              <a:rPr lang="en-US" dirty="0" err="1"/>
              <a:t>möglich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spezielle</a:t>
            </a:r>
            <a:r>
              <a:rPr lang="en-US" dirty="0"/>
              <a:t> </a:t>
            </a:r>
            <a:r>
              <a:rPr lang="en-US" dirty="0" err="1"/>
              <a:t>Groundtruth</a:t>
            </a:r>
            <a:r>
              <a:rPr lang="en-US" dirty="0"/>
              <a:t> </a:t>
            </a:r>
            <a:r>
              <a:rPr lang="en-US" dirty="0" err="1"/>
              <a:t>Daten</a:t>
            </a:r>
            <a:r>
              <a:rPr lang="en-US" dirty="0"/>
              <a:t>: </a:t>
            </a:r>
            <a:r>
              <a:rPr lang="en-US" dirty="0" err="1"/>
              <a:t>Transduktives</a:t>
            </a:r>
            <a:r>
              <a:rPr lang="en-US" dirty="0"/>
              <a:t> </a:t>
            </a:r>
            <a:r>
              <a:rPr lang="en-US" dirty="0" err="1"/>
              <a:t>Lernen</a:t>
            </a:r>
            <a:endParaRPr lang="en-US" dirty="0"/>
          </a:p>
          <a:p>
            <a:pPr lvl="1"/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Belohnungssystem</a:t>
            </a:r>
            <a:r>
              <a:rPr lang="en-US" dirty="0"/>
              <a:t>: Reinforcement-</a:t>
            </a:r>
            <a:r>
              <a:rPr lang="en-US" dirty="0" err="1"/>
              <a:t>Lernen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 err="1"/>
              <a:t>Übertragung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Klassifikators</a:t>
            </a:r>
            <a:r>
              <a:rPr lang="en-US" dirty="0"/>
              <a:t> auf </a:t>
            </a:r>
            <a:r>
              <a:rPr lang="en-US" dirty="0" err="1"/>
              <a:t>neue</a:t>
            </a:r>
            <a:r>
              <a:rPr lang="en-US" dirty="0"/>
              <a:t> </a:t>
            </a:r>
            <a:r>
              <a:rPr lang="en-US" dirty="0" err="1"/>
              <a:t>Anwendung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Transfer-</a:t>
            </a:r>
            <a:r>
              <a:rPr lang="en-US" dirty="0" err="1"/>
              <a:t>Lernen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83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922"/>
            <a:ext cx="8229600" cy="575791"/>
          </a:xfrm>
        </p:spPr>
        <p:txBody>
          <a:bodyPr/>
          <a:lstStyle/>
          <a:p>
            <a:pPr eaLnBrk="1" hangingPunct="1"/>
            <a:r>
              <a:rPr lang="de-DE">
                <a:latin typeface="+mn-lt"/>
                <a:ea typeface="ＭＳ Ｐゴシック" charset="0"/>
                <a:cs typeface="ＭＳ Ｐゴシック" charset="0"/>
              </a:rPr>
              <a:t>Bewertung eines Klassifikators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pPr eaLnBrk="1" hangingPunct="1"/>
            <a:r>
              <a:rPr lang="de-DE">
                <a:ea typeface="ＭＳ Ｐゴシック" charset="0"/>
              </a:rPr>
              <a:t>Klasse C eines </a:t>
            </a:r>
            <a:r>
              <a:rPr lang="de-DE" altLang="ja-JP">
                <a:ea typeface="ＭＳ Ｐゴシック" charset="0"/>
              </a:rPr>
              <a:t>“Familienautos”</a:t>
            </a:r>
          </a:p>
          <a:p>
            <a:pPr lvl="1" eaLnBrk="1" hangingPunct="1"/>
            <a:r>
              <a:rPr lang="de-DE">
                <a:solidFill>
                  <a:srgbClr val="0544FF"/>
                </a:solidFill>
                <a:ea typeface="ＭＳ Ｐゴシック" charset="0"/>
              </a:rPr>
              <a:t>Vorhersage: </a:t>
            </a:r>
            <a:r>
              <a:rPr lang="de-DE">
                <a:ea typeface="ＭＳ Ｐゴシック" charset="0"/>
              </a:rPr>
              <a:t>Ist Auto x ein Familienauto?</a:t>
            </a:r>
          </a:p>
          <a:p>
            <a:pPr lvl="1" eaLnBrk="1" hangingPunct="1"/>
            <a:r>
              <a:rPr lang="de-DE">
                <a:solidFill>
                  <a:srgbClr val="0544FF"/>
                </a:solidFill>
                <a:ea typeface="ＭＳ Ｐゴシック" charset="0"/>
              </a:rPr>
              <a:t>Wissensextraktion: </a:t>
            </a:r>
            <a:br>
              <a:rPr lang="de-DE">
                <a:ea typeface="ＭＳ Ｐゴシック" charset="0"/>
              </a:rPr>
            </a:br>
            <a:r>
              <a:rPr lang="de-DE">
                <a:ea typeface="ＭＳ Ｐゴシック" charset="0"/>
              </a:rPr>
              <a:t>Was erwarten Menschen von einem Familienauto?</a:t>
            </a:r>
          </a:p>
          <a:p>
            <a:pPr eaLnBrk="1" hangingPunct="1"/>
            <a:r>
              <a:rPr lang="de-DE">
                <a:ea typeface="ＭＳ Ｐゴシック" charset="0"/>
              </a:rPr>
              <a:t>Ausgabe: </a:t>
            </a:r>
          </a:p>
          <a:p>
            <a:pPr lvl="1" eaLnBrk="1" hangingPunct="1">
              <a:buFont typeface="Wingdings" charset="0"/>
              <a:buNone/>
            </a:pPr>
            <a:r>
              <a:rPr lang="de-DE">
                <a:ea typeface="ＭＳ Ｐゴシック" charset="0"/>
              </a:rPr>
              <a:t>		Positive (+) und negative (–) Beispiele</a:t>
            </a:r>
          </a:p>
          <a:p>
            <a:pPr eaLnBrk="1" hangingPunct="1"/>
            <a:r>
              <a:rPr lang="de-DE">
                <a:ea typeface="ＭＳ Ｐゴシック" charset="0"/>
              </a:rPr>
              <a:t>Repräsentation der Eingabe: </a:t>
            </a:r>
          </a:p>
          <a:p>
            <a:pPr eaLnBrk="1" hangingPunct="1">
              <a:buFont typeface="Wingdings" charset="0"/>
              <a:buNone/>
            </a:pPr>
            <a:r>
              <a:rPr lang="de-DE" i="1">
                <a:ea typeface="ＭＳ Ｐゴシック" charset="0"/>
              </a:rPr>
              <a:t>		x</a:t>
            </a:r>
            <a:r>
              <a:rPr lang="de-DE" baseline="-25000">
                <a:ea typeface="ＭＳ Ｐゴシック" charset="0"/>
              </a:rPr>
              <a:t>1</a:t>
            </a:r>
            <a:r>
              <a:rPr lang="de-DE">
                <a:ea typeface="ＭＳ Ｐゴシック" charset="0"/>
              </a:rPr>
              <a:t>: Preis, </a:t>
            </a:r>
            <a:r>
              <a:rPr lang="de-DE" i="1">
                <a:ea typeface="ＭＳ Ｐゴシック" charset="0"/>
              </a:rPr>
              <a:t>x</a:t>
            </a:r>
            <a:r>
              <a:rPr lang="de-DE" baseline="-25000">
                <a:ea typeface="ＭＳ Ｐゴシック" charset="0"/>
              </a:rPr>
              <a:t>2</a:t>
            </a:r>
            <a:r>
              <a:rPr lang="de-DE">
                <a:ea typeface="ＭＳ Ｐゴシック" charset="0"/>
              </a:rPr>
              <a:t> : Leistung</a:t>
            </a:r>
          </a:p>
          <a:p>
            <a:pPr eaLnBrk="1" hangingPunct="1">
              <a:buFont typeface="Wingdings" charset="0"/>
              <a:buNone/>
            </a:pPr>
            <a:endParaRPr lang="de-DE"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de-DE">
                <a:ea typeface="ＭＳ Ｐゴシック" charset="0"/>
              </a:rPr>
              <a:t>Frage: Wie gut funktioniert ein bestimmter Klassifikator?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4104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5581651" cy="508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88640"/>
            <a:ext cx="8229600" cy="1371600"/>
          </a:xfrm>
        </p:spPr>
        <p:txBody>
          <a:bodyPr/>
          <a:lstStyle/>
          <a:p>
            <a:pPr eaLnBrk="1" hangingPunct="1"/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Trainingsmenge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i="0" dirty="0">
                <a:latin typeface="Lucida Calligraphy" charset="0"/>
                <a:ea typeface="ＭＳ Ｐゴシック" charset="0"/>
                <a:cs typeface="ＭＳ Ｐゴシック" charset="0"/>
              </a:rPr>
              <a:t>X</a:t>
            </a:r>
          </a:p>
        </p:txBody>
      </p:sp>
      <p:graphicFrame>
        <p:nvGraphicFramePr>
          <p:cNvPr id="101381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546726" y="1450975"/>
          <a:ext cx="1220788" cy="285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8" name="Equation" r:id="rId5" imgW="1790700" imgH="419100" progId="Equation.3">
                  <p:embed/>
                </p:oleObj>
              </mc:Choice>
              <mc:Fallback>
                <p:oleObj name="Equation" r:id="rId5" imgW="1790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6726" y="1450975"/>
                        <a:ext cx="1220788" cy="285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2" name="Object 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918201" y="2501901"/>
          <a:ext cx="198596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9" name="Equation" r:id="rId7" imgW="1562100" imgH="457200" progId="Equation.3">
                  <p:embed/>
                </p:oleObj>
              </mc:Choice>
              <mc:Fallback>
                <p:oleObj name="Equation" r:id="rId7" imgW="1562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1" y="2501901"/>
                        <a:ext cx="1985963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3" name="Object 7"/>
          <p:cNvGraphicFramePr>
            <a:graphicFrameLocks noChangeAspect="1"/>
          </p:cNvGraphicFramePr>
          <p:nvPr/>
        </p:nvGraphicFramePr>
        <p:xfrm>
          <a:off x="6302375" y="3716339"/>
          <a:ext cx="1366839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0" name="Formel" r:id="rId9" imgW="583947" imgH="482391" progId="Equation.3">
                  <p:embed/>
                </p:oleObj>
              </mc:Choice>
              <mc:Fallback>
                <p:oleObj name="Formel" r:id="rId9" imgW="583947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375" y="3716339"/>
                        <a:ext cx="1366839" cy="112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7956551" y="6400800"/>
            <a:ext cx="1008063" cy="1968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36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004048" y="6100157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Preis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03511" y="2006402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Leistung        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6876257" y="2437884"/>
            <a:ext cx="12025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ist positiv  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6873558" y="2746692"/>
            <a:ext cx="11817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ist negativ</a:t>
            </a:r>
          </a:p>
        </p:txBody>
      </p:sp>
    </p:spTree>
    <p:extLst>
      <p:ext uri="{BB962C8B-B14F-4D97-AF65-F5344CB8AC3E}">
        <p14:creationId xmlns:p14="http://schemas.microsoft.com/office/powerpoint/2010/main" val="486806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Richtige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Klasse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i="0" dirty="0">
                <a:latin typeface="+mn-lt"/>
                <a:ea typeface="ＭＳ Ｐゴシック" charset="0"/>
                <a:cs typeface="ＭＳ Ｐゴシック" charset="0"/>
              </a:rPr>
              <a:t>C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1484313"/>
            <a:ext cx="54006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342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835151" y="1844675"/>
          <a:ext cx="6697663" cy="452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" name="Formel" r:id="rId5" imgW="3200400" imgH="215900" progId="Equation.3">
                  <p:embed/>
                </p:oleObj>
              </mc:Choice>
              <mc:Fallback>
                <p:oleObj name="Formel" r:id="rId5" imgW="3200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1" y="1844675"/>
                        <a:ext cx="6697663" cy="452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2599354" y="1806219"/>
            <a:ext cx="89800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/>
              <a:t>Preis</a:t>
            </a:r>
            <a:endParaRPr lang="de-DE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689839" y="1817648"/>
            <a:ext cx="21531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/>
              <a:t>    </a:t>
            </a:r>
            <a:r>
              <a:rPr lang="de-DE" sz="2800" dirty="0"/>
              <a:t>Leistung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74268" y="6100157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Preis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73731" y="2006402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Leistung        </a:t>
            </a:r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4191006" y="1838960"/>
            <a:ext cx="813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∧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1006" y="1824142"/>
            <a:ext cx="7825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/>
              <a:t>und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9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7956551" y="6388100"/>
            <a:ext cx="1008063" cy="19685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32" indent="-28574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2971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160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349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algn="r" eaLnBrk="1" hangingPunct="1"/>
            <a:fld id="{3B0D77E6-F034-AA4D-BBF9-2D141A1F02AA}" type="slidenum">
              <a:rPr lang="tr-TR" sz="1200">
                <a:latin typeface="+mn-lt"/>
              </a:rPr>
              <a:pPr algn="r" eaLnBrk="1" hangingPunct="1"/>
              <a:t>38</a:t>
            </a:fld>
            <a:endParaRPr lang="tr-TR" sz="1200">
              <a:latin typeface="+mn-lt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6153151" cy="48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88641"/>
            <a:ext cx="8229600" cy="503239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Hypothesis class </a:t>
            </a:r>
            <a:r>
              <a:rPr lang="en-US" i="0" dirty="0">
                <a:latin typeface="Lucida Calligraphy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graphicFrame>
        <p:nvGraphicFramePr>
          <p:cNvPr id="10547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935289" y="1614488"/>
          <a:ext cx="320198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6" name="Equation" r:id="rId5" imgW="5168900" imgH="838200" progId="Equation.3">
                  <p:embed/>
                </p:oleObj>
              </mc:Choice>
              <mc:Fallback>
                <p:oleObj name="Equation" r:id="rId5" imgW="51689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89" y="1614488"/>
                        <a:ext cx="3201987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5148265" y="3975447"/>
            <a:ext cx="3621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2400" dirty="0" err="1">
                <a:latin typeface="Lucida Bright" charset="0"/>
              </a:rPr>
              <a:t>Error</a:t>
            </a:r>
            <a:r>
              <a:rPr lang="tr-TR" sz="2400" dirty="0">
                <a:latin typeface="Lucida Bright" charset="0"/>
              </a:rPr>
              <a:t> of </a:t>
            </a:r>
            <a:r>
              <a:rPr lang="tr-TR" sz="2400" i="1" dirty="0">
                <a:latin typeface="Lucida Bright" charset="0"/>
              </a:rPr>
              <a:t>h </a:t>
            </a:r>
            <a:r>
              <a:rPr lang="tr-TR" sz="2400" dirty="0">
                <a:latin typeface="Lucida Bright" charset="0"/>
              </a:rPr>
              <a:t>on</a:t>
            </a:r>
            <a:r>
              <a:rPr lang="tr-TR" sz="2400" i="1" dirty="0">
                <a:latin typeface="Lucida Bright" charset="0"/>
              </a:rPr>
              <a:t> </a:t>
            </a:r>
            <a:r>
              <a:rPr lang="tr-TR" sz="2400" dirty="0">
                <a:latin typeface="Lucida Calligraphy" charset="0"/>
              </a:rPr>
              <a:t>H</a:t>
            </a:r>
            <a:endParaRPr lang="en-GB" sz="2400" dirty="0">
              <a:latin typeface="Lucida Bright" charset="0"/>
            </a:endParaRPr>
          </a:p>
        </p:txBody>
      </p:sp>
      <p:graphicFrame>
        <p:nvGraphicFramePr>
          <p:cNvPr id="105478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435601" y="4437063"/>
          <a:ext cx="3232151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7" name="Formel" r:id="rId7" imgW="1866900" imgH="457200" progId="Equation.3">
                  <p:embed/>
                </p:oleObj>
              </mc:Choice>
              <mc:Fallback>
                <p:oleObj name="Formel" r:id="rId7" imgW="186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1" y="4437063"/>
                        <a:ext cx="3232151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9" name="Rechteck 1"/>
          <p:cNvSpPr>
            <a:spLocks noChangeArrowheads="1"/>
          </p:cNvSpPr>
          <p:nvPr/>
        </p:nvSpPr>
        <p:spPr bwMode="auto">
          <a:xfrm>
            <a:off x="5364163" y="5229225"/>
            <a:ext cx="3384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000"/>
              <a:t>(a ≠ b) = 1 if ≠, 0 otherwise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935384" y="5877272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Preis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96242" y="2006402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Leistung        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5127963" y="1562052"/>
            <a:ext cx="9989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als positiv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5265" y="1870860"/>
            <a:ext cx="9861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als negativ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23458" y="1562052"/>
            <a:ext cx="10021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klassifiziert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0761" y="1870860"/>
            <a:ext cx="10021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klassifiziert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7692" y="3978776"/>
            <a:ext cx="15408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/>
              <a:t>Fehler von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83092" y="4031352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bzgl.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70875" y="5228253"/>
            <a:ext cx="146386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/>
              <a:t>sonst          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47497" y="2977208"/>
            <a:ext cx="13853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Falsch-negativ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55605" y="2426634"/>
            <a:ext cx="13211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Falsch-positiv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5537" y="188640"/>
            <a:ext cx="30492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/>
              <a:t>Hypothesenklasse  </a:t>
            </a:r>
            <a:endParaRPr lang="de-DE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3945746" y="188640"/>
            <a:ext cx="31598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(z.B. </a:t>
            </a:r>
            <a:r>
              <a:rPr lang="tr-TR" sz="2800" i="1" dirty="0">
                <a:latin typeface="Lucida Bright" charset="0"/>
              </a:rPr>
              <a:t>h </a:t>
            </a:r>
            <a:r>
              <a:rPr lang="tr-TR" sz="2800" dirty="0">
                <a:latin typeface="+mj-lt"/>
              </a:rPr>
              <a:t>∈</a:t>
            </a:r>
            <a:r>
              <a:rPr lang="tr-TR" sz="2800" dirty="0">
                <a:latin typeface="Lucida Calligraphy" charset="0"/>
              </a:rPr>
              <a:t>H</a:t>
            </a:r>
            <a:r>
              <a:rPr lang="en-GB" sz="2800" dirty="0">
                <a:latin typeface="Lucida Bright" charset="0"/>
              </a:rPr>
              <a:t> </a:t>
            </a:r>
            <a:r>
              <a:rPr lang="en-GB" sz="2800" dirty="0">
                <a:latin typeface="+mj-lt"/>
              </a:rPr>
              <a:t>in </a:t>
            </a:r>
            <a:r>
              <a:rPr lang="de-DE" sz="2800" dirty="0">
                <a:latin typeface="+mj-lt"/>
              </a:rPr>
              <a:t>gelb</a:t>
            </a:r>
            <a:r>
              <a:rPr lang="de-DE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5892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S, G, and der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Versionsraum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(Version Space)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1557337"/>
            <a:ext cx="5002213" cy="46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Line 4"/>
          <p:cNvSpPr>
            <a:spLocks noChangeShapeType="1"/>
          </p:cNvSpPr>
          <p:nvPr/>
        </p:nvSpPr>
        <p:spPr bwMode="auto">
          <a:xfrm>
            <a:off x="2411414" y="2349501"/>
            <a:ext cx="2159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 flipH="1">
            <a:off x="4427538" y="2781301"/>
            <a:ext cx="5762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1547814" y="1952625"/>
            <a:ext cx="27590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+mn-lt"/>
              </a:rPr>
              <a:t>Speziellste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Hypothese</a:t>
            </a:r>
            <a:r>
              <a:rPr lang="en-US" sz="2000" dirty="0">
                <a:latin typeface="+mn-lt"/>
              </a:rPr>
              <a:t>, </a:t>
            </a:r>
            <a:r>
              <a:rPr lang="en-US" sz="2000" i="1" dirty="0">
                <a:latin typeface="+mn-lt"/>
              </a:rPr>
              <a:t>S</a:t>
            </a: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5003801" y="2457451"/>
            <a:ext cx="28777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+mn-lt"/>
              </a:rPr>
              <a:t>Generellste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Hypothese</a:t>
            </a:r>
            <a:r>
              <a:rPr lang="en-US" sz="2000" dirty="0">
                <a:latin typeface="+mn-lt"/>
              </a:rPr>
              <a:t>, </a:t>
            </a:r>
            <a:r>
              <a:rPr lang="en-US" sz="2000" i="1" dirty="0">
                <a:latin typeface="+mn-lt"/>
              </a:rPr>
              <a:t>G</a:t>
            </a: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5292281" y="3525978"/>
            <a:ext cx="324016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latin typeface="+mn-lt"/>
              </a:rPr>
              <a:t>h </a:t>
            </a:r>
            <a:r>
              <a:rPr lang="en-US" sz="2000" dirty="0">
                <a:latin typeface="+mn-lt"/>
              </a:rPr>
              <a:t>∈ H, </a:t>
            </a:r>
            <a:r>
              <a:rPr lang="en-US" sz="2000" dirty="0" err="1">
                <a:latin typeface="+mn-lt"/>
              </a:rPr>
              <a:t>zwischen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S</a:t>
            </a:r>
            <a:r>
              <a:rPr lang="en-US" sz="2000" dirty="0">
                <a:latin typeface="+mn-lt"/>
              </a:rPr>
              <a:t> and </a:t>
            </a:r>
            <a:r>
              <a:rPr lang="en-US" sz="2000" i="1" dirty="0">
                <a:latin typeface="+mn-lt"/>
              </a:rPr>
              <a:t>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ist</a:t>
            </a:r>
            <a:endParaRPr lang="en-US" sz="2000" dirty="0">
              <a:latin typeface="+mn-lt"/>
            </a:endParaRPr>
          </a:p>
          <a:p>
            <a:pPr eaLnBrk="1" hangingPunct="1"/>
            <a:r>
              <a:rPr lang="en-US" sz="2000" dirty="0" err="1">
                <a:solidFill>
                  <a:srgbClr val="0544FF"/>
                </a:solidFill>
                <a:latin typeface="+mn-lt"/>
              </a:rPr>
              <a:t>konsistent</a:t>
            </a:r>
            <a:r>
              <a:rPr lang="en-US" sz="2000" dirty="0">
                <a:solidFill>
                  <a:srgbClr val="0544FF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und </a:t>
            </a:r>
            <a:r>
              <a:rPr lang="en-US" sz="2000" dirty="0" err="1">
                <a:latin typeface="+mn-lt"/>
              </a:rPr>
              <a:t>definiert</a:t>
            </a:r>
            <a:r>
              <a:rPr lang="en-US" sz="2000" dirty="0">
                <a:latin typeface="+mn-lt"/>
              </a:rPr>
              <a:t> den </a:t>
            </a:r>
            <a:r>
              <a:rPr lang="en-US" sz="2000" dirty="0" err="1">
                <a:solidFill>
                  <a:srgbClr val="0544FF"/>
                </a:solidFill>
                <a:latin typeface="+mn-lt"/>
              </a:rPr>
              <a:t>Versionsraum</a:t>
            </a:r>
            <a:endParaRPr lang="en-US" sz="2000" dirty="0">
              <a:solidFill>
                <a:srgbClr val="0544FF"/>
              </a:solidFill>
              <a:latin typeface="+mn-lt"/>
            </a:endParaRPr>
          </a:p>
          <a:p>
            <a:pPr eaLnBrk="1" hangingPunct="1"/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0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39</a:t>
            </a:fld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4624492" y="5661248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Preis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258" y="2006402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Leistung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0320" y="62076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544FF"/>
                </a:solidFill>
                <a:latin typeface="Helvetica" charset="0"/>
              </a:rPr>
              <a:t>Mitchell, Tom M., Generalization as search. </a:t>
            </a:r>
            <a:br>
              <a:rPr lang="en-US" sz="1200" dirty="0">
                <a:solidFill>
                  <a:srgbClr val="0544FF"/>
                </a:solidFill>
                <a:latin typeface="Helvetica" charset="0"/>
              </a:rPr>
            </a:br>
            <a:r>
              <a:rPr lang="en-US" sz="1200" i="1" dirty="0">
                <a:solidFill>
                  <a:srgbClr val="0544FF"/>
                </a:solidFill>
                <a:latin typeface="Helvetica" charset="0"/>
              </a:rPr>
              <a:t>Artificial Intelligence</a:t>
            </a:r>
            <a:r>
              <a:rPr lang="en-US" sz="1200" dirty="0">
                <a:solidFill>
                  <a:srgbClr val="0544FF"/>
                </a:solidFill>
                <a:latin typeface="Helvetica" charset="0"/>
              </a:rPr>
              <a:t>. </a:t>
            </a:r>
            <a:r>
              <a:rPr lang="en-US" sz="1200" b="1" dirty="0">
                <a:solidFill>
                  <a:srgbClr val="0544FF"/>
                </a:solidFill>
                <a:latin typeface="Helvetica" charset="0"/>
              </a:rPr>
              <a:t>18</a:t>
            </a:r>
            <a:r>
              <a:rPr lang="en-US" sz="1200" dirty="0">
                <a:solidFill>
                  <a:srgbClr val="0544FF"/>
                </a:solidFill>
                <a:latin typeface="Helvetica" charset="0"/>
              </a:rPr>
              <a:t> (2): 203–226, </a:t>
            </a:r>
            <a:r>
              <a:rPr lang="en-US" sz="1200" b="1" dirty="0">
                <a:solidFill>
                  <a:srgbClr val="FF0000"/>
                </a:solidFill>
                <a:latin typeface="Helvetica" charset="0"/>
              </a:rPr>
              <a:t>1982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79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Organisatorisches: Prüfung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Die </a:t>
            </a:r>
            <a:r>
              <a:rPr lang="de-DE" b="1" dirty="0"/>
              <a:t>Eintragung in den Kurs </a:t>
            </a:r>
            <a:r>
              <a:rPr lang="de-DE" dirty="0"/>
              <a:t>und in eine Übungsgruppe ist </a:t>
            </a:r>
            <a:r>
              <a:rPr lang="de-DE" b="1" dirty="0"/>
              <a:t>Voraussetzung</a:t>
            </a:r>
            <a:r>
              <a:rPr lang="de-DE" dirty="0"/>
              <a:t>, um an dem Modul Einführung in Web und Data Science teilnehmen zu können</a:t>
            </a:r>
          </a:p>
          <a:p>
            <a:pPr>
              <a:defRPr/>
            </a:pPr>
            <a:r>
              <a:rPr lang="de-DE" dirty="0"/>
              <a:t>Am Ende des Semesters findet eine </a:t>
            </a:r>
            <a:r>
              <a:rPr lang="de-DE" b="1" dirty="0"/>
              <a:t>Klausur</a:t>
            </a:r>
            <a:r>
              <a:rPr lang="de-DE" dirty="0"/>
              <a:t> statt</a:t>
            </a:r>
          </a:p>
          <a:p>
            <a:pPr lvl="1">
              <a:defRPr/>
            </a:pPr>
            <a:r>
              <a:rPr lang="de-DE" dirty="0"/>
              <a:t>Es geht nur um </a:t>
            </a:r>
            <a:r>
              <a:rPr lang="de-DE" dirty="0">
                <a:solidFill>
                  <a:srgbClr val="FF0000"/>
                </a:solidFill>
              </a:rPr>
              <a:t>bestehen</a:t>
            </a:r>
          </a:p>
          <a:p>
            <a:pPr>
              <a:defRPr/>
            </a:pPr>
            <a:r>
              <a:rPr lang="de-DE" b="1" dirty="0"/>
              <a:t>Voraussetzung</a:t>
            </a:r>
            <a:r>
              <a:rPr lang="de-DE" dirty="0"/>
              <a:t> zur Teilnahme an der Klausur sind mindestens </a:t>
            </a:r>
            <a:r>
              <a:rPr lang="de-DE" b="1" dirty="0"/>
              <a:t>50% der gesamtmöglichen Punkte aller Übungszettel (</a:t>
            </a:r>
            <a:r>
              <a:rPr lang="de-DE" b="1" dirty="0">
                <a:solidFill>
                  <a:srgbClr val="FF0000"/>
                </a:solidFill>
              </a:rPr>
              <a:t>240 Punkte insgesamt</a:t>
            </a:r>
            <a:r>
              <a:rPr lang="de-DE" b="1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82B53-B880-FC45-8AFF-3B429214E12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680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9" y="2205039"/>
            <a:ext cx="47148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de-DE" dirty="0">
                <a:ea typeface="ＭＳ Ｐゴシック" charset="0"/>
              </a:rPr>
              <a:t>Verwende einfaches Modell:</a:t>
            </a:r>
          </a:p>
          <a:p>
            <a:pPr eaLnBrk="1" hangingPunct="1"/>
            <a:r>
              <a:rPr lang="de-DE" sz="2000" dirty="0">
                <a:ea typeface="ＭＳ Ｐゴシック" charset="0"/>
              </a:rPr>
              <a:t>Einfacher zu verwenden</a:t>
            </a:r>
          </a:p>
          <a:p>
            <a:pPr eaLnBrk="1" hangingPunct="1">
              <a:buFont typeface="Wingdings" charset="0"/>
              <a:buNone/>
            </a:pPr>
            <a:r>
              <a:rPr lang="de-DE" sz="2000" dirty="0">
                <a:ea typeface="ＭＳ Ｐゴシック" charset="0"/>
              </a:rPr>
              <a:t>	(weniger Berechnungsschnitte)</a:t>
            </a:r>
          </a:p>
          <a:p>
            <a:pPr eaLnBrk="1" hangingPunct="1"/>
            <a:r>
              <a:rPr lang="de-DE" sz="2000" dirty="0">
                <a:ea typeface="ＭＳ Ｐゴシック" charset="0"/>
              </a:rPr>
              <a:t>Leichter zu trainieren</a:t>
            </a:r>
            <a:br>
              <a:rPr lang="de-DE" sz="2000" dirty="0">
                <a:ea typeface="ＭＳ Ｐゴシック" charset="0"/>
              </a:rPr>
            </a:br>
            <a:r>
              <a:rPr lang="de-DE" sz="2000" dirty="0">
                <a:ea typeface="ＭＳ Ｐゴシック" charset="0"/>
              </a:rPr>
              <a:t> (weniger Daten zu speichern)</a:t>
            </a:r>
          </a:p>
          <a:p>
            <a:pPr eaLnBrk="1" hangingPunct="1"/>
            <a:r>
              <a:rPr lang="de-DE" sz="2000" dirty="0">
                <a:ea typeface="ＭＳ Ｐゴシック" charset="0"/>
              </a:rPr>
              <a:t>Leichter zu erklären</a:t>
            </a:r>
          </a:p>
          <a:p>
            <a:pPr eaLnBrk="1" hangingPunct="1">
              <a:buFont typeface="Wingdings" charset="0"/>
              <a:buNone/>
            </a:pPr>
            <a:r>
              <a:rPr lang="de-DE" sz="2000" dirty="0">
                <a:ea typeface="ＭＳ Ｐゴシック" charset="0"/>
              </a:rPr>
              <a:t>	(besser interpretierbar)</a:t>
            </a:r>
          </a:p>
          <a:p>
            <a:pPr eaLnBrk="1" hangingPunct="1"/>
            <a:r>
              <a:rPr lang="de-DE" sz="2000" dirty="0">
                <a:ea typeface="ＭＳ Ｐゴシック" charset="0"/>
              </a:rPr>
              <a:t>Bessere Generalisierung </a:t>
            </a:r>
            <a:br>
              <a:rPr lang="de-DE" sz="2000" dirty="0">
                <a:ea typeface="ＭＳ Ｐゴシック" charset="0"/>
              </a:rPr>
            </a:br>
            <a:r>
              <a:rPr lang="de-DE" sz="2000" dirty="0">
                <a:ea typeface="ＭＳ Ｐゴシック" charset="0"/>
              </a:rPr>
              <a:t>(</a:t>
            </a:r>
            <a:r>
              <a:rPr lang="de-DE" sz="2000" dirty="0" err="1">
                <a:ea typeface="ＭＳ Ｐゴシック" charset="0"/>
              </a:rPr>
              <a:t>Occam</a:t>
            </a:r>
            <a:r>
              <a:rPr lang="de-DE" altLang="ja-JP" sz="2000" dirty="0" err="1">
                <a:ea typeface="ＭＳ Ｐゴシック" charset="0"/>
              </a:rPr>
              <a:t>’s</a:t>
            </a:r>
            <a:r>
              <a:rPr lang="de-DE" altLang="ja-JP" sz="2000" dirty="0">
                <a:ea typeface="ＭＳ Ｐゴシック" charset="0"/>
              </a:rPr>
              <a:t> </a:t>
            </a:r>
            <a:r>
              <a:rPr lang="de-DE" altLang="ja-JP" sz="2000" dirty="0" err="1">
                <a:ea typeface="ＭＳ Ｐゴシック" charset="0"/>
              </a:rPr>
              <a:t>Razor</a:t>
            </a:r>
            <a:r>
              <a:rPr lang="de-DE" altLang="ja-JP" sz="2000" dirty="0">
                <a:ea typeface="ＭＳ Ｐゴシック" charset="0"/>
              </a:rPr>
              <a:t>)</a:t>
            </a:r>
            <a:endParaRPr lang="de-DE" sz="2000" dirty="0">
              <a:ea typeface="ＭＳ Ｐゴシック" charset="0"/>
            </a:endParaRP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60129"/>
            <a:ext cx="8229600" cy="936625"/>
          </a:xfrm>
        </p:spPr>
        <p:txBody>
          <a:bodyPr/>
          <a:lstStyle/>
          <a:p>
            <a:pPr eaLnBrk="1" hangingPunct="1"/>
            <a:r>
              <a:rPr lang="de-DE" dirty="0">
                <a:latin typeface="+mn-lt"/>
                <a:ea typeface="ＭＳ Ｐゴシック" charset="0"/>
                <a:cs typeface="ＭＳ Ｐゴシック" charset="0"/>
              </a:rPr>
              <a:t>Rauschen und Modellkomplexität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40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5004048" y="1340770"/>
            <a:ext cx="2678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544FF"/>
                </a:solidFill>
              </a:rPr>
              <a:t>Modellkomplexität</a:t>
            </a:r>
            <a:r>
              <a:rPr lang="en-US" dirty="0">
                <a:solidFill>
                  <a:srgbClr val="0544FF"/>
                </a:solidFill>
              </a:rPr>
              <a:t>:</a:t>
            </a:r>
          </a:p>
          <a:p>
            <a:r>
              <a:rPr lang="en-US" dirty="0">
                <a:solidFill>
                  <a:srgbClr val="0544FF"/>
                </a:solidFill>
              </a:rPr>
              <a:t>"</a:t>
            </a:r>
            <a:r>
              <a:rPr lang="en-US" dirty="0" err="1">
                <a:solidFill>
                  <a:srgbClr val="0544FF"/>
                </a:solidFill>
              </a:rPr>
              <a:t>Größe</a:t>
            </a:r>
            <a:r>
              <a:rPr lang="en-US" dirty="0">
                <a:solidFill>
                  <a:srgbClr val="0544FF"/>
                </a:solidFill>
              </a:rPr>
              <a:t>" der </a:t>
            </a:r>
            <a:r>
              <a:rPr lang="en-US" dirty="0" err="1">
                <a:solidFill>
                  <a:srgbClr val="0544FF"/>
                </a:solidFill>
              </a:rPr>
              <a:t>Beschreibung</a:t>
            </a:r>
            <a:endParaRPr lang="en-US" dirty="0">
              <a:solidFill>
                <a:srgbClr val="054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Foliennummernplatzhalt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32" indent="-28574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2971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160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349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8C761E00-8B4B-F84B-AD97-0A97239CB5D2}" type="slidenum">
              <a:rPr lang="tr-TR" sz="1100">
                <a:latin typeface="+mn-lt"/>
              </a:rPr>
              <a:pPr eaLnBrk="1" hangingPunct="1"/>
              <a:t>41</a:t>
            </a:fld>
            <a:endParaRPr lang="tr-TR" sz="1100">
              <a:latin typeface="+mn-lt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1557338"/>
            <a:ext cx="6153151" cy="470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xfrm>
            <a:off x="395536" y="257200"/>
            <a:ext cx="8229600" cy="1371600"/>
          </a:xfrm>
        </p:spPr>
        <p:txBody>
          <a:bodyPr/>
          <a:lstStyle/>
          <a:p>
            <a:pPr eaLnBrk="1" hangingPunct="1"/>
            <a:r>
              <a:rPr lang="en-US" noProof="1">
                <a:latin typeface="+mn-lt"/>
                <a:ea typeface="ＭＳ Ｐゴシック" charset="0"/>
              </a:rPr>
              <a:t>Clustering: </a:t>
            </a:r>
            <a:r>
              <a:rPr lang="en-US" noProof="1">
                <a:latin typeface="+mn-lt"/>
                <a:ea typeface="ＭＳ Ｐゴシック" charset="0"/>
                <a:cs typeface="ＭＳ Ｐゴシック" charset="0"/>
              </a:rPr>
              <a:t>Verschiedene Klassen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n-US" i="0" dirty="0">
                <a:latin typeface="+mn-lt"/>
                <a:ea typeface="ＭＳ Ｐゴシック" charset="0"/>
                <a:cs typeface="ＭＳ Ｐゴシック" charset="0"/>
              </a:rPr>
              <a:t>C</a:t>
            </a:r>
            <a:r>
              <a:rPr lang="en-US" baseline="-25000" dirty="0"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=1,...,K</a:t>
            </a:r>
            <a:endParaRPr lang="en-US" i="0" noProof="1">
              <a:latin typeface="+mn-lt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1162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5867401" y="1527176"/>
          <a:ext cx="17748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2" name="Equation" r:id="rId5" imgW="927100" imgH="241300" progId="Equation.3">
                  <p:embed/>
                </p:oleObj>
              </mc:Choice>
              <mc:Fallback>
                <p:oleObj name="Equation" r:id="rId5" imgW="927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1527176"/>
                        <a:ext cx="1774825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21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867401" y="2205039"/>
          <a:ext cx="2832100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3" name="Equation" r:id="rId7" imgW="1574800" imgH="508000" progId="Equation.3">
                  <p:embed/>
                </p:oleObj>
              </mc:Choice>
              <mc:Fallback>
                <p:oleObj name="Equation" r:id="rId7" imgW="15748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05039"/>
                        <a:ext cx="2832100" cy="9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2924176"/>
            <a:ext cx="685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5867400" y="3357565"/>
            <a:ext cx="29402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err="1">
                <a:latin typeface="+mn-lt"/>
              </a:rPr>
              <a:t>Trainiere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Hypothesen</a:t>
            </a:r>
            <a:endParaRPr lang="en-US" sz="2400" dirty="0">
              <a:latin typeface="+mn-lt"/>
            </a:endParaRPr>
          </a:p>
          <a:p>
            <a:pPr eaLnBrk="1" hangingPunct="1"/>
            <a:r>
              <a:rPr lang="en-US" sz="2400" i="1" dirty="0">
                <a:latin typeface="+mn-lt"/>
              </a:rPr>
              <a:t>h</a:t>
            </a:r>
            <a:r>
              <a:rPr lang="en-US" sz="2400" i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(</a:t>
            </a:r>
            <a:r>
              <a:rPr lang="en-US" sz="2400" b="1" i="1" dirty="0">
                <a:latin typeface="+mn-lt"/>
              </a:rPr>
              <a:t>x</a:t>
            </a:r>
            <a:r>
              <a:rPr lang="en-US" sz="2400" dirty="0">
                <a:latin typeface="+mn-lt"/>
              </a:rPr>
              <a:t>), </a:t>
            </a:r>
            <a:r>
              <a:rPr lang="en-US" sz="2400" i="1" dirty="0" err="1">
                <a:latin typeface="+mn-lt"/>
              </a:rPr>
              <a:t>i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=1,...,</a:t>
            </a:r>
            <a:r>
              <a:rPr lang="en-US" sz="2400" i="1" dirty="0">
                <a:latin typeface="+mn-lt"/>
              </a:rPr>
              <a:t>K</a:t>
            </a:r>
            <a:r>
              <a:rPr lang="en-US" sz="2400" dirty="0">
                <a:latin typeface="+mn-lt"/>
              </a:rPr>
              <a:t>:</a:t>
            </a:r>
          </a:p>
        </p:txBody>
      </p:sp>
      <p:graphicFrame>
        <p:nvGraphicFramePr>
          <p:cNvPr id="111624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867400" y="4729165"/>
          <a:ext cx="3030539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4" name="Formel" r:id="rId10" imgW="1790700" imgH="508000" progId="Equation.3">
                  <p:embed/>
                </p:oleObj>
              </mc:Choice>
              <mc:Fallback>
                <p:oleObj name="Formel" r:id="rId10" imgW="17907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729165"/>
                        <a:ext cx="3030539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83968" y="5877272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Preis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7094" y="2357150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Leistung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1920" y="4384943"/>
            <a:ext cx="16898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Luxuslimousine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2483768" y="5254547"/>
            <a:ext cx="14478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Familienauto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2404088" y="1650867"/>
            <a:ext cx="13612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Sportwagen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7624" y="2897768"/>
            <a:ext cx="12394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unbekannt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567658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7956551" y="6112669"/>
            <a:ext cx="1008063" cy="19685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32" indent="-28574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2971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160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349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E611C3C7-A7D5-AB48-8559-7B32452C5A85}" type="slidenum">
              <a:rPr lang="tr-TR" sz="1100">
                <a:latin typeface="+mn-lt"/>
              </a:rPr>
              <a:pPr eaLnBrk="1" hangingPunct="1"/>
              <a:t>42</a:t>
            </a:fld>
            <a:endParaRPr lang="tr-TR" sz="1100">
              <a:latin typeface="+mn-lt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9" y="1124744"/>
            <a:ext cx="6124575" cy="48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60352"/>
            <a:ext cx="8507414" cy="1027113"/>
          </a:xfrm>
        </p:spPr>
        <p:txBody>
          <a:bodyPr/>
          <a:lstStyle/>
          <a:p>
            <a:pPr eaLnBrk="1" hangingPunct="1"/>
            <a:r>
              <a:rPr lang="de-DE" dirty="0">
                <a:latin typeface="+mn-lt"/>
                <a:ea typeface="ＭＳ Ｐゴシック" charset="0"/>
                <a:cs typeface="ＭＳ Ｐゴシック" charset="0"/>
              </a:rPr>
              <a:t>Ausgleichsprobleme: Verschiedene Modellklassen</a:t>
            </a:r>
          </a:p>
        </p:txBody>
      </p:sp>
      <p:graphicFrame>
        <p:nvGraphicFramePr>
          <p:cNvPr id="113668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964114" y="2029619"/>
          <a:ext cx="2212975" cy="463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34" name="Equation" r:id="rId5" imgW="1091726" imgH="228501" progId="Equation.3">
                  <p:embed/>
                </p:oleObj>
              </mc:Choice>
              <mc:Fallback>
                <p:oleObj name="Equation" r:id="rId5" imgW="1091726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4114" y="2029619"/>
                        <a:ext cx="2212975" cy="4635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9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867400" y="2636045"/>
          <a:ext cx="3036888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35" name="Equation" r:id="rId7" imgW="1587500" imgH="241300" progId="Equation.3">
                  <p:embed/>
                </p:oleObj>
              </mc:Choice>
              <mc:Fallback>
                <p:oleObj name="Equation" r:id="rId7" imgW="1587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636045"/>
                        <a:ext cx="3036888" cy="461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8314" y="2853533"/>
          <a:ext cx="2735263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36" name="Equation" r:id="rId9" imgW="1866900" imgH="431800" progId="Equation.3">
                  <p:embed/>
                </p:oleObj>
              </mc:Choice>
              <mc:Fallback>
                <p:oleObj name="Equation" r:id="rId9" imgW="1866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4" y="2853533"/>
                        <a:ext cx="2735263" cy="6334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1" name="Line 7"/>
          <p:cNvSpPr>
            <a:spLocks noChangeShapeType="1"/>
          </p:cNvSpPr>
          <p:nvPr/>
        </p:nvSpPr>
        <p:spPr bwMode="auto">
          <a:xfrm flipH="1">
            <a:off x="4211637" y="2493170"/>
            <a:ext cx="3603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672" name="Line 8"/>
          <p:cNvSpPr>
            <a:spLocks noChangeShapeType="1"/>
          </p:cNvSpPr>
          <p:nvPr/>
        </p:nvSpPr>
        <p:spPr bwMode="auto">
          <a:xfrm flipH="1">
            <a:off x="5294313" y="3140869"/>
            <a:ext cx="57467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5125" name="Object 9"/>
          <p:cNvGraphicFramePr>
            <a:graphicFrameLocks noChangeAspect="1"/>
          </p:cNvGraphicFramePr>
          <p:nvPr/>
        </p:nvGraphicFramePr>
        <p:xfrm>
          <a:off x="395289" y="3428207"/>
          <a:ext cx="4421187" cy="806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37" name="Formel" r:id="rId11" imgW="2362200" imgH="431800" progId="Equation.3">
                  <p:embed/>
                </p:oleObj>
              </mc:Choice>
              <mc:Fallback>
                <p:oleObj name="Formel" r:id="rId11" imgW="2362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9" y="3428207"/>
                        <a:ext cx="4421187" cy="8064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4" name="Object 10"/>
          <p:cNvGraphicFramePr>
            <a:graphicFrameLocks noChangeAspect="1"/>
          </p:cNvGraphicFramePr>
          <p:nvPr/>
        </p:nvGraphicFramePr>
        <p:xfrm>
          <a:off x="539751" y="1340645"/>
          <a:ext cx="1727200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38" name="Formel" r:id="rId13" imgW="850531" imgH="774364" progId="Equation.3">
                  <p:embed/>
                </p:oleObj>
              </mc:Choice>
              <mc:Fallback>
                <p:oleObj name="Formel" r:id="rId13" imgW="850531" imgH="77436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1" y="1340645"/>
                        <a:ext cx="1727200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3" name="Text Box 11"/>
          <p:cNvSpPr txBox="1">
            <a:spLocks noChangeArrowheads="1"/>
          </p:cNvSpPr>
          <p:nvPr/>
        </p:nvSpPr>
        <p:spPr bwMode="auto">
          <a:xfrm>
            <a:off x="2" y="4364832"/>
            <a:ext cx="8431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/>
              <a:t>Partielle Ableitungen von E bzgl. w</a:t>
            </a:r>
            <a:r>
              <a:rPr lang="de-DE" sz="1800" baseline="-25000" dirty="0"/>
              <a:t>1</a:t>
            </a:r>
            <a:r>
              <a:rPr lang="de-DE" sz="1800" dirty="0"/>
              <a:t> und w</a:t>
            </a:r>
            <a:r>
              <a:rPr lang="de-DE" sz="1800" baseline="-25000" dirty="0"/>
              <a:t>0</a:t>
            </a:r>
            <a:r>
              <a:rPr lang="de-DE" sz="1800" dirty="0"/>
              <a:t> und zu 0 gesetzt -&gt; Fehler minimiert</a:t>
            </a:r>
          </a:p>
        </p:txBody>
      </p:sp>
      <p:graphicFrame>
        <p:nvGraphicFramePr>
          <p:cNvPr id="5127" name="Object 12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84213" y="4796632"/>
          <a:ext cx="2062163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39" name="Formel" r:id="rId15" imgW="1257300" imgH="965200" progId="Equation.3">
                  <p:embed/>
                </p:oleObj>
              </mc:Choice>
              <mc:Fallback>
                <p:oleObj name="Formel" r:id="rId15" imgW="1257300" imgH="965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796632"/>
                        <a:ext cx="2062163" cy="1584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9839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Überwachtes Lernen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Beispiel: Ausgleichsrechnung (</a:t>
            </a:r>
            <a:r>
              <a:rPr lang="de-DE" dirty="0">
                <a:solidFill>
                  <a:srgbClr val="0544FF"/>
                </a:solidFill>
              </a:rPr>
              <a:t>Regression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Gegeben Datenpunkte, bestimme Parameter, so dass für </a:t>
            </a:r>
            <a:r>
              <a:rPr lang="de-DE" dirty="0">
                <a:solidFill>
                  <a:srgbClr val="0B05FF"/>
                </a:solidFill>
              </a:rPr>
              <a:t>gegebene x-Werte</a:t>
            </a:r>
            <a:r>
              <a:rPr lang="de-DE" dirty="0"/>
              <a:t>, die </a:t>
            </a:r>
            <a:r>
              <a:rPr lang="de-DE" dirty="0" err="1">
                <a:solidFill>
                  <a:srgbClr val="0B05FF"/>
                </a:solidFill>
              </a:rPr>
              <a:t>y</a:t>
            </a:r>
            <a:r>
              <a:rPr lang="de-DE" dirty="0">
                <a:solidFill>
                  <a:srgbClr val="0B05FF"/>
                </a:solidFill>
              </a:rPr>
              <a:t>-Werte geschätzt </a:t>
            </a:r>
            <a:r>
              <a:rPr lang="de-DE" dirty="0"/>
              <a:t>werden können</a:t>
            </a:r>
          </a:p>
          <a:p>
            <a:pPr lvl="1"/>
            <a:r>
              <a:rPr lang="de-DE" dirty="0"/>
              <a:t>Optimierungsproblem</a:t>
            </a:r>
            <a:br>
              <a:rPr lang="de-DE" dirty="0"/>
            </a:br>
            <a:r>
              <a:rPr lang="de-DE" dirty="0"/>
              <a:t>Minimierung eines</a:t>
            </a:r>
            <a:br>
              <a:rPr lang="de-DE" dirty="0"/>
            </a:br>
            <a:r>
              <a:rPr lang="de-DE" dirty="0"/>
              <a:t>Normmaßes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Beispiel: </a:t>
            </a:r>
            <a:r>
              <a:rPr lang="de-DE" dirty="0">
                <a:solidFill>
                  <a:srgbClr val="0544FF"/>
                </a:solidFill>
              </a:rPr>
              <a:t>Klassifikation</a:t>
            </a:r>
          </a:p>
          <a:p>
            <a:pPr lvl="1"/>
            <a:r>
              <a:rPr lang="de-DE" dirty="0"/>
              <a:t>Gegebene Datenpunkte jeweils mit Klassifikationswert, </a:t>
            </a:r>
            <a:r>
              <a:rPr lang="de-DE" dirty="0">
                <a:solidFill>
                  <a:srgbClr val="0B05FF"/>
                </a:solidFill>
              </a:rPr>
              <a:t>bestimme Klassifikationswert für Datenpunkte </a:t>
            </a:r>
            <a:r>
              <a:rPr lang="de-DE" dirty="0"/>
              <a:t>ohne diesen (binärer oder mehrwertiger </a:t>
            </a:r>
            <a:r>
              <a:rPr lang="de-DE" dirty="0" err="1"/>
              <a:t>Klassifikator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Kann als Spezialfall eines Ausgleichs gesehen werden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FA929-64B5-3E4B-BB11-09966625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594" y="2496503"/>
            <a:ext cx="3409950" cy="1276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2C7AF4-5988-DE45-8C62-5BE2B5C9AEA6}"/>
              </a:ext>
            </a:extLst>
          </p:cNvPr>
          <p:cNvSpPr txBox="1"/>
          <p:nvPr/>
        </p:nvSpPr>
        <p:spPr>
          <a:xfrm>
            <a:off x="6372200" y="10123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41AF5-D75B-A44F-B379-97E1F2ABA59B}"/>
              </a:ext>
            </a:extLst>
          </p:cNvPr>
          <p:cNvSpPr txBox="1"/>
          <p:nvPr/>
        </p:nvSpPr>
        <p:spPr>
          <a:xfrm>
            <a:off x="2123728" y="6392361"/>
            <a:ext cx="4899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aseline="30000" dirty="0"/>
              <a:t>1</a:t>
            </a:r>
            <a:r>
              <a:rPr lang="de-DE" sz="1200" dirty="0"/>
              <a:t> Regression: Rückgang oder Rückschluss von Funktionswerten auf Funktion</a:t>
            </a:r>
          </a:p>
        </p:txBody>
      </p:sp>
    </p:spTree>
    <p:extLst>
      <p:ext uri="{BB962C8B-B14F-4D97-AF65-F5344CB8AC3E}">
        <p14:creationId xmlns:p14="http://schemas.microsoft.com/office/powerpoint/2010/main" val="392423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de-DE" dirty="0">
                <a:latin typeface="+mn-lt"/>
                <a:ea typeface="ＭＳ Ｐゴシック" charset="0"/>
              </a:rPr>
              <a:t>Modellauswahl &amp; Generalisierung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96752"/>
            <a:ext cx="8686800" cy="4824412"/>
          </a:xfrm>
          <a:ln>
            <a:noFill/>
          </a:ln>
        </p:spPr>
        <p:txBody>
          <a:bodyPr/>
          <a:lstStyle/>
          <a:p>
            <a:pPr eaLnBrk="1" hangingPunct="1"/>
            <a:r>
              <a:rPr lang="de-DE" sz="2400" dirty="0">
                <a:ea typeface="ＭＳ Ｐゴシック" charset="0"/>
              </a:rPr>
              <a:t>Lernen kann als Optimierungsproblem angesehen werden:</a:t>
            </a:r>
          </a:p>
          <a:p>
            <a:pPr lvl="1" eaLnBrk="1" hangingPunct="1"/>
            <a:r>
              <a:rPr lang="de-DE" sz="2000" dirty="0">
                <a:ea typeface="ＭＳ Ｐゴシック" charset="0"/>
                <a:cs typeface="ＭＳ Ｐゴシック" charset="0"/>
              </a:rPr>
              <a:t>Berechne Modell, so dass Fehlerfunktion minimiert</a:t>
            </a:r>
          </a:p>
          <a:p>
            <a:pPr lvl="1" eaLnBrk="1" hangingPunct="1"/>
            <a:r>
              <a:rPr lang="de-DE" sz="2000" dirty="0">
                <a:ea typeface="ＭＳ Ｐゴシック" charset="0"/>
                <a:cs typeface="ＭＳ Ｐゴシック" charset="0"/>
              </a:rPr>
              <a:t>Parameter für Repräsentation berechnen </a:t>
            </a:r>
            <a:r>
              <a:rPr lang="de-DE" sz="2000" dirty="0">
                <a:ea typeface="ＭＳ Ｐゴシック" charset="0"/>
                <a:cs typeface="ＭＳ Ｐゴシック" charset="0"/>
                <a:sym typeface="Wingdings"/>
              </a:rPr>
              <a:t> "</a:t>
            </a:r>
            <a:r>
              <a:rPr lang="de-DE" sz="2000" dirty="0">
                <a:solidFill>
                  <a:srgbClr val="0B05FF"/>
                </a:solidFill>
                <a:ea typeface="ＭＳ Ｐゴシック" charset="0"/>
                <a:cs typeface="ＭＳ Ｐゴシック" charset="0"/>
                <a:sym typeface="Wingdings"/>
              </a:rPr>
              <a:t>Parametrisches Lernen</a:t>
            </a:r>
            <a:r>
              <a:rPr lang="de-DE" sz="2000" dirty="0">
                <a:ea typeface="ＭＳ Ｐゴシック" charset="0"/>
                <a:cs typeface="ＭＳ Ｐゴシック" charset="0"/>
                <a:sym typeface="Wingdings"/>
              </a:rPr>
              <a:t>"</a:t>
            </a:r>
            <a:endParaRPr lang="de-DE" sz="200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sz="2400" dirty="0">
                <a:ea typeface="ＭＳ Ｐゴシック" charset="0"/>
              </a:rPr>
              <a:t>Lernen ist i.A. ein </a:t>
            </a:r>
            <a:r>
              <a:rPr lang="de-DE" sz="2400" dirty="0">
                <a:solidFill>
                  <a:srgbClr val="0000FF"/>
                </a:solidFill>
                <a:ea typeface="ＭＳ Ｐゴシック" charset="0"/>
              </a:rPr>
              <a:t>schlecht gestelltes Problem</a:t>
            </a:r>
            <a:endParaRPr lang="de-DE" sz="2400" dirty="0">
              <a:ea typeface="ＭＳ Ｐゴシック" charset="0"/>
            </a:endParaRPr>
          </a:p>
          <a:p>
            <a:pPr lvl="1" eaLnBrk="1" hangingPunct="1"/>
            <a:r>
              <a:rPr lang="de-DE" sz="2200" dirty="0">
                <a:ea typeface="ＭＳ Ｐゴシック" charset="0"/>
              </a:rPr>
              <a:t>In der Regel sind die Daten nicht geeignet, um eine eindeutige Lösung des Optimierungsproblems zu finden</a:t>
            </a:r>
          </a:p>
          <a:p>
            <a:pPr lvl="1" eaLnBrk="1" hangingPunct="1"/>
            <a:r>
              <a:rPr lang="de-DE" sz="2200" dirty="0">
                <a:solidFill>
                  <a:srgbClr val="0B05FF"/>
                </a:solidFill>
                <a:ea typeface="ＭＳ Ｐゴシック" charset="0"/>
              </a:rPr>
              <a:t>Vorannahmen treffen: </a:t>
            </a:r>
            <a:r>
              <a:rPr lang="de-DE" sz="2200" dirty="0">
                <a:ea typeface="ＭＳ Ｐゴシック" charset="0"/>
              </a:rPr>
              <a:t>Annahmen bzgl. </a:t>
            </a:r>
            <a:r>
              <a:rPr lang="de-DE" sz="2200" dirty="0">
                <a:solidFill>
                  <a:schemeClr val="accent5">
                    <a:lumMod val="50000"/>
                  </a:schemeClr>
                </a:solidFill>
                <a:ea typeface="ＭＳ Ｐゴシック" charset="0"/>
              </a:rPr>
              <a:t>H </a:t>
            </a:r>
            <a:r>
              <a:rPr lang="de-DE" sz="2200" dirty="0">
                <a:ea typeface="ＭＳ Ｐゴシック" charset="0"/>
              </a:rPr>
              <a:t>(</a:t>
            </a:r>
            <a:r>
              <a:rPr lang="de-DE" sz="2200" dirty="0" err="1">
                <a:ea typeface="ＭＳ Ｐゴシック" charset="0"/>
              </a:rPr>
              <a:t>inductive</a:t>
            </a:r>
            <a:r>
              <a:rPr lang="de-DE" sz="2200" dirty="0">
                <a:ea typeface="ＭＳ Ｐゴシック" charset="0"/>
              </a:rPr>
              <a:t> </a:t>
            </a:r>
            <a:r>
              <a:rPr lang="de-DE" sz="2200" dirty="0" err="1">
                <a:ea typeface="ＭＳ Ｐゴシック" charset="0"/>
              </a:rPr>
              <a:t>bias</a:t>
            </a:r>
            <a:r>
              <a:rPr lang="de-DE" sz="2200" dirty="0">
                <a:ea typeface="ＭＳ Ｐゴシック" charset="0"/>
              </a:rPr>
              <a:t>)</a:t>
            </a:r>
            <a:endParaRPr lang="de-DE" sz="2200" dirty="0">
              <a:solidFill>
                <a:schemeClr val="accent5">
                  <a:lumMod val="50000"/>
                </a:schemeClr>
              </a:solidFill>
              <a:ea typeface="ＭＳ Ｐゴシック" charset="0"/>
            </a:endParaRPr>
          </a:p>
          <a:p>
            <a:pPr lvl="1" eaLnBrk="1" hangingPunct="1"/>
            <a:r>
              <a:rPr lang="de-DE" sz="2200" dirty="0" err="1">
                <a:solidFill>
                  <a:srgbClr val="0B05FF"/>
                </a:solidFill>
                <a:ea typeface="ＭＳ Ｐゴシック" charset="0"/>
              </a:rPr>
              <a:t>Regularisierung</a:t>
            </a:r>
            <a:r>
              <a:rPr lang="de-DE" sz="2200" dirty="0">
                <a:solidFill>
                  <a:srgbClr val="0B05FF"/>
                </a:solidFill>
                <a:ea typeface="ＭＳ Ｐゴシック" charset="0"/>
              </a:rPr>
              <a:t>: </a:t>
            </a:r>
            <a:r>
              <a:rPr lang="de-DE" sz="2200" dirty="0">
                <a:ea typeface="ＭＳ Ｐゴシック" charset="0"/>
              </a:rPr>
              <a:t>Repräsentation für alle (optimalen) Lösungen </a:t>
            </a:r>
          </a:p>
          <a:p>
            <a:pPr eaLnBrk="1" hangingPunct="1"/>
            <a:r>
              <a:rPr lang="de-DE" sz="2400" dirty="0">
                <a:solidFill>
                  <a:srgbClr val="FF0000"/>
                </a:solidFill>
                <a:ea typeface="ＭＳ Ｐゴシック" charset="0"/>
              </a:rPr>
              <a:t>Generalisierung</a:t>
            </a:r>
            <a:r>
              <a:rPr lang="de-DE" sz="2400" dirty="0">
                <a:solidFill>
                  <a:schemeClr val="bg2"/>
                </a:solidFill>
                <a:ea typeface="ＭＳ Ｐゴシック" charset="0"/>
              </a:rPr>
              <a:t>:</a:t>
            </a:r>
            <a:r>
              <a:rPr lang="de-DE" sz="2400" dirty="0">
                <a:solidFill>
                  <a:srgbClr val="990033"/>
                </a:solidFill>
                <a:ea typeface="ＭＳ Ｐゴシック" charset="0"/>
              </a:rPr>
              <a:t> </a:t>
            </a:r>
            <a:r>
              <a:rPr lang="de-DE" sz="2400" dirty="0">
                <a:ea typeface="ＭＳ Ｐゴシック" charset="0"/>
              </a:rPr>
              <a:t>Wie gut arbeitet Modell auf neuen Daten?</a:t>
            </a:r>
          </a:p>
          <a:p>
            <a:pPr lvl="1" eaLnBrk="1" hangingPunct="1"/>
            <a:r>
              <a:rPr lang="de-DE" sz="2200" dirty="0">
                <a:ea typeface="ＭＳ Ｐゴシック" charset="0"/>
              </a:rPr>
              <a:t>Generalisierungsfehler</a:t>
            </a:r>
          </a:p>
          <a:p>
            <a:pPr eaLnBrk="1" hangingPunct="1"/>
            <a:r>
              <a:rPr lang="de-DE" sz="2400" dirty="0">
                <a:solidFill>
                  <a:srgbClr val="FF0000"/>
                </a:solidFill>
                <a:ea typeface="ＭＳ Ｐゴシック" charset="0"/>
              </a:rPr>
              <a:t>Überanpassung </a:t>
            </a:r>
            <a:r>
              <a:rPr lang="de-DE" sz="2400" dirty="0">
                <a:ea typeface="ＭＳ Ｐゴシック" charset="0"/>
              </a:rPr>
              <a:t>(</a:t>
            </a:r>
            <a:r>
              <a:rPr lang="de-DE" sz="2400" dirty="0" err="1">
                <a:ea typeface="ＭＳ Ｐゴシック" charset="0"/>
              </a:rPr>
              <a:t>Overfitting</a:t>
            </a:r>
            <a:r>
              <a:rPr lang="de-DE" sz="2400" dirty="0">
                <a:ea typeface="ＭＳ Ｐゴシック" charset="0"/>
              </a:rPr>
              <a:t>): 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  <a:ea typeface="ＭＳ Ｐゴシック" charset="0"/>
              </a:rPr>
              <a:t>H</a:t>
            </a:r>
            <a:r>
              <a:rPr lang="de-DE" sz="2400" dirty="0">
                <a:solidFill>
                  <a:schemeClr val="accent5">
                    <a:lumMod val="75000"/>
                  </a:schemeClr>
                </a:solidFill>
                <a:ea typeface="ＭＳ Ｐゴシック" charset="0"/>
              </a:rPr>
              <a:t> </a:t>
            </a:r>
            <a:r>
              <a:rPr lang="de-DE" sz="2400" dirty="0">
                <a:ea typeface="ＭＳ Ｐゴシック" charset="0"/>
              </a:rPr>
              <a:t>komplexer als </a:t>
            </a:r>
            <a:r>
              <a:rPr lang="de-DE" sz="2400" dirty="0">
                <a:solidFill>
                  <a:srgbClr val="4597A0"/>
                </a:solidFill>
                <a:ea typeface="ＭＳ Ｐゴシック" charset="0"/>
              </a:rPr>
              <a:t>C </a:t>
            </a:r>
            <a:r>
              <a:rPr lang="de-DE" sz="2400" dirty="0">
                <a:ea typeface="ＭＳ Ｐゴシック" charset="0"/>
              </a:rPr>
              <a:t>oder </a:t>
            </a:r>
            <a:r>
              <a:rPr lang="de-DE" sz="2400" dirty="0">
                <a:solidFill>
                  <a:srgbClr val="4597A0"/>
                </a:solidFill>
                <a:ea typeface="ＭＳ Ｐゴシック" charset="0"/>
              </a:rPr>
              <a:t>f</a:t>
            </a:r>
            <a:r>
              <a:rPr lang="de-DE" sz="2400" i="1" dirty="0">
                <a:ea typeface="ＭＳ Ｐゴシック" charset="0"/>
              </a:rPr>
              <a:t> </a:t>
            </a:r>
          </a:p>
          <a:p>
            <a:pPr eaLnBrk="1" hangingPunct="1"/>
            <a:r>
              <a:rPr lang="de-DE" sz="2400" dirty="0">
                <a:solidFill>
                  <a:srgbClr val="FF0000"/>
                </a:solidFill>
                <a:ea typeface="ＭＳ Ｐゴシック" charset="0"/>
              </a:rPr>
              <a:t>Unteranpassung </a:t>
            </a:r>
            <a:r>
              <a:rPr lang="de-DE" sz="2400" dirty="0">
                <a:ea typeface="ＭＳ Ｐゴシック" charset="0"/>
              </a:rPr>
              <a:t>(</a:t>
            </a:r>
            <a:r>
              <a:rPr lang="de-DE" sz="2400" dirty="0" err="1">
                <a:ea typeface="ＭＳ Ｐゴシック" charset="0"/>
              </a:rPr>
              <a:t>Underfitting</a:t>
            </a:r>
            <a:r>
              <a:rPr lang="de-DE" sz="2400" dirty="0">
                <a:ea typeface="ＭＳ Ｐゴシック" charset="0"/>
              </a:rPr>
              <a:t>): </a:t>
            </a:r>
            <a:r>
              <a:rPr lang="de-DE" sz="2400" dirty="0">
                <a:solidFill>
                  <a:srgbClr val="4597A0"/>
                </a:solidFill>
                <a:ea typeface="ＭＳ Ｐゴシック" charset="0"/>
              </a:rPr>
              <a:t>H</a:t>
            </a:r>
            <a:r>
              <a:rPr lang="de-DE" sz="2400" dirty="0">
                <a:ea typeface="ＭＳ Ｐゴシック" charset="0"/>
              </a:rPr>
              <a:t> weniger komplex als  </a:t>
            </a:r>
            <a:r>
              <a:rPr lang="de-DE" sz="2400" dirty="0">
                <a:solidFill>
                  <a:srgbClr val="4597A0"/>
                </a:solidFill>
                <a:ea typeface="ＭＳ Ｐゴシック" charset="0"/>
              </a:rPr>
              <a:t>C</a:t>
            </a:r>
            <a:r>
              <a:rPr lang="de-DE" sz="2400" dirty="0">
                <a:ea typeface="ＭＳ Ｐゴシック" charset="0"/>
              </a:rPr>
              <a:t> oder </a:t>
            </a:r>
            <a:r>
              <a:rPr lang="de-DE" sz="2400" dirty="0">
                <a:solidFill>
                  <a:srgbClr val="4597A0"/>
                </a:solidFill>
                <a:ea typeface="ＭＳ Ｐゴシック" charset="0"/>
              </a:rPr>
              <a:t>f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44</a:t>
            </a:fld>
            <a:endParaRPr lang="de-D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7984D-3C5F-9B43-8F01-C31C5720B6C1}"/>
              </a:ext>
            </a:extLst>
          </p:cNvPr>
          <p:cNvSpPr/>
          <p:nvPr/>
        </p:nvSpPr>
        <p:spPr>
          <a:xfrm>
            <a:off x="2339752" y="6070834"/>
            <a:ext cx="5973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H </a:t>
            </a:r>
            <a:r>
              <a:rPr lang="de-DE" dirty="0"/>
              <a:t>= Hypothesenklasse, </a:t>
            </a:r>
            <a:r>
              <a:rPr lang="de-DE" dirty="0">
                <a:solidFill>
                  <a:srgbClr val="4597A0"/>
                </a:solidFill>
              </a:rPr>
              <a:t>C </a:t>
            </a:r>
            <a:r>
              <a:rPr lang="de-DE" dirty="0"/>
              <a:t>= </a:t>
            </a:r>
            <a:r>
              <a:rPr lang="de-DE" dirty="0" err="1"/>
              <a:t>Classifier</a:t>
            </a:r>
            <a:r>
              <a:rPr lang="de-DE" dirty="0"/>
              <a:t>,  </a:t>
            </a:r>
            <a:r>
              <a:rPr lang="de-DE" dirty="0">
                <a:solidFill>
                  <a:srgbClr val="4597A0"/>
                </a:solidFill>
              </a:rPr>
              <a:t>f</a:t>
            </a:r>
            <a:r>
              <a:rPr lang="de-DE" i="1" dirty="0"/>
              <a:t> </a:t>
            </a:r>
            <a:r>
              <a:rPr lang="de-DE" dirty="0"/>
              <a:t>= Regressionsfunktion</a:t>
            </a:r>
          </a:p>
        </p:txBody>
      </p:sp>
    </p:spTree>
    <p:extLst>
      <p:ext uri="{BB962C8B-B14F-4D97-AF65-F5344CB8AC3E}">
        <p14:creationId xmlns:p14="http://schemas.microsoft.com/office/powerpoint/2010/main" val="137262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Drei-Wege-Austauschbeziehung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45</a:t>
            </a:fld>
            <a:endParaRPr lang="de-DE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8313" y="1412776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br>
              <a:rPr lang="en-US" kern="0" dirty="0">
                <a:ea typeface="ＭＳ Ｐゴシック" charset="0"/>
              </a:rPr>
            </a:br>
            <a:r>
              <a:rPr lang="en-US" kern="0" dirty="0">
                <a:ea typeface="ＭＳ Ｐゴシック" charset="0"/>
              </a:rPr>
              <a:t>(</a:t>
            </a:r>
            <a:r>
              <a:rPr lang="en-US" kern="0" dirty="0" err="1">
                <a:ea typeface="ＭＳ Ｐゴシック" charset="0"/>
              </a:rPr>
              <a:t>Dietterich</a:t>
            </a:r>
            <a:r>
              <a:rPr lang="en-US" kern="0" dirty="0">
                <a:ea typeface="ＭＳ Ｐゴシック" charset="0"/>
              </a:rPr>
              <a:t>, 2003):</a:t>
            </a:r>
          </a:p>
          <a:p>
            <a:pPr lvl="1" indent="-533387" eaLnBrk="1" hangingPunct="1">
              <a:buFont typeface="Wingdings" charset="0"/>
              <a:buAutoNum type="arabicPeriod"/>
            </a:pPr>
            <a:r>
              <a:rPr lang="en-US" kern="0" dirty="0" err="1">
                <a:ea typeface="ＭＳ Ｐゴシック" charset="0"/>
              </a:rPr>
              <a:t>Komplexität</a:t>
            </a:r>
            <a:r>
              <a:rPr lang="en-US" kern="0" dirty="0">
                <a:ea typeface="ＭＳ Ｐゴシック" charset="0"/>
              </a:rPr>
              <a:t> von </a:t>
            </a:r>
            <a:r>
              <a:rPr lang="en-US" kern="0" dirty="0">
                <a:latin typeface="Lucida Calligraphy" charset="0"/>
                <a:ea typeface="ＭＳ Ｐゴシック" charset="0"/>
              </a:rPr>
              <a:t>H</a:t>
            </a:r>
            <a:r>
              <a:rPr lang="en-US" i="1" kern="0" dirty="0">
                <a:latin typeface="Lucida Bright" charset="0"/>
                <a:ea typeface="ＭＳ Ｐゴシック" charset="0"/>
              </a:rPr>
              <a:t>, c </a:t>
            </a:r>
            <a:r>
              <a:rPr lang="en-US" kern="0" dirty="0">
                <a:latin typeface="Lucida Bright" charset="0"/>
                <a:ea typeface="ＭＳ Ｐゴシック" charset="0"/>
              </a:rPr>
              <a:t>(</a:t>
            </a:r>
            <a:r>
              <a:rPr lang="en-US" kern="0" dirty="0">
                <a:latin typeface="Lucida Calligraphy" charset="0"/>
                <a:ea typeface="ＭＳ Ｐゴシック" charset="0"/>
              </a:rPr>
              <a:t>H</a:t>
            </a:r>
            <a:r>
              <a:rPr lang="en-US" kern="0" dirty="0">
                <a:latin typeface="Lucida Bright" charset="0"/>
                <a:ea typeface="ＭＳ Ｐゴシック" charset="0"/>
              </a:rPr>
              <a:t>),</a:t>
            </a:r>
          </a:p>
          <a:p>
            <a:pPr lvl="1" indent="-533387" eaLnBrk="1" hangingPunct="1">
              <a:buFont typeface="Wingdings" charset="0"/>
              <a:buAutoNum type="arabicPeriod"/>
            </a:pPr>
            <a:r>
              <a:rPr lang="en-US" kern="0" dirty="0" err="1">
                <a:ea typeface="ＭＳ Ｐゴシック" charset="0"/>
              </a:rPr>
              <a:t>Trainingsmengengröße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i="1" kern="0" dirty="0">
                <a:ea typeface="ＭＳ Ｐゴシック" charset="0"/>
              </a:rPr>
              <a:t>N, </a:t>
            </a:r>
            <a:endParaRPr lang="en-US" kern="0" dirty="0">
              <a:ea typeface="ＭＳ Ｐゴシック" charset="0"/>
            </a:endParaRPr>
          </a:p>
          <a:p>
            <a:pPr lvl="1" indent="-533387" eaLnBrk="1" hangingPunct="1">
              <a:buFont typeface="Wingdings" charset="0"/>
              <a:buAutoNum type="arabicPeriod"/>
            </a:pPr>
            <a:r>
              <a:rPr lang="en-US" kern="0" dirty="0" err="1">
                <a:ea typeface="ＭＳ Ｐゴシック" charset="0"/>
              </a:rPr>
              <a:t>Generalisierungsfehler</a:t>
            </a:r>
            <a:r>
              <a:rPr lang="en-US" kern="0" dirty="0">
                <a:ea typeface="ＭＳ Ｐゴシック" charset="0"/>
              </a:rPr>
              <a:t>, </a:t>
            </a:r>
            <a:r>
              <a:rPr lang="en-US" i="1" kern="0" dirty="0">
                <a:ea typeface="ＭＳ Ｐゴシック" charset="0"/>
              </a:rPr>
              <a:t>E</a:t>
            </a:r>
            <a:r>
              <a:rPr lang="en-US" kern="0" dirty="0">
                <a:ea typeface="ＭＳ Ｐゴシック" charset="0"/>
              </a:rPr>
              <a:t>, auf </a:t>
            </a:r>
            <a:r>
              <a:rPr lang="en-US" kern="0" dirty="0" err="1">
                <a:ea typeface="ＭＳ Ｐゴシック" charset="0"/>
              </a:rPr>
              <a:t>neuen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kern="0" dirty="0" err="1">
                <a:ea typeface="ＭＳ Ｐゴシック" charset="0"/>
              </a:rPr>
              <a:t>Daten</a:t>
            </a:r>
            <a:endParaRPr lang="en-US" kern="0" dirty="0">
              <a:ea typeface="ＭＳ Ｐゴシック" charset="0"/>
            </a:endParaRPr>
          </a:p>
          <a:p>
            <a:pPr eaLnBrk="1" hangingPunct="1"/>
            <a:r>
              <a:rPr lang="en-US" kern="0" dirty="0" err="1">
                <a:ea typeface="ＭＳ Ｐゴシック" charset="0"/>
              </a:rPr>
              <a:t>Wenn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i="1" kern="0" dirty="0">
                <a:ea typeface="ＭＳ Ｐゴシック" charset="0"/>
              </a:rPr>
              <a:t>N</a:t>
            </a:r>
            <a:r>
              <a:rPr lang="en-US" kern="0" dirty="0">
                <a:latin typeface="Symbol" charset="0"/>
                <a:ea typeface="ＭＳ Ｐゴシック" charset="0"/>
              </a:rPr>
              <a:t>­↑, </a:t>
            </a:r>
            <a:r>
              <a:rPr lang="en-US" i="1" kern="0" dirty="0">
                <a:ea typeface="ＭＳ Ｐゴシック" charset="0"/>
              </a:rPr>
              <a:t>E</a:t>
            </a:r>
            <a:r>
              <a:rPr lang="en-US" kern="0" dirty="0">
                <a:latin typeface="Symbol" charset="0"/>
                <a:ea typeface="ＭＳ Ｐゴシック" charset="0"/>
              </a:rPr>
              <a:t>¯</a:t>
            </a:r>
            <a:endParaRPr lang="en-US" kern="0" dirty="0">
              <a:latin typeface="Lucida Bright" charset="0"/>
              <a:ea typeface="ＭＳ Ｐゴシック" charset="0"/>
            </a:endParaRPr>
          </a:p>
          <a:p>
            <a:pPr eaLnBrk="1" hangingPunct="1"/>
            <a:r>
              <a:rPr lang="en-US" kern="0" dirty="0" err="1">
                <a:ea typeface="ＭＳ Ｐゴシック" charset="0"/>
              </a:rPr>
              <a:t>Wenn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i="1" kern="0" dirty="0">
                <a:ea typeface="ＭＳ Ｐゴシック" charset="0"/>
              </a:rPr>
              <a:t>c </a:t>
            </a:r>
            <a:r>
              <a:rPr lang="en-US" kern="0" dirty="0">
                <a:latin typeface="Lucida Bright" charset="0"/>
                <a:ea typeface="ＭＳ Ｐゴシック" charset="0"/>
              </a:rPr>
              <a:t>(</a:t>
            </a:r>
            <a:r>
              <a:rPr lang="en-US" kern="0" dirty="0">
                <a:latin typeface="Lucida Calligraphy" charset="0"/>
                <a:ea typeface="ＭＳ Ｐゴシック" charset="0"/>
              </a:rPr>
              <a:t>H</a:t>
            </a:r>
            <a:r>
              <a:rPr lang="en-US" kern="0" dirty="0">
                <a:latin typeface="Lucida Bright" charset="0"/>
                <a:ea typeface="ＭＳ Ｐゴシック" charset="0"/>
              </a:rPr>
              <a:t>)</a:t>
            </a:r>
            <a:r>
              <a:rPr lang="en-US" kern="0" dirty="0">
                <a:latin typeface="Symbol" charset="0"/>
                <a:ea typeface="ＭＳ Ｐゴシック" charset="0"/>
              </a:rPr>
              <a:t>↑­, </a:t>
            </a:r>
            <a:r>
              <a:rPr lang="en-US" kern="0" dirty="0">
                <a:ea typeface="ＭＳ Ｐゴシック" charset="0"/>
              </a:rPr>
              <a:t>gilt </a:t>
            </a:r>
            <a:r>
              <a:rPr lang="en-US" kern="0" dirty="0" err="1">
                <a:ea typeface="ＭＳ Ｐゴシック" charset="0"/>
              </a:rPr>
              <a:t>zuerst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i="1" kern="0" dirty="0">
                <a:ea typeface="ＭＳ Ｐゴシック" charset="0"/>
              </a:rPr>
              <a:t>E</a:t>
            </a:r>
            <a:r>
              <a:rPr lang="en-US" kern="0" dirty="0">
                <a:latin typeface="Symbol" charset="0"/>
                <a:ea typeface="ＭＳ Ｐゴシック" charset="0"/>
              </a:rPr>
              <a:t>¯ </a:t>
            </a:r>
            <a:r>
              <a:rPr lang="en-US" kern="0" dirty="0">
                <a:ea typeface="ＭＳ Ｐゴシック" charset="0"/>
              </a:rPr>
              <a:t>und </a:t>
            </a:r>
            <a:r>
              <a:rPr lang="en-US" kern="0" dirty="0" err="1">
                <a:ea typeface="ＭＳ Ｐゴシック" charset="0"/>
              </a:rPr>
              <a:t>dann</a:t>
            </a:r>
            <a:r>
              <a:rPr lang="en-US" kern="0" dirty="0">
                <a:ea typeface="ＭＳ Ｐゴシック" charset="0"/>
              </a:rPr>
              <a:t> </a:t>
            </a:r>
            <a:r>
              <a:rPr lang="en-US" i="1" kern="0" dirty="0">
                <a:ea typeface="ＭＳ Ｐゴシック" charset="0"/>
              </a:rPr>
              <a:t>E</a:t>
            </a:r>
            <a:r>
              <a:rPr lang="en-US" kern="0" dirty="0">
                <a:latin typeface="Symbol" charset="0"/>
                <a:ea typeface="ＭＳ Ｐゴシック" charset="0"/>
              </a:rPr>
              <a:t>­↑</a:t>
            </a:r>
            <a:endParaRPr lang="en-US" kern="0" dirty="0">
              <a:latin typeface="Lucida Bright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20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4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Kreuzvalidierung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Um den </a:t>
            </a:r>
            <a:r>
              <a:rPr lang="en-US" dirty="0" err="1">
                <a:ea typeface="ＭＳ Ｐゴシック" charset="0"/>
              </a:rPr>
              <a:t>Generalisierungsfehler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abzuschätzen</a:t>
            </a:r>
            <a:r>
              <a:rPr lang="en-US" dirty="0">
                <a:ea typeface="ＭＳ Ｐゴシック" charset="0"/>
              </a:rPr>
              <a:t>, </a:t>
            </a:r>
            <a:r>
              <a:rPr lang="en-US" dirty="0" err="1">
                <a:ea typeface="ＭＳ Ｐゴシック" charset="0"/>
              </a:rPr>
              <a:t>brauchen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wir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Daten</a:t>
            </a:r>
            <a:r>
              <a:rPr lang="en-US" dirty="0">
                <a:ea typeface="ＭＳ Ｐゴシック" charset="0"/>
              </a:rPr>
              <a:t>, </a:t>
            </a:r>
            <a:r>
              <a:rPr lang="en-US" dirty="0" err="1">
                <a:ea typeface="ＭＳ Ｐゴシック" charset="0"/>
              </a:rPr>
              <a:t>mit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denen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nicht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trainiert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wurde</a:t>
            </a:r>
            <a:endParaRPr lang="en-US" dirty="0">
              <a:ea typeface="ＭＳ Ｐゴシック" charset="0"/>
            </a:endParaRPr>
          </a:p>
          <a:p>
            <a:pPr eaLnBrk="1" hangingPunct="1"/>
            <a:r>
              <a:rPr lang="en-US" dirty="0" err="1">
                <a:ea typeface="ＭＳ Ｐゴシック" charset="0"/>
              </a:rPr>
              <a:t>Aufteilung</a:t>
            </a:r>
            <a:r>
              <a:rPr lang="en-US" dirty="0">
                <a:ea typeface="ＭＳ Ｐゴシック" charset="0"/>
              </a:rPr>
              <a:t> der </a:t>
            </a:r>
            <a:r>
              <a:rPr lang="en-US" dirty="0" err="1">
                <a:ea typeface="ＭＳ Ｐゴシック" charset="0"/>
              </a:rPr>
              <a:t>Daten</a:t>
            </a:r>
            <a:r>
              <a:rPr lang="en-US" dirty="0">
                <a:ea typeface="ＭＳ Ｐゴシック" charset="0"/>
              </a:rPr>
              <a:t>:</a:t>
            </a:r>
          </a:p>
          <a:p>
            <a:pPr lvl="1" eaLnBrk="1" hangingPunct="1"/>
            <a:r>
              <a:rPr lang="en-US" dirty="0" err="1">
                <a:ea typeface="ＭＳ Ｐゴシック" charset="0"/>
              </a:rPr>
              <a:t>Trainingsmenge</a:t>
            </a:r>
            <a:r>
              <a:rPr lang="en-US" dirty="0">
                <a:ea typeface="ＭＳ Ｐゴシック" charset="0"/>
              </a:rPr>
              <a:t> (50%)</a:t>
            </a:r>
          </a:p>
          <a:p>
            <a:pPr lvl="1" eaLnBrk="1" hangingPunct="1"/>
            <a:r>
              <a:rPr lang="en-US" dirty="0" err="1">
                <a:ea typeface="ＭＳ Ｐゴシック" charset="0"/>
              </a:rPr>
              <a:t>Testmenge</a:t>
            </a:r>
            <a:r>
              <a:rPr lang="en-US" dirty="0">
                <a:ea typeface="ＭＳ Ｐゴシック" charset="0"/>
              </a:rPr>
              <a:t> (</a:t>
            </a:r>
            <a:r>
              <a:rPr lang="en-US" dirty="0" err="1">
                <a:ea typeface="ＭＳ Ｐゴシック" charset="0"/>
              </a:rPr>
              <a:t>z.B</a:t>
            </a:r>
            <a:r>
              <a:rPr lang="en-US" dirty="0">
                <a:ea typeface="ＭＳ Ｐゴシック" charset="0"/>
              </a:rPr>
              <a:t>. </a:t>
            </a:r>
            <a:r>
              <a:rPr lang="en-US" dirty="0" err="1">
                <a:ea typeface="ＭＳ Ｐゴシック" charset="0"/>
              </a:rPr>
              <a:t>für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Publikation</a:t>
            </a:r>
            <a:r>
              <a:rPr lang="en-US" dirty="0">
                <a:ea typeface="ＭＳ Ｐゴシック" charset="0"/>
              </a:rPr>
              <a:t>) (50%)</a:t>
            </a:r>
          </a:p>
          <a:p>
            <a:pPr eaLnBrk="1" hangingPunct="1"/>
            <a:r>
              <a:rPr lang="en-US" dirty="0" err="1">
                <a:ea typeface="ＭＳ Ｐゴシック" charset="0"/>
              </a:rPr>
              <a:t>Neuabtastung</a:t>
            </a:r>
            <a:r>
              <a:rPr lang="en-US" dirty="0">
                <a:ea typeface="ＭＳ Ｐゴシック" charset="0"/>
              </a:rPr>
              <a:t>, </a:t>
            </a:r>
            <a:r>
              <a:rPr lang="en-US" dirty="0" err="1">
                <a:ea typeface="ＭＳ Ｐゴシック" charset="0"/>
              </a:rPr>
              <a:t>wenn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wenige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Daten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vorhanden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520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6588125" y="6381328"/>
            <a:ext cx="2376363" cy="31316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32" indent="-28574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2971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160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349" indent="-228594" eaLnBrk="0" hangingPunct="0"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fld id="{498A1562-7224-6F4F-8188-F8628C08E5D8}" type="slidenum">
              <a:rPr lang="tr-TR" sz="1100">
                <a:latin typeface="+mn-lt"/>
              </a:rPr>
              <a:pPr eaLnBrk="1" hangingPunct="1"/>
              <a:t>47</a:t>
            </a:fld>
            <a:endParaRPr lang="tr-TR" sz="1100" dirty="0">
              <a:latin typeface="+mn-lt"/>
            </a:endParaRP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57200"/>
            <a:ext cx="8229600" cy="1371600"/>
          </a:xfrm>
        </p:spPr>
        <p:txBody>
          <a:bodyPr/>
          <a:lstStyle/>
          <a:p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Betrachtungsebenen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überwachtes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Lernen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84784"/>
            <a:ext cx="4038600" cy="3886200"/>
          </a:xfrm>
        </p:spPr>
        <p:txBody>
          <a:bodyPr/>
          <a:lstStyle/>
          <a:p>
            <a:pPr marL="609585" indent="-609585">
              <a:buFont typeface="Wingdings" charset="0"/>
              <a:buAutoNum type="arabicPeriod"/>
            </a:pPr>
            <a:r>
              <a:rPr lang="en-US" sz="2800" dirty="0">
                <a:ea typeface="ＭＳ Ｐゴシック" charset="0"/>
              </a:rPr>
              <a:t>Modell: </a:t>
            </a:r>
          </a:p>
          <a:p>
            <a:pPr marL="990575" lvl="1" indent="-533387">
              <a:buNone/>
            </a:pPr>
            <a:r>
              <a:rPr lang="en-US" sz="3200" i="1" dirty="0">
                <a:ea typeface="ＭＳ Ｐゴシック" charset="0"/>
              </a:rPr>
              <a:t>		</a:t>
            </a:r>
            <a:endParaRPr lang="en-US" sz="3200" dirty="0">
              <a:ea typeface="ＭＳ Ｐゴシック" charset="0"/>
            </a:endParaRPr>
          </a:p>
          <a:p>
            <a:pPr marL="609585" indent="-609585">
              <a:buFont typeface="Wingdings" charset="0"/>
              <a:buAutoNum type="arabicPeriod"/>
            </a:pPr>
            <a:r>
              <a:rPr lang="en-US" sz="2800" dirty="0" err="1">
                <a:ea typeface="ＭＳ Ｐゴシック" charset="0"/>
              </a:rPr>
              <a:t>Fehlerfunktion</a:t>
            </a:r>
            <a:br>
              <a:rPr lang="en-US" sz="2800" dirty="0">
                <a:ea typeface="ＭＳ Ｐゴシック" charset="0"/>
              </a:rPr>
            </a:br>
            <a:r>
              <a:rPr lang="en-US" sz="2800" dirty="0">
                <a:ea typeface="ＭＳ Ｐゴシック" charset="0"/>
              </a:rPr>
              <a:t>(</a:t>
            </a:r>
            <a:r>
              <a:rPr lang="en-US" sz="2800" dirty="0" err="1">
                <a:ea typeface="ＭＳ Ｐゴシック" charset="0"/>
              </a:rPr>
              <a:t>Verlustfunktion</a:t>
            </a:r>
            <a:r>
              <a:rPr lang="en-US" sz="2800" dirty="0">
                <a:ea typeface="ＭＳ Ｐゴシック" charset="0"/>
              </a:rPr>
              <a:t>):</a:t>
            </a:r>
          </a:p>
          <a:p>
            <a:pPr marL="990575" lvl="1" indent="-533387">
              <a:buNone/>
            </a:pPr>
            <a:r>
              <a:rPr lang="en-US" sz="3200" dirty="0">
                <a:ea typeface="ＭＳ Ｐゴシック" charset="0"/>
              </a:rPr>
              <a:t>	</a:t>
            </a:r>
          </a:p>
          <a:p>
            <a:pPr marL="609585" indent="-609585">
              <a:buFont typeface="Wingdings" charset="0"/>
              <a:buAutoNum type="arabicPeriod"/>
            </a:pPr>
            <a:r>
              <a:rPr lang="en-US" sz="2800" dirty="0" err="1">
                <a:ea typeface="ＭＳ Ｐゴシック" charset="0"/>
              </a:rPr>
              <a:t>Optimierungs</a:t>
            </a:r>
            <a:br>
              <a:rPr lang="en-US" sz="2800" dirty="0">
                <a:ea typeface="ＭＳ Ｐゴシック" charset="0"/>
              </a:rPr>
            </a:br>
            <a:r>
              <a:rPr lang="en-US" sz="2800" dirty="0" err="1">
                <a:ea typeface="ＭＳ Ｐゴシック" charset="0"/>
              </a:rPr>
              <a:t>verfahren</a:t>
            </a:r>
            <a:r>
              <a:rPr lang="en-US" sz="2800" dirty="0">
                <a:ea typeface="ＭＳ Ｐゴシック" charset="0"/>
              </a:rPr>
              <a:t>:</a:t>
            </a:r>
          </a:p>
          <a:p>
            <a:pPr marL="609585" indent="-609585">
              <a:buNone/>
            </a:pPr>
            <a:r>
              <a:rPr lang="en-US" sz="2800" dirty="0">
                <a:ea typeface="ＭＳ Ｐゴシック" charset="0"/>
              </a:rPr>
              <a:t>			</a:t>
            </a:r>
          </a:p>
        </p:txBody>
      </p:sp>
      <p:graphicFrame>
        <p:nvGraphicFramePr>
          <p:cNvPr id="121860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26679619"/>
              </p:ext>
            </p:extLst>
          </p:nvPr>
        </p:nvGraphicFramePr>
        <p:xfrm>
          <a:off x="4332411" y="1564432"/>
          <a:ext cx="1079500" cy="40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6" name="Equation" r:id="rId3" imgW="952087" imgH="355446" progId="Equation.3">
                  <p:embed/>
                </p:oleObj>
              </mc:Choice>
              <mc:Fallback>
                <p:oleObj name="Equation" r:id="rId3" imgW="952087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411" y="1564432"/>
                        <a:ext cx="1079500" cy="400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1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004896328"/>
              </p:ext>
            </p:extLst>
          </p:nvPr>
        </p:nvGraphicFramePr>
        <p:xfrm>
          <a:off x="4331793" y="2852937"/>
          <a:ext cx="3984625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7" name="Equation" r:id="rId5" imgW="1790700" imgH="342900" progId="Equation.3">
                  <p:embed/>
                </p:oleObj>
              </mc:Choice>
              <mc:Fallback>
                <p:oleObj name="Equation" r:id="rId5" imgW="17907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1793" y="2852937"/>
                        <a:ext cx="3984625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062356"/>
              </p:ext>
            </p:extLst>
          </p:nvPr>
        </p:nvGraphicFramePr>
        <p:xfrm>
          <a:off x="4412730" y="4293096"/>
          <a:ext cx="3232151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8" name="Formel" r:id="rId7" imgW="1473200" imgH="279400" progId="Equation.3">
                  <p:embed/>
                </p:oleObj>
              </mc:Choice>
              <mc:Fallback>
                <p:oleObj name="Formel" r:id="rId7" imgW="1473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2730" y="4293096"/>
                        <a:ext cx="3232151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6243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36512" y="764704"/>
            <a:ext cx="9217024" cy="43204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985" name="Group 2"/>
          <p:cNvGrpSpPr>
            <a:grpSpLocks/>
          </p:cNvGrpSpPr>
          <p:nvPr/>
        </p:nvGrpSpPr>
        <p:grpSpPr bwMode="auto">
          <a:xfrm>
            <a:off x="3649663" y="336550"/>
            <a:ext cx="1971675" cy="2041525"/>
            <a:chOff x="2299" y="212"/>
            <a:chExt cx="1242" cy="1286"/>
          </a:xfrm>
        </p:grpSpPr>
        <p:pic>
          <p:nvPicPr>
            <p:cNvPr id="42007" name="Picture 3" descr="tw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" y="212"/>
              <a:ext cx="1242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8" name="Text Box 4"/>
            <p:cNvSpPr txBox="1">
              <a:spLocks noChangeArrowheads="1"/>
            </p:cNvSpPr>
            <p:nvPr/>
          </p:nvSpPr>
          <p:spPr bwMode="auto">
            <a:xfrm>
              <a:off x="2673" y="1133"/>
              <a:ext cx="58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2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41986" name="Group 5"/>
          <p:cNvGrpSpPr>
            <a:grpSpLocks/>
          </p:cNvGrpSpPr>
          <p:nvPr/>
        </p:nvGrpSpPr>
        <p:grpSpPr bwMode="auto">
          <a:xfrm>
            <a:off x="1485900" y="346075"/>
            <a:ext cx="1981200" cy="2032000"/>
            <a:chOff x="936" y="218"/>
            <a:chExt cx="1248" cy="1280"/>
          </a:xfrm>
        </p:grpSpPr>
        <p:pic>
          <p:nvPicPr>
            <p:cNvPr id="42005" name="Picture 6" descr="fou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" y="218"/>
              <a:ext cx="124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6" name="Text Box 7"/>
            <p:cNvSpPr txBox="1">
              <a:spLocks noChangeArrowheads="1"/>
            </p:cNvSpPr>
            <p:nvPr/>
          </p:nvSpPr>
          <p:spPr bwMode="auto">
            <a:xfrm>
              <a:off x="1297" y="1133"/>
              <a:ext cx="68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1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41987" name="Group 8"/>
          <p:cNvGrpSpPr>
            <a:grpSpLocks/>
          </p:cNvGrpSpPr>
          <p:nvPr/>
        </p:nvGrpSpPr>
        <p:grpSpPr bwMode="auto">
          <a:xfrm>
            <a:off x="1511300" y="2406650"/>
            <a:ext cx="1981200" cy="2016125"/>
            <a:chOff x="952" y="1516"/>
            <a:chExt cx="1248" cy="1270"/>
          </a:xfrm>
        </p:grpSpPr>
        <p:pic>
          <p:nvPicPr>
            <p:cNvPr id="42003" name="Picture 9" descr="thre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" y="1516"/>
              <a:ext cx="1248" cy="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4" name="Text Box 10"/>
            <p:cNvSpPr txBox="1">
              <a:spLocks noChangeArrowheads="1"/>
            </p:cNvSpPr>
            <p:nvPr/>
          </p:nvSpPr>
          <p:spPr bwMode="auto">
            <a:xfrm>
              <a:off x="1289" y="2421"/>
              <a:ext cx="71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4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41988" name="Group 11"/>
          <p:cNvGrpSpPr>
            <a:grpSpLocks/>
          </p:cNvGrpSpPr>
          <p:nvPr/>
        </p:nvGrpSpPr>
        <p:grpSpPr bwMode="auto">
          <a:xfrm>
            <a:off x="5875338" y="357188"/>
            <a:ext cx="1990725" cy="2033587"/>
            <a:chOff x="3701" y="225"/>
            <a:chExt cx="1254" cy="1281"/>
          </a:xfrm>
        </p:grpSpPr>
        <p:sp>
          <p:nvSpPr>
            <p:cNvPr id="42001" name="Text Box 12"/>
            <p:cNvSpPr txBox="1">
              <a:spLocks noChangeArrowheads="1"/>
            </p:cNvSpPr>
            <p:nvPr/>
          </p:nvSpPr>
          <p:spPr bwMode="auto">
            <a:xfrm>
              <a:off x="3993" y="1141"/>
              <a:ext cx="84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3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pic>
          <p:nvPicPr>
            <p:cNvPr id="42002" name="Picture 13" descr="o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" y="225"/>
              <a:ext cx="1254" cy="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89" name="Group 14"/>
          <p:cNvGrpSpPr>
            <a:grpSpLocks/>
          </p:cNvGrpSpPr>
          <p:nvPr/>
        </p:nvGrpSpPr>
        <p:grpSpPr bwMode="auto">
          <a:xfrm>
            <a:off x="3636963" y="2428875"/>
            <a:ext cx="1971675" cy="1955800"/>
            <a:chOff x="2291" y="1530"/>
            <a:chExt cx="1242" cy="1232"/>
          </a:xfrm>
        </p:grpSpPr>
        <p:sp>
          <p:nvSpPr>
            <p:cNvPr id="41999" name="Text Box 15"/>
            <p:cNvSpPr txBox="1">
              <a:spLocks noChangeArrowheads="1"/>
            </p:cNvSpPr>
            <p:nvPr/>
          </p:nvSpPr>
          <p:spPr bwMode="auto">
            <a:xfrm>
              <a:off x="2617" y="2397"/>
              <a:ext cx="70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5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pic>
          <p:nvPicPr>
            <p:cNvPr id="42000" name="Picture 16" descr="fiv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1" y="1530"/>
              <a:ext cx="1242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90" name="Group 17"/>
          <p:cNvGrpSpPr>
            <a:grpSpLocks/>
          </p:cNvGrpSpPr>
          <p:nvPr/>
        </p:nvGrpSpPr>
        <p:grpSpPr bwMode="auto">
          <a:xfrm>
            <a:off x="5873750" y="2387600"/>
            <a:ext cx="1908175" cy="1971675"/>
            <a:chOff x="3700" y="1504"/>
            <a:chExt cx="1202" cy="1242"/>
          </a:xfrm>
        </p:grpSpPr>
        <p:pic>
          <p:nvPicPr>
            <p:cNvPr id="41997" name="Picture 18" descr="six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504"/>
              <a:ext cx="1202" cy="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8" name="Text Box 19"/>
            <p:cNvSpPr txBox="1">
              <a:spLocks noChangeArrowheads="1"/>
            </p:cNvSpPr>
            <p:nvPr/>
          </p:nvSpPr>
          <p:spPr bwMode="auto">
            <a:xfrm>
              <a:off x="4049" y="2381"/>
              <a:ext cx="70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6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41991" name="Group 20"/>
          <p:cNvGrpSpPr>
            <a:grpSpLocks/>
          </p:cNvGrpSpPr>
          <p:nvPr/>
        </p:nvGrpSpPr>
        <p:grpSpPr bwMode="auto">
          <a:xfrm>
            <a:off x="1536700" y="4475163"/>
            <a:ext cx="1917700" cy="1954212"/>
            <a:chOff x="968" y="2819"/>
            <a:chExt cx="1208" cy="1231"/>
          </a:xfrm>
        </p:grpSpPr>
        <p:pic>
          <p:nvPicPr>
            <p:cNvPr id="41995" name="Picture 21" descr="sev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" y="2819"/>
              <a:ext cx="1208" cy="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6" name="Text Box 22"/>
            <p:cNvSpPr txBox="1">
              <a:spLocks noChangeArrowheads="1"/>
            </p:cNvSpPr>
            <p:nvPr/>
          </p:nvSpPr>
          <p:spPr bwMode="auto">
            <a:xfrm>
              <a:off x="1129" y="3685"/>
              <a:ext cx="93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7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grpSp>
        <p:nvGrpSpPr>
          <p:cNvPr id="41992" name="Group 23"/>
          <p:cNvGrpSpPr>
            <a:grpSpLocks/>
          </p:cNvGrpSpPr>
          <p:nvPr/>
        </p:nvGrpSpPr>
        <p:grpSpPr bwMode="auto">
          <a:xfrm>
            <a:off x="3660775" y="4457700"/>
            <a:ext cx="1911350" cy="1933575"/>
            <a:chOff x="2306" y="2808"/>
            <a:chExt cx="1204" cy="1218"/>
          </a:xfrm>
        </p:grpSpPr>
        <p:pic>
          <p:nvPicPr>
            <p:cNvPr id="41993" name="Picture 24" descr="eigh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" y="2808"/>
              <a:ext cx="1204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4" name="Text Box 25"/>
            <p:cNvSpPr txBox="1">
              <a:spLocks noChangeArrowheads="1"/>
            </p:cNvSpPr>
            <p:nvPr/>
          </p:nvSpPr>
          <p:spPr bwMode="auto">
            <a:xfrm>
              <a:off x="2433" y="3661"/>
              <a:ext cx="93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3200" i="0" dirty="0">
                  <a:latin typeface="Myriad Pro" charset="0"/>
                  <a:ea typeface="Myriad Pro" charset="0"/>
                  <a:cs typeface="Myriad Pro" charset="0"/>
                </a:rPr>
                <a:t>8 ?</a:t>
              </a:r>
              <a:endParaRPr lang="en-GB" altLang="en-US" i="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343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77724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Daten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in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Tabellarischer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Form</a:t>
            </a:r>
            <a:endParaRPr lang="en-GB" altLang="en-US" sz="4800" dirty="0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1359247" y="1316041"/>
          <a:ext cx="6337300" cy="429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" name="Document" r:id="rId4" imgW="7315200" imgH="4978400" progId="Word.Document.8">
                  <p:embed/>
                </p:oleObj>
              </mc:Choice>
              <mc:Fallback>
                <p:oleObj name="Document" r:id="rId4" imgW="7315200" imgH="4978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9247" y="1316041"/>
                        <a:ext cx="6337300" cy="429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1332259" y="5480053"/>
          <a:ext cx="638810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7" name="Dokument" r:id="rId6" imgW="7315200" imgH="1143000" progId="Word.Document.8">
                  <p:embed/>
                </p:oleObj>
              </mc:Choice>
              <mc:Fallback>
                <p:oleObj name="Dokument" r:id="rId6" imgW="7315200" imgH="1143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2259" y="5480053"/>
                        <a:ext cx="6388100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693235" y="4724403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en-US" sz="3200" i="0" dirty="0" err="1">
                <a:solidFill>
                  <a:schemeClr val="tx2"/>
                </a:solidFill>
                <a:latin typeface="Myriad Pro" charset="0"/>
                <a:ea typeface="Myriad Pro" charset="0"/>
                <a:cs typeface="Myriad Pro" charset="0"/>
              </a:rPr>
              <a:t>Anfrage</a:t>
            </a:r>
            <a:endParaRPr lang="en-GB" altLang="en-US" sz="4400" i="0" dirty="0">
              <a:solidFill>
                <a:schemeClr val="tx2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6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7" y="-7972"/>
            <a:ext cx="12326435" cy="6940957"/>
          </a:xfrm>
          <a:prstGeom prst="rect">
            <a:avLst/>
          </a:prstGeom>
        </p:spPr>
      </p:pic>
      <p:sp>
        <p:nvSpPr>
          <p:cNvPr id="7" name="Textfeld 5"/>
          <p:cNvSpPr txBox="1"/>
          <p:nvPr/>
        </p:nvSpPr>
        <p:spPr>
          <a:xfrm>
            <a:off x="0" y="260650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Einführung in Web und Data Science</a:t>
            </a:r>
          </a:p>
        </p:txBody>
      </p:sp>
      <p:sp>
        <p:nvSpPr>
          <p:cNvPr id="8" name="Textfeld 6"/>
          <p:cNvSpPr txBox="1"/>
          <p:nvPr/>
        </p:nvSpPr>
        <p:spPr>
          <a:xfrm>
            <a:off x="0" y="5325017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Begriffsbestimmung</a:t>
            </a:r>
          </a:p>
        </p:txBody>
      </p:sp>
    </p:spTree>
    <p:extLst>
      <p:ext uri="{BB962C8B-B14F-4D97-AF65-F5344CB8AC3E}">
        <p14:creationId xmlns:p14="http://schemas.microsoft.com/office/powerpoint/2010/main" val="1326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Myriad Pro" charset="0"/>
                <a:ea typeface="Myriad Pro" charset="0"/>
                <a:cs typeface="Myriad Pro" charset="0"/>
              </a:rPr>
              <a:t>Analyse von Daten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" y="1196976"/>
            <a:ext cx="8229600" cy="4968875"/>
          </a:xfrm>
        </p:spPr>
        <p:txBody>
          <a:bodyPr>
            <a:normAutofit/>
          </a:bodyPr>
          <a:lstStyle/>
          <a:p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Betrachtung einer Spalte x mit </a:t>
            </a:r>
            <a:r>
              <a:rPr lang="de-DE" dirty="0" err="1">
                <a:latin typeface="Myriad Pro" charset="0"/>
                <a:ea typeface="Myriad Pro" charset="0"/>
                <a:cs typeface="Myriad Pro" charset="0"/>
              </a:rPr>
              <a:t>n</a:t>
            </a:r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 Werten</a:t>
            </a:r>
          </a:p>
          <a:p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Bestimmung des </a:t>
            </a:r>
            <a:r>
              <a:rPr lang="de-DE" dirty="0">
                <a:solidFill>
                  <a:srgbClr val="0544FF"/>
                </a:solidFill>
                <a:latin typeface="Myriad Pro" charset="0"/>
                <a:ea typeface="Myriad Pro" charset="0"/>
                <a:cs typeface="Myriad Pro" charset="0"/>
              </a:rPr>
              <a:t>Mittelwerts</a:t>
            </a:r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x = 1/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 ⋅ 𝛴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i=1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x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i</a:t>
            </a:r>
            <a:endParaRPr lang="de-DE" dirty="0">
              <a:solidFill>
                <a:schemeClr val="accent1">
                  <a:lumMod val="50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Große und kleine Werte können sich aufheben</a:t>
            </a:r>
          </a:p>
          <a:p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Mittlere Abweichung vom Mittelwert </a:t>
            </a:r>
            <a:br>
              <a:rPr lang="de-DE" dirty="0">
                <a:latin typeface="Myriad Pro" charset="0"/>
                <a:ea typeface="Myriad Pro" charset="0"/>
                <a:cs typeface="Myriad Pro" charset="0"/>
              </a:rPr>
            </a:br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betrachten (</a:t>
            </a:r>
            <a:r>
              <a:rPr lang="de-DE" dirty="0">
                <a:solidFill>
                  <a:srgbClr val="0544FF"/>
                </a:solidFill>
                <a:latin typeface="Myriad Pro" charset="0"/>
                <a:ea typeface="Myriad Pro" charset="0"/>
                <a:cs typeface="Myriad Pro" charset="0"/>
              </a:rPr>
              <a:t>Varianz</a:t>
            </a:r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)</a:t>
            </a:r>
          </a:p>
          <a:p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Bestimmung der Varianz: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var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 = 1/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 ⋅ 𝛴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i=1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(x-x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i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)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2</a:t>
            </a:r>
          </a:p>
          <a:p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Meist betrachtet wird die </a:t>
            </a:r>
            <a:br>
              <a:rPr lang="de-DE" dirty="0">
                <a:latin typeface="Myriad Pro" charset="0"/>
                <a:ea typeface="Myriad Pro" charset="0"/>
                <a:cs typeface="Myriad Pro" charset="0"/>
              </a:rPr>
            </a:br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sog. </a:t>
            </a:r>
            <a:r>
              <a:rPr lang="de-DE" dirty="0">
                <a:solidFill>
                  <a:srgbClr val="0544FF"/>
                </a:solidFill>
                <a:latin typeface="Myriad Pro" charset="0"/>
                <a:ea typeface="Myriad Pro" charset="0"/>
                <a:cs typeface="Myriad Pro" charset="0"/>
              </a:rPr>
              <a:t>Standardabweichung</a:t>
            </a:r>
            <a:r>
              <a:rPr lang="de-DE" dirty="0"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𝜎 = √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var</a:t>
            </a:r>
            <a:endParaRPr lang="de-DE" dirty="0">
              <a:solidFill>
                <a:schemeClr val="accent1">
                  <a:lumMod val="50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33206" y="4509120"/>
            <a:ext cx="54675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60032" y="1772816"/>
            <a:ext cx="187042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44208" y="3645024"/>
            <a:ext cx="187042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FCDB053-3929-654A-B427-1366EB25DED9}"/>
              </a:ext>
            </a:extLst>
          </p:cNvPr>
          <p:cNvSpPr txBox="1"/>
          <p:nvPr/>
        </p:nvSpPr>
        <p:spPr>
          <a:xfrm>
            <a:off x="4067944" y="3429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306618-BF15-A34F-9B52-A8B3CDA1E6AA}"/>
              </a:ext>
            </a:extLst>
          </p:cNvPr>
          <p:cNvSpPr txBox="1"/>
          <p:nvPr/>
        </p:nvSpPr>
        <p:spPr>
          <a:xfrm>
            <a:off x="2411760" y="6011996"/>
            <a:ext cx="255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*: Wird später verfeinert.</a:t>
            </a:r>
          </a:p>
        </p:txBody>
      </p:sp>
    </p:spTree>
    <p:extLst>
      <p:ext uri="{BB962C8B-B14F-4D97-AF65-F5344CB8AC3E}">
        <p14:creationId xmlns:p14="http://schemas.microsoft.com/office/powerpoint/2010/main" val="14262656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302641" y="188640"/>
            <a:ext cx="8805863" cy="990600"/>
          </a:xfrm>
        </p:spPr>
        <p:txBody>
          <a:bodyPr/>
          <a:lstStyle/>
          <a:p>
            <a:pPr eaLnBrk="1" hangingPunct="1"/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Halte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Daten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in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normalisierter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Form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vor</a:t>
            </a:r>
            <a:endParaRPr lang="en-GB" altLang="en-US" sz="36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1259632" y="1537628"/>
            <a:ext cx="6972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i="0" dirty="0" err="1">
                <a:latin typeface="Myriad Pro" charset="0"/>
                <a:ea typeface="Myriad Pro" charset="0"/>
                <a:cs typeface="Myriad Pro" charset="0"/>
              </a:rPr>
              <a:t>Eine</a:t>
            </a:r>
            <a:r>
              <a:rPr lang="en-GB" altLang="en-US" sz="2800" i="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2800" i="0" dirty="0" err="1">
                <a:latin typeface="Myriad Pro" charset="0"/>
                <a:ea typeface="Myriad Pro" charset="0"/>
                <a:cs typeface="Myriad Pro" charset="0"/>
              </a:rPr>
              <a:t>Möglichkeit</a:t>
            </a:r>
            <a:r>
              <a:rPr lang="en-GB" altLang="en-US" sz="2800" i="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2800" i="0" dirty="0" err="1">
                <a:latin typeface="Myriad Pro" charset="0"/>
                <a:ea typeface="Myriad Pro" charset="0"/>
                <a:cs typeface="Myriad Pro" charset="0"/>
              </a:rPr>
              <a:t>zur</a:t>
            </a:r>
            <a:r>
              <a:rPr lang="en-GB" altLang="en-US" sz="2800" i="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2800" i="0" dirty="0" err="1">
                <a:latin typeface="Myriad Pro" charset="0"/>
                <a:ea typeface="Myriad Pro" charset="0"/>
                <a:cs typeface="Myriad Pro" charset="0"/>
              </a:rPr>
              <a:t>Normalisierung</a:t>
            </a:r>
            <a:r>
              <a:rPr lang="en-GB" altLang="en-US" sz="2800" i="0" dirty="0">
                <a:latin typeface="Myriad Pro" charset="0"/>
                <a:ea typeface="Myriad Pro" charset="0"/>
                <a:cs typeface="Myriad Pro" charset="0"/>
              </a:rPr>
              <a:t>:</a:t>
            </a:r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46083" name="Object 2"/>
          <p:cNvGraphicFramePr>
            <a:graphicFrameLocks noChangeAspect="1"/>
          </p:cNvGraphicFramePr>
          <p:nvPr/>
        </p:nvGraphicFramePr>
        <p:xfrm>
          <a:off x="3340100" y="2278762"/>
          <a:ext cx="2374900" cy="151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" name="Formel" r:id="rId4" imgW="736600" imgH="469900" progId="Equation.3">
                  <p:embed/>
                </p:oleObj>
              </mc:Choice>
              <mc:Fallback>
                <p:oleObj name="Formel" r:id="rId4" imgW="736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2278762"/>
                        <a:ext cx="2374900" cy="151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6" name="Rectangle 7"/>
          <p:cNvSpPr>
            <a:spLocks noChangeArrowheads="1"/>
          </p:cNvSpPr>
          <p:nvPr/>
        </p:nvSpPr>
        <p:spPr bwMode="auto">
          <a:xfrm>
            <a:off x="2778504" y="4097732"/>
            <a:ext cx="3660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de-DE" altLang="en-US" sz="1800" i="0">
                <a:solidFill>
                  <a:srgbClr val="000000"/>
                </a:solidFill>
                <a:latin typeface="Myriad Pro" charset="0"/>
                <a:ea typeface="Myriad Pro" charset="0"/>
                <a:cs typeface="Myriad Pro" charset="0"/>
              </a:rPr>
              <a:t>Gemittelte Abweichung vom Mittel</a:t>
            </a:r>
            <a:endParaRPr lang="de-DE" altLang="en-US" sz="1800" i="0" dirty="0">
              <a:solidFill>
                <a:srgbClr val="000000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45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55279"/>
            <a:ext cx="7772400" cy="685800"/>
          </a:xfrm>
        </p:spPr>
        <p:txBody>
          <a:bodyPr>
            <a:normAutofit/>
          </a:bodyPr>
          <a:lstStyle/>
          <a:p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Normalisierte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Trainingsdaten</a:t>
            </a:r>
            <a:endParaRPr lang="en-GB" altLang="en-US" sz="6000" dirty="0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1671482" y="1298266"/>
          <a:ext cx="5956300" cy="402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" name="Document" r:id="rId4" imgW="7353300" imgH="4927600" progId="Word.Document.8">
                  <p:embed/>
                </p:oleObj>
              </mc:Choice>
              <mc:Fallback>
                <p:oleObj name="Document" r:id="rId4" imgW="7353300" imgH="4927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1482" y="1298266"/>
                        <a:ext cx="5956300" cy="402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1671482" y="5287654"/>
          <a:ext cx="600710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6" name="Document" r:id="rId6" imgW="7327900" imgH="1257300" progId="Word.Document.8">
                  <p:embed/>
                </p:oleObj>
              </mc:Choice>
              <mc:Fallback>
                <p:oleObj name="Document" r:id="rId6" imgW="7327900" imgH="1257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1482" y="5287654"/>
                        <a:ext cx="6007100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Rechteck 6"/>
          <p:cNvSpPr>
            <a:spLocks noChangeArrowheads="1"/>
          </p:cNvSpPr>
          <p:nvPr/>
        </p:nvSpPr>
        <p:spPr bwMode="auto">
          <a:xfrm>
            <a:off x="1631794" y="4119254"/>
            <a:ext cx="5943600" cy="304800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49157" name="Object 4"/>
          <p:cNvGraphicFramePr>
            <a:graphicFrameLocks noChangeAspect="1"/>
          </p:cNvGraphicFramePr>
          <p:nvPr/>
        </p:nvGraphicFramePr>
        <p:xfrm>
          <a:off x="3460594" y="4524066"/>
          <a:ext cx="2438400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7" name="Formel" r:id="rId8" imgW="1600200" imgH="482600" progId="Equation.3">
                  <p:embed/>
                </p:oleObj>
              </mc:Choice>
              <mc:Fallback>
                <p:oleObj name="Formel" r:id="rId8" imgW="1600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594" y="4524066"/>
                        <a:ext cx="2438400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63172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8242"/>
            <a:ext cx="7772400" cy="685800"/>
          </a:xfrm>
        </p:spPr>
        <p:txBody>
          <a:bodyPr>
            <a:normAutofit/>
          </a:bodyPr>
          <a:lstStyle/>
          <a:p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Normalisierte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Trainingsdaten</a:t>
            </a:r>
            <a:endParaRPr lang="en-GB" altLang="en-US" sz="6000" dirty="0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204179"/>
              </p:ext>
            </p:extLst>
          </p:nvPr>
        </p:nvGraphicFramePr>
        <p:xfrm>
          <a:off x="1659360" y="1340768"/>
          <a:ext cx="5956300" cy="402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9" name="Document" r:id="rId4" imgW="7353300" imgH="4927600" progId="Word.Document.8">
                  <p:embed/>
                </p:oleObj>
              </mc:Choice>
              <mc:Fallback>
                <p:oleObj name="Document" r:id="rId4" imgW="7353300" imgH="4927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360" y="1340768"/>
                        <a:ext cx="5956300" cy="402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983156"/>
              </p:ext>
            </p:extLst>
          </p:nvPr>
        </p:nvGraphicFramePr>
        <p:xfrm>
          <a:off x="1659360" y="5330156"/>
          <a:ext cx="600710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0" name="Document" r:id="rId6" imgW="7327900" imgH="1257300" progId="Word.Document.8">
                  <p:embed/>
                </p:oleObj>
              </mc:Choice>
              <mc:Fallback>
                <p:oleObj name="Document" r:id="rId6" imgW="7327900" imgH="1257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360" y="5330156"/>
                        <a:ext cx="6007100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876328"/>
              </p:ext>
            </p:extLst>
          </p:nvPr>
        </p:nvGraphicFramePr>
        <p:xfrm>
          <a:off x="2648372" y="4576093"/>
          <a:ext cx="494030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" name="Formel" r:id="rId8" imgW="2032000" imgH="215900" progId="Equation.3">
                  <p:embed/>
                </p:oleObj>
              </mc:Choice>
              <mc:Fallback>
                <p:oleObj name="Formel" r:id="rId8" imgW="20320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8372" y="4576093"/>
                        <a:ext cx="4940300" cy="5254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5" name="Rechteck 6"/>
          <p:cNvSpPr>
            <a:spLocks noChangeArrowheads="1"/>
          </p:cNvSpPr>
          <p:nvPr/>
        </p:nvSpPr>
        <p:spPr bwMode="auto">
          <a:xfrm>
            <a:off x="1619672" y="4149056"/>
            <a:ext cx="5943600" cy="304800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1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353888" y="22292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Distanz</a:t>
            </a:r>
            <a:r>
              <a:rPr lang="en-GB" altLang="en-US" sz="3200" dirty="0">
                <a:latin typeface="Myriad Pro" charset="0"/>
                <a:ea typeface="Myriad Pro" charset="0"/>
                <a:cs typeface="Myriad Pro" charset="0"/>
              </a:rPr>
              <a:t> der </a:t>
            </a:r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Testinstanz</a:t>
            </a:r>
            <a:r>
              <a:rPr lang="en-GB" altLang="en-US" sz="3200" dirty="0">
                <a:latin typeface="Myriad Pro" charset="0"/>
                <a:ea typeface="Myriad Pro" charset="0"/>
                <a:cs typeface="Myriad Pro" charset="0"/>
              </a:rPr>
              <a:t> von den </a:t>
            </a:r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Trainingsdaten</a:t>
            </a:r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057576"/>
              </p:ext>
            </p:extLst>
          </p:nvPr>
        </p:nvGraphicFramePr>
        <p:xfrm>
          <a:off x="977900" y="1630363"/>
          <a:ext cx="7073900" cy="440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1" name="Document" r:id="rId4" imgW="7086600" imgH="4406900" progId="Word.Document.8">
                  <p:embed/>
                </p:oleObj>
              </mc:Choice>
              <mc:Fallback>
                <p:oleObj name="Document" r:id="rId4" imgW="7086600" imgH="4406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0" y="1630363"/>
                        <a:ext cx="7073900" cy="440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5302300" y="1608609"/>
            <a:ext cx="303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i="0" dirty="0" err="1">
                <a:latin typeface="Myriad Pro" charset="0"/>
                <a:ea typeface="Myriad Pro" charset="0"/>
                <a:cs typeface="Myriad Pro" charset="0"/>
              </a:rPr>
              <a:t>Klassifikation</a:t>
            </a:r>
            <a:endParaRPr lang="en-GB" altLang="en-US" i="0" dirty="0">
              <a:latin typeface="Myriad Pro" charset="0"/>
              <a:ea typeface="Myriad Pro" charset="0"/>
              <a:cs typeface="Myriad Pro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2000" i="0" dirty="0">
                <a:latin typeface="Myriad Pro" charset="0"/>
                <a:ea typeface="Myriad Pro" charset="0"/>
                <a:cs typeface="Myriad Pro" charset="0"/>
              </a:rPr>
              <a:t>1-NN		</a:t>
            </a:r>
            <a:r>
              <a:rPr lang="en-GB" altLang="en-US" sz="2000" i="0" dirty="0">
                <a:solidFill>
                  <a:srgbClr val="FF3300"/>
                </a:solidFill>
                <a:latin typeface="Myriad Pro" charset="0"/>
                <a:ea typeface="Myriad Pro" charset="0"/>
                <a:cs typeface="Myriad Pro" charset="0"/>
              </a:rPr>
              <a:t>Yes</a:t>
            </a:r>
            <a:endParaRPr lang="en-GB" altLang="en-US" sz="2000" i="0" dirty="0">
              <a:latin typeface="Myriad Pro" charset="0"/>
              <a:ea typeface="Myriad Pro" charset="0"/>
              <a:cs typeface="Myriad Pro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2000" i="0" dirty="0">
                <a:latin typeface="Myriad Pro" charset="0"/>
                <a:ea typeface="Myriad Pro" charset="0"/>
                <a:cs typeface="Myriad Pro" charset="0"/>
              </a:rPr>
              <a:t>3-NN		</a:t>
            </a:r>
            <a:r>
              <a:rPr lang="en-GB" altLang="en-US" sz="2000" i="0" dirty="0">
                <a:solidFill>
                  <a:srgbClr val="FF3300"/>
                </a:solidFill>
                <a:latin typeface="Myriad Pro" charset="0"/>
                <a:ea typeface="Myriad Pro" charset="0"/>
                <a:cs typeface="Myriad Pro" charset="0"/>
              </a:rPr>
              <a:t>Yes</a:t>
            </a:r>
            <a:endParaRPr lang="en-GB" altLang="en-US" sz="2000" i="0" dirty="0">
              <a:latin typeface="Myriad Pro" charset="0"/>
              <a:ea typeface="Myriad Pro" charset="0"/>
              <a:cs typeface="Myriad Pro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2000" i="0" dirty="0">
                <a:latin typeface="Myriad Pro" charset="0"/>
                <a:ea typeface="Myriad Pro" charset="0"/>
                <a:cs typeface="Myriad Pro" charset="0"/>
              </a:rPr>
              <a:t>5-NN		</a:t>
            </a:r>
            <a:r>
              <a:rPr lang="en-GB" altLang="en-US" sz="2000" dirty="0">
                <a:solidFill>
                  <a:srgbClr val="6666FF"/>
                </a:solidFill>
                <a:latin typeface="Myriad Pro" charset="0"/>
                <a:ea typeface="Myriad Pro" charset="0"/>
                <a:cs typeface="Myriad Pro" charset="0"/>
              </a:rPr>
              <a:t>No</a:t>
            </a:r>
            <a:endParaRPr lang="en-GB" altLang="en-US" sz="2000" i="0" dirty="0">
              <a:latin typeface="Myriad Pro" charset="0"/>
              <a:ea typeface="Myriad Pro" charset="0"/>
              <a:cs typeface="Myriad Pro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2000" i="0" dirty="0">
                <a:latin typeface="Myriad Pro" charset="0"/>
                <a:ea typeface="Myriad Pro" charset="0"/>
                <a:cs typeface="Myriad Pro" charset="0"/>
              </a:rPr>
              <a:t>7-NN		</a:t>
            </a:r>
            <a:r>
              <a:rPr lang="en-GB" altLang="en-US" sz="2000" dirty="0">
                <a:solidFill>
                  <a:srgbClr val="6666FF"/>
                </a:solidFill>
                <a:latin typeface="Myriad Pro" charset="0"/>
                <a:ea typeface="Myriad Pro" charset="0"/>
                <a:cs typeface="Myriad Pro" charset="0"/>
              </a:rPr>
              <a:t>No</a:t>
            </a:r>
            <a:endParaRPr lang="en-GB" altLang="en-US" b="1" i="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7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8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6" y="5892800"/>
            <a:ext cx="1381125" cy="196851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Was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verwenden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wir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bei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reellwertiger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Zielfuntion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als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+mj-cs"/>
              </a:rPr>
              <a:t>Ausgabe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497192" cy="4968875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Mittel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der k-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nächsten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Nachbarn</a:t>
            </a: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797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188640"/>
            <a:ext cx="87249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Variante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von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kNN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Distanzgewichtetes</a:t>
            </a:r>
            <a:r>
              <a:rPr lang="en-GB" altLang="en-US" sz="360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3600" dirty="0" err="1">
                <a:latin typeface="Myriad Pro" charset="0"/>
                <a:ea typeface="Myriad Pro" charset="0"/>
                <a:cs typeface="Myriad Pro" charset="0"/>
              </a:rPr>
              <a:t>kNN</a:t>
            </a:r>
            <a:endParaRPr lang="en-GB" altLang="en-US" sz="36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7346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914400" y="2133600"/>
            <a:ext cx="7772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Nähere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Nachbarn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haben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mehr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Einfluss</a:t>
            </a:r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pPr eaLnBrk="1" hangingPunct="1"/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pPr eaLnBrk="1" hangingPunct="1"/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pPr eaLnBrk="1" hangingPunct="1"/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pPr eaLnBrk="1" hangingPunct="1"/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7347" name="AutoShape 4"/>
          <p:cNvSpPr>
            <a:spLocks noChangeAspect="1" noChangeArrowheads="1"/>
          </p:cNvSpPr>
          <p:nvPr/>
        </p:nvSpPr>
        <p:spPr bwMode="auto">
          <a:xfrm>
            <a:off x="2457450" y="337185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Times" charset="0"/>
              <a:buNone/>
            </a:pPr>
            <a:r>
              <a:rPr lang="en-GB" altLang="en-US" sz="3200" i="0">
                <a:latin typeface="Myriad Pro" charset="0"/>
                <a:ea typeface="Myriad Pro" charset="0"/>
                <a:cs typeface="Myriad Pro" charset="0"/>
              </a:rPr>
              <a:t> </a:t>
            </a:r>
          </a:p>
        </p:txBody>
      </p:sp>
      <p:graphicFrame>
        <p:nvGraphicFramePr>
          <p:cNvPr id="5734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422915"/>
              </p:ext>
            </p:extLst>
          </p:nvPr>
        </p:nvGraphicFramePr>
        <p:xfrm>
          <a:off x="1287463" y="2670993"/>
          <a:ext cx="6249987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5" name="Formel" r:id="rId4" imgW="2768600" imgH="558800" progId="Equation.3">
                  <p:embed/>
                </p:oleObj>
              </mc:Choice>
              <mc:Fallback>
                <p:oleObj name="Formel" r:id="rId4" imgW="27686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63" y="2670993"/>
                        <a:ext cx="6249987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232248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rgbClr val="0B05FF"/>
                </a:solidFill>
                <a:latin typeface="+mn-lt"/>
              </a:rPr>
              <a:t>Dudani</a:t>
            </a:r>
            <a:r>
              <a:rPr lang="en-US" sz="1200" dirty="0">
                <a:solidFill>
                  <a:srgbClr val="0B05FF"/>
                </a:solidFill>
                <a:latin typeface="+mn-lt"/>
              </a:rPr>
              <a:t>, S.A. The distance-weighted k-nearest-neighbor rule. IEEE Trans. Syst. Man </a:t>
            </a:r>
            <a:r>
              <a:rPr lang="en-US" sz="1200" dirty="0" err="1">
                <a:solidFill>
                  <a:srgbClr val="0B05FF"/>
                </a:solidFill>
                <a:latin typeface="+mn-lt"/>
              </a:rPr>
              <a:t>Cybern</a:t>
            </a:r>
            <a:r>
              <a:rPr lang="en-US" sz="1200" dirty="0">
                <a:solidFill>
                  <a:srgbClr val="0B05FF"/>
                </a:solidFill>
                <a:latin typeface="+mn-lt"/>
              </a:rPr>
              <a:t>., SMC-6:325–327, </a:t>
            </a:r>
            <a:r>
              <a:rPr lang="en-US" sz="1200" b="1" dirty="0">
                <a:solidFill>
                  <a:srgbClr val="FF0000"/>
                </a:solidFill>
                <a:latin typeface="+mn-lt"/>
              </a:rPr>
              <a:t>1976</a:t>
            </a:r>
            <a:endParaRPr lang="en-US" sz="1200" dirty="0">
              <a:solidFill>
                <a:srgbClr val="0B05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6526400"/>
      </p:ext>
    </p:extLst>
  </p:cSld>
  <p:clrMapOvr>
    <a:masterClrMapping/>
  </p:clrMapOvr>
  <p:transition spd="slow">
    <p:push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Variante</a:t>
            </a:r>
            <a:r>
              <a:rPr lang="en-GB" altLang="en-US" sz="3200" dirty="0">
                <a:latin typeface="Myriad Pro" charset="0"/>
                <a:ea typeface="Myriad Pro" charset="0"/>
                <a:cs typeface="Myriad Pro" charset="0"/>
              </a:rPr>
              <a:t> von </a:t>
            </a:r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kNN</a:t>
            </a:r>
            <a:r>
              <a:rPr lang="en-GB" altLang="en-US" sz="3200" dirty="0"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Distanzgewichtetes</a:t>
            </a:r>
            <a:r>
              <a:rPr lang="en-GB" altLang="en-US" sz="320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sz="3200" dirty="0" err="1">
                <a:latin typeface="Myriad Pro" charset="0"/>
                <a:ea typeface="Myriad Pro" charset="0"/>
                <a:cs typeface="Myriad Pro" charset="0"/>
              </a:rPr>
              <a:t>kNN</a:t>
            </a:r>
            <a:endParaRPr lang="en-US" altLang="en-US" sz="3200" dirty="0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219548" cy="434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1052413"/>
            <a:ext cx="7499176" cy="4968875"/>
          </a:xfrm>
        </p:spPr>
        <p:txBody>
          <a:bodyPr/>
          <a:lstStyle/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pPr marL="0" indent="0">
              <a:buNone/>
            </a:pP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Dann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könnten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wir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statt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nur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k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gleich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solidFill>
                  <a:srgbClr val="0544FF"/>
                </a:solidFill>
                <a:latin typeface="Myriad Pro" charset="0"/>
                <a:ea typeface="Myriad Pro" charset="0"/>
                <a:cs typeface="Myriad Pro" charset="0"/>
              </a:rPr>
              <a:t>alle</a:t>
            </a:r>
            <a:r>
              <a:rPr lang="en-GB" altLang="en-US" dirty="0">
                <a:solidFill>
                  <a:srgbClr val="0544FF"/>
                </a:solidFill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Trainingsinstanzen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 (=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Beispiele</a:t>
            </a:r>
            <a:r>
              <a:rPr lang="en-GB" altLang="en-US" dirty="0">
                <a:latin typeface="Myriad Pro" charset="0"/>
                <a:ea typeface="Myriad Pro" charset="0"/>
                <a:cs typeface="Myriad Pro" charset="0"/>
              </a:rPr>
              <a:t>) </a:t>
            </a:r>
            <a:r>
              <a:rPr lang="en-GB" altLang="en-US" dirty="0" err="1">
                <a:latin typeface="Myriad Pro" charset="0"/>
                <a:ea typeface="Myriad Pro" charset="0"/>
                <a:cs typeface="Myriad Pro" charset="0"/>
              </a:rPr>
              <a:t>nehmen</a:t>
            </a:r>
            <a:endParaRPr lang="en-GB" altLang="en-US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US" altLang="en-US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>
                <a:ea typeface="ＭＳ Ｐゴシック" charset="-128"/>
              </a:rPr>
              <a:t>kNN</a:t>
            </a:r>
            <a:r>
              <a:rPr lang="de-DE" altLang="en-US" dirty="0">
                <a:ea typeface="ＭＳ Ｐゴシック" charset="-128"/>
              </a:rPr>
              <a:t>: Zusammenfassung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Sehr einfacher Ansatz, </a:t>
            </a:r>
            <a:r>
              <a:rPr lang="de-DE" altLang="en-US" dirty="0">
                <a:solidFill>
                  <a:srgbClr val="0B05FF"/>
                </a:solidFill>
                <a:latin typeface="Myriad Pro" charset="0"/>
                <a:ea typeface="Myriad Pro" charset="0"/>
                <a:cs typeface="Myriad Pro" charset="0"/>
              </a:rPr>
              <a:t>nicht-parametrisch</a:t>
            </a:r>
          </a:p>
          <a:p>
            <a:pPr lvl="1"/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Klassifikation (ggf. mit Schwellwert) </a:t>
            </a:r>
          </a:p>
          <a:p>
            <a:pPr lvl="1"/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Regression (Interpolation)</a:t>
            </a:r>
          </a:p>
          <a:p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Verhält sich auch noch gutartig, </a:t>
            </a:r>
            <a:br>
              <a:rPr lang="de-DE" altLang="en-US" dirty="0">
                <a:latin typeface="Myriad Pro" charset="0"/>
                <a:ea typeface="Myriad Pro" charset="0"/>
                <a:cs typeface="Myriad Pro" charset="0"/>
              </a:rPr>
            </a:br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wenn Daten nicht einfach </a:t>
            </a:r>
            <a:br>
              <a:rPr lang="de-DE" altLang="en-US" dirty="0">
                <a:latin typeface="Myriad Pro" charset="0"/>
                <a:ea typeface="Myriad Pro" charset="0"/>
                <a:cs typeface="Myriad Pro" charset="0"/>
              </a:rPr>
            </a:br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separiert werden können</a:t>
            </a:r>
          </a:p>
          <a:p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Rang 7 der 10 wichtigsten </a:t>
            </a:r>
            <a:br>
              <a:rPr lang="de-DE" altLang="en-US" dirty="0">
                <a:latin typeface="Myriad Pro" charset="0"/>
                <a:ea typeface="Myriad Pro" charset="0"/>
                <a:cs typeface="Myriad Pro" charset="0"/>
              </a:rPr>
            </a:br>
            <a:r>
              <a:rPr lang="de-DE" altLang="en-US" dirty="0">
                <a:latin typeface="Myriad Pro" charset="0"/>
                <a:ea typeface="Myriad Pro" charset="0"/>
                <a:cs typeface="Myriad Pro" charset="0"/>
              </a:rPr>
              <a:t>Data-Mining-Verfahren</a:t>
            </a:r>
          </a:p>
        </p:txBody>
      </p:sp>
    </p:spTree>
    <p:extLst>
      <p:ext uri="{BB962C8B-B14F-4D97-AF65-F5344CB8AC3E}">
        <p14:creationId xmlns:p14="http://schemas.microsoft.com/office/powerpoint/2010/main" val="164017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und Data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Web Science</a:t>
            </a:r>
          </a:p>
          <a:p>
            <a:pPr lvl="1"/>
            <a:r>
              <a:rPr lang="de-DE" dirty="0"/>
              <a:t>Analyse von Strukturen im Web (Mensch und Computer)</a:t>
            </a:r>
          </a:p>
          <a:p>
            <a:pPr lvl="1"/>
            <a:r>
              <a:rPr lang="de-DE" dirty="0"/>
              <a:t>Formalisierung durch große </a:t>
            </a:r>
            <a:r>
              <a:rPr lang="de-DE" dirty="0" err="1"/>
              <a:t>Graphstrukturen</a:t>
            </a:r>
            <a:r>
              <a:rPr lang="de-DE" dirty="0"/>
              <a:t> und entsprechende Entscheidungsprobleme über Graphen</a:t>
            </a:r>
          </a:p>
          <a:p>
            <a:pPr lvl="1"/>
            <a:r>
              <a:rPr lang="de-DE" dirty="0"/>
              <a:t>Beispiel: </a:t>
            </a:r>
            <a:r>
              <a:rPr lang="de-DE" dirty="0" err="1"/>
              <a:t>Pagerank</a:t>
            </a:r>
            <a:r>
              <a:rPr lang="de-DE" dirty="0"/>
              <a:t> (Bewertung von Webseiten)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28176"/>
            <a:ext cx="3568477" cy="2872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50372" y="3573018"/>
            <a:ext cx="25421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Zufallssurfer-Modell: </a:t>
            </a:r>
          </a:p>
          <a:p>
            <a:endParaRPr lang="de-DE" dirty="0"/>
          </a:p>
          <a:p>
            <a:r>
              <a:rPr lang="de-DE" dirty="0"/>
              <a:t>Größe der Kreise in etwa proportional der relativen Häufigkeit, mit der sich ein Surfer auf einer Seite befindet</a:t>
            </a:r>
          </a:p>
          <a:p>
            <a:endParaRPr lang="de-DE" dirty="0"/>
          </a:p>
          <a:p>
            <a:r>
              <a:rPr lang="de-DE" dirty="0"/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6517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 für die Informatik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53075"/>
          </a:xfrm>
        </p:spPr>
        <p:txBody>
          <a:bodyPr/>
          <a:lstStyle/>
          <a:p>
            <a:r>
              <a:rPr lang="de-DE" dirty="0" err="1"/>
              <a:t>Graphstrukturen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extrem </a:t>
            </a:r>
            <a:r>
              <a:rPr lang="de-DE" dirty="0">
                <a:solidFill>
                  <a:srgbClr val="FF0000"/>
                </a:solidFill>
              </a:rPr>
              <a:t>groß</a:t>
            </a:r>
          </a:p>
          <a:p>
            <a:r>
              <a:rPr lang="de-DE" dirty="0"/>
              <a:t>Verfahren zur </a:t>
            </a:r>
            <a:br>
              <a:rPr lang="de-DE" dirty="0"/>
            </a:br>
            <a:r>
              <a:rPr lang="de-DE" dirty="0"/>
              <a:t>Lösung von </a:t>
            </a:r>
            <a:br>
              <a:rPr lang="de-DE" dirty="0"/>
            </a:br>
            <a:r>
              <a:rPr lang="de-DE" dirty="0"/>
              <a:t>Entscheidungs-</a:t>
            </a:r>
            <a:br>
              <a:rPr lang="de-DE" dirty="0"/>
            </a:br>
            <a:r>
              <a:rPr lang="de-DE" dirty="0" err="1"/>
              <a:t>problemen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extrem </a:t>
            </a:r>
            <a:r>
              <a:rPr lang="de-DE" dirty="0">
                <a:solidFill>
                  <a:srgbClr val="FF0000"/>
                </a:solidFill>
              </a:rPr>
              <a:t>aufwendig</a:t>
            </a:r>
          </a:p>
          <a:p>
            <a:r>
              <a:rPr lang="de-DE" dirty="0" err="1"/>
              <a:t>Graphdaten</a:t>
            </a:r>
            <a:r>
              <a:rPr lang="de-DE" dirty="0"/>
              <a:t> unterliegen </a:t>
            </a:r>
            <a:br>
              <a:rPr lang="de-DE" dirty="0"/>
            </a:br>
            <a:r>
              <a:rPr lang="de-DE" dirty="0"/>
              <a:t>ständigem </a:t>
            </a:r>
            <a:r>
              <a:rPr lang="de-DE" dirty="0">
                <a:solidFill>
                  <a:srgbClr val="FF0000"/>
                </a:solidFill>
              </a:rPr>
              <a:t>Wandel</a:t>
            </a:r>
            <a:r>
              <a:rPr lang="de-DE" dirty="0"/>
              <a:t> und</a:t>
            </a:r>
            <a:br>
              <a:rPr lang="de-DE" dirty="0"/>
            </a:br>
            <a:r>
              <a:rPr lang="de-DE" dirty="0"/>
              <a:t>so auch die Auswertungs-</a:t>
            </a:r>
            <a:br>
              <a:rPr lang="de-DE" dirty="0"/>
            </a:br>
            <a:r>
              <a:rPr lang="de-DE" dirty="0" err="1"/>
              <a:t>ergebnisse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5804333" y="1196753"/>
            <a:ext cx="3116003" cy="3157239"/>
          </a:xfrm>
          <a:prstGeom prst="ellipse">
            <a:avLst/>
          </a:prstGeom>
          <a:gradFill>
            <a:gsLst>
              <a:gs pos="0">
                <a:srgbClr val="6FD8F0"/>
              </a:gs>
              <a:gs pos="100000">
                <a:srgbClr val="00B0F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Mathematik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Stochastik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Statistik</a:t>
            </a:r>
          </a:p>
        </p:txBody>
      </p:sp>
      <p:sp>
        <p:nvSpPr>
          <p:cNvPr id="8" name="Oval 7"/>
          <p:cNvSpPr/>
          <p:nvPr/>
        </p:nvSpPr>
        <p:spPr>
          <a:xfrm>
            <a:off x="4591486" y="3191593"/>
            <a:ext cx="3157239" cy="3157240"/>
          </a:xfrm>
          <a:prstGeom prst="ellipse">
            <a:avLst/>
          </a:prstGeom>
          <a:gradFill>
            <a:gsLst>
              <a:gs pos="0">
                <a:srgbClr val="00B05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Formale Grundlagen der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Informatik</a:t>
            </a:r>
          </a:p>
        </p:txBody>
      </p:sp>
      <p:sp>
        <p:nvSpPr>
          <p:cNvPr id="6" name="Oval 5"/>
          <p:cNvSpPr/>
          <p:nvPr/>
        </p:nvSpPr>
        <p:spPr>
          <a:xfrm>
            <a:off x="3419874" y="1200246"/>
            <a:ext cx="3157239" cy="3157239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Praktische und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Technische Informatik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0560" y="330647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Web Science</a:t>
            </a:r>
          </a:p>
        </p:txBody>
      </p:sp>
    </p:spTree>
    <p:extLst>
      <p:ext uri="{BB962C8B-B14F-4D97-AF65-F5344CB8AC3E}">
        <p14:creationId xmlns:p14="http://schemas.microsoft.com/office/powerpoint/2010/main" val="40598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9"/>
            <a:ext cx="5760640" cy="5059735"/>
          </a:xfrm>
        </p:spPr>
        <p:txBody>
          <a:bodyPr/>
          <a:lstStyle/>
          <a:p>
            <a:r>
              <a:rPr lang="de-DE" sz="2400" dirty="0"/>
              <a:t>Extraktion von </a:t>
            </a:r>
            <a:br>
              <a:rPr lang="de-DE" sz="2400" dirty="0"/>
            </a:br>
            <a:r>
              <a:rPr lang="de-DE" sz="2400" dirty="0"/>
              <a:t>Wissen aus Daten</a:t>
            </a:r>
            <a:br>
              <a:rPr lang="de-DE" sz="2400" dirty="0"/>
            </a:br>
            <a:r>
              <a:rPr lang="de-DE" sz="2400" dirty="0"/>
              <a:t>(u.a. </a:t>
            </a:r>
            <a:r>
              <a:rPr lang="de-DE" sz="2400" dirty="0" err="1"/>
              <a:t>Graphdaten</a:t>
            </a:r>
            <a:r>
              <a:rPr lang="de-DE" sz="2400" dirty="0"/>
              <a:t>)</a:t>
            </a:r>
          </a:p>
          <a:p>
            <a:r>
              <a:rPr lang="de-DE" sz="2400" dirty="0"/>
              <a:t>Begriff schon</a:t>
            </a:r>
            <a:br>
              <a:rPr lang="de-DE" sz="2400" dirty="0"/>
            </a:br>
            <a:r>
              <a:rPr lang="de-DE" sz="2400" dirty="0"/>
              <a:t>vor 50 Jahren für</a:t>
            </a:r>
            <a:br>
              <a:rPr lang="de-DE" sz="2400" dirty="0"/>
            </a:br>
            <a:r>
              <a:rPr lang="de-DE" sz="2400" dirty="0"/>
              <a:t>Informatik vorgeschlagen</a:t>
            </a:r>
          </a:p>
          <a:p>
            <a:r>
              <a:rPr lang="de-DE" sz="2400" dirty="0"/>
              <a:t>Entwicklung innovativer </a:t>
            </a:r>
            <a:br>
              <a:rPr lang="de-DE" sz="2400" dirty="0"/>
            </a:br>
            <a:r>
              <a:rPr lang="de-DE" sz="2400" dirty="0"/>
              <a:t>Konzepte in den Bereichen </a:t>
            </a:r>
            <a:br>
              <a:rPr lang="de-DE" sz="2400" dirty="0"/>
            </a:br>
            <a:r>
              <a:rPr lang="de-DE" sz="2400" dirty="0">
                <a:solidFill>
                  <a:srgbClr val="0544FF"/>
                </a:solidFill>
              </a:rPr>
              <a:t>Logik, Datenbanken </a:t>
            </a:r>
            <a:br>
              <a:rPr lang="de-DE" sz="2400" dirty="0">
                <a:solidFill>
                  <a:srgbClr val="0544FF"/>
                </a:solidFill>
              </a:rPr>
            </a:br>
            <a:r>
              <a:rPr lang="de-DE" sz="2400" dirty="0">
                <a:solidFill>
                  <a:srgbClr val="0544FF"/>
                </a:solidFill>
              </a:rPr>
              <a:t>und Stochastik / Statistik</a:t>
            </a:r>
            <a:br>
              <a:rPr lang="de-DE" sz="2400" dirty="0"/>
            </a:br>
            <a:r>
              <a:rPr lang="de-DE" sz="2400" dirty="0"/>
              <a:t>(Datenanalyse und </a:t>
            </a:r>
            <a:br>
              <a:rPr lang="de-DE" sz="2400" dirty="0"/>
            </a:br>
            <a:r>
              <a:rPr lang="de-DE" sz="2400" dirty="0"/>
              <a:t>Wissensentdeckung)</a:t>
            </a:r>
          </a:p>
          <a:p>
            <a:r>
              <a:rPr lang="de-DE" sz="2400" dirty="0"/>
              <a:t>Verwendung von </a:t>
            </a:r>
            <a:r>
              <a:rPr lang="de-DE" sz="2400" dirty="0">
                <a:solidFill>
                  <a:srgbClr val="0544FF"/>
                </a:solidFill>
              </a:rPr>
              <a:t>LADS und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56551" y="64005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5" name="Oval 4"/>
          <p:cNvSpPr/>
          <p:nvPr/>
        </p:nvSpPr>
        <p:spPr>
          <a:xfrm>
            <a:off x="5804333" y="476673"/>
            <a:ext cx="3116003" cy="3157239"/>
          </a:xfrm>
          <a:prstGeom prst="ellipse">
            <a:avLst/>
          </a:prstGeom>
          <a:gradFill>
            <a:gsLst>
              <a:gs pos="0">
                <a:srgbClr val="6FD8F0"/>
              </a:gs>
              <a:gs pos="100000">
                <a:srgbClr val="00B0F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Mathematik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Stochastik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Statistik</a:t>
            </a:r>
          </a:p>
        </p:txBody>
      </p:sp>
      <p:sp>
        <p:nvSpPr>
          <p:cNvPr id="6" name="Oval 5"/>
          <p:cNvSpPr/>
          <p:nvPr/>
        </p:nvSpPr>
        <p:spPr>
          <a:xfrm>
            <a:off x="4591486" y="2471513"/>
            <a:ext cx="3157239" cy="3157240"/>
          </a:xfrm>
          <a:prstGeom prst="ellipse">
            <a:avLst/>
          </a:prstGeom>
          <a:gradFill>
            <a:gsLst>
              <a:gs pos="0">
                <a:srgbClr val="00B05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Formale Grundlagen der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Informatik</a:t>
            </a:r>
          </a:p>
        </p:txBody>
      </p:sp>
      <p:sp>
        <p:nvSpPr>
          <p:cNvPr id="7" name="Oval 6"/>
          <p:cNvSpPr/>
          <p:nvPr/>
        </p:nvSpPr>
        <p:spPr>
          <a:xfrm>
            <a:off x="3419874" y="480166"/>
            <a:ext cx="3157239" cy="3157239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Praktische und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Technische Informatik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8537" y="2679303"/>
            <a:ext cx="149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B050"/>
                </a:solidFill>
              </a:rPr>
              <a:t>Data </a:t>
            </a:r>
            <a:r>
              <a:rPr lang="en-US" b="1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E041B-B346-5C49-B05F-866FFFB30A62}"/>
              </a:ext>
            </a:extLst>
          </p:cNvPr>
          <p:cNvSpPr txBox="1"/>
          <p:nvPr/>
        </p:nvSpPr>
        <p:spPr>
          <a:xfrm>
            <a:off x="3526775" y="3573016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27510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Herausforderungen für die Informatik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6"/>
            <a:ext cx="8507413" cy="5400675"/>
          </a:xfrm>
        </p:spPr>
        <p:txBody>
          <a:bodyPr/>
          <a:lstStyle/>
          <a:p>
            <a:r>
              <a:rPr lang="de-DE" sz="2400">
                <a:solidFill>
                  <a:srgbClr val="0B05FF"/>
                </a:solidFill>
              </a:rPr>
              <a:t>Große Datenbestände</a:t>
            </a:r>
          </a:p>
          <a:p>
            <a:pPr lvl="1"/>
            <a:r>
              <a:rPr lang="de-DE" sz="2000"/>
              <a:t>Speicher und Zugriffstechnologie</a:t>
            </a:r>
          </a:p>
          <a:p>
            <a:r>
              <a:rPr lang="de-DE" sz="2400">
                <a:solidFill>
                  <a:srgbClr val="0B05FF"/>
                </a:solidFill>
              </a:rPr>
              <a:t>Starker Zuwachs an Daten</a:t>
            </a:r>
            <a:r>
              <a:rPr lang="de-DE" sz="2400"/>
              <a:t>, hohe Dynamik</a:t>
            </a:r>
          </a:p>
          <a:p>
            <a:pPr lvl="1"/>
            <a:r>
              <a:rPr lang="de-DE" sz="2000"/>
              <a:t>Hohe Datenraten und Echtzeitanforderungen</a:t>
            </a:r>
          </a:p>
          <a:p>
            <a:r>
              <a:rPr lang="de-DE" sz="2400">
                <a:solidFill>
                  <a:srgbClr val="0B05FF"/>
                </a:solidFill>
              </a:rPr>
              <a:t>Heterogene Datenbestände</a:t>
            </a:r>
          </a:p>
          <a:p>
            <a:pPr lvl="1"/>
            <a:r>
              <a:rPr lang="de-DE" sz="2000"/>
              <a:t>Verteiltes Datenmanagement</a:t>
            </a:r>
          </a:p>
          <a:p>
            <a:pPr lvl="1"/>
            <a:r>
              <a:rPr lang="de-DE" sz="2000"/>
              <a:t>Datenintegration</a:t>
            </a:r>
          </a:p>
          <a:p>
            <a:r>
              <a:rPr lang="de-DE" sz="2400"/>
              <a:t>Robuste Modelle der </a:t>
            </a:r>
            <a:r>
              <a:rPr lang="de-DE" sz="2400">
                <a:solidFill>
                  <a:srgbClr val="0B05FF"/>
                </a:solidFill>
              </a:rPr>
              <a:t>menschlichen Interpretationsvorgänge </a:t>
            </a:r>
            <a:r>
              <a:rPr lang="de-DE" sz="2400"/>
              <a:t>(Kognition) notwendig für </a:t>
            </a:r>
            <a:r>
              <a:rPr lang="de-DE" sz="2400">
                <a:solidFill>
                  <a:srgbClr val="0B05FF"/>
                </a:solidFill>
              </a:rPr>
              <a:t>Auswertung und Präsentation </a:t>
            </a:r>
            <a:r>
              <a:rPr lang="de-DE" sz="2400"/>
              <a:t>von Daten</a:t>
            </a:r>
          </a:p>
          <a:p>
            <a:pPr lvl="1"/>
            <a:r>
              <a:rPr lang="de-DE" sz="2200"/>
              <a:t>Verarbeitung von Text-, Sprach- und Videodaten</a:t>
            </a:r>
            <a:endParaRPr lang="de-DE" sz="1800"/>
          </a:p>
          <a:p>
            <a:r>
              <a:rPr lang="de-DE" sz="2400"/>
              <a:t>…</a:t>
            </a:r>
          </a:p>
          <a:p>
            <a:endParaRPr lang="de-DE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79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3965</TotalTime>
  <Words>1826</Words>
  <Application>Microsoft Macintosh PowerPoint</Application>
  <PresentationFormat>On-screen Show (4:3)</PresentationFormat>
  <Paragraphs>493</Paragraphs>
  <Slides>58</Slides>
  <Notes>38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75" baseType="lpstr">
      <vt:lpstr>Arial</vt:lpstr>
      <vt:lpstr>Calibri</vt:lpstr>
      <vt:lpstr>Chalkduster</vt:lpstr>
      <vt:lpstr>Helvetica</vt:lpstr>
      <vt:lpstr>Lucida Bright</vt:lpstr>
      <vt:lpstr>Lucida Calligraphy</vt:lpstr>
      <vt:lpstr>Myriad Pro</vt:lpstr>
      <vt:lpstr>Palatino Linotype</vt:lpstr>
      <vt:lpstr>Symbol</vt:lpstr>
      <vt:lpstr>Times</vt:lpstr>
      <vt:lpstr>Times New Roman</vt:lpstr>
      <vt:lpstr>Wingdings</vt:lpstr>
      <vt:lpstr>7_Standarddesign</vt:lpstr>
      <vt:lpstr>Equation</vt:lpstr>
      <vt:lpstr>Formel</vt:lpstr>
      <vt:lpstr>Document</vt:lpstr>
      <vt:lpstr>Dokument</vt:lpstr>
      <vt:lpstr>Einführung in Web- und Data-Science</vt:lpstr>
      <vt:lpstr>Teilnehmerkreis und Voraussetzungen</vt:lpstr>
      <vt:lpstr>Organisatorisches: Übungen</vt:lpstr>
      <vt:lpstr>Organisatorisches: Prüfung</vt:lpstr>
      <vt:lpstr>PowerPoint Presentation</vt:lpstr>
      <vt:lpstr>Web und Data Science</vt:lpstr>
      <vt:lpstr>Herausforderungen für die Informatik</vt:lpstr>
      <vt:lpstr>Data Science</vt:lpstr>
      <vt:lpstr>Herausforderungen für die Informatik</vt:lpstr>
      <vt:lpstr>Speicheranforderungen für Anwendungen</vt:lpstr>
      <vt:lpstr>Probleme mit kNN</vt:lpstr>
      <vt:lpstr>Generalisierung von Daten möglich?</vt:lpstr>
      <vt:lpstr>Beispiel</vt:lpstr>
      <vt:lpstr>Begriff der "Verteilung"</vt:lpstr>
      <vt:lpstr>Rechnen auf realistischen Daten</vt:lpstr>
      <vt:lpstr>Über den Kurs</vt:lpstr>
      <vt:lpstr>PowerPoint Presentation</vt:lpstr>
      <vt:lpstr>Literatur</vt:lpstr>
      <vt:lpstr>Literatur</vt:lpstr>
      <vt:lpstr>Ein erweitertes Beispiel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Klassifikatorentwicklung</vt:lpstr>
      <vt:lpstr>Bewertung eines Klassifikators</vt:lpstr>
      <vt:lpstr>Trainingsmenge X</vt:lpstr>
      <vt:lpstr>Richtige Klasse C</vt:lpstr>
      <vt:lpstr>Hypothesis class H</vt:lpstr>
      <vt:lpstr>S, G, and der Versionsraum (Version Space)</vt:lpstr>
      <vt:lpstr>Rauschen und Modellkomplexität</vt:lpstr>
      <vt:lpstr>Clustering: Verschiedene Klassen, Ci i=1,...,K</vt:lpstr>
      <vt:lpstr>Ausgleichsprobleme: Verschiedene Modellklassen</vt:lpstr>
      <vt:lpstr>Überwachtes Lernen</vt:lpstr>
      <vt:lpstr>Modellauswahl &amp; Generalisierung</vt:lpstr>
      <vt:lpstr>Drei-Wege-Austauschbeziehung</vt:lpstr>
      <vt:lpstr>Kreuzvalidierung</vt:lpstr>
      <vt:lpstr>Betrachtungsebenen überwachtes Lernen</vt:lpstr>
      <vt:lpstr>PowerPoint Presentation</vt:lpstr>
      <vt:lpstr>Daten in Tabellarischer Form</vt:lpstr>
      <vt:lpstr>Analyse von Daten</vt:lpstr>
      <vt:lpstr>Halte Daten in normalisierter Form vor</vt:lpstr>
      <vt:lpstr>Normalisierte Trainingsdaten</vt:lpstr>
      <vt:lpstr>Normalisierte Trainingsdaten</vt:lpstr>
      <vt:lpstr>Distanz der Testinstanz von den Trainingsdaten</vt:lpstr>
      <vt:lpstr>Was verwenden wir bei reellwertiger Zielfuntion als Ausgabe?</vt:lpstr>
      <vt:lpstr>Variante von kNN: Distanzgewichtetes kNN</vt:lpstr>
      <vt:lpstr>Variante von kNN: Distanzgewichtetes kNN</vt:lpstr>
      <vt:lpstr>kNN: Zusammenfassung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919</cp:revision>
  <cp:lastPrinted>2019-10-16T19:41:27Z</cp:lastPrinted>
  <dcterms:created xsi:type="dcterms:W3CDTF">2010-04-27T12:26:40Z</dcterms:created>
  <dcterms:modified xsi:type="dcterms:W3CDTF">2019-11-07T15:53:49Z</dcterms:modified>
</cp:coreProperties>
</file>