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1"/>
  </p:notesMasterIdLst>
  <p:handoutMasterIdLst>
    <p:handoutMasterId r:id="rId52"/>
  </p:handoutMasterIdLst>
  <p:sldIdLst>
    <p:sldId id="341" r:id="rId2"/>
    <p:sldId id="421" r:id="rId3"/>
    <p:sldId id="349" r:id="rId4"/>
    <p:sldId id="439" r:id="rId5"/>
    <p:sldId id="351" r:id="rId6"/>
    <p:sldId id="352" r:id="rId7"/>
    <p:sldId id="355" r:id="rId8"/>
    <p:sldId id="356" r:id="rId9"/>
    <p:sldId id="357" r:id="rId10"/>
    <p:sldId id="390" r:id="rId11"/>
    <p:sldId id="358" r:id="rId12"/>
    <p:sldId id="363" r:id="rId13"/>
    <p:sldId id="365" r:id="rId14"/>
    <p:sldId id="367" r:id="rId15"/>
    <p:sldId id="371" r:id="rId16"/>
    <p:sldId id="438" r:id="rId17"/>
    <p:sldId id="388" r:id="rId18"/>
    <p:sldId id="422" r:id="rId19"/>
    <p:sldId id="423" r:id="rId20"/>
    <p:sldId id="424" r:id="rId21"/>
    <p:sldId id="425" r:id="rId22"/>
    <p:sldId id="426" r:id="rId23"/>
    <p:sldId id="427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353" r:id="rId34"/>
    <p:sldId id="279" r:id="rId35"/>
    <p:sldId id="280" r:id="rId36"/>
    <p:sldId id="282" r:id="rId37"/>
    <p:sldId id="283" r:id="rId38"/>
    <p:sldId id="284" r:id="rId39"/>
    <p:sldId id="285" r:id="rId40"/>
    <p:sldId id="298" r:id="rId41"/>
    <p:sldId id="300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448" r:id="rId5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5"/>
    <p:restoredTop sz="94830"/>
  </p:normalViewPr>
  <p:slideViewPr>
    <p:cSldViewPr>
      <p:cViewPr varScale="1">
        <p:scale>
          <a:sx n="121" d="100"/>
          <a:sy n="121" d="100"/>
        </p:scale>
        <p:origin x="18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16.12.19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16.12.19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521F11-4B2B-1C49-8AC4-989F151E9C3E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16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98B960-0B10-E24F-B035-5465E84E5DC8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63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085805-E979-B24D-8220-B2D0EDBBB4A7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9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D06E51-A0DE-FF4E-98C2-AADFBCAA0E65}" type="slidenum">
              <a:rPr lang="de-DE" sz="1200"/>
              <a:pPr/>
              <a:t>30</a:t>
            </a:fld>
            <a:endParaRPr lang="de-DE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5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682CB4-24EA-D44C-9FD2-AB64ECA78879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80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117A79-52AA-C045-9B74-06DAE3ABA31C}" type="slidenum">
              <a:rPr lang="de-DE" sz="1200"/>
              <a:pPr/>
              <a:t>32</a:t>
            </a:fld>
            <a:endParaRPr lang="de-DE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67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9800D5-D0AD-8B4F-A3AB-B17CF1481B7C}" type="slidenum">
              <a:rPr lang="de-DE" sz="1200"/>
              <a:pPr/>
              <a:t>33</a:t>
            </a:fld>
            <a:endParaRPr lang="de-DE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D095850-157F-4806-9E22-BDE8B317B93A}" type="slidenum">
              <a:rPr lang="de-DE" sz="1200"/>
              <a:pPr/>
              <a:t>34</a:t>
            </a:fld>
            <a:endParaRPr lang="de-DE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61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27FD7D5-DA31-4652-92B5-92BBBDAC5DE6}" type="slidenum">
              <a:rPr lang="de-DE" sz="1200"/>
              <a:pPr/>
              <a:t>35</a:t>
            </a:fld>
            <a:endParaRPr lang="de-D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84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136019D-C664-4412-AA60-45B03F398C5E}" type="slidenum">
              <a:rPr lang="de-DE" sz="1200"/>
              <a:pPr/>
              <a:t>36</a:t>
            </a:fld>
            <a:endParaRPr lang="de-DE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Burglar alarm system installed. Judea Pearl researcher and living in LA</a:t>
            </a:r>
          </a:p>
        </p:txBody>
      </p:sp>
    </p:spTree>
    <p:extLst>
      <p:ext uri="{BB962C8B-B14F-4D97-AF65-F5344CB8AC3E}">
        <p14:creationId xmlns:p14="http://schemas.microsoft.com/office/powerpoint/2010/main" val="486956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5EF2332-3101-4186-BB57-0B9B00DCCF1E}" type="slidenum">
              <a:rPr lang="de-DE" sz="1200"/>
              <a:pPr/>
              <a:t>37</a:t>
            </a:fld>
            <a:endParaRPr 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John nearly calls </a:t>
            </a:r>
            <a:r>
              <a:rPr lang="en-US" dirty="0" err="1">
                <a:latin typeface="Arial" charset="0"/>
              </a:rPr>
              <a:t>ervery</a:t>
            </a:r>
            <a:r>
              <a:rPr lang="en-US" dirty="0">
                <a:latin typeface="Arial" charset="0"/>
              </a:rPr>
              <a:t> time the alarm is ringing but sometimes confuses whether it is the telephone or the alarm.</a:t>
            </a:r>
          </a:p>
          <a:p>
            <a:pPr eaLnBrk="1" hangingPunct="1"/>
            <a:r>
              <a:rPr lang="en-US" dirty="0">
                <a:latin typeface="Arial" charset="0"/>
              </a:rPr>
              <a:t>Mary often hears loud music. J &amp; M only Alarm means we assume that they can not directly observe burglars and minor earthquakes.</a:t>
            </a:r>
          </a:p>
          <a:p>
            <a:pPr eaLnBrk="1" hangingPunct="1"/>
            <a:r>
              <a:rPr lang="en-US" dirty="0">
                <a:latin typeface="Arial" charset="0"/>
              </a:rPr>
              <a:t>Rows sum up to one because they represent all the cases for a variable. One must be the case. Any</a:t>
            </a:r>
            <a:r>
              <a:rPr lang="en-US" baseline="0" dirty="0">
                <a:latin typeface="Arial" charset="0"/>
              </a:rPr>
              <a:t> irrelevant attributes are encoded in </a:t>
            </a:r>
            <a:r>
              <a:rPr lang="en-US" baseline="0" dirty="0" err="1">
                <a:latin typeface="Arial" charset="0"/>
              </a:rPr>
              <a:t>prob</a:t>
            </a:r>
            <a:r>
              <a:rPr lang="en-US" baseline="0" dirty="0">
                <a:latin typeface="Arial" charset="0"/>
              </a:rPr>
              <a:t>-&gt; laziness, ignorance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9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2F0D2A-2E57-164D-AE6A-AB8924B79375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Prior can come from statistical date or other insights e.g. dice (computational)</a:t>
            </a:r>
          </a:p>
        </p:txBody>
      </p:sp>
    </p:spTree>
    <p:extLst>
      <p:ext uri="{BB962C8B-B14F-4D97-AF65-F5344CB8AC3E}">
        <p14:creationId xmlns:p14="http://schemas.microsoft.com/office/powerpoint/2010/main" val="733740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CA7FD78-EB61-4584-BD3A-9C6C35DCE60E}" type="slidenum">
              <a:rPr lang="de-DE" sz="1200"/>
              <a:pPr/>
              <a:t>38</a:t>
            </a:fld>
            <a:endParaRPr lang="de-DE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41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58A7BCE-FCFC-405C-8D91-92791684765D}" type="slidenum">
              <a:rPr lang="de-DE" sz="1200"/>
              <a:pPr/>
              <a:t>39</a:t>
            </a:fld>
            <a:endParaRPr lang="de-DE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95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E1B89D-8B3C-C641-9B48-B3718883FDE3}" type="slidenum">
              <a:rPr lang="en-GB" sz="1400">
                <a:solidFill>
                  <a:srgbClr val="000000"/>
                </a:solidFill>
              </a:rPr>
              <a:pPr eaLnBrk="1" hangingPunct="1"/>
              <a:t>42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54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4A5182-F64E-EC48-8B24-9E8B6393760F}" type="slidenum">
              <a:rPr lang="en-GB" sz="1400">
                <a:solidFill>
                  <a:srgbClr val="000000"/>
                </a:solidFill>
              </a:rPr>
              <a:pPr eaLnBrk="1" hangingPunct="1"/>
              <a:t>44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58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37DE97-87FB-4341-A09E-7B3EBFCEC302}" type="slidenum">
              <a:rPr lang="en-GB" sz="1400">
                <a:solidFill>
                  <a:srgbClr val="000000"/>
                </a:solidFill>
              </a:rPr>
              <a:pPr eaLnBrk="1" hangingPunct="1"/>
              <a:t>45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50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7DD246-0BC7-A54C-9394-5E8EC70C1DC9}" type="slidenum">
              <a:rPr lang="en-GB" sz="1400">
                <a:solidFill>
                  <a:srgbClr val="000000"/>
                </a:solidFill>
              </a:rPr>
              <a:pPr eaLnBrk="1" hangingPunct="1"/>
              <a:t>46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60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6416AC-EAEF-5945-9172-047FA87B6612}" type="slidenum">
              <a:rPr lang="en-GB" sz="1400">
                <a:solidFill>
                  <a:srgbClr val="000000"/>
                </a:solidFill>
              </a:rPr>
              <a:pPr eaLnBrk="1" hangingPunct="1"/>
              <a:t>47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13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5074E6-8C6C-7C4F-BB3E-F47558061CA8}" type="slidenum">
              <a:rPr lang="en-GB" sz="1400">
                <a:solidFill>
                  <a:srgbClr val="000000"/>
                </a:solidFill>
              </a:rPr>
              <a:pPr eaLnBrk="1" hangingPunct="1"/>
              <a:t>48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4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579789-BFA9-F341-9E5D-6B4AAC45ADEC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4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EA4F60-FFE2-0B4F-B3A0-04C481A36068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06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3CE6CF-C061-4C43-96D2-DDCE690945CC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Proofable Rules are important for algorithmically rewriting of statements.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First rules makes sense because we know that b=true we can rule out other worlds. Reduce view of the world sum also to one because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Sum must be one.Therefore the fraction.</a:t>
            </a:r>
          </a:p>
        </p:txBody>
      </p:sp>
    </p:spTree>
    <p:extLst>
      <p:ext uri="{BB962C8B-B14F-4D97-AF65-F5344CB8AC3E}">
        <p14:creationId xmlns:p14="http://schemas.microsoft.com/office/powerpoint/2010/main" val="378339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A6C14C-908D-5D43-9AE9-44446B876C6F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3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226D56-022C-6B41-ABEE-1243F570B85B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D70FFF-9A99-824D-92C6-8DE78C3FBE12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08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6031D7-63EB-534B-8056-2EB07F8D168B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9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919A4-7756-9147-869A-1BFBCCA8B3B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902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58AE-6D6D-DC49-9B9B-2C0940CAF9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92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990656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 Web- und Data-Science</a:t>
            </a:r>
            <a:br>
              <a:rPr lang="de-DE" sz="3600" b="1" dirty="0">
                <a:cs typeface="+mj-cs"/>
              </a:rPr>
            </a:br>
            <a:r>
              <a:rPr lang="de-DE" sz="2800" dirty="0">
                <a:cs typeface="+mj-cs"/>
              </a:rPr>
              <a:t>Grundlagen der Stochastik</a:t>
            </a:r>
            <a:endParaRPr lang="de-DE" sz="3600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Verbundwahrscheinlichkeit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6"/>
            <a:ext cx="8507415" cy="4968875"/>
          </a:xfrm>
        </p:spPr>
        <p:txBody>
          <a:bodyPr/>
          <a:lstStyle/>
          <a:p>
            <a:r>
              <a:rPr lang="de-DE" sz="2400" dirty="0"/>
              <a:t>Betrachten wir zwei aufeinanderfolgende Würfelwurfe</a:t>
            </a:r>
          </a:p>
          <a:p>
            <a:r>
              <a:rPr lang="de-DE" sz="2400" dirty="0"/>
              <a:t>Der Ereignisraum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P) </a:t>
            </a:r>
            <a:r>
              <a:rPr lang="de-DE" sz="2400" dirty="0"/>
              <a:t>ist dann wie folgt definiert</a:t>
            </a:r>
          </a:p>
          <a:p>
            <a:pPr marL="800080" lvl="3" indent="-342891"/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{ω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,...,ω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×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,...,ω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dirty="0"/>
              <a:t> </a:t>
            </a:r>
          </a:p>
          <a:p>
            <a:pPr marL="800080" lvl="3" indent="-34289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 × B) </a:t>
            </a:r>
            <a:r>
              <a:rPr lang="de-DE" dirty="0"/>
              <a:t>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A, B ⊆ {ω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,...,ω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dirty="0"/>
              <a:t> ist diskretes Wahrscheinlichkeitsmaß</a:t>
            </a:r>
          </a:p>
          <a:p>
            <a:r>
              <a:rPr lang="de-DE" sz="2400" dirty="0"/>
              <a:t>Wir sprechen von einer </a:t>
            </a:r>
            <a:r>
              <a:rPr lang="de-DE" sz="2400" dirty="0">
                <a:solidFill>
                  <a:srgbClr val="0B05FF"/>
                </a:solidFill>
              </a:rPr>
              <a:t>Verbundwahrscheinlichkeit</a:t>
            </a:r>
            <a:br>
              <a:rPr lang="de-DE" sz="2400" dirty="0"/>
            </a:br>
            <a:r>
              <a:rPr lang="de-DE" sz="2400" dirty="0"/>
              <a:t>und schreiben abkürzend</a:t>
            </a: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P(A, B) </a:t>
            </a:r>
            <a:r>
              <a:rPr lang="de-DE" sz="2000" dirty="0"/>
              <a:t>für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P(A × B) </a:t>
            </a:r>
            <a:r>
              <a:rPr lang="de-DE" sz="2000" dirty="0"/>
              <a:t>mit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A, B ⊆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400" dirty="0"/>
              <a:t>In einem Verbund können </a:t>
            </a:r>
            <a:r>
              <a:rPr lang="de-DE" sz="2400" dirty="0">
                <a:solidFill>
                  <a:srgbClr val="0B05FF"/>
                </a:solidFill>
              </a:rPr>
              <a:t>beliebige </a:t>
            </a:r>
            <a:r>
              <a:rPr lang="de-DE" sz="2400" dirty="0" err="1">
                <a:solidFill>
                  <a:srgbClr val="0B05FF"/>
                </a:solidFill>
              </a:rPr>
              <a:t>Grundgesamtheiten</a:t>
            </a:r>
            <a:r>
              <a:rPr lang="de-DE" sz="2400" dirty="0">
                <a:solidFill>
                  <a:srgbClr val="0B05FF"/>
                </a:solidFill>
              </a:rPr>
              <a:t> </a:t>
            </a:r>
            <a:r>
              <a:rPr lang="de-DE" sz="2400" dirty="0"/>
              <a:t>verknüpft werden</a:t>
            </a:r>
          </a:p>
          <a:p>
            <a:pPr lvl="1"/>
            <a:r>
              <a:rPr lang="de-DE" sz="2000" dirty="0"/>
              <a:t>Beispiel: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', P)</a:t>
            </a:r>
            <a:r>
              <a:rPr lang="de-DE" sz="2000" dirty="0"/>
              <a:t> mit</a:t>
            </a:r>
            <a:br>
              <a:rPr lang="de-DE" sz="2000" dirty="0"/>
            </a:b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' = {ω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,ω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,...,ω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× { kreuz, pik, herz,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karo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}</a:t>
            </a:r>
            <a:endParaRPr lang="de-D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8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Bedingte Wahrscheinlichkeiten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Für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A, B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/>
              <a:t>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P(B) &gt; 0</a:t>
            </a:r>
            <a:r>
              <a:rPr lang="de-DE" dirty="0"/>
              <a:t> definiert man die bedingte Wahrscheinlichkeit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gegeben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 </a:t>
            </a:r>
            <a:r>
              <a:rPr lang="de-DE" dirty="0"/>
              <a:t>als die Zahl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Beispiel:  Würfelspiel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“Es wird eine gerade Zahl gewürfelt” A := {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“Es wird eine Zahl &gt; 4 gewürfelt” B := {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 lvl="1"/>
            <a:r>
              <a:rPr lang="de-DE" dirty="0"/>
              <a:t>Dann: </a:t>
            </a:r>
          </a:p>
          <a:p>
            <a:pPr lvl="2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P(A|B) = 1/2 </a:t>
            </a:r>
          </a:p>
          <a:p>
            <a:pPr lvl="2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P(A|B ̄) = 2/4 = 1/2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2880320" cy="9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8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Satz von </a:t>
            </a:r>
            <a:r>
              <a:rPr lang="de-DE" dirty="0" err="1"/>
              <a:t>Bayes</a:t>
            </a:r>
            <a:r>
              <a:rPr lang="de-D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Thomas </a:t>
            </a:r>
            <a:r>
              <a:rPr lang="de-DE" dirty="0" err="1"/>
              <a:t>Bayes</a:t>
            </a:r>
            <a:r>
              <a:rPr lang="de-DE" dirty="0"/>
              <a:t> [1701-1761] </a:t>
            </a:r>
          </a:p>
          <a:p>
            <a:r>
              <a:rPr lang="de-DE" dirty="0"/>
              <a:t>Dieser Satz beruht auf der Asymmetrie der Definition von bedingten Wahrscheinlichkeiten: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Analog für Verbundwahrscheinlichkeiten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205954" cy="1417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37112"/>
            <a:ext cx="6205954" cy="1417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4408" y="4437112"/>
            <a:ext cx="232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6408" y="5094837"/>
            <a:ext cx="232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4352" y="4621778"/>
            <a:ext cx="232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4640" y="5261215"/>
            <a:ext cx="232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5614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Stochastische Unabhängigkeit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Wann sind 2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,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unabhängig? </a:t>
            </a:r>
          </a:p>
          <a:p>
            <a:r>
              <a:rPr lang="de-DE" dirty="0"/>
              <a:t>Motivation über bedingte Wahrscheinlichkeiten: </a:t>
            </a:r>
          </a:p>
          <a:p>
            <a:r>
              <a:rPr lang="de-DE" dirty="0"/>
              <a:t>Zwei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,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sind </a:t>
            </a:r>
            <a:r>
              <a:rPr lang="de-DE" dirty="0">
                <a:solidFill>
                  <a:srgbClr val="0B05FF"/>
                </a:solidFill>
              </a:rPr>
              <a:t>unabhängig</a:t>
            </a:r>
            <a:r>
              <a:rPr lang="de-DE" dirty="0"/>
              <a:t>, wenn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457188" lvl="1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		   </a:t>
            </a:r>
            <a:r>
              <a:rPr lang="de-DE" dirty="0"/>
              <a:t>bzw.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P(A, B) = P(A) · P(B) </a:t>
            </a:r>
            <a:r>
              <a:rPr lang="de-DE" dirty="0"/>
              <a:t>gilt.</a:t>
            </a:r>
          </a:p>
          <a:p>
            <a:pPr lvl="5"/>
            <a:r>
              <a:rPr lang="de-DE" dirty="0"/>
              <a:t>Voraussetzung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P(B) &gt; 0 </a:t>
            </a:r>
            <a:r>
              <a:rPr lang="de-DE" dirty="0"/>
              <a:t>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P(A) &gt; 0 </a:t>
            </a:r>
            <a:r>
              <a:rPr lang="de-DE" dirty="0"/>
              <a:t>ist hier nicht nötig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3096344" cy="19607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DEB63A-BCB6-C441-BDF3-FBE5BBAE959C}"/>
              </a:ext>
            </a:extLst>
          </p:cNvPr>
          <p:cNvSpPr/>
          <p:nvPr/>
        </p:nvSpPr>
        <p:spPr>
          <a:xfrm>
            <a:off x="5796860" y="2831916"/>
            <a:ext cx="122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i="1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&gt; 0 </a:t>
            </a:r>
            <a:endParaRPr lang="de-DE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688B4A-3613-D94A-BDEA-EB6C0EEEEBA0}"/>
              </a:ext>
            </a:extLst>
          </p:cNvPr>
          <p:cNvSpPr/>
          <p:nvPr/>
        </p:nvSpPr>
        <p:spPr>
          <a:xfrm>
            <a:off x="5796860" y="3792841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i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&gt; 0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442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Zweimaliges Würfeln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 fairer Würfel wird zweimal hintereinander geworfen.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stehe für “Beim 1. Würfelwurf eine Sechs” 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stehe für “Beim 2. Würfelwurf eine Sechs”</a:t>
            </a:r>
          </a:p>
          <a:p>
            <a:r>
              <a:rPr lang="de-DE" dirty="0"/>
              <a:t>Bei jeden Würfelwurf ist die Grundgesamtheit </a:t>
            </a:r>
            <a:br>
              <a:rPr lang="de-DE" dirty="0"/>
            </a:b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{ω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mit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dirty="0"/>
              <a:t> "Gewürfelte Zahl ist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"</a:t>
            </a:r>
          </a:p>
          <a:p>
            <a:r>
              <a:rPr lang="de-DE" dirty="0"/>
              <a:t>Nach Laplace gilt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P(A) = P(B) = 1/6</a:t>
            </a:r>
            <a:r>
              <a:rPr lang="de-DE" dirty="0"/>
              <a:t>. </a:t>
            </a:r>
          </a:p>
          <a:p>
            <a:r>
              <a:rPr lang="de-DE" dirty="0"/>
              <a:t>Bei “unabhängigem” Werfen gilt somit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P(A,  B) = P(A) · P(B) = 1/36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1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Bedingte Unabhängigkeit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ein beliebiges Ereignis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P(C) &gt; 0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Zwei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nennt man </a:t>
            </a:r>
            <a:br>
              <a:rPr lang="de-DE" dirty="0"/>
            </a:br>
            <a:r>
              <a:rPr lang="de-DE" dirty="0">
                <a:solidFill>
                  <a:srgbClr val="0B05FF"/>
                </a:solidFill>
              </a:rPr>
              <a:t>bedingt unabhängig </a:t>
            </a:r>
            <a:r>
              <a:rPr lang="de-DE" dirty="0"/>
              <a:t>gegeben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, wenn gilt: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   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P(A, B | C) = P(A | C) · P(B | C) </a:t>
            </a:r>
          </a:p>
          <a:p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/>
              <a:t>Anders geschrieben:</a:t>
            </a:r>
            <a:br>
              <a:rPr lang="de-DE" dirty="0"/>
            </a:b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 | B, C) = P(A | 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78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1E54-8DEB-8C4D-BF9A-438CFCD8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6A6F8-907F-D744-BF71-D22DF4359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6"/>
            <a:ext cx="8435280" cy="4968875"/>
          </a:xfrm>
        </p:spPr>
        <p:txBody>
          <a:bodyPr/>
          <a:lstStyle/>
          <a:p>
            <a:r>
              <a:rPr lang="de-DE" dirty="0"/>
              <a:t>Sei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= {ω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,ω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,...,ω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}, M = {1,2,3,4,5,6}</a:t>
            </a:r>
          </a:p>
          <a:p>
            <a:r>
              <a:rPr lang="de-DE" sz="2800" dirty="0"/>
              <a:t>Sei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/>
              <a:t> eine Zufallsvariable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X :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M</a:t>
            </a:r>
          </a:p>
          <a:p>
            <a:pPr lvl="1"/>
            <a:r>
              <a:rPr lang="de-DE" dirty="0"/>
              <a:t>Beispiel: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X: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⟼ 2</a:t>
            </a:r>
          </a:p>
          <a:p>
            <a:r>
              <a:rPr lang="de-DE" dirty="0"/>
              <a:t>Notation: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dom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(X)</a:t>
            </a:r>
            <a:r>
              <a:rPr lang="de-DE" dirty="0"/>
              <a:t> steht für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  <a:p>
            <a:r>
              <a:rPr lang="de-DE" dirty="0"/>
              <a:t>Notation: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X = 2 </a:t>
            </a:r>
            <a:r>
              <a:rPr lang="de-DE" dirty="0"/>
              <a:t>steht für </a:t>
            </a:r>
            <a:r>
              <a:rPr lang="de-DE" dirty="0">
                <a:solidFill>
                  <a:srgbClr val="0B05FF"/>
                </a:solidFill>
              </a:rPr>
              <a:t>Elementarereignis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P(X=2) </a:t>
            </a:r>
            <a:r>
              <a:rPr lang="de-DE" dirty="0"/>
              <a:t>steht für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})</a:t>
            </a:r>
          </a:p>
          <a:p>
            <a:r>
              <a:rPr lang="de-DE" dirty="0"/>
              <a:t>Notation: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X=2 v X=4 v X=6 </a:t>
            </a:r>
            <a:r>
              <a:rPr lang="de-DE" dirty="0"/>
              <a:t>steht für </a:t>
            </a:r>
            <a:r>
              <a:rPr lang="de-DE" dirty="0">
                <a:solidFill>
                  <a:srgbClr val="0B05FF"/>
                </a:solidFill>
              </a:rPr>
              <a:t>komplexes Ereignis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P(X=2 v X=4 v X=6) </a:t>
            </a:r>
            <a:r>
              <a:rPr lang="de-DE" dirty="0"/>
              <a:t>steht für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})</a:t>
            </a:r>
          </a:p>
          <a:p>
            <a:r>
              <a:rPr lang="de-DE" dirty="0"/>
              <a:t>Notation: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X=2 ^ Y=4 </a:t>
            </a:r>
            <a:r>
              <a:rPr lang="de-DE" dirty="0"/>
              <a:t>steht für Verbundereignis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 x 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‘}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dirty="0"/>
              <a:t>(verschiedene Variablen)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D80B3-76A9-9440-9254-9CA0BAD5F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551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Verteilungsnotation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Für eine diskrete Zufallsvariable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dirty="0"/>
              <a:t> schreiben wir die </a:t>
            </a:r>
            <a:r>
              <a:rPr lang="de-DE" sz="2800" dirty="0">
                <a:solidFill>
                  <a:srgbClr val="0B05FF"/>
                </a:solidFill>
              </a:rPr>
              <a:t>Verteilung</a:t>
            </a:r>
            <a:r>
              <a:rPr lang="de-DE" sz="2800" dirty="0"/>
              <a:t> als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(X)</a:t>
            </a:r>
            <a:r>
              <a:rPr lang="de-DE" sz="2800" dirty="0"/>
              <a:t>, wobei gilt</a:t>
            </a:r>
            <a:br>
              <a:rPr lang="de-DE" sz="2800" dirty="0"/>
            </a:b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(X) = (P(x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), ..., P(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))</a:t>
            </a:r>
            <a:r>
              <a:rPr lang="de-DE" sz="2800" baseline="300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/>
              <a:t>für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, x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, ...,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∈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dom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(X)</a:t>
            </a:r>
          </a:p>
          <a:p>
            <a:endParaRPr lang="de-DE" sz="2800" dirty="0"/>
          </a:p>
          <a:p>
            <a:r>
              <a:rPr lang="de-DE" sz="2800" dirty="0"/>
              <a:t>Auch im Verbund verwendet: 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(X, Y)</a:t>
            </a:r>
          </a:p>
          <a:p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(X, Y) =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| Y) · 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(Y)</a:t>
            </a:r>
            <a:r>
              <a:rPr lang="de-DE" sz="2800" dirty="0"/>
              <a:t>, wobei hier die Multiplikation komponentenweise erfolgt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9726" y="1196752"/>
            <a:ext cx="8291512" cy="4525962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r>
              <a:rPr lang="de-DE" sz="2000" dirty="0">
                <a:ea typeface="ＭＳ Ｐゴシック" charset="0"/>
                <a:cs typeface="ＭＳ Ｐゴシック" charset="0"/>
              </a:rPr>
              <a:t>Zahnarzt-Problem mit vier Variablen: 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 err="1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Toothache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(Sind besagte Schmerzen wirklich Zahnschmerzen?)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 err="1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Cavity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(Es könnte ein Loch sein?)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Catch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(Stahlinstrument erzeugt Testschmerz?)</a:t>
            </a:r>
          </a:p>
          <a:p>
            <a:pPr eaLnBrk="1" hangingPunct="1">
              <a:spcBef>
                <a:spcPct val="0"/>
              </a:spcBef>
            </a:pPr>
            <a:r>
              <a:rPr lang="de-DE" sz="2000" dirty="0" err="1">
                <a:solidFill>
                  <a:srgbClr val="3333FF"/>
                </a:solidFill>
                <a:ea typeface="ＭＳ Ｐゴシック" charset="0"/>
                <a:cs typeface="ＭＳ Ｐゴシック" charset="0"/>
              </a:rPr>
              <a:t>Weather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 (Wetter: </a:t>
            </a:r>
            <a:r>
              <a:rPr lang="de-DE" sz="2000" dirty="0" err="1">
                <a:ea typeface="ＭＳ Ｐゴシック" charset="0"/>
                <a:cs typeface="ＭＳ Ｐゴシック" charset="0"/>
              </a:rPr>
              <a:t>sunny,rainy,cloudy,snow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endParaRPr lang="de-DE" sz="2000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Picture 4" descr="dent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2924944"/>
            <a:ext cx="1800225" cy="1763712"/>
          </a:xfrm>
        </p:spPr>
      </p:pic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60648"/>
            <a:ext cx="8915400" cy="1066800"/>
          </a:xfrm>
        </p:spPr>
        <p:txBody>
          <a:bodyPr/>
          <a:lstStyle/>
          <a:p>
            <a:pPr eaLnBrk="1" hangingPunct="1"/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Beispiel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6" name="Picture 1029" descr="2e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57" y="3270051"/>
            <a:ext cx="2494631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4296197" y="4824153"/>
            <a:ext cx="253481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de-DE" dirty="0">
                <a:latin typeface="+mn-lt"/>
              </a:rPr>
              <a:t>Nachfolgende Präsentationen enthalten Material aus Kapitel</a:t>
            </a:r>
            <a:r>
              <a:rPr lang="de-DE" i="0" dirty="0">
                <a:latin typeface="+mn-lt"/>
              </a:rPr>
              <a:t> 14 </a:t>
            </a:r>
            <a:br>
              <a:rPr lang="de-DE" i="0" dirty="0">
                <a:latin typeface="+mn-lt"/>
              </a:rPr>
            </a:br>
            <a:r>
              <a:rPr lang="de-DE" i="0" dirty="0">
                <a:latin typeface="+mn-lt"/>
              </a:rPr>
              <a:t>(Sektion 1 </a:t>
            </a:r>
            <a:r>
              <a:rPr lang="de-DE" i="0" dirty="0" err="1">
                <a:latin typeface="+mn-lt"/>
              </a:rPr>
              <a:t>and</a:t>
            </a:r>
            <a:r>
              <a:rPr lang="de-DE" i="0" dirty="0">
                <a:latin typeface="+mn-lt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3604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Prior probability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343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Prior</a:t>
            </a:r>
            <a:r>
              <a:rPr lang="en-US" sz="2400" dirty="0">
                <a:ea typeface="ＭＳ Ｐゴシック" charset="0"/>
              </a:rPr>
              <a:t> or 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unconditional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probabilities</a:t>
            </a:r>
            <a:r>
              <a:rPr lang="en-US" sz="2400" dirty="0">
                <a:ea typeface="ＭＳ Ｐゴシック" charset="0"/>
              </a:rPr>
              <a:t> of propositions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true) = 0.1 </a:t>
            </a:r>
            <a:r>
              <a:rPr lang="en-US" sz="2000" dirty="0">
                <a:ea typeface="ＭＳ Ｐゴシック" charset="0"/>
              </a:rPr>
              <a:t>and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sunny) = 0.72 </a:t>
            </a:r>
            <a:r>
              <a:rPr lang="en-US" sz="2000" dirty="0">
                <a:ea typeface="ＭＳ Ｐゴシック" charset="0"/>
              </a:rPr>
              <a:t>correspond to belief prior to arrival of any (new) evidence
</a:t>
            </a:r>
          </a:p>
          <a:p>
            <a:pPr lvl="4" eaLnBrk="1" hangingPunct="1">
              <a:lnSpc>
                <a:spcPct val="80000"/>
              </a:lnSpc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Probability distribution</a:t>
            </a:r>
            <a:r>
              <a:rPr lang="en-US" sz="2400" dirty="0">
                <a:ea typeface="ＭＳ Ｐゴシック" charset="0"/>
              </a:rPr>
              <a:t>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gives values for all possible assignments: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&lt;0.72, 0.1, 0.08, 0.1&gt;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normalized</a:t>
            </a:r>
            <a:r>
              <a:rPr lang="en-US" sz="2000" dirty="0">
                <a:ea typeface="ＭＳ Ｐゴシック" charset="0"/>
              </a:rPr>
              <a:t>, i.e., sums to 1 because one must be the case)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			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95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Einführung, Klassifikation vs. Regression, parametrisches und nicht-parametrisches überwachtes Lernen</a:t>
            </a:r>
          </a:p>
          <a:p>
            <a:r>
              <a:rPr lang="de-DE" sz="1400" dirty="0"/>
              <a:t>Neuronale Netze und Support-Vektor-Maschinen</a:t>
            </a:r>
          </a:p>
          <a:p>
            <a:r>
              <a:rPr lang="de-DE" sz="1400" dirty="0"/>
              <a:t>Häufungsanalysen, Warenkorbanalyse, Empfehlungen </a:t>
            </a:r>
          </a:p>
          <a:p>
            <a:r>
              <a:rPr lang="de-DE" sz="1400" dirty="0"/>
              <a:t>Statistische Grundlagen: Stichproben, Schätzer, Verteilung, Dichte, kumulative Verteilung, Skalen: Nominal-, </a:t>
            </a:r>
            <a:r>
              <a:rPr lang="de-DE" sz="1400" dirty="0" err="1"/>
              <a:t>Ordinal</a:t>
            </a:r>
            <a:r>
              <a:rPr lang="de-DE" sz="1400" dirty="0"/>
              <a:t>-, Intervall- und Verhältnisskala, Hypothesentests, Konfidenzintervalle, Reliabilität, Interne Konsistenz, </a:t>
            </a:r>
            <a:r>
              <a:rPr lang="de-DE" sz="1400" dirty="0" err="1"/>
              <a:t>Cronbach</a:t>
            </a:r>
            <a:r>
              <a:rPr lang="de-DE" sz="1400" dirty="0"/>
              <a:t> Alpha, Trennschärfe</a:t>
            </a:r>
          </a:p>
          <a:p>
            <a:r>
              <a:rPr lang="de-DE" sz="1400" dirty="0" err="1">
                <a:highlight>
                  <a:srgbClr val="00FF00"/>
                </a:highlight>
              </a:rPr>
              <a:t>Bayessche</a:t>
            </a:r>
            <a:r>
              <a:rPr lang="de-DE" sz="1400" dirty="0">
                <a:highlight>
                  <a:srgbClr val="00FF00"/>
                </a:highlight>
              </a:rPr>
              <a:t> Statistik, </a:t>
            </a:r>
            <a:r>
              <a:rPr lang="de-DE" sz="1400" dirty="0" err="1">
                <a:highlight>
                  <a:srgbClr val="00FF00"/>
                </a:highlight>
              </a:rPr>
              <a:t>Bayessche</a:t>
            </a:r>
            <a:r>
              <a:rPr lang="de-DE" sz="1400" dirty="0">
                <a:highlight>
                  <a:srgbClr val="00FF00"/>
                </a:highlight>
              </a:rPr>
              <a:t> Netze zur Spezifikation von diskreten Verteilungen, Anfragen, Anfragebeantwortung, Lernverfahren für </a:t>
            </a:r>
            <a:r>
              <a:rPr lang="de-DE" sz="1400" dirty="0" err="1">
                <a:highlight>
                  <a:srgbClr val="00FF00"/>
                </a:highlight>
              </a:rPr>
              <a:t>Bayessche</a:t>
            </a:r>
            <a:r>
              <a:rPr lang="de-DE" sz="1400" dirty="0">
                <a:highlight>
                  <a:srgbClr val="00FF00"/>
                </a:highlight>
              </a:rPr>
              <a:t> Netze bei vollständigen Daten</a:t>
            </a:r>
          </a:p>
          <a:p>
            <a:r>
              <a:rPr lang="de-DE" sz="1400" dirty="0"/>
              <a:t>Induktives Lernen: Versionsraum, Informationstheorie, Entscheidungsbäume, Lernen von Regeln</a:t>
            </a:r>
          </a:p>
          <a:p>
            <a:r>
              <a:rPr lang="de-DE" sz="1400" dirty="0"/>
              <a:t>Ensemble-Methoden, </a:t>
            </a:r>
            <a:r>
              <a:rPr lang="de-DE" sz="1400" dirty="0" err="1"/>
              <a:t>Bagging</a:t>
            </a:r>
            <a:r>
              <a:rPr lang="de-DE" sz="1400" dirty="0"/>
              <a:t>, </a:t>
            </a:r>
            <a:r>
              <a:rPr lang="de-DE" sz="1400" dirty="0" err="1"/>
              <a:t>Boosting</a:t>
            </a:r>
            <a:r>
              <a:rPr lang="de-DE" sz="1400" dirty="0"/>
              <a:t>, Random </a:t>
            </a:r>
            <a:r>
              <a:rPr lang="de-DE" sz="1400" dirty="0" err="1"/>
              <a:t>Forests</a:t>
            </a:r>
            <a:endParaRPr lang="de-DE" sz="1400" dirty="0"/>
          </a:p>
          <a:p>
            <a:r>
              <a:rPr lang="de-DE" sz="1400" dirty="0"/>
              <a:t>Clusterbildung, K-</a:t>
            </a:r>
            <a:r>
              <a:rPr lang="de-DE" sz="1400" dirty="0" err="1"/>
              <a:t>Means</a:t>
            </a:r>
            <a:r>
              <a:rPr lang="de-DE" sz="1400" dirty="0"/>
              <a:t>, Analyse der Variation (Analysis </a:t>
            </a:r>
            <a:r>
              <a:rPr lang="de-DE" sz="1400" dirty="0" err="1"/>
              <a:t>of</a:t>
            </a:r>
            <a:r>
              <a:rPr lang="de-DE" sz="1400" dirty="0"/>
              <a:t> Variation, ANOVA), Inter-Cluster-Variation, Intra-Cluster-Variation, F-Statistik, </a:t>
            </a:r>
            <a:r>
              <a:rPr lang="de-DE" sz="1400" dirty="0" err="1"/>
              <a:t>Bonferroni</a:t>
            </a:r>
            <a:r>
              <a:rPr lang="de-DE" sz="1400" dirty="0"/>
              <a:t>-Korrektur, MANOVA, </a:t>
            </a:r>
            <a:r>
              <a:rPr lang="de-DE" sz="1400" dirty="0" err="1"/>
              <a:t>Discriminant</a:t>
            </a:r>
            <a:r>
              <a:rPr lang="de-DE" sz="1400" dirty="0"/>
              <a:t> </a:t>
            </a:r>
            <a:r>
              <a:rPr lang="de-DE" sz="1400" dirty="0" err="1"/>
              <a:t>Function</a:t>
            </a:r>
            <a:r>
              <a:rPr lang="de-DE" sz="1400" dirty="0"/>
              <a:t> Analysis</a:t>
            </a:r>
          </a:p>
          <a:p>
            <a:r>
              <a:rPr lang="de-DE" sz="1400" dirty="0"/>
              <a:t>Analyse Sozialer Strukturen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41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Full joint probability distribution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 dirty="0">
                <a:ea typeface="ＭＳ Ｐゴシック" charset="0"/>
              </a:rPr>
              <a:t>	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Joint probability distribution</a:t>
            </a:r>
            <a:r>
              <a:rPr lang="en-US" sz="1800" dirty="0">
                <a:ea typeface="ＭＳ Ｐゴシック" charset="0"/>
              </a:rPr>
              <a:t> for a set of random variables gives the probability of every atomic event on those 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Weather,Cavity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600" dirty="0">
                <a:ea typeface="ＭＳ Ｐゴシック" charset="0"/>
              </a:rPr>
              <a:t> is a 4 </a:t>
            </a:r>
            <a:r>
              <a:rPr lang="en-US" sz="1600" dirty="0">
                <a:ea typeface="ＭＳ Ｐゴシック" charset="0"/>
                <a:cs typeface="Arial" charset="0"/>
              </a:rPr>
              <a:t>× </a:t>
            </a:r>
            <a:r>
              <a:rPr lang="en-US" sz="1600" dirty="0">
                <a:ea typeface="ＭＳ Ｐゴシック" charset="0"/>
              </a:rPr>
              <a:t>2 matrix of values:
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Weather =		sunny	rainy	cloudy	snow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Cavity = true 		0.144	0.02 	0.016 	0.02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Cavity = false		0.576	0.08 	0.064 	0.08
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Full joint probability distribution: all random variables involved</a:t>
            </a:r>
            <a:endParaRPr lang="en-US" sz="24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(Toothache, Catch, Cavity, Weather)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Every query about a domain can be answered by the full joint distribution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827584" y="2852936"/>
            <a:ext cx="56296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2267744" y="2484636"/>
            <a:ext cx="99" cy="1016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16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variables: Notation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Dom(Weather) = {sunny, rainy, cloudy, snow}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Dom(Weather) </a:t>
            </a:r>
            <a:r>
              <a:rPr lang="en-US" dirty="0"/>
              <a:t>disjoint from domain of other random variables:</a:t>
            </a:r>
          </a:p>
          <a:p>
            <a:pPr lvl="1"/>
            <a:r>
              <a:rPr lang="en-US" dirty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Weather=rainy </a:t>
            </a:r>
            <a:r>
              <a:rPr lang="en-US" dirty="0"/>
              <a:t>often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rainy</a:t>
            </a:r>
          </a:p>
          <a:p>
            <a:pPr lvl="1"/>
            <a:r>
              <a:rPr lang="en-US" dirty="0"/>
              <a:t>Example: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P(rainy)</a:t>
            </a:r>
            <a:r>
              <a:rPr lang="en-US" dirty="0"/>
              <a:t>, the random variable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Weather</a:t>
            </a:r>
            <a:r>
              <a:rPr lang="en-US" dirty="0"/>
              <a:t> is implicitly defined by the value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rainy</a:t>
            </a:r>
          </a:p>
          <a:p>
            <a:r>
              <a:rPr lang="en-US" dirty="0"/>
              <a:t>Boolean variable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</a:t>
            </a:r>
          </a:p>
          <a:p>
            <a:pPr lvl="1"/>
            <a:r>
              <a:rPr lang="en-US" dirty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Cavity=true</a:t>
            </a:r>
            <a:r>
              <a:rPr lang="en-US" dirty="0"/>
              <a:t>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</a:t>
            </a:r>
          </a:p>
          <a:p>
            <a:pPr lvl="1"/>
            <a:r>
              <a:rPr lang="en-US" dirty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Cavity=false</a:t>
            </a:r>
            <a:r>
              <a:rPr lang="en-US" dirty="0"/>
              <a:t>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Examples: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P(c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P(c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303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probability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  <a:ea typeface="ＭＳ Ｐゴシック" charset="0"/>
              </a:rPr>
              <a:t>Conditional</a:t>
            </a:r>
            <a:r>
              <a:rPr lang="en-US" sz="2000" dirty="0">
                <a:ea typeface="ＭＳ Ｐゴシック" charset="0"/>
              </a:rPr>
              <a:t> or </a:t>
            </a:r>
            <a:r>
              <a:rPr lang="en-US" sz="2000" dirty="0">
                <a:solidFill>
                  <a:schemeClr val="accent2"/>
                </a:solidFill>
                <a:ea typeface="ＭＳ Ｐゴシック" charset="0"/>
              </a:rPr>
              <a:t>posterior probabilities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e.g.,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0.8</a:t>
            </a:r>
            <a:r>
              <a:rPr lang="en-US" sz="1800" dirty="0">
                <a:ea typeface="ＭＳ Ｐゴシック" charset="0"/>
              </a:rPr>
              <a:t>
             or: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&lt;0.8&gt;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i.e., given that </a:t>
            </a:r>
            <a:r>
              <a:rPr lang="en-US" sz="1800" i="1" dirty="0">
                <a:ea typeface="ＭＳ Ｐゴシック" charset="0"/>
              </a:rPr>
              <a:t>toothache</a:t>
            </a:r>
            <a:r>
              <a:rPr lang="en-US" sz="1800" dirty="0">
                <a:ea typeface="ＭＳ Ｐゴシック" charset="0"/>
              </a:rPr>
              <a:t> is all I know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(Notation for conditional distributions: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800" dirty="0">
                <a:ea typeface="ＭＳ Ｐゴシック" charset="0"/>
              </a:rPr>
              <a:t>is a 2-element vector of 2-element vectors
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If we know more, e.g.,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is also given, then we have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| toothache, 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1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New evidence may be irrelevant, allowing simplification, e.g.,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| toothache, sunny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0.8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This kind of inference, sanctioned by domain knowledge, is crucial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581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probability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13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Definition of conditional probability (in terms of </a:t>
            </a:r>
            <a:r>
              <a:rPr lang="en-US" sz="1800" dirty="0" err="1">
                <a:ea typeface="ＭＳ Ｐゴシック" charset="0"/>
              </a:rPr>
              <a:t>uncond</a:t>
            </a:r>
            <a:r>
              <a:rPr lang="en-US" sz="1800" dirty="0">
                <a:ea typeface="ＭＳ Ｐゴシック" charset="0"/>
              </a:rPr>
              <a:t>. prob.):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P(a | b) = P(a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b) / P(b) if  P(b) &gt; 0</a:t>
            </a:r>
            <a:r>
              <a:rPr lang="en-US" sz="1600" dirty="0">
                <a:ea typeface="ＭＳ Ｐゴシック" charset="0"/>
              </a:rPr>
              <a:t>
</a:t>
            </a: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Product rule</a:t>
            </a:r>
            <a:r>
              <a:rPr lang="en-US" sz="1800" dirty="0">
                <a:ea typeface="ＭＳ Ｐゴシック" charset="0"/>
              </a:rPr>
              <a:t> gives an alternative formulation (</a:t>
            </a:r>
            <a:r>
              <a:rPr lang="en-US" sz="1800" dirty="0">
                <a:ea typeface="ＭＳ Ｐゴシック" charset="0"/>
                <a:sym typeface="Symbol" charset="0"/>
              </a:rPr>
              <a:t> </a:t>
            </a:r>
            <a:r>
              <a:rPr lang="en-US" sz="1800" dirty="0">
                <a:ea typeface="ＭＳ Ｐゴシック" charset="0"/>
              </a:rPr>
              <a:t>is commutative):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P(a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b) = P(a | b) P(b) = P(b | a) P(a)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A general version holds for whole distributions, e.g.,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Weather,Cavity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 | 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      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      View as a set of 4 </a:t>
            </a:r>
            <a:r>
              <a:rPr lang="en-US" sz="1800" dirty="0">
                <a:ea typeface="ＭＳ Ｐゴシック" charset="0"/>
                <a:cs typeface="Arial" charset="0"/>
              </a:rPr>
              <a:t>× </a:t>
            </a:r>
            <a:r>
              <a:rPr lang="en-US" sz="1800" dirty="0">
                <a:ea typeface="ＭＳ Ｐゴシック" charset="0"/>
              </a:rPr>
              <a:t>2 equations,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not</a:t>
            </a:r>
            <a:r>
              <a:rPr lang="en-US" sz="1800" dirty="0">
                <a:ea typeface="ＭＳ Ｐゴシック" charset="0"/>
              </a:rPr>
              <a:t> matrix </a:t>
            </a:r>
            <a:r>
              <a:rPr lang="en-US" sz="1800" dirty="0" err="1">
                <a:ea typeface="ＭＳ Ｐゴシック" charset="0"/>
              </a:rPr>
              <a:t>mult</a:t>
            </a:r>
            <a:r>
              <a:rPr lang="en-US" sz="1800" dirty="0">
                <a:ea typeface="ＭＳ Ｐゴシック" charset="0"/>
              </a:rPr>
              <a:t>.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    </a:t>
            </a:r>
            <a:r>
              <a:rPr lang="en-US" sz="1000" dirty="0">
                <a:ea typeface="ＭＳ Ｐゴシック" charset="0"/>
              </a:rPr>
              <a:t>(1,1)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(Weather=sunny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Cavity=true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Cavity=true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000" dirty="0">
                <a:ea typeface="ＭＳ Ｐゴシック" charset="0"/>
              </a:rPr>
              <a:t>	       (1,2)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(Weather=sunny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Cavity=false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Cavity=false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),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….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solidFill>
                <a:schemeClr val="accent2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Chain rule</a:t>
            </a:r>
            <a:r>
              <a:rPr lang="en-US" sz="1800" dirty="0">
                <a:ea typeface="ＭＳ Ｐゴシック" charset="0"/>
              </a:rPr>
              <a:t> is derived by successive application of product rule:</a:t>
            </a:r>
            <a:br>
              <a:rPr lang="en-US" sz="1800" dirty="0">
                <a:ea typeface="ＭＳ Ｐゴシック" charset="0"/>
              </a:rPr>
            </a:br>
            <a:endParaRPr lang="en-US" sz="18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…,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	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	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 	= …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 	=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… 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600" dirty="0">
                <a:ea typeface="ＭＳ Ｐゴシック" charset="0"/>
              </a:rPr>
              <a:t>
</a:t>
            </a:r>
          </a:p>
        </p:txBody>
      </p:sp>
      <p:pic>
        <p:nvPicPr>
          <p:cNvPr id="5018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41888"/>
            <a:ext cx="533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608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For any proposition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ea typeface="ＭＳ Ｐゴシック" charset="0"/>
              </a:rPr>
              <a:t>, sum the probability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where it is true: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: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ω╞φ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0.108 + 0.012 + 0.016 + 0.064 = 0.2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Unconditional or </a:t>
            </a:r>
            <a:r>
              <a:rPr lang="en-US" sz="2000" b="1" dirty="0">
                <a:ea typeface="ＭＳ Ｐゴシック" charset="0"/>
              </a:rPr>
              <a:t>marginal probability </a:t>
            </a:r>
            <a:r>
              <a:rPr lang="en-US" sz="2000" dirty="0">
                <a:ea typeface="ＭＳ Ｐゴシック" charset="0"/>
              </a:rPr>
              <a:t>of toothache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Process is called marginalization or summing out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</a:endParaRPr>
          </a:p>
        </p:txBody>
      </p:sp>
      <p:pic>
        <p:nvPicPr>
          <p:cNvPr id="54276" name="Picture 4" descr="dentist-joi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34009"/>
            <a:ext cx="3657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286000" y="60776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e-DE" dirty="0">
                <a:solidFill>
                  <a:srgbClr val="0B05FF"/>
                </a:solidFill>
              </a:rPr>
              <a:t>Ax</a:t>
            </a:r>
            <a:r>
              <a:rPr lang="de-DE" baseline="-25000" dirty="0">
                <a:solidFill>
                  <a:srgbClr val="0B05FF"/>
                </a:solidFill>
              </a:rPr>
              <a:t>3</a:t>
            </a:r>
            <a:r>
              <a:rPr lang="de-DE" dirty="0">
                <a:solidFill>
                  <a:srgbClr val="0B05FF"/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 ∪ B) = P(A) + P(B) </a:t>
            </a:r>
            <a:br>
              <a:rPr lang="de-DE" dirty="0"/>
            </a:br>
            <a:r>
              <a:rPr lang="de-DE" dirty="0"/>
              <a:t>         für disjunkte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A, B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863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Marginalization and conditioning</a:t>
            </a:r>
            <a:endParaRPr lang="de-DE" sz="24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</a:rPr>
              <a:t>Let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Y, Z </a:t>
            </a:r>
            <a:r>
              <a:rPr lang="en-US" sz="2800" dirty="0">
                <a:ea typeface="ＭＳ Ｐゴシック" charset="0"/>
              </a:rPr>
              <a:t>be sequences of random variables </a:t>
            </a:r>
            <a:r>
              <a:rPr lang="en-US" sz="2800" dirty="0" err="1">
                <a:ea typeface="ＭＳ Ｐゴシック" charset="0"/>
              </a:rPr>
              <a:t>s.th</a:t>
            </a:r>
            <a:r>
              <a:rPr lang="en-US" sz="2800" dirty="0">
                <a:ea typeface="ＭＳ Ｐゴシック" charset="0"/>
              </a:rPr>
              <a:t>. </a:t>
            </a:r>
            <a:br>
              <a:rPr lang="en-US" sz="2800" dirty="0">
                <a:ea typeface="ＭＳ Ｐゴシック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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Z </a:t>
            </a:r>
            <a:r>
              <a:rPr lang="en-US" sz="2800" dirty="0">
                <a:ea typeface="ＭＳ Ｐゴシック" charset="0"/>
              </a:rPr>
              <a:t>denotes all random variables describing the world</a:t>
            </a:r>
          </a:p>
          <a:p>
            <a:pPr eaLnBrk="1" hangingPunct="1"/>
            <a:endParaRPr lang="en-US" sz="2800" dirty="0">
              <a:ea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</a:rPr>
              <a:t>Marginalization</a:t>
            </a:r>
            <a:endParaRPr lang="de-DE" sz="2800" dirty="0">
              <a:ea typeface="ＭＳ Ｐゴシック" charset="0"/>
            </a:endParaRPr>
          </a:p>
          <a:p>
            <a:pPr lvl="1" eaLnBrk="1" hangingPunct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de-DE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∈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Z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P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Y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,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</a:t>
            </a:r>
          </a:p>
          <a:p>
            <a:pPr eaLnBrk="1" hangingPunct="1"/>
            <a:endParaRPr lang="el-GR" sz="2400" dirty="0"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</a:rPr>
              <a:t>Conditioning</a:t>
            </a:r>
            <a:endParaRPr lang="de-DE" sz="2800" dirty="0">
              <a:ea typeface="ＭＳ Ｐゴシック" charset="0"/>
            </a:endParaRPr>
          </a:p>
          <a:p>
            <a:pPr lvl="1" eaLnBrk="1" hangingPunct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de-DE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∈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Z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P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Y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|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)P(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</a:t>
            </a:r>
            <a:endParaRPr lang="de-DE" sz="20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429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Start with the joint probability distribution: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ea typeface="ＭＳ Ｐゴシック" charset="0"/>
              </a:rPr>
              <a:t>
For any proposition </a:t>
            </a:r>
            <a:r>
              <a:rPr lang="el-GR" sz="2000" dirty="0"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ea typeface="ＭＳ Ｐゴシック" charset="0"/>
              </a:rPr>
              <a:t>, sum the atomic events where it is true: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: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⊨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0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P(cavity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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0.108 + 0.012 + 0.072 + 0.008+ 0.016 + 0.064 = 0.28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br>
              <a:rPr lang="en-US" sz="2000" dirty="0">
                <a:ea typeface="ＭＳ Ｐゴシック" charset="0"/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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–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))</a:t>
            </a:r>
            <a:endParaRPr lang="en-US" sz="16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</p:txBody>
      </p:sp>
      <p:pic>
        <p:nvPicPr>
          <p:cNvPr id="58372" name="Picture 4" descr="dentist-joi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28800"/>
            <a:ext cx="35814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75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entist-join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8800"/>
            <a:ext cx="3657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Can also compute conditional probabilities: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cavity | toothache) 	=       P(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cavity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toothache)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P(toothache)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	= 	  0.016+0.064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		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0.108 + 0.012 + 0.016 + 0.064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	=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0.08/0.2 =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0.4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
      </a:t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P(cavity | toothache) = (0.108+0.012)/0.2 = 0.6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563888" y="391058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557736" y="4555300"/>
            <a:ext cx="31303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092280" y="3717032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/>
              <a:t>Product rule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579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entist-join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0768"/>
            <a:ext cx="3810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Normalization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36231"/>
            <a:ext cx="8229600" cy="3001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Denominator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</a:t>
            </a:r>
            <a:r>
              <a:rPr lang="en-US" sz="1800" b="1" dirty="0">
                <a:ea typeface="ＭＳ Ｐゴシック" charset="0"/>
              </a:rPr>
              <a:t>z</a:t>
            </a:r>
            <a:r>
              <a:rPr lang="en-US" sz="1800" dirty="0">
                <a:ea typeface="ＭＳ Ｐゴシック" charset="0"/>
              </a:rPr>
              <a:t>) (or P(toothache) in the example before) can be viewed as a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normalization constant</a:t>
            </a:r>
            <a:r>
              <a:rPr lang="en-US" sz="1800" dirty="0">
                <a:ea typeface="ＭＳ Ｐゴシック" charset="0"/>
              </a:rPr>
              <a:t> α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(Cavity | toothache) = α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Cavity,toothache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α [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Cavity,toothache,catch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Cavity,toothache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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catch)]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α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[&lt;0.108,0.016&gt; + &lt;0.012,0.064&gt;]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α &lt;0.12,0.08&gt; = &lt;0.6,0.4&gt;</a:t>
            </a:r>
            <a:r>
              <a:rPr lang="en-US" sz="16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General idea: compute distribution on query variable by fixing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evidence variables</a:t>
            </a:r>
            <a:r>
              <a:rPr lang="en-US" sz="1800" dirty="0">
                <a:ea typeface="ＭＳ Ｐゴシック" charset="0"/>
              </a:rPr>
              <a:t> (Toothache) and summing over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hidden variables </a:t>
            </a:r>
            <a:r>
              <a:rPr lang="en-US" sz="1800" dirty="0">
                <a:ea typeface="ＭＳ Ｐゴシック" charset="0"/>
              </a:rPr>
              <a:t>(Catch)</a:t>
            </a:r>
            <a:endParaRPr lang="en-US" sz="1000" dirty="0">
              <a:ea typeface="ＭＳ Ｐゴシック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235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enumeration, contd.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dirty="0">
                <a:ea typeface="ＭＳ Ｐゴシック" charset="0"/>
              </a:rPr>
              <a:t>Typically, we are interested in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dirty="0">
                <a:ea typeface="ＭＳ Ｐゴシック" charset="0"/>
              </a:rPr>
              <a:t>	the posterior joint distribution of the </a:t>
            </a:r>
            <a:r>
              <a:rPr lang="en-US" sz="1600" dirty="0">
                <a:solidFill>
                  <a:schemeClr val="accent2"/>
                </a:solidFill>
                <a:ea typeface="ＭＳ Ｐゴシック" charset="0"/>
              </a:rPr>
              <a:t>query variables</a:t>
            </a:r>
            <a:r>
              <a:rPr lang="en-US" sz="1600" dirty="0">
                <a:ea typeface="ＭＳ Ｐゴシック" charset="0"/>
              </a:rPr>
              <a:t> </a:t>
            </a:r>
            <a:r>
              <a:rPr lang="en-US" sz="1600" b="1" dirty="0">
                <a:ea typeface="ＭＳ Ｐゴシック" charset="0"/>
              </a:rPr>
              <a:t>Y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dirty="0">
                <a:ea typeface="ＭＳ Ｐゴシック" charset="0"/>
              </a:rPr>
              <a:t>	given specific values </a:t>
            </a:r>
            <a:r>
              <a:rPr lang="en-US" sz="1600" b="1" dirty="0">
                <a:ea typeface="ＭＳ Ｐゴシック" charset="0"/>
              </a:rPr>
              <a:t>e</a:t>
            </a:r>
            <a:r>
              <a:rPr lang="en-US" sz="1600" dirty="0">
                <a:ea typeface="ＭＳ Ｐゴシック" charset="0"/>
              </a:rPr>
              <a:t> for the </a:t>
            </a:r>
            <a:r>
              <a:rPr lang="en-US" sz="1600" dirty="0">
                <a:solidFill>
                  <a:schemeClr val="accent2"/>
                </a:solidFill>
                <a:ea typeface="ＭＳ Ｐゴシック" charset="0"/>
              </a:rPr>
              <a:t>evidence variables</a:t>
            </a:r>
            <a:r>
              <a:rPr lang="en-US" sz="1600" dirty="0">
                <a:ea typeface="ＭＳ Ｐゴシック" charset="0"/>
              </a:rPr>
              <a:t> </a:t>
            </a:r>
            <a:r>
              <a:rPr lang="en-US" sz="1600" b="1" dirty="0">
                <a:ea typeface="ＭＳ Ｐゴシック" charset="0"/>
              </a:rPr>
              <a:t>E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b="1" dirty="0">
                <a:ea typeface="ＭＳ Ｐゴシック" charset="0"/>
              </a:rPr>
              <a:t>	(X</a:t>
            </a:r>
            <a:r>
              <a:rPr lang="en-US" sz="1600" dirty="0">
                <a:ea typeface="ＭＳ Ｐゴシック" charset="0"/>
              </a:rPr>
              <a:t> are all variables of the modeled world)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dirty="0">
                <a:ea typeface="ＭＳ Ｐゴシック" charset="0"/>
              </a:rPr>
              <a:t>Let the </a:t>
            </a:r>
            <a:r>
              <a:rPr lang="en-US" sz="1600" dirty="0">
                <a:solidFill>
                  <a:schemeClr val="accent2"/>
                </a:solidFill>
                <a:ea typeface="ＭＳ Ｐゴシック" charset="0"/>
              </a:rPr>
              <a:t>hidden variables</a:t>
            </a:r>
            <a:r>
              <a:rPr lang="en-US" sz="1600" dirty="0">
                <a:ea typeface="ＭＳ Ｐゴシック" charset="0"/>
              </a:rPr>
              <a:t> be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H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-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–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 </a:t>
            </a:r>
            <a:r>
              <a:rPr lang="en-US" sz="1600" dirty="0">
                <a:ea typeface="ＭＳ Ｐゴシック" charset="0"/>
              </a:rPr>
              <a:t>then the required summation of joint entries is done by summing out the hidden variables:
</a:t>
            </a:r>
          </a:p>
          <a:p>
            <a:pPr marL="762000" lvl="1" indent="-3048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α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α</a:t>
            </a:r>
            <a:r>
              <a:rPr lang="el-GR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n-US" sz="14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h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e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400" dirty="0">
                <a:ea typeface="ＭＳ Ｐゴシック" charset="0"/>
              </a:rPr>
              <a:t>
</a:t>
            </a: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ea typeface="ＭＳ Ｐゴシック" charset="0"/>
              </a:rPr>
              <a:t>The terms in the summation are joint entries because </a:t>
            </a:r>
            <a:r>
              <a:rPr lang="en-US" sz="1600" b="1" dirty="0">
                <a:ea typeface="ＭＳ Ｐゴシック" charset="0"/>
              </a:rPr>
              <a:t>Y</a:t>
            </a:r>
            <a:r>
              <a:rPr lang="en-US" sz="1600" dirty="0">
                <a:ea typeface="ＭＳ Ｐゴシック" charset="0"/>
              </a:rPr>
              <a:t>, </a:t>
            </a:r>
            <a:r>
              <a:rPr lang="en-US" sz="1600" b="1" dirty="0">
                <a:ea typeface="ＭＳ Ｐゴシック" charset="0"/>
              </a:rPr>
              <a:t>E</a:t>
            </a:r>
            <a:r>
              <a:rPr lang="en-US" sz="1600" dirty="0">
                <a:ea typeface="ＭＳ Ｐゴシック" charset="0"/>
              </a:rPr>
              <a:t> and </a:t>
            </a:r>
            <a:r>
              <a:rPr lang="en-US" sz="1600" b="1" dirty="0">
                <a:ea typeface="ＭＳ Ｐゴシック" charset="0"/>
              </a:rPr>
              <a:t>H</a:t>
            </a:r>
            <a:r>
              <a:rPr lang="en-US" sz="1600" dirty="0">
                <a:ea typeface="ＭＳ Ｐゴシック" charset="0"/>
              </a:rPr>
              <a:t> together exhaust the set of random variables (</a:t>
            </a:r>
            <a:r>
              <a:rPr lang="en-US" sz="1600" b="1" dirty="0">
                <a:ea typeface="ＭＳ Ｐゴシック" charset="0"/>
              </a:rPr>
              <a:t>X</a:t>
            </a:r>
            <a:r>
              <a:rPr lang="en-US" sz="1600" dirty="0"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>
                <a:ea typeface="ＭＳ Ｐゴシック" charset="0"/>
              </a:rPr>
              <a:t>Obvious problems: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 dirty="0">
                <a:ea typeface="ＭＳ Ｐゴシック" charset="0"/>
              </a:rPr>
              <a:t>Worst-case time complexity </a:t>
            </a:r>
            <a:r>
              <a:rPr lang="en-US" sz="1400" i="1" dirty="0">
                <a:ea typeface="ＭＳ Ｐゴシック" charset="0"/>
              </a:rPr>
              <a:t>O(</a:t>
            </a:r>
            <a:r>
              <a:rPr lang="en-US" sz="1400" i="1" dirty="0" err="1">
                <a:ea typeface="ＭＳ Ｐゴシック" charset="0"/>
              </a:rPr>
              <a:t>d</a:t>
            </a:r>
            <a:r>
              <a:rPr lang="en-US" sz="1400" i="1" baseline="30000" dirty="0" err="1">
                <a:ea typeface="ＭＳ Ｐゴシック" charset="0"/>
              </a:rPr>
              <a:t>n</a:t>
            </a:r>
            <a:r>
              <a:rPr lang="en-US" sz="1400" i="1" dirty="0">
                <a:ea typeface="ＭＳ Ｐゴシック" charset="0"/>
              </a:rPr>
              <a:t>) </a:t>
            </a:r>
            <a:r>
              <a:rPr lang="en-US" sz="1400" dirty="0">
                <a:ea typeface="ＭＳ Ｐゴシック" charset="0"/>
              </a:rPr>
              <a:t>where </a:t>
            </a:r>
            <a:r>
              <a:rPr lang="en-US" sz="1400" i="1" dirty="0">
                <a:ea typeface="ＭＳ Ｐゴシック" charset="0"/>
              </a:rPr>
              <a:t>d</a:t>
            </a:r>
            <a:r>
              <a:rPr lang="en-US" sz="1400" dirty="0">
                <a:ea typeface="ＭＳ Ｐゴシック" charset="0"/>
              </a:rPr>
              <a:t> is the largest arity and n denotes the number of random variables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 dirty="0">
                <a:ea typeface="ＭＳ Ｐゴシック" charset="0"/>
              </a:rPr>
              <a:t>Space complexity </a:t>
            </a:r>
            <a:r>
              <a:rPr lang="en-US" sz="1400" i="1" dirty="0">
                <a:ea typeface="ＭＳ Ｐゴシック" charset="0"/>
              </a:rPr>
              <a:t>O(</a:t>
            </a:r>
            <a:r>
              <a:rPr lang="en-US" sz="1400" i="1" dirty="0" err="1">
                <a:ea typeface="ＭＳ Ｐゴシック" charset="0"/>
              </a:rPr>
              <a:t>d</a:t>
            </a:r>
            <a:r>
              <a:rPr lang="en-US" sz="1400" i="1" baseline="30000" dirty="0" err="1">
                <a:ea typeface="ＭＳ Ｐゴシック" charset="0"/>
              </a:rPr>
              <a:t>n</a:t>
            </a:r>
            <a:r>
              <a:rPr lang="en-US" sz="1400" i="1" dirty="0">
                <a:ea typeface="ＭＳ Ｐゴシック" charset="0"/>
              </a:rPr>
              <a:t>)</a:t>
            </a:r>
            <a:r>
              <a:rPr lang="en-US" sz="1400" dirty="0">
                <a:ea typeface="ＭＳ Ｐゴシック" charset="0"/>
              </a:rPr>
              <a:t> to store the joint distribution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 dirty="0">
                <a:ea typeface="ＭＳ Ｐゴシック" charset="0"/>
              </a:rPr>
              <a:t>How to find the numbers for </a:t>
            </a:r>
            <a:r>
              <a:rPr lang="en-US" sz="1400" i="1" dirty="0">
                <a:ea typeface="ＭＳ Ｐゴシック" charset="0"/>
              </a:rPr>
              <a:t>O(</a:t>
            </a:r>
            <a:r>
              <a:rPr lang="en-US" sz="1400" i="1" dirty="0" err="1">
                <a:ea typeface="ＭＳ Ｐゴシック" charset="0"/>
              </a:rPr>
              <a:t>d</a:t>
            </a:r>
            <a:r>
              <a:rPr lang="en-US" sz="1400" i="1" baseline="30000" dirty="0" err="1">
                <a:ea typeface="ＭＳ Ｐゴシック" charset="0"/>
              </a:rPr>
              <a:t>n</a:t>
            </a:r>
            <a:r>
              <a:rPr lang="en-US" sz="1400" i="1" dirty="0">
                <a:ea typeface="ＭＳ Ｐゴシック" charset="0"/>
              </a:rPr>
              <a:t>) </a:t>
            </a:r>
            <a:r>
              <a:rPr lang="en-US" sz="1400" dirty="0">
                <a:ea typeface="ＭＳ Ｐゴシック" charset="0"/>
              </a:rPr>
              <a:t>entries?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3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Erster Wahrscheinlichkeitsbegriff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124744"/>
            <a:ext cx="8785102" cy="4968875"/>
          </a:xfrm>
        </p:spPr>
        <p:txBody>
          <a:bodyPr/>
          <a:lstStyle/>
          <a:p>
            <a:r>
              <a:rPr lang="de-DE" sz="2400" dirty="0"/>
              <a:t>Grenzwert der relativen Häufigkeit des Auftreten eines Ereignisses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2000" dirty="0"/>
              <a:t>Beispiel: Würfeln einer geraden Zahl</a:t>
            </a:r>
          </a:p>
          <a:p>
            <a:r>
              <a:rPr lang="de-DE" sz="2400" dirty="0"/>
              <a:t>"Elementar-Ereignisse" besitzen gleiche </a:t>
            </a:r>
            <a:r>
              <a:rPr lang="de-DE" sz="2400" dirty="0" err="1"/>
              <a:t>Eintreffensw'keiten</a:t>
            </a:r>
            <a:r>
              <a:rPr lang="de-DE" sz="2400" dirty="0"/>
              <a:t> </a:t>
            </a:r>
          </a:p>
          <a:p>
            <a:pPr lvl="1"/>
            <a:r>
              <a:rPr lang="de-DE" sz="2000" dirty="0"/>
              <a:t>Laplace'sches Prinzip</a:t>
            </a:r>
          </a:p>
          <a:p>
            <a:r>
              <a:rPr lang="de-DE" sz="2400" dirty="0"/>
              <a:t>Was sind </a:t>
            </a:r>
            <a:r>
              <a:rPr lang="de-DE" sz="2400" dirty="0">
                <a:solidFill>
                  <a:srgbClr val="0B05FF"/>
                </a:solidFill>
              </a:rPr>
              <a:t>Elementarereignisse</a:t>
            </a:r>
            <a:r>
              <a:rPr lang="de-DE" sz="2400" dirty="0"/>
              <a:t> eigentlich genau?</a:t>
            </a:r>
          </a:p>
          <a:p>
            <a:pPr lvl="1"/>
            <a:r>
              <a:rPr lang="de-DE" sz="2000" dirty="0"/>
              <a:t>Elemente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/>
              <a:t> einer Grundgesamtheit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/>
              <a:t>  </a:t>
            </a:r>
          </a:p>
          <a:p>
            <a:pPr marL="742930" lvl="2" indent="-342891"/>
            <a:r>
              <a:rPr lang="de-DE" sz="2000" dirty="0"/>
              <a:t>Elementarereignisse sind abstrakt: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= {ω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,ω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,...,ω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sz="2000" dirty="0"/>
              <a:t> </a:t>
            </a:r>
          </a:p>
          <a:p>
            <a:pPr marL="1200119" lvl="3" indent="-342891"/>
            <a:r>
              <a:rPr lang="de-DE" sz="1800" dirty="0"/>
              <a:t>Beispiel: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18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dirty="0"/>
              <a:t>steht für </a:t>
            </a:r>
            <a:r>
              <a:rPr lang="de-DE" sz="1800" u="sng" dirty="0"/>
              <a:t>einen</a:t>
            </a:r>
            <a:r>
              <a:rPr lang="de-DE" sz="1800" dirty="0"/>
              <a:t> Würfelwurf</a:t>
            </a:r>
          </a:p>
          <a:p>
            <a:pPr lvl="1"/>
            <a:r>
              <a:rPr lang="de-DE" sz="2000" dirty="0"/>
              <a:t>Abbildung von Ereignissen auf Merkmalswerte durch Zufallsvariablen</a:t>
            </a:r>
          </a:p>
          <a:p>
            <a:pPr lvl="2"/>
            <a:r>
              <a:rPr lang="de-DE" sz="2000" dirty="0"/>
              <a:t>Zufallsvariable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000" dirty="0"/>
              <a:t> für </a:t>
            </a:r>
            <a:r>
              <a:rPr lang="de-DE" sz="2000" i="1" dirty="0"/>
              <a:t>Ergebnis</a:t>
            </a:r>
            <a:r>
              <a:rPr lang="de-DE" sz="2000" dirty="0"/>
              <a:t> des Würfelwurfs ist eine Funktion</a:t>
            </a:r>
          </a:p>
          <a:p>
            <a:pPr lvl="2"/>
            <a:r>
              <a:rPr lang="de-DE" sz="2000" dirty="0"/>
              <a:t>Ziel: Ereignis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0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/>
              <a:t>auf obenliegende Zahl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000" dirty="0"/>
              <a:t> des geworfenen Würfels abbilden</a:t>
            </a:r>
          </a:p>
          <a:p>
            <a:pPr lvl="2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X :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{1, 2, 3, 4, 5, 6}</a:t>
            </a:r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821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Independence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A and B are independent </a:t>
            </a:r>
            <a:r>
              <a:rPr lang="en-US" sz="2000" dirty="0" err="1">
                <a:ea typeface="ＭＳ Ｐゴシック" charset="0"/>
              </a:rPr>
              <a:t>iff</a:t>
            </a: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000" b="1" dirty="0">
                <a:ea typeface="ＭＳ Ｐゴシック" charset="0"/>
              </a:rPr>
              <a:t>	P</a:t>
            </a:r>
            <a:r>
              <a:rPr lang="en-US" sz="2000" dirty="0">
                <a:ea typeface="ＭＳ Ｐゴシック" charset="0"/>
              </a:rPr>
              <a:t>(A|B)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(A)    or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(B|A)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(B)     or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(A, B)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(B)
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800" b="1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Catch, Cavity, Weather)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	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Catch, Cavity)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(Weather)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32 entries reduced to 12;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Absolute independence powerful but rare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Dentistry is a large field with hundreds of variables, none of which are independent. What to do?</a:t>
            </a:r>
          </a:p>
        </p:txBody>
      </p:sp>
      <p:pic>
        <p:nvPicPr>
          <p:cNvPr id="66564" name="Picture 4" descr="weather-indepen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3531"/>
            <a:ext cx="43434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7869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independence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(Toothache, Cavity, Catch)</a:t>
            </a:r>
            <a:r>
              <a:rPr lang="en-US" sz="2000" dirty="0">
                <a:ea typeface="ＭＳ Ｐゴシック" charset="0"/>
              </a:rPr>
              <a:t> has 2</a:t>
            </a:r>
            <a:r>
              <a:rPr lang="en-US" sz="2000" baseline="30000" dirty="0">
                <a:ea typeface="ＭＳ Ｐゴシック" charset="0"/>
              </a:rPr>
              <a:t>3</a:t>
            </a:r>
            <a:r>
              <a:rPr lang="en-US" sz="2000" dirty="0">
                <a:ea typeface="ＭＳ Ｐゴシック" charset="0"/>
              </a:rPr>
              <a:t> – 1 = 7 independent entries 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(1)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toothache, cavity) =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cavity)</a:t>
            </a:r>
          </a:p>
          <a:p>
            <a:pPr lvl="4" eaLnBrk="1" hangingPunct="1">
              <a:lnSpc>
                <a:spcPct val="80000"/>
              </a:lnSpc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The same independence holds if I haven't got a cavity: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(2)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toothache,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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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cavity)</a:t>
            </a:r>
            <a:r>
              <a:rPr lang="en-US" sz="14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Catch is </a:t>
            </a:r>
            <a:r>
              <a:rPr lang="en-US" sz="2000" dirty="0">
                <a:solidFill>
                  <a:srgbClr val="0B05FF"/>
                </a:solidFill>
                <a:ea typeface="ＭＳ Ｐゴシック" charset="0"/>
              </a:rPr>
              <a:t>conditionally independent </a:t>
            </a:r>
            <a:r>
              <a:rPr lang="en-US" sz="2000" dirty="0">
                <a:ea typeface="ＭＳ Ｐゴシック" charset="0"/>
              </a:rPr>
              <a:t>of Toothache given Cavity: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Toothache,Cavity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Cavity)</a:t>
            </a:r>
            <a:r>
              <a:rPr lang="en-US" sz="1800" dirty="0">
                <a:ea typeface="ＭＳ Ｐゴシック" charset="0"/>
              </a:rPr>
              <a:t>
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Equivalent statements: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 | Catch, Cavity) =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 | Cavity)
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(Toothache, Catch | Cavity) =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 | Cavity)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Cavity)
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909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independence contd.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Write out full joint distribution using chain rule: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400" b="1" dirty="0">
                <a:ea typeface="ＭＳ Ｐゴシック" charset="0"/>
              </a:rPr>
              <a:t>	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(Toothache, Catch, Cavity)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=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 | Catch, Cavity)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(Catch, Cavity)
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=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 | Catch, Cavity)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Cavity)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(Cavity)</a:t>
            </a:r>
            <a:r>
              <a:rPr lang="en-US" sz="2000" dirty="0">
                <a:ea typeface="ＭＳ Ｐゴシック" charset="0"/>
              </a:rPr>
              <a:t>
conditional independence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=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 | Cavity)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(Catch | Cavity)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(Cavity)</a:t>
            </a:r>
            <a:r>
              <a:rPr lang="en-US" sz="20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400" dirty="0">
                <a:ea typeface="ＭＳ Ｐゴシック" charset="0"/>
              </a:rPr>
              <a:t>	i.e., 2 + 2 + 1 = 5 independent numbers</a:t>
            </a: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In most cases, the use of conditional independence reduces the size of the representation of the joint distribution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solidFill>
                  <a:srgbClr val="0B05FF"/>
                </a:solidFill>
                <a:ea typeface="ＭＳ Ｐゴシック" charset="0"/>
              </a:rPr>
              <a:t>from exponential in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400" dirty="0">
                <a:solidFill>
                  <a:srgbClr val="0B05FF"/>
                </a:solidFill>
                <a:ea typeface="ＭＳ Ｐゴシック" charset="0"/>
              </a:rPr>
              <a:t> to linear in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2400" dirty="0">
                <a:ea typeface="ＭＳ Ｐゴシック" charset="0"/>
              </a:rPr>
              <a:t>.</a:t>
            </a: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Conditional independence is our most basic and robust form of knowledge about uncertain environments.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4138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Naïve Bayes Model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4756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4075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1453587" y="5805264"/>
            <a:ext cx="6234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Usually, the assumption that effects are independent is wrong, </a:t>
            </a:r>
            <a:br>
              <a:rPr lang="en-US" dirty="0"/>
            </a:br>
            <a:r>
              <a:rPr lang="en-US" dirty="0"/>
              <a:t>but works well </a:t>
            </a:r>
            <a:r>
              <a:rPr lang="en-US"/>
              <a:t>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Bayesian networks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A simple, graphical notation for conditional independence assertions and hence for compact specification of full joint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Syntax: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set of nodes, one per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directed, acyclic graph (link </a:t>
            </a:r>
            <a:r>
              <a:rPr lang="en-US" sz="2000">
                <a:cs typeface="Arial" charset="0"/>
              </a:rPr>
              <a:t>≈ </a:t>
            </a:r>
            <a:r>
              <a:rPr lang="en-US" sz="2000"/>
              <a:t>"directly influences")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conditional distribution for each node given its parents: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/>
              <a:t>P </a:t>
            </a:r>
            <a:r>
              <a:rPr lang="en-US" sz="1800"/>
              <a:t>(X</a:t>
            </a:r>
            <a:r>
              <a:rPr lang="en-US" sz="1800" baseline="-25000"/>
              <a:t>i </a:t>
            </a:r>
            <a:r>
              <a:rPr lang="en-US" sz="1800"/>
              <a:t>| Parents (X</a:t>
            </a:r>
            <a:r>
              <a:rPr lang="en-US" sz="1800" baseline="-25000"/>
              <a:t>i</a:t>
            </a:r>
            <a:r>
              <a:rPr lang="en-US" sz="1800"/>
              <a:t>))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In the simplest case, conditional distribution represented as a </a:t>
            </a:r>
            <a:r>
              <a:rPr lang="en-US" sz="2400">
                <a:solidFill>
                  <a:schemeClr val="accent2"/>
                </a:solidFill>
              </a:rPr>
              <a:t>conditional probability table</a:t>
            </a:r>
            <a:r>
              <a:rPr lang="en-US" sz="2400"/>
              <a:t> (CPT) giving the distribution over </a:t>
            </a:r>
            <a:r>
              <a:rPr lang="en-US" sz="2400" i="1"/>
              <a:t>X</a:t>
            </a:r>
            <a:r>
              <a:rPr lang="en-US" sz="2400" i="1" baseline="-25000"/>
              <a:t>i</a:t>
            </a:r>
            <a:r>
              <a:rPr lang="en-US" sz="2400"/>
              <a:t> for each combination of parent values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8503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Topology of network encodes conditional independence assertions: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 i="1"/>
              <a:t>Weather</a:t>
            </a:r>
            <a:r>
              <a:rPr lang="en-US" sz="2400"/>
              <a:t> is independent of the other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/>
              <a:t>Toothache</a:t>
            </a:r>
            <a:r>
              <a:rPr lang="en-US" sz="2400"/>
              <a:t> and </a:t>
            </a:r>
            <a:r>
              <a:rPr lang="en-US" sz="2400" i="1"/>
              <a:t>Catch</a:t>
            </a:r>
            <a:r>
              <a:rPr lang="en-US" sz="2400"/>
              <a:t> are conditionally independent given </a:t>
            </a:r>
            <a:r>
              <a:rPr lang="en-US" sz="2400" i="1"/>
              <a:t>Cavity</a:t>
            </a:r>
            <a:endParaRPr lang="en-US" sz="2400"/>
          </a:p>
        </p:txBody>
      </p:sp>
      <p:pic>
        <p:nvPicPr>
          <p:cNvPr id="11268" name="Picture 4" descr="dentist-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16832"/>
            <a:ext cx="4419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768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I'm at work, neighbor John calls to say my alarm is ringing, but neighbor Mary doesn't call. Sometimes it's set off by minor earthquakes. Is there a burglar?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Variables: </a:t>
            </a:r>
            <a:r>
              <a:rPr lang="en-US" sz="1800" i="1" dirty="0"/>
              <a:t>Burglary</a:t>
            </a:r>
            <a:r>
              <a:rPr lang="en-US" sz="1800" dirty="0"/>
              <a:t>, </a:t>
            </a:r>
            <a:r>
              <a:rPr lang="en-US" sz="1800" i="1" dirty="0"/>
              <a:t>Earthquake</a:t>
            </a:r>
            <a:r>
              <a:rPr lang="en-US" sz="1800" dirty="0"/>
              <a:t>, </a:t>
            </a:r>
            <a:r>
              <a:rPr lang="en-US" sz="1800" i="1" dirty="0"/>
              <a:t>Alarm</a:t>
            </a:r>
            <a:r>
              <a:rPr lang="en-US" sz="1800" dirty="0"/>
              <a:t>, </a:t>
            </a:r>
            <a:r>
              <a:rPr lang="en-US" sz="1800" i="1" dirty="0" err="1"/>
              <a:t>JohnCalls</a:t>
            </a:r>
            <a:r>
              <a:rPr lang="en-US" sz="1800" dirty="0"/>
              <a:t>, </a:t>
            </a:r>
            <a:r>
              <a:rPr lang="en-US" sz="1800" i="1" dirty="0" err="1"/>
              <a:t>MaryCalls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Network topology can reflect "causal" knowledge: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 burglar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An earthquake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alarm can cause Mary to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alarm can cause John to call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157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 contd.</a:t>
            </a:r>
          </a:p>
        </p:txBody>
      </p:sp>
      <p:pic>
        <p:nvPicPr>
          <p:cNvPr id="1433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24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484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Compactness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A CPT for Boolean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1800" i="1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dirty="0"/>
              <a:t> with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1800" dirty="0"/>
              <a:t> Boolean parents has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800" i="1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/>
              <a:t>rows for the combinations of parent values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Each row requires one number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1800" dirty="0"/>
              <a:t> for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1800" i="1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 = true</a:t>
            </a:r>
            <a:br>
              <a:rPr lang="en-US" sz="1800" i="1" dirty="0"/>
            </a:br>
            <a:r>
              <a:rPr lang="en-US" sz="1800" dirty="0"/>
              <a:t>(the number for 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1800" i="1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false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/>
              <a:t>is just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1-p</a:t>
            </a:r>
            <a:r>
              <a:rPr lang="en-US" sz="18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If each variable has no more than </a:t>
            </a:r>
            <a:r>
              <a:rPr lang="en-US" sz="1800" i="1" dirty="0"/>
              <a:t>k</a:t>
            </a:r>
            <a:r>
              <a:rPr lang="en-US" sz="1800" dirty="0"/>
              <a:t> parents, </a:t>
            </a:r>
            <a:br>
              <a:rPr lang="en-US" sz="1800" dirty="0"/>
            </a:br>
            <a:r>
              <a:rPr lang="en-US" sz="1800" dirty="0"/>
              <a:t>the complete network requires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·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2</a:t>
            </a:r>
            <a:r>
              <a:rPr lang="en-US" sz="1800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dirty="0"/>
              <a:t>numbers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i.e., grows linearly with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1800" dirty="0"/>
              <a:t>, vs.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800" i="1" baseline="300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1800" i="1" dirty="0"/>
              <a:t> </a:t>
            </a:r>
            <a:r>
              <a:rPr lang="en-US" sz="1800" dirty="0"/>
              <a:t>for the full joint distribution</a:t>
            </a: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For burglary net,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1 + 1 + 4 + 2 + 2 = 10 </a:t>
            </a:r>
            <a:r>
              <a:rPr lang="en-US" sz="1800" dirty="0"/>
              <a:t>numbers (vs.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1800" baseline="30000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-1 = 31</a:t>
            </a:r>
            <a:r>
              <a:rPr lang="en-US" sz="1800" dirty="0"/>
              <a:t>)</a:t>
            </a:r>
          </a:p>
        </p:txBody>
      </p:sp>
      <p:pic>
        <p:nvPicPr>
          <p:cNvPr id="15364" name="Picture 4" descr="burglary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31293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649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Semantics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/>
              <a:t>The full joint distribution is defined as the product of the local conditional distributions:
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/>
              <a:t>	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sz="2000" i="1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, … ,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2000" i="1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) = </a:t>
            </a:r>
            <a:r>
              <a:rPr lang="el-GR" sz="2800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π</a:t>
            </a:r>
            <a:r>
              <a:rPr lang="en-US" sz="2000" i="1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000" i="1" baseline="-25000" dirty="0">
                <a:solidFill>
                  <a:schemeClr val="accent1">
                    <a:lumMod val="50000"/>
                  </a:schemeClr>
                </a:solidFill>
              </a:rPr>
              <a:t> = 1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(X</a:t>
            </a:r>
            <a:r>
              <a:rPr lang="en-US" sz="2000" i="1" baseline="-25000" dirty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|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Parents(X</a:t>
            </a:r>
            <a:r>
              <a:rPr lang="en-US" sz="2000" i="1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))</a:t>
            </a:r>
            <a:r>
              <a:rPr lang="en-US" sz="2000" i="1" dirty="0"/>
              <a:t>
</a:t>
            </a:r>
          </a:p>
          <a:p>
            <a:pPr lvl="4" eaLnBrk="1" hangingPunct="1"/>
            <a:endParaRPr lang="en-US" sz="1400" dirty="0"/>
          </a:p>
          <a:p>
            <a:pPr eaLnBrk="1" hangingPunct="1">
              <a:buFont typeface="Times" charset="0"/>
              <a:buNone/>
            </a:pPr>
            <a:r>
              <a:rPr lang="en-US" sz="2000" dirty="0"/>
              <a:t>e.g., </a:t>
            </a:r>
            <a:r>
              <a:rPr lang="en-US" sz="2000" b="1" i="1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(j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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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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000" i="1" dirty="0"/>
              <a:t>
</a:t>
            </a:r>
          </a:p>
          <a:p>
            <a:pPr eaLnBrk="1" hangingPunct="1">
              <a:buFont typeface="Times" charset="0"/>
              <a:buNone/>
            </a:pPr>
            <a:r>
              <a:rPr lang="en-US" sz="2000" i="1" dirty="0"/>
              <a:t>	=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| a)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 | a)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(a |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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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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  <a:sym typeface="Symbol" pitchFamily="18" charset="2"/>
              </a:rPr>
              <a:t>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Times" charset="0"/>
              <a:buNone/>
            </a:pPr>
            <a:r>
              <a:rPr lang="de-DE" sz="2000" dirty="0"/>
              <a:t>	=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0.90x0.7x0.001x0.999x0.998</a:t>
            </a:r>
            <a:br>
              <a:rPr lang="de-DE" sz="2000" dirty="0"/>
            </a:br>
            <a:r>
              <a:rPr lang="de-DE" sz="2000" dirty="0">
                <a:sym typeface="Symbol" pitchFamily="18" charset="2"/>
              </a:rPr>
              <a:t>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0.00063</a:t>
            </a:r>
            <a:br>
              <a:rPr lang="en-US" sz="2000" i="1" dirty="0"/>
            </a:br>
            <a:r>
              <a:rPr lang="en-US" sz="2000" i="1" dirty="0"/>
              <a:t>
</a:t>
            </a:r>
          </a:p>
          <a:p>
            <a:pPr eaLnBrk="1" hangingPunct="1">
              <a:buFont typeface="Times" charset="0"/>
              <a:buNone/>
            </a:pPr>
            <a:r>
              <a:rPr lang="en-US" sz="2000" dirty="0"/>
              <a:t>
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555776" y="2132856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dirty="0"/>
              <a:t>n</a:t>
            </a:r>
          </a:p>
        </p:txBody>
      </p:sp>
      <p:pic>
        <p:nvPicPr>
          <p:cNvPr id="1638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35" y="1772816"/>
            <a:ext cx="3851253" cy="21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130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E753-6482-D940-A045-752E8AEF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Ereignisse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D6C6E-53D9-1942-9712-05226DB3A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>
                <a:solidFill>
                  <a:srgbClr val="0B05FF"/>
                </a:solidFill>
              </a:rPr>
              <a:t>(Komplexe) Ereignisse </a:t>
            </a:r>
            <a:r>
              <a:rPr lang="de-DE" sz="2800" dirty="0"/>
              <a:t>sind Teilmengen von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Beispiel: Würfelereignisse mit gerader Zahl</a:t>
            </a:r>
          </a:p>
          <a:p>
            <a:pPr lvl="1"/>
            <a:r>
              <a:rPr lang="de-DE" dirty="0"/>
              <a:t>Definition der Zufallsvariablen entsprechend erweitert</a:t>
            </a:r>
          </a:p>
          <a:p>
            <a:pPr lvl="1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X: 𝓟(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→ 𝓟(M)</a:t>
            </a:r>
            <a:endParaRPr lang="de-DE" dirty="0"/>
          </a:p>
          <a:p>
            <a:pPr lvl="2"/>
            <a:r>
              <a:rPr lang="de-DE" dirty="0"/>
              <a:t>Beispiel: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X({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l-GR" dirty="0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}) = {2, 4, 6}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67B4B-4380-0841-AB70-3DD5E363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F41CCD-D66E-B742-9782-539736DAF513}"/>
              </a:ext>
            </a:extLst>
          </p:cNvPr>
          <p:cNvSpPr/>
          <p:nvPr/>
        </p:nvSpPr>
        <p:spPr>
          <a:xfrm>
            <a:off x="2913501" y="6314559"/>
            <a:ext cx="3316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𝓟(X) sei die Potenzmenge von X.</a:t>
            </a:r>
          </a:p>
        </p:txBody>
      </p:sp>
    </p:spTree>
    <p:extLst>
      <p:ext uri="{BB962C8B-B14F-4D97-AF65-F5344CB8AC3E}">
        <p14:creationId xmlns:p14="http://schemas.microsoft.com/office/powerpoint/2010/main" val="765902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20" name="Picture 4" descr="06-Bayesian-3-not-used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356363-57DF-0245-894B-DC2566558064}"/>
              </a:ext>
            </a:extLst>
          </p:cNvPr>
          <p:cNvSpPr/>
          <p:nvPr/>
        </p:nvSpPr>
        <p:spPr>
          <a:xfrm>
            <a:off x="1043608" y="4797152"/>
            <a:ext cx="6048672" cy="43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773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Evaluation Tree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77068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>
            <a:spLocks noChangeArrowheads="1"/>
          </p:cNvSpPr>
          <p:nvPr/>
        </p:nvSpPr>
        <p:spPr bwMode="auto">
          <a:xfrm>
            <a:off x="154781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471646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276600" y="3644900"/>
            <a:ext cx="1366838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659563" y="3644900"/>
            <a:ext cx="1368425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343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Learning BNs: Data </a:t>
            </a:r>
            <a:r>
              <a:rPr lang="en-GB">
                <a:latin typeface="+mn-lt"/>
              </a:rPr>
              <a:t>Science w/ Complete </a:t>
            </a:r>
            <a:r>
              <a:rPr lang="en-GB" dirty="0">
                <a:latin typeface="+mn-lt"/>
              </a:rPr>
              <a:t>Data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5123" y="1124074"/>
            <a:ext cx="8569325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will start by applying  ML to the simplest type  of </a:t>
            </a:r>
            <a:r>
              <a:rPr lang="en-GB" sz="2400" dirty="0" err="1">
                <a:solidFill>
                  <a:srgbClr val="000000"/>
                </a:solidFill>
              </a:rPr>
              <a:t>BNets</a:t>
            </a:r>
            <a:r>
              <a:rPr lang="en-GB" sz="2400" dirty="0">
                <a:solidFill>
                  <a:srgbClr val="000000"/>
                </a:solidFill>
              </a:rPr>
              <a:t> learning: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known structure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Data containing observations for all variables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1800" dirty="0">
                <a:solidFill>
                  <a:srgbClr val="000000"/>
                </a:solidFill>
              </a:rPr>
              <a:t>All variables are observable, no missing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only thing that we need to learn are the network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parameters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1218"/>
            <a:ext cx="5616624" cy="25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7351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Maximum-Likelihood-</a:t>
            </a:r>
            <a:r>
              <a:rPr lang="en-US" dirty="0" err="1">
                <a:latin typeface="+mn-lt"/>
              </a:rPr>
              <a:t>Parameterschätzung</a:t>
            </a:r>
            <a:endParaRPr lang="en-US" dirty="0">
              <a:latin typeface="+mn-lt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342900" indent="-342900"/>
            <a:r>
              <a:rPr lang="en-US" dirty="0" err="1"/>
              <a:t>Nehme</a:t>
            </a:r>
            <a:r>
              <a:rPr lang="en-US" dirty="0"/>
              <a:t> an, die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BNs </a:t>
            </a:r>
            <a:r>
              <a:rPr lang="en-US" dirty="0" err="1"/>
              <a:t>sei</a:t>
            </a:r>
            <a:r>
              <a:rPr lang="en-US" dirty="0"/>
              <a:t> </a:t>
            </a:r>
            <a:r>
              <a:rPr lang="en-US" dirty="0" err="1"/>
              <a:t>bekannt</a:t>
            </a:r>
            <a:endParaRPr lang="en-US" dirty="0"/>
          </a:p>
          <a:p>
            <a:pPr marL="342900" indent="-342900"/>
            <a:r>
              <a:rPr lang="en-US" dirty="0" err="1"/>
              <a:t>Ziel</a:t>
            </a:r>
            <a:r>
              <a:rPr lang="en-US" dirty="0"/>
              <a:t>: </a:t>
            </a:r>
            <a:r>
              <a:rPr lang="en-US" dirty="0" err="1"/>
              <a:t>Schätze</a:t>
            </a:r>
            <a:r>
              <a:rPr lang="en-US" dirty="0"/>
              <a:t> BN-Parameter </a:t>
            </a:r>
            <a:r>
              <a:rPr lang="en-US" b="1" dirty="0"/>
              <a:t>𝜃</a:t>
            </a:r>
            <a:endParaRPr lang="en-US" dirty="0"/>
          </a:p>
          <a:p>
            <a:pPr marL="742950" lvl="1" indent="-285750"/>
            <a:r>
              <a:rPr lang="en-US" dirty="0" err="1">
                <a:ea typeface="Arial Unicode MS" charset="0"/>
                <a:cs typeface="Arial Unicode MS" charset="0"/>
              </a:rPr>
              <a:t>Einträge</a:t>
            </a:r>
            <a:r>
              <a:rPr lang="en-US" dirty="0">
                <a:ea typeface="Arial Unicode MS" charset="0"/>
                <a:cs typeface="Arial Unicode MS" charset="0"/>
              </a:rPr>
              <a:t> in CPTs, P(X | Parents(X))</a:t>
            </a:r>
          </a:p>
          <a:p>
            <a:pPr marL="342900" indent="-342900"/>
            <a:r>
              <a:rPr lang="en-US" dirty="0"/>
              <a:t>Eine </a:t>
            </a:r>
            <a:r>
              <a:rPr lang="en-US" dirty="0" err="1"/>
              <a:t>Parametrierung</a:t>
            </a:r>
            <a:r>
              <a:rPr lang="en-US" dirty="0"/>
              <a:t> </a:t>
            </a:r>
            <a:r>
              <a:rPr lang="en-US" b="1" dirty="0"/>
              <a:t>𝜃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ist</a:t>
            </a:r>
            <a:r>
              <a:rPr lang="en-US" dirty="0">
                <a:sym typeface="Symbol" charset="0"/>
              </a:rPr>
              <a:t> gut, falls </a:t>
            </a:r>
            <a:r>
              <a:rPr lang="en-US" dirty="0" err="1">
                <a:sym typeface="Symbol" charset="0"/>
              </a:rPr>
              <a:t>hierdurch</a:t>
            </a:r>
            <a:r>
              <a:rPr lang="en-US" dirty="0">
                <a:sym typeface="Symbol" charset="0"/>
              </a:rPr>
              <a:t> die </a:t>
            </a:r>
            <a:r>
              <a:rPr lang="en-US" dirty="0" err="1">
                <a:sym typeface="Symbol" charset="0"/>
              </a:rPr>
              <a:t>beobachteten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Daten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wahrscheinlich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generiert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:</a:t>
            </a:r>
          </a:p>
          <a:p>
            <a:pPr marL="342900" indent="-342900"/>
            <a:endParaRPr lang="en-US" dirty="0">
              <a:sym typeface="Symbol" charset="0"/>
            </a:endParaRPr>
          </a:p>
          <a:p>
            <a:pPr marL="342900" indent="-342900">
              <a:buFont typeface="Wingdings" charset="0"/>
              <a:buNone/>
            </a:pP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Maximum Likelihood Estimation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(MLE) </a:t>
            </a:r>
            <a:r>
              <a:rPr lang="en-US" dirty="0" err="1">
                <a:sym typeface="Symbol" charset="0"/>
              </a:rPr>
              <a:t>Prinzip</a:t>
            </a:r>
            <a:r>
              <a:rPr lang="en-US" dirty="0">
                <a:sym typeface="Symbol" charset="0"/>
              </a:rPr>
              <a:t>: </a:t>
            </a:r>
            <a:r>
              <a:rPr lang="en-US" dirty="0" err="1">
                <a:sym typeface="Symbol" charset="0"/>
              </a:rPr>
              <a:t>Wähle</a:t>
            </a:r>
            <a:r>
              <a:rPr lang="en-US" dirty="0">
                <a:sym typeface="Symbol" charset="0"/>
              </a:rPr>
              <a:t> </a:t>
            </a:r>
            <a:r>
              <a:rPr lang="en-US" b="1" dirty="0"/>
              <a:t>𝜃</a:t>
            </a:r>
            <a:r>
              <a:rPr lang="en-US" b="1" baseline="30000" dirty="0"/>
              <a:t>*</a:t>
            </a:r>
            <a:r>
              <a:rPr lang="en-US" dirty="0">
                <a:sym typeface="Symbol" charset="0"/>
              </a:rPr>
              <a:t> so,</a:t>
            </a:r>
            <a:br>
              <a:rPr lang="en-US" dirty="0">
                <a:sym typeface="Symbol" charset="0"/>
              </a:rPr>
            </a:br>
            <a:r>
              <a:rPr lang="en-US" dirty="0" err="1">
                <a:sym typeface="Symbol" charset="0"/>
              </a:rPr>
              <a:t>dass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>
                <a:sym typeface="Symbol" charset="0"/>
              </a:rPr>
              <a:t>P(D|</a:t>
            </a:r>
            <a:r>
              <a:rPr lang="en-US" b="1" dirty="0"/>
              <a:t> 𝜃</a:t>
            </a:r>
            <a:r>
              <a:rPr lang="en-US" b="1" baseline="30000" dirty="0"/>
              <a:t>*</a:t>
            </a:r>
            <a:r>
              <a:rPr lang="en-US" dirty="0"/>
              <a:t>) </a:t>
            </a:r>
            <a:r>
              <a:rPr lang="en-US" dirty="0" err="1">
                <a:sym typeface="Symbol" charset="0"/>
              </a:rPr>
              <a:t>maximiert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wird</a:t>
            </a:r>
            <a:endParaRPr lang="en-US" dirty="0">
              <a:sym typeface="Symbol" charset="0"/>
            </a:endParaRPr>
          </a:p>
          <a:p>
            <a:pPr marL="342900" indent="-342900"/>
            <a:endParaRPr lang="en-US" dirty="0">
              <a:sym typeface="Symbol" charset="0"/>
            </a:endParaRPr>
          </a:p>
        </p:txBody>
      </p:sp>
      <p:graphicFrame>
        <p:nvGraphicFramePr>
          <p:cNvPr id="97284" name="Object 2"/>
          <p:cNvGraphicFramePr>
            <a:graphicFrameLocks noChangeAspect="1"/>
          </p:cNvGraphicFramePr>
          <p:nvPr/>
        </p:nvGraphicFramePr>
        <p:xfrm>
          <a:off x="1259632" y="3689350"/>
          <a:ext cx="52609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Formel" r:id="rId3" imgW="2209800" imgH="368300" progId="Equation.3">
                  <p:embed/>
                </p:oleObj>
              </mc:Choice>
              <mc:Fallback>
                <p:oleObj name="Formel" r:id="rId3" imgW="2209800" imgH="368300" progId="Equation.3">
                  <p:embed/>
                  <p:pic>
                    <p:nvPicPr>
                      <p:cNvPr id="9728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89350"/>
                        <a:ext cx="52609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784462" y="4665941"/>
            <a:ext cx="2878404" cy="1328023"/>
          </a:xfrm>
          <a:prstGeom prst="wedgeRoundRectCallout">
            <a:avLst>
              <a:gd name="adj1" fmla="val -62136"/>
              <a:gd name="adj2" fmla="val -82929"/>
              <a:gd name="adj3" fmla="val 16667"/>
            </a:avLst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err="1">
                <a:latin typeface="Arial" charset="0"/>
              </a:rPr>
              <a:t>Gleichverteilte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unabhängige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Stichprobem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i.i.d</a:t>
            </a:r>
            <a:r>
              <a:rPr lang="en-US" dirty="0">
                <a:latin typeface="Arial" charset="0"/>
              </a:rPr>
              <a:t>. samples)</a:t>
            </a: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1187624" y="3689350"/>
            <a:ext cx="1728192" cy="6037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08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Anwendungsbeispiel Bonbonfabrik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59107" y="1223122"/>
            <a:ext cx="8280920" cy="367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Ein Hersteller wählt die Farbe des Bonbonpapiers mit einer bestimmten Wahrscheinlichkeit je nach Geschmack, wobei die </a:t>
            </a:r>
            <a:r>
              <a:rPr lang="de-DE" sz="2400">
                <a:solidFill>
                  <a:srgbClr val="000000"/>
                </a:solidFill>
              </a:rPr>
              <a:t>entsprechende Verteilung </a:t>
            </a:r>
            <a:r>
              <a:rPr lang="de-DE" sz="2400" dirty="0">
                <a:solidFill>
                  <a:srgbClr val="000000"/>
                </a:solidFill>
              </a:rPr>
              <a:t>nicht bekannt sei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Wenn Geschmack=</a:t>
            </a:r>
            <a:r>
              <a:rPr lang="de-DE" sz="2000" dirty="0" err="1">
                <a:solidFill>
                  <a:srgbClr val="000000"/>
                </a:solidFill>
              </a:rPr>
              <a:t>cherry</a:t>
            </a:r>
            <a:r>
              <a:rPr lang="de-DE" sz="2000" dirty="0">
                <a:solidFill>
                  <a:srgbClr val="000000"/>
                </a:solidFill>
              </a:rPr>
              <a:t>, wähle rotes Papier mit </a:t>
            </a:r>
            <a:r>
              <a:rPr lang="de-DE" sz="2000" dirty="0" err="1">
                <a:solidFill>
                  <a:srgbClr val="000000"/>
                </a:solidFill>
              </a:rPr>
              <a:t>W'keit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i="1" dirty="0">
                <a:solidFill>
                  <a:srgbClr val="000000"/>
                </a:solidFill>
              </a:rPr>
              <a:t>𝜃</a:t>
            </a:r>
            <a:r>
              <a:rPr lang="de-DE" sz="2000" i="1" baseline="-25000" dirty="0">
                <a:solidFill>
                  <a:srgbClr val="000000"/>
                </a:solidFill>
              </a:rPr>
              <a:t>1</a:t>
            </a:r>
            <a:endParaRPr lang="de-DE" sz="2000" dirty="0">
              <a:solidFill>
                <a:srgbClr val="000000"/>
              </a:solidFill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>
                <a:solidFill>
                  <a:srgbClr val="000000"/>
                </a:solidFill>
              </a:rPr>
              <a:t>Wenn Geschmack=</a:t>
            </a:r>
            <a:r>
              <a:rPr lang="de-DE" sz="2000" dirty="0" err="1">
                <a:solidFill>
                  <a:srgbClr val="000000"/>
                </a:solidFill>
              </a:rPr>
              <a:t>lime</a:t>
            </a:r>
            <a:r>
              <a:rPr lang="de-DE" sz="2000" dirty="0">
                <a:solidFill>
                  <a:srgbClr val="000000"/>
                </a:solidFill>
              </a:rPr>
              <a:t>, wähle rotes Papier mit </a:t>
            </a:r>
            <a:r>
              <a:rPr lang="de-DE" sz="2000" dirty="0" err="1">
                <a:solidFill>
                  <a:srgbClr val="000000"/>
                </a:solidFill>
              </a:rPr>
              <a:t>W'keit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i="1" dirty="0">
                <a:solidFill>
                  <a:srgbClr val="000000"/>
                </a:solidFill>
              </a:rPr>
              <a:t>𝜃</a:t>
            </a:r>
            <a:r>
              <a:rPr lang="de-DE" sz="2000" i="1" baseline="-25000" dirty="0">
                <a:solidFill>
                  <a:srgbClr val="000000"/>
                </a:solidFill>
              </a:rPr>
              <a:t>2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Das </a:t>
            </a:r>
            <a:r>
              <a:rPr lang="de-DE" sz="2400" dirty="0" err="1">
                <a:solidFill>
                  <a:srgbClr val="000000"/>
                </a:solidFill>
              </a:rPr>
              <a:t>Bayessche</a:t>
            </a:r>
            <a:r>
              <a:rPr lang="de-DE" sz="2400" dirty="0">
                <a:solidFill>
                  <a:srgbClr val="000000"/>
                </a:solidFill>
              </a:rPr>
              <a:t> Netzwerk enthält drei zu lernende Parameter</a:t>
            </a: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𝜃 𝜃 </a:t>
            </a:r>
            <a:r>
              <a:rPr lang="de-DE" sz="20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𝜃 </a:t>
            </a:r>
            <a:r>
              <a:rPr lang="de-DE" sz="20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571875" y="4214813"/>
            <a:ext cx="2281238" cy="2284412"/>
            <a:chOff x="1882" y="2251"/>
            <a:chExt cx="1805" cy="185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838950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Anwendungsbeispiel Bonbonfabrik</a:t>
            </a:r>
            <a:endParaRPr lang="en-GB" b="0" dirty="0">
              <a:latin typeface="+mn-lt"/>
            </a:endParaRP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287337" y="1052066"/>
            <a:ext cx="8893175" cy="54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>
                <a:solidFill>
                  <a:srgbClr val="000000"/>
                </a:solidFill>
              </a:rPr>
              <a:t>P( W=green,  F = cherry|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=</a:t>
            </a:r>
            <a:r>
              <a:rPr lang="de-DE" sz="2000" i="1">
                <a:solidFill>
                  <a:srgbClr val="000000"/>
                </a:solidFill>
              </a:rPr>
              <a:t> </a:t>
            </a:r>
            <a:r>
              <a:rPr lang="de-DE" sz="2000" b="1">
                <a:solidFill>
                  <a:srgbClr val="000000"/>
                </a:solidFill>
              </a:rPr>
              <a:t>(*)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 = P( W=green|F = cherry,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P( F = cherry|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=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𝜃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</a:t>
            </a:r>
            <a:endParaRPr lang="de-DE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>
                <a:solidFill>
                  <a:srgbClr val="000000"/>
                </a:solidFill>
              </a:rPr>
              <a:t>Wir packen N Bonbons aus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sind cherry und </a:t>
            </a:r>
            <a:r>
              <a:rPr lang="de-DE" sz="2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sind lime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>
                <a:solidFill>
                  <a:srgbClr val="000000"/>
                </a:solidFill>
              </a:rPr>
              <a:t>r</a:t>
            </a:r>
            <a:r>
              <a:rPr lang="de-DE" sz="2000" baseline="30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cherry mit rotem Papier, g</a:t>
            </a:r>
            <a:r>
              <a:rPr lang="de-DE" sz="2000" baseline="30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</a:rPr>
              <a:t> cherry mit grünem Papier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>
                <a:solidFill>
                  <a:srgbClr val="000000"/>
                </a:solidFill>
              </a:rPr>
              <a:t>r</a:t>
            </a:r>
            <a:r>
              <a:rPr lang="de-DE" sz="2000" baseline="30000">
                <a:solidFill>
                  <a:srgbClr val="000000"/>
                </a:solidFill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lime mit rotem Papier, g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</a:rPr>
              <a:t> lime mit grünem Papier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>
                <a:solidFill>
                  <a:srgbClr val="000000"/>
                </a:solidFill>
                <a:cs typeface="Times New Roman" charset="0"/>
              </a:rPr>
              <a:t>Jeder Versuch liefert eine Kombination aus Papier und Geschmack wie  bei (*)</a:t>
            </a:r>
            <a:endParaRPr lang="de-DE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>
                <a:solidFill>
                  <a:srgbClr val="000000"/>
                </a:solidFill>
              </a:rPr>
              <a:t>P(</a:t>
            </a:r>
            <a:r>
              <a:rPr lang="de-DE" sz="2000" b="1">
                <a:solidFill>
                  <a:srgbClr val="000000"/>
                </a:solidFill>
              </a:rPr>
              <a:t>d</a:t>
            </a:r>
            <a:r>
              <a:rPr lang="de-DE" sz="2000">
                <a:solidFill>
                  <a:srgbClr val="000000"/>
                </a:solidFill>
              </a:rPr>
              <a:t>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de-DE" sz="2000">
                <a:solidFill>
                  <a:srgbClr val="000000"/>
                </a:solidFill>
              </a:rPr>
              <a:t>      = </a:t>
            </a:r>
            <a:r>
              <a:rPr lang="de-DE" sz="200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de-DE" sz="2000" baseline="-2500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de-DE" sz="2000">
                <a:solidFill>
                  <a:srgbClr val="000000"/>
                </a:solidFill>
              </a:rPr>
              <a:t>P(d</a:t>
            </a:r>
            <a:r>
              <a:rPr lang="de-DE" sz="2000" baseline="-25000">
                <a:solidFill>
                  <a:srgbClr val="000000"/>
                </a:solidFill>
              </a:rPr>
              <a:t>j</a:t>
            </a:r>
            <a:r>
              <a:rPr lang="de-DE" sz="2000">
                <a:solidFill>
                  <a:srgbClr val="000000"/>
                </a:solidFill>
              </a:rPr>
              <a:t>| h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𝜃</a:t>
            </a:r>
            <a:r>
              <a:rPr lang="de-DE" sz="2000" baseline="-40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</a:rPr>
              <a:t>) 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= 𝜃</a:t>
            </a:r>
            <a:r>
              <a:rPr lang="de-DE" sz="2000" i="1" baseline="3000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de-DE" sz="2000" i="1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(1-𝜃)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r</a:t>
            </a:r>
            <a:r>
              <a:rPr lang="de-DE" sz="2000" baseline="44000">
                <a:solidFill>
                  <a:srgbClr val="000000"/>
                </a:solidFill>
              </a:rPr>
              <a:t>c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g</a:t>
            </a:r>
            <a:r>
              <a:rPr lang="de-DE" sz="2000" baseline="44000">
                <a:solidFill>
                  <a:srgbClr val="000000"/>
                </a:solidFill>
              </a:rPr>
              <a:t>c 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(𝜃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r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 (1-𝜃 </a:t>
            </a:r>
            <a:r>
              <a:rPr lang="de-DE" sz="2000" baseline="-2500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de-DE" sz="2000" baseline="30000">
                <a:solidFill>
                  <a:srgbClr val="000000"/>
                </a:solidFill>
              </a:rPr>
              <a:t>g </a:t>
            </a:r>
            <a:r>
              <a:rPr lang="de-DE" sz="2000" baseline="3000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 baseline="440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65539" name="Group 5"/>
          <p:cNvGrpSpPr>
            <a:grpSpLocks/>
          </p:cNvGrpSpPr>
          <p:nvPr/>
        </p:nvGrpSpPr>
        <p:grpSpPr bwMode="auto">
          <a:xfrm>
            <a:off x="6516216" y="1413445"/>
            <a:ext cx="2160587" cy="2087563"/>
            <a:chOff x="1882" y="2251"/>
            <a:chExt cx="1805" cy="1859"/>
          </a:xfrm>
        </p:grpSpPr>
        <p:pic>
          <p:nvPicPr>
            <p:cNvPr id="6554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Rectangle 7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506642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Anwendungsbeispiel Bonbonfabrik</a:t>
            </a:r>
            <a:endParaRPr lang="de-DE" b="0" dirty="0">
              <a:latin typeface="+mn-lt"/>
            </a:endParaRP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215899" y="1124074"/>
            <a:ext cx="8964613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Maximierung des Logarithmus der Zielfunktion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</a:rPr>
              <a:t>L = </a:t>
            </a:r>
            <a:r>
              <a:rPr lang="de-DE" sz="2000" i="1" dirty="0" err="1">
                <a:solidFill>
                  <a:srgbClr val="000000"/>
                </a:solidFill>
              </a:rPr>
              <a:t>c</a:t>
            </a:r>
            <a:r>
              <a:rPr lang="de-DE" sz="2000" dirty="0" err="1">
                <a:solidFill>
                  <a:srgbClr val="000000"/>
                </a:solidFill>
              </a:rPr>
              <a:t>log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𝜃  + 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l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𝜃) + </a:t>
            </a:r>
            <a:r>
              <a:rPr lang="de-DE" sz="2000" dirty="0" err="1">
                <a:solidFill>
                  <a:srgbClr val="000000"/>
                </a:solidFill>
              </a:rPr>
              <a:t>r</a:t>
            </a:r>
            <a:r>
              <a:rPr lang="de-DE" sz="2000" baseline="30000" dirty="0" err="1">
                <a:solidFill>
                  <a:srgbClr val="000000"/>
                </a:solidFill>
              </a:rPr>
              <a:t>c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000000"/>
                </a:solidFill>
              </a:rPr>
              <a:t>log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de-DE" sz="2000" dirty="0" err="1">
                <a:solidFill>
                  <a:srgbClr val="000000"/>
                </a:solidFill>
              </a:rPr>
              <a:t>g</a:t>
            </a:r>
            <a:r>
              <a:rPr lang="de-DE" sz="2000" baseline="30000" dirty="0" err="1">
                <a:solidFill>
                  <a:srgbClr val="000000"/>
                </a:solidFill>
              </a:rPr>
              <a:t>c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) + </a:t>
            </a:r>
            <a:r>
              <a:rPr lang="de-DE" sz="2000" dirty="0" err="1">
                <a:solidFill>
                  <a:srgbClr val="000000"/>
                </a:solidFill>
              </a:rPr>
              <a:t>r</a:t>
            </a:r>
            <a:r>
              <a:rPr lang="de-DE" sz="2000" baseline="30000" dirty="0" err="1">
                <a:solidFill>
                  <a:srgbClr val="000000"/>
                </a:solidFill>
              </a:rPr>
              <a:t>l</a:t>
            </a:r>
            <a:r>
              <a:rPr lang="de-DE" sz="2000" i="1" dirty="0">
                <a:solidFill>
                  <a:srgbClr val="000000"/>
                </a:solidFill>
              </a:rPr>
              <a:t> </a:t>
            </a:r>
            <a:r>
              <a:rPr lang="de-DE" sz="2000" dirty="0">
                <a:solidFill>
                  <a:srgbClr val="000000"/>
                </a:solidFill>
              </a:rPr>
              <a:t>log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i="1" dirty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de-DE" sz="2000" dirty="0" err="1">
                <a:solidFill>
                  <a:srgbClr val="000000"/>
                </a:solidFill>
              </a:rPr>
              <a:t>g</a:t>
            </a: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log(1- 𝜃 </a:t>
            </a:r>
            <a:r>
              <a:rPr lang="de-DE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Bestimmung der Ableitungen bzgl. 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𝜃, 𝜃 </a:t>
            </a:r>
            <a:r>
              <a:rPr lang="de-DE" sz="2400" i="1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 ,𝜃 </a:t>
            </a:r>
            <a:r>
              <a:rPr lang="de-DE" sz="2400" i="1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400" i="1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Ausdrücke ohne Term, nach dem abgeleitet wird, verschwinden</a:t>
            </a: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90006"/>
            <a:ext cx="6264423" cy="30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256009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Maximum-</a:t>
            </a:r>
            <a:r>
              <a:rPr lang="de-DE" dirty="0" err="1"/>
              <a:t>Likelihood</a:t>
            </a:r>
            <a:r>
              <a:rPr lang="de-DE" dirty="0"/>
              <a:t>-Parameterschätzung</a:t>
            </a:r>
            <a:endParaRPr lang="de-DE" b="0" dirty="0">
              <a:latin typeface="+mn-lt"/>
            </a:endParaRPr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79388" y="1484312"/>
            <a:ext cx="8353425" cy="34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Schätzung durch Bildung relativer Häufigkeiten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Dieser Prozess ist auf jedes voll beobachtbare BN anwendbar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Mit vollständigen Daten und Maximum-</a:t>
            </a:r>
            <a:r>
              <a:rPr lang="de-DE" sz="2400" dirty="0" err="1">
                <a:solidFill>
                  <a:srgbClr val="000000"/>
                </a:solidFill>
              </a:rPr>
              <a:t>Likelihood</a:t>
            </a:r>
            <a:r>
              <a:rPr lang="de-DE" sz="2400" dirty="0">
                <a:solidFill>
                  <a:srgbClr val="000000"/>
                </a:solidFill>
              </a:rPr>
              <a:t>-Parameterschätzung: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Parameterlernen zerfällt in separate Lernprobleme für jeden Parameter (CPT) durch </a:t>
            </a:r>
            <a:r>
              <a:rPr lang="de-DE" sz="2000" dirty="0" err="1">
                <a:solidFill>
                  <a:srgbClr val="000000"/>
                </a:solidFill>
              </a:rPr>
              <a:t>Logarithmierung</a:t>
            </a:r>
            <a:endParaRPr lang="de-DE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Jeder Parameter wird durch die relative Häufigkeit eines Knotenwertes bei gegebenen Werten der Elternknoten bestimmt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71163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>
                <a:latin typeface="+mn-lt"/>
              </a:rPr>
              <a:t>Beliebte Anwendung: Naives </a:t>
            </a:r>
            <a:r>
              <a:rPr lang="de-DE" b="0" dirty="0" err="1">
                <a:latin typeface="+mn-lt"/>
              </a:rPr>
              <a:t>Bayes</a:t>
            </a:r>
            <a:r>
              <a:rPr lang="de-DE" b="0" dirty="0">
                <a:latin typeface="+mn-lt"/>
              </a:rPr>
              <a:t>-Modell</a:t>
            </a: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142875" y="1143000"/>
            <a:ext cx="8467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err="1">
                <a:solidFill>
                  <a:srgbClr val="000000"/>
                </a:solidFill>
              </a:rPr>
              <a:t>Naïve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Bayes</a:t>
            </a:r>
            <a:r>
              <a:rPr lang="de-DE" sz="2400" dirty="0">
                <a:solidFill>
                  <a:srgbClr val="000000"/>
                </a:solidFill>
              </a:rPr>
              <a:t>-Modell: Sehr einfaches </a:t>
            </a:r>
            <a:br>
              <a:rPr lang="de-DE" sz="2400" dirty="0">
                <a:solidFill>
                  <a:srgbClr val="000000"/>
                </a:solidFill>
              </a:rPr>
            </a:br>
            <a:r>
              <a:rPr lang="de-DE" sz="2400" dirty="0" err="1">
                <a:solidFill>
                  <a:srgbClr val="000000"/>
                </a:solidFill>
              </a:rPr>
              <a:t>Bayessches</a:t>
            </a:r>
            <a:r>
              <a:rPr lang="de-DE" sz="2400" dirty="0">
                <a:solidFill>
                  <a:srgbClr val="000000"/>
                </a:solidFill>
              </a:rPr>
              <a:t> Netzwerk zur Klassifikation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>
                <a:solidFill>
                  <a:srgbClr val="000000"/>
                </a:solidFill>
              </a:rPr>
              <a:t>Klassenvariable C</a:t>
            </a:r>
            <a:r>
              <a:rPr lang="de-DE" sz="2000" dirty="0">
                <a:solidFill>
                  <a:srgbClr val="000000"/>
                </a:solidFill>
              </a:rPr>
              <a:t> (vorherzusagen) bildet Wurzel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Attributvariablen </a:t>
            </a:r>
            <a:r>
              <a:rPr lang="de-DE" sz="2000" i="1" dirty="0" err="1">
                <a:solidFill>
                  <a:srgbClr val="000000"/>
                </a:solidFill>
              </a:rPr>
              <a:t>X</a:t>
            </a:r>
            <a:r>
              <a:rPr lang="de-DE" sz="2000" i="1" baseline="-25000" dirty="0" err="1">
                <a:solidFill>
                  <a:srgbClr val="000000"/>
                </a:solidFill>
              </a:rPr>
              <a:t>i</a:t>
            </a:r>
            <a:r>
              <a:rPr lang="de-DE" sz="2000" dirty="0">
                <a:solidFill>
                  <a:srgbClr val="000000"/>
                </a:solidFill>
              </a:rPr>
              <a:t> (Beobachtungen) sind Blätter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Naiv, weil angenommen wird, dass die Attributwerte bedingt unabhängig sind, wenn die Klasse gegeben ist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de-DE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Deterministische Vorhersagen können durch Wahl der wahrscheinlichsten Klasse erreicht werden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>
                <a:solidFill>
                  <a:srgbClr val="000000"/>
                </a:solidFill>
              </a:rPr>
              <a:t>Skalierung auf realen Daten sehr gut:</a:t>
            </a:r>
          </a:p>
          <a:p>
            <a:pPr marL="800100" lvl="1" indent="-3429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2n + 1 Parameter benötigt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7371754" y="1124744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685" name="Oval 6"/>
          <p:cNvSpPr>
            <a:spLocks noChangeArrowheads="1"/>
          </p:cNvSpPr>
          <p:nvPr/>
        </p:nvSpPr>
        <p:spPr bwMode="auto">
          <a:xfrm>
            <a:off x="6300192" y="212486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1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6" name="Oval 7"/>
          <p:cNvSpPr>
            <a:spLocks noChangeArrowheads="1"/>
          </p:cNvSpPr>
          <p:nvPr/>
        </p:nvSpPr>
        <p:spPr bwMode="auto">
          <a:xfrm>
            <a:off x="8300442" y="183911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n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7" name="Oval 8"/>
          <p:cNvSpPr>
            <a:spLocks noChangeArrowheads="1"/>
          </p:cNvSpPr>
          <p:nvPr/>
        </p:nvSpPr>
        <p:spPr bwMode="auto">
          <a:xfrm>
            <a:off x="7228879" y="2339181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2</a:t>
            </a:r>
            <a:endParaRPr lang="en-CA" b="1">
              <a:solidFill>
                <a:schemeClr val="tx1"/>
              </a:solidFill>
            </a:endParaRPr>
          </a:p>
        </p:txBody>
      </p:sp>
      <p:cxnSp>
        <p:nvCxnSpPr>
          <p:cNvPr id="71688" name="Straight Arrow Connector 10"/>
          <p:cNvCxnSpPr>
            <a:cxnSpLocks noChangeShapeType="1"/>
            <a:stCxn id="71684" idx="2"/>
            <a:endCxn id="71685" idx="0"/>
          </p:cNvCxnSpPr>
          <p:nvPr/>
        </p:nvCxnSpPr>
        <p:spPr bwMode="auto">
          <a:xfrm rot="10800000" flipV="1">
            <a:off x="6693892" y="1410494"/>
            <a:ext cx="677862" cy="714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89" name="Straight Arrow Connector 11"/>
          <p:cNvCxnSpPr>
            <a:cxnSpLocks noChangeShapeType="1"/>
            <a:stCxn id="71684" idx="4"/>
            <a:endCxn id="71687" idx="0"/>
          </p:cNvCxnSpPr>
          <p:nvPr/>
        </p:nvCxnSpPr>
        <p:spPr bwMode="auto">
          <a:xfrm rot="5400000">
            <a:off x="7372548" y="1946275"/>
            <a:ext cx="64293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90" name="Straight Arrow Connector 14"/>
          <p:cNvCxnSpPr>
            <a:cxnSpLocks noChangeShapeType="1"/>
            <a:stCxn id="71684" idx="6"/>
            <a:endCxn id="71686" idx="0"/>
          </p:cNvCxnSpPr>
          <p:nvPr/>
        </p:nvCxnSpPr>
        <p:spPr bwMode="auto">
          <a:xfrm>
            <a:off x="8157567" y="1410494"/>
            <a:ext cx="534987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691" name="Straight Arrow Connector 24"/>
          <p:cNvCxnSpPr>
            <a:cxnSpLocks noChangeShapeType="1"/>
            <a:stCxn id="71684" idx="5"/>
          </p:cNvCxnSpPr>
          <p:nvPr/>
        </p:nvCxnSpPr>
        <p:spPr bwMode="auto">
          <a:xfrm rot="16200000" flipH="1">
            <a:off x="7736879" y="1918494"/>
            <a:ext cx="655638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1692" name="Object 5"/>
          <p:cNvGraphicFramePr>
            <a:graphicFrameLocks noChangeAspect="1"/>
          </p:cNvGraphicFramePr>
          <p:nvPr/>
        </p:nvGraphicFramePr>
        <p:xfrm>
          <a:off x="1714500" y="3714750"/>
          <a:ext cx="5721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3340100" imgH="431800" progId="Equation.3">
                  <p:embed/>
                </p:oleObj>
              </mc:Choice>
              <mc:Fallback>
                <p:oleObj name="Equation" r:id="rId4" imgW="3340100" imgH="431800" progId="Equation.3">
                  <p:embed/>
                  <p:pic>
                    <p:nvPicPr>
                      <p:cNvPr id="716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14750"/>
                        <a:ext cx="57213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716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0143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3A91-6CED-6E4A-B0EC-65A0DCC2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Anwendung: Diagnose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17A1EF-8087-8746-AAFE-E6D139516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19" y="1268760"/>
            <a:ext cx="82296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0FAF1-685E-FC48-82CE-9A3279D3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50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Laplace-Wahrscheinlichkeiten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Betrachte die endliche Grundgesamtheit von Elementarereignissen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= {ω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ω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,... ,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de-DE" sz="2400" dirty="0"/>
              <a:t>Für ein Ereignis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A ⊆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dirty="0"/>
              <a:t> definiert man die </a:t>
            </a:r>
            <a:br>
              <a:rPr lang="de-DE" sz="2400" dirty="0"/>
            </a:br>
            <a:r>
              <a:rPr lang="de-DE" sz="2400" dirty="0">
                <a:solidFill>
                  <a:srgbClr val="0B05FF"/>
                </a:solidFill>
              </a:rPr>
              <a:t>Laplace-Wahrscheinlichkeit </a:t>
            </a:r>
            <a:r>
              <a:rPr lang="de-DE" sz="2400" dirty="0"/>
              <a:t>als die Zahl </a:t>
            </a:r>
          </a:p>
          <a:p>
            <a:pPr lvl="1"/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P(A) := |A| / |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| = |A| /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br>
              <a:rPr lang="de-DE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000" dirty="0"/>
              <a:t>wobei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|A| </a:t>
            </a:r>
            <a:r>
              <a:rPr lang="de-DE" sz="2000" dirty="0"/>
              <a:t>die Anzahl der Elemente in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sz="2000" dirty="0"/>
              <a:t> ist. </a:t>
            </a:r>
          </a:p>
          <a:p>
            <a:r>
              <a:rPr lang="de-DE" sz="2400" dirty="0"/>
              <a:t>Jedes Elementarereignis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, i = 1, . . . ,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/>
              <a:t>hat also die Wahrscheinlichkeit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P({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}) = 1/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</a:p>
          <a:p>
            <a:r>
              <a:rPr lang="de-DE" sz="2400" dirty="0"/>
              <a:t>Wir sagen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400" dirty="0"/>
              <a:t> hat </a:t>
            </a:r>
            <a:r>
              <a:rPr lang="de-DE" sz="2400" dirty="0">
                <a:solidFill>
                  <a:srgbClr val="0B05FF"/>
                </a:solidFill>
              </a:rPr>
              <a:t>Verteilung</a:t>
            </a:r>
            <a:r>
              <a:rPr lang="de-DE" sz="2400" dirty="0"/>
              <a:t> gekennzeichnet durch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P({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}) = 1/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de-DE" sz="2400" dirty="0"/>
          </a:p>
          <a:p>
            <a:r>
              <a:rPr lang="de-DE" sz="2400" dirty="0"/>
              <a:t>Die Wahrscheinlichkeit von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dirty="0"/>
              <a:t> ist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P(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) = 1</a:t>
            </a:r>
            <a:endParaRPr lang="de-D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70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Bayessche</a:t>
            </a:r>
            <a:r>
              <a:rPr lang="de-DE" dirty="0"/>
              <a:t> Wahrscheinlichkeitstheorie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Laplace-Verteilungen sind zu speziell!</a:t>
            </a:r>
          </a:p>
          <a:p>
            <a:r>
              <a:rPr lang="de-DE" dirty="0"/>
              <a:t>Beispiele:</a:t>
            </a:r>
          </a:p>
          <a:p>
            <a:pPr lvl="1"/>
            <a:r>
              <a:rPr lang="de-DE" dirty="0"/>
              <a:t>Unfairer Würfel </a:t>
            </a:r>
          </a:p>
          <a:p>
            <a:pPr lvl="1"/>
            <a:r>
              <a:rPr lang="de-DE" dirty="0"/>
              <a:t>Wahrscheinlichkeit für Knabengeburt </a:t>
            </a:r>
          </a:p>
          <a:p>
            <a:pPr lvl="1"/>
            <a:r>
              <a:rPr lang="de-DE" dirty="0"/>
              <a:t>Auftreten von Kopf oder Zahl bei Euro Münzen</a:t>
            </a:r>
          </a:p>
          <a:p>
            <a:r>
              <a:rPr lang="de-DE" dirty="0"/>
              <a:t>Elementarereignisse nicht immer gleichwahrscheinlich! </a:t>
            </a:r>
          </a:p>
          <a:p>
            <a:r>
              <a:rPr lang="de-DE" dirty="0"/>
              <a:t>Konzept der </a:t>
            </a:r>
            <a:r>
              <a:rPr lang="de-DE" dirty="0">
                <a:solidFill>
                  <a:srgbClr val="0B05FF"/>
                </a:solidFill>
              </a:rPr>
              <a:t>A-priori-Wahrscheinlichkeit</a:t>
            </a:r>
            <a:endParaRPr lang="de-DE" dirty="0"/>
          </a:p>
          <a:p>
            <a:pPr lvl="1"/>
            <a:r>
              <a:rPr lang="de-DE" dirty="0">
                <a:solidFill>
                  <a:srgbClr val="0B05FF"/>
                </a:solidFill>
              </a:rPr>
              <a:t>Vorwissen und</a:t>
            </a:r>
            <a:r>
              <a:rPr lang="de-DE" dirty="0"/>
              <a:t> </a:t>
            </a:r>
            <a:r>
              <a:rPr lang="de-DE" dirty="0">
                <a:solidFill>
                  <a:srgbClr val="0B05FF"/>
                </a:solidFill>
              </a:rPr>
              <a:t>Grundannahmen des Beobachters </a:t>
            </a:r>
            <a:r>
              <a:rPr lang="de-DE" dirty="0"/>
              <a:t>in </a:t>
            </a:r>
            <a:br>
              <a:rPr lang="de-DE" dirty="0"/>
            </a:br>
            <a:r>
              <a:rPr lang="de-DE" dirty="0"/>
              <a:t>einer Wahrscheinlichkeitsverteilung zusammengefasst</a:t>
            </a:r>
          </a:p>
          <a:p>
            <a:pPr lvl="1"/>
            <a:r>
              <a:rPr lang="de-DE" dirty="0"/>
              <a:t>... und explizit im Modell ausgedrückt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16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Wahrscheinlichkeitsräume 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 (diskreter) Wahrscheinlichkeitsraum ist definiert als </a:t>
            </a:r>
            <a:br>
              <a:rPr lang="de-DE" dirty="0"/>
            </a:br>
            <a:r>
              <a:rPr lang="de-DE" dirty="0"/>
              <a:t>ein Paar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P) </a:t>
            </a:r>
            <a:r>
              <a:rPr lang="de-DE" dirty="0"/>
              <a:t>wobei 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/>
              <a:t> eine (abzählbare) Grundgesamtheit ist und </a:t>
            </a: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ein Wahrscheinlichkeitsmaß, das jeder Teilmenge 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eine Wahrscheinlichkeit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P(A) </a:t>
            </a:r>
            <a:r>
              <a:rPr lang="de-DE" dirty="0"/>
              <a:t>zuordnet. 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</a:t>
            </a:r>
            <a:r>
              <a:rPr lang="de-DE" dirty="0"/>
              <a:t>definiert man wieder über die Wahrscheinlichkeiten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P({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}) </a:t>
            </a:r>
            <a:r>
              <a:rPr lang="de-DE" dirty="0"/>
              <a:t>der Elementarereignisse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∈ A: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wobei für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P({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}) </a:t>
            </a:r>
            <a:r>
              <a:rPr lang="de-DE" dirty="0"/>
              <a:t>gelten muss: 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0 ≤ P({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}) ≤ 1 </a:t>
            </a:r>
            <a:r>
              <a:rPr lang="de-DE" dirty="0"/>
              <a:t>für alle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/>
              <a:t> und 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93096"/>
            <a:ext cx="2839529" cy="886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374577"/>
            <a:ext cx="2217309" cy="5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0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Axiome von </a:t>
            </a:r>
            <a:r>
              <a:rPr lang="de-DE" dirty="0" err="1"/>
              <a:t>Kolmogorov</a:t>
            </a:r>
            <a:r>
              <a:rPr lang="de-DE" dirty="0"/>
              <a:t> [1903-1987] 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Wir betrachten eine beliebige (abzählbare) Grundgesamtheit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/>
              <a:t> und eine Funktion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, die jedem Ereignis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eine Wahrscheinlichkeit zuordnet.</a:t>
            </a:r>
          </a:p>
          <a:p>
            <a:r>
              <a:rPr lang="de-DE" dirty="0"/>
              <a:t>Wir nennen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eine Wahrscheinlichkeitsverteilung auf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/>
              <a:t>, wenn sie folgende Eigenschaften erfüllt: 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Ax</a:t>
            </a:r>
            <a:r>
              <a:rPr lang="de-DE" baseline="-25000" dirty="0">
                <a:solidFill>
                  <a:srgbClr val="0B05FF"/>
                </a:solidFill>
              </a:rPr>
              <a:t>1</a:t>
            </a:r>
            <a:r>
              <a:rPr lang="de-DE" dirty="0">
                <a:solidFill>
                  <a:srgbClr val="0B05FF"/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P(A) ≥ 0 </a:t>
            </a:r>
            <a:r>
              <a:rPr lang="de-DE" dirty="0"/>
              <a:t>für beliebige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Ax</a:t>
            </a:r>
            <a:r>
              <a:rPr lang="de-DE" baseline="-25000" dirty="0">
                <a:solidFill>
                  <a:srgbClr val="0B05FF"/>
                </a:solidFill>
              </a:rPr>
              <a:t>2</a:t>
            </a:r>
            <a:r>
              <a:rPr lang="de-DE" dirty="0">
                <a:solidFill>
                  <a:srgbClr val="0B05FF"/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= 1 </a:t>
            </a:r>
          </a:p>
          <a:p>
            <a:pPr lvl="1"/>
            <a:r>
              <a:rPr lang="de-DE" dirty="0">
                <a:solidFill>
                  <a:srgbClr val="0B05FF"/>
                </a:solidFill>
              </a:rPr>
              <a:t>Ax</a:t>
            </a:r>
            <a:r>
              <a:rPr lang="de-DE" baseline="-25000" dirty="0">
                <a:solidFill>
                  <a:srgbClr val="0B05FF"/>
                </a:solidFill>
              </a:rPr>
              <a:t>3</a:t>
            </a:r>
            <a:r>
              <a:rPr lang="de-DE" dirty="0">
                <a:solidFill>
                  <a:srgbClr val="0B05FF"/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 ∪ B) = P(A) + P(B) </a:t>
            </a:r>
            <a:br>
              <a:rPr lang="de-DE" dirty="0"/>
            </a:br>
            <a:r>
              <a:rPr lang="de-DE" dirty="0"/>
              <a:t>         für disjunkte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A, B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2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Folgerungen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29600" cy="34526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3761624" y="2304304"/>
            <a:ext cx="38985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/>
              <a:t>⊆</a:t>
            </a:r>
          </a:p>
        </p:txBody>
      </p:sp>
    </p:spTree>
    <p:extLst>
      <p:ext uri="{BB962C8B-B14F-4D97-AF65-F5344CB8AC3E}">
        <p14:creationId xmlns:p14="http://schemas.microsoft.com/office/powerpoint/2010/main" val="4067111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1"/>
  <p:tag name="PICTUREFILESIZE" val="1606"/>
  <p:tag name="TEXPOINT" val="latex"/>
  <p:tag name="SOURCE" val="\documentclass{article}&#10;\pagestyle{empty}&#10;\begin{document}&#10;&#10;$\Pi_{i=1}^{n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2241</Words>
  <Application>Microsoft Macintosh PowerPoint</Application>
  <PresentationFormat>On-screen Show (4:3)</PresentationFormat>
  <Paragraphs>495</Paragraphs>
  <Slides>49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 Unicode MS</vt:lpstr>
      <vt:lpstr>Arial</vt:lpstr>
      <vt:lpstr>Calibri</vt:lpstr>
      <vt:lpstr>Freestyle Script</vt:lpstr>
      <vt:lpstr>Lucida Grande</vt:lpstr>
      <vt:lpstr>Myriad Pro</vt:lpstr>
      <vt:lpstr>Times</vt:lpstr>
      <vt:lpstr>Times New Roman</vt:lpstr>
      <vt:lpstr>Wingdings</vt:lpstr>
      <vt:lpstr>7_Standarddesign</vt:lpstr>
      <vt:lpstr>Formel</vt:lpstr>
      <vt:lpstr>Equation</vt:lpstr>
      <vt:lpstr>Einführung in Web- und Data-Science Grundlagen der Stochastik</vt:lpstr>
      <vt:lpstr>Übersicht</vt:lpstr>
      <vt:lpstr>Erster Wahrscheinlichkeitsbegriff</vt:lpstr>
      <vt:lpstr>Ereignisse</vt:lpstr>
      <vt:lpstr>Laplace-Wahrscheinlichkeiten</vt:lpstr>
      <vt:lpstr>Bayessche Wahrscheinlichkeitstheorie</vt:lpstr>
      <vt:lpstr>Wahrscheinlichkeitsräume  </vt:lpstr>
      <vt:lpstr>Axiome von Kolmogorov [1903-1987]  </vt:lpstr>
      <vt:lpstr>Folgerungen </vt:lpstr>
      <vt:lpstr>Verbundwahrscheinlichkeit</vt:lpstr>
      <vt:lpstr>Bedingte Wahrscheinlichkeiten </vt:lpstr>
      <vt:lpstr>Der Satz von Bayes </vt:lpstr>
      <vt:lpstr>Stochastische Unabhängigkeit </vt:lpstr>
      <vt:lpstr>Beispiel: Zweimaliges Würfeln </vt:lpstr>
      <vt:lpstr>Bedingte Unabhängigkeit </vt:lpstr>
      <vt:lpstr>Notation</vt:lpstr>
      <vt:lpstr>Verteilungsnotation</vt:lpstr>
      <vt:lpstr>Beispiel</vt:lpstr>
      <vt:lpstr>Prior probability</vt:lpstr>
      <vt:lpstr>Full joint probability distribution</vt:lpstr>
      <vt:lpstr>Discrete random variables: Notation</vt:lpstr>
      <vt:lpstr>Conditional probability</vt:lpstr>
      <vt:lpstr>Conditional probability</vt:lpstr>
      <vt:lpstr>Inference by enumeration</vt:lpstr>
      <vt:lpstr>Marginalization and conditioning</vt:lpstr>
      <vt:lpstr>Inference by enumeration</vt:lpstr>
      <vt:lpstr>Inference by enumeration</vt:lpstr>
      <vt:lpstr>Normalization</vt:lpstr>
      <vt:lpstr>Inference by enumeration, contd.</vt:lpstr>
      <vt:lpstr>Independence</vt:lpstr>
      <vt:lpstr>Conditional independence</vt:lpstr>
      <vt:lpstr>Conditional independence contd.</vt:lpstr>
      <vt:lpstr>Naïve Bayes Model</vt:lpstr>
      <vt:lpstr>Bayesian networks</vt:lpstr>
      <vt:lpstr>Example</vt:lpstr>
      <vt:lpstr>Example</vt:lpstr>
      <vt:lpstr>Example contd.</vt:lpstr>
      <vt:lpstr>Compactness</vt:lpstr>
      <vt:lpstr>Semantics</vt:lpstr>
      <vt:lpstr>PowerPoint Presentation</vt:lpstr>
      <vt:lpstr>Evaluation Tree</vt:lpstr>
      <vt:lpstr>Learning BNs: Data Science w/ Complete Data</vt:lpstr>
      <vt:lpstr>Maximum-Likelihood-Parameterschätzung</vt:lpstr>
      <vt:lpstr>Anwendungsbeispiel Bonbonfabrik</vt:lpstr>
      <vt:lpstr>Anwendungsbeispiel Bonbonfabrik</vt:lpstr>
      <vt:lpstr>Anwendungsbeispiel Bonbonfabrik</vt:lpstr>
      <vt:lpstr>Maximum-Likelihood-Parameterschätzung</vt:lpstr>
      <vt:lpstr>Beliebte Anwendung: Naives Bayes-Modell</vt:lpstr>
      <vt:lpstr>Anwendung: Diagnose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1286</cp:revision>
  <dcterms:created xsi:type="dcterms:W3CDTF">2010-04-27T12:26:40Z</dcterms:created>
  <dcterms:modified xsi:type="dcterms:W3CDTF">2019-12-16T17:40:18Z</dcterms:modified>
</cp:coreProperties>
</file>