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audio1.bin" ContentType="audio/unknown"/>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44"/>
  </p:notesMasterIdLst>
  <p:handoutMasterIdLst>
    <p:handoutMasterId r:id="rId45"/>
  </p:handoutMasterIdLst>
  <p:sldIdLst>
    <p:sldId id="273" r:id="rId2"/>
    <p:sldId id="324" r:id="rId3"/>
    <p:sldId id="336" r:id="rId4"/>
    <p:sldId id="325" r:id="rId5"/>
    <p:sldId id="327" r:id="rId6"/>
    <p:sldId id="328" r:id="rId7"/>
    <p:sldId id="329" r:id="rId8"/>
    <p:sldId id="330" r:id="rId9"/>
    <p:sldId id="331" r:id="rId10"/>
    <p:sldId id="277" r:id="rId11"/>
    <p:sldId id="278" r:id="rId12"/>
    <p:sldId id="279" r:id="rId13"/>
    <p:sldId id="332" r:id="rId14"/>
    <p:sldId id="283" r:id="rId15"/>
    <p:sldId id="284" r:id="rId16"/>
    <p:sldId id="286" r:id="rId17"/>
    <p:sldId id="287" r:id="rId18"/>
    <p:sldId id="288" r:id="rId19"/>
    <p:sldId id="290" r:id="rId20"/>
    <p:sldId id="292" r:id="rId21"/>
    <p:sldId id="293" r:id="rId22"/>
    <p:sldId id="294" r:id="rId23"/>
    <p:sldId id="295" r:id="rId24"/>
    <p:sldId id="296" r:id="rId25"/>
    <p:sldId id="297" r:id="rId26"/>
    <p:sldId id="334" r:id="rId27"/>
    <p:sldId id="299" r:id="rId28"/>
    <p:sldId id="335" r:id="rId29"/>
    <p:sldId id="300" r:id="rId30"/>
    <p:sldId id="302" r:id="rId31"/>
    <p:sldId id="338" r:id="rId32"/>
    <p:sldId id="339" r:id="rId33"/>
    <p:sldId id="311" r:id="rId34"/>
    <p:sldId id="312" r:id="rId35"/>
    <p:sldId id="313" r:id="rId36"/>
    <p:sldId id="314" r:id="rId37"/>
    <p:sldId id="315" r:id="rId38"/>
    <p:sldId id="316" r:id="rId39"/>
    <p:sldId id="317" r:id="rId40"/>
    <p:sldId id="318" r:id="rId41"/>
    <p:sldId id="320" r:id="rId42"/>
    <p:sldId id="321" r:id="rId43"/>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Myriad Pro"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Myriad Pro"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Myriad Pro"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Myriad Pro"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Myriad Pro" charset="0"/>
        <a:ea typeface="ＭＳ Ｐゴシック" charset="0"/>
        <a:cs typeface="ＭＳ Ｐゴシック" charset="0"/>
      </a:defRPr>
    </a:lvl5pPr>
    <a:lvl6pPr marL="2286000" algn="l" defTabSz="457200" rtl="0" eaLnBrk="1" latinLnBrk="0" hangingPunct="1">
      <a:defRPr kern="1200">
        <a:solidFill>
          <a:schemeClr val="tx1"/>
        </a:solidFill>
        <a:latin typeface="Myriad Pro" charset="0"/>
        <a:ea typeface="ＭＳ Ｐゴシック" charset="0"/>
        <a:cs typeface="ＭＳ Ｐゴシック" charset="0"/>
      </a:defRPr>
    </a:lvl6pPr>
    <a:lvl7pPr marL="2743200" algn="l" defTabSz="457200" rtl="0" eaLnBrk="1" latinLnBrk="0" hangingPunct="1">
      <a:defRPr kern="1200">
        <a:solidFill>
          <a:schemeClr val="tx1"/>
        </a:solidFill>
        <a:latin typeface="Myriad Pro" charset="0"/>
        <a:ea typeface="ＭＳ Ｐゴシック" charset="0"/>
        <a:cs typeface="ＭＳ Ｐゴシック" charset="0"/>
      </a:defRPr>
    </a:lvl7pPr>
    <a:lvl8pPr marL="3200400" algn="l" defTabSz="457200" rtl="0" eaLnBrk="1" latinLnBrk="0" hangingPunct="1">
      <a:defRPr kern="1200">
        <a:solidFill>
          <a:schemeClr val="tx1"/>
        </a:solidFill>
        <a:latin typeface="Myriad Pro" charset="0"/>
        <a:ea typeface="ＭＳ Ｐゴシック" charset="0"/>
        <a:cs typeface="ＭＳ Ｐゴシック" charset="0"/>
      </a:defRPr>
    </a:lvl8pPr>
    <a:lvl9pPr marL="3657600" algn="l" defTabSz="457200" rtl="0" eaLnBrk="1" latinLnBrk="0" hangingPunct="1">
      <a:defRPr kern="1200">
        <a:solidFill>
          <a:schemeClr val="tx1"/>
        </a:solidFill>
        <a:latin typeface="Myriad Pro"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81BFF"/>
    <a:srgbClr val="0305FF"/>
    <a:srgbClr val="6D7CFF"/>
    <a:srgbClr val="807CFF"/>
    <a:srgbClr val="00394A"/>
    <a:srgbClr val="003241"/>
    <a:srgbClr val="DAD9D3"/>
    <a:srgbClr val="B2B1A9"/>
    <a:srgbClr val="004B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p:restoredTop sz="79728"/>
  </p:normalViewPr>
  <p:slideViewPr>
    <p:cSldViewPr>
      <p:cViewPr varScale="1">
        <p:scale>
          <a:sx n="101" d="100"/>
          <a:sy n="101" d="100"/>
        </p:scale>
        <p:origin x="2480" y="18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8.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8.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8A6ECAE5-6A67-9648-BFD4-50D589EC5C71}" type="datetimeFigureOut">
              <a:rPr lang="de-DE"/>
              <a:pPr>
                <a:defRPr/>
              </a:pPr>
              <a:t>22.01.20</a:t>
            </a:fld>
            <a:endParaRPr lang="en-US"/>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298B09E7-CB36-8743-B365-30F25214A412}" type="slidenum">
              <a:rPr lang="en-US"/>
              <a:pPr>
                <a:defRPr/>
              </a:pPr>
              <a:t>‹#›</a:t>
            </a:fld>
            <a:endParaRPr lang="en-US"/>
          </a:p>
        </p:txBody>
      </p:sp>
    </p:spTree>
    <p:extLst>
      <p:ext uri="{BB962C8B-B14F-4D97-AF65-F5344CB8AC3E}">
        <p14:creationId xmlns:p14="http://schemas.microsoft.com/office/powerpoint/2010/main" val="4292433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67AB418-317D-AC4E-A41A-2B33F9292AC9}" type="datetimeFigureOut">
              <a:rPr lang="de-DE"/>
              <a:pPr>
                <a:defRPr/>
              </a:pPr>
              <a:t>22.01.20</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US"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09C88DA-55BC-924E-8761-82F5902E2CE5}" type="slidenum">
              <a:rPr lang="en-US"/>
              <a:pPr>
                <a:defRPr/>
              </a:pPr>
              <a:t>‹#›</a:t>
            </a:fld>
            <a:endParaRPr lang="en-US"/>
          </a:p>
        </p:txBody>
      </p:sp>
    </p:spTree>
    <p:extLst>
      <p:ext uri="{BB962C8B-B14F-4D97-AF65-F5344CB8AC3E}">
        <p14:creationId xmlns:p14="http://schemas.microsoft.com/office/powerpoint/2010/main" val="253413931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fld id="{7359300E-3F01-5145-8C74-6D4E92CFE4E3}" type="slidenum">
              <a:rPr lang="de-DE" altLang="x-none" sz="1200"/>
              <a:pPr/>
              <a:t>8</a:t>
            </a:fld>
            <a:endParaRPr lang="de-DE" altLang="x-none"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x-none" dirty="0"/>
              <a:t>Diane hat die meisten direkten Verbindungen was sie zum aktivstem Knoten macht. Sie ist ein Konnektor oder Hub in dem Netzwerk Man geht immer davon aus, dass mehr Verbindungen besser sind, aber Diane hat nur Verbindungen zu ihrem Cluster, ihrer Clique. Sie verbindet nur die, die schon miteinander verbunden sind.</a:t>
            </a:r>
          </a:p>
          <a:p>
            <a:r>
              <a:rPr lang="de-DE" altLang="x-none" dirty="0" err="1"/>
              <a:t>Betweenness</a:t>
            </a:r>
            <a:r>
              <a:rPr lang="de-DE" altLang="x-none" dirty="0"/>
              <a:t>: Heather hat eine wichtige Position im Netzwerk, ohne Sie sind Ike und Jane nicht mehr mit dem Netzwerk verbunden</a:t>
            </a:r>
          </a:p>
          <a:p>
            <a:endParaRPr lang="de-DE" altLang="x-none" dirty="0"/>
          </a:p>
          <a:p>
            <a:r>
              <a:rPr lang="de-DE" altLang="x-none" dirty="0" err="1"/>
              <a:t>Closeness</a:t>
            </a:r>
            <a:r>
              <a:rPr lang="de-DE" altLang="x-none" dirty="0"/>
              <a:t>:</a:t>
            </a:r>
          </a:p>
          <a:p>
            <a:r>
              <a:rPr lang="de-DE" altLang="x-none" dirty="0"/>
              <a:t>Fernando und </a:t>
            </a:r>
            <a:r>
              <a:rPr lang="de-DE" altLang="x-none" dirty="0" err="1"/>
              <a:t>Garth</a:t>
            </a:r>
            <a:r>
              <a:rPr lang="de-DE" altLang="x-none" dirty="0"/>
              <a:t> haben weniger Verbindungen als Diane, aber ihre direkten und indirekten Verbindungen erlauben ihnen auf alle Knoten des Netzwerkes schneller Zugriff zu gelangen als alle anderen. Sie sind in einer exzellenten Position um den Informationsfluss im Netzwerk zu beobachten.</a:t>
            </a:r>
          </a:p>
        </p:txBody>
      </p:sp>
    </p:spTree>
    <p:extLst>
      <p:ext uri="{BB962C8B-B14F-4D97-AF65-F5344CB8AC3E}">
        <p14:creationId xmlns:p14="http://schemas.microsoft.com/office/powerpoint/2010/main" val="2104497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pPr>
              <a:defRPr/>
            </a:pPr>
            <a:fld id="{609C88DA-55BC-924E-8761-82F5902E2CE5}" type="slidenum">
              <a:rPr lang="en-US" smtClean="0"/>
              <a:pPr>
                <a:defRPr/>
              </a:pPr>
              <a:t>28</a:t>
            </a:fld>
            <a:endParaRPr lang="en-US"/>
          </a:p>
        </p:txBody>
      </p:sp>
    </p:spTree>
    <p:extLst>
      <p:ext uri="{BB962C8B-B14F-4D97-AF65-F5344CB8AC3E}">
        <p14:creationId xmlns:p14="http://schemas.microsoft.com/office/powerpoint/2010/main" val="360135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pPr>
              <a:defRPr/>
            </a:pPr>
            <a:fld id="{609C88DA-55BC-924E-8761-82F5902E2CE5}" type="slidenum">
              <a:rPr lang="en-US" smtClean="0"/>
              <a:pPr>
                <a:defRPr/>
              </a:pPr>
              <a:t>32</a:t>
            </a:fld>
            <a:endParaRPr lang="en-US"/>
          </a:p>
        </p:txBody>
      </p:sp>
    </p:spTree>
    <p:extLst>
      <p:ext uri="{BB962C8B-B14F-4D97-AF65-F5344CB8AC3E}">
        <p14:creationId xmlns:p14="http://schemas.microsoft.com/office/powerpoint/2010/main" val="3653248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pPr>
              <a:defRPr/>
            </a:pPr>
            <a:fld id="{609C88DA-55BC-924E-8761-82F5902E2CE5}" type="slidenum">
              <a:rPr lang="en-US" smtClean="0"/>
              <a:pPr>
                <a:defRPr/>
              </a:pPr>
              <a:t>40</a:t>
            </a:fld>
            <a:endParaRPr lang="en-US"/>
          </a:p>
        </p:txBody>
      </p:sp>
    </p:spTree>
    <p:extLst>
      <p:ext uri="{BB962C8B-B14F-4D97-AF65-F5344CB8AC3E}">
        <p14:creationId xmlns:p14="http://schemas.microsoft.com/office/powerpoint/2010/main" val="43982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a:lvl1pPr>
          </a:lstStyle>
          <a:p>
            <a:r>
              <a:rPr lang="de-DE"/>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US"/>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CB34403-92B1-A544-A7FD-95466AC3179C}" type="slidenum">
              <a:rPr lang="de-DE"/>
              <a:pPr>
                <a:defRPr/>
              </a:pPr>
              <a:t>‹#›</a:t>
            </a:fld>
            <a:endParaRPr lang="de-DE"/>
          </a:p>
        </p:txBody>
      </p:sp>
    </p:spTree>
    <p:extLst>
      <p:ext uri="{BB962C8B-B14F-4D97-AF65-F5344CB8AC3E}">
        <p14:creationId xmlns:p14="http://schemas.microsoft.com/office/powerpoint/2010/main" val="323113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US"/>
          </a:p>
        </p:txBody>
      </p:sp>
      <p:sp>
        <p:nvSpPr>
          <p:cNvPr id="3" name="Inhaltsplatzhalt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4C577E2-95DD-1F4B-A688-E8FB02007787}" type="slidenum">
              <a:rPr lang="de-DE"/>
              <a:pPr>
                <a:defRPr/>
              </a:pPr>
              <a:t>‹#›</a:t>
            </a:fld>
            <a:endParaRPr lang="de-DE"/>
          </a:p>
        </p:txBody>
      </p:sp>
    </p:spTree>
    <p:extLst>
      <p:ext uri="{BB962C8B-B14F-4D97-AF65-F5344CB8AC3E}">
        <p14:creationId xmlns:p14="http://schemas.microsoft.com/office/powerpoint/2010/main" val="39087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US"/>
          </a:p>
        </p:txBody>
      </p:sp>
      <p:sp>
        <p:nvSpPr>
          <p:cNvPr id="3" name="Rectangle 4"/>
          <p:cNvSpPr>
            <a:spLocks noGrp="1" noChangeArrowheads="1"/>
          </p:cNvSpPr>
          <p:nvPr>
            <p:ph type="dt" sz="half" idx="10"/>
          </p:nvPr>
        </p:nvSpPr>
        <p:spPr>
          <a:xfrm>
            <a:off x="0" y="6553200"/>
            <a:ext cx="1219200" cy="304800"/>
          </a:xfrm>
          <a:prstGeom prst="rect">
            <a:avLst/>
          </a:prstGeom>
          <a:ln/>
        </p:spPr>
        <p:txBody>
          <a:bodyPr/>
          <a:lstStyle>
            <a:lvl1pPr>
              <a:defRPr/>
            </a:lvl1pPr>
          </a:lstStyle>
          <a:p>
            <a:endParaRPr lang="de-DE"/>
          </a:p>
        </p:txBody>
      </p:sp>
      <p:sp>
        <p:nvSpPr>
          <p:cNvPr id="4" name="Rectangle 5"/>
          <p:cNvSpPr>
            <a:spLocks noGrp="1" noChangeArrowheads="1"/>
          </p:cNvSpPr>
          <p:nvPr>
            <p:ph type="ftr" sz="quarter" idx="11"/>
          </p:nvPr>
        </p:nvSpPr>
        <p:spPr>
          <a:xfrm>
            <a:off x="1371600" y="6553200"/>
            <a:ext cx="7162800" cy="304800"/>
          </a:xfrm>
          <a:prstGeom prst="rect">
            <a:avLst/>
          </a:prstGeom>
          <a:ln/>
        </p:spPr>
        <p:txBody>
          <a:bodyPr/>
          <a:lstStyle>
            <a:lvl1pPr>
              <a:defRPr/>
            </a:lvl1pPr>
          </a:lstStyle>
          <a:p>
            <a:endParaRPr lang="de-DE"/>
          </a:p>
        </p:txBody>
      </p:sp>
    </p:spTree>
    <p:extLst>
      <p:ext uri="{BB962C8B-B14F-4D97-AF65-F5344CB8AC3E}">
        <p14:creationId xmlns:p14="http://schemas.microsoft.com/office/powerpoint/2010/main" val="708638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556" name="Rectangle 44"/>
          <p:cNvSpPr>
            <a:spLocks noGrp="1" noChangeArrowheads="1"/>
          </p:cNvSpPr>
          <p:nvPr>
            <p:ph type="sldNum" sz="quarter" idx="4"/>
          </p:nvPr>
        </p:nvSpPr>
        <p:spPr bwMode="auto">
          <a:xfrm>
            <a:off x="7956550" y="6400800"/>
            <a:ext cx="1008063" cy="19685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91440" bIns="0" numCol="1" anchor="t" anchorCtr="0" compatLnSpc="1">
            <a:prstTxWarp prst="textNoShape">
              <a:avLst/>
            </a:prstTxWarp>
          </a:bodyPr>
          <a:lstStyle>
            <a:lvl1pPr algn="r">
              <a:defRPr sz="1100">
                <a:cs typeface="+mn-cs"/>
              </a:defRPr>
            </a:lvl1pPr>
          </a:lstStyle>
          <a:p>
            <a:pPr>
              <a:defRPr/>
            </a:pPr>
            <a:fld id="{7B1C38A0-67D8-0242-BF64-2E51696E2079}" type="slidenum">
              <a:rPr lang="de-DE"/>
              <a:pPr>
                <a:defRPr/>
              </a:pPr>
              <a:t>‹#›</a:t>
            </a:fld>
            <a:endParaRPr lang="de-DE" dirty="0"/>
          </a:p>
        </p:txBody>
      </p:sp>
      <p:pic>
        <p:nvPicPr>
          <p:cNvPr id="1027" name="Picture 45" descr="Logo_ImFocus"/>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154863" y="6453188"/>
            <a:ext cx="1377950" cy="84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58" name="Rectangle 46"/>
          <p:cNvSpPr>
            <a:spLocks noChangeArrowheads="1"/>
          </p:cNvSpPr>
          <p:nvPr userDrawn="1"/>
        </p:nvSpPr>
        <p:spPr bwMode="auto">
          <a:xfrm>
            <a:off x="179388" y="981075"/>
            <a:ext cx="8785225" cy="73025"/>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59" name="Rectangle 47"/>
          <p:cNvSpPr>
            <a:spLocks noChangeArrowheads="1"/>
          </p:cNvSpPr>
          <p:nvPr userDrawn="1"/>
        </p:nvSpPr>
        <p:spPr bwMode="auto">
          <a:xfrm flipV="1">
            <a:off x="179388" y="6669088"/>
            <a:ext cx="8785225" cy="188912"/>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61" name="Rectangle 49"/>
          <p:cNvSpPr>
            <a:spLocks noGrp="1" noChangeArrowheads="1"/>
          </p:cNvSpPr>
          <p:nvPr>
            <p:ph type="title"/>
          </p:nvPr>
        </p:nvSpPr>
        <p:spPr bwMode="auto">
          <a:xfrm>
            <a:off x="468313" y="260350"/>
            <a:ext cx="8229600" cy="503238"/>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Titelmasterformat durch Klicken bearbeiten</a:t>
            </a:r>
          </a:p>
        </p:txBody>
      </p:sp>
      <p:sp>
        <p:nvSpPr>
          <p:cNvPr id="64562" name="Rectangle 50"/>
          <p:cNvSpPr>
            <a:spLocks noGrp="1" noChangeArrowheads="1"/>
          </p:cNvSpPr>
          <p:nvPr>
            <p:ph type="body" idx="1"/>
          </p:nvPr>
        </p:nvSpPr>
        <p:spPr bwMode="auto">
          <a:xfrm>
            <a:off x="457200" y="1196975"/>
            <a:ext cx="8229600" cy="49688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Textmasterformate durch Klicken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pic>
        <p:nvPicPr>
          <p:cNvPr id="1032" name="Bild 48" descr="Logo_Inst_InfSys_P309.pdf"/>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50825" y="6167438"/>
            <a:ext cx="2160588"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Lst>
  <p:hf hdr="0" ftr="0" dt="0"/>
  <p:txStyles>
    <p:titleStyle>
      <a:lvl1pPr algn="l" rtl="0" eaLnBrk="0" fontAlgn="base" hangingPunct="0">
        <a:spcBef>
          <a:spcPct val="0"/>
        </a:spcBef>
        <a:spcAft>
          <a:spcPct val="0"/>
        </a:spcAft>
        <a:defRPr sz="3200">
          <a:solidFill>
            <a:schemeClr val="tx1"/>
          </a:solidFill>
          <a:latin typeface="+mj-lt"/>
          <a:ea typeface="+mj-ea"/>
          <a:cs typeface="ＭＳ Ｐゴシック" charset="0"/>
        </a:defRPr>
      </a:lvl1pPr>
      <a:lvl2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2pPr>
      <a:lvl3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3pPr>
      <a:lvl4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4pPr>
      <a:lvl5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5pPr>
      <a:lvl6pPr marL="457200" algn="l" rtl="0" fontAlgn="base">
        <a:spcBef>
          <a:spcPct val="0"/>
        </a:spcBef>
        <a:spcAft>
          <a:spcPct val="0"/>
        </a:spcAft>
        <a:defRPr sz="3200">
          <a:solidFill>
            <a:schemeClr val="tx1"/>
          </a:solidFill>
          <a:latin typeface="Myriad Pro" charset="0"/>
          <a:ea typeface="ＭＳ Ｐゴシック" charset="0"/>
        </a:defRPr>
      </a:lvl6pPr>
      <a:lvl7pPr marL="914400" algn="l" rtl="0" fontAlgn="base">
        <a:spcBef>
          <a:spcPct val="0"/>
        </a:spcBef>
        <a:spcAft>
          <a:spcPct val="0"/>
        </a:spcAft>
        <a:defRPr sz="3200">
          <a:solidFill>
            <a:schemeClr val="tx1"/>
          </a:solidFill>
          <a:latin typeface="Myriad Pro" charset="0"/>
          <a:ea typeface="ＭＳ Ｐゴシック" charset="0"/>
        </a:defRPr>
      </a:lvl7pPr>
      <a:lvl8pPr marL="1371600" algn="l" rtl="0" fontAlgn="base">
        <a:spcBef>
          <a:spcPct val="0"/>
        </a:spcBef>
        <a:spcAft>
          <a:spcPct val="0"/>
        </a:spcAft>
        <a:defRPr sz="3200">
          <a:solidFill>
            <a:schemeClr val="tx1"/>
          </a:solidFill>
          <a:latin typeface="Myriad Pro" charset="0"/>
          <a:ea typeface="ＭＳ Ｐゴシック" charset="0"/>
        </a:defRPr>
      </a:lvl8pPr>
      <a:lvl9pPr marL="1828800" algn="l" rtl="0" fontAlgn="base">
        <a:spcBef>
          <a:spcPct val="0"/>
        </a:spcBef>
        <a:spcAft>
          <a:spcPct val="0"/>
        </a:spcAft>
        <a:defRPr sz="3200">
          <a:solidFill>
            <a:schemeClr val="tx1"/>
          </a:solidFill>
          <a:latin typeface="Myriad Pro" charset="0"/>
          <a:ea typeface="ＭＳ Ｐゴシック"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2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8.wmf"/><Relationship Id="rId3" Type="http://schemas.openxmlformats.org/officeDocument/2006/relationships/hyperlink" Target="https://en.wikipedia.org/wiki/Shortest_path_problem" TargetMode="External"/><Relationship Id="rId7" Type="http://schemas.openxmlformats.org/officeDocument/2006/relationships/image" Target="../media/image5.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png"/><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image" Target="../media/image6.wmf"/><Relationship Id="rId4" Type="http://schemas.openxmlformats.org/officeDocument/2006/relationships/oleObject" Target="../embeddings/oleObject7.bin"/><Relationship Id="rId9" Type="http://schemas.openxmlformats.org/officeDocument/2006/relationships/image" Target="../media/image4.wmf"/></Relationships>
</file>

<file path=ppt/slides/_rels/slide9.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11.bin"/><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628800"/>
            <a:ext cx="7772400" cy="1224136"/>
          </a:xfrm>
        </p:spPr>
        <p:txBody>
          <a:bodyPr/>
          <a:lstStyle/>
          <a:p>
            <a:pPr eaLnBrk="1" hangingPunct="1">
              <a:defRPr/>
            </a:pPr>
            <a:r>
              <a:rPr lang="de-DE" sz="3600" b="1" dirty="0">
                <a:cs typeface="+mj-cs"/>
              </a:rPr>
              <a:t>Einführung in Web und </a:t>
            </a:r>
            <a:r>
              <a:rPr lang="de-DE" sz="3600" b="1">
                <a:cs typeface="+mj-cs"/>
              </a:rPr>
              <a:t>Data Science</a:t>
            </a:r>
            <a:br>
              <a:rPr lang="de-DE" sz="3600" b="1" dirty="0">
                <a:cs typeface="+mj-cs"/>
              </a:rPr>
            </a:br>
            <a:r>
              <a:rPr lang="de-DE" sz="2800" dirty="0">
                <a:cs typeface="+mj-cs"/>
              </a:rPr>
              <a:t>Community Analysis</a:t>
            </a:r>
            <a:br>
              <a:rPr lang="de-DE" sz="2800" b="1" dirty="0">
                <a:cs typeface="+mj-cs"/>
              </a:rPr>
            </a:br>
            <a:endParaRPr lang="de-DE" sz="3600" b="1" dirty="0">
              <a:cs typeface="+mj-cs"/>
            </a:endParaRPr>
          </a:p>
        </p:txBody>
      </p:sp>
      <p:sp>
        <p:nvSpPr>
          <p:cNvPr id="3" name="Untertitel 2"/>
          <p:cNvSpPr>
            <a:spLocks noGrp="1"/>
          </p:cNvSpPr>
          <p:nvPr>
            <p:ph type="subTitle" idx="1"/>
          </p:nvPr>
        </p:nvSpPr>
        <p:spPr>
          <a:xfrm>
            <a:off x="1371600" y="3861048"/>
            <a:ext cx="6400800" cy="2160340"/>
          </a:xfrm>
        </p:spPr>
        <p:txBody>
          <a:bodyPr/>
          <a:lstStyle/>
          <a:p>
            <a:pPr eaLnBrk="1" hangingPunct="1">
              <a:defRPr/>
            </a:pPr>
            <a:r>
              <a:rPr lang="de-DE" dirty="0">
                <a:cs typeface="+mn-cs"/>
              </a:rPr>
              <a:t>Prof. Dr. Ralf Möller</a:t>
            </a:r>
          </a:p>
          <a:p>
            <a:pPr eaLnBrk="1" hangingPunct="1">
              <a:defRPr/>
            </a:pPr>
            <a:r>
              <a:rPr lang="de-DE" dirty="0">
                <a:cs typeface="+mn-cs"/>
              </a:rPr>
              <a:t>Universität zu Lübeck</a:t>
            </a:r>
          </a:p>
          <a:p>
            <a:pPr eaLnBrk="1" hangingPunct="1">
              <a:defRPr/>
            </a:pPr>
            <a:r>
              <a:rPr lang="de-DE" dirty="0">
                <a:cs typeface="+mn-cs"/>
              </a:rPr>
              <a:t>Institut für Informationssysteme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atin typeface="+mn-lt"/>
                <a:ea typeface="ＭＳ Ｐゴシック" charset="0"/>
                <a:cs typeface="ＭＳ Ｐゴシック" charset="0"/>
              </a:rPr>
              <a:t>The Web as a Directed Graph</a:t>
            </a:r>
          </a:p>
        </p:txBody>
      </p:sp>
      <p:sp>
        <p:nvSpPr>
          <p:cNvPr id="18435" name="Text Box 3"/>
          <p:cNvSpPr txBox="1">
            <a:spLocks noChangeArrowheads="1"/>
          </p:cNvSpPr>
          <p:nvPr/>
        </p:nvSpPr>
        <p:spPr bwMode="auto">
          <a:xfrm>
            <a:off x="685800" y="4293096"/>
            <a:ext cx="820668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b="1" i="0" dirty="0">
                <a:latin typeface="+mn-lt"/>
              </a:rPr>
              <a:t>Assumption 1:</a:t>
            </a:r>
            <a:r>
              <a:rPr lang="en-US" i="0" dirty="0">
                <a:latin typeface="+mn-lt"/>
              </a:rPr>
              <a:t> A hyperlink between pages denotes 		 author perceived relevance (quality signal)</a:t>
            </a:r>
          </a:p>
        </p:txBody>
      </p:sp>
      <p:sp>
        <p:nvSpPr>
          <p:cNvPr id="18436" name="Text Box 4"/>
          <p:cNvSpPr txBox="1">
            <a:spLocks noChangeArrowheads="1"/>
          </p:cNvSpPr>
          <p:nvPr/>
        </p:nvSpPr>
        <p:spPr bwMode="auto">
          <a:xfrm>
            <a:off x="609600" y="5283696"/>
            <a:ext cx="7696200"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b="1" i="0">
                <a:latin typeface="+mn-lt"/>
              </a:rPr>
              <a:t>Assumption 2:</a:t>
            </a:r>
            <a:r>
              <a:rPr lang="en-US" i="0">
                <a:latin typeface="+mn-lt"/>
              </a:rPr>
              <a:t> The anchor of the hyperlink</a:t>
            </a:r>
            <a:br>
              <a:rPr lang="en-US" i="0">
                <a:latin typeface="+mn-lt"/>
              </a:rPr>
            </a:br>
            <a:r>
              <a:rPr lang="en-US" i="0">
                <a:latin typeface="+mn-lt"/>
              </a:rPr>
              <a:t>		 describes the target page (textual context)</a:t>
            </a:r>
          </a:p>
        </p:txBody>
      </p:sp>
      <p:grpSp>
        <p:nvGrpSpPr>
          <p:cNvPr id="18437" name="Group 5"/>
          <p:cNvGrpSpPr>
            <a:grpSpLocks/>
          </p:cNvGrpSpPr>
          <p:nvPr/>
        </p:nvGrpSpPr>
        <p:grpSpPr bwMode="auto">
          <a:xfrm>
            <a:off x="838200" y="1556792"/>
            <a:ext cx="6858000" cy="2438400"/>
            <a:chOff x="192" y="912"/>
            <a:chExt cx="5232" cy="1536"/>
          </a:xfrm>
        </p:grpSpPr>
        <p:sp>
          <p:nvSpPr>
            <p:cNvPr id="18438" name="Line 6"/>
            <p:cNvSpPr>
              <a:spLocks noChangeShapeType="1"/>
            </p:cNvSpPr>
            <p:nvPr/>
          </p:nvSpPr>
          <p:spPr bwMode="auto">
            <a:xfrm>
              <a:off x="2208" y="1680"/>
              <a:ext cx="1344" cy="0"/>
            </a:xfrm>
            <a:prstGeom prst="line">
              <a:avLst/>
            </a:prstGeom>
            <a:noFill/>
            <a:ln w="762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8439" name="Oval 7"/>
            <p:cNvSpPr>
              <a:spLocks noChangeArrowheads="1"/>
            </p:cNvSpPr>
            <p:nvPr/>
          </p:nvSpPr>
          <p:spPr bwMode="auto">
            <a:xfrm>
              <a:off x="192" y="1200"/>
              <a:ext cx="2064" cy="960"/>
            </a:xfrm>
            <a:prstGeom prst="ellipse">
              <a:avLst/>
            </a:prstGeom>
            <a:solidFill>
              <a:schemeClr val="bg1"/>
            </a:solidFill>
            <a:ln w="9525">
              <a:solidFill>
                <a:schemeClr val="tx1"/>
              </a:solidFill>
              <a:round/>
              <a:headEnd/>
              <a:tailEnd/>
            </a:ln>
          </p:spPr>
          <p:txBody>
            <a:bodyPr wrap="none" anchor="ctr"/>
            <a:lstStyle/>
            <a:p>
              <a:pPr algn="ctr"/>
              <a:r>
                <a:rPr lang="en-US" sz="2000">
                  <a:latin typeface="+mn-lt"/>
                </a:rPr>
                <a:t>Page A</a:t>
              </a:r>
            </a:p>
          </p:txBody>
        </p:sp>
        <p:sp>
          <p:nvSpPr>
            <p:cNvPr id="18440" name="Text Box 8"/>
            <p:cNvSpPr txBox="1">
              <a:spLocks noChangeArrowheads="1"/>
            </p:cNvSpPr>
            <p:nvPr/>
          </p:nvSpPr>
          <p:spPr bwMode="auto">
            <a:xfrm>
              <a:off x="2496" y="1438"/>
              <a:ext cx="83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sz="1800" i="0">
                  <a:latin typeface="+mn-lt"/>
                </a:rPr>
                <a:t>hyperlink</a:t>
              </a:r>
            </a:p>
          </p:txBody>
        </p:sp>
        <p:sp>
          <p:nvSpPr>
            <p:cNvPr id="18441" name="Line 9"/>
            <p:cNvSpPr>
              <a:spLocks noChangeShapeType="1"/>
            </p:cNvSpPr>
            <p:nvPr/>
          </p:nvSpPr>
          <p:spPr bwMode="auto">
            <a:xfrm>
              <a:off x="2112" y="1920"/>
              <a:ext cx="144" cy="432"/>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8442" name="Line 10"/>
            <p:cNvSpPr>
              <a:spLocks noChangeShapeType="1"/>
            </p:cNvSpPr>
            <p:nvPr/>
          </p:nvSpPr>
          <p:spPr bwMode="auto">
            <a:xfrm flipV="1">
              <a:off x="2016" y="960"/>
              <a:ext cx="720" cy="432"/>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8443" name="Line 11"/>
            <p:cNvSpPr>
              <a:spLocks noChangeShapeType="1"/>
            </p:cNvSpPr>
            <p:nvPr/>
          </p:nvSpPr>
          <p:spPr bwMode="auto">
            <a:xfrm flipV="1">
              <a:off x="3024" y="1824"/>
              <a:ext cx="624" cy="336"/>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8444" name="Line 12"/>
            <p:cNvSpPr>
              <a:spLocks noChangeShapeType="1"/>
            </p:cNvSpPr>
            <p:nvPr/>
          </p:nvSpPr>
          <p:spPr bwMode="auto">
            <a:xfrm flipV="1">
              <a:off x="3360" y="1968"/>
              <a:ext cx="528" cy="48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8445" name="Line 13"/>
            <p:cNvSpPr>
              <a:spLocks noChangeShapeType="1"/>
            </p:cNvSpPr>
            <p:nvPr/>
          </p:nvSpPr>
          <p:spPr bwMode="auto">
            <a:xfrm>
              <a:off x="3216" y="912"/>
              <a:ext cx="576" cy="432"/>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8446" name="Oval 14"/>
            <p:cNvSpPr>
              <a:spLocks noChangeArrowheads="1"/>
            </p:cNvSpPr>
            <p:nvPr/>
          </p:nvSpPr>
          <p:spPr bwMode="auto">
            <a:xfrm>
              <a:off x="3552" y="1152"/>
              <a:ext cx="1872" cy="960"/>
            </a:xfrm>
            <a:prstGeom prst="ellipse">
              <a:avLst/>
            </a:prstGeom>
            <a:solidFill>
              <a:schemeClr val="bg1"/>
            </a:solidFill>
            <a:ln w="9525">
              <a:solidFill>
                <a:schemeClr val="tx1"/>
              </a:solidFill>
              <a:round/>
              <a:headEnd/>
              <a:tailEnd/>
            </a:ln>
          </p:spPr>
          <p:txBody>
            <a:bodyPr wrap="none" anchor="ctr"/>
            <a:lstStyle/>
            <a:p>
              <a:pPr algn="ctr"/>
              <a:r>
                <a:rPr lang="en-US" sz="2000" dirty="0">
                  <a:latin typeface="+mn-lt"/>
                </a:rPr>
                <a:t>Page B</a:t>
              </a:r>
            </a:p>
          </p:txBody>
        </p:sp>
        <p:sp>
          <p:nvSpPr>
            <p:cNvPr id="18447" name="Text Box 15"/>
            <p:cNvSpPr txBox="1">
              <a:spLocks noChangeArrowheads="1"/>
            </p:cNvSpPr>
            <p:nvPr/>
          </p:nvSpPr>
          <p:spPr bwMode="auto">
            <a:xfrm>
              <a:off x="1634" y="1566"/>
              <a:ext cx="630" cy="21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sz="1600" i="0">
                  <a:latin typeface="+mn-lt"/>
                </a:rPr>
                <a:t>Anchor</a:t>
              </a:r>
            </a:p>
          </p:txBody>
        </p:sp>
      </p:grpSp>
      <p:sp>
        <p:nvSpPr>
          <p:cNvPr id="16"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10</a:t>
            </a:fld>
            <a:endParaRPr lang="de-DE" dirty="0"/>
          </a:p>
        </p:txBody>
      </p:sp>
    </p:spTree>
    <p:extLst>
      <p:ext uri="{BB962C8B-B14F-4D97-AF65-F5344CB8AC3E}">
        <p14:creationId xmlns:p14="http://schemas.microsoft.com/office/powerpoint/2010/main" val="189030963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187796"/>
            <a:ext cx="8229600" cy="503238"/>
          </a:xfrm>
        </p:spPr>
        <p:txBody>
          <a:bodyPr/>
          <a:lstStyle/>
          <a:p>
            <a:r>
              <a:rPr lang="en-US" dirty="0">
                <a:latin typeface="+mn-lt"/>
                <a:ea typeface="ＭＳ Ｐゴシック" charset="0"/>
              </a:rPr>
              <a:t>Anchor Text</a:t>
            </a:r>
            <a:endParaRPr lang="en-US" sz="3600" dirty="0">
              <a:latin typeface="+mn-lt"/>
              <a:ea typeface="ＭＳ Ｐゴシック" charset="0"/>
            </a:endParaRPr>
          </a:p>
        </p:txBody>
      </p:sp>
      <p:sp>
        <p:nvSpPr>
          <p:cNvPr id="19459" name="Rectangle 3"/>
          <p:cNvSpPr>
            <a:spLocks noGrp="1" noChangeArrowheads="1"/>
          </p:cNvSpPr>
          <p:nvPr>
            <p:ph type="body" idx="1"/>
          </p:nvPr>
        </p:nvSpPr>
        <p:spPr>
          <a:xfrm>
            <a:off x="457200" y="1196752"/>
            <a:ext cx="8229600" cy="4537050"/>
          </a:xfrm>
        </p:spPr>
        <p:txBody>
          <a:bodyPr/>
          <a:lstStyle/>
          <a:p>
            <a:r>
              <a:rPr lang="en-US" sz="2200" dirty="0">
                <a:ea typeface="ＭＳ Ｐゴシック" charset="0"/>
              </a:rPr>
              <a:t>For </a:t>
            </a:r>
            <a:r>
              <a:rPr lang="en-US" sz="2200" b="1" dirty="0">
                <a:ea typeface="ＭＳ Ｐゴシック" charset="0"/>
              </a:rPr>
              <a:t>IBM </a:t>
            </a:r>
            <a:r>
              <a:rPr lang="en-US" sz="2200" dirty="0">
                <a:ea typeface="ＭＳ Ｐゴシック" charset="0"/>
              </a:rPr>
              <a:t>how to distinguish between:</a:t>
            </a:r>
          </a:p>
          <a:p>
            <a:pPr lvl="1"/>
            <a:r>
              <a:rPr lang="en-US" sz="2000" dirty="0">
                <a:ea typeface="ＭＳ Ｐゴシック" charset="0"/>
              </a:rPr>
              <a:t>IBM’s home page (mostly graphical)</a:t>
            </a:r>
          </a:p>
          <a:p>
            <a:pPr lvl="1"/>
            <a:r>
              <a:rPr lang="en-US" sz="2000" dirty="0">
                <a:ea typeface="ＭＳ Ｐゴシック" charset="0"/>
              </a:rPr>
              <a:t>IBM’s copyright page (high term freq. for ‘</a:t>
            </a:r>
            <a:r>
              <a:rPr lang="en-US" sz="2000" dirty="0" err="1">
                <a:ea typeface="ＭＳ Ｐゴシック" charset="0"/>
              </a:rPr>
              <a:t>ibm</a:t>
            </a:r>
            <a:r>
              <a:rPr lang="en-US" sz="2000" dirty="0">
                <a:ea typeface="ＭＳ Ｐゴシック" charset="0"/>
              </a:rPr>
              <a:t>’)</a:t>
            </a:r>
          </a:p>
          <a:p>
            <a:pPr lvl="1"/>
            <a:r>
              <a:rPr lang="en-US" sz="2000" dirty="0">
                <a:ea typeface="ＭＳ Ｐゴシック" charset="0"/>
              </a:rPr>
              <a:t>Rival’s spam page (arbitrarily high term freq.)</a:t>
            </a:r>
          </a:p>
        </p:txBody>
      </p:sp>
      <p:sp>
        <p:nvSpPr>
          <p:cNvPr id="19460" name="Rectangle 4"/>
          <p:cNvSpPr>
            <a:spLocks noChangeArrowheads="1"/>
          </p:cNvSpPr>
          <p:nvPr/>
        </p:nvSpPr>
        <p:spPr bwMode="auto">
          <a:xfrm>
            <a:off x="3810000" y="4127376"/>
            <a:ext cx="1828800" cy="1295400"/>
          </a:xfrm>
          <a:prstGeom prst="rect">
            <a:avLst/>
          </a:prstGeom>
          <a:solidFill>
            <a:srgbClr val="FFCC99"/>
          </a:solidFill>
          <a:ln w="9525">
            <a:solidFill>
              <a:schemeClr val="tx1"/>
            </a:solidFill>
            <a:miter lim="800000"/>
            <a:headEnd/>
            <a:tailEnd/>
          </a:ln>
        </p:spPr>
        <p:txBody>
          <a:bodyPr wrap="none" anchor="ctr"/>
          <a:lstStyle/>
          <a:p>
            <a:pPr algn="ctr"/>
            <a:r>
              <a:rPr lang="en-US" sz="2000" b="1">
                <a:latin typeface="+mn-lt"/>
              </a:rPr>
              <a:t>www.ibm.com</a:t>
            </a:r>
          </a:p>
        </p:txBody>
      </p:sp>
      <p:sp>
        <p:nvSpPr>
          <p:cNvPr id="19461" name="Text Box 5"/>
          <p:cNvSpPr txBox="1">
            <a:spLocks noChangeArrowheads="1"/>
          </p:cNvSpPr>
          <p:nvPr/>
        </p:nvSpPr>
        <p:spPr bwMode="auto">
          <a:xfrm>
            <a:off x="1828800" y="3365376"/>
            <a:ext cx="94128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i="0">
                <a:latin typeface="+mn-lt"/>
              </a:rPr>
              <a:t>“ibm” </a:t>
            </a:r>
          </a:p>
        </p:txBody>
      </p:sp>
      <p:sp>
        <p:nvSpPr>
          <p:cNvPr id="19462" name="Text Box 6"/>
          <p:cNvSpPr txBox="1">
            <a:spLocks noChangeArrowheads="1"/>
          </p:cNvSpPr>
          <p:nvPr/>
        </p:nvSpPr>
        <p:spPr bwMode="auto">
          <a:xfrm>
            <a:off x="3886200" y="3289176"/>
            <a:ext cx="15440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i="0">
                <a:latin typeface="+mn-lt"/>
              </a:rPr>
              <a:t>“ibm.com”</a:t>
            </a:r>
          </a:p>
        </p:txBody>
      </p:sp>
      <p:sp>
        <p:nvSpPr>
          <p:cNvPr id="19463" name="Text Box 7"/>
          <p:cNvSpPr txBox="1">
            <a:spLocks noChangeArrowheads="1"/>
          </p:cNvSpPr>
          <p:nvPr/>
        </p:nvSpPr>
        <p:spPr bwMode="auto">
          <a:xfrm>
            <a:off x="6248400" y="3212976"/>
            <a:ext cx="246734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i="0">
                <a:latin typeface="+mn-lt"/>
              </a:rPr>
              <a:t>“IBM home page”</a:t>
            </a:r>
          </a:p>
        </p:txBody>
      </p:sp>
      <p:sp>
        <p:nvSpPr>
          <p:cNvPr id="19464" name="Line 8"/>
          <p:cNvSpPr>
            <a:spLocks noChangeShapeType="1"/>
          </p:cNvSpPr>
          <p:nvPr/>
        </p:nvSpPr>
        <p:spPr bwMode="auto">
          <a:xfrm>
            <a:off x="4648200" y="3670176"/>
            <a:ext cx="0" cy="6858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9465" name="Line 9"/>
          <p:cNvSpPr>
            <a:spLocks noChangeShapeType="1"/>
          </p:cNvSpPr>
          <p:nvPr/>
        </p:nvSpPr>
        <p:spPr bwMode="auto">
          <a:xfrm flipH="1">
            <a:off x="5638800" y="3593976"/>
            <a:ext cx="685800" cy="6096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9466" name="Text Box 10"/>
          <p:cNvSpPr txBox="1">
            <a:spLocks noChangeArrowheads="1"/>
          </p:cNvSpPr>
          <p:nvPr/>
        </p:nvSpPr>
        <p:spPr bwMode="auto">
          <a:xfrm>
            <a:off x="304800" y="3898776"/>
            <a:ext cx="3124200" cy="120032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i="0">
                <a:latin typeface="+mn-lt"/>
              </a:rPr>
              <a:t>A million pieces of anchor text with “ibm” send a strong signal</a:t>
            </a:r>
          </a:p>
        </p:txBody>
      </p:sp>
      <p:sp>
        <p:nvSpPr>
          <p:cNvPr id="19467" name="Line 11"/>
          <p:cNvSpPr>
            <a:spLocks noChangeShapeType="1"/>
          </p:cNvSpPr>
          <p:nvPr/>
        </p:nvSpPr>
        <p:spPr bwMode="auto">
          <a:xfrm>
            <a:off x="2590800" y="3670176"/>
            <a:ext cx="1219200" cy="6096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de-DE">
              <a:latin typeface="+mn-lt"/>
            </a:endParaRPr>
          </a:p>
        </p:txBody>
      </p:sp>
      <p:sp>
        <p:nvSpPr>
          <p:cNvPr id="12"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11</a:t>
            </a:fld>
            <a:endParaRPr lang="de-DE" dirty="0"/>
          </a:p>
        </p:txBody>
      </p:sp>
      <p:sp>
        <p:nvSpPr>
          <p:cNvPr id="2" name="Rectangle 1"/>
          <p:cNvSpPr/>
          <p:nvPr/>
        </p:nvSpPr>
        <p:spPr>
          <a:xfrm>
            <a:off x="1475656" y="5835998"/>
            <a:ext cx="6678613" cy="646331"/>
          </a:xfrm>
          <a:prstGeom prst="rect">
            <a:avLst/>
          </a:prstGeom>
        </p:spPr>
        <p:txBody>
          <a:bodyPr wrap="square">
            <a:spAutoFit/>
          </a:bodyPr>
          <a:lstStyle/>
          <a:p>
            <a:r>
              <a:rPr lang="en-US" sz="1200" dirty="0">
                <a:solidFill>
                  <a:srgbClr val="0305FF"/>
                </a:solidFill>
              </a:rPr>
              <a:t>Oliver A. </a:t>
            </a:r>
            <a:r>
              <a:rPr lang="en-US" sz="1200" dirty="0" err="1">
                <a:solidFill>
                  <a:srgbClr val="0305FF"/>
                </a:solidFill>
              </a:rPr>
              <a:t>McBryan</a:t>
            </a:r>
            <a:r>
              <a:rPr lang="en-US" sz="1200" dirty="0">
                <a:solidFill>
                  <a:srgbClr val="0305FF"/>
                </a:solidFill>
              </a:rPr>
              <a:t>. GENVL and WWWW: Tools for Taming the Web. Research explained at First International Conference on the World Wide Web. CERN, Geneva (Switzerland), May 25-26-27 </a:t>
            </a:r>
            <a:r>
              <a:rPr lang="en-US" sz="1200" b="1" dirty="0">
                <a:solidFill>
                  <a:srgbClr val="FF0000"/>
                </a:solidFill>
              </a:rPr>
              <a:t>1994</a:t>
            </a:r>
            <a:br>
              <a:rPr lang="en-US" sz="1200" b="1" dirty="0">
                <a:solidFill>
                  <a:srgbClr val="FF0000"/>
                </a:solidFill>
              </a:rPr>
            </a:br>
            <a:r>
              <a:rPr lang="en-US" sz="1200" dirty="0"/>
              <a:t>(WWWW=World Wide Web Worm,  first </a:t>
            </a:r>
            <a:r>
              <a:rPr lang="en-US" sz="1200" dirty="0" err="1"/>
              <a:t>serach</a:t>
            </a:r>
            <a:r>
              <a:rPr lang="en-US" sz="1200" dirty="0"/>
              <a:t> engine for the web)</a:t>
            </a:r>
          </a:p>
        </p:txBody>
      </p:sp>
    </p:spTree>
    <p:extLst>
      <p:ext uri="{BB962C8B-B14F-4D97-AF65-F5344CB8AC3E}">
        <p14:creationId xmlns:p14="http://schemas.microsoft.com/office/powerpoint/2010/main" val="196958306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atin typeface="+mn-lt"/>
                <a:ea typeface="ＭＳ Ｐゴシック" charset="0"/>
                <a:cs typeface="ＭＳ Ｐゴシック" charset="0"/>
              </a:rPr>
              <a:t>Indexing anchor text</a:t>
            </a:r>
          </a:p>
        </p:txBody>
      </p:sp>
      <p:sp>
        <p:nvSpPr>
          <p:cNvPr id="20483" name="Rectangle 3"/>
          <p:cNvSpPr>
            <a:spLocks noGrp="1" noChangeArrowheads="1"/>
          </p:cNvSpPr>
          <p:nvPr>
            <p:ph type="body" idx="1"/>
          </p:nvPr>
        </p:nvSpPr>
        <p:spPr/>
        <p:txBody>
          <a:bodyPr/>
          <a:lstStyle/>
          <a:p>
            <a:r>
              <a:rPr lang="en-US">
                <a:ea typeface="ＭＳ Ｐゴシック" charset="0"/>
                <a:cs typeface="ＭＳ Ｐゴシック" charset="0"/>
              </a:rPr>
              <a:t>When indexing a document </a:t>
            </a:r>
            <a:r>
              <a:rPr lang="en-US" i="1">
                <a:ea typeface="ＭＳ Ｐゴシック" charset="0"/>
                <a:cs typeface="ＭＳ Ｐゴシック" charset="0"/>
              </a:rPr>
              <a:t>D</a:t>
            </a:r>
            <a:r>
              <a:rPr lang="en-US">
                <a:ea typeface="ＭＳ Ｐゴシック" charset="0"/>
                <a:cs typeface="ＭＳ Ｐゴシック" charset="0"/>
              </a:rPr>
              <a:t>, include anchor text from links pointing to </a:t>
            </a:r>
            <a:r>
              <a:rPr lang="en-US" i="1">
                <a:ea typeface="ＭＳ Ｐゴシック" charset="0"/>
                <a:cs typeface="ＭＳ Ｐゴシック" charset="0"/>
              </a:rPr>
              <a:t>D</a:t>
            </a:r>
            <a:r>
              <a:rPr lang="en-US">
                <a:ea typeface="ＭＳ Ｐゴシック" charset="0"/>
                <a:cs typeface="ＭＳ Ｐゴシック" charset="0"/>
              </a:rPr>
              <a:t>.</a:t>
            </a:r>
          </a:p>
        </p:txBody>
      </p:sp>
      <p:sp>
        <p:nvSpPr>
          <p:cNvPr id="20484" name="AutoShape 4"/>
          <p:cNvSpPr>
            <a:spLocks noChangeArrowheads="1"/>
          </p:cNvSpPr>
          <p:nvPr/>
        </p:nvSpPr>
        <p:spPr bwMode="auto">
          <a:xfrm>
            <a:off x="2419176" y="3998292"/>
            <a:ext cx="152400" cy="609600"/>
          </a:xfrm>
          <a:prstGeom prst="flowChartProcess">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latin typeface="+mn-lt"/>
            </a:endParaRPr>
          </a:p>
        </p:txBody>
      </p:sp>
      <p:sp>
        <p:nvSpPr>
          <p:cNvPr id="20485" name="AutoShape 5"/>
          <p:cNvSpPr>
            <a:spLocks noChangeArrowheads="1"/>
          </p:cNvSpPr>
          <p:nvPr/>
        </p:nvSpPr>
        <p:spPr bwMode="auto">
          <a:xfrm>
            <a:off x="5314776" y="3160092"/>
            <a:ext cx="2057400" cy="304800"/>
          </a:xfrm>
          <a:prstGeom prst="flowChartProcess">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spcBef>
                <a:spcPct val="20000"/>
              </a:spcBef>
            </a:pPr>
            <a:r>
              <a:rPr lang="en-US">
                <a:latin typeface="+mn-lt"/>
              </a:rPr>
              <a:t>www.ibm.com</a:t>
            </a:r>
            <a:endParaRPr lang="en-US" sz="1400">
              <a:latin typeface="+mn-lt"/>
            </a:endParaRPr>
          </a:p>
        </p:txBody>
      </p:sp>
      <p:sp>
        <p:nvSpPr>
          <p:cNvPr id="20486" name="AutoShape 6"/>
          <p:cNvSpPr>
            <a:spLocks noChangeArrowheads="1"/>
          </p:cNvSpPr>
          <p:nvPr/>
        </p:nvSpPr>
        <p:spPr bwMode="auto">
          <a:xfrm>
            <a:off x="1845806" y="2351233"/>
            <a:ext cx="2980303" cy="701731"/>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spAutoFit/>
          </a:bodyPr>
          <a:lstStyle/>
          <a:p>
            <a:pPr algn="ctr">
              <a:spcBef>
                <a:spcPct val="20000"/>
              </a:spcBef>
            </a:pPr>
            <a:r>
              <a:rPr lang="en-US" sz="1800">
                <a:latin typeface="+mn-lt"/>
              </a:rPr>
              <a:t>Armonk, NY-based computer</a:t>
            </a:r>
          </a:p>
          <a:p>
            <a:pPr algn="ctr">
              <a:spcBef>
                <a:spcPct val="20000"/>
              </a:spcBef>
            </a:pPr>
            <a:r>
              <a:rPr lang="en-US" sz="1800">
                <a:latin typeface="+mn-lt"/>
              </a:rPr>
              <a:t>giant </a:t>
            </a:r>
            <a:r>
              <a:rPr lang="en-US" sz="1800" u="sng">
                <a:latin typeface="+mn-lt"/>
              </a:rPr>
              <a:t>IBM</a:t>
            </a:r>
            <a:r>
              <a:rPr lang="en-US" sz="1800">
                <a:latin typeface="+mn-lt"/>
              </a:rPr>
              <a:t> announced today</a:t>
            </a:r>
            <a:endParaRPr lang="en-US" sz="1400">
              <a:latin typeface="+mn-lt"/>
            </a:endParaRPr>
          </a:p>
        </p:txBody>
      </p:sp>
      <p:cxnSp>
        <p:nvCxnSpPr>
          <p:cNvPr id="20487" name="AutoShape 7"/>
          <p:cNvCxnSpPr>
            <a:cxnSpLocks noChangeShapeType="1"/>
            <a:stCxn id="20486" idx="2"/>
            <a:endCxn id="20485" idx="1"/>
          </p:cNvCxnSpPr>
          <p:nvPr/>
        </p:nvCxnSpPr>
        <p:spPr bwMode="auto">
          <a:xfrm>
            <a:off x="3335958" y="3052964"/>
            <a:ext cx="1978818" cy="25952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20488" name="AutoShape 8"/>
          <p:cNvSpPr>
            <a:spLocks noChangeArrowheads="1"/>
          </p:cNvSpPr>
          <p:nvPr/>
        </p:nvSpPr>
        <p:spPr bwMode="auto">
          <a:xfrm>
            <a:off x="971376" y="4460409"/>
            <a:ext cx="3100769" cy="1366528"/>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spAutoFit/>
          </a:bodyPr>
          <a:lstStyle/>
          <a:p>
            <a:pPr>
              <a:spcBef>
                <a:spcPct val="20000"/>
              </a:spcBef>
            </a:pPr>
            <a:r>
              <a:rPr lang="en-US" sz="1800">
                <a:latin typeface="+mn-lt"/>
              </a:rPr>
              <a:t>Joe’s computer hardware links</a:t>
            </a:r>
          </a:p>
          <a:p>
            <a:pPr>
              <a:spcBef>
                <a:spcPct val="20000"/>
              </a:spcBef>
            </a:pPr>
            <a:r>
              <a:rPr lang="en-US" sz="1800" u="sng">
                <a:latin typeface="+mn-lt"/>
              </a:rPr>
              <a:t>Compaq</a:t>
            </a:r>
          </a:p>
          <a:p>
            <a:pPr>
              <a:spcBef>
                <a:spcPct val="20000"/>
              </a:spcBef>
            </a:pPr>
            <a:r>
              <a:rPr lang="en-US" sz="1800" u="sng">
                <a:latin typeface="+mn-lt"/>
              </a:rPr>
              <a:t>HP</a:t>
            </a:r>
          </a:p>
          <a:p>
            <a:pPr>
              <a:spcBef>
                <a:spcPct val="20000"/>
              </a:spcBef>
            </a:pPr>
            <a:r>
              <a:rPr lang="en-US" sz="1800" u="sng">
                <a:latin typeface="+mn-lt"/>
              </a:rPr>
              <a:t>IBM</a:t>
            </a:r>
            <a:endParaRPr lang="en-US" sz="1400" u="sng">
              <a:latin typeface="+mn-lt"/>
            </a:endParaRPr>
          </a:p>
        </p:txBody>
      </p:sp>
      <p:sp>
        <p:nvSpPr>
          <p:cNvPr id="20489" name="Line 9"/>
          <p:cNvSpPr>
            <a:spLocks noChangeShapeType="1"/>
          </p:cNvSpPr>
          <p:nvPr/>
        </p:nvSpPr>
        <p:spPr bwMode="auto">
          <a:xfrm flipV="1">
            <a:off x="2419176" y="3312492"/>
            <a:ext cx="28956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0490" name="AutoShape 10"/>
          <p:cNvSpPr>
            <a:spLocks noChangeArrowheads="1"/>
          </p:cNvSpPr>
          <p:nvPr/>
        </p:nvSpPr>
        <p:spPr bwMode="auto">
          <a:xfrm>
            <a:off x="4880535" y="4305445"/>
            <a:ext cx="2930645" cy="701731"/>
          </a:xfrm>
          <a:prstGeom prst="flowChartProcess">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spAutoFit/>
          </a:bodyPr>
          <a:lstStyle/>
          <a:p>
            <a:pPr algn="ctr">
              <a:spcBef>
                <a:spcPct val="20000"/>
              </a:spcBef>
            </a:pPr>
            <a:r>
              <a:rPr lang="en-US" sz="1800" u="sng">
                <a:latin typeface="+mn-lt"/>
              </a:rPr>
              <a:t>Big Blue</a:t>
            </a:r>
            <a:r>
              <a:rPr lang="en-US" sz="1800">
                <a:latin typeface="+mn-lt"/>
              </a:rPr>
              <a:t> today announced</a:t>
            </a:r>
          </a:p>
          <a:p>
            <a:pPr algn="ctr">
              <a:spcBef>
                <a:spcPct val="20000"/>
              </a:spcBef>
            </a:pPr>
            <a:r>
              <a:rPr lang="en-US" sz="1800" dirty="0">
                <a:latin typeface="+mn-lt"/>
              </a:rPr>
              <a:t>record profits for the quarter</a:t>
            </a:r>
            <a:endParaRPr lang="en-US" sz="1400" dirty="0">
              <a:latin typeface="+mn-lt"/>
            </a:endParaRPr>
          </a:p>
        </p:txBody>
      </p:sp>
      <p:sp>
        <p:nvSpPr>
          <p:cNvPr id="20491" name="Line 11"/>
          <p:cNvSpPr>
            <a:spLocks noChangeShapeType="1"/>
          </p:cNvSpPr>
          <p:nvPr/>
        </p:nvSpPr>
        <p:spPr bwMode="auto">
          <a:xfrm flipV="1">
            <a:off x="6000576" y="3464892"/>
            <a:ext cx="1524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12"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12</a:t>
            </a:fld>
            <a:endParaRPr lang="de-DE" dirty="0"/>
          </a:p>
        </p:txBody>
      </p:sp>
    </p:spTree>
    <p:extLst>
      <p:ext uri="{BB962C8B-B14F-4D97-AF65-F5344CB8AC3E}">
        <p14:creationId xmlns:p14="http://schemas.microsoft.com/office/powerpoint/2010/main" val="26184301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Web as a Resource for NLP</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1535112"/>
            <a:ext cx="3810000" cy="4292600"/>
          </a:xfrm>
        </p:spPr>
      </p:pic>
      <p:sp>
        <p:nvSpPr>
          <p:cNvPr id="4" name="Slide Number Placeholder 3"/>
          <p:cNvSpPr>
            <a:spLocks noGrp="1"/>
          </p:cNvSpPr>
          <p:nvPr>
            <p:ph type="sldNum" sz="quarter" idx="12"/>
          </p:nvPr>
        </p:nvSpPr>
        <p:spPr/>
        <p:txBody>
          <a:bodyPr/>
          <a:lstStyle/>
          <a:p>
            <a:pPr>
              <a:defRPr/>
            </a:pPr>
            <a:fld id="{A4C577E2-95DD-1F4B-A688-E8FB02007787}" type="slidenum">
              <a:rPr lang="de-DE" smtClean="0"/>
              <a:pPr>
                <a:defRPr/>
              </a:pPr>
              <a:t>13</a:t>
            </a:fld>
            <a:endParaRPr lang="de-DE"/>
          </a:p>
        </p:txBody>
      </p:sp>
      <p:sp>
        <p:nvSpPr>
          <p:cNvPr id="6" name="Rectangle 5"/>
          <p:cNvSpPr/>
          <p:nvPr/>
        </p:nvSpPr>
        <p:spPr>
          <a:xfrm>
            <a:off x="4014547" y="6361583"/>
            <a:ext cx="1061509" cy="307777"/>
          </a:xfrm>
          <a:prstGeom prst="rect">
            <a:avLst/>
          </a:prstGeom>
        </p:spPr>
        <p:txBody>
          <a:bodyPr wrap="none">
            <a:spAutoFit/>
          </a:bodyPr>
          <a:lstStyle/>
          <a:p>
            <a:r>
              <a:rPr lang="en-US" sz="1400">
                <a:solidFill>
                  <a:srgbClr val="0305FF"/>
                </a:solidFill>
                <a:latin typeface="Arial" charset="0"/>
              </a:rPr>
              <a:t>[Wikipedia]</a:t>
            </a:r>
            <a:endParaRPr lang="en-US" sz="1400">
              <a:solidFill>
                <a:srgbClr val="0305FF"/>
              </a:solidFill>
            </a:endParaRPr>
          </a:p>
        </p:txBody>
      </p:sp>
    </p:spTree>
    <p:extLst>
      <p:ext uri="{BB962C8B-B14F-4D97-AF65-F5344CB8AC3E}">
        <p14:creationId xmlns:p14="http://schemas.microsoft.com/office/powerpoint/2010/main" val="1063920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Line 8"/>
          <p:cNvSpPr>
            <a:spLocks noChangeShapeType="1"/>
          </p:cNvSpPr>
          <p:nvPr/>
        </p:nvSpPr>
        <p:spPr bwMode="auto">
          <a:xfrm flipV="1">
            <a:off x="4724400" y="4958680"/>
            <a:ext cx="1219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4585" name="Line 9"/>
          <p:cNvSpPr>
            <a:spLocks noChangeShapeType="1"/>
          </p:cNvSpPr>
          <p:nvPr/>
        </p:nvSpPr>
        <p:spPr bwMode="auto">
          <a:xfrm>
            <a:off x="4716016" y="5644480"/>
            <a:ext cx="1371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4578" name="Rectangle 2"/>
          <p:cNvSpPr>
            <a:spLocks noGrp="1" noChangeArrowheads="1"/>
          </p:cNvSpPr>
          <p:nvPr>
            <p:ph type="title"/>
          </p:nvPr>
        </p:nvSpPr>
        <p:spPr/>
        <p:txBody>
          <a:bodyPr/>
          <a:lstStyle/>
          <a:p>
            <a:r>
              <a:rPr lang="en-US" dirty="0">
                <a:latin typeface="+mn-lt"/>
                <a:ea typeface="ＭＳ Ｐゴシック" charset="0"/>
                <a:cs typeface="ＭＳ Ｐゴシック" charset="0"/>
              </a:rPr>
              <a:t>The Web as a Resource for Ranking</a:t>
            </a:r>
          </a:p>
        </p:txBody>
      </p:sp>
      <p:sp>
        <p:nvSpPr>
          <p:cNvPr id="24579" name="Rectangle 3"/>
          <p:cNvSpPr>
            <a:spLocks noGrp="1" noChangeArrowheads="1"/>
          </p:cNvSpPr>
          <p:nvPr>
            <p:ph type="body" idx="1"/>
          </p:nvPr>
        </p:nvSpPr>
        <p:spPr>
          <a:xfrm>
            <a:off x="467544" y="1196752"/>
            <a:ext cx="7772400" cy="4116388"/>
          </a:xfrm>
        </p:spPr>
        <p:txBody>
          <a:bodyPr/>
          <a:lstStyle/>
          <a:p>
            <a:r>
              <a:rPr lang="en-US" sz="2800" dirty="0">
                <a:ea typeface="ＭＳ Ｐゴシック" charset="0"/>
              </a:rPr>
              <a:t>First generation: using </a:t>
            </a:r>
            <a:r>
              <a:rPr lang="en-US" sz="2800" dirty="0">
                <a:solidFill>
                  <a:srgbClr val="081BFF"/>
                </a:solidFill>
                <a:ea typeface="ＭＳ Ｐゴシック" charset="0"/>
              </a:rPr>
              <a:t>link counts </a:t>
            </a:r>
            <a:r>
              <a:rPr lang="en-US" sz="2800" dirty="0">
                <a:ea typeface="ＭＳ Ｐゴシック" charset="0"/>
              </a:rPr>
              <a:t>as simple measures of </a:t>
            </a:r>
            <a:r>
              <a:rPr lang="en-US" sz="2800" dirty="0">
                <a:solidFill>
                  <a:srgbClr val="081BFF"/>
                </a:solidFill>
                <a:ea typeface="ＭＳ Ｐゴシック" charset="0"/>
              </a:rPr>
              <a:t>popularity</a:t>
            </a:r>
            <a:r>
              <a:rPr lang="en-US" sz="2800" dirty="0">
                <a:ea typeface="ＭＳ Ｐゴシック" charset="0"/>
              </a:rPr>
              <a:t>.</a:t>
            </a:r>
          </a:p>
          <a:p>
            <a:r>
              <a:rPr lang="en-US" sz="2800" dirty="0">
                <a:ea typeface="ＭＳ Ｐゴシック" charset="0"/>
              </a:rPr>
              <a:t>Two basic suggestions:</a:t>
            </a:r>
          </a:p>
          <a:p>
            <a:pPr lvl="1"/>
            <a:r>
              <a:rPr lang="en-US" sz="2400" u="sng" dirty="0">
                <a:ea typeface="ＭＳ Ｐゴシック" charset="0"/>
              </a:rPr>
              <a:t>Undirected popularity:</a:t>
            </a:r>
            <a:endParaRPr lang="en-US" sz="2400" dirty="0">
              <a:ea typeface="ＭＳ Ｐゴシック" charset="0"/>
            </a:endParaRPr>
          </a:p>
          <a:p>
            <a:pPr lvl="2"/>
            <a:r>
              <a:rPr lang="en-US" sz="2000" dirty="0">
                <a:ea typeface="ＭＳ Ｐゴシック" charset="0"/>
              </a:rPr>
              <a:t>Each page gets a score = the number of in-links plus the number of out-links (3+2=5).</a:t>
            </a:r>
          </a:p>
          <a:p>
            <a:pPr lvl="1"/>
            <a:r>
              <a:rPr lang="en-US" sz="2400" u="sng" dirty="0">
                <a:ea typeface="ＭＳ Ｐゴシック" charset="0"/>
              </a:rPr>
              <a:t>Directed popularity:</a:t>
            </a:r>
            <a:endParaRPr lang="en-US" sz="2400" dirty="0">
              <a:ea typeface="ＭＳ Ｐゴシック" charset="0"/>
            </a:endParaRPr>
          </a:p>
          <a:p>
            <a:pPr lvl="2"/>
            <a:r>
              <a:rPr lang="en-US" sz="2000" dirty="0">
                <a:ea typeface="ＭＳ Ｐゴシック" charset="0"/>
              </a:rPr>
              <a:t>Score of a page = number of its in-links (3).</a:t>
            </a:r>
          </a:p>
        </p:txBody>
      </p:sp>
      <p:sp>
        <p:nvSpPr>
          <p:cNvPr id="24580" name="Oval 4"/>
          <p:cNvSpPr>
            <a:spLocks noChangeArrowheads="1"/>
          </p:cNvSpPr>
          <p:nvPr/>
        </p:nvSpPr>
        <p:spPr bwMode="auto">
          <a:xfrm>
            <a:off x="3873624" y="5013176"/>
            <a:ext cx="914400" cy="914400"/>
          </a:xfrm>
          <a:prstGeom prst="ellipse">
            <a:avLst/>
          </a:prstGeom>
          <a:solidFill>
            <a:srgbClr val="FFFF00"/>
          </a:solidFill>
          <a:ln w="9525">
            <a:solidFill>
              <a:schemeClr val="tx1"/>
            </a:solidFill>
            <a:round/>
            <a:headEnd/>
            <a:tailEnd/>
          </a:ln>
        </p:spPr>
        <p:txBody>
          <a:bodyPr wrap="none" anchor="ctr"/>
          <a:lstStyle/>
          <a:p>
            <a:endParaRPr lang="en-US"/>
          </a:p>
        </p:txBody>
      </p:sp>
      <p:sp>
        <p:nvSpPr>
          <p:cNvPr id="24581" name="Line 5"/>
          <p:cNvSpPr>
            <a:spLocks noChangeShapeType="1"/>
          </p:cNvSpPr>
          <p:nvPr/>
        </p:nvSpPr>
        <p:spPr bwMode="auto">
          <a:xfrm>
            <a:off x="2829744" y="4854352"/>
            <a:ext cx="1066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4582" name="Line 6"/>
          <p:cNvSpPr>
            <a:spLocks noChangeShapeType="1"/>
          </p:cNvSpPr>
          <p:nvPr/>
        </p:nvSpPr>
        <p:spPr bwMode="auto">
          <a:xfrm>
            <a:off x="2601144" y="5463952"/>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4583" name="Line 7"/>
          <p:cNvSpPr>
            <a:spLocks noChangeShapeType="1"/>
          </p:cNvSpPr>
          <p:nvPr/>
        </p:nvSpPr>
        <p:spPr bwMode="auto">
          <a:xfrm flipV="1">
            <a:off x="2905944" y="5692552"/>
            <a:ext cx="990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10"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14</a:t>
            </a:fld>
            <a:endParaRPr lang="de-DE" dirty="0"/>
          </a:p>
        </p:txBody>
      </p:sp>
    </p:spTree>
    <p:extLst>
      <p:ext uri="{BB962C8B-B14F-4D97-AF65-F5344CB8AC3E}">
        <p14:creationId xmlns:p14="http://schemas.microsoft.com/office/powerpoint/2010/main" val="189604966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atin typeface="+mn-lt"/>
                <a:ea typeface="ＭＳ Ｐゴシック" charset="0"/>
                <a:cs typeface="ＭＳ Ｐゴシック" charset="0"/>
              </a:rPr>
              <a:t>Query processing</a:t>
            </a:r>
          </a:p>
        </p:txBody>
      </p:sp>
      <p:sp>
        <p:nvSpPr>
          <p:cNvPr id="25603" name="Rectangle 3"/>
          <p:cNvSpPr>
            <a:spLocks noGrp="1" noChangeArrowheads="1"/>
          </p:cNvSpPr>
          <p:nvPr>
            <p:ph type="body" idx="1"/>
          </p:nvPr>
        </p:nvSpPr>
        <p:spPr/>
        <p:txBody>
          <a:bodyPr/>
          <a:lstStyle/>
          <a:p>
            <a:r>
              <a:rPr lang="en-US" dirty="0">
                <a:ea typeface="ＭＳ Ｐゴシック" charset="0"/>
                <a:cs typeface="ＭＳ Ｐゴシック" charset="0"/>
              </a:rPr>
              <a:t>First retrieve all </a:t>
            </a:r>
            <a:r>
              <a:rPr lang="en-US">
                <a:ea typeface="ＭＳ Ｐゴシック" charset="0"/>
                <a:cs typeface="ＭＳ Ｐゴシック" charset="0"/>
              </a:rPr>
              <a:t>pages matching the </a:t>
            </a:r>
            <a:r>
              <a:rPr lang="en-US" dirty="0">
                <a:ea typeface="ＭＳ Ｐゴシック" charset="0"/>
                <a:cs typeface="ＭＳ Ｐゴシック" charset="0"/>
              </a:rPr>
              <a:t>text query </a:t>
            </a:r>
            <a:br>
              <a:rPr lang="en-US" dirty="0">
                <a:ea typeface="ＭＳ Ｐゴシック" charset="0"/>
                <a:cs typeface="ＭＳ Ｐゴシック" charset="0"/>
              </a:rPr>
            </a:br>
            <a:r>
              <a:rPr lang="en-US" dirty="0">
                <a:ea typeface="ＭＳ Ｐゴシック" charset="0"/>
                <a:cs typeface="ＭＳ Ｐゴシック" charset="0"/>
              </a:rPr>
              <a:t>(say </a:t>
            </a:r>
            <a:r>
              <a:rPr lang="en-US" b="1" i="1" dirty="0">
                <a:ea typeface="ＭＳ Ｐゴシック" charset="0"/>
                <a:cs typeface="ＭＳ Ｐゴシック" charset="0"/>
              </a:rPr>
              <a:t>venture capital</a:t>
            </a:r>
            <a:r>
              <a:rPr lang="en-US" dirty="0">
                <a:ea typeface="ＭＳ Ｐゴシック" charset="0"/>
                <a:cs typeface="ＭＳ Ｐゴシック" charset="0"/>
              </a:rPr>
              <a:t>).</a:t>
            </a:r>
          </a:p>
          <a:p>
            <a:r>
              <a:rPr lang="en-US" dirty="0">
                <a:ea typeface="ＭＳ Ｐゴシック" charset="0"/>
                <a:cs typeface="ＭＳ Ｐゴシック" charset="0"/>
              </a:rPr>
              <a:t>Order these by their link popularity </a:t>
            </a:r>
            <a:br>
              <a:rPr lang="en-US" dirty="0">
                <a:ea typeface="ＭＳ Ｐゴシック" charset="0"/>
                <a:cs typeface="ＭＳ Ｐゴシック" charset="0"/>
              </a:rPr>
            </a:br>
            <a:r>
              <a:rPr lang="en-US" dirty="0">
                <a:ea typeface="ＭＳ Ｐゴシック" charset="0"/>
                <a:cs typeface="ＭＳ Ｐゴシック" charset="0"/>
              </a:rPr>
              <a:t>(either variant on the previous page).</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15</a:t>
            </a:fld>
            <a:endParaRPr lang="de-DE" dirty="0"/>
          </a:p>
        </p:txBody>
      </p:sp>
      <p:sp>
        <p:nvSpPr>
          <p:cNvPr id="5" name="Explosion 2 4">
            <a:extLst>
              <a:ext uri="{FF2B5EF4-FFF2-40B4-BE49-F238E27FC236}">
                <a16:creationId xmlns:a16="http://schemas.microsoft.com/office/drawing/2014/main" id="{2896BA89-8D30-5447-858E-94C8E68E86F1}"/>
              </a:ext>
            </a:extLst>
          </p:cNvPr>
          <p:cNvSpPr/>
          <p:nvPr/>
        </p:nvSpPr>
        <p:spPr>
          <a:xfrm>
            <a:off x="1043608" y="2996952"/>
            <a:ext cx="7200800" cy="3168898"/>
          </a:xfrm>
          <a:prstGeom prst="irregularSeal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305FF"/>
                </a:solidFill>
              </a:rPr>
              <a:t>How to organize for "Search Engine Optimization”?</a:t>
            </a:r>
          </a:p>
        </p:txBody>
      </p:sp>
    </p:spTree>
    <p:extLst>
      <p:ext uri="{BB962C8B-B14F-4D97-AF65-F5344CB8AC3E}">
        <p14:creationId xmlns:p14="http://schemas.microsoft.com/office/powerpoint/2010/main" val="12089248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a:latin typeface="+mn-lt"/>
                <a:ea typeface="ＭＳ Ｐゴシック" charset="0"/>
                <a:cs typeface="ＭＳ Ｐゴシック" charset="0"/>
              </a:rPr>
              <a:t>PageRank scoring</a:t>
            </a:r>
          </a:p>
        </p:txBody>
      </p:sp>
      <p:sp>
        <p:nvSpPr>
          <p:cNvPr id="27651" name="Rectangle 3"/>
          <p:cNvSpPr>
            <a:spLocks noGrp="1" noChangeArrowheads="1"/>
          </p:cNvSpPr>
          <p:nvPr>
            <p:ph type="body" idx="1"/>
          </p:nvPr>
        </p:nvSpPr>
        <p:spPr/>
        <p:txBody>
          <a:bodyPr/>
          <a:lstStyle/>
          <a:p>
            <a:r>
              <a:rPr lang="en-US" dirty="0">
                <a:ea typeface="ＭＳ Ｐゴシック" charset="0"/>
              </a:rPr>
              <a:t>Imagine a browser doing a random walk on web pages:</a:t>
            </a:r>
          </a:p>
          <a:p>
            <a:pPr lvl="1"/>
            <a:r>
              <a:rPr lang="en-US" dirty="0">
                <a:ea typeface="ＭＳ Ｐゴシック" charset="0"/>
              </a:rPr>
              <a:t>Start at a random page</a:t>
            </a:r>
          </a:p>
          <a:p>
            <a:pPr lvl="1"/>
            <a:endParaRPr lang="en-US" dirty="0">
              <a:ea typeface="ＭＳ Ｐゴシック" charset="0"/>
            </a:endParaRPr>
          </a:p>
          <a:p>
            <a:pPr lvl="1"/>
            <a:r>
              <a:rPr lang="en-US" dirty="0">
                <a:ea typeface="ＭＳ Ｐゴシック" charset="0"/>
              </a:rPr>
              <a:t>At each step, go out of the current page along one of the links on that page, </a:t>
            </a:r>
            <a:r>
              <a:rPr lang="en-US" dirty="0" err="1">
                <a:ea typeface="ＭＳ Ｐゴシック" charset="0"/>
              </a:rPr>
              <a:t>equiprobably</a:t>
            </a:r>
            <a:endParaRPr lang="en-US" dirty="0">
              <a:ea typeface="ＭＳ Ｐゴシック" charset="0"/>
            </a:endParaRPr>
          </a:p>
          <a:p>
            <a:r>
              <a:rPr lang="en-US" dirty="0">
                <a:ea typeface="ＭＳ Ｐゴシック" charset="0"/>
              </a:rPr>
              <a:t>Each page has a long-term visit rate - use this as the page’s score</a:t>
            </a:r>
          </a:p>
        </p:txBody>
      </p:sp>
      <p:sp>
        <p:nvSpPr>
          <p:cNvPr id="27652" name="Oval 4"/>
          <p:cNvSpPr>
            <a:spLocks noChangeArrowheads="1"/>
          </p:cNvSpPr>
          <p:nvPr/>
        </p:nvSpPr>
        <p:spPr bwMode="auto">
          <a:xfrm>
            <a:off x="4953000" y="1860575"/>
            <a:ext cx="457200" cy="457200"/>
          </a:xfrm>
          <a:prstGeom prst="ellipse">
            <a:avLst/>
          </a:prstGeom>
          <a:solidFill>
            <a:srgbClr val="FFFF00"/>
          </a:solidFill>
          <a:ln w="9525">
            <a:solidFill>
              <a:schemeClr val="tx1"/>
            </a:solidFill>
            <a:round/>
            <a:headEnd/>
            <a:tailEnd/>
          </a:ln>
        </p:spPr>
        <p:txBody>
          <a:bodyPr wrap="none" anchor="ctr"/>
          <a:lstStyle/>
          <a:p>
            <a:endParaRPr lang="en-US">
              <a:latin typeface="+mn-lt"/>
            </a:endParaRPr>
          </a:p>
        </p:txBody>
      </p:sp>
      <p:sp>
        <p:nvSpPr>
          <p:cNvPr id="27653" name="Line 5"/>
          <p:cNvSpPr>
            <a:spLocks noChangeShapeType="1"/>
          </p:cNvSpPr>
          <p:nvPr/>
        </p:nvSpPr>
        <p:spPr bwMode="auto">
          <a:xfrm flipV="1">
            <a:off x="5410200" y="1898675"/>
            <a:ext cx="609600" cy="1905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7654" name="Line 6"/>
          <p:cNvSpPr>
            <a:spLocks noChangeShapeType="1"/>
          </p:cNvSpPr>
          <p:nvPr/>
        </p:nvSpPr>
        <p:spPr bwMode="auto">
          <a:xfrm>
            <a:off x="5410200" y="2089175"/>
            <a:ext cx="6477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7655" name="Line 7"/>
          <p:cNvSpPr>
            <a:spLocks noChangeShapeType="1"/>
          </p:cNvSpPr>
          <p:nvPr/>
        </p:nvSpPr>
        <p:spPr bwMode="auto">
          <a:xfrm>
            <a:off x="5410200" y="2089175"/>
            <a:ext cx="647700" cy="15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latin typeface="+mn-lt"/>
            </a:endParaRPr>
          </a:p>
        </p:txBody>
      </p:sp>
      <p:sp>
        <p:nvSpPr>
          <p:cNvPr id="27656" name="Text Box 8"/>
          <p:cNvSpPr txBox="1">
            <a:spLocks noChangeArrowheads="1"/>
          </p:cNvSpPr>
          <p:nvPr/>
        </p:nvSpPr>
        <p:spPr bwMode="auto">
          <a:xfrm>
            <a:off x="6019800" y="1628800"/>
            <a:ext cx="4601902"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sz="1800">
                <a:latin typeface="+mn-lt"/>
              </a:rPr>
              <a:t>1/3</a:t>
            </a:r>
          </a:p>
          <a:p>
            <a:r>
              <a:rPr lang="en-US" sz="1800">
                <a:latin typeface="+mn-lt"/>
              </a:rPr>
              <a:t>1/3</a:t>
            </a:r>
          </a:p>
          <a:p>
            <a:r>
              <a:rPr lang="en-US" sz="1800">
                <a:latin typeface="+mn-lt"/>
              </a:rPr>
              <a:t>1/3</a:t>
            </a:r>
            <a:endParaRPr lang="en-US">
              <a:latin typeface="+mn-lt"/>
            </a:endParaRPr>
          </a:p>
        </p:txBody>
      </p:sp>
      <p:sp>
        <p:nvSpPr>
          <p:cNvPr id="9"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16</a:t>
            </a:fld>
            <a:endParaRPr lang="de-DE" dirty="0"/>
          </a:p>
        </p:txBody>
      </p:sp>
    </p:spTree>
    <p:extLst>
      <p:ext uri="{BB962C8B-B14F-4D97-AF65-F5344CB8AC3E}">
        <p14:creationId xmlns:p14="http://schemas.microsoft.com/office/powerpoint/2010/main" val="67783437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atin typeface="+mn-lt"/>
                <a:ea typeface="ＭＳ Ｐゴシック" charset="0"/>
                <a:cs typeface="ＭＳ Ｐゴシック" charset="0"/>
              </a:rPr>
              <a:t>Not quite enough</a:t>
            </a:r>
          </a:p>
        </p:txBody>
      </p:sp>
      <p:sp>
        <p:nvSpPr>
          <p:cNvPr id="28675" name="Rectangle 3"/>
          <p:cNvSpPr>
            <a:spLocks noGrp="1" noChangeArrowheads="1"/>
          </p:cNvSpPr>
          <p:nvPr>
            <p:ph type="body" idx="1"/>
          </p:nvPr>
        </p:nvSpPr>
        <p:spPr/>
        <p:txBody>
          <a:bodyPr/>
          <a:lstStyle/>
          <a:p>
            <a:r>
              <a:rPr lang="en-US">
                <a:ea typeface="ＭＳ Ｐゴシック" charset="0"/>
              </a:rPr>
              <a:t>The web is full of dead-ends.</a:t>
            </a:r>
          </a:p>
          <a:p>
            <a:pPr lvl="1"/>
            <a:r>
              <a:rPr lang="en-US">
                <a:ea typeface="ＭＳ Ｐゴシック" charset="0"/>
              </a:rPr>
              <a:t>Random walk can get stuck in dead-ends.</a:t>
            </a:r>
          </a:p>
          <a:p>
            <a:pPr lvl="1"/>
            <a:r>
              <a:rPr lang="en-US">
                <a:ea typeface="ＭＳ Ｐゴシック" charset="0"/>
              </a:rPr>
              <a:t>Makes no sense to talk about long-term visit rates.</a:t>
            </a:r>
          </a:p>
        </p:txBody>
      </p:sp>
      <p:sp>
        <p:nvSpPr>
          <p:cNvPr id="28676" name="Oval 4"/>
          <p:cNvSpPr>
            <a:spLocks noChangeArrowheads="1"/>
          </p:cNvSpPr>
          <p:nvPr/>
        </p:nvSpPr>
        <p:spPr bwMode="auto">
          <a:xfrm>
            <a:off x="3429000" y="3365376"/>
            <a:ext cx="914400" cy="914400"/>
          </a:xfrm>
          <a:prstGeom prst="ellipse">
            <a:avLst/>
          </a:prstGeom>
          <a:solidFill>
            <a:srgbClr val="FFFF00"/>
          </a:solidFill>
          <a:ln w="9525">
            <a:solidFill>
              <a:schemeClr val="tx1"/>
            </a:solidFill>
            <a:round/>
            <a:headEnd/>
            <a:tailEnd/>
          </a:ln>
        </p:spPr>
        <p:txBody>
          <a:bodyPr wrap="none" anchor="ctr"/>
          <a:lstStyle/>
          <a:p>
            <a:endParaRPr lang="en-US"/>
          </a:p>
        </p:txBody>
      </p:sp>
      <p:sp>
        <p:nvSpPr>
          <p:cNvPr id="28677" name="Line 5"/>
          <p:cNvSpPr>
            <a:spLocks noChangeShapeType="1"/>
          </p:cNvSpPr>
          <p:nvPr/>
        </p:nvSpPr>
        <p:spPr bwMode="auto">
          <a:xfrm flipV="1">
            <a:off x="2286000" y="4051176"/>
            <a:ext cx="1219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p>
        </p:txBody>
      </p:sp>
      <p:sp>
        <p:nvSpPr>
          <p:cNvPr id="28678" name="Line 6"/>
          <p:cNvSpPr>
            <a:spLocks noChangeShapeType="1"/>
          </p:cNvSpPr>
          <p:nvPr/>
        </p:nvSpPr>
        <p:spPr bwMode="auto">
          <a:xfrm>
            <a:off x="2286000" y="3212976"/>
            <a:ext cx="1219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p>
        </p:txBody>
      </p:sp>
      <p:sp>
        <p:nvSpPr>
          <p:cNvPr id="28679" name="Line 7"/>
          <p:cNvSpPr>
            <a:spLocks noChangeShapeType="1"/>
          </p:cNvSpPr>
          <p:nvPr/>
        </p:nvSpPr>
        <p:spPr bwMode="auto">
          <a:xfrm>
            <a:off x="2133600" y="3822576"/>
            <a:ext cx="12954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p>
        </p:txBody>
      </p:sp>
      <p:sp>
        <p:nvSpPr>
          <p:cNvPr id="28680" name="Line 8"/>
          <p:cNvSpPr>
            <a:spLocks noChangeShapeType="1"/>
          </p:cNvSpPr>
          <p:nvPr/>
        </p:nvSpPr>
        <p:spPr bwMode="auto">
          <a:xfrm>
            <a:off x="4343400" y="3822576"/>
            <a:ext cx="9906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de-DE"/>
          </a:p>
        </p:txBody>
      </p:sp>
      <p:sp>
        <p:nvSpPr>
          <p:cNvPr id="28681" name="Text Box 9"/>
          <p:cNvSpPr txBox="1">
            <a:spLocks noChangeArrowheads="1"/>
          </p:cNvSpPr>
          <p:nvPr/>
        </p:nvSpPr>
        <p:spPr bwMode="auto">
          <a:xfrm>
            <a:off x="5257800" y="3593976"/>
            <a:ext cx="4540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a:t>??</a:t>
            </a:r>
          </a:p>
        </p:txBody>
      </p:sp>
      <p:sp>
        <p:nvSpPr>
          <p:cNvPr id="10"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17</a:t>
            </a:fld>
            <a:endParaRPr lang="de-DE" dirty="0"/>
          </a:p>
        </p:txBody>
      </p:sp>
    </p:spTree>
    <p:extLst>
      <p:ext uri="{BB962C8B-B14F-4D97-AF65-F5344CB8AC3E}">
        <p14:creationId xmlns:p14="http://schemas.microsoft.com/office/powerpoint/2010/main" val="291667620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188640"/>
            <a:ext cx="8229600" cy="503238"/>
          </a:xfrm>
        </p:spPr>
        <p:txBody>
          <a:bodyPr/>
          <a:lstStyle/>
          <a:p>
            <a:r>
              <a:rPr lang="en-US" sz="3600" dirty="0">
                <a:latin typeface="+mn-lt"/>
                <a:ea typeface="ＭＳ Ｐゴシック" charset="0"/>
                <a:cs typeface="ＭＳ Ｐゴシック" charset="0"/>
              </a:rPr>
              <a:t>Teleporting / damping</a:t>
            </a:r>
          </a:p>
        </p:txBody>
      </p:sp>
      <p:sp>
        <p:nvSpPr>
          <p:cNvPr id="29699" name="Rectangle 3"/>
          <p:cNvSpPr>
            <a:spLocks noGrp="1" noChangeArrowheads="1"/>
          </p:cNvSpPr>
          <p:nvPr>
            <p:ph type="body" idx="1"/>
          </p:nvPr>
        </p:nvSpPr>
        <p:spPr/>
        <p:txBody>
          <a:bodyPr/>
          <a:lstStyle/>
          <a:p>
            <a:r>
              <a:rPr lang="en-US" sz="2800" dirty="0">
                <a:ea typeface="ＭＳ Ｐゴシック" charset="0"/>
              </a:rPr>
              <a:t>At a dead end, jump to a random web page.</a:t>
            </a:r>
          </a:p>
          <a:p>
            <a:r>
              <a:rPr lang="en-US" sz="2800" dirty="0">
                <a:ea typeface="ＭＳ Ｐゴシック" charset="0"/>
              </a:rPr>
              <a:t>At any non-dead end, with probability 10%, jump to a random web page.</a:t>
            </a:r>
          </a:p>
          <a:p>
            <a:pPr lvl="1"/>
            <a:r>
              <a:rPr lang="en-US" dirty="0">
                <a:ea typeface="ＭＳ Ｐゴシック" charset="0"/>
              </a:rPr>
              <a:t>With remaining probability (90%), go out on a random link.</a:t>
            </a:r>
          </a:p>
          <a:p>
            <a:pPr lvl="1"/>
            <a:r>
              <a:rPr lang="en-US" dirty="0">
                <a:ea typeface="ＭＳ Ｐゴシック" charset="0"/>
              </a:rPr>
              <a:t>10% - a parameter.</a:t>
            </a:r>
          </a:p>
          <a:p>
            <a:r>
              <a:rPr lang="en-US" sz="2800" dirty="0">
                <a:ea typeface="ＭＳ Ｐゴシック" charset="0"/>
              </a:rPr>
              <a:t>There is a long-term rate at which any page is visited.</a:t>
            </a:r>
          </a:p>
          <a:p>
            <a:pPr lvl="1"/>
            <a:r>
              <a:rPr lang="en-US" sz="2800" dirty="0">
                <a:ea typeface="ＭＳ Ｐゴシック" charset="0"/>
              </a:rPr>
              <a:t>How do we compute this visit rate?</a:t>
            </a:r>
          </a:p>
          <a:p>
            <a:pPr lvl="1"/>
            <a:endParaRPr lang="en-US" dirty="0">
              <a:ea typeface="ＭＳ Ｐゴシック" charset="0"/>
            </a:endParaRP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18</a:t>
            </a:fld>
            <a:endParaRPr lang="de-DE" dirty="0"/>
          </a:p>
        </p:txBody>
      </p:sp>
    </p:spTree>
    <p:extLst>
      <p:ext uri="{BB962C8B-B14F-4D97-AF65-F5344CB8AC3E}">
        <p14:creationId xmlns:p14="http://schemas.microsoft.com/office/powerpoint/2010/main" val="129669117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atin typeface="+mn-lt"/>
                <a:ea typeface="ＭＳ Ｐゴシック" charset="0"/>
                <a:cs typeface="ＭＳ Ｐゴシック" charset="0"/>
              </a:rPr>
              <a:t>Markov chains</a:t>
            </a:r>
          </a:p>
        </p:txBody>
      </p:sp>
      <p:sp>
        <p:nvSpPr>
          <p:cNvPr id="31747" name="Rectangle 3"/>
          <p:cNvSpPr>
            <a:spLocks noGrp="1" noChangeArrowheads="1"/>
          </p:cNvSpPr>
          <p:nvPr>
            <p:ph type="body" idx="1"/>
          </p:nvPr>
        </p:nvSpPr>
        <p:spPr/>
        <p:txBody>
          <a:bodyPr/>
          <a:lstStyle/>
          <a:p>
            <a:r>
              <a:rPr lang="en-US" sz="2800" dirty="0">
                <a:ea typeface="ＭＳ Ｐゴシック" charset="0"/>
                <a:cs typeface="ＭＳ Ｐゴシック" charset="0"/>
              </a:rPr>
              <a:t>A Markov chain consists of </a:t>
            </a:r>
            <a:r>
              <a:rPr lang="en-US" sz="2800" i="1" dirty="0">
                <a:ea typeface="ＭＳ Ｐゴシック" charset="0"/>
                <a:cs typeface="ＭＳ Ｐゴシック" charset="0"/>
              </a:rPr>
              <a:t>n </a:t>
            </a:r>
            <a:r>
              <a:rPr lang="en-US" sz="2800" u="sng" dirty="0">
                <a:ea typeface="ＭＳ Ｐゴシック" charset="0"/>
                <a:cs typeface="ＭＳ Ｐゴシック" charset="0"/>
              </a:rPr>
              <a:t>states</a:t>
            </a:r>
            <a:r>
              <a:rPr lang="en-US" sz="2800" dirty="0">
                <a:ea typeface="ＭＳ Ｐゴシック" charset="0"/>
                <a:cs typeface="ＭＳ Ｐゴシック" charset="0"/>
              </a:rPr>
              <a:t>, plus an </a:t>
            </a:r>
            <a:r>
              <a:rPr lang="en-US" sz="2800" i="1" dirty="0" err="1">
                <a:ea typeface="ＭＳ Ｐゴシック" charset="0"/>
                <a:cs typeface="ＭＳ Ｐゴシック" charset="0"/>
              </a:rPr>
              <a:t>n</a:t>
            </a:r>
            <a:r>
              <a:rPr lang="en-US" sz="2800" dirty="0" err="1">
                <a:ea typeface="ＭＳ Ｐゴシック" charset="0"/>
                <a:cs typeface="ＭＳ Ｐゴシック" charset="0"/>
                <a:sym typeface="Symbol" charset="0"/>
              </a:rPr>
              <a:t></a:t>
            </a:r>
            <a:r>
              <a:rPr lang="en-US" sz="2800" i="1" dirty="0" err="1">
                <a:ea typeface="ＭＳ Ｐゴシック" charset="0"/>
                <a:cs typeface="ＭＳ Ｐゴシック" charset="0"/>
              </a:rPr>
              <a:t>n</a:t>
            </a:r>
            <a:r>
              <a:rPr lang="en-US" sz="2800" dirty="0">
                <a:ea typeface="ＭＳ Ｐゴシック" charset="0"/>
                <a:cs typeface="ＭＳ Ｐゴシック" charset="0"/>
              </a:rPr>
              <a:t> </a:t>
            </a:r>
            <a:r>
              <a:rPr lang="en-US" sz="2800" u="sng" dirty="0">
                <a:ea typeface="ＭＳ Ｐゴシック" charset="0"/>
                <a:cs typeface="ＭＳ Ｐゴシック" charset="0"/>
              </a:rPr>
              <a:t>transition matrix</a:t>
            </a:r>
            <a:r>
              <a:rPr lang="en-US" sz="2800" dirty="0">
                <a:ea typeface="ＭＳ Ｐゴシック" charset="0"/>
                <a:cs typeface="ＭＳ Ｐゴシック" charset="0"/>
              </a:rPr>
              <a:t> </a:t>
            </a:r>
            <a:r>
              <a:rPr lang="en-US" sz="2800" b="1" dirty="0">
                <a:ea typeface="ＭＳ Ｐゴシック" charset="0"/>
                <a:cs typeface="ＭＳ Ｐゴシック" charset="0"/>
              </a:rPr>
              <a:t>P</a:t>
            </a:r>
            <a:r>
              <a:rPr lang="en-US" sz="2800" dirty="0">
                <a:ea typeface="ＭＳ Ｐゴシック" charset="0"/>
                <a:cs typeface="ＭＳ Ｐゴシック" charset="0"/>
              </a:rPr>
              <a:t>.</a:t>
            </a:r>
          </a:p>
          <a:p>
            <a:r>
              <a:rPr lang="en-US" sz="2800" dirty="0">
                <a:ea typeface="ＭＳ Ｐゴシック" charset="0"/>
                <a:cs typeface="ＭＳ Ｐゴシック" charset="0"/>
              </a:rPr>
              <a:t>At each step, we are in exactly one of the states.</a:t>
            </a:r>
          </a:p>
          <a:p>
            <a:r>
              <a:rPr lang="en-US" sz="2800" dirty="0">
                <a:ea typeface="ＭＳ Ｐゴシック" charset="0"/>
                <a:cs typeface="ＭＳ Ｐゴシック" charset="0"/>
              </a:rPr>
              <a:t>For </a:t>
            </a:r>
            <a:r>
              <a:rPr lang="en-US" sz="2800" i="1" dirty="0">
                <a:ea typeface="ＭＳ Ｐゴシック" charset="0"/>
                <a:cs typeface="ＭＳ Ｐゴシック" charset="0"/>
              </a:rPr>
              <a:t>1 </a:t>
            </a:r>
            <a:r>
              <a:rPr lang="en-US" sz="2800" dirty="0">
                <a:ea typeface="ＭＳ Ｐゴシック" charset="0"/>
                <a:cs typeface="ＭＳ Ｐゴシック" charset="0"/>
                <a:sym typeface="Symbol" charset="0"/>
              </a:rPr>
              <a:t> </a:t>
            </a:r>
            <a:r>
              <a:rPr lang="en-US" sz="2800" i="1" dirty="0" err="1">
                <a:ea typeface="ＭＳ Ｐゴシック" charset="0"/>
                <a:cs typeface="ＭＳ Ｐゴシック" charset="0"/>
              </a:rPr>
              <a:t>i,j</a:t>
            </a:r>
            <a:r>
              <a:rPr lang="en-US" sz="2800" i="1" dirty="0">
                <a:ea typeface="ＭＳ Ｐゴシック" charset="0"/>
                <a:cs typeface="ＭＳ Ｐゴシック" charset="0"/>
              </a:rPr>
              <a:t> </a:t>
            </a:r>
            <a:r>
              <a:rPr lang="en-US" sz="2800" dirty="0">
                <a:ea typeface="ＭＳ Ｐゴシック" charset="0"/>
                <a:cs typeface="ＭＳ Ｐゴシック" charset="0"/>
                <a:sym typeface="Symbol" charset="0"/>
              </a:rPr>
              <a:t> </a:t>
            </a:r>
            <a:r>
              <a:rPr lang="en-US" sz="2800" i="1" dirty="0">
                <a:ea typeface="ＭＳ Ｐゴシック" charset="0"/>
                <a:cs typeface="ＭＳ Ｐゴシック" charset="0"/>
              </a:rPr>
              <a:t>n, </a:t>
            </a:r>
            <a:r>
              <a:rPr lang="en-US" sz="2800" dirty="0">
                <a:ea typeface="ＭＳ Ｐゴシック" charset="0"/>
                <a:cs typeface="ＭＳ Ｐゴシック" charset="0"/>
              </a:rPr>
              <a:t>the matrix entry </a:t>
            </a:r>
            <a:r>
              <a:rPr lang="en-US" sz="2800" i="1" dirty="0" err="1">
                <a:ea typeface="ＭＳ Ｐゴシック" charset="0"/>
                <a:cs typeface="ＭＳ Ｐゴシック" charset="0"/>
              </a:rPr>
              <a:t>P</a:t>
            </a:r>
            <a:r>
              <a:rPr lang="en-US" sz="2800" i="1" baseline="-25000" dirty="0" err="1">
                <a:ea typeface="ＭＳ Ｐゴシック" charset="0"/>
                <a:cs typeface="ＭＳ Ｐゴシック" charset="0"/>
              </a:rPr>
              <a:t>ij</a:t>
            </a:r>
            <a:r>
              <a:rPr lang="en-US" sz="2800" dirty="0">
                <a:ea typeface="ＭＳ Ｐゴシック" charset="0"/>
                <a:cs typeface="ＭＳ Ｐゴシック" charset="0"/>
              </a:rPr>
              <a:t> tells us the relative frequency of </a:t>
            </a:r>
            <a:r>
              <a:rPr lang="en-US" sz="2800" i="1" dirty="0">
                <a:ea typeface="ＭＳ Ｐゴシック" charset="0"/>
                <a:cs typeface="ＭＳ Ｐゴシック" charset="0"/>
              </a:rPr>
              <a:t>j</a:t>
            </a:r>
            <a:r>
              <a:rPr lang="en-US" sz="2800" dirty="0">
                <a:ea typeface="ＭＳ Ｐゴシック" charset="0"/>
                <a:cs typeface="ＭＳ Ｐゴシック" charset="0"/>
              </a:rPr>
              <a:t> being the next state, given we are currently in state </a:t>
            </a:r>
            <a:r>
              <a:rPr lang="en-US" sz="2800" i="1" dirty="0" err="1">
                <a:ea typeface="ＭＳ Ｐゴシック" charset="0"/>
                <a:cs typeface="ＭＳ Ｐゴシック" charset="0"/>
              </a:rPr>
              <a:t>i</a:t>
            </a:r>
            <a:r>
              <a:rPr lang="en-US" sz="2800" dirty="0">
                <a:ea typeface="ＭＳ Ｐゴシック" charset="0"/>
                <a:cs typeface="ＭＳ Ｐゴシック" charset="0"/>
              </a:rPr>
              <a:t>. </a:t>
            </a:r>
          </a:p>
        </p:txBody>
      </p:sp>
      <p:sp>
        <p:nvSpPr>
          <p:cNvPr id="31748" name="Oval 4"/>
          <p:cNvSpPr>
            <a:spLocks noChangeArrowheads="1"/>
          </p:cNvSpPr>
          <p:nvPr/>
        </p:nvSpPr>
        <p:spPr bwMode="auto">
          <a:xfrm>
            <a:off x="2971800" y="5034210"/>
            <a:ext cx="685800" cy="685800"/>
          </a:xfrm>
          <a:prstGeom prst="ellipse">
            <a:avLst/>
          </a:prstGeom>
          <a:solidFill>
            <a:srgbClr val="FFFFFF"/>
          </a:solidFill>
          <a:ln w="9525">
            <a:solidFill>
              <a:schemeClr val="tx1"/>
            </a:solidFill>
            <a:round/>
            <a:headEnd/>
            <a:tailEnd/>
          </a:ln>
        </p:spPr>
        <p:txBody>
          <a:bodyPr wrap="none" anchor="ctr"/>
          <a:lstStyle/>
          <a:p>
            <a:pPr algn="ctr"/>
            <a:r>
              <a:rPr lang="en-US"/>
              <a:t>i</a:t>
            </a:r>
          </a:p>
        </p:txBody>
      </p:sp>
      <p:sp>
        <p:nvSpPr>
          <p:cNvPr id="31749" name="Oval 5"/>
          <p:cNvSpPr>
            <a:spLocks noChangeArrowheads="1"/>
          </p:cNvSpPr>
          <p:nvPr/>
        </p:nvSpPr>
        <p:spPr bwMode="auto">
          <a:xfrm>
            <a:off x="4876800" y="5034210"/>
            <a:ext cx="685800" cy="685800"/>
          </a:xfrm>
          <a:prstGeom prst="ellipse">
            <a:avLst/>
          </a:prstGeom>
          <a:solidFill>
            <a:srgbClr val="FFFFFF"/>
          </a:solidFill>
          <a:ln w="9525">
            <a:solidFill>
              <a:schemeClr val="tx1"/>
            </a:solidFill>
            <a:round/>
            <a:headEnd/>
            <a:tailEnd/>
          </a:ln>
        </p:spPr>
        <p:txBody>
          <a:bodyPr wrap="none" anchor="ctr"/>
          <a:lstStyle/>
          <a:p>
            <a:pPr algn="ctr"/>
            <a:r>
              <a:rPr lang="en-US"/>
              <a:t>j</a:t>
            </a:r>
          </a:p>
        </p:txBody>
      </p:sp>
      <p:cxnSp>
        <p:nvCxnSpPr>
          <p:cNvPr id="31750" name="AutoShape 6"/>
          <p:cNvCxnSpPr>
            <a:cxnSpLocks noChangeShapeType="1"/>
            <a:stCxn id="31748" idx="6"/>
            <a:endCxn id="31749" idx="2"/>
          </p:cNvCxnSpPr>
          <p:nvPr/>
        </p:nvCxnSpPr>
        <p:spPr bwMode="auto">
          <a:xfrm>
            <a:off x="3657600" y="5377110"/>
            <a:ext cx="1219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1751" name="Text Box 7"/>
          <p:cNvSpPr txBox="1">
            <a:spLocks noChangeArrowheads="1"/>
          </p:cNvSpPr>
          <p:nvPr/>
        </p:nvSpPr>
        <p:spPr bwMode="auto">
          <a:xfrm>
            <a:off x="3935413" y="5339010"/>
            <a:ext cx="484187"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a:t>P</a:t>
            </a:r>
            <a:r>
              <a:rPr lang="en-US" baseline="-25000"/>
              <a:t>ij</a:t>
            </a:r>
          </a:p>
        </p:txBody>
      </p:sp>
      <p:sp>
        <p:nvSpPr>
          <p:cNvPr id="31752" name="AutoShape 8"/>
          <p:cNvSpPr>
            <a:spLocks noChangeArrowheads="1"/>
          </p:cNvSpPr>
          <p:nvPr/>
        </p:nvSpPr>
        <p:spPr bwMode="auto">
          <a:xfrm>
            <a:off x="6553200" y="3861048"/>
            <a:ext cx="914400" cy="1096962"/>
          </a:xfrm>
          <a:prstGeom prst="upArrowCallout">
            <a:avLst>
              <a:gd name="adj1" fmla="val 25000"/>
              <a:gd name="adj2" fmla="val 25000"/>
              <a:gd name="adj3" fmla="val 19994"/>
              <a:gd name="adj4" fmla="val 66667"/>
            </a:avLst>
          </a:prstGeom>
          <a:solidFill>
            <a:schemeClr val="accent1">
              <a:alpha val="50195"/>
            </a:schemeClr>
          </a:solidFill>
          <a:ln w="9525">
            <a:solidFill>
              <a:schemeClr val="tx1"/>
            </a:solidFill>
            <a:miter lim="800000"/>
            <a:headEnd/>
            <a:tailEnd/>
          </a:ln>
        </p:spPr>
        <p:txBody>
          <a:bodyPr wrap="none" anchor="ctr"/>
          <a:lstStyle/>
          <a:p>
            <a:pPr algn="ctr"/>
            <a:r>
              <a:rPr lang="en-US"/>
              <a:t>P</a:t>
            </a:r>
            <a:r>
              <a:rPr lang="en-US" baseline="-25000"/>
              <a:t>ii</a:t>
            </a:r>
            <a:r>
              <a:rPr lang="en-US"/>
              <a:t>&gt;0</a:t>
            </a:r>
          </a:p>
          <a:p>
            <a:pPr algn="ctr"/>
            <a:r>
              <a:rPr lang="en-US"/>
              <a:t>is OK.</a:t>
            </a:r>
            <a:endParaRPr lang="en-US" baseline="-25000"/>
          </a:p>
        </p:txBody>
      </p:sp>
      <p:sp>
        <p:nvSpPr>
          <p:cNvPr id="9"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19</a:t>
            </a:fld>
            <a:endParaRPr lang="de-DE" dirty="0"/>
          </a:p>
        </p:txBody>
      </p:sp>
      <p:graphicFrame>
        <p:nvGraphicFramePr>
          <p:cNvPr id="10" name="Object 2">
            <a:extLst>
              <a:ext uri="{FF2B5EF4-FFF2-40B4-BE49-F238E27FC236}">
                <a16:creationId xmlns:a16="http://schemas.microsoft.com/office/drawing/2014/main" id="{C58ED0D0-3D98-0048-9286-C24877B9E144}"/>
              </a:ext>
            </a:extLst>
          </p:cNvPr>
          <p:cNvGraphicFramePr>
            <a:graphicFrameLocks noChangeAspect="1"/>
          </p:cNvGraphicFramePr>
          <p:nvPr>
            <p:extLst>
              <p:ext uri="{D42A27DB-BD31-4B8C-83A1-F6EECF244321}">
                <p14:modId xmlns:p14="http://schemas.microsoft.com/office/powerpoint/2010/main" val="865402630"/>
              </p:ext>
            </p:extLst>
          </p:nvPr>
        </p:nvGraphicFramePr>
        <p:xfrm>
          <a:off x="1004887" y="3966616"/>
          <a:ext cx="1343025" cy="885825"/>
        </p:xfrm>
        <a:graphic>
          <a:graphicData uri="http://schemas.openxmlformats.org/presentationml/2006/ole">
            <mc:AlternateContent xmlns:mc="http://schemas.openxmlformats.org/markup-compatibility/2006">
              <mc:Choice xmlns:v="urn:schemas-microsoft-com:vml" Requires="v">
                <p:oleObj spid="_x0000_s61476" name="Formel" r:id="rId3" imgW="672840" imgH="444240" progId="Equation.3">
                  <p:embed/>
                </p:oleObj>
              </mc:Choice>
              <mc:Fallback>
                <p:oleObj name="Formel" r:id="rId3" imgW="672840" imgH="444240" progId="Equation.3">
                  <p:embed/>
                  <p:pic>
                    <p:nvPicPr>
                      <p:cNvPr id="3277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4887" y="3966616"/>
                        <a:ext cx="1343025" cy="885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06410616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atin typeface="+mn-lt"/>
                <a:ea typeface="ＭＳ Ｐゴシック" charset="0"/>
                <a:cs typeface="ＭＳ Ｐゴシック" charset="0"/>
              </a:rPr>
              <a:t>Today’s lecture</a:t>
            </a:r>
          </a:p>
        </p:txBody>
      </p:sp>
      <p:sp>
        <p:nvSpPr>
          <p:cNvPr id="17411" name="Rectangle 3"/>
          <p:cNvSpPr>
            <a:spLocks noGrp="1" noChangeArrowheads="1"/>
          </p:cNvSpPr>
          <p:nvPr>
            <p:ph type="body" idx="1"/>
          </p:nvPr>
        </p:nvSpPr>
        <p:spPr/>
        <p:txBody>
          <a:bodyPr/>
          <a:lstStyle/>
          <a:p>
            <a:r>
              <a:rPr lang="en-US" dirty="0">
                <a:ea typeface="ＭＳ Ｐゴシック" charset="0"/>
              </a:rPr>
              <a:t>Social Network Analysis </a:t>
            </a:r>
          </a:p>
          <a:p>
            <a:r>
              <a:rPr lang="en-US" dirty="0">
                <a:ea typeface="ＭＳ Ｐゴシック" charset="0"/>
              </a:rPr>
              <a:t>Anchor text</a:t>
            </a:r>
          </a:p>
          <a:p>
            <a:r>
              <a:rPr lang="en-US" dirty="0">
                <a:ea typeface="ＭＳ Ｐゴシック" charset="0"/>
              </a:rPr>
              <a:t>Link analysis for ranking</a:t>
            </a:r>
          </a:p>
          <a:p>
            <a:pPr lvl="1"/>
            <a:r>
              <a:rPr lang="en-US" dirty="0">
                <a:ea typeface="ＭＳ Ｐゴシック" charset="0"/>
              </a:rPr>
              <a:t>PageRank and variants</a:t>
            </a:r>
          </a:p>
          <a:p>
            <a:pPr lvl="1"/>
            <a:r>
              <a:rPr lang="en-US" dirty="0">
                <a:ea typeface="ＭＳ Ｐゴシック" charset="0"/>
                <a:cs typeface="ＭＳ Ｐゴシック" charset="0"/>
              </a:rPr>
              <a:t>Hyperlink-Induced Topic Search (HITS)</a:t>
            </a:r>
            <a:endParaRPr lang="en-US" dirty="0">
              <a:ea typeface="ＭＳ Ｐゴシック" charset="0"/>
            </a:endParaRP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a:t>
            </a:fld>
            <a:endParaRPr lang="de-DE" dirty="0"/>
          </a:p>
        </p:txBody>
      </p:sp>
    </p:spTree>
    <p:extLst>
      <p:ext uri="{BB962C8B-B14F-4D97-AF65-F5344CB8AC3E}">
        <p14:creationId xmlns:p14="http://schemas.microsoft.com/office/powerpoint/2010/main" val="68635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atin typeface="+mn-lt"/>
                <a:ea typeface="ＭＳ Ｐゴシック" charset="0"/>
                <a:cs typeface="ＭＳ Ｐゴシック" charset="0"/>
              </a:rPr>
              <a:t>Ergodic Markov chains</a:t>
            </a:r>
          </a:p>
        </p:txBody>
      </p:sp>
      <p:sp>
        <p:nvSpPr>
          <p:cNvPr id="33795" name="Rectangle 3"/>
          <p:cNvSpPr>
            <a:spLocks noGrp="1" noChangeArrowheads="1"/>
          </p:cNvSpPr>
          <p:nvPr>
            <p:ph type="body" idx="1"/>
          </p:nvPr>
        </p:nvSpPr>
        <p:spPr>
          <a:xfrm>
            <a:off x="457200" y="1140296"/>
            <a:ext cx="8229600" cy="4525963"/>
          </a:xfrm>
        </p:spPr>
        <p:txBody>
          <a:bodyPr/>
          <a:lstStyle/>
          <a:p>
            <a:r>
              <a:rPr lang="en-US" sz="2800" dirty="0">
                <a:ea typeface="ＭＳ Ｐゴシック" charset="0"/>
              </a:rPr>
              <a:t>A Markov chain is </a:t>
            </a:r>
            <a:r>
              <a:rPr lang="en-US" sz="2800" u="sng" dirty="0" err="1">
                <a:ea typeface="ＭＳ Ｐゴシック" charset="0"/>
              </a:rPr>
              <a:t>ergodic</a:t>
            </a:r>
            <a:r>
              <a:rPr lang="en-US" sz="2800" dirty="0">
                <a:ea typeface="ＭＳ Ｐゴシック" charset="0"/>
              </a:rPr>
              <a:t> if</a:t>
            </a:r>
          </a:p>
          <a:p>
            <a:pPr lvl="1"/>
            <a:r>
              <a:rPr lang="en-US" sz="2400" dirty="0">
                <a:ea typeface="ＭＳ Ｐゴシック" charset="0"/>
              </a:rPr>
              <a:t>you have a path from any state to any other (reducibility)</a:t>
            </a:r>
          </a:p>
          <a:p>
            <a:pPr lvl="1"/>
            <a:r>
              <a:rPr lang="en-US" sz="2400" dirty="0">
                <a:ea typeface="ＭＳ Ｐゴシック" charset="0"/>
              </a:rPr>
              <a:t>returns to states occur at irregular times (aperiodicity)</a:t>
            </a:r>
          </a:p>
          <a:p>
            <a:pPr lvl="1"/>
            <a:r>
              <a:rPr lang="en-US" sz="2400" dirty="0">
                <a:ea typeface="ＭＳ Ｐゴシック" charset="0"/>
              </a:rPr>
              <a:t>For any start state, after a finite transient time T</a:t>
            </a:r>
            <a:r>
              <a:rPr lang="en-US" sz="2400" baseline="-25000" dirty="0">
                <a:ea typeface="ＭＳ Ｐゴシック" charset="0"/>
              </a:rPr>
              <a:t>0</a:t>
            </a:r>
            <a:r>
              <a:rPr lang="en-US" sz="2400" dirty="0">
                <a:ea typeface="ＭＳ Ｐゴシック" charset="0"/>
              </a:rPr>
              <a:t>, </a:t>
            </a:r>
            <a:r>
              <a:rPr lang="en-US" sz="2400" u="sng" dirty="0">
                <a:ea typeface="ＭＳ Ｐゴシック" charset="0"/>
              </a:rPr>
              <a:t>the probability of being in any state at a fixed time T&gt;T</a:t>
            </a:r>
            <a:r>
              <a:rPr lang="en-US" sz="2400" u="sng" baseline="-25000" dirty="0">
                <a:ea typeface="ＭＳ Ｐゴシック" charset="0"/>
              </a:rPr>
              <a:t>0</a:t>
            </a:r>
            <a:r>
              <a:rPr lang="en-US" sz="2400" u="sng" dirty="0">
                <a:ea typeface="ＭＳ Ｐゴシック" charset="0"/>
              </a:rPr>
              <a:t> is nonzero.</a:t>
            </a:r>
            <a:r>
              <a:rPr lang="en-US" sz="2400" dirty="0">
                <a:ea typeface="ＭＳ Ｐゴシック" charset="0"/>
              </a:rPr>
              <a:t> (positive recurrence)</a:t>
            </a:r>
            <a:endParaRPr lang="en-US" sz="2400" u="sng" dirty="0">
              <a:ea typeface="ＭＳ Ｐゴシック" charset="0"/>
            </a:endParaRPr>
          </a:p>
        </p:txBody>
      </p:sp>
      <p:sp>
        <p:nvSpPr>
          <p:cNvPr id="33796" name="Oval 4"/>
          <p:cNvSpPr>
            <a:spLocks noChangeArrowheads="1"/>
          </p:cNvSpPr>
          <p:nvPr/>
        </p:nvSpPr>
        <p:spPr bwMode="auto">
          <a:xfrm>
            <a:off x="2743200" y="5083646"/>
            <a:ext cx="457200" cy="457200"/>
          </a:xfrm>
          <a:prstGeom prst="ellipse">
            <a:avLst/>
          </a:prstGeom>
          <a:solidFill>
            <a:srgbClr val="FFFF00"/>
          </a:solidFill>
          <a:ln w="9525">
            <a:solidFill>
              <a:schemeClr val="tx1"/>
            </a:solidFill>
            <a:round/>
            <a:headEnd/>
            <a:tailEnd/>
          </a:ln>
        </p:spPr>
        <p:txBody>
          <a:bodyPr wrap="none" anchor="ctr"/>
          <a:lstStyle/>
          <a:p>
            <a:endParaRPr lang="en-US">
              <a:latin typeface="+mn-lt"/>
            </a:endParaRPr>
          </a:p>
        </p:txBody>
      </p:sp>
      <p:sp>
        <p:nvSpPr>
          <p:cNvPr id="33797" name="Oval 5"/>
          <p:cNvSpPr>
            <a:spLocks noChangeArrowheads="1"/>
          </p:cNvSpPr>
          <p:nvPr/>
        </p:nvSpPr>
        <p:spPr bwMode="auto">
          <a:xfrm>
            <a:off x="3962400" y="5083646"/>
            <a:ext cx="457200" cy="457200"/>
          </a:xfrm>
          <a:prstGeom prst="ellipse">
            <a:avLst/>
          </a:prstGeom>
          <a:solidFill>
            <a:srgbClr val="FFFF00"/>
          </a:solidFill>
          <a:ln w="9525">
            <a:solidFill>
              <a:schemeClr val="tx1"/>
            </a:solidFill>
            <a:round/>
            <a:headEnd/>
            <a:tailEnd/>
          </a:ln>
        </p:spPr>
        <p:txBody>
          <a:bodyPr wrap="none" anchor="ctr"/>
          <a:lstStyle/>
          <a:p>
            <a:endParaRPr lang="en-US">
              <a:latin typeface="+mn-lt"/>
            </a:endParaRPr>
          </a:p>
        </p:txBody>
      </p:sp>
      <p:cxnSp>
        <p:nvCxnSpPr>
          <p:cNvPr id="33798" name="AutoShape 6"/>
          <p:cNvCxnSpPr>
            <a:cxnSpLocks noChangeShapeType="1"/>
            <a:stCxn id="33796" idx="7"/>
            <a:endCxn id="33797" idx="1"/>
          </p:cNvCxnSpPr>
          <p:nvPr/>
        </p:nvCxnSpPr>
        <p:spPr bwMode="auto">
          <a:xfrm>
            <a:off x="3133725" y="5150321"/>
            <a:ext cx="8953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3799" name="AutoShape 7"/>
          <p:cNvCxnSpPr>
            <a:cxnSpLocks noChangeShapeType="1"/>
            <a:stCxn id="33797" idx="3"/>
            <a:endCxn id="33796" idx="5"/>
          </p:cNvCxnSpPr>
          <p:nvPr/>
        </p:nvCxnSpPr>
        <p:spPr bwMode="auto">
          <a:xfrm flipH="1">
            <a:off x="3133725" y="5474171"/>
            <a:ext cx="8953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3800" name="AutoShape 8"/>
          <p:cNvSpPr>
            <a:spLocks noChangeArrowheads="1"/>
          </p:cNvSpPr>
          <p:nvPr/>
        </p:nvSpPr>
        <p:spPr bwMode="auto">
          <a:xfrm>
            <a:off x="4670750" y="4712081"/>
            <a:ext cx="1372538" cy="1200329"/>
          </a:xfrm>
          <a:prstGeom prst="leftArrowCallout">
            <a:avLst>
              <a:gd name="adj1" fmla="val 25000"/>
              <a:gd name="adj2" fmla="val 25000"/>
              <a:gd name="adj3" fmla="val 18106"/>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a:latin typeface="+mn-lt"/>
              </a:rPr>
              <a:t>Not</a:t>
            </a:r>
          </a:p>
          <a:p>
            <a:pPr algn="ctr"/>
            <a:r>
              <a:rPr lang="en-US">
                <a:latin typeface="+mn-lt"/>
              </a:rPr>
              <a:t>ergodic</a:t>
            </a:r>
          </a:p>
          <a:p>
            <a:pPr algn="ctr"/>
            <a:r>
              <a:rPr lang="en-US">
                <a:latin typeface="+mn-lt"/>
              </a:rPr>
              <a:t>(even/</a:t>
            </a:r>
          </a:p>
          <a:p>
            <a:pPr algn="ctr"/>
            <a:r>
              <a:rPr lang="en-US">
                <a:latin typeface="+mn-lt"/>
              </a:rPr>
              <a:t>odd).</a:t>
            </a:r>
          </a:p>
        </p:txBody>
      </p:sp>
      <p:sp>
        <p:nvSpPr>
          <p:cNvPr id="9"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20</a:t>
            </a:fld>
            <a:endParaRPr lang="de-DE" dirty="0"/>
          </a:p>
        </p:txBody>
      </p:sp>
    </p:spTree>
    <p:extLst>
      <p:ext uri="{BB962C8B-B14F-4D97-AF65-F5344CB8AC3E}">
        <p14:creationId xmlns:p14="http://schemas.microsoft.com/office/powerpoint/2010/main" val="320887623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atin typeface="+mn-lt"/>
                <a:ea typeface="ＭＳ Ｐゴシック" charset="0"/>
                <a:cs typeface="ＭＳ Ｐゴシック" charset="0"/>
              </a:rPr>
              <a:t>Ergodic Markov chains</a:t>
            </a:r>
          </a:p>
        </p:txBody>
      </p:sp>
      <p:sp>
        <p:nvSpPr>
          <p:cNvPr id="34819" name="Rectangle 3"/>
          <p:cNvSpPr>
            <a:spLocks noGrp="1" noChangeArrowheads="1"/>
          </p:cNvSpPr>
          <p:nvPr>
            <p:ph type="body" idx="1"/>
          </p:nvPr>
        </p:nvSpPr>
        <p:spPr/>
        <p:txBody>
          <a:bodyPr/>
          <a:lstStyle/>
          <a:p>
            <a:r>
              <a:rPr lang="en-US" sz="2800" dirty="0">
                <a:ea typeface="ＭＳ Ｐゴシック" charset="0"/>
              </a:rPr>
              <a:t>For any ergodic Markov chain, there is a unique </a:t>
            </a:r>
            <a:r>
              <a:rPr lang="en-US" sz="2800" u="sng" dirty="0">
                <a:ea typeface="ＭＳ Ｐゴシック" charset="0"/>
              </a:rPr>
              <a:t>long-term visit rate</a:t>
            </a:r>
            <a:r>
              <a:rPr lang="en-US" sz="2800" dirty="0">
                <a:ea typeface="ＭＳ Ｐゴシック" charset="0"/>
              </a:rPr>
              <a:t> for each state.</a:t>
            </a:r>
          </a:p>
          <a:p>
            <a:pPr lvl="1"/>
            <a:r>
              <a:rPr lang="en-US" i="1" dirty="0">
                <a:ea typeface="ＭＳ Ｐゴシック" charset="0"/>
              </a:rPr>
              <a:t>"Steady-state" distribution</a:t>
            </a:r>
            <a:r>
              <a:rPr lang="en-US" dirty="0">
                <a:ea typeface="ＭＳ Ｐゴシック" charset="0"/>
              </a:rPr>
              <a:t>.</a:t>
            </a:r>
          </a:p>
          <a:p>
            <a:r>
              <a:rPr lang="en-US" sz="2800" dirty="0">
                <a:ea typeface="ＭＳ Ｐゴシック" charset="0"/>
              </a:rPr>
              <a:t>Over a long time-period, we visit each state in proportion to this rate.</a:t>
            </a:r>
          </a:p>
          <a:p>
            <a:r>
              <a:rPr lang="en-US" sz="2800" dirty="0">
                <a:ea typeface="ＭＳ Ｐゴシック" charset="0"/>
              </a:rPr>
              <a:t>It doesn’t matter where we start.</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21</a:t>
            </a:fld>
            <a:endParaRPr lang="de-DE" dirty="0"/>
          </a:p>
        </p:txBody>
      </p:sp>
    </p:spTree>
    <p:extLst>
      <p:ext uri="{BB962C8B-B14F-4D97-AF65-F5344CB8AC3E}">
        <p14:creationId xmlns:p14="http://schemas.microsoft.com/office/powerpoint/2010/main" val="61211114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r>
              <a:rPr lang="en-US" dirty="0">
                <a:latin typeface="+mn-lt"/>
                <a:ea typeface="ＭＳ Ｐゴシック" charset="0"/>
                <a:cs typeface="ＭＳ Ｐゴシック" charset="0"/>
              </a:rPr>
              <a:t>State vectors</a:t>
            </a:r>
          </a:p>
        </p:txBody>
      </p:sp>
      <p:sp>
        <p:nvSpPr>
          <p:cNvPr id="35844" name="Rectangle 3"/>
          <p:cNvSpPr>
            <a:spLocks noGrp="1" noChangeArrowheads="1"/>
          </p:cNvSpPr>
          <p:nvPr>
            <p:ph type="body" idx="1"/>
          </p:nvPr>
        </p:nvSpPr>
        <p:spPr>
          <a:xfrm>
            <a:off x="685800" y="1147936"/>
            <a:ext cx="8229600" cy="4525962"/>
          </a:xfrm>
        </p:spPr>
        <p:txBody>
          <a:bodyPr/>
          <a:lstStyle/>
          <a:p>
            <a:r>
              <a:rPr lang="en-US" sz="2800" dirty="0">
                <a:ea typeface="ＭＳ Ｐゴシック" charset="0"/>
                <a:cs typeface="ＭＳ Ｐゴシック" charset="0"/>
              </a:rPr>
              <a:t>A (row) vector (state vector) </a:t>
            </a:r>
            <a:r>
              <a:rPr lang="en-US" sz="2800" b="1" dirty="0">
                <a:ea typeface="ＭＳ Ｐゴシック" charset="0"/>
                <a:cs typeface="ＭＳ Ｐゴシック" charset="0"/>
              </a:rPr>
              <a:t>x</a:t>
            </a:r>
            <a:r>
              <a:rPr lang="en-US" sz="2800" dirty="0">
                <a:ea typeface="ＭＳ Ｐゴシック" charset="0"/>
                <a:cs typeface="ＭＳ Ｐゴシック" charset="0"/>
              </a:rPr>
              <a:t> = (x</a:t>
            </a:r>
            <a:r>
              <a:rPr lang="en-US" sz="2800" baseline="-25000" dirty="0">
                <a:ea typeface="ＭＳ Ｐゴシック" charset="0"/>
                <a:cs typeface="ＭＳ Ｐゴシック" charset="0"/>
              </a:rPr>
              <a:t>1</a:t>
            </a:r>
            <a:r>
              <a:rPr lang="en-US" sz="2800" dirty="0">
                <a:ea typeface="ＭＳ Ｐゴシック" charset="0"/>
                <a:cs typeface="ＭＳ Ｐゴシック" charset="0"/>
              </a:rPr>
              <a:t>, … </a:t>
            </a:r>
            <a:r>
              <a:rPr lang="en-US" sz="2800" dirty="0" err="1">
                <a:ea typeface="ＭＳ Ｐゴシック" charset="0"/>
                <a:cs typeface="ＭＳ Ｐゴシック" charset="0"/>
              </a:rPr>
              <a:t>x</a:t>
            </a:r>
            <a:r>
              <a:rPr lang="en-US" sz="2800" baseline="-25000" dirty="0" err="1">
                <a:ea typeface="ＭＳ Ｐゴシック" charset="0"/>
                <a:cs typeface="ＭＳ Ｐゴシック" charset="0"/>
              </a:rPr>
              <a:t>n</a:t>
            </a:r>
            <a:r>
              <a:rPr lang="en-US" sz="2800" dirty="0">
                <a:ea typeface="ＭＳ Ｐゴシック" charset="0"/>
                <a:cs typeface="ＭＳ Ｐゴシック" charset="0"/>
              </a:rPr>
              <a:t>) tells us where the walk is at any point.</a:t>
            </a:r>
          </a:p>
          <a:p>
            <a:r>
              <a:rPr lang="en-US" sz="2800" dirty="0">
                <a:ea typeface="ＭＳ Ｐゴシック" charset="0"/>
                <a:cs typeface="ＭＳ Ｐゴシック" charset="0"/>
              </a:rPr>
              <a:t>E.g., (000…1…000) means we’re in state </a:t>
            </a:r>
            <a:r>
              <a:rPr lang="en-US" sz="2800" dirty="0" err="1">
                <a:ea typeface="ＭＳ Ｐゴシック" charset="0"/>
                <a:cs typeface="ＭＳ Ｐゴシック" charset="0"/>
              </a:rPr>
              <a:t>i</a:t>
            </a:r>
            <a:r>
              <a:rPr lang="en-US" sz="2800" dirty="0">
                <a:ea typeface="ＭＳ Ｐゴシック" charset="0"/>
                <a:cs typeface="ＭＳ Ｐゴシック" charset="0"/>
              </a:rPr>
              <a:t>.</a:t>
            </a:r>
          </a:p>
        </p:txBody>
      </p:sp>
      <p:sp>
        <p:nvSpPr>
          <p:cNvPr id="35845" name="Text Box 4"/>
          <p:cNvSpPr txBox="1">
            <a:spLocks noChangeArrowheads="1"/>
          </p:cNvSpPr>
          <p:nvPr/>
        </p:nvSpPr>
        <p:spPr bwMode="auto">
          <a:xfrm>
            <a:off x="2771800" y="2607295"/>
            <a:ext cx="25668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i="0">
                <a:latin typeface="+mn-lt"/>
              </a:rPr>
              <a:t>i</a:t>
            </a:r>
          </a:p>
        </p:txBody>
      </p:sp>
      <p:sp>
        <p:nvSpPr>
          <p:cNvPr id="35846" name="Text Box 5"/>
          <p:cNvSpPr txBox="1">
            <a:spLocks noChangeArrowheads="1"/>
          </p:cNvSpPr>
          <p:nvPr/>
        </p:nvSpPr>
        <p:spPr bwMode="auto">
          <a:xfrm>
            <a:off x="3424430" y="2607295"/>
            <a:ext cx="35548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i="0">
                <a:latin typeface="+mn-lt"/>
              </a:rPr>
              <a:t>n</a:t>
            </a:r>
          </a:p>
        </p:txBody>
      </p:sp>
      <p:sp>
        <p:nvSpPr>
          <p:cNvPr id="35847" name="Text Box 6"/>
          <p:cNvSpPr txBox="1">
            <a:spLocks noChangeArrowheads="1"/>
          </p:cNvSpPr>
          <p:nvPr/>
        </p:nvSpPr>
        <p:spPr bwMode="auto">
          <a:xfrm>
            <a:off x="1966325" y="2607295"/>
            <a:ext cx="34255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i="0">
                <a:latin typeface="+mn-lt"/>
              </a:rPr>
              <a:t>1</a:t>
            </a:r>
          </a:p>
        </p:txBody>
      </p:sp>
      <p:sp>
        <p:nvSpPr>
          <p:cNvPr id="35848" name="Text Box 7"/>
          <p:cNvSpPr txBox="1">
            <a:spLocks noChangeArrowheads="1"/>
          </p:cNvSpPr>
          <p:nvPr/>
        </p:nvSpPr>
        <p:spPr bwMode="auto">
          <a:xfrm>
            <a:off x="457200" y="3713510"/>
            <a:ext cx="8458200"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r>
              <a:rPr lang="en-US" sz="2800" i="0" dirty="0">
                <a:latin typeface="+mn-lt"/>
              </a:rPr>
              <a:t>More generally, the vector </a:t>
            </a:r>
            <a:r>
              <a:rPr lang="en-US" sz="2800" b="1" i="0" dirty="0">
                <a:latin typeface="+mn-lt"/>
              </a:rPr>
              <a:t>x</a:t>
            </a:r>
            <a:r>
              <a:rPr lang="en-US" sz="2800" i="0" dirty="0">
                <a:latin typeface="+mn-lt"/>
              </a:rPr>
              <a:t> = (x</a:t>
            </a:r>
            <a:r>
              <a:rPr lang="en-US" sz="2800" i="0" baseline="-25000" dirty="0">
                <a:latin typeface="+mn-lt"/>
              </a:rPr>
              <a:t>1</a:t>
            </a:r>
            <a:r>
              <a:rPr lang="en-US" sz="2800" i="0" dirty="0">
                <a:latin typeface="+mn-lt"/>
              </a:rPr>
              <a:t>, … </a:t>
            </a:r>
            <a:r>
              <a:rPr lang="en-US" sz="2800" i="0" dirty="0" err="1">
                <a:latin typeface="+mn-lt"/>
              </a:rPr>
              <a:t>x</a:t>
            </a:r>
            <a:r>
              <a:rPr lang="en-US" sz="2800" i="0" baseline="-25000" dirty="0" err="1">
                <a:latin typeface="+mn-lt"/>
              </a:rPr>
              <a:t>n</a:t>
            </a:r>
            <a:r>
              <a:rPr lang="en-US" sz="2800" i="0" dirty="0">
                <a:latin typeface="+mn-lt"/>
              </a:rPr>
              <a:t>) means the walk is in state </a:t>
            </a:r>
            <a:r>
              <a:rPr lang="en-US" sz="2800" i="0" dirty="0" err="1">
                <a:latin typeface="+mn-lt"/>
              </a:rPr>
              <a:t>i</a:t>
            </a:r>
            <a:r>
              <a:rPr lang="en-US" sz="2800" i="0" dirty="0">
                <a:latin typeface="+mn-lt"/>
              </a:rPr>
              <a:t> with relative frequency x</a:t>
            </a:r>
            <a:r>
              <a:rPr lang="en-US" sz="2800" i="0" baseline="-25000" dirty="0">
                <a:latin typeface="+mn-lt"/>
              </a:rPr>
              <a:t>i</a:t>
            </a:r>
            <a:r>
              <a:rPr lang="en-US" sz="2800" i="0" dirty="0">
                <a:latin typeface="+mn-lt"/>
              </a:rPr>
              <a:t>.</a:t>
            </a:r>
            <a:r>
              <a:rPr lang="en-US" sz="2000" i="0" dirty="0">
                <a:latin typeface="+mn-lt"/>
              </a:rPr>
              <a:t> </a:t>
            </a:r>
          </a:p>
        </p:txBody>
      </p:sp>
      <p:graphicFrame>
        <p:nvGraphicFramePr>
          <p:cNvPr id="35842" name="Object 2"/>
          <p:cNvGraphicFramePr>
            <a:graphicFrameLocks noChangeAspect="1"/>
          </p:cNvGraphicFramePr>
          <p:nvPr>
            <p:extLst>
              <p:ext uri="{D42A27DB-BD31-4B8C-83A1-F6EECF244321}">
                <p14:modId xmlns:p14="http://schemas.microsoft.com/office/powerpoint/2010/main" val="3627925989"/>
              </p:ext>
            </p:extLst>
          </p:nvPr>
        </p:nvGraphicFramePr>
        <p:xfrm>
          <a:off x="3505200" y="4653310"/>
          <a:ext cx="1657350" cy="1223962"/>
        </p:xfrm>
        <a:graphic>
          <a:graphicData uri="http://schemas.openxmlformats.org/presentationml/2006/ole">
            <mc:AlternateContent xmlns:mc="http://schemas.openxmlformats.org/markup-compatibility/2006">
              <mc:Choice xmlns:v="urn:schemas-microsoft-com:vml" Requires="v">
                <p:oleObj spid="_x0000_s22787" name="Formel" r:id="rId3" imgW="583920" imgH="431640" progId="Equation.3">
                  <p:embed/>
                </p:oleObj>
              </mc:Choice>
              <mc:Fallback>
                <p:oleObj name="Formel" r:id="rId3" imgW="58392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4653310"/>
                        <a:ext cx="1657350" cy="12239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9"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22</a:t>
            </a:fld>
            <a:endParaRPr lang="de-DE" dirty="0"/>
          </a:p>
        </p:txBody>
      </p:sp>
    </p:spTree>
    <p:extLst>
      <p:ext uri="{BB962C8B-B14F-4D97-AF65-F5344CB8AC3E}">
        <p14:creationId xmlns:p14="http://schemas.microsoft.com/office/powerpoint/2010/main" val="286381122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a:latin typeface="+mn-lt"/>
                <a:ea typeface="ＭＳ Ｐゴシック" charset="0"/>
                <a:cs typeface="ＭＳ Ｐゴシック" charset="0"/>
              </a:rPr>
              <a:t>Change in state vector</a:t>
            </a:r>
          </a:p>
        </p:txBody>
      </p:sp>
      <p:sp>
        <p:nvSpPr>
          <p:cNvPr id="1257475" name="Rectangle 3"/>
          <p:cNvSpPr>
            <a:spLocks noGrp="1" noChangeArrowheads="1"/>
          </p:cNvSpPr>
          <p:nvPr>
            <p:ph type="body" idx="1"/>
          </p:nvPr>
        </p:nvSpPr>
        <p:spPr/>
        <p:txBody>
          <a:bodyPr/>
          <a:lstStyle/>
          <a:p>
            <a:r>
              <a:rPr lang="en-US" sz="2800" dirty="0">
                <a:ea typeface="ＭＳ Ｐゴシック" charset="0"/>
                <a:cs typeface="ＭＳ Ｐゴシック" charset="0"/>
              </a:rPr>
              <a:t>If the state vector is  </a:t>
            </a:r>
            <a:br>
              <a:rPr lang="en-US" sz="2800" dirty="0">
                <a:ea typeface="ＭＳ Ｐゴシック" charset="0"/>
                <a:cs typeface="ＭＳ Ｐゴシック" charset="0"/>
              </a:rPr>
            </a:br>
            <a:r>
              <a:rPr lang="en-US" sz="2800" b="1" dirty="0">
                <a:ea typeface="ＭＳ Ｐゴシック" charset="0"/>
                <a:cs typeface="ＭＳ Ｐゴシック" charset="0"/>
              </a:rPr>
              <a:t>x</a:t>
            </a:r>
            <a:r>
              <a:rPr lang="en-US" sz="2800" dirty="0">
                <a:ea typeface="ＭＳ Ｐゴシック" charset="0"/>
                <a:cs typeface="ＭＳ Ｐゴシック" charset="0"/>
              </a:rPr>
              <a:t> </a:t>
            </a:r>
            <a:r>
              <a:rPr lang="en-US" sz="2800" i="1" dirty="0">
                <a:ea typeface="ＭＳ Ｐゴシック" charset="0"/>
                <a:cs typeface="ＭＳ Ｐゴシック" charset="0"/>
              </a:rPr>
              <a:t>= </a:t>
            </a:r>
            <a:r>
              <a:rPr lang="en-US" sz="2800" dirty="0">
                <a:ea typeface="ＭＳ Ｐゴシック" charset="0"/>
                <a:cs typeface="ＭＳ Ｐゴシック" charset="0"/>
              </a:rPr>
              <a:t>(</a:t>
            </a:r>
            <a:r>
              <a:rPr lang="en-US" sz="2800" i="1" dirty="0">
                <a:ea typeface="ＭＳ Ｐゴシック" charset="0"/>
                <a:cs typeface="ＭＳ Ｐゴシック" charset="0"/>
              </a:rPr>
              <a:t>x</a:t>
            </a:r>
            <a:r>
              <a:rPr lang="en-US" sz="2800" i="1" baseline="-25000" dirty="0">
                <a:ea typeface="ＭＳ Ｐゴシック" charset="0"/>
                <a:cs typeface="ＭＳ Ｐゴシック" charset="0"/>
              </a:rPr>
              <a:t>1</a:t>
            </a:r>
            <a:r>
              <a:rPr lang="en-US" sz="2800" i="1" dirty="0">
                <a:ea typeface="ＭＳ Ｐゴシック" charset="0"/>
                <a:cs typeface="ＭＳ Ｐゴシック" charset="0"/>
              </a:rPr>
              <a:t>, … </a:t>
            </a:r>
            <a:r>
              <a:rPr lang="en-US" sz="2800" i="1" dirty="0" err="1">
                <a:ea typeface="ＭＳ Ｐゴシック" charset="0"/>
                <a:cs typeface="ＭＳ Ｐゴシック" charset="0"/>
              </a:rPr>
              <a:t>x</a:t>
            </a:r>
            <a:r>
              <a:rPr lang="en-US" sz="2800" i="1" baseline="-25000" dirty="0" err="1">
                <a:ea typeface="ＭＳ Ｐゴシック" charset="0"/>
                <a:cs typeface="ＭＳ Ｐゴシック" charset="0"/>
              </a:rPr>
              <a:t>n</a:t>
            </a:r>
            <a:r>
              <a:rPr lang="en-US" sz="2800" dirty="0">
                <a:ea typeface="ＭＳ Ｐゴシック" charset="0"/>
                <a:cs typeface="ＭＳ Ｐゴシック" charset="0"/>
              </a:rPr>
              <a:t>)</a:t>
            </a:r>
            <a:r>
              <a:rPr lang="en-US" sz="2800" i="1" dirty="0">
                <a:ea typeface="ＭＳ Ｐゴシック" charset="0"/>
                <a:cs typeface="ＭＳ Ｐゴシック" charset="0"/>
              </a:rPr>
              <a:t> </a:t>
            </a:r>
            <a:r>
              <a:rPr lang="en-US" sz="2800" dirty="0">
                <a:ea typeface="ＭＳ Ｐゴシック" charset="0"/>
                <a:cs typeface="ＭＳ Ｐゴシック" charset="0"/>
              </a:rPr>
              <a:t>at this step, what is it at the next step?</a:t>
            </a:r>
          </a:p>
          <a:p>
            <a:r>
              <a:rPr lang="en-US" sz="2800" dirty="0">
                <a:ea typeface="ＭＳ Ｐゴシック" charset="0"/>
                <a:cs typeface="ＭＳ Ｐゴシック" charset="0"/>
              </a:rPr>
              <a:t>Recall that row </a:t>
            </a:r>
            <a:r>
              <a:rPr lang="en-US" sz="2800" i="1" dirty="0" err="1">
                <a:ea typeface="ＭＳ Ｐゴシック" charset="0"/>
                <a:cs typeface="ＭＳ Ｐゴシック" charset="0"/>
              </a:rPr>
              <a:t>i</a:t>
            </a:r>
            <a:r>
              <a:rPr lang="en-US" sz="2800" dirty="0">
                <a:ea typeface="ＭＳ Ｐゴシック" charset="0"/>
                <a:cs typeface="ＭＳ Ｐゴシック" charset="0"/>
              </a:rPr>
              <a:t> of the transition matrix </a:t>
            </a:r>
            <a:r>
              <a:rPr lang="en-US" sz="2800" b="1" dirty="0">
                <a:ea typeface="ＭＳ Ｐゴシック" charset="0"/>
                <a:cs typeface="ＭＳ Ｐゴシック" charset="0"/>
              </a:rPr>
              <a:t>P</a:t>
            </a:r>
            <a:r>
              <a:rPr lang="en-US" sz="2800" dirty="0">
                <a:ea typeface="ＭＳ Ｐゴシック" charset="0"/>
                <a:cs typeface="ＭＳ Ｐゴシック" charset="0"/>
              </a:rPr>
              <a:t> tells us where we go next from state </a:t>
            </a:r>
            <a:r>
              <a:rPr lang="en-US" sz="2800" i="1" dirty="0" err="1">
                <a:ea typeface="ＭＳ Ｐゴシック" charset="0"/>
                <a:cs typeface="ＭＳ Ｐゴシック" charset="0"/>
              </a:rPr>
              <a:t>i</a:t>
            </a:r>
            <a:endParaRPr lang="en-US" sz="2800" dirty="0">
              <a:ea typeface="ＭＳ Ｐゴシック" charset="0"/>
              <a:cs typeface="ＭＳ Ｐゴシック" charset="0"/>
            </a:endParaRPr>
          </a:p>
          <a:p>
            <a:r>
              <a:rPr lang="en-US" sz="2800" dirty="0">
                <a:ea typeface="ＭＳ Ｐゴシック" charset="0"/>
                <a:cs typeface="ＭＳ Ｐゴシック" charset="0"/>
              </a:rPr>
              <a:t>So from </a:t>
            </a:r>
            <a:r>
              <a:rPr lang="en-US" sz="2800" b="1" dirty="0">
                <a:ea typeface="ＭＳ Ｐゴシック" charset="0"/>
                <a:cs typeface="ＭＳ Ｐゴシック" charset="0"/>
              </a:rPr>
              <a:t>x</a:t>
            </a:r>
            <a:r>
              <a:rPr lang="en-US" sz="2800" dirty="0">
                <a:ea typeface="ＭＳ Ｐゴシック" charset="0"/>
                <a:cs typeface="ＭＳ Ｐゴシック" charset="0"/>
              </a:rPr>
              <a:t>, our next state is distributed as </a:t>
            </a:r>
            <a:r>
              <a:rPr lang="en-US" sz="2800" b="1" dirty="0" err="1">
                <a:ea typeface="ＭＳ Ｐゴシック" charset="0"/>
                <a:cs typeface="ＭＳ Ｐゴシック" charset="0"/>
              </a:rPr>
              <a:t>xP</a:t>
            </a:r>
            <a:r>
              <a:rPr lang="en-US" sz="2800" dirty="0">
                <a:ea typeface="ＭＳ Ｐゴシック" charset="0"/>
                <a:cs typeface="ＭＳ Ｐゴシック" charset="0"/>
              </a:rPr>
              <a:t>.</a:t>
            </a:r>
            <a:endParaRPr lang="en-US" sz="2800" i="1" dirty="0">
              <a:ea typeface="ＭＳ Ｐゴシック" charset="0"/>
              <a:cs typeface="ＭＳ Ｐゴシック" charset="0"/>
            </a:endParaRP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23</a:t>
            </a:fld>
            <a:endParaRPr lang="de-DE" dirty="0"/>
          </a:p>
        </p:txBody>
      </p:sp>
    </p:spTree>
    <p:extLst>
      <p:ext uri="{BB962C8B-B14F-4D97-AF65-F5344CB8AC3E}">
        <p14:creationId xmlns:p14="http://schemas.microsoft.com/office/powerpoint/2010/main" val="1652235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74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74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74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747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atin typeface="+mn-lt"/>
                <a:ea typeface="ＭＳ Ｐゴシック" charset="0"/>
                <a:cs typeface="ＭＳ Ｐゴシック" charset="0"/>
              </a:rPr>
              <a:t>Steady state example</a:t>
            </a:r>
          </a:p>
        </p:txBody>
      </p:sp>
      <p:sp>
        <p:nvSpPr>
          <p:cNvPr id="37891" name="Rectangle 3"/>
          <p:cNvSpPr>
            <a:spLocks noGrp="1" noChangeArrowheads="1"/>
          </p:cNvSpPr>
          <p:nvPr>
            <p:ph type="body" idx="1"/>
          </p:nvPr>
        </p:nvSpPr>
        <p:spPr/>
        <p:txBody>
          <a:bodyPr/>
          <a:lstStyle/>
          <a:p>
            <a:r>
              <a:rPr lang="en-US" sz="3000" dirty="0">
                <a:ea typeface="ＭＳ Ｐゴシック" charset="0"/>
              </a:rPr>
              <a:t>The steady state looks like a vector of probabilities </a:t>
            </a:r>
            <a:r>
              <a:rPr lang="en-US" sz="3000" b="1" dirty="0">
                <a:ea typeface="ＭＳ Ｐゴシック" charset="0"/>
              </a:rPr>
              <a:t>a</a:t>
            </a:r>
            <a:r>
              <a:rPr lang="en-US" sz="3000" dirty="0">
                <a:ea typeface="ＭＳ Ｐゴシック" charset="0"/>
              </a:rPr>
              <a:t> = (a</a:t>
            </a:r>
            <a:r>
              <a:rPr lang="en-US" sz="3000" baseline="-25000" dirty="0">
                <a:ea typeface="ＭＳ Ｐゴシック" charset="0"/>
              </a:rPr>
              <a:t>1</a:t>
            </a:r>
            <a:r>
              <a:rPr lang="en-US" sz="3000" dirty="0">
                <a:ea typeface="ＭＳ Ｐゴシック" charset="0"/>
              </a:rPr>
              <a:t>, … a</a:t>
            </a:r>
            <a:r>
              <a:rPr lang="en-US" sz="3000" baseline="-25000" dirty="0">
                <a:ea typeface="ＭＳ Ｐゴシック" charset="0"/>
              </a:rPr>
              <a:t>n</a:t>
            </a:r>
            <a:r>
              <a:rPr lang="en-US" sz="3000" dirty="0">
                <a:ea typeface="ＭＳ Ｐゴシック" charset="0"/>
              </a:rPr>
              <a:t>):</a:t>
            </a:r>
          </a:p>
          <a:p>
            <a:pPr lvl="1"/>
            <a:r>
              <a:rPr lang="en-US" dirty="0" err="1">
                <a:ea typeface="ＭＳ Ｐゴシック" charset="0"/>
              </a:rPr>
              <a:t>a</a:t>
            </a:r>
            <a:r>
              <a:rPr lang="en-US" baseline="-25000" dirty="0" err="1">
                <a:ea typeface="ＭＳ Ｐゴシック" charset="0"/>
              </a:rPr>
              <a:t>i</a:t>
            </a:r>
            <a:r>
              <a:rPr lang="en-US" dirty="0">
                <a:ea typeface="ＭＳ Ｐゴシック" charset="0"/>
              </a:rPr>
              <a:t> is the relative frequency that we are in state </a:t>
            </a:r>
            <a:r>
              <a:rPr lang="en-US" dirty="0" err="1">
                <a:ea typeface="ＭＳ Ｐゴシック" charset="0"/>
              </a:rPr>
              <a:t>i</a:t>
            </a:r>
            <a:r>
              <a:rPr lang="en-US" dirty="0">
                <a:ea typeface="ＭＳ Ｐゴシック" charset="0"/>
              </a:rPr>
              <a:t>.</a:t>
            </a:r>
          </a:p>
        </p:txBody>
      </p:sp>
      <p:sp>
        <p:nvSpPr>
          <p:cNvPr id="37892" name="Oval 4"/>
          <p:cNvSpPr>
            <a:spLocks noChangeArrowheads="1"/>
          </p:cNvSpPr>
          <p:nvPr/>
        </p:nvSpPr>
        <p:spPr bwMode="auto">
          <a:xfrm>
            <a:off x="3505200" y="3343597"/>
            <a:ext cx="457200" cy="457200"/>
          </a:xfrm>
          <a:prstGeom prst="ellipse">
            <a:avLst/>
          </a:prstGeom>
          <a:solidFill>
            <a:schemeClr val="accent1">
              <a:alpha val="50195"/>
            </a:schemeClr>
          </a:solidFill>
          <a:ln w="9525">
            <a:solidFill>
              <a:schemeClr val="tx1"/>
            </a:solidFill>
            <a:round/>
            <a:headEnd/>
            <a:tailEnd/>
          </a:ln>
        </p:spPr>
        <p:txBody>
          <a:bodyPr wrap="none" anchor="ctr"/>
          <a:lstStyle/>
          <a:p>
            <a:pPr algn="ctr"/>
            <a:r>
              <a:rPr lang="en-US">
                <a:latin typeface="+mn-lt"/>
              </a:rPr>
              <a:t>1</a:t>
            </a:r>
          </a:p>
        </p:txBody>
      </p:sp>
      <p:sp>
        <p:nvSpPr>
          <p:cNvPr id="37893" name="Oval 5"/>
          <p:cNvSpPr>
            <a:spLocks noChangeArrowheads="1"/>
          </p:cNvSpPr>
          <p:nvPr/>
        </p:nvSpPr>
        <p:spPr bwMode="auto">
          <a:xfrm>
            <a:off x="4724400" y="3343597"/>
            <a:ext cx="457200" cy="457200"/>
          </a:xfrm>
          <a:prstGeom prst="ellipse">
            <a:avLst/>
          </a:prstGeom>
          <a:solidFill>
            <a:schemeClr val="accent1">
              <a:alpha val="50195"/>
            </a:schemeClr>
          </a:solidFill>
          <a:ln w="9525">
            <a:solidFill>
              <a:schemeClr val="tx1"/>
            </a:solidFill>
            <a:round/>
            <a:headEnd/>
            <a:tailEnd/>
          </a:ln>
        </p:spPr>
        <p:txBody>
          <a:bodyPr wrap="none" anchor="ctr"/>
          <a:lstStyle/>
          <a:p>
            <a:pPr algn="ctr"/>
            <a:r>
              <a:rPr lang="en-US">
                <a:latin typeface="+mn-lt"/>
              </a:rPr>
              <a:t>2</a:t>
            </a:r>
          </a:p>
        </p:txBody>
      </p:sp>
      <p:cxnSp>
        <p:nvCxnSpPr>
          <p:cNvPr id="37894" name="AutoShape 6"/>
          <p:cNvCxnSpPr>
            <a:cxnSpLocks noChangeShapeType="1"/>
            <a:stCxn id="37892" idx="7"/>
            <a:endCxn id="37893" idx="1"/>
          </p:cNvCxnSpPr>
          <p:nvPr/>
        </p:nvCxnSpPr>
        <p:spPr bwMode="auto">
          <a:xfrm>
            <a:off x="3895725" y="3410272"/>
            <a:ext cx="8953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7895" name="AutoShape 7"/>
          <p:cNvCxnSpPr>
            <a:cxnSpLocks noChangeShapeType="1"/>
            <a:stCxn id="37893" idx="3"/>
            <a:endCxn id="37892" idx="5"/>
          </p:cNvCxnSpPr>
          <p:nvPr/>
        </p:nvCxnSpPr>
        <p:spPr bwMode="auto">
          <a:xfrm flipH="1">
            <a:off x="3895725" y="3734122"/>
            <a:ext cx="89535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7896" name="AutoShape 8"/>
          <p:cNvCxnSpPr>
            <a:cxnSpLocks noChangeShapeType="1"/>
            <a:stCxn id="37892" idx="1"/>
            <a:endCxn id="37892" idx="3"/>
          </p:cNvCxnSpPr>
          <p:nvPr/>
        </p:nvCxnSpPr>
        <p:spPr bwMode="auto">
          <a:xfrm rot="5400000" flipV="1">
            <a:off x="3410744" y="3571403"/>
            <a:ext cx="323850" cy="1588"/>
          </a:xfrm>
          <a:prstGeom prst="curvedConnector5">
            <a:avLst>
              <a:gd name="adj1" fmla="val -91176"/>
              <a:gd name="adj2" fmla="val -39000000"/>
              <a:gd name="adj3" fmla="val 191176"/>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37897" name="AutoShape 9"/>
          <p:cNvCxnSpPr>
            <a:cxnSpLocks noChangeShapeType="1"/>
            <a:stCxn id="37893" idx="7"/>
            <a:endCxn id="37893" idx="5"/>
          </p:cNvCxnSpPr>
          <p:nvPr/>
        </p:nvCxnSpPr>
        <p:spPr bwMode="auto">
          <a:xfrm rot="5400000" flipV="1">
            <a:off x="4953794" y="3571403"/>
            <a:ext cx="323850" cy="1588"/>
          </a:xfrm>
          <a:prstGeom prst="curvedConnector5">
            <a:avLst>
              <a:gd name="adj1" fmla="val -91176"/>
              <a:gd name="adj2" fmla="val 39000000"/>
              <a:gd name="adj3" fmla="val 191176"/>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37898" name="Text Box 10"/>
          <p:cNvSpPr txBox="1">
            <a:spLocks noChangeArrowheads="1"/>
          </p:cNvSpPr>
          <p:nvPr/>
        </p:nvSpPr>
        <p:spPr bwMode="auto">
          <a:xfrm>
            <a:off x="4092970" y="3067343"/>
            <a:ext cx="53578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sz="2000" i="0">
                <a:latin typeface="+mn-lt"/>
              </a:rPr>
              <a:t>3/4</a:t>
            </a:r>
          </a:p>
        </p:txBody>
      </p:sp>
      <p:sp>
        <p:nvSpPr>
          <p:cNvPr id="37899" name="Text Box 11"/>
          <p:cNvSpPr txBox="1">
            <a:spLocks noChangeArrowheads="1"/>
          </p:cNvSpPr>
          <p:nvPr/>
        </p:nvSpPr>
        <p:spPr bwMode="auto">
          <a:xfrm>
            <a:off x="4100907" y="3707105"/>
            <a:ext cx="53578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sz="2000" i="0">
                <a:latin typeface="+mn-lt"/>
              </a:rPr>
              <a:t>1/4</a:t>
            </a:r>
          </a:p>
        </p:txBody>
      </p:sp>
      <p:sp>
        <p:nvSpPr>
          <p:cNvPr id="37900" name="Text Box 12"/>
          <p:cNvSpPr txBox="1">
            <a:spLocks noChangeArrowheads="1"/>
          </p:cNvSpPr>
          <p:nvPr/>
        </p:nvSpPr>
        <p:spPr bwMode="auto">
          <a:xfrm>
            <a:off x="5650307" y="3341980"/>
            <a:ext cx="53578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sz="2000" i="0">
                <a:latin typeface="+mn-lt"/>
              </a:rPr>
              <a:t>3/4</a:t>
            </a:r>
          </a:p>
        </p:txBody>
      </p:sp>
      <p:sp>
        <p:nvSpPr>
          <p:cNvPr id="37901" name="Text Box 13"/>
          <p:cNvSpPr txBox="1">
            <a:spLocks noChangeArrowheads="1"/>
          </p:cNvSpPr>
          <p:nvPr/>
        </p:nvSpPr>
        <p:spPr bwMode="auto">
          <a:xfrm>
            <a:off x="2500707" y="3341980"/>
            <a:ext cx="53578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sz="2000" i="0">
                <a:latin typeface="+mn-lt"/>
              </a:rPr>
              <a:t>1/4</a:t>
            </a:r>
          </a:p>
        </p:txBody>
      </p:sp>
      <p:sp>
        <p:nvSpPr>
          <p:cNvPr id="37902" name="Text Box 14"/>
          <p:cNvSpPr txBox="1">
            <a:spLocks noChangeArrowheads="1"/>
          </p:cNvSpPr>
          <p:nvPr/>
        </p:nvSpPr>
        <p:spPr bwMode="auto">
          <a:xfrm>
            <a:off x="971600" y="4423603"/>
            <a:ext cx="6391493"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sz="3200" i="0">
                <a:latin typeface="+mn-lt"/>
              </a:rPr>
              <a:t>For this example, a</a:t>
            </a:r>
            <a:r>
              <a:rPr lang="en-US" sz="3200" i="0" baseline="-25000">
                <a:latin typeface="+mn-lt"/>
              </a:rPr>
              <a:t>1</a:t>
            </a:r>
            <a:r>
              <a:rPr lang="en-US" sz="3200" i="0">
                <a:latin typeface="+mn-lt"/>
              </a:rPr>
              <a:t>=1/4 and a</a:t>
            </a:r>
            <a:r>
              <a:rPr lang="en-US" sz="3200" i="0" baseline="-25000">
                <a:latin typeface="+mn-lt"/>
              </a:rPr>
              <a:t>2</a:t>
            </a:r>
            <a:r>
              <a:rPr lang="en-US" sz="3200" i="0">
                <a:latin typeface="+mn-lt"/>
              </a:rPr>
              <a:t>=3/4.</a:t>
            </a:r>
          </a:p>
        </p:txBody>
      </p:sp>
      <p:sp>
        <p:nvSpPr>
          <p:cNvPr id="15"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24</a:t>
            </a:fld>
            <a:endParaRPr lang="de-DE" dirty="0"/>
          </a:p>
        </p:txBody>
      </p:sp>
    </p:spTree>
    <p:extLst>
      <p:ext uri="{BB962C8B-B14F-4D97-AF65-F5344CB8AC3E}">
        <p14:creationId xmlns:p14="http://schemas.microsoft.com/office/powerpoint/2010/main" val="213893605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188640"/>
            <a:ext cx="8229600" cy="503238"/>
          </a:xfrm>
        </p:spPr>
        <p:txBody>
          <a:bodyPr/>
          <a:lstStyle/>
          <a:p>
            <a:r>
              <a:rPr lang="en-US" sz="3600">
                <a:latin typeface="+mn-lt"/>
                <a:ea typeface="ＭＳ Ｐゴシック" charset="0"/>
                <a:cs typeface="ＭＳ Ｐゴシック" charset="0"/>
              </a:rPr>
              <a:t>How do we compute this vector?</a:t>
            </a:r>
          </a:p>
        </p:txBody>
      </p:sp>
      <p:sp>
        <p:nvSpPr>
          <p:cNvPr id="1259523" name="Rectangle 3"/>
          <p:cNvSpPr>
            <a:spLocks noGrp="1" noChangeArrowheads="1"/>
          </p:cNvSpPr>
          <p:nvPr>
            <p:ph type="body" idx="1"/>
          </p:nvPr>
        </p:nvSpPr>
        <p:spPr/>
        <p:txBody>
          <a:bodyPr/>
          <a:lstStyle/>
          <a:p>
            <a:r>
              <a:rPr lang="en-US" sz="2800" dirty="0">
                <a:ea typeface="ＭＳ Ｐゴシック" charset="0"/>
              </a:rPr>
              <a:t>Let </a:t>
            </a:r>
            <a:r>
              <a:rPr lang="en-US" sz="2800" b="1" dirty="0">
                <a:ea typeface="ＭＳ Ｐゴシック" charset="0"/>
              </a:rPr>
              <a:t>a</a:t>
            </a:r>
            <a:r>
              <a:rPr lang="en-US" sz="2800" dirty="0">
                <a:ea typeface="ＭＳ Ｐゴシック" charset="0"/>
              </a:rPr>
              <a:t> </a:t>
            </a:r>
            <a:r>
              <a:rPr lang="en-US" sz="2800" i="1" dirty="0">
                <a:ea typeface="ＭＳ Ｐゴシック" charset="0"/>
              </a:rPr>
              <a:t>= </a:t>
            </a:r>
            <a:r>
              <a:rPr lang="en-US" sz="2800" dirty="0">
                <a:ea typeface="ＭＳ Ｐゴシック" charset="0"/>
              </a:rPr>
              <a:t>(</a:t>
            </a:r>
            <a:r>
              <a:rPr lang="en-US" sz="2800" i="1" dirty="0">
                <a:ea typeface="ＭＳ Ｐゴシック" charset="0"/>
              </a:rPr>
              <a:t>a</a:t>
            </a:r>
            <a:r>
              <a:rPr lang="en-US" sz="2800" i="1" baseline="-25000" dirty="0">
                <a:ea typeface="ＭＳ Ｐゴシック" charset="0"/>
              </a:rPr>
              <a:t>1</a:t>
            </a:r>
            <a:r>
              <a:rPr lang="en-US" sz="2800" i="1" dirty="0">
                <a:ea typeface="ＭＳ Ｐゴシック" charset="0"/>
              </a:rPr>
              <a:t>, … a</a:t>
            </a:r>
            <a:r>
              <a:rPr lang="en-US" sz="2800" i="1" baseline="-25000" dirty="0">
                <a:ea typeface="ＭＳ Ｐゴシック" charset="0"/>
              </a:rPr>
              <a:t>n</a:t>
            </a:r>
            <a:r>
              <a:rPr lang="en-US" sz="2800" dirty="0">
                <a:ea typeface="ＭＳ Ｐゴシック" charset="0"/>
              </a:rPr>
              <a:t>) denote the row vector of steady-state rates.</a:t>
            </a:r>
          </a:p>
          <a:p>
            <a:r>
              <a:rPr lang="en-US" sz="2800" dirty="0">
                <a:ea typeface="ＭＳ Ｐゴシック" charset="0"/>
              </a:rPr>
              <a:t>If we our current position is described by </a:t>
            </a:r>
            <a:r>
              <a:rPr lang="en-US" sz="2800" b="1" dirty="0">
                <a:ea typeface="ＭＳ Ｐゴシック" charset="0"/>
              </a:rPr>
              <a:t>a</a:t>
            </a:r>
            <a:r>
              <a:rPr lang="en-US" sz="2800" dirty="0">
                <a:ea typeface="ＭＳ Ｐゴシック" charset="0"/>
              </a:rPr>
              <a:t>, then the next step </a:t>
            </a:r>
            <a:r>
              <a:rPr lang="en-US" sz="2800">
                <a:ea typeface="ＭＳ Ｐゴシック" charset="0"/>
              </a:rPr>
              <a:t>is described </a:t>
            </a:r>
            <a:r>
              <a:rPr lang="en-US" sz="2800" dirty="0">
                <a:ea typeface="ＭＳ Ｐゴシック" charset="0"/>
              </a:rPr>
              <a:t>as </a:t>
            </a:r>
            <a:r>
              <a:rPr lang="en-US" sz="2800" b="1" dirty="0" err="1">
                <a:ea typeface="ＭＳ Ｐゴシック" charset="0"/>
              </a:rPr>
              <a:t>aP</a:t>
            </a:r>
            <a:r>
              <a:rPr lang="en-US" sz="2800" dirty="0" err="1">
                <a:ea typeface="ＭＳ Ｐゴシック" charset="0"/>
              </a:rPr>
              <a:t>.</a:t>
            </a:r>
            <a:endParaRPr lang="en-US" sz="2800" dirty="0">
              <a:ea typeface="ＭＳ Ｐゴシック" charset="0"/>
            </a:endParaRPr>
          </a:p>
          <a:p>
            <a:r>
              <a:rPr lang="en-US" sz="2800" dirty="0">
                <a:ea typeface="ＭＳ Ｐゴシック" charset="0"/>
              </a:rPr>
              <a:t>But </a:t>
            </a:r>
            <a:r>
              <a:rPr lang="en-US" sz="2800" b="1" dirty="0">
                <a:ea typeface="ＭＳ Ｐゴシック" charset="0"/>
              </a:rPr>
              <a:t>a</a:t>
            </a:r>
            <a:r>
              <a:rPr lang="en-US" sz="2800" dirty="0">
                <a:ea typeface="ＭＳ Ｐゴシック" charset="0"/>
              </a:rPr>
              <a:t> is the steady state, so </a:t>
            </a:r>
            <a:r>
              <a:rPr lang="en-US" sz="2800" b="1" dirty="0">
                <a:ea typeface="ＭＳ Ｐゴシック" charset="0"/>
              </a:rPr>
              <a:t>a</a:t>
            </a:r>
            <a:r>
              <a:rPr lang="en-US" sz="2800" dirty="0">
                <a:ea typeface="ＭＳ Ｐゴシック" charset="0"/>
              </a:rPr>
              <a:t>=</a:t>
            </a:r>
            <a:r>
              <a:rPr lang="en-US" sz="2800" b="1" dirty="0" err="1">
                <a:ea typeface="ＭＳ Ｐゴシック" charset="0"/>
              </a:rPr>
              <a:t>aP</a:t>
            </a:r>
            <a:r>
              <a:rPr lang="en-US" sz="2800" dirty="0" err="1">
                <a:ea typeface="ＭＳ Ｐゴシック" charset="0"/>
              </a:rPr>
              <a:t>.</a:t>
            </a:r>
            <a:endParaRPr lang="en-US" sz="2800" dirty="0">
              <a:ea typeface="ＭＳ Ｐゴシック" charset="0"/>
            </a:endParaRPr>
          </a:p>
          <a:p>
            <a:r>
              <a:rPr lang="en-US" sz="2800" dirty="0">
                <a:ea typeface="ＭＳ Ｐゴシック" charset="0"/>
              </a:rPr>
              <a:t>Solving this matrix equation gives us </a:t>
            </a:r>
            <a:r>
              <a:rPr lang="en-US" sz="2800" b="1" dirty="0">
                <a:ea typeface="ＭＳ Ｐゴシック" charset="0"/>
              </a:rPr>
              <a:t>a</a:t>
            </a:r>
            <a:r>
              <a:rPr lang="en-US" sz="2800" dirty="0">
                <a:ea typeface="ＭＳ Ｐゴシック" charset="0"/>
              </a:rPr>
              <a:t>.</a:t>
            </a:r>
          </a:p>
          <a:p>
            <a:pPr lvl="1"/>
            <a:r>
              <a:rPr lang="en-US" sz="2400" dirty="0">
                <a:ea typeface="ＭＳ Ｐゴシック" charset="0"/>
              </a:rPr>
              <a:t>So </a:t>
            </a:r>
            <a:r>
              <a:rPr lang="en-US" sz="2400" b="1" dirty="0">
                <a:ea typeface="ＭＳ Ｐゴシック" charset="0"/>
              </a:rPr>
              <a:t>a</a:t>
            </a:r>
            <a:r>
              <a:rPr lang="en-US" sz="2400" dirty="0">
                <a:ea typeface="ＭＳ Ｐゴシック" charset="0"/>
              </a:rPr>
              <a:t> is the (left) eigenvector for </a:t>
            </a:r>
            <a:r>
              <a:rPr lang="en-US" sz="2400" b="1" dirty="0">
                <a:ea typeface="ＭＳ Ｐゴシック" charset="0"/>
              </a:rPr>
              <a:t>P</a:t>
            </a:r>
            <a:r>
              <a:rPr lang="en-US" sz="2400" dirty="0">
                <a:ea typeface="ＭＳ Ｐゴシック" charset="0"/>
              </a:rPr>
              <a:t>.</a:t>
            </a:r>
          </a:p>
          <a:p>
            <a:pPr lvl="1"/>
            <a:r>
              <a:rPr lang="en-US" sz="2400" dirty="0">
                <a:ea typeface="ＭＳ Ｐゴシック" charset="0"/>
              </a:rPr>
              <a:t>(Corresponds to the “principal” eigenvector of </a:t>
            </a:r>
            <a:r>
              <a:rPr lang="en-US" sz="2400" b="1" dirty="0">
                <a:ea typeface="ＭＳ Ｐゴシック" charset="0"/>
              </a:rPr>
              <a:t>P </a:t>
            </a:r>
            <a:r>
              <a:rPr lang="en-US" sz="2400" dirty="0">
                <a:ea typeface="ＭＳ Ｐゴシック" charset="0"/>
              </a:rPr>
              <a:t>with the largest eigenvalue)</a:t>
            </a:r>
          </a:p>
          <a:p>
            <a:pPr lvl="1"/>
            <a:r>
              <a:rPr lang="en-US" sz="2400" dirty="0">
                <a:ea typeface="ＭＳ Ｐゴシック" charset="0"/>
              </a:rPr>
              <a:t>Transition matrices always have largest eigenvalue 1.</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25</a:t>
            </a:fld>
            <a:endParaRPr lang="de-DE" dirty="0"/>
          </a:p>
        </p:txBody>
      </p:sp>
    </p:spTree>
    <p:extLst>
      <p:ext uri="{BB962C8B-B14F-4D97-AF65-F5344CB8AC3E}">
        <p14:creationId xmlns:p14="http://schemas.microsoft.com/office/powerpoint/2010/main" val="3508865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595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595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595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5952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25952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25952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259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2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Eigenvectors and Eigenvalues </a:t>
            </a:r>
            <a:r>
              <a:rPr lang="en-US" dirty="0" err="1"/>
              <a:t>Mx</a:t>
            </a:r>
            <a:r>
              <a:rPr lang="en-US" dirty="0"/>
              <a:t> = 𝜆x</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6888" y="1196975"/>
            <a:ext cx="7130224" cy="4968875"/>
          </a:xfrm>
        </p:spPr>
      </p:pic>
      <p:sp>
        <p:nvSpPr>
          <p:cNvPr id="4" name="Slide Number Placeholder 3"/>
          <p:cNvSpPr>
            <a:spLocks noGrp="1"/>
          </p:cNvSpPr>
          <p:nvPr>
            <p:ph type="sldNum" sz="quarter" idx="12"/>
          </p:nvPr>
        </p:nvSpPr>
        <p:spPr/>
        <p:txBody>
          <a:bodyPr/>
          <a:lstStyle/>
          <a:p>
            <a:pPr>
              <a:defRPr/>
            </a:pPr>
            <a:fld id="{A4C577E2-95DD-1F4B-A688-E8FB02007787}" type="slidenum">
              <a:rPr lang="de-DE" smtClean="0"/>
              <a:pPr>
                <a:defRPr/>
              </a:pPr>
              <a:t>26</a:t>
            </a:fld>
            <a:endParaRPr lang="de-DE"/>
          </a:p>
        </p:txBody>
      </p:sp>
      <p:sp>
        <p:nvSpPr>
          <p:cNvPr id="6" name="Rectangle 5"/>
          <p:cNvSpPr/>
          <p:nvPr/>
        </p:nvSpPr>
        <p:spPr>
          <a:xfrm>
            <a:off x="4014547" y="6361583"/>
            <a:ext cx="1061509" cy="307777"/>
          </a:xfrm>
          <a:prstGeom prst="rect">
            <a:avLst/>
          </a:prstGeom>
        </p:spPr>
        <p:txBody>
          <a:bodyPr wrap="none">
            <a:spAutoFit/>
          </a:bodyPr>
          <a:lstStyle/>
          <a:p>
            <a:r>
              <a:rPr lang="en-US" sz="1400">
                <a:solidFill>
                  <a:srgbClr val="0305FF"/>
                </a:solidFill>
                <a:latin typeface="Arial" charset="0"/>
              </a:rPr>
              <a:t>[Wikipedia]</a:t>
            </a:r>
            <a:endParaRPr lang="en-US" sz="1400">
              <a:solidFill>
                <a:srgbClr val="0305FF"/>
              </a:solidFill>
            </a:endParaRPr>
          </a:p>
        </p:txBody>
      </p:sp>
    </p:spTree>
    <p:extLst>
      <p:ext uri="{BB962C8B-B14F-4D97-AF65-F5344CB8AC3E}">
        <p14:creationId xmlns:p14="http://schemas.microsoft.com/office/powerpoint/2010/main" val="607039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atin typeface="+mn-lt"/>
                <a:ea typeface="ＭＳ Ｐゴシック" charset="0"/>
                <a:cs typeface="ＭＳ Ｐゴシック" charset="0"/>
              </a:rPr>
              <a:t>One way of computing a</a:t>
            </a:r>
          </a:p>
        </p:txBody>
      </p:sp>
      <p:sp>
        <p:nvSpPr>
          <p:cNvPr id="1260547" name="Rectangle 3"/>
          <p:cNvSpPr>
            <a:spLocks noGrp="1" noChangeArrowheads="1"/>
          </p:cNvSpPr>
          <p:nvPr>
            <p:ph type="body" idx="1"/>
          </p:nvPr>
        </p:nvSpPr>
        <p:spPr/>
        <p:txBody>
          <a:bodyPr/>
          <a:lstStyle/>
          <a:p>
            <a:r>
              <a:rPr lang="en-US" sz="2800">
                <a:ea typeface="ＭＳ Ｐゴシック" charset="0"/>
                <a:cs typeface="ＭＳ Ｐゴシック" charset="0"/>
              </a:rPr>
              <a:t>Recall, regardless of where we start, we eventually reach the steady state </a:t>
            </a:r>
            <a:r>
              <a:rPr lang="en-US" sz="2800" b="1">
                <a:ea typeface="ＭＳ Ｐゴシック" charset="0"/>
                <a:cs typeface="ＭＳ Ｐゴシック" charset="0"/>
              </a:rPr>
              <a:t>a</a:t>
            </a:r>
            <a:r>
              <a:rPr lang="en-US" sz="2800">
                <a:ea typeface="ＭＳ Ｐゴシック" charset="0"/>
                <a:cs typeface="ＭＳ Ｐゴシック" charset="0"/>
              </a:rPr>
              <a:t>.</a:t>
            </a:r>
          </a:p>
          <a:p>
            <a:r>
              <a:rPr lang="en-US" sz="2800">
                <a:ea typeface="ＭＳ Ｐゴシック" charset="0"/>
                <a:cs typeface="ＭＳ Ｐゴシック" charset="0"/>
              </a:rPr>
              <a:t>Start with any distribution (say </a:t>
            </a:r>
            <a:r>
              <a:rPr lang="en-US" sz="2800" b="1">
                <a:ea typeface="ＭＳ Ｐゴシック" charset="0"/>
                <a:cs typeface="ＭＳ Ｐゴシック" charset="0"/>
              </a:rPr>
              <a:t>x</a:t>
            </a:r>
            <a:r>
              <a:rPr lang="en-US" sz="2800">
                <a:ea typeface="ＭＳ Ｐゴシック" charset="0"/>
                <a:cs typeface="ＭＳ Ｐゴシック" charset="0"/>
              </a:rPr>
              <a:t>=(</a:t>
            </a:r>
            <a:r>
              <a:rPr lang="en-US" sz="2800" i="1">
                <a:ea typeface="ＭＳ Ｐゴシック" charset="0"/>
                <a:cs typeface="ＭＳ Ｐゴシック" charset="0"/>
              </a:rPr>
              <a:t>10…0</a:t>
            </a:r>
            <a:r>
              <a:rPr lang="en-US" sz="2800">
                <a:ea typeface="ＭＳ Ｐゴシック" charset="0"/>
                <a:cs typeface="ＭＳ Ｐゴシック" charset="0"/>
              </a:rPr>
              <a:t>)).</a:t>
            </a:r>
          </a:p>
          <a:p>
            <a:r>
              <a:rPr lang="en-US" sz="2800">
                <a:ea typeface="ＭＳ Ｐゴシック" charset="0"/>
                <a:cs typeface="ＭＳ Ｐゴシック" charset="0"/>
              </a:rPr>
              <a:t>After one step, we’re at </a:t>
            </a:r>
            <a:r>
              <a:rPr lang="en-US" sz="2800" b="1">
                <a:ea typeface="ＭＳ Ｐゴシック" charset="0"/>
                <a:cs typeface="ＭＳ Ｐゴシック" charset="0"/>
              </a:rPr>
              <a:t>xP</a:t>
            </a:r>
            <a:r>
              <a:rPr lang="en-US" sz="2800">
                <a:ea typeface="ＭＳ Ｐゴシック" charset="0"/>
                <a:cs typeface="ＭＳ Ｐゴシック" charset="0"/>
              </a:rPr>
              <a:t>;</a:t>
            </a:r>
          </a:p>
          <a:p>
            <a:r>
              <a:rPr lang="en-US" sz="2800">
                <a:ea typeface="ＭＳ Ｐゴシック" charset="0"/>
                <a:cs typeface="ＭＳ Ｐゴシック" charset="0"/>
              </a:rPr>
              <a:t>after two steps at </a:t>
            </a:r>
            <a:r>
              <a:rPr lang="en-US" sz="2800" b="1">
                <a:ea typeface="ＭＳ Ｐゴシック" charset="0"/>
                <a:cs typeface="ＭＳ Ｐゴシック" charset="0"/>
              </a:rPr>
              <a:t>xP</a:t>
            </a:r>
            <a:r>
              <a:rPr lang="en-US" sz="2800" i="1" baseline="30000">
                <a:ea typeface="ＭＳ Ｐゴシック" charset="0"/>
                <a:cs typeface="ＭＳ Ｐゴシック" charset="0"/>
              </a:rPr>
              <a:t>2</a:t>
            </a:r>
            <a:r>
              <a:rPr lang="en-US" sz="2800">
                <a:ea typeface="ＭＳ Ｐゴシック" charset="0"/>
                <a:cs typeface="ＭＳ Ｐゴシック" charset="0"/>
              </a:rPr>
              <a:t> , then </a:t>
            </a:r>
            <a:r>
              <a:rPr lang="en-US" sz="2800" b="1">
                <a:ea typeface="ＭＳ Ｐゴシック" charset="0"/>
                <a:cs typeface="ＭＳ Ｐゴシック" charset="0"/>
              </a:rPr>
              <a:t>xP</a:t>
            </a:r>
            <a:r>
              <a:rPr lang="en-US" sz="2800" i="1" baseline="30000">
                <a:ea typeface="ＭＳ Ｐゴシック" charset="0"/>
                <a:cs typeface="ＭＳ Ｐゴシック" charset="0"/>
              </a:rPr>
              <a:t>3</a:t>
            </a:r>
            <a:r>
              <a:rPr lang="en-US" sz="2800">
                <a:ea typeface="ＭＳ Ｐゴシック" charset="0"/>
                <a:cs typeface="ＭＳ Ｐゴシック" charset="0"/>
              </a:rPr>
              <a:t> and so on.</a:t>
            </a:r>
          </a:p>
          <a:p>
            <a:r>
              <a:rPr lang="en-US" sz="2800">
                <a:ea typeface="ＭＳ Ｐゴシック" charset="0"/>
                <a:cs typeface="ＭＳ Ｐゴシック" charset="0"/>
              </a:rPr>
              <a:t>“Eventually” means for “large” </a:t>
            </a:r>
            <a:r>
              <a:rPr lang="en-US" sz="2800" i="1">
                <a:ea typeface="ＭＳ Ｐゴシック" charset="0"/>
                <a:cs typeface="ＭＳ Ｐゴシック" charset="0"/>
              </a:rPr>
              <a:t>k</a:t>
            </a:r>
            <a:r>
              <a:rPr lang="en-US" sz="2800">
                <a:ea typeface="ＭＳ Ｐゴシック" charset="0"/>
                <a:cs typeface="ＭＳ Ｐゴシック" charset="0"/>
              </a:rPr>
              <a:t>, </a:t>
            </a:r>
            <a:r>
              <a:rPr lang="en-US" sz="2800" b="1">
                <a:ea typeface="ＭＳ Ｐゴシック" charset="0"/>
                <a:cs typeface="ＭＳ Ｐゴシック" charset="0"/>
              </a:rPr>
              <a:t>xP</a:t>
            </a:r>
            <a:r>
              <a:rPr lang="en-US" sz="2800" i="1" baseline="30000">
                <a:ea typeface="ＭＳ Ｐゴシック" charset="0"/>
                <a:cs typeface="ＭＳ Ｐゴシック" charset="0"/>
              </a:rPr>
              <a:t>k </a:t>
            </a:r>
            <a:r>
              <a:rPr lang="en-US" sz="2800">
                <a:ea typeface="ＭＳ Ｐゴシック" charset="0"/>
                <a:cs typeface="ＭＳ Ｐゴシック" charset="0"/>
              </a:rPr>
              <a:t>= </a:t>
            </a:r>
            <a:r>
              <a:rPr lang="en-US" sz="2800" b="1">
                <a:ea typeface="ＭＳ Ｐゴシック" charset="0"/>
                <a:cs typeface="ＭＳ Ｐゴシック" charset="0"/>
              </a:rPr>
              <a:t>a</a:t>
            </a:r>
            <a:r>
              <a:rPr lang="en-US" sz="2800">
                <a:ea typeface="ＭＳ Ｐゴシック" charset="0"/>
                <a:cs typeface="ＭＳ Ｐゴシック" charset="0"/>
              </a:rPr>
              <a:t>.</a:t>
            </a:r>
          </a:p>
          <a:p>
            <a:r>
              <a:rPr lang="en-US" sz="2800">
                <a:ea typeface="ＭＳ Ｐゴシック" charset="0"/>
                <a:cs typeface="ＭＳ Ｐゴシック" charset="0"/>
              </a:rPr>
              <a:t>Algorithm: multiply </a:t>
            </a:r>
            <a:r>
              <a:rPr lang="en-US" sz="2800" b="1">
                <a:ea typeface="ＭＳ Ｐゴシック" charset="0"/>
                <a:cs typeface="ＭＳ Ｐゴシック" charset="0"/>
              </a:rPr>
              <a:t>x</a:t>
            </a:r>
            <a:r>
              <a:rPr lang="en-US" sz="2800">
                <a:ea typeface="ＭＳ Ｐゴシック" charset="0"/>
                <a:cs typeface="ＭＳ Ｐゴシック" charset="0"/>
              </a:rPr>
              <a:t> by increasing powers of </a:t>
            </a:r>
            <a:r>
              <a:rPr lang="en-US" sz="2800" b="1">
                <a:ea typeface="ＭＳ Ｐゴシック" charset="0"/>
                <a:cs typeface="ＭＳ Ｐゴシック" charset="0"/>
              </a:rPr>
              <a:t>P</a:t>
            </a:r>
            <a:r>
              <a:rPr lang="en-US" sz="2800">
                <a:ea typeface="ＭＳ Ｐゴシック" charset="0"/>
                <a:cs typeface="ＭＳ Ｐゴシック" charset="0"/>
              </a:rPr>
              <a:t> until the product looks stable.</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27</a:t>
            </a:fld>
            <a:endParaRPr lang="de-DE" dirty="0"/>
          </a:p>
        </p:txBody>
      </p:sp>
    </p:spTree>
    <p:extLst>
      <p:ext uri="{BB962C8B-B14F-4D97-AF65-F5344CB8AC3E}">
        <p14:creationId xmlns:p14="http://schemas.microsoft.com/office/powerpoint/2010/main" val="31368495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05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605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605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605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605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605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05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on Google PageRank</a:t>
            </a:r>
          </a:p>
        </p:txBody>
      </p:sp>
      <p:sp>
        <p:nvSpPr>
          <p:cNvPr id="3" name="Content Placeholder 2"/>
          <p:cNvSpPr>
            <a:spLocks noGrp="1"/>
          </p:cNvSpPr>
          <p:nvPr>
            <p:ph idx="1"/>
          </p:nvPr>
        </p:nvSpPr>
        <p:spPr/>
        <p:txBody>
          <a:bodyPr/>
          <a:lstStyle/>
          <a:p>
            <a:r>
              <a:rPr lang="en-US" dirty="0"/>
              <a:t>Instead of linear rates, Google uses a logarithmic scale</a:t>
            </a:r>
          </a:p>
          <a:p>
            <a:r>
              <a:rPr lang="en-US" dirty="0"/>
              <a:t>Links are also weighted according to the importance of the source node</a:t>
            </a:r>
          </a:p>
          <a:p>
            <a:pPr lvl="1"/>
            <a:r>
              <a:rPr lang="en-US" dirty="0"/>
              <a:t>Page C has a higher </a:t>
            </a:r>
            <a:br>
              <a:rPr lang="en-US" dirty="0"/>
            </a:br>
            <a:r>
              <a:rPr lang="en-US" dirty="0"/>
              <a:t>PageRank than Page E, </a:t>
            </a:r>
            <a:br>
              <a:rPr lang="en-US" dirty="0"/>
            </a:br>
            <a:r>
              <a:rPr lang="en-US" dirty="0"/>
              <a:t>even though there </a:t>
            </a:r>
            <a:br>
              <a:rPr lang="en-US" dirty="0"/>
            </a:br>
            <a:r>
              <a:rPr lang="en-US" dirty="0"/>
              <a:t>are fewer links to C; </a:t>
            </a:r>
            <a:br>
              <a:rPr lang="en-US" dirty="0"/>
            </a:br>
            <a:r>
              <a:rPr lang="en-US" dirty="0"/>
              <a:t>the one link to C </a:t>
            </a:r>
            <a:br>
              <a:rPr lang="en-US" dirty="0"/>
            </a:br>
            <a:r>
              <a:rPr lang="en-US" dirty="0"/>
              <a:t>comes from an </a:t>
            </a:r>
            <a:br>
              <a:rPr lang="en-US" dirty="0"/>
            </a:br>
            <a:r>
              <a:rPr lang="en-US" dirty="0"/>
              <a:t>important page </a:t>
            </a:r>
            <a:br>
              <a:rPr lang="en-US" dirty="0"/>
            </a:br>
            <a:r>
              <a:rPr lang="en-US" dirty="0"/>
              <a:t>and hence is </a:t>
            </a:r>
            <a:br>
              <a:rPr lang="en-US" dirty="0"/>
            </a:br>
            <a:r>
              <a:rPr lang="en-US" dirty="0"/>
              <a:t>of high value.</a:t>
            </a:r>
          </a:p>
        </p:txBody>
      </p:sp>
      <p:sp>
        <p:nvSpPr>
          <p:cNvPr id="4" name="Slide Number Placeholder 3"/>
          <p:cNvSpPr>
            <a:spLocks noGrp="1"/>
          </p:cNvSpPr>
          <p:nvPr>
            <p:ph type="sldNum" sz="quarter" idx="12"/>
          </p:nvPr>
        </p:nvSpPr>
        <p:spPr/>
        <p:txBody>
          <a:bodyPr/>
          <a:lstStyle/>
          <a:p>
            <a:pPr>
              <a:defRPr/>
            </a:pPr>
            <a:fld id="{A4C577E2-95DD-1F4B-A688-E8FB02007787}" type="slidenum">
              <a:rPr lang="de-DE" smtClean="0"/>
              <a:pPr>
                <a:defRPr/>
              </a:pPr>
              <a:t>28</a:t>
            </a:fld>
            <a:endParaRPr lang="de-DE"/>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2417" y="2420888"/>
            <a:ext cx="4722196" cy="3801368"/>
          </a:xfrm>
          <a:prstGeom prst="rect">
            <a:avLst/>
          </a:prstGeom>
        </p:spPr>
      </p:pic>
      <p:sp>
        <p:nvSpPr>
          <p:cNvPr id="6" name="TextBox 5">
            <a:extLst>
              <a:ext uri="{FF2B5EF4-FFF2-40B4-BE49-F238E27FC236}">
                <a16:creationId xmlns:a16="http://schemas.microsoft.com/office/drawing/2014/main" id="{797E49D5-5E14-4B49-AE4B-ADF9F8124CFE}"/>
              </a:ext>
            </a:extLst>
          </p:cNvPr>
          <p:cNvSpPr txBox="1"/>
          <p:nvPr/>
        </p:nvSpPr>
        <p:spPr>
          <a:xfrm>
            <a:off x="3951369" y="6314559"/>
            <a:ext cx="1263487" cy="369332"/>
          </a:xfrm>
          <a:prstGeom prst="rect">
            <a:avLst/>
          </a:prstGeom>
          <a:noFill/>
        </p:spPr>
        <p:txBody>
          <a:bodyPr wrap="none" rtlCol="0">
            <a:spAutoFit/>
          </a:bodyPr>
          <a:lstStyle/>
          <a:p>
            <a:r>
              <a:rPr lang="de-DE" dirty="0">
                <a:solidFill>
                  <a:srgbClr val="081BFF"/>
                </a:solidFill>
              </a:rPr>
              <a:t>[Wikipedia]</a:t>
            </a:r>
          </a:p>
        </p:txBody>
      </p:sp>
    </p:spTree>
    <p:extLst>
      <p:ext uri="{BB962C8B-B14F-4D97-AF65-F5344CB8AC3E}">
        <p14:creationId xmlns:p14="http://schemas.microsoft.com/office/powerpoint/2010/main" val="1417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a:latin typeface="+mn-lt"/>
                <a:ea typeface="ＭＳ Ｐゴシック" charset="0"/>
                <a:cs typeface="ＭＳ Ｐゴシック" charset="0"/>
              </a:rPr>
              <a:t>PageRank Summary</a:t>
            </a:r>
          </a:p>
        </p:txBody>
      </p:sp>
      <p:sp>
        <p:nvSpPr>
          <p:cNvPr id="41987" name="Rectangle 3"/>
          <p:cNvSpPr>
            <a:spLocks noGrp="1" noChangeArrowheads="1"/>
          </p:cNvSpPr>
          <p:nvPr>
            <p:ph type="body" idx="1"/>
          </p:nvPr>
        </p:nvSpPr>
        <p:spPr/>
        <p:txBody>
          <a:bodyPr/>
          <a:lstStyle/>
          <a:p>
            <a:r>
              <a:rPr lang="en-US" dirty="0">
                <a:ea typeface="ＭＳ Ｐゴシック" charset="0"/>
              </a:rPr>
              <a:t>Preprocessing:</a:t>
            </a:r>
          </a:p>
          <a:p>
            <a:pPr lvl="1"/>
            <a:r>
              <a:rPr lang="en-US" dirty="0">
                <a:ea typeface="ＭＳ Ｐゴシック" charset="0"/>
              </a:rPr>
              <a:t>Given graph of links, build matrix </a:t>
            </a:r>
            <a:r>
              <a:rPr lang="en-US" b="1" dirty="0">
                <a:ea typeface="ＭＳ Ｐゴシック" charset="0"/>
              </a:rPr>
              <a:t>P</a:t>
            </a:r>
            <a:endParaRPr lang="en-US" dirty="0">
              <a:ea typeface="ＭＳ Ｐゴシック" charset="0"/>
            </a:endParaRPr>
          </a:p>
          <a:p>
            <a:pPr lvl="1"/>
            <a:r>
              <a:rPr lang="en-US" dirty="0">
                <a:ea typeface="ＭＳ Ｐゴシック" charset="0"/>
              </a:rPr>
              <a:t>From it compute </a:t>
            </a:r>
            <a:r>
              <a:rPr lang="en-US" b="1" dirty="0">
                <a:ea typeface="ＭＳ Ｐゴシック" charset="0"/>
              </a:rPr>
              <a:t>a</a:t>
            </a:r>
            <a:endParaRPr lang="en-US" dirty="0">
              <a:ea typeface="ＭＳ Ｐゴシック" charset="0"/>
            </a:endParaRPr>
          </a:p>
          <a:p>
            <a:pPr lvl="1"/>
            <a:r>
              <a:rPr lang="en-US" dirty="0">
                <a:ea typeface="ＭＳ Ｐゴシック" charset="0"/>
              </a:rPr>
              <a:t>The entry </a:t>
            </a:r>
            <a:r>
              <a:rPr lang="en-US" i="1" dirty="0" err="1">
                <a:solidFill>
                  <a:schemeClr val="accent1">
                    <a:lumMod val="50000"/>
                  </a:schemeClr>
                </a:solidFill>
                <a:ea typeface="ＭＳ Ｐゴシック" charset="0"/>
              </a:rPr>
              <a:t>a</a:t>
            </a:r>
            <a:r>
              <a:rPr lang="en-US" i="1" baseline="-25000" dirty="0" err="1">
                <a:solidFill>
                  <a:schemeClr val="accent1">
                    <a:lumMod val="50000"/>
                  </a:schemeClr>
                </a:solidFill>
                <a:ea typeface="ＭＳ Ｐゴシック" charset="0"/>
              </a:rPr>
              <a:t>i</a:t>
            </a:r>
            <a:r>
              <a:rPr lang="en-US" dirty="0">
                <a:ea typeface="ＭＳ Ｐゴシック" charset="0"/>
              </a:rPr>
              <a:t> is a number between 0 and 1: the </a:t>
            </a:r>
            <a:r>
              <a:rPr lang="en-US" dirty="0" err="1">
                <a:ea typeface="ＭＳ Ｐゴシック" charset="0"/>
              </a:rPr>
              <a:t>pagerank</a:t>
            </a:r>
            <a:r>
              <a:rPr lang="en-US" dirty="0">
                <a:ea typeface="ＭＳ Ｐゴシック" charset="0"/>
              </a:rPr>
              <a:t> of page </a:t>
            </a:r>
            <a:r>
              <a:rPr lang="en-US" i="1" dirty="0" err="1">
                <a:solidFill>
                  <a:schemeClr val="accent1">
                    <a:lumMod val="50000"/>
                  </a:schemeClr>
                </a:solidFill>
                <a:ea typeface="ＭＳ Ｐゴシック" charset="0"/>
              </a:rPr>
              <a:t>i</a:t>
            </a:r>
            <a:r>
              <a:rPr lang="en-US" dirty="0">
                <a:ea typeface="ＭＳ Ｐゴシック" charset="0"/>
              </a:rPr>
              <a:t>.</a:t>
            </a:r>
          </a:p>
          <a:p>
            <a:r>
              <a:rPr lang="en-US" dirty="0">
                <a:ea typeface="ＭＳ Ｐゴシック" charset="0"/>
              </a:rPr>
              <a:t>Query processing:</a:t>
            </a:r>
          </a:p>
          <a:p>
            <a:pPr lvl="1"/>
            <a:r>
              <a:rPr lang="en-US" dirty="0">
                <a:ea typeface="ＭＳ Ｐゴシック" charset="0"/>
              </a:rPr>
              <a:t>Retrieve pages meeting query</a:t>
            </a:r>
          </a:p>
          <a:p>
            <a:pPr lvl="1"/>
            <a:r>
              <a:rPr lang="en-US" dirty="0">
                <a:ea typeface="ＭＳ Ｐゴシック" charset="0"/>
              </a:rPr>
              <a:t>Rank them by their </a:t>
            </a:r>
            <a:r>
              <a:rPr lang="en-US" dirty="0" err="1">
                <a:ea typeface="ＭＳ Ｐゴシック" charset="0"/>
              </a:rPr>
              <a:t>pagerank</a:t>
            </a:r>
            <a:endParaRPr lang="en-US" dirty="0">
              <a:ea typeface="ＭＳ Ｐゴシック" charset="0"/>
            </a:endParaRPr>
          </a:p>
          <a:p>
            <a:pPr lvl="1"/>
            <a:r>
              <a:rPr lang="en-US" dirty="0">
                <a:ea typeface="ＭＳ Ｐゴシック" charset="0"/>
              </a:rPr>
              <a:t>Order is query-</a:t>
            </a:r>
            <a:r>
              <a:rPr lang="en-US" i="1" dirty="0">
                <a:ea typeface="ＭＳ Ｐゴシック" charset="0"/>
              </a:rPr>
              <a:t>independent</a:t>
            </a:r>
            <a:endParaRPr lang="en-US" dirty="0">
              <a:ea typeface="ＭＳ Ｐゴシック" charset="0"/>
            </a:endParaRPr>
          </a:p>
          <a:p>
            <a:r>
              <a:rPr lang="en-US" dirty="0">
                <a:ea typeface="ＭＳ Ｐゴシック" charset="0"/>
              </a:rPr>
              <a:t>A variant of </a:t>
            </a:r>
            <a:r>
              <a:rPr lang="en-US" dirty="0">
                <a:ea typeface="ＭＳ Ｐゴシック" charset="0"/>
                <a:cs typeface="ＭＳ Ｐゴシック" charset="0"/>
              </a:rPr>
              <a:t>PageRank is used in Google, </a:t>
            </a:r>
            <a:br>
              <a:rPr lang="en-US" dirty="0">
                <a:ea typeface="ＭＳ Ｐゴシック" charset="0"/>
                <a:cs typeface="ＭＳ Ｐゴシック" charset="0"/>
              </a:rPr>
            </a:br>
            <a:r>
              <a:rPr lang="en-US" dirty="0">
                <a:ea typeface="ＭＳ Ｐゴシック" charset="0"/>
                <a:cs typeface="ＭＳ Ｐゴシック" charset="0"/>
              </a:rPr>
              <a:t>but also many other clever heuristics</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29</a:t>
            </a:fld>
            <a:endParaRPr lang="de-DE" dirty="0"/>
          </a:p>
        </p:txBody>
      </p:sp>
    </p:spTree>
    <p:extLst>
      <p:ext uri="{BB962C8B-B14F-4D97-AF65-F5344CB8AC3E}">
        <p14:creationId xmlns:p14="http://schemas.microsoft.com/office/powerpoint/2010/main" val="108826488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sp>
        <p:nvSpPr>
          <p:cNvPr id="3" name="Content Placeholder 2"/>
          <p:cNvSpPr>
            <a:spLocks noGrp="1"/>
          </p:cNvSpPr>
          <p:nvPr>
            <p:ph idx="1"/>
          </p:nvPr>
        </p:nvSpPr>
        <p:spPr/>
        <p:txBody>
          <a:bodyPr/>
          <a:lstStyle/>
          <a:p>
            <a:r>
              <a:rPr lang="en-US" dirty="0"/>
              <a:t>Slides are based on material provided for</a:t>
            </a:r>
          </a:p>
          <a:p>
            <a:pPr marL="457200" lvl="1" indent="0">
              <a:buNone/>
            </a:pPr>
            <a:r>
              <a:rPr lang="en-US" i="1" dirty="0"/>
              <a:t>CS276A, Stanford Univ.,</a:t>
            </a:r>
            <a:br>
              <a:rPr lang="en-US" i="1" dirty="0"/>
            </a:br>
            <a:r>
              <a:rPr lang="en-US" i="1" dirty="0"/>
              <a:t>Text Information Retrieval, Mining, and Exploitation </a:t>
            </a:r>
            <a:br>
              <a:rPr lang="en-US" i="1" dirty="0"/>
            </a:br>
            <a:r>
              <a:rPr lang="en-US" i="1" dirty="0"/>
              <a:t>Chr. Manning, P. </a:t>
            </a:r>
            <a:r>
              <a:rPr lang="en-US" i="1" dirty="0" err="1"/>
              <a:t>Raghavan</a:t>
            </a:r>
            <a:r>
              <a:rPr lang="en-US" i="1" dirty="0"/>
              <a:t>, H. </a:t>
            </a:r>
            <a:r>
              <a:rPr lang="en-US" i="1" dirty="0" err="1"/>
              <a:t>Schütze</a:t>
            </a:r>
            <a:endParaRPr lang="en-US" i="1" dirty="0"/>
          </a:p>
          <a:p>
            <a:pPr lvl="1"/>
            <a:endParaRPr lang="en-US" dirty="0"/>
          </a:p>
          <a:p>
            <a:r>
              <a:rPr lang="en-US" dirty="0"/>
              <a:t>Thanks also to other lecturers who provided their teaching material on the web</a:t>
            </a:r>
          </a:p>
        </p:txBody>
      </p:sp>
      <p:sp>
        <p:nvSpPr>
          <p:cNvPr id="4" name="Slide Number Placeholder 3"/>
          <p:cNvSpPr>
            <a:spLocks noGrp="1"/>
          </p:cNvSpPr>
          <p:nvPr>
            <p:ph type="sldNum" sz="quarter" idx="12"/>
          </p:nvPr>
        </p:nvSpPr>
        <p:spPr/>
        <p:txBody>
          <a:bodyPr/>
          <a:lstStyle/>
          <a:p>
            <a:pPr>
              <a:defRPr/>
            </a:pPr>
            <a:fld id="{A4C577E2-95DD-1F4B-A688-E8FB02007787}" type="slidenum">
              <a:rPr lang="de-DE" smtClean="0"/>
              <a:pPr>
                <a:defRPr/>
              </a:pPr>
              <a:t>3</a:t>
            </a:fld>
            <a:endParaRPr lang="de-DE"/>
          </a:p>
        </p:txBody>
      </p:sp>
    </p:spTree>
    <p:extLst>
      <p:ext uri="{BB962C8B-B14F-4D97-AF65-F5344CB8AC3E}">
        <p14:creationId xmlns:p14="http://schemas.microsoft.com/office/powerpoint/2010/main" val="1605870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7544" y="197768"/>
            <a:ext cx="7772400" cy="1143000"/>
          </a:xfrm>
        </p:spPr>
        <p:txBody>
          <a:bodyPr/>
          <a:lstStyle/>
          <a:p>
            <a:r>
              <a:rPr lang="en-US" dirty="0">
                <a:latin typeface="+mn-lt"/>
                <a:ea typeface="ＭＳ Ｐゴシック" charset="0"/>
                <a:cs typeface="ＭＳ Ｐゴシック" charset="0"/>
              </a:rPr>
              <a:t>PageRank: Issues and Variants</a:t>
            </a:r>
          </a:p>
        </p:txBody>
      </p:sp>
      <p:sp>
        <p:nvSpPr>
          <p:cNvPr id="44035" name="Rectangle 3"/>
          <p:cNvSpPr>
            <a:spLocks noGrp="1" noChangeArrowheads="1"/>
          </p:cNvSpPr>
          <p:nvPr>
            <p:ph type="body" idx="1"/>
          </p:nvPr>
        </p:nvSpPr>
        <p:spPr/>
        <p:txBody>
          <a:bodyPr/>
          <a:lstStyle/>
          <a:p>
            <a:r>
              <a:rPr lang="en-US" sz="2400" dirty="0">
                <a:ea typeface="ＭＳ Ｐゴシック" charset="0"/>
              </a:rPr>
              <a:t>How realistic is the random surfer model?</a:t>
            </a:r>
          </a:p>
          <a:p>
            <a:pPr lvl="1"/>
            <a:r>
              <a:rPr lang="en-US" sz="2400" dirty="0">
                <a:ea typeface="ＭＳ Ｐゴシック" charset="0"/>
              </a:rPr>
              <a:t>What if we modeled the back button?</a:t>
            </a:r>
          </a:p>
          <a:p>
            <a:pPr lvl="1"/>
            <a:r>
              <a:rPr lang="en-US" sz="2400" dirty="0">
                <a:ea typeface="ＭＳ Ｐゴシック" charset="0"/>
              </a:rPr>
              <a:t>Surfer behavior sharply skewed towards short paths</a:t>
            </a:r>
          </a:p>
          <a:p>
            <a:pPr lvl="1"/>
            <a:r>
              <a:rPr lang="en-US" sz="2400" dirty="0">
                <a:ea typeface="ＭＳ Ｐゴシック" charset="0"/>
              </a:rPr>
              <a:t>Search engines, bookmarks &amp; directories </a:t>
            </a:r>
            <a:br>
              <a:rPr lang="en-US" sz="2400" dirty="0">
                <a:ea typeface="ＭＳ Ｐゴシック" charset="0"/>
              </a:rPr>
            </a:br>
            <a:r>
              <a:rPr lang="en-US" sz="2400" dirty="0">
                <a:ea typeface="ＭＳ Ｐゴシック" charset="0"/>
              </a:rPr>
              <a:t>make jumps non-random</a:t>
            </a:r>
          </a:p>
          <a:p>
            <a:r>
              <a:rPr lang="en-US" sz="2400" dirty="0">
                <a:ea typeface="ＭＳ Ｐゴシック" charset="0"/>
              </a:rPr>
              <a:t>Biased Surfer Models</a:t>
            </a:r>
          </a:p>
          <a:p>
            <a:pPr lvl="1"/>
            <a:r>
              <a:rPr lang="en-US" sz="2400" dirty="0">
                <a:ea typeface="ＭＳ Ｐゴシック" charset="0"/>
              </a:rPr>
              <a:t>Weight edge traversal probabilities based on match with topic/query (non-uniform edge selection)</a:t>
            </a:r>
          </a:p>
          <a:p>
            <a:pPr lvl="1"/>
            <a:r>
              <a:rPr lang="en-US" sz="2400" dirty="0">
                <a:ea typeface="ＭＳ Ｐゴシック" charset="0"/>
              </a:rPr>
              <a:t>Bias jumps to pages on topic (e.g., based on personal bookmarks &amp; categories of interest)</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30</a:t>
            </a:fld>
            <a:endParaRPr lang="de-DE" dirty="0"/>
          </a:p>
        </p:txBody>
      </p:sp>
    </p:spTree>
    <p:extLst>
      <p:ext uri="{BB962C8B-B14F-4D97-AF65-F5344CB8AC3E}">
        <p14:creationId xmlns:p14="http://schemas.microsoft.com/office/powerpoint/2010/main" val="252676005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628800"/>
            <a:ext cx="7772400" cy="1224136"/>
          </a:xfrm>
        </p:spPr>
        <p:txBody>
          <a:bodyPr/>
          <a:lstStyle/>
          <a:p>
            <a:pPr eaLnBrk="1" hangingPunct="1">
              <a:defRPr/>
            </a:pPr>
            <a:r>
              <a:rPr lang="de-DE" sz="3600" b="1" dirty="0">
                <a:cs typeface="+mj-cs"/>
              </a:rPr>
              <a:t>Einführung in Web und </a:t>
            </a:r>
            <a:r>
              <a:rPr lang="de-DE" sz="3600" b="1">
                <a:cs typeface="+mj-cs"/>
              </a:rPr>
              <a:t>Data Science</a:t>
            </a:r>
            <a:br>
              <a:rPr lang="de-DE" sz="3600" b="1" dirty="0">
                <a:cs typeface="+mj-cs"/>
              </a:rPr>
            </a:br>
            <a:r>
              <a:rPr lang="de-DE" sz="2800" dirty="0">
                <a:cs typeface="+mj-cs"/>
              </a:rPr>
              <a:t>Community Analysis</a:t>
            </a:r>
            <a:br>
              <a:rPr lang="de-DE" sz="2800" b="1" dirty="0">
                <a:cs typeface="+mj-cs"/>
              </a:rPr>
            </a:br>
            <a:endParaRPr lang="de-DE" sz="3600" b="1" dirty="0">
              <a:cs typeface="+mj-cs"/>
            </a:endParaRPr>
          </a:p>
        </p:txBody>
      </p:sp>
      <p:sp>
        <p:nvSpPr>
          <p:cNvPr id="3" name="Untertitel 2"/>
          <p:cNvSpPr>
            <a:spLocks noGrp="1"/>
          </p:cNvSpPr>
          <p:nvPr>
            <p:ph type="subTitle" idx="1"/>
          </p:nvPr>
        </p:nvSpPr>
        <p:spPr>
          <a:xfrm>
            <a:off x="1371600" y="3861048"/>
            <a:ext cx="6400800" cy="2160340"/>
          </a:xfrm>
        </p:spPr>
        <p:txBody>
          <a:bodyPr/>
          <a:lstStyle/>
          <a:p>
            <a:pPr eaLnBrk="1" hangingPunct="1">
              <a:defRPr/>
            </a:pPr>
            <a:r>
              <a:rPr lang="de-DE" dirty="0">
                <a:cs typeface="+mn-cs"/>
              </a:rPr>
              <a:t>Prof. Dr. Ralf Möller</a:t>
            </a:r>
          </a:p>
          <a:p>
            <a:pPr eaLnBrk="1" hangingPunct="1">
              <a:defRPr/>
            </a:pPr>
            <a:r>
              <a:rPr lang="de-DE" dirty="0">
                <a:cs typeface="+mn-cs"/>
              </a:rPr>
              <a:t>Universität zu Lübeck</a:t>
            </a:r>
          </a:p>
          <a:p>
            <a:pPr eaLnBrk="1" hangingPunct="1">
              <a:defRPr/>
            </a:pPr>
            <a:r>
              <a:rPr lang="de-DE" dirty="0">
                <a:cs typeface="+mn-cs"/>
              </a:rPr>
              <a:t>Institut für Informationssysteme</a:t>
            </a:r>
          </a:p>
        </p:txBody>
      </p:sp>
    </p:spTree>
    <p:extLst>
      <p:ext uri="{BB962C8B-B14F-4D97-AF65-F5344CB8AC3E}">
        <p14:creationId xmlns:p14="http://schemas.microsoft.com/office/powerpoint/2010/main" val="3213190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PageRank</a:t>
            </a:r>
          </a:p>
        </p:txBody>
      </p:sp>
      <p:sp>
        <p:nvSpPr>
          <p:cNvPr id="3" name="Content Placeholder 2"/>
          <p:cNvSpPr>
            <a:spLocks noGrp="1"/>
          </p:cNvSpPr>
          <p:nvPr>
            <p:ph idx="1"/>
          </p:nvPr>
        </p:nvSpPr>
        <p:spPr/>
        <p:txBody>
          <a:bodyPr/>
          <a:lstStyle/>
          <a:p>
            <a:r>
              <a:rPr lang="en-US" dirty="0"/>
              <a:t>Links are also weighted according to the importance of the source node</a:t>
            </a:r>
          </a:p>
          <a:p>
            <a:pPr lvl="1"/>
            <a:r>
              <a:rPr lang="en-US" dirty="0"/>
              <a:t>Page C has a higher </a:t>
            </a:r>
            <a:br>
              <a:rPr lang="en-US" dirty="0"/>
            </a:br>
            <a:r>
              <a:rPr lang="en-US" dirty="0"/>
              <a:t>PageRank than Page E, </a:t>
            </a:r>
            <a:br>
              <a:rPr lang="en-US" dirty="0"/>
            </a:br>
            <a:r>
              <a:rPr lang="en-US" dirty="0"/>
              <a:t>even though there </a:t>
            </a:r>
            <a:br>
              <a:rPr lang="en-US" dirty="0"/>
            </a:br>
            <a:r>
              <a:rPr lang="en-US" dirty="0"/>
              <a:t>are fewer links to C; </a:t>
            </a:r>
            <a:br>
              <a:rPr lang="en-US" dirty="0"/>
            </a:br>
            <a:r>
              <a:rPr lang="en-US" dirty="0"/>
              <a:t>the one link to C </a:t>
            </a:r>
            <a:br>
              <a:rPr lang="en-US" dirty="0"/>
            </a:br>
            <a:r>
              <a:rPr lang="en-US" dirty="0"/>
              <a:t>comes from an </a:t>
            </a:r>
            <a:br>
              <a:rPr lang="en-US" dirty="0"/>
            </a:br>
            <a:r>
              <a:rPr lang="en-US" dirty="0"/>
              <a:t>important page </a:t>
            </a:r>
            <a:br>
              <a:rPr lang="en-US" dirty="0"/>
            </a:br>
            <a:r>
              <a:rPr lang="en-US" dirty="0"/>
              <a:t>and hence is </a:t>
            </a:r>
            <a:br>
              <a:rPr lang="en-US" dirty="0"/>
            </a:br>
            <a:r>
              <a:rPr lang="en-US" dirty="0"/>
              <a:t>of high value.</a:t>
            </a:r>
          </a:p>
        </p:txBody>
      </p:sp>
      <p:sp>
        <p:nvSpPr>
          <p:cNvPr id="4" name="Slide Number Placeholder 3"/>
          <p:cNvSpPr>
            <a:spLocks noGrp="1"/>
          </p:cNvSpPr>
          <p:nvPr>
            <p:ph type="sldNum" sz="quarter" idx="12"/>
          </p:nvPr>
        </p:nvSpPr>
        <p:spPr/>
        <p:txBody>
          <a:bodyPr/>
          <a:lstStyle/>
          <a:p>
            <a:pPr>
              <a:defRPr/>
            </a:pPr>
            <a:fld id="{A4C577E2-95DD-1F4B-A688-E8FB02007787}" type="slidenum">
              <a:rPr lang="de-DE" smtClean="0"/>
              <a:pPr>
                <a:defRPr/>
              </a:pPr>
              <a:t>32</a:t>
            </a:fld>
            <a:endParaRPr lang="de-DE"/>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2417" y="2420888"/>
            <a:ext cx="4722196" cy="3801368"/>
          </a:xfrm>
          <a:prstGeom prst="rect">
            <a:avLst/>
          </a:prstGeom>
        </p:spPr>
      </p:pic>
      <p:sp>
        <p:nvSpPr>
          <p:cNvPr id="6" name="TextBox 5">
            <a:extLst>
              <a:ext uri="{FF2B5EF4-FFF2-40B4-BE49-F238E27FC236}">
                <a16:creationId xmlns:a16="http://schemas.microsoft.com/office/drawing/2014/main" id="{797E49D5-5E14-4B49-AE4B-ADF9F8124CFE}"/>
              </a:ext>
            </a:extLst>
          </p:cNvPr>
          <p:cNvSpPr txBox="1"/>
          <p:nvPr/>
        </p:nvSpPr>
        <p:spPr>
          <a:xfrm>
            <a:off x="3951369" y="6314559"/>
            <a:ext cx="1263487" cy="369332"/>
          </a:xfrm>
          <a:prstGeom prst="rect">
            <a:avLst/>
          </a:prstGeom>
          <a:noFill/>
        </p:spPr>
        <p:txBody>
          <a:bodyPr wrap="none" rtlCol="0">
            <a:spAutoFit/>
          </a:bodyPr>
          <a:lstStyle/>
          <a:p>
            <a:r>
              <a:rPr lang="de-DE" dirty="0">
                <a:solidFill>
                  <a:srgbClr val="081BFF"/>
                </a:solidFill>
              </a:rPr>
              <a:t>[Wikipedia]</a:t>
            </a:r>
          </a:p>
        </p:txBody>
      </p:sp>
    </p:spTree>
    <p:extLst>
      <p:ext uri="{BB962C8B-B14F-4D97-AF65-F5344CB8AC3E}">
        <p14:creationId xmlns:p14="http://schemas.microsoft.com/office/powerpoint/2010/main" val="16876421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a:latin typeface="+mn-lt"/>
                <a:ea typeface="ＭＳ Ｐゴシック" charset="0"/>
                <a:cs typeface="ＭＳ Ｐゴシック" charset="0"/>
              </a:rPr>
              <a:t>Hyperlink-Induced Topic Search (HITS)</a:t>
            </a:r>
          </a:p>
        </p:txBody>
      </p:sp>
      <p:sp>
        <p:nvSpPr>
          <p:cNvPr id="54275" name="Rectangle 3"/>
          <p:cNvSpPr>
            <a:spLocks noGrp="1" noChangeArrowheads="1"/>
          </p:cNvSpPr>
          <p:nvPr>
            <p:ph type="body" idx="1"/>
          </p:nvPr>
        </p:nvSpPr>
        <p:spPr/>
        <p:txBody>
          <a:bodyPr/>
          <a:lstStyle/>
          <a:p>
            <a:r>
              <a:rPr lang="en-US" sz="2800" dirty="0">
                <a:ea typeface="ＭＳ Ｐゴシック" charset="0"/>
              </a:rPr>
              <a:t>In response to a query, instead of an ordered list of pages each meeting the query, find </a:t>
            </a:r>
            <a:r>
              <a:rPr lang="en-US" sz="2800" u="sng" dirty="0">
                <a:ea typeface="ＭＳ Ｐゴシック" charset="0"/>
              </a:rPr>
              <a:t>two</a:t>
            </a:r>
            <a:r>
              <a:rPr lang="en-US" sz="2800" dirty="0">
                <a:ea typeface="ＭＳ Ｐゴシック" charset="0"/>
              </a:rPr>
              <a:t> sets of inter-related pages:</a:t>
            </a:r>
          </a:p>
          <a:p>
            <a:pPr lvl="1"/>
            <a:r>
              <a:rPr lang="en-US" sz="2400" dirty="0">
                <a:solidFill>
                  <a:srgbClr val="081BFF"/>
                </a:solidFill>
                <a:ea typeface="ＭＳ Ｐゴシック" charset="0"/>
              </a:rPr>
              <a:t>Hub pages </a:t>
            </a:r>
            <a:r>
              <a:rPr lang="en-US" sz="2400" dirty="0">
                <a:ea typeface="ＭＳ Ｐゴシック" charset="0"/>
              </a:rPr>
              <a:t>are good lists of links on a subject</a:t>
            </a:r>
          </a:p>
          <a:p>
            <a:pPr lvl="2"/>
            <a:r>
              <a:rPr lang="en-US" sz="2000" dirty="0">
                <a:ea typeface="ＭＳ Ｐゴシック" charset="0"/>
              </a:rPr>
              <a:t>e.g., “Bob’s list of cancer-related links.”</a:t>
            </a:r>
          </a:p>
          <a:p>
            <a:pPr lvl="1"/>
            <a:r>
              <a:rPr lang="en-US" sz="2400" dirty="0">
                <a:solidFill>
                  <a:srgbClr val="081BFF"/>
                </a:solidFill>
                <a:ea typeface="ＭＳ Ｐゴシック" charset="0"/>
              </a:rPr>
              <a:t>Authority pages </a:t>
            </a:r>
            <a:r>
              <a:rPr lang="en-US" sz="2400" dirty="0">
                <a:ea typeface="ＭＳ Ｐゴシック" charset="0"/>
              </a:rPr>
              <a:t>occur recurrently on good hubs for the subject</a:t>
            </a:r>
          </a:p>
          <a:p>
            <a:r>
              <a:rPr lang="en-US" sz="2800" dirty="0">
                <a:ea typeface="ＭＳ Ｐゴシック" charset="0"/>
              </a:rPr>
              <a:t>Best suited for “broad topic” queries rather than for page-finding queries</a:t>
            </a:r>
          </a:p>
        </p:txBody>
      </p:sp>
      <p:sp>
        <p:nvSpPr>
          <p:cNvPr id="2" name="Rechteck 1"/>
          <p:cNvSpPr/>
          <p:nvPr/>
        </p:nvSpPr>
        <p:spPr>
          <a:xfrm>
            <a:off x="2736304" y="6207695"/>
            <a:ext cx="4572000" cy="461665"/>
          </a:xfrm>
          <a:prstGeom prst="rect">
            <a:avLst/>
          </a:prstGeom>
        </p:spPr>
        <p:txBody>
          <a:bodyPr>
            <a:spAutoFit/>
          </a:bodyPr>
          <a:lstStyle/>
          <a:p>
            <a:r>
              <a:rPr lang="de-DE" sz="1200" dirty="0">
                <a:solidFill>
                  <a:srgbClr val="0000FF"/>
                </a:solidFill>
              </a:rPr>
              <a:t>Jon M. Kleinberg, Hubs, </a:t>
            </a:r>
            <a:r>
              <a:rPr lang="de-DE" sz="1200" dirty="0" err="1">
                <a:solidFill>
                  <a:srgbClr val="0000FF"/>
                </a:solidFill>
              </a:rPr>
              <a:t>Authorities</a:t>
            </a:r>
            <a:r>
              <a:rPr lang="de-DE" sz="1200" dirty="0">
                <a:solidFill>
                  <a:srgbClr val="0000FF"/>
                </a:solidFill>
              </a:rPr>
              <a:t>, </a:t>
            </a:r>
            <a:r>
              <a:rPr lang="de-DE" sz="1200" dirty="0" err="1">
                <a:solidFill>
                  <a:srgbClr val="0000FF"/>
                </a:solidFill>
              </a:rPr>
              <a:t>and</a:t>
            </a:r>
            <a:r>
              <a:rPr lang="de-DE" sz="1200" dirty="0">
                <a:solidFill>
                  <a:srgbClr val="0000FF"/>
                </a:solidFill>
              </a:rPr>
              <a:t> Communities, </a:t>
            </a:r>
            <a:br>
              <a:rPr lang="de-DE" sz="1200" dirty="0">
                <a:solidFill>
                  <a:srgbClr val="0000FF"/>
                </a:solidFill>
              </a:rPr>
            </a:br>
            <a:r>
              <a:rPr lang="de-DE" sz="1200" dirty="0">
                <a:solidFill>
                  <a:srgbClr val="0000FF"/>
                </a:solidFill>
              </a:rPr>
              <a:t>ACM Computing Surveys 31(4), </a:t>
            </a:r>
            <a:r>
              <a:rPr lang="de-DE" sz="1200" dirty="0" err="1">
                <a:solidFill>
                  <a:srgbClr val="0000FF"/>
                </a:solidFill>
              </a:rPr>
              <a:t>December</a:t>
            </a:r>
            <a:r>
              <a:rPr lang="de-DE" sz="1200" dirty="0">
                <a:solidFill>
                  <a:srgbClr val="0000FF"/>
                </a:solidFill>
              </a:rPr>
              <a:t> </a:t>
            </a:r>
            <a:r>
              <a:rPr lang="de-DE" sz="1200" b="1" dirty="0">
                <a:solidFill>
                  <a:srgbClr val="FF0000"/>
                </a:solidFill>
              </a:rPr>
              <a:t>1999</a:t>
            </a:r>
          </a:p>
        </p:txBody>
      </p:sp>
      <p:sp>
        <p:nvSpPr>
          <p:cNvPr id="5"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33</a:t>
            </a:fld>
            <a:endParaRPr lang="de-DE" dirty="0"/>
          </a:p>
        </p:txBody>
      </p:sp>
    </p:spTree>
    <p:extLst>
      <p:ext uri="{BB962C8B-B14F-4D97-AF65-F5344CB8AC3E}">
        <p14:creationId xmlns:p14="http://schemas.microsoft.com/office/powerpoint/2010/main" val="143895036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atin typeface="+mn-lt"/>
                <a:ea typeface="ＭＳ Ｐゴシック" charset="0"/>
                <a:cs typeface="ＭＳ Ｐゴシック" charset="0"/>
              </a:rPr>
              <a:t>Hubs and Authorities</a:t>
            </a:r>
          </a:p>
        </p:txBody>
      </p:sp>
      <p:sp>
        <p:nvSpPr>
          <p:cNvPr id="55299" name="Rectangle 3"/>
          <p:cNvSpPr>
            <a:spLocks noGrp="1" noChangeArrowheads="1"/>
          </p:cNvSpPr>
          <p:nvPr>
            <p:ph type="body" idx="1"/>
          </p:nvPr>
        </p:nvSpPr>
        <p:spPr/>
        <p:txBody>
          <a:bodyPr/>
          <a:lstStyle/>
          <a:p>
            <a:r>
              <a:rPr lang="en-US" sz="2800" dirty="0">
                <a:ea typeface="ＭＳ Ｐゴシック" charset="0"/>
                <a:cs typeface="ＭＳ Ｐゴシック" charset="0"/>
              </a:rPr>
              <a:t>Thus, a good </a:t>
            </a:r>
            <a:r>
              <a:rPr lang="en-US" sz="2800" dirty="0">
                <a:solidFill>
                  <a:srgbClr val="081BFF"/>
                </a:solidFill>
                <a:ea typeface="ＭＳ Ｐゴシック" charset="0"/>
                <a:cs typeface="ＭＳ Ｐゴシック" charset="0"/>
              </a:rPr>
              <a:t>hub</a:t>
            </a:r>
            <a:r>
              <a:rPr lang="en-US" sz="2800" dirty="0">
                <a:ea typeface="ＭＳ Ｐゴシック" charset="0"/>
                <a:cs typeface="ＭＳ Ｐゴシック" charset="0"/>
              </a:rPr>
              <a:t> page for a topic </a:t>
            </a:r>
            <a:r>
              <a:rPr lang="en-US" sz="2800" i="1" dirty="0">
                <a:solidFill>
                  <a:srgbClr val="081BFF"/>
                </a:solidFill>
                <a:ea typeface="ＭＳ Ｐゴシック" charset="0"/>
                <a:cs typeface="ＭＳ Ｐゴシック" charset="0"/>
              </a:rPr>
              <a:t>points</a:t>
            </a:r>
            <a:r>
              <a:rPr lang="en-US" sz="2800" dirty="0">
                <a:solidFill>
                  <a:srgbClr val="081BFF"/>
                </a:solidFill>
                <a:ea typeface="ＭＳ Ｐゴシック" charset="0"/>
                <a:cs typeface="ＭＳ Ｐゴシック" charset="0"/>
              </a:rPr>
              <a:t> to many authoritative </a:t>
            </a:r>
            <a:r>
              <a:rPr lang="en-US" sz="2800" dirty="0">
                <a:ea typeface="ＭＳ Ｐゴシック" charset="0"/>
                <a:cs typeface="ＭＳ Ｐゴシック" charset="0"/>
              </a:rPr>
              <a:t>pages for that topic</a:t>
            </a:r>
          </a:p>
          <a:p>
            <a:r>
              <a:rPr lang="en-US" sz="2800" dirty="0">
                <a:ea typeface="ＭＳ Ｐゴシック" charset="0"/>
                <a:cs typeface="ＭＳ Ｐゴシック" charset="0"/>
              </a:rPr>
              <a:t>A good </a:t>
            </a:r>
            <a:r>
              <a:rPr lang="en-US" sz="2800" dirty="0">
                <a:solidFill>
                  <a:srgbClr val="081BFF"/>
                </a:solidFill>
                <a:ea typeface="ＭＳ Ｐゴシック" charset="0"/>
                <a:cs typeface="ＭＳ Ｐゴシック" charset="0"/>
              </a:rPr>
              <a:t>authority</a:t>
            </a:r>
            <a:r>
              <a:rPr lang="en-US" sz="2800" dirty="0">
                <a:ea typeface="ＭＳ Ｐゴシック" charset="0"/>
                <a:cs typeface="ＭＳ Ｐゴシック" charset="0"/>
              </a:rPr>
              <a:t> page for a topic is </a:t>
            </a:r>
            <a:r>
              <a:rPr lang="en-US" sz="2800" i="1" dirty="0">
                <a:solidFill>
                  <a:srgbClr val="081BFF"/>
                </a:solidFill>
                <a:ea typeface="ＭＳ Ｐゴシック" charset="0"/>
                <a:cs typeface="ＭＳ Ｐゴシック" charset="0"/>
              </a:rPr>
              <a:t>pointed</a:t>
            </a:r>
            <a:r>
              <a:rPr lang="en-US" sz="2800" dirty="0">
                <a:solidFill>
                  <a:srgbClr val="081BFF"/>
                </a:solidFill>
                <a:ea typeface="ＭＳ Ｐゴシック" charset="0"/>
                <a:cs typeface="ＭＳ Ｐゴシック" charset="0"/>
              </a:rPr>
              <a:t> to by many good hubs </a:t>
            </a:r>
            <a:r>
              <a:rPr lang="en-US" sz="2800" dirty="0">
                <a:ea typeface="ＭＳ Ｐゴシック" charset="0"/>
                <a:cs typeface="ＭＳ Ｐゴシック" charset="0"/>
              </a:rPr>
              <a:t>for that topic</a:t>
            </a:r>
          </a:p>
          <a:p>
            <a:r>
              <a:rPr lang="en-US" sz="2800" dirty="0">
                <a:ea typeface="ＭＳ Ｐゴシック" charset="0"/>
                <a:cs typeface="ＭＳ Ｐゴシック" charset="0"/>
              </a:rPr>
              <a:t>Circular definition - will turn this into an iterative computation</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34</a:t>
            </a:fld>
            <a:endParaRPr lang="de-DE" dirty="0"/>
          </a:p>
        </p:txBody>
      </p:sp>
    </p:spTree>
    <p:extLst>
      <p:ext uri="{BB962C8B-B14F-4D97-AF65-F5344CB8AC3E}">
        <p14:creationId xmlns:p14="http://schemas.microsoft.com/office/powerpoint/2010/main" val="314938808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a:lstStyle/>
          <a:p>
            <a:r>
              <a:rPr lang="en-US" sz="3600">
                <a:latin typeface="+mn-lt"/>
                <a:ea typeface="ＭＳ Ｐゴシック" charset="0"/>
                <a:cs typeface="ＭＳ Ｐゴシック" charset="0"/>
              </a:rPr>
              <a:t>The hope</a:t>
            </a:r>
          </a:p>
        </p:txBody>
      </p:sp>
      <p:graphicFrame>
        <p:nvGraphicFramePr>
          <p:cNvPr id="56322" name="Object 2"/>
          <p:cNvGraphicFramePr>
            <a:graphicFrameLocks noGrp="1" noChangeAspect="1"/>
          </p:cNvGraphicFramePr>
          <p:nvPr>
            <p:ph type="body" idx="1"/>
            <p:extLst>
              <p:ext uri="{D42A27DB-BD31-4B8C-83A1-F6EECF244321}">
                <p14:modId xmlns:p14="http://schemas.microsoft.com/office/powerpoint/2010/main" val="794378975"/>
              </p:ext>
            </p:extLst>
          </p:nvPr>
        </p:nvGraphicFramePr>
        <p:xfrm>
          <a:off x="1657350" y="1268760"/>
          <a:ext cx="5829300" cy="4433888"/>
        </p:xfrm>
        <a:graphic>
          <a:graphicData uri="http://schemas.openxmlformats.org/presentationml/2006/ole">
            <mc:AlternateContent xmlns:mc="http://schemas.openxmlformats.org/markup-compatibility/2006">
              <mc:Choice xmlns:v="urn:schemas-microsoft-com:vml" Requires="v">
                <p:oleObj spid="_x0000_s43267" name="Bild" r:id="rId3" imgW="2743200" imgH="1828800" progId="Word.Picture.8">
                  <p:embed/>
                </p:oleObj>
              </mc:Choice>
              <mc:Fallback>
                <p:oleObj name="Bild" r:id="rId3" imgW="2743200" imgH="1828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7350" y="1268760"/>
                        <a:ext cx="5829300" cy="443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56324" name="Text Box 4"/>
          <p:cNvSpPr txBox="1">
            <a:spLocks noChangeArrowheads="1"/>
          </p:cNvSpPr>
          <p:nvPr/>
        </p:nvSpPr>
        <p:spPr bwMode="auto">
          <a:xfrm>
            <a:off x="1974737" y="5609928"/>
            <a:ext cx="484686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i="0">
                <a:latin typeface="+mn-lt"/>
              </a:rPr>
              <a:t>Long distance telephone companies</a:t>
            </a:r>
          </a:p>
        </p:txBody>
      </p:sp>
      <p:sp>
        <p:nvSpPr>
          <p:cNvPr id="56325" name="AutoShape 5"/>
          <p:cNvSpPr>
            <a:spLocks noChangeArrowheads="1"/>
          </p:cNvSpPr>
          <p:nvPr/>
        </p:nvSpPr>
        <p:spPr bwMode="auto">
          <a:xfrm>
            <a:off x="415586" y="2760494"/>
            <a:ext cx="1023027" cy="369332"/>
          </a:xfrm>
          <a:prstGeom prst="rightArrowCallout">
            <a:avLst>
              <a:gd name="adj1" fmla="val 25000"/>
              <a:gd name="adj2" fmla="val 25000"/>
              <a:gd name="adj3" fmla="val 45125"/>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a:latin typeface="+mn-lt"/>
              </a:rPr>
              <a:t>Hubs</a:t>
            </a:r>
          </a:p>
        </p:txBody>
      </p:sp>
      <p:sp>
        <p:nvSpPr>
          <p:cNvPr id="56326" name="AutoShape 6"/>
          <p:cNvSpPr>
            <a:spLocks noChangeArrowheads="1"/>
          </p:cNvSpPr>
          <p:nvPr/>
        </p:nvSpPr>
        <p:spPr bwMode="auto">
          <a:xfrm>
            <a:off x="6827017" y="2379494"/>
            <a:ext cx="1868541" cy="369332"/>
          </a:xfrm>
          <a:prstGeom prst="leftArrowCallout">
            <a:avLst>
              <a:gd name="adj1" fmla="val 25000"/>
              <a:gd name="adj2" fmla="val 25000"/>
              <a:gd name="adj3" fmla="val 8412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a:latin typeface="+mn-lt"/>
              </a:rPr>
              <a:t>Authorities</a:t>
            </a:r>
          </a:p>
        </p:txBody>
      </p:sp>
      <p:sp>
        <p:nvSpPr>
          <p:cNvPr id="7"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35</a:t>
            </a:fld>
            <a:endParaRPr lang="de-DE" dirty="0"/>
          </a:p>
        </p:txBody>
      </p:sp>
    </p:spTree>
    <p:extLst>
      <p:ext uri="{BB962C8B-B14F-4D97-AF65-F5344CB8AC3E}">
        <p14:creationId xmlns:p14="http://schemas.microsoft.com/office/powerpoint/2010/main" val="57312978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atin typeface="+mn-lt"/>
                <a:ea typeface="ＭＳ Ｐゴシック" charset="0"/>
                <a:cs typeface="ＭＳ Ｐゴシック" charset="0"/>
              </a:rPr>
              <a:t>High-level scheme</a:t>
            </a:r>
          </a:p>
        </p:txBody>
      </p:sp>
      <p:sp>
        <p:nvSpPr>
          <p:cNvPr id="57347" name="Rectangle 3"/>
          <p:cNvSpPr>
            <a:spLocks noGrp="1" noChangeArrowheads="1"/>
          </p:cNvSpPr>
          <p:nvPr>
            <p:ph type="body" idx="1"/>
          </p:nvPr>
        </p:nvSpPr>
        <p:spPr/>
        <p:txBody>
          <a:bodyPr/>
          <a:lstStyle/>
          <a:p>
            <a:r>
              <a:rPr lang="en-US" sz="3200" dirty="0">
                <a:ea typeface="ＭＳ Ｐゴシック" charset="0"/>
              </a:rPr>
              <a:t>Extract from the web a </a:t>
            </a:r>
            <a:r>
              <a:rPr lang="en-US" sz="3200" u="sng" dirty="0">
                <a:ea typeface="ＭＳ Ｐゴシック" charset="0"/>
              </a:rPr>
              <a:t>base set</a:t>
            </a:r>
            <a:r>
              <a:rPr lang="en-US" sz="3200" dirty="0">
                <a:ea typeface="ＭＳ Ｐゴシック" charset="0"/>
              </a:rPr>
              <a:t> of pages that </a:t>
            </a:r>
            <a:r>
              <a:rPr lang="en-US" sz="3200" i="1" dirty="0">
                <a:ea typeface="ＭＳ Ｐゴシック" charset="0"/>
              </a:rPr>
              <a:t>could</a:t>
            </a:r>
            <a:r>
              <a:rPr lang="en-US" sz="3200" dirty="0">
                <a:ea typeface="ＭＳ Ｐゴシック" charset="0"/>
              </a:rPr>
              <a:t> be good hubs or authorities</a:t>
            </a:r>
          </a:p>
          <a:p>
            <a:r>
              <a:rPr lang="en-US" sz="3200" dirty="0">
                <a:ea typeface="ＭＳ Ｐゴシック" charset="0"/>
              </a:rPr>
              <a:t>From these, identify a small set of top hub and authority pages;</a:t>
            </a:r>
          </a:p>
          <a:p>
            <a:pPr lvl="1">
              <a:buFont typeface="Symbol" charset="0"/>
              <a:buChar char="®"/>
            </a:pPr>
            <a:r>
              <a:rPr lang="en-US" sz="2800" dirty="0">
                <a:ea typeface="ＭＳ Ｐゴシック" charset="0"/>
              </a:rPr>
              <a:t>iterative algorithm</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36</a:t>
            </a:fld>
            <a:endParaRPr lang="de-DE" dirty="0"/>
          </a:p>
        </p:txBody>
      </p:sp>
    </p:spTree>
    <p:extLst>
      <p:ext uri="{BB962C8B-B14F-4D97-AF65-F5344CB8AC3E}">
        <p14:creationId xmlns:p14="http://schemas.microsoft.com/office/powerpoint/2010/main" val="187020057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atin typeface="+mn-lt"/>
                <a:ea typeface="ＭＳ Ｐゴシック" charset="0"/>
                <a:cs typeface="ＭＳ Ｐゴシック" charset="0"/>
              </a:rPr>
              <a:t>Base set</a:t>
            </a:r>
          </a:p>
        </p:txBody>
      </p:sp>
      <p:sp>
        <p:nvSpPr>
          <p:cNvPr id="58371" name="Rectangle 3"/>
          <p:cNvSpPr>
            <a:spLocks noGrp="1" noChangeArrowheads="1"/>
          </p:cNvSpPr>
          <p:nvPr>
            <p:ph type="body" idx="1"/>
          </p:nvPr>
        </p:nvSpPr>
        <p:spPr>
          <a:xfrm>
            <a:off x="518864" y="1196975"/>
            <a:ext cx="8229600" cy="4968875"/>
          </a:xfrm>
        </p:spPr>
        <p:txBody>
          <a:bodyPr/>
          <a:lstStyle/>
          <a:p>
            <a:r>
              <a:rPr lang="en-US" dirty="0">
                <a:ea typeface="ＭＳ Ｐゴシック" charset="0"/>
              </a:rPr>
              <a:t>Given text query (say “</a:t>
            </a:r>
            <a:r>
              <a:rPr lang="en-US" b="1" i="1" dirty="0">
                <a:ea typeface="ＭＳ Ｐゴシック" charset="0"/>
              </a:rPr>
              <a:t>browser</a:t>
            </a:r>
            <a:r>
              <a:rPr lang="en-US" i="1" dirty="0">
                <a:ea typeface="ＭＳ Ｐゴシック" charset="0"/>
              </a:rPr>
              <a:t>”</a:t>
            </a:r>
            <a:r>
              <a:rPr lang="en-US" dirty="0">
                <a:ea typeface="ＭＳ Ｐゴシック" charset="0"/>
              </a:rPr>
              <a:t>), use a text index to get all pages containing “</a:t>
            </a:r>
            <a:r>
              <a:rPr lang="en-US" b="1" i="1" dirty="0">
                <a:ea typeface="ＭＳ Ｐゴシック" charset="0"/>
              </a:rPr>
              <a:t>browser</a:t>
            </a:r>
            <a:r>
              <a:rPr lang="en-US" i="1" dirty="0">
                <a:ea typeface="ＭＳ Ｐゴシック" charset="0"/>
              </a:rPr>
              <a:t>”</a:t>
            </a:r>
          </a:p>
          <a:p>
            <a:pPr lvl="1"/>
            <a:r>
              <a:rPr lang="en-US" dirty="0">
                <a:ea typeface="ＭＳ Ｐゴシック" charset="0"/>
              </a:rPr>
              <a:t>Call this the </a:t>
            </a:r>
            <a:r>
              <a:rPr lang="en-US" dirty="0">
                <a:solidFill>
                  <a:srgbClr val="081BFF"/>
                </a:solidFill>
                <a:ea typeface="ＭＳ Ｐゴシック" charset="0"/>
              </a:rPr>
              <a:t>root set </a:t>
            </a:r>
            <a:r>
              <a:rPr lang="en-US" dirty="0">
                <a:ea typeface="ＭＳ Ｐゴシック" charset="0"/>
              </a:rPr>
              <a:t>of pages </a:t>
            </a:r>
          </a:p>
          <a:p>
            <a:r>
              <a:rPr lang="en-US" dirty="0">
                <a:ea typeface="ＭＳ Ｐゴシック" charset="0"/>
              </a:rPr>
              <a:t>Add in any page that either</a:t>
            </a:r>
          </a:p>
          <a:p>
            <a:pPr lvl="1"/>
            <a:r>
              <a:rPr lang="en-US" dirty="0">
                <a:ea typeface="ＭＳ Ｐゴシック" charset="0"/>
              </a:rPr>
              <a:t>points to a page in the root set, or</a:t>
            </a:r>
          </a:p>
          <a:p>
            <a:pPr lvl="1"/>
            <a:r>
              <a:rPr lang="en-US" dirty="0">
                <a:ea typeface="ＭＳ Ｐゴシック" charset="0"/>
              </a:rPr>
              <a:t>is pointed to by a page in the root set</a:t>
            </a:r>
          </a:p>
          <a:p>
            <a:r>
              <a:rPr lang="en-US" dirty="0">
                <a:ea typeface="ＭＳ Ｐゴシック" charset="0"/>
              </a:rPr>
              <a:t>Call this the </a:t>
            </a:r>
            <a:r>
              <a:rPr lang="en-US" dirty="0">
                <a:solidFill>
                  <a:srgbClr val="081BFF"/>
                </a:solidFill>
                <a:ea typeface="ＭＳ Ｐゴシック" charset="0"/>
              </a:rPr>
              <a:t>base set</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37</a:t>
            </a:fld>
            <a:endParaRPr lang="de-DE" dirty="0"/>
          </a:p>
        </p:txBody>
      </p:sp>
    </p:spTree>
    <p:extLst>
      <p:ext uri="{BB962C8B-B14F-4D97-AF65-F5344CB8AC3E}">
        <p14:creationId xmlns:p14="http://schemas.microsoft.com/office/powerpoint/2010/main" val="351885765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9218" name="Rectangle 2"/>
          <p:cNvSpPr>
            <a:spLocks noGrp="1" noChangeArrowheads="1"/>
          </p:cNvSpPr>
          <p:nvPr>
            <p:ph type="title"/>
          </p:nvPr>
        </p:nvSpPr>
        <p:spPr/>
        <p:txBody>
          <a:bodyPr/>
          <a:lstStyle/>
          <a:p>
            <a:r>
              <a:rPr lang="en-US">
                <a:latin typeface="+mn-lt"/>
                <a:ea typeface="ＭＳ Ｐゴシック" charset="0"/>
                <a:cs typeface="ＭＳ Ｐゴシック" charset="0"/>
              </a:rPr>
              <a:t>Visualization</a:t>
            </a:r>
          </a:p>
        </p:txBody>
      </p:sp>
      <p:sp>
        <p:nvSpPr>
          <p:cNvPr id="1289219" name="AutoShape 3"/>
          <p:cNvSpPr>
            <a:spLocks noChangeArrowheads="1"/>
          </p:cNvSpPr>
          <p:nvPr/>
        </p:nvSpPr>
        <p:spPr bwMode="auto">
          <a:xfrm>
            <a:off x="3233192" y="2077616"/>
            <a:ext cx="2286000" cy="1828800"/>
          </a:xfrm>
          <a:prstGeom prst="flowChartConnector">
            <a:avLst/>
          </a:prstGeom>
          <a:solidFill>
            <a:schemeClr val="accent1">
              <a:alpha val="50195"/>
            </a:schemeClr>
          </a:solidFill>
          <a:ln w="9525">
            <a:solidFill>
              <a:schemeClr val="tx1"/>
            </a:solidFill>
            <a:round/>
            <a:headEnd/>
            <a:tailEnd/>
          </a:ln>
        </p:spPr>
        <p:txBody>
          <a:bodyPr wrap="none" anchor="ctr"/>
          <a:lstStyle/>
          <a:p>
            <a:pPr algn="ctr"/>
            <a:r>
              <a:rPr lang="en-US">
                <a:latin typeface="+mn-lt"/>
              </a:rPr>
              <a:t>Root</a:t>
            </a:r>
          </a:p>
          <a:p>
            <a:pPr algn="ctr"/>
            <a:r>
              <a:rPr lang="en-US">
                <a:latin typeface="+mn-lt"/>
              </a:rPr>
              <a:t>set</a:t>
            </a:r>
          </a:p>
        </p:txBody>
      </p:sp>
      <p:sp>
        <p:nvSpPr>
          <p:cNvPr id="1289220" name="AutoShape 4"/>
          <p:cNvSpPr>
            <a:spLocks noChangeArrowheads="1"/>
          </p:cNvSpPr>
          <p:nvPr/>
        </p:nvSpPr>
        <p:spPr bwMode="auto">
          <a:xfrm>
            <a:off x="2699792" y="1772816"/>
            <a:ext cx="3656013" cy="27416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mn-lt"/>
            </a:endParaRPr>
          </a:p>
        </p:txBody>
      </p:sp>
      <p:sp>
        <p:nvSpPr>
          <p:cNvPr id="1289221" name="Oval 5"/>
          <p:cNvSpPr>
            <a:spLocks noChangeArrowheads="1"/>
          </p:cNvSpPr>
          <p:nvPr/>
        </p:nvSpPr>
        <p:spPr bwMode="auto">
          <a:xfrm>
            <a:off x="3736430" y="18490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2" name="Oval 6"/>
          <p:cNvSpPr>
            <a:spLocks noChangeArrowheads="1"/>
          </p:cNvSpPr>
          <p:nvPr/>
        </p:nvSpPr>
        <p:spPr bwMode="auto">
          <a:xfrm>
            <a:off x="2898230" y="26872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3" name="Oval 7"/>
          <p:cNvSpPr>
            <a:spLocks noChangeArrowheads="1"/>
          </p:cNvSpPr>
          <p:nvPr/>
        </p:nvSpPr>
        <p:spPr bwMode="auto">
          <a:xfrm>
            <a:off x="2974430" y="2199854"/>
            <a:ext cx="182562" cy="182562"/>
          </a:xfrm>
          <a:prstGeom prst="ellipse">
            <a:avLst/>
          </a:prstGeom>
          <a:solidFill>
            <a:schemeClr val="tx2"/>
          </a:solidFill>
          <a:ln w="9525">
            <a:solidFill>
              <a:schemeClr val="tx1"/>
            </a:solidFill>
            <a:round/>
            <a:headEnd/>
            <a:tailEnd/>
          </a:ln>
        </p:spPr>
        <p:txBody>
          <a:bodyPr wrap="none" anchor="ctr"/>
          <a:lstStyle/>
          <a:p>
            <a:pPr algn="ctr"/>
            <a:endParaRPr lang="en-US">
              <a:latin typeface="+mn-lt"/>
            </a:endParaRPr>
          </a:p>
        </p:txBody>
      </p:sp>
      <p:sp>
        <p:nvSpPr>
          <p:cNvPr id="1289224" name="Oval 8"/>
          <p:cNvSpPr>
            <a:spLocks noChangeArrowheads="1"/>
          </p:cNvSpPr>
          <p:nvPr/>
        </p:nvSpPr>
        <p:spPr bwMode="auto">
          <a:xfrm>
            <a:off x="5717630" y="3571454"/>
            <a:ext cx="182562" cy="182562"/>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5" name="Oval 9"/>
          <p:cNvSpPr>
            <a:spLocks noChangeArrowheads="1"/>
          </p:cNvSpPr>
          <p:nvPr/>
        </p:nvSpPr>
        <p:spPr bwMode="auto">
          <a:xfrm>
            <a:off x="5823992" y="2915816"/>
            <a:ext cx="182563"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6" name="Oval 10"/>
          <p:cNvSpPr>
            <a:spLocks noChangeArrowheads="1"/>
          </p:cNvSpPr>
          <p:nvPr/>
        </p:nvSpPr>
        <p:spPr bwMode="auto">
          <a:xfrm>
            <a:off x="5565230" y="2428454"/>
            <a:ext cx="182562" cy="182562"/>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7" name="Oval 11"/>
          <p:cNvSpPr>
            <a:spLocks noChangeArrowheads="1"/>
          </p:cNvSpPr>
          <p:nvPr/>
        </p:nvSpPr>
        <p:spPr bwMode="auto">
          <a:xfrm>
            <a:off x="5442992" y="2077616"/>
            <a:ext cx="182563"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8" name="Oval 12"/>
          <p:cNvSpPr>
            <a:spLocks noChangeArrowheads="1"/>
          </p:cNvSpPr>
          <p:nvPr/>
        </p:nvSpPr>
        <p:spPr bwMode="auto">
          <a:xfrm>
            <a:off x="2974430" y="32968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29" name="Oval 13"/>
          <p:cNvSpPr>
            <a:spLocks noChangeArrowheads="1"/>
          </p:cNvSpPr>
          <p:nvPr/>
        </p:nvSpPr>
        <p:spPr bwMode="auto">
          <a:xfrm>
            <a:off x="3126830" y="37540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0" name="Oval 14"/>
          <p:cNvSpPr>
            <a:spLocks noChangeArrowheads="1"/>
          </p:cNvSpPr>
          <p:nvPr/>
        </p:nvSpPr>
        <p:spPr bwMode="auto">
          <a:xfrm>
            <a:off x="4346030" y="34492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1" name="Oval 15"/>
          <p:cNvSpPr>
            <a:spLocks noChangeArrowheads="1"/>
          </p:cNvSpPr>
          <p:nvPr/>
        </p:nvSpPr>
        <p:spPr bwMode="auto">
          <a:xfrm>
            <a:off x="4803230" y="33730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2" name="Oval 16"/>
          <p:cNvSpPr>
            <a:spLocks noChangeArrowheads="1"/>
          </p:cNvSpPr>
          <p:nvPr/>
        </p:nvSpPr>
        <p:spPr bwMode="auto">
          <a:xfrm>
            <a:off x="5108030" y="29920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3" name="Oval 17"/>
          <p:cNvSpPr>
            <a:spLocks noChangeArrowheads="1"/>
          </p:cNvSpPr>
          <p:nvPr/>
        </p:nvSpPr>
        <p:spPr bwMode="auto">
          <a:xfrm>
            <a:off x="4985792" y="2611016"/>
            <a:ext cx="182563"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4" name="Oval 18"/>
          <p:cNvSpPr>
            <a:spLocks noChangeArrowheads="1"/>
          </p:cNvSpPr>
          <p:nvPr/>
        </p:nvSpPr>
        <p:spPr bwMode="auto">
          <a:xfrm>
            <a:off x="3660230" y="26872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5" name="Oval 19"/>
          <p:cNvSpPr>
            <a:spLocks noChangeArrowheads="1"/>
          </p:cNvSpPr>
          <p:nvPr/>
        </p:nvSpPr>
        <p:spPr bwMode="auto">
          <a:xfrm>
            <a:off x="3507830" y="32968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sp>
        <p:nvSpPr>
          <p:cNvPr id="1289236" name="Oval 20"/>
          <p:cNvSpPr>
            <a:spLocks noChangeArrowheads="1"/>
          </p:cNvSpPr>
          <p:nvPr/>
        </p:nvSpPr>
        <p:spPr bwMode="auto">
          <a:xfrm>
            <a:off x="3431630" y="2915816"/>
            <a:ext cx="182562" cy="182563"/>
          </a:xfrm>
          <a:prstGeom prst="ellipse">
            <a:avLst/>
          </a:prstGeom>
          <a:solidFill>
            <a:schemeClr val="tx2"/>
          </a:solidFill>
          <a:ln w="9525">
            <a:solidFill>
              <a:schemeClr val="tx1"/>
            </a:solidFill>
            <a:round/>
            <a:headEnd/>
            <a:tailEnd/>
          </a:ln>
        </p:spPr>
        <p:txBody>
          <a:bodyPr wrap="none" anchor="ctr"/>
          <a:lstStyle/>
          <a:p>
            <a:endParaRPr lang="en-US">
              <a:latin typeface="+mn-lt"/>
            </a:endParaRPr>
          </a:p>
        </p:txBody>
      </p:sp>
      <p:cxnSp>
        <p:nvCxnSpPr>
          <p:cNvPr id="1289237" name="AutoShape 21"/>
          <p:cNvCxnSpPr>
            <a:cxnSpLocks noChangeShapeType="1"/>
            <a:stCxn id="1289221" idx="4"/>
            <a:endCxn id="1289234" idx="0"/>
          </p:cNvCxnSpPr>
          <p:nvPr/>
        </p:nvCxnSpPr>
        <p:spPr bwMode="auto">
          <a:xfrm flipH="1">
            <a:off x="3752305" y="2031579"/>
            <a:ext cx="76200" cy="65563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38" name="AutoShape 22"/>
          <p:cNvCxnSpPr>
            <a:cxnSpLocks noChangeShapeType="1"/>
            <a:stCxn id="1289233" idx="0"/>
            <a:endCxn id="1289221" idx="5"/>
          </p:cNvCxnSpPr>
          <p:nvPr/>
        </p:nvCxnSpPr>
        <p:spPr bwMode="auto">
          <a:xfrm flipH="1" flipV="1">
            <a:off x="3892005" y="2004591"/>
            <a:ext cx="1185862" cy="60642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39" name="AutoShape 23"/>
          <p:cNvCxnSpPr>
            <a:cxnSpLocks noChangeShapeType="1"/>
            <a:stCxn id="1289233" idx="0"/>
            <a:endCxn id="1289227" idx="3"/>
          </p:cNvCxnSpPr>
          <p:nvPr/>
        </p:nvCxnSpPr>
        <p:spPr bwMode="auto">
          <a:xfrm flipV="1">
            <a:off x="5077867" y="2233191"/>
            <a:ext cx="392113" cy="37782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0" name="AutoShape 24"/>
          <p:cNvCxnSpPr>
            <a:cxnSpLocks noChangeShapeType="1"/>
            <a:stCxn id="1289233" idx="6"/>
            <a:endCxn id="1289226" idx="3"/>
          </p:cNvCxnSpPr>
          <p:nvPr/>
        </p:nvCxnSpPr>
        <p:spPr bwMode="auto">
          <a:xfrm flipV="1">
            <a:off x="5168355" y="2584029"/>
            <a:ext cx="423862" cy="1190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1" name="AutoShape 25"/>
          <p:cNvCxnSpPr>
            <a:cxnSpLocks noChangeShapeType="1"/>
            <a:stCxn id="1289232" idx="6"/>
            <a:endCxn id="1289225" idx="2"/>
          </p:cNvCxnSpPr>
          <p:nvPr/>
        </p:nvCxnSpPr>
        <p:spPr bwMode="auto">
          <a:xfrm flipV="1">
            <a:off x="5290592" y="3007891"/>
            <a:ext cx="533400" cy="76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2" name="AutoShape 26"/>
          <p:cNvCxnSpPr>
            <a:cxnSpLocks noChangeShapeType="1"/>
            <a:stCxn id="1289232" idx="5"/>
            <a:endCxn id="1289224" idx="1"/>
          </p:cNvCxnSpPr>
          <p:nvPr/>
        </p:nvCxnSpPr>
        <p:spPr bwMode="auto">
          <a:xfrm>
            <a:off x="5263605" y="3147591"/>
            <a:ext cx="481012" cy="4508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3" name="AutoShape 27"/>
          <p:cNvCxnSpPr>
            <a:cxnSpLocks noChangeShapeType="1"/>
            <a:stCxn id="1289232" idx="3"/>
            <a:endCxn id="1289231" idx="7"/>
          </p:cNvCxnSpPr>
          <p:nvPr/>
        </p:nvCxnSpPr>
        <p:spPr bwMode="auto">
          <a:xfrm flipH="1">
            <a:off x="4958805" y="3147591"/>
            <a:ext cx="176212" cy="2524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4" name="AutoShape 28"/>
          <p:cNvCxnSpPr>
            <a:cxnSpLocks noChangeShapeType="1"/>
            <a:stCxn id="1289231" idx="6"/>
            <a:endCxn id="1289224" idx="2"/>
          </p:cNvCxnSpPr>
          <p:nvPr/>
        </p:nvCxnSpPr>
        <p:spPr bwMode="auto">
          <a:xfrm>
            <a:off x="4985792" y="3465091"/>
            <a:ext cx="731838" cy="1984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5" name="AutoShape 29"/>
          <p:cNvCxnSpPr>
            <a:cxnSpLocks noChangeShapeType="1"/>
            <a:stCxn id="1289232" idx="7"/>
            <a:endCxn id="1289226" idx="3"/>
          </p:cNvCxnSpPr>
          <p:nvPr/>
        </p:nvCxnSpPr>
        <p:spPr bwMode="auto">
          <a:xfrm flipV="1">
            <a:off x="5263605" y="2584029"/>
            <a:ext cx="328612" cy="4349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6" name="AutoShape 30"/>
          <p:cNvCxnSpPr>
            <a:cxnSpLocks noChangeShapeType="1"/>
            <a:stCxn id="1289229" idx="6"/>
            <a:endCxn id="1289230" idx="2"/>
          </p:cNvCxnSpPr>
          <p:nvPr/>
        </p:nvCxnSpPr>
        <p:spPr bwMode="auto">
          <a:xfrm flipV="1">
            <a:off x="3309392" y="3541291"/>
            <a:ext cx="1036638"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7" name="AutoShape 31"/>
          <p:cNvCxnSpPr>
            <a:cxnSpLocks noChangeShapeType="1"/>
            <a:stCxn id="1289229" idx="7"/>
            <a:endCxn id="1289235" idx="3"/>
          </p:cNvCxnSpPr>
          <p:nvPr/>
        </p:nvCxnSpPr>
        <p:spPr bwMode="auto">
          <a:xfrm flipV="1">
            <a:off x="3282405" y="3452391"/>
            <a:ext cx="252412" cy="3286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8" name="AutoShape 32"/>
          <p:cNvCxnSpPr>
            <a:cxnSpLocks noChangeShapeType="1"/>
            <a:stCxn id="1289228" idx="6"/>
            <a:endCxn id="1289235" idx="2"/>
          </p:cNvCxnSpPr>
          <p:nvPr/>
        </p:nvCxnSpPr>
        <p:spPr bwMode="auto">
          <a:xfrm>
            <a:off x="3156992" y="3388891"/>
            <a:ext cx="3508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49" name="AutoShape 33"/>
          <p:cNvCxnSpPr>
            <a:cxnSpLocks noChangeShapeType="1"/>
            <a:stCxn id="1289228" idx="7"/>
            <a:endCxn id="1289236" idx="3"/>
          </p:cNvCxnSpPr>
          <p:nvPr/>
        </p:nvCxnSpPr>
        <p:spPr bwMode="auto">
          <a:xfrm flipV="1">
            <a:off x="3130005" y="3071391"/>
            <a:ext cx="328612" cy="2524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50" name="AutoShape 34"/>
          <p:cNvCxnSpPr>
            <a:cxnSpLocks noChangeShapeType="1"/>
            <a:stCxn id="1289230" idx="1"/>
            <a:endCxn id="1289234" idx="5"/>
          </p:cNvCxnSpPr>
          <p:nvPr/>
        </p:nvCxnSpPr>
        <p:spPr bwMode="auto">
          <a:xfrm flipH="1" flipV="1">
            <a:off x="3815805" y="2842791"/>
            <a:ext cx="557212" cy="6334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51" name="AutoShape 35"/>
          <p:cNvCxnSpPr>
            <a:cxnSpLocks noChangeShapeType="1"/>
            <a:stCxn id="1289222" idx="6"/>
            <a:endCxn id="1289234" idx="2"/>
          </p:cNvCxnSpPr>
          <p:nvPr/>
        </p:nvCxnSpPr>
        <p:spPr bwMode="auto">
          <a:xfrm>
            <a:off x="3080792" y="2779291"/>
            <a:ext cx="57943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52" name="AutoShape 36"/>
          <p:cNvCxnSpPr>
            <a:cxnSpLocks noChangeShapeType="1"/>
            <a:stCxn id="1289223" idx="6"/>
            <a:endCxn id="1289221" idx="3"/>
          </p:cNvCxnSpPr>
          <p:nvPr/>
        </p:nvCxnSpPr>
        <p:spPr bwMode="auto">
          <a:xfrm flipV="1">
            <a:off x="3156992" y="2004591"/>
            <a:ext cx="606425" cy="2873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289253" name="AutoShape 37"/>
          <p:cNvCxnSpPr>
            <a:cxnSpLocks noChangeShapeType="1"/>
            <a:stCxn id="1289223" idx="5"/>
            <a:endCxn id="1289234" idx="1"/>
          </p:cNvCxnSpPr>
          <p:nvPr/>
        </p:nvCxnSpPr>
        <p:spPr bwMode="auto">
          <a:xfrm>
            <a:off x="3130005" y="2355429"/>
            <a:ext cx="557212" cy="3587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1289254" name="Text Box 38"/>
          <p:cNvSpPr txBox="1">
            <a:spLocks noChangeArrowheads="1"/>
          </p:cNvSpPr>
          <p:nvPr/>
        </p:nvSpPr>
        <p:spPr bwMode="auto">
          <a:xfrm>
            <a:off x="3854974" y="4132784"/>
            <a:ext cx="122341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sz="2400" i="1">
                <a:solidFill>
                  <a:schemeClr val="tx1"/>
                </a:solidFill>
                <a:latin typeface="Arial" charset="0"/>
                <a:ea typeface="ＭＳ Ｐゴシック" charset="0"/>
                <a:cs typeface="ＭＳ Ｐゴシック" charset="0"/>
              </a:defRPr>
            </a:lvl1pPr>
            <a:lvl2pPr marL="37931725" indent="-37474525">
              <a:defRPr sz="2400" i="1">
                <a:solidFill>
                  <a:schemeClr val="tx1"/>
                </a:solidFill>
                <a:latin typeface="Arial" charset="0"/>
                <a:ea typeface="ＭＳ Ｐゴシック" charset="0"/>
              </a:defRPr>
            </a:lvl2pPr>
            <a:lvl3pPr>
              <a:defRPr sz="2400" i="1">
                <a:solidFill>
                  <a:schemeClr val="tx1"/>
                </a:solidFill>
                <a:latin typeface="Arial" charset="0"/>
                <a:ea typeface="ＭＳ Ｐゴシック" charset="0"/>
              </a:defRPr>
            </a:lvl3pPr>
            <a:lvl4pPr>
              <a:defRPr sz="2400" i="1">
                <a:solidFill>
                  <a:schemeClr val="tx1"/>
                </a:solidFill>
                <a:latin typeface="Arial" charset="0"/>
                <a:ea typeface="ＭＳ Ｐゴシック" charset="0"/>
              </a:defRPr>
            </a:lvl4pPr>
            <a:lvl5pPr>
              <a:defRPr sz="2400" i="1">
                <a:solidFill>
                  <a:schemeClr val="tx1"/>
                </a:solidFill>
                <a:latin typeface="Arial" charset="0"/>
                <a:ea typeface="ＭＳ Ｐゴシック" charset="0"/>
              </a:defRPr>
            </a:lvl5pPr>
            <a:lvl6pPr marL="457200" eaLnBrk="0" fontAlgn="base" hangingPunct="0">
              <a:spcBef>
                <a:spcPct val="0"/>
              </a:spcBef>
              <a:spcAft>
                <a:spcPct val="0"/>
              </a:spcAft>
              <a:defRPr sz="2400" i="1">
                <a:solidFill>
                  <a:schemeClr val="tx1"/>
                </a:solidFill>
                <a:latin typeface="Arial" charset="0"/>
                <a:ea typeface="ＭＳ Ｐゴシック" charset="0"/>
              </a:defRPr>
            </a:lvl6pPr>
            <a:lvl7pPr marL="914400" eaLnBrk="0" fontAlgn="base" hangingPunct="0">
              <a:spcBef>
                <a:spcPct val="0"/>
              </a:spcBef>
              <a:spcAft>
                <a:spcPct val="0"/>
              </a:spcAft>
              <a:defRPr sz="2400" i="1">
                <a:solidFill>
                  <a:schemeClr val="tx1"/>
                </a:solidFill>
                <a:latin typeface="Arial" charset="0"/>
                <a:ea typeface="ＭＳ Ｐゴシック" charset="0"/>
              </a:defRPr>
            </a:lvl7pPr>
            <a:lvl8pPr marL="1371600" eaLnBrk="0" fontAlgn="base" hangingPunct="0">
              <a:spcBef>
                <a:spcPct val="0"/>
              </a:spcBef>
              <a:spcAft>
                <a:spcPct val="0"/>
              </a:spcAft>
              <a:defRPr sz="2400" i="1">
                <a:solidFill>
                  <a:schemeClr val="tx1"/>
                </a:solidFill>
                <a:latin typeface="Arial" charset="0"/>
                <a:ea typeface="ＭＳ Ｐゴシック" charset="0"/>
              </a:defRPr>
            </a:lvl8pPr>
            <a:lvl9pPr marL="1828800" eaLnBrk="0" fontAlgn="base" hangingPunct="0">
              <a:spcBef>
                <a:spcPct val="0"/>
              </a:spcBef>
              <a:spcAft>
                <a:spcPct val="0"/>
              </a:spcAft>
              <a:defRPr sz="2400" i="1">
                <a:solidFill>
                  <a:schemeClr val="tx1"/>
                </a:solidFill>
                <a:latin typeface="Arial" charset="0"/>
                <a:ea typeface="ＭＳ Ｐゴシック" charset="0"/>
              </a:defRPr>
            </a:lvl9pPr>
          </a:lstStyle>
          <a:p>
            <a:pPr algn="ctr"/>
            <a:r>
              <a:rPr lang="en-US" i="0">
                <a:latin typeface="+mn-lt"/>
              </a:rPr>
              <a:t>Base set</a:t>
            </a:r>
          </a:p>
        </p:txBody>
      </p:sp>
      <p:sp>
        <p:nvSpPr>
          <p:cNvPr id="39" name="Foliennummernplatzhalter 1"/>
          <p:cNvSpPr txBox="1">
            <a:spLocks/>
          </p:cNvSpPr>
          <p:nvPr/>
        </p:nvSpPr>
        <p:spPr>
          <a:xfrm>
            <a:off x="7956550" y="6400800"/>
            <a:ext cx="1008063" cy="196850"/>
          </a:xfrm>
          <a:prstGeom prst="rect">
            <a:avLst/>
          </a:prstGeom>
        </p:spPr>
        <p:txBody>
          <a:bodyPr/>
          <a:lstStyle>
            <a:defPPr>
              <a:defRPr lang="de-DE"/>
            </a:defPPr>
            <a:lvl1pPr algn="l" rtl="0" fontAlgn="base">
              <a:spcBef>
                <a:spcPct val="0"/>
              </a:spcBef>
              <a:spcAft>
                <a:spcPct val="0"/>
              </a:spcAft>
              <a:defRPr kern="1200">
                <a:solidFill>
                  <a:schemeClr val="tx1"/>
                </a:solidFill>
                <a:latin typeface="Myriad Pro"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Myriad Pro"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Myriad Pro"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Myriad Pro"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Myriad Pro" charset="0"/>
                <a:ea typeface="ＭＳ Ｐゴシック" charset="0"/>
                <a:cs typeface="ＭＳ Ｐゴシック" charset="0"/>
              </a:defRPr>
            </a:lvl5pPr>
            <a:lvl6pPr marL="2286000" algn="l" defTabSz="457200" rtl="0" eaLnBrk="1" latinLnBrk="0" hangingPunct="1">
              <a:defRPr kern="1200">
                <a:solidFill>
                  <a:schemeClr val="tx1"/>
                </a:solidFill>
                <a:latin typeface="Myriad Pro" charset="0"/>
                <a:ea typeface="ＭＳ Ｐゴシック" charset="0"/>
                <a:cs typeface="ＭＳ Ｐゴシック" charset="0"/>
              </a:defRPr>
            </a:lvl6pPr>
            <a:lvl7pPr marL="2743200" algn="l" defTabSz="457200" rtl="0" eaLnBrk="1" latinLnBrk="0" hangingPunct="1">
              <a:defRPr kern="1200">
                <a:solidFill>
                  <a:schemeClr val="tx1"/>
                </a:solidFill>
                <a:latin typeface="Myriad Pro" charset="0"/>
                <a:ea typeface="ＭＳ Ｐゴシック" charset="0"/>
                <a:cs typeface="ＭＳ Ｐゴシック" charset="0"/>
              </a:defRPr>
            </a:lvl7pPr>
            <a:lvl8pPr marL="3200400" algn="l" defTabSz="457200" rtl="0" eaLnBrk="1" latinLnBrk="0" hangingPunct="1">
              <a:defRPr kern="1200">
                <a:solidFill>
                  <a:schemeClr val="tx1"/>
                </a:solidFill>
                <a:latin typeface="Myriad Pro" charset="0"/>
                <a:ea typeface="ＭＳ Ｐゴシック" charset="0"/>
                <a:cs typeface="ＭＳ Ｐゴシック" charset="0"/>
              </a:defRPr>
            </a:lvl8pPr>
            <a:lvl9pPr marL="3657600" algn="l" defTabSz="457200" rtl="0" eaLnBrk="1" latinLnBrk="0" hangingPunct="1">
              <a:defRPr kern="1200">
                <a:solidFill>
                  <a:schemeClr val="tx1"/>
                </a:solidFill>
                <a:latin typeface="Myriad Pro" charset="0"/>
                <a:ea typeface="ＭＳ Ｐゴシック" charset="0"/>
                <a:cs typeface="ＭＳ Ｐゴシック" charset="0"/>
              </a:defRPr>
            </a:lvl9pPr>
          </a:lstStyle>
          <a:p>
            <a:pPr>
              <a:defRPr/>
            </a:pPr>
            <a:fld id="{3459873F-0287-9A4B-A260-FE52D1F3913B}" type="slidenum">
              <a:rPr lang="de-DE" smtClean="0"/>
              <a:pPr>
                <a:defRPr/>
              </a:pPr>
              <a:t>38</a:t>
            </a:fld>
            <a:endParaRPr lang="de-DE" dirty="0"/>
          </a:p>
        </p:txBody>
      </p:sp>
    </p:spTree>
    <p:extLst>
      <p:ext uri="{BB962C8B-B14F-4D97-AF65-F5344CB8AC3E}">
        <p14:creationId xmlns:p14="http://schemas.microsoft.com/office/powerpoint/2010/main" val="651167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1289218"/>
                                        </p:tgtEl>
                                        <p:attrNameLst>
                                          <p:attrName>style.visibility</p:attrName>
                                        </p:attrNameLst>
                                      </p:cBhvr>
                                      <p:to>
                                        <p:strVal val="visible"/>
                                      </p:to>
                                    </p:set>
                                  </p:childTnLst>
                                </p:cTn>
                              </p:par>
                            </p:childTnLst>
                          </p:cTn>
                        </p:par>
                        <p:par>
                          <p:cTn id="7" fill="hold" nodeType="afterGroup">
                            <p:stCondLst>
                              <p:cond delay="1500"/>
                            </p:stCondLst>
                            <p:childTnLst>
                              <p:par>
                                <p:cTn id="8" presetID="1" presetClass="entr" presetSubtype="0" fill="hold" grpId="0" nodeType="afterEffect">
                                  <p:stCondLst>
                                    <p:cond delay="1000"/>
                                  </p:stCondLst>
                                  <p:childTnLst>
                                    <p:set>
                                      <p:cBhvr>
                                        <p:cTn id="9" dur="1" fill="hold">
                                          <p:stCondLst>
                                            <p:cond delay="499"/>
                                          </p:stCondLst>
                                        </p:cTn>
                                        <p:tgtEl>
                                          <p:spTgt spid="1289219"/>
                                        </p:tgtEl>
                                        <p:attrNameLst>
                                          <p:attrName>style.visibility</p:attrName>
                                        </p:attrNameLst>
                                      </p:cBhvr>
                                      <p:to>
                                        <p:strVal val="visible"/>
                                      </p:to>
                                    </p:set>
                                  </p:childTnLst>
                                </p:cTn>
                              </p:par>
                            </p:childTnLst>
                          </p:cTn>
                        </p:par>
                        <p:par>
                          <p:cTn id="10" fill="hold" nodeType="afterGroup">
                            <p:stCondLst>
                              <p:cond delay="3000"/>
                            </p:stCondLst>
                            <p:childTnLst>
                              <p:par>
                                <p:cTn id="11" presetID="1" presetClass="entr" presetSubtype="0" fill="hold" grpId="0" nodeType="afterEffect">
                                  <p:stCondLst>
                                    <p:cond delay="1000"/>
                                  </p:stCondLst>
                                  <p:childTnLst>
                                    <p:set>
                                      <p:cBhvr>
                                        <p:cTn id="12" dur="1" fill="hold">
                                          <p:stCondLst>
                                            <p:cond delay="499"/>
                                          </p:stCondLst>
                                        </p:cTn>
                                        <p:tgtEl>
                                          <p:spTgt spid="1289230"/>
                                        </p:tgtEl>
                                        <p:attrNameLst>
                                          <p:attrName>style.visibility</p:attrName>
                                        </p:attrNameLst>
                                      </p:cBhvr>
                                      <p:to>
                                        <p:strVal val="visible"/>
                                      </p:to>
                                    </p:set>
                                  </p:childTnLst>
                                </p:cTn>
                              </p:par>
                            </p:childTnLst>
                          </p:cTn>
                        </p:par>
                        <p:par>
                          <p:cTn id="13" fill="hold" nodeType="afterGroup">
                            <p:stCondLst>
                              <p:cond delay="4500"/>
                            </p:stCondLst>
                            <p:childTnLst>
                              <p:par>
                                <p:cTn id="14" presetID="1" presetClass="entr" presetSubtype="0" fill="hold" grpId="0" nodeType="afterEffect">
                                  <p:stCondLst>
                                    <p:cond delay="1000"/>
                                  </p:stCondLst>
                                  <p:childTnLst>
                                    <p:set>
                                      <p:cBhvr>
                                        <p:cTn id="15" dur="1" fill="hold">
                                          <p:stCondLst>
                                            <p:cond delay="499"/>
                                          </p:stCondLst>
                                        </p:cTn>
                                        <p:tgtEl>
                                          <p:spTgt spid="1289231"/>
                                        </p:tgtEl>
                                        <p:attrNameLst>
                                          <p:attrName>style.visibility</p:attrName>
                                        </p:attrNameLst>
                                      </p:cBhvr>
                                      <p:to>
                                        <p:strVal val="visible"/>
                                      </p:to>
                                    </p:set>
                                  </p:childTnLst>
                                </p:cTn>
                              </p:par>
                            </p:childTnLst>
                          </p:cTn>
                        </p:par>
                        <p:par>
                          <p:cTn id="16" fill="hold" nodeType="afterGroup">
                            <p:stCondLst>
                              <p:cond delay="6000"/>
                            </p:stCondLst>
                            <p:childTnLst>
                              <p:par>
                                <p:cTn id="17" presetID="1" presetClass="entr" presetSubtype="0" fill="hold" grpId="0" nodeType="afterEffect">
                                  <p:stCondLst>
                                    <p:cond delay="1000"/>
                                  </p:stCondLst>
                                  <p:childTnLst>
                                    <p:set>
                                      <p:cBhvr>
                                        <p:cTn id="18" dur="1" fill="hold">
                                          <p:stCondLst>
                                            <p:cond delay="499"/>
                                          </p:stCondLst>
                                        </p:cTn>
                                        <p:tgtEl>
                                          <p:spTgt spid="1289232"/>
                                        </p:tgtEl>
                                        <p:attrNameLst>
                                          <p:attrName>style.visibility</p:attrName>
                                        </p:attrNameLst>
                                      </p:cBhvr>
                                      <p:to>
                                        <p:strVal val="visible"/>
                                      </p:to>
                                    </p:set>
                                  </p:childTnLst>
                                </p:cTn>
                              </p:par>
                            </p:childTnLst>
                          </p:cTn>
                        </p:par>
                        <p:par>
                          <p:cTn id="19" fill="hold" nodeType="afterGroup">
                            <p:stCondLst>
                              <p:cond delay="7500"/>
                            </p:stCondLst>
                            <p:childTnLst>
                              <p:par>
                                <p:cTn id="20" presetID="1" presetClass="entr" presetSubtype="0" fill="hold" grpId="0" nodeType="afterEffect">
                                  <p:stCondLst>
                                    <p:cond delay="1000"/>
                                  </p:stCondLst>
                                  <p:childTnLst>
                                    <p:set>
                                      <p:cBhvr>
                                        <p:cTn id="21" dur="1" fill="hold">
                                          <p:stCondLst>
                                            <p:cond delay="499"/>
                                          </p:stCondLst>
                                        </p:cTn>
                                        <p:tgtEl>
                                          <p:spTgt spid="1289233"/>
                                        </p:tgtEl>
                                        <p:attrNameLst>
                                          <p:attrName>style.visibility</p:attrName>
                                        </p:attrNameLst>
                                      </p:cBhvr>
                                      <p:to>
                                        <p:strVal val="visible"/>
                                      </p:to>
                                    </p:set>
                                  </p:childTnLst>
                                </p:cTn>
                              </p:par>
                            </p:childTnLst>
                          </p:cTn>
                        </p:par>
                        <p:par>
                          <p:cTn id="22" fill="hold" nodeType="afterGroup">
                            <p:stCondLst>
                              <p:cond delay="9000"/>
                            </p:stCondLst>
                            <p:childTnLst>
                              <p:par>
                                <p:cTn id="23" presetID="1" presetClass="entr" presetSubtype="0" fill="hold" grpId="0" nodeType="afterEffect">
                                  <p:stCondLst>
                                    <p:cond delay="1000"/>
                                  </p:stCondLst>
                                  <p:childTnLst>
                                    <p:set>
                                      <p:cBhvr>
                                        <p:cTn id="24" dur="1" fill="hold">
                                          <p:stCondLst>
                                            <p:cond delay="499"/>
                                          </p:stCondLst>
                                        </p:cTn>
                                        <p:tgtEl>
                                          <p:spTgt spid="1289234"/>
                                        </p:tgtEl>
                                        <p:attrNameLst>
                                          <p:attrName>style.visibility</p:attrName>
                                        </p:attrNameLst>
                                      </p:cBhvr>
                                      <p:to>
                                        <p:strVal val="visible"/>
                                      </p:to>
                                    </p:set>
                                  </p:childTnLst>
                                </p:cTn>
                              </p:par>
                            </p:childTnLst>
                          </p:cTn>
                        </p:par>
                        <p:par>
                          <p:cTn id="25" fill="hold" nodeType="afterGroup">
                            <p:stCondLst>
                              <p:cond delay="10500"/>
                            </p:stCondLst>
                            <p:childTnLst>
                              <p:par>
                                <p:cTn id="26" presetID="1" presetClass="entr" presetSubtype="0" fill="hold" grpId="0" nodeType="afterEffect">
                                  <p:stCondLst>
                                    <p:cond delay="1000"/>
                                  </p:stCondLst>
                                  <p:childTnLst>
                                    <p:set>
                                      <p:cBhvr>
                                        <p:cTn id="27" dur="1" fill="hold">
                                          <p:stCondLst>
                                            <p:cond delay="499"/>
                                          </p:stCondLst>
                                        </p:cTn>
                                        <p:tgtEl>
                                          <p:spTgt spid="1289235"/>
                                        </p:tgtEl>
                                        <p:attrNameLst>
                                          <p:attrName>style.visibility</p:attrName>
                                        </p:attrNameLst>
                                      </p:cBhvr>
                                      <p:to>
                                        <p:strVal val="visible"/>
                                      </p:to>
                                    </p:set>
                                  </p:childTnLst>
                                </p:cTn>
                              </p:par>
                            </p:childTnLst>
                          </p:cTn>
                        </p:par>
                        <p:par>
                          <p:cTn id="28" fill="hold" nodeType="afterGroup">
                            <p:stCondLst>
                              <p:cond delay="12000"/>
                            </p:stCondLst>
                            <p:childTnLst>
                              <p:par>
                                <p:cTn id="29" presetID="1" presetClass="entr" presetSubtype="0" fill="hold" grpId="0" nodeType="afterEffect">
                                  <p:stCondLst>
                                    <p:cond delay="1000"/>
                                  </p:stCondLst>
                                  <p:childTnLst>
                                    <p:set>
                                      <p:cBhvr>
                                        <p:cTn id="30" dur="1" fill="hold">
                                          <p:stCondLst>
                                            <p:cond delay="499"/>
                                          </p:stCondLst>
                                        </p:cTn>
                                        <p:tgtEl>
                                          <p:spTgt spid="1289236"/>
                                        </p:tgtEl>
                                        <p:attrNameLst>
                                          <p:attrName>style.visibility</p:attrName>
                                        </p:attrNameLst>
                                      </p:cBhvr>
                                      <p:to>
                                        <p:strVal val="visible"/>
                                      </p:to>
                                    </p:set>
                                  </p:childTnLst>
                                </p:cTn>
                              </p:par>
                            </p:childTnLst>
                          </p:cTn>
                        </p:par>
                        <p:par>
                          <p:cTn id="31" fill="hold" nodeType="afterGroup">
                            <p:stCondLst>
                              <p:cond delay="13500"/>
                            </p:stCondLst>
                            <p:childTnLst>
                              <p:par>
                                <p:cTn id="32" presetID="1" presetClass="entr" presetSubtype="0" fill="hold" nodeType="afterEffect">
                                  <p:stCondLst>
                                    <p:cond delay="1000"/>
                                  </p:stCondLst>
                                  <p:childTnLst>
                                    <p:set>
                                      <p:cBhvr>
                                        <p:cTn id="33" dur="1" fill="hold">
                                          <p:stCondLst>
                                            <p:cond delay="499"/>
                                          </p:stCondLst>
                                        </p:cTn>
                                        <p:tgtEl>
                                          <p:spTgt spid="1289237"/>
                                        </p:tgtEl>
                                        <p:attrNameLst>
                                          <p:attrName>style.visibility</p:attrName>
                                        </p:attrNameLst>
                                      </p:cBhvr>
                                      <p:to>
                                        <p:strVal val="visible"/>
                                      </p:to>
                                    </p:set>
                                  </p:childTnLst>
                                </p:cTn>
                              </p:par>
                            </p:childTnLst>
                          </p:cTn>
                        </p:par>
                        <p:par>
                          <p:cTn id="34" fill="hold" nodeType="afterGroup">
                            <p:stCondLst>
                              <p:cond delay="15000"/>
                            </p:stCondLst>
                            <p:childTnLst>
                              <p:par>
                                <p:cTn id="35" presetID="1" presetClass="entr" presetSubtype="0" fill="hold" grpId="0" nodeType="afterEffect">
                                  <p:stCondLst>
                                    <p:cond delay="1000"/>
                                  </p:stCondLst>
                                  <p:childTnLst>
                                    <p:set>
                                      <p:cBhvr>
                                        <p:cTn id="36" dur="1" fill="hold">
                                          <p:stCondLst>
                                            <p:cond delay="499"/>
                                          </p:stCondLst>
                                        </p:cTn>
                                        <p:tgtEl>
                                          <p:spTgt spid="1289221"/>
                                        </p:tgtEl>
                                        <p:attrNameLst>
                                          <p:attrName>style.visibility</p:attrName>
                                        </p:attrNameLst>
                                      </p:cBhvr>
                                      <p:to>
                                        <p:strVal val="visible"/>
                                      </p:to>
                                    </p:set>
                                  </p:childTnLst>
                                </p:cTn>
                              </p:par>
                            </p:childTnLst>
                          </p:cTn>
                        </p:par>
                        <p:par>
                          <p:cTn id="37" fill="hold" nodeType="afterGroup">
                            <p:stCondLst>
                              <p:cond delay="16500"/>
                            </p:stCondLst>
                            <p:childTnLst>
                              <p:par>
                                <p:cTn id="38" presetID="1" presetClass="entr" presetSubtype="0" fill="hold" nodeType="afterEffect">
                                  <p:stCondLst>
                                    <p:cond delay="1000"/>
                                  </p:stCondLst>
                                  <p:childTnLst>
                                    <p:set>
                                      <p:cBhvr>
                                        <p:cTn id="39" dur="1" fill="hold">
                                          <p:stCondLst>
                                            <p:cond delay="499"/>
                                          </p:stCondLst>
                                        </p:cTn>
                                        <p:tgtEl>
                                          <p:spTgt spid="1289238"/>
                                        </p:tgtEl>
                                        <p:attrNameLst>
                                          <p:attrName>style.visibility</p:attrName>
                                        </p:attrNameLst>
                                      </p:cBhvr>
                                      <p:to>
                                        <p:strVal val="visible"/>
                                      </p:to>
                                    </p:set>
                                  </p:childTnLst>
                                </p:cTn>
                              </p:par>
                            </p:childTnLst>
                          </p:cTn>
                        </p:par>
                        <p:par>
                          <p:cTn id="40" fill="hold" nodeType="afterGroup">
                            <p:stCondLst>
                              <p:cond delay="18000"/>
                            </p:stCondLst>
                            <p:childTnLst>
                              <p:par>
                                <p:cTn id="41" presetID="1" presetClass="entr" presetSubtype="0" fill="hold" nodeType="afterEffect">
                                  <p:stCondLst>
                                    <p:cond delay="1000"/>
                                  </p:stCondLst>
                                  <p:childTnLst>
                                    <p:set>
                                      <p:cBhvr>
                                        <p:cTn id="42" dur="1" fill="hold">
                                          <p:stCondLst>
                                            <p:cond delay="499"/>
                                          </p:stCondLst>
                                        </p:cTn>
                                        <p:tgtEl>
                                          <p:spTgt spid="1289239"/>
                                        </p:tgtEl>
                                        <p:attrNameLst>
                                          <p:attrName>style.visibility</p:attrName>
                                        </p:attrNameLst>
                                      </p:cBhvr>
                                      <p:to>
                                        <p:strVal val="visible"/>
                                      </p:to>
                                    </p:set>
                                  </p:childTnLst>
                                </p:cTn>
                              </p:par>
                            </p:childTnLst>
                          </p:cTn>
                        </p:par>
                        <p:par>
                          <p:cTn id="43" fill="hold" nodeType="afterGroup">
                            <p:stCondLst>
                              <p:cond delay="19500"/>
                            </p:stCondLst>
                            <p:childTnLst>
                              <p:par>
                                <p:cTn id="44" presetID="1" presetClass="entr" presetSubtype="0" fill="hold" grpId="0" nodeType="afterEffect">
                                  <p:stCondLst>
                                    <p:cond delay="1000"/>
                                  </p:stCondLst>
                                  <p:childTnLst>
                                    <p:set>
                                      <p:cBhvr>
                                        <p:cTn id="45" dur="1" fill="hold">
                                          <p:stCondLst>
                                            <p:cond delay="499"/>
                                          </p:stCondLst>
                                        </p:cTn>
                                        <p:tgtEl>
                                          <p:spTgt spid="1289227"/>
                                        </p:tgtEl>
                                        <p:attrNameLst>
                                          <p:attrName>style.visibility</p:attrName>
                                        </p:attrNameLst>
                                      </p:cBhvr>
                                      <p:to>
                                        <p:strVal val="visible"/>
                                      </p:to>
                                    </p:set>
                                  </p:childTnLst>
                                </p:cTn>
                              </p:par>
                            </p:childTnLst>
                          </p:cTn>
                        </p:par>
                        <p:par>
                          <p:cTn id="46" fill="hold" nodeType="afterGroup">
                            <p:stCondLst>
                              <p:cond delay="21000"/>
                            </p:stCondLst>
                            <p:childTnLst>
                              <p:par>
                                <p:cTn id="47" presetID="1" presetClass="entr" presetSubtype="0" fill="hold" nodeType="afterEffect">
                                  <p:stCondLst>
                                    <p:cond delay="1000"/>
                                  </p:stCondLst>
                                  <p:childTnLst>
                                    <p:set>
                                      <p:cBhvr>
                                        <p:cTn id="48" dur="1" fill="hold">
                                          <p:stCondLst>
                                            <p:cond delay="499"/>
                                          </p:stCondLst>
                                        </p:cTn>
                                        <p:tgtEl>
                                          <p:spTgt spid="1289240"/>
                                        </p:tgtEl>
                                        <p:attrNameLst>
                                          <p:attrName>style.visibility</p:attrName>
                                        </p:attrNameLst>
                                      </p:cBhvr>
                                      <p:to>
                                        <p:strVal val="visible"/>
                                      </p:to>
                                    </p:set>
                                  </p:childTnLst>
                                </p:cTn>
                              </p:par>
                            </p:childTnLst>
                          </p:cTn>
                        </p:par>
                        <p:par>
                          <p:cTn id="49" fill="hold" nodeType="afterGroup">
                            <p:stCondLst>
                              <p:cond delay="22500"/>
                            </p:stCondLst>
                            <p:childTnLst>
                              <p:par>
                                <p:cTn id="50" presetID="1" presetClass="entr" presetSubtype="0" fill="hold" grpId="0" nodeType="afterEffect">
                                  <p:stCondLst>
                                    <p:cond delay="1000"/>
                                  </p:stCondLst>
                                  <p:childTnLst>
                                    <p:set>
                                      <p:cBhvr>
                                        <p:cTn id="51" dur="1" fill="hold">
                                          <p:stCondLst>
                                            <p:cond delay="499"/>
                                          </p:stCondLst>
                                        </p:cTn>
                                        <p:tgtEl>
                                          <p:spTgt spid="1289226"/>
                                        </p:tgtEl>
                                        <p:attrNameLst>
                                          <p:attrName>style.visibility</p:attrName>
                                        </p:attrNameLst>
                                      </p:cBhvr>
                                      <p:to>
                                        <p:strVal val="visible"/>
                                      </p:to>
                                    </p:set>
                                  </p:childTnLst>
                                </p:cTn>
                              </p:par>
                            </p:childTnLst>
                          </p:cTn>
                        </p:par>
                        <p:par>
                          <p:cTn id="52" fill="hold" nodeType="afterGroup">
                            <p:stCondLst>
                              <p:cond delay="24000"/>
                            </p:stCondLst>
                            <p:childTnLst>
                              <p:par>
                                <p:cTn id="53" presetID="1" presetClass="entr" presetSubtype="0" fill="hold" nodeType="afterEffect">
                                  <p:stCondLst>
                                    <p:cond delay="1000"/>
                                  </p:stCondLst>
                                  <p:childTnLst>
                                    <p:set>
                                      <p:cBhvr>
                                        <p:cTn id="54" dur="1" fill="hold">
                                          <p:stCondLst>
                                            <p:cond delay="499"/>
                                          </p:stCondLst>
                                        </p:cTn>
                                        <p:tgtEl>
                                          <p:spTgt spid="1289241"/>
                                        </p:tgtEl>
                                        <p:attrNameLst>
                                          <p:attrName>style.visibility</p:attrName>
                                        </p:attrNameLst>
                                      </p:cBhvr>
                                      <p:to>
                                        <p:strVal val="visible"/>
                                      </p:to>
                                    </p:set>
                                  </p:childTnLst>
                                </p:cTn>
                              </p:par>
                            </p:childTnLst>
                          </p:cTn>
                        </p:par>
                        <p:par>
                          <p:cTn id="55" fill="hold" nodeType="afterGroup">
                            <p:stCondLst>
                              <p:cond delay="25500"/>
                            </p:stCondLst>
                            <p:childTnLst>
                              <p:par>
                                <p:cTn id="56" presetID="1" presetClass="entr" presetSubtype="0" fill="hold" grpId="0" nodeType="afterEffect">
                                  <p:stCondLst>
                                    <p:cond delay="1000"/>
                                  </p:stCondLst>
                                  <p:childTnLst>
                                    <p:set>
                                      <p:cBhvr>
                                        <p:cTn id="57" dur="1" fill="hold">
                                          <p:stCondLst>
                                            <p:cond delay="499"/>
                                          </p:stCondLst>
                                        </p:cTn>
                                        <p:tgtEl>
                                          <p:spTgt spid="1289225"/>
                                        </p:tgtEl>
                                        <p:attrNameLst>
                                          <p:attrName>style.visibility</p:attrName>
                                        </p:attrNameLst>
                                      </p:cBhvr>
                                      <p:to>
                                        <p:strVal val="visible"/>
                                      </p:to>
                                    </p:set>
                                  </p:childTnLst>
                                </p:cTn>
                              </p:par>
                            </p:childTnLst>
                          </p:cTn>
                        </p:par>
                        <p:par>
                          <p:cTn id="58" fill="hold" nodeType="afterGroup">
                            <p:stCondLst>
                              <p:cond delay="27000"/>
                            </p:stCondLst>
                            <p:childTnLst>
                              <p:par>
                                <p:cTn id="59" presetID="1" presetClass="entr" presetSubtype="0" fill="hold" nodeType="afterEffect">
                                  <p:stCondLst>
                                    <p:cond delay="1000"/>
                                  </p:stCondLst>
                                  <p:childTnLst>
                                    <p:set>
                                      <p:cBhvr>
                                        <p:cTn id="60" dur="1" fill="hold">
                                          <p:stCondLst>
                                            <p:cond delay="499"/>
                                          </p:stCondLst>
                                        </p:cTn>
                                        <p:tgtEl>
                                          <p:spTgt spid="1289242"/>
                                        </p:tgtEl>
                                        <p:attrNameLst>
                                          <p:attrName>style.visibility</p:attrName>
                                        </p:attrNameLst>
                                      </p:cBhvr>
                                      <p:to>
                                        <p:strVal val="visible"/>
                                      </p:to>
                                    </p:set>
                                  </p:childTnLst>
                                </p:cTn>
                              </p:par>
                            </p:childTnLst>
                          </p:cTn>
                        </p:par>
                        <p:par>
                          <p:cTn id="61" fill="hold" nodeType="afterGroup">
                            <p:stCondLst>
                              <p:cond delay="28500"/>
                            </p:stCondLst>
                            <p:childTnLst>
                              <p:par>
                                <p:cTn id="62" presetID="1" presetClass="entr" presetSubtype="0" fill="hold" grpId="0" nodeType="afterEffect">
                                  <p:stCondLst>
                                    <p:cond delay="1000"/>
                                  </p:stCondLst>
                                  <p:childTnLst>
                                    <p:set>
                                      <p:cBhvr>
                                        <p:cTn id="63" dur="1" fill="hold">
                                          <p:stCondLst>
                                            <p:cond delay="499"/>
                                          </p:stCondLst>
                                        </p:cTn>
                                        <p:tgtEl>
                                          <p:spTgt spid="1289224"/>
                                        </p:tgtEl>
                                        <p:attrNameLst>
                                          <p:attrName>style.visibility</p:attrName>
                                        </p:attrNameLst>
                                      </p:cBhvr>
                                      <p:to>
                                        <p:strVal val="visible"/>
                                      </p:to>
                                    </p:set>
                                  </p:childTnLst>
                                </p:cTn>
                              </p:par>
                            </p:childTnLst>
                          </p:cTn>
                        </p:par>
                        <p:par>
                          <p:cTn id="64" fill="hold" nodeType="afterGroup">
                            <p:stCondLst>
                              <p:cond delay="30000"/>
                            </p:stCondLst>
                            <p:childTnLst>
                              <p:par>
                                <p:cTn id="65" presetID="1" presetClass="entr" presetSubtype="0" fill="hold" nodeType="afterEffect">
                                  <p:stCondLst>
                                    <p:cond delay="1000"/>
                                  </p:stCondLst>
                                  <p:childTnLst>
                                    <p:set>
                                      <p:cBhvr>
                                        <p:cTn id="66" dur="1" fill="hold">
                                          <p:stCondLst>
                                            <p:cond delay="499"/>
                                          </p:stCondLst>
                                        </p:cTn>
                                        <p:tgtEl>
                                          <p:spTgt spid="1289243"/>
                                        </p:tgtEl>
                                        <p:attrNameLst>
                                          <p:attrName>style.visibility</p:attrName>
                                        </p:attrNameLst>
                                      </p:cBhvr>
                                      <p:to>
                                        <p:strVal val="visible"/>
                                      </p:to>
                                    </p:set>
                                  </p:childTnLst>
                                </p:cTn>
                              </p:par>
                            </p:childTnLst>
                          </p:cTn>
                        </p:par>
                        <p:par>
                          <p:cTn id="67" fill="hold" nodeType="afterGroup">
                            <p:stCondLst>
                              <p:cond delay="31500"/>
                            </p:stCondLst>
                            <p:childTnLst>
                              <p:par>
                                <p:cTn id="68" presetID="1" presetClass="entr" presetSubtype="0" fill="hold" nodeType="afterEffect">
                                  <p:stCondLst>
                                    <p:cond delay="1000"/>
                                  </p:stCondLst>
                                  <p:childTnLst>
                                    <p:set>
                                      <p:cBhvr>
                                        <p:cTn id="69" dur="1" fill="hold">
                                          <p:stCondLst>
                                            <p:cond delay="499"/>
                                          </p:stCondLst>
                                        </p:cTn>
                                        <p:tgtEl>
                                          <p:spTgt spid="1289244"/>
                                        </p:tgtEl>
                                        <p:attrNameLst>
                                          <p:attrName>style.visibility</p:attrName>
                                        </p:attrNameLst>
                                      </p:cBhvr>
                                      <p:to>
                                        <p:strVal val="visible"/>
                                      </p:to>
                                    </p:set>
                                  </p:childTnLst>
                                </p:cTn>
                              </p:par>
                            </p:childTnLst>
                          </p:cTn>
                        </p:par>
                        <p:par>
                          <p:cTn id="70" fill="hold" nodeType="afterGroup">
                            <p:stCondLst>
                              <p:cond delay="33000"/>
                            </p:stCondLst>
                            <p:childTnLst>
                              <p:par>
                                <p:cTn id="71" presetID="1" presetClass="entr" presetSubtype="0" fill="hold" nodeType="afterEffect">
                                  <p:stCondLst>
                                    <p:cond delay="1000"/>
                                  </p:stCondLst>
                                  <p:childTnLst>
                                    <p:set>
                                      <p:cBhvr>
                                        <p:cTn id="72" dur="1" fill="hold">
                                          <p:stCondLst>
                                            <p:cond delay="499"/>
                                          </p:stCondLst>
                                        </p:cTn>
                                        <p:tgtEl>
                                          <p:spTgt spid="1289245"/>
                                        </p:tgtEl>
                                        <p:attrNameLst>
                                          <p:attrName>style.visibility</p:attrName>
                                        </p:attrNameLst>
                                      </p:cBhvr>
                                      <p:to>
                                        <p:strVal val="visible"/>
                                      </p:to>
                                    </p:set>
                                  </p:childTnLst>
                                </p:cTn>
                              </p:par>
                            </p:childTnLst>
                          </p:cTn>
                        </p:par>
                        <p:par>
                          <p:cTn id="73" fill="hold" nodeType="afterGroup">
                            <p:stCondLst>
                              <p:cond delay="34500"/>
                            </p:stCondLst>
                            <p:childTnLst>
                              <p:par>
                                <p:cTn id="74" presetID="1" presetClass="entr" presetSubtype="0" fill="hold" nodeType="afterEffect">
                                  <p:stCondLst>
                                    <p:cond delay="500"/>
                                  </p:stCondLst>
                                  <p:childTnLst>
                                    <p:set>
                                      <p:cBhvr>
                                        <p:cTn id="75" dur="1" fill="hold">
                                          <p:stCondLst>
                                            <p:cond delay="499"/>
                                          </p:stCondLst>
                                        </p:cTn>
                                        <p:tgtEl>
                                          <p:spTgt spid="1289246"/>
                                        </p:tgtEl>
                                        <p:attrNameLst>
                                          <p:attrName>style.visibility</p:attrName>
                                        </p:attrNameLst>
                                      </p:cBhvr>
                                      <p:to>
                                        <p:strVal val="visible"/>
                                      </p:to>
                                    </p:set>
                                  </p:childTnLst>
                                </p:cTn>
                              </p:par>
                            </p:childTnLst>
                          </p:cTn>
                        </p:par>
                        <p:par>
                          <p:cTn id="76" fill="hold" nodeType="afterGroup">
                            <p:stCondLst>
                              <p:cond delay="35500"/>
                            </p:stCondLst>
                            <p:childTnLst>
                              <p:par>
                                <p:cTn id="77" presetID="1" presetClass="entr" presetSubtype="0" fill="hold" grpId="0" nodeType="afterEffect">
                                  <p:stCondLst>
                                    <p:cond delay="1000"/>
                                  </p:stCondLst>
                                  <p:childTnLst>
                                    <p:set>
                                      <p:cBhvr>
                                        <p:cTn id="78" dur="1" fill="hold">
                                          <p:stCondLst>
                                            <p:cond delay="499"/>
                                          </p:stCondLst>
                                        </p:cTn>
                                        <p:tgtEl>
                                          <p:spTgt spid="1289229"/>
                                        </p:tgtEl>
                                        <p:attrNameLst>
                                          <p:attrName>style.visibility</p:attrName>
                                        </p:attrNameLst>
                                      </p:cBhvr>
                                      <p:to>
                                        <p:strVal val="visible"/>
                                      </p:to>
                                    </p:set>
                                  </p:childTnLst>
                                </p:cTn>
                              </p:par>
                            </p:childTnLst>
                          </p:cTn>
                        </p:par>
                        <p:par>
                          <p:cTn id="79" fill="hold" nodeType="afterGroup">
                            <p:stCondLst>
                              <p:cond delay="37000"/>
                            </p:stCondLst>
                            <p:childTnLst>
                              <p:par>
                                <p:cTn id="80" presetID="1" presetClass="entr" presetSubtype="0" fill="hold" nodeType="afterEffect">
                                  <p:stCondLst>
                                    <p:cond delay="1000"/>
                                  </p:stCondLst>
                                  <p:childTnLst>
                                    <p:set>
                                      <p:cBhvr>
                                        <p:cTn id="81" dur="1" fill="hold">
                                          <p:stCondLst>
                                            <p:cond delay="499"/>
                                          </p:stCondLst>
                                        </p:cTn>
                                        <p:tgtEl>
                                          <p:spTgt spid="1289247"/>
                                        </p:tgtEl>
                                        <p:attrNameLst>
                                          <p:attrName>style.visibility</p:attrName>
                                        </p:attrNameLst>
                                      </p:cBhvr>
                                      <p:to>
                                        <p:strVal val="visible"/>
                                      </p:to>
                                    </p:set>
                                  </p:childTnLst>
                                </p:cTn>
                              </p:par>
                            </p:childTnLst>
                          </p:cTn>
                        </p:par>
                        <p:par>
                          <p:cTn id="82" fill="hold" nodeType="afterGroup">
                            <p:stCondLst>
                              <p:cond delay="38500"/>
                            </p:stCondLst>
                            <p:childTnLst>
                              <p:par>
                                <p:cTn id="83" presetID="1" presetClass="entr" presetSubtype="0" fill="hold" nodeType="afterEffect">
                                  <p:stCondLst>
                                    <p:cond delay="1000"/>
                                  </p:stCondLst>
                                  <p:childTnLst>
                                    <p:set>
                                      <p:cBhvr>
                                        <p:cTn id="84" dur="1" fill="hold">
                                          <p:stCondLst>
                                            <p:cond delay="499"/>
                                          </p:stCondLst>
                                        </p:cTn>
                                        <p:tgtEl>
                                          <p:spTgt spid="1289248"/>
                                        </p:tgtEl>
                                        <p:attrNameLst>
                                          <p:attrName>style.visibility</p:attrName>
                                        </p:attrNameLst>
                                      </p:cBhvr>
                                      <p:to>
                                        <p:strVal val="visible"/>
                                      </p:to>
                                    </p:set>
                                  </p:childTnLst>
                                </p:cTn>
                              </p:par>
                            </p:childTnLst>
                          </p:cTn>
                        </p:par>
                        <p:par>
                          <p:cTn id="85" fill="hold" nodeType="afterGroup">
                            <p:stCondLst>
                              <p:cond delay="40000"/>
                            </p:stCondLst>
                            <p:childTnLst>
                              <p:par>
                                <p:cTn id="86" presetID="1" presetClass="entr" presetSubtype="0" fill="hold" grpId="0" nodeType="afterEffect">
                                  <p:stCondLst>
                                    <p:cond delay="1000"/>
                                  </p:stCondLst>
                                  <p:childTnLst>
                                    <p:set>
                                      <p:cBhvr>
                                        <p:cTn id="87" dur="1" fill="hold">
                                          <p:stCondLst>
                                            <p:cond delay="499"/>
                                          </p:stCondLst>
                                        </p:cTn>
                                        <p:tgtEl>
                                          <p:spTgt spid="1289228"/>
                                        </p:tgtEl>
                                        <p:attrNameLst>
                                          <p:attrName>style.visibility</p:attrName>
                                        </p:attrNameLst>
                                      </p:cBhvr>
                                      <p:to>
                                        <p:strVal val="visible"/>
                                      </p:to>
                                    </p:set>
                                  </p:childTnLst>
                                </p:cTn>
                              </p:par>
                            </p:childTnLst>
                          </p:cTn>
                        </p:par>
                        <p:par>
                          <p:cTn id="88" fill="hold" nodeType="afterGroup">
                            <p:stCondLst>
                              <p:cond delay="41500"/>
                            </p:stCondLst>
                            <p:childTnLst>
                              <p:par>
                                <p:cTn id="89" presetID="1" presetClass="entr" presetSubtype="0" fill="hold" nodeType="afterEffect">
                                  <p:stCondLst>
                                    <p:cond delay="1000"/>
                                  </p:stCondLst>
                                  <p:childTnLst>
                                    <p:set>
                                      <p:cBhvr>
                                        <p:cTn id="90" dur="1" fill="hold">
                                          <p:stCondLst>
                                            <p:cond delay="499"/>
                                          </p:stCondLst>
                                        </p:cTn>
                                        <p:tgtEl>
                                          <p:spTgt spid="1289249"/>
                                        </p:tgtEl>
                                        <p:attrNameLst>
                                          <p:attrName>style.visibility</p:attrName>
                                        </p:attrNameLst>
                                      </p:cBhvr>
                                      <p:to>
                                        <p:strVal val="visible"/>
                                      </p:to>
                                    </p:set>
                                  </p:childTnLst>
                                </p:cTn>
                              </p:par>
                            </p:childTnLst>
                          </p:cTn>
                        </p:par>
                        <p:par>
                          <p:cTn id="91" fill="hold" nodeType="afterGroup">
                            <p:stCondLst>
                              <p:cond delay="43000"/>
                            </p:stCondLst>
                            <p:childTnLst>
                              <p:par>
                                <p:cTn id="92" presetID="1" presetClass="entr" presetSubtype="0" fill="hold" nodeType="afterEffect">
                                  <p:stCondLst>
                                    <p:cond delay="1000"/>
                                  </p:stCondLst>
                                  <p:childTnLst>
                                    <p:set>
                                      <p:cBhvr>
                                        <p:cTn id="93" dur="1" fill="hold">
                                          <p:stCondLst>
                                            <p:cond delay="499"/>
                                          </p:stCondLst>
                                        </p:cTn>
                                        <p:tgtEl>
                                          <p:spTgt spid="1289250"/>
                                        </p:tgtEl>
                                        <p:attrNameLst>
                                          <p:attrName>style.visibility</p:attrName>
                                        </p:attrNameLst>
                                      </p:cBhvr>
                                      <p:to>
                                        <p:strVal val="visible"/>
                                      </p:to>
                                    </p:set>
                                  </p:childTnLst>
                                </p:cTn>
                              </p:par>
                            </p:childTnLst>
                          </p:cTn>
                        </p:par>
                        <p:par>
                          <p:cTn id="94" fill="hold" nodeType="afterGroup">
                            <p:stCondLst>
                              <p:cond delay="44500"/>
                            </p:stCondLst>
                            <p:childTnLst>
                              <p:par>
                                <p:cTn id="95" presetID="1" presetClass="entr" presetSubtype="0" fill="hold" nodeType="afterEffect">
                                  <p:stCondLst>
                                    <p:cond delay="1000"/>
                                  </p:stCondLst>
                                  <p:childTnLst>
                                    <p:set>
                                      <p:cBhvr>
                                        <p:cTn id="96" dur="1" fill="hold">
                                          <p:stCondLst>
                                            <p:cond delay="499"/>
                                          </p:stCondLst>
                                        </p:cTn>
                                        <p:tgtEl>
                                          <p:spTgt spid="1289251"/>
                                        </p:tgtEl>
                                        <p:attrNameLst>
                                          <p:attrName>style.visibility</p:attrName>
                                        </p:attrNameLst>
                                      </p:cBhvr>
                                      <p:to>
                                        <p:strVal val="visible"/>
                                      </p:to>
                                    </p:set>
                                  </p:childTnLst>
                                </p:cTn>
                              </p:par>
                            </p:childTnLst>
                          </p:cTn>
                        </p:par>
                        <p:par>
                          <p:cTn id="97" fill="hold" nodeType="afterGroup">
                            <p:stCondLst>
                              <p:cond delay="46000"/>
                            </p:stCondLst>
                            <p:childTnLst>
                              <p:par>
                                <p:cTn id="98" presetID="1" presetClass="entr" presetSubtype="0" fill="hold" grpId="0" nodeType="afterEffect">
                                  <p:stCondLst>
                                    <p:cond delay="1000"/>
                                  </p:stCondLst>
                                  <p:childTnLst>
                                    <p:set>
                                      <p:cBhvr>
                                        <p:cTn id="99" dur="1" fill="hold">
                                          <p:stCondLst>
                                            <p:cond delay="499"/>
                                          </p:stCondLst>
                                        </p:cTn>
                                        <p:tgtEl>
                                          <p:spTgt spid="1289222"/>
                                        </p:tgtEl>
                                        <p:attrNameLst>
                                          <p:attrName>style.visibility</p:attrName>
                                        </p:attrNameLst>
                                      </p:cBhvr>
                                      <p:to>
                                        <p:strVal val="visible"/>
                                      </p:to>
                                    </p:set>
                                  </p:childTnLst>
                                </p:cTn>
                              </p:par>
                            </p:childTnLst>
                          </p:cTn>
                        </p:par>
                        <p:par>
                          <p:cTn id="100" fill="hold" nodeType="afterGroup">
                            <p:stCondLst>
                              <p:cond delay="47500"/>
                            </p:stCondLst>
                            <p:childTnLst>
                              <p:par>
                                <p:cTn id="101" presetID="1" presetClass="entr" presetSubtype="0" fill="hold" nodeType="afterEffect">
                                  <p:stCondLst>
                                    <p:cond delay="1000"/>
                                  </p:stCondLst>
                                  <p:childTnLst>
                                    <p:set>
                                      <p:cBhvr>
                                        <p:cTn id="102" dur="1" fill="hold">
                                          <p:stCondLst>
                                            <p:cond delay="499"/>
                                          </p:stCondLst>
                                        </p:cTn>
                                        <p:tgtEl>
                                          <p:spTgt spid="1289252"/>
                                        </p:tgtEl>
                                        <p:attrNameLst>
                                          <p:attrName>style.visibility</p:attrName>
                                        </p:attrNameLst>
                                      </p:cBhvr>
                                      <p:to>
                                        <p:strVal val="visible"/>
                                      </p:to>
                                    </p:set>
                                  </p:childTnLst>
                                </p:cTn>
                              </p:par>
                            </p:childTnLst>
                          </p:cTn>
                        </p:par>
                        <p:par>
                          <p:cTn id="103" fill="hold" nodeType="afterGroup">
                            <p:stCondLst>
                              <p:cond delay="49000"/>
                            </p:stCondLst>
                            <p:childTnLst>
                              <p:par>
                                <p:cTn id="104" presetID="1" presetClass="entr" presetSubtype="0" fill="hold" grpId="0" nodeType="afterEffect">
                                  <p:stCondLst>
                                    <p:cond delay="1000"/>
                                  </p:stCondLst>
                                  <p:childTnLst>
                                    <p:set>
                                      <p:cBhvr>
                                        <p:cTn id="105" dur="1" fill="hold">
                                          <p:stCondLst>
                                            <p:cond delay="499"/>
                                          </p:stCondLst>
                                        </p:cTn>
                                        <p:tgtEl>
                                          <p:spTgt spid="1289223"/>
                                        </p:tgtEl>
                                        <p:attrNameLst>
                                          <p:attrName>style.visibility</p:attrName>
                                        </p:attrNameLst>
                                      </p:cBhvr>
                                      <p:to>
                                        <p:strVal val="visible"/>
                                      </p:to>
                                    </p:set>
                                  </p:childTnLst>
                                </p:cTn>
                              </p:par>
                            </p:childTnLst>
                          </p:cTn>
                        </p:par>
                        <p:par>
                          <p:cTn id="106" fill="hold" nodeType="afterGroup">
                            <p:stCondLst>
                              <p:cond delay="50500"/>
                            </p:stCondLst>
                            <p:childTnLst>
                              <p:par>
                                <p:cTn id="107" presetID="1" presetClass="entr" presetSubtype="0" fill="hold" nodeType="afterEffect">
                                  <p:stCondLst>
                                    <p:cond delay="1000"/>
                                  </p:stCondLst>
                                  <p:childTnLst>
                                    <p:set>
                                      <p:cBhvr>
                                        <p:cTn id="108" dur="1" fill="hold">
                                          <p:stCondLst>
                                            <p:cond delay="499"/>
                                          </p:stCondLst>
                                        </p:cTn>
                                        <p:tgtEl>
                                          <p:spTgt spid="1289253"/>
                                        </p:tgtEl>
                                        <p:attrNameLst>
                                          <p:attrName>style.visibility</p:attrName>
                                        </p:attrNameLst>
                                      </p:cBhvr>
                                      <p:to>
                                        <p:strVal val="visible"/>
                                      </p:to>
                                    </p:set>
                                  </p:childTnLst>
                                </p:cTn>
                              </p:par>
                            </p:childTnLst>
                          </p:cTn>
                        </p:par>
                        <p:par>
                          <p:cTn id="109" fill="hold" nodeType="afterGroup">
                            <p:stCondLst>
                              <p:cond delay="52000"/>
                            </p:stCondLst>
                            <p:childTnLst>
                              <p:par>
                                <p:cTn id="110" presetID="1" presetClass="entr" presetSubtype="0" fill="hold" grpId="0" nodeType="afterEffect">
                                  <p:stCondLst>
                                    <p:cond delay="300"/>
                                  </p:stCondLst>
                                  <p:childTnLst>
                                    <p:set>
                                      <p:cBhvr>
                                        <p:cTn id="111" dur="1" fill="hold">
                                          <p:stCondLst>
                                            <p:cond delay="499"/>
                                          </p:stCondLst>
                                        </p:cTn>
                                        <p:tgtEl>
                                          <p:spTgt spid="1289220"/>
                                        </p:tgtEl>
                                        <p:attrNameLst>
                                          <p:attrName>style.visibility</p:attrName>
                                        </p:attrNameLst>
                                      </p:cBhvr>
                                      <p:to>
                                        <p:strVal val="visible"/>
                                      </p:to>
                                    </p:set>
                                  </p:childTnLst>
                                  <p:subTnLst>
                                    <p:audio>
                                      <p:cMediaNode>
                                        <p:cTn display="0" masterRel="sameClick">
                                          <p:stCondLst>
                                            <p:cond evt="begin" delay="0">
                                              <p:tn val="110"/>
                                            </p:cond>
                                          </p:stCondLst>
                                          <p:endCondLst>
                                            <p:cond evt="onStopAudio" delay="0">
                                              <p:tgtEl>
                                                <p:sldTgt/>
                                              </p:tgtEl>
                                            </p:cond>
                                          </p:endCondLst>
                                        </p:cTn>
                                        <p:tgtEl>
                                          <p:sndTgt r:embed="rId2" name="DRUMROLL.WAV"/>
                                        </p:tgtEl>
                                      </p:cMediaNode>
                                    </p:audio>
                                  </p:subTnLst>
                                </p:cTn>
                              </p:par>
                            </p:childTnLst>
                          </p:cTn>
                        </p:par>
                        <p:par>
                          <p:cTn id="112" fill="hold" nodeType="afterGroup">
                            <p:stCondLst>
                              <p:cond delay="52800"/>
                            </p:stCondLst>
                            <p:childTnLst>
                              <p:par>
                                <p:cTn id="113" presetID="1" presetClass="entr" presetSubtype="0" fill="hold" grpId="0" nodeType="afterEffect">
                                  <p:stCondLst>
                                    <p:cond delay="1000"/>
                                  </p:stCondLst>
                                  <p:childTnLst>
                                    <p:set>
                                      <p:cBhvr>
                                        <p:cTn id="114" dur="1" fill="hold">
                                          <p:stCondLst>
                                            <p:cond delay="499"/>
                                          </p:stCondLst>
                                        </p:cTn>
                                        <p:tgtEl>
                                          <p:spTgt spid="1289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9218" grpId="0" autoUpdateAnimBg="0"/>
      <p:bldP spid="1289219" grpId="0" animBg="1" autoUpdateAnimBg="0"/>
      <p:bldP spid="1289220" grpId="0" animBg="1"/>
      <p:bldP spid="1289221" grpId="0" animBg="1"/>
      <p:bldP spid="1289222" grpId="0" animBg="1"/>
      <p:bldP spid="1289223" grpId="0" animBg="1" autoUpdateAnimBg="0"/>
      <p:bldP spid="1289224" grpId="0" animBg="1"/>
      <p:bldP spid="1289225" grpId="0" animBg="1"/>
      <p:bldP spid="1289226" grpId="0" animBg="1"/>
      <p:bldP spid="1289227" grpId="0" animBg="1"/>
      <p:bldP spid="1289228" grpId="0" animBg="1"/>
      <p:bldP spid="1289229" grpId="0" animBg="1"/>
      <p:bldP spid="1289230" grpId="0" animBg="1"/>
      <p:bldP spid="1289231" grpId="0" animBg="1"/>
      <p:bldP spid="1289232" grpId="0" animBg="1"/>
      <p:bldP spid="1289233" grpId="0" animBg="1"/>
      <p:bldP spid="1289234" grpId="0" animBg="1"/>
      <p:bldP spid="1289235" grpId="0" animBg="1"/>
      <p:bldP spid="1289236" grpId="0" animBg="1"/>
      <p:bldP spid="1289254"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3600" dirty="0">
                <a:latin typeface="+mn-lt"/>
                <a:ea typeface="ＭＳ Ｐゴシック" charset="0"/>
                <a:cs typeface="ＭＳ Ｐゴシック" charset="0"/>
              </a:rPr>
              <a:t>Assembling the base set</a:t>
            </a:r>
          </a:p>
        </p:txBody>
      </p:sp>
      <p:sp>
        <p:nvSpPr>
          <p:cNvPr id="60419" name="Rectangle 3"/>
          <p:cNvSpPr>
            <a:spLocks noGrp="1" noChangeArrowheads="1"/>
          </p:cNvSpPr>
          <p:nvPr>
            <p:ph type="body" idx="1"/>
          </p:nvPr>
        </p:nvSpPr>
        <p:spPr/>
        <p:txBody>
          <a:bodyPr/>
          <a:lstStyle/>
          <a:p>
            <a:r>
              <a:rPr lang="en-US" sz="2800" dirty="0">
                <a:ea typeface="ＭＳ Ｐゴシック" charset="0"/>
              </a:rPr>
              <a:t>Root set typically 200-1000 nodes</a:t>
            </a:r>
          </a:p>
          <a:p>
            <a:r>
              <a:rPr lang="en-US" sz="2800" dirty="0">
                <a:ea typeface="ＭＳ Ｐゴシック" charset="0"/>
              </a:rPr>
              <a:t>Base set may have up to 5000 nodes</a:t>
            </a:r>
          </a:p>
          <a:p>
            <a:r>
              <a:rPr lang="en-US" sz="2800" dirty="0">
                <a:ea typeface="ＭＳ Ｐゴシック" charset="0"/>
              </a:rPr>
              <a:t>How do you find the base set nodes?</a:t>
            </a:r>
          </a:p>
          <a:p>
            <a:pPr lvl="1"/>
            <a:r>
              <a:rPr lang="en-US" sz="2400" dirty="0">
                <a:ea typeface="ＭＳ Ｐゴシック" charset="0"/>
              </a:rPr>
              <a:t>Follow out-links by parsing root set pages</a:t>
            </a:r>
          </a:p>
          <a:p>
            <a:pPr lvl="1"/>
            <a:r>
              <a:rPr lang="en-US" sz="2400" dirty="0">
                <a:ea typeface="ＭＳ Ｐゴシック" charset="0"/>
              </a:rPr>
              <a:t>Get in-links (and out-links) from a connectivity server</a:t>
            </a:r>
          </a:p>
          <a:p>
            <a:pPr lvl="1"/>
            <a:r>
              <a:rPr lang="en-US" sz="2400" dirty="0">
                <a:ea typeface="ＭＳ Ｐゴシック" charset="0"/>
              </a:rPr>
              <a:t>Actually, suffices to text-index strings of the form </a:t>
            </a:r>
            <a:r>
              <a:rPr lang="en-US" sz="2400" b="1" dirty="0" err="1">
                <a:ea typeface="ＭＳ Ｐゴシック" charset="0"/>
              </a:rPr>
              <a:t>href</a:t>
            </a:r>
            <a:r>
              <a:rPr lang="en-US" sz="2400" b="1" dirty="0">
                <a:ea typeface="ＭＳ Ｐゴシック" charset="0"/>
              </a:rPr>
              <a:t>=“</a:t>
            </a:r>
            <a:r>
              <a:rPr lang="en-US" sz="2400" b="1" u="sng" dirty="0">
                <a:ea typeface="ＭＳ Ｐゴシック" charset="0"/>
              </a:rPr>
              <a:t>URL</a:t>
            </a:r>
            <a:r>
              <a:rPr lang="en-US" sz="2400" b="1" dirty="0">
                <a:ea typeface="ＭＳ Ｐゴシック" charset="0"/>
              </a:rPr>
              <a:t>”</a:t>
            </a:r>
            <a:r>
              <a:rPr lang="en-US" sz="2400" dirty="0">
                <a:ea typeface="ＭＳ Ｐゴシック" charset="0"/>
              </a:rPr>
              <a:t> to get in-links to </a:t>
            </a:r>
            <a:r>
              <a:rPr lang="en-US" sz="2400" u="sng" dirty="0">
                <a:ea typeface="ＭＳ Ｐゴシック" charset="0"/>
              </a:rPr>
              <a:t>URL</a:t>
            </a:r>
            <a:endParaRPr lang="en-US" sz="2400" dirty="0">
              <a:ea typeface="ＭＳ Ｐゴシック" charset="0"/>
            </a:endParaRP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39</a:t>
            </a:fld>
            <a:endParaRPr lang="de-DE" dirty="0"/>
          </a:p>
        </p:txBody>
      </p:sp>
    </p:spTree>
    <p:extLst>
      <p:ext uri="{BB962C8B-B14F-4D97-AF65-F5344CB8AC3E}">
        <p14:creationId xmlns:p14="http://schemas.microsoft.com/office/powerpoint/2010/main" val="10678702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x-none" dirty="0"/>
              <a:t>Social Network Analysis (SNA)</a:t>
            </a:r>
          </a:p>
        </p:txBody>
      </p:sp>
      <p:sp>
        <p:nvSpPr>
          <p:cNvPr id="19459" name="Rectangle 3"/>
          <p:cNvSpPr>
            <a:spLocks noGrp="1" noChangeArrowheads="1"/>
          </p:cNvSpPr>
          <p:nvPr>
            <p:ph type="body" idx="1"/>
          </p:nvPr>
        </p:nvSpPr>
        <p:spPr>
          <a:xfrm>
            <a:off x="441851" y="1294606"/>
            <a:ext cx="7924800" cy="2854474"/>
          </a:xfrm>
        </p:spPr>
        <p:txBody>
          <a:bodyPr/>
          <a:lstStyle/>
          <a:p>
            <a:pPr eaLnBrk="1" hangingPunct="1"/>
            <a:r>
              <a:rPr lang="en-US" altLang="x-none" sz="2400" dirty="0"/>
              <a:t>Mapping and measuring of </a:t>
            </a:r>
            <a:r>
              <a:rPr lang="en-US" altLang="x-none" sz="2400" dirty="0">
                <a:solidFill>
                  <a:srgbClr val="0305FF"/>
                </a:solidFill>
              </a:rPr>
              <a:t>relationships and flows </a:t>
            </a:r>
            <a:r>
              <a:rPr lang="en-US" altLang="x-none" sz="2400" dirty="0"/>
              <a:t>between people, groups, organizations, computers or other information/knowledge processing </a:t>
            </a:r>
            <a:r>
              <a:rPr lang="en-US" altLang="x-none" sz="2400" dirty="0">
                <a:solidFill>
                  <a:srgbClr val="081BFF"/>
                </a:solidFill>
              </a:rPr>
              <a:t>entities</a:t>
            </a:r>
            <a:r>
              <a:rPr lang="en-US" altLang="x-none" sz="2400" dirty="0"/>
              <a:t>.</a:t>
            </a:r>
          </a:p>
          <a:p>
            <a:pPr eaLnBrk="1" hangingPunct="1">
              <a:buFont typeface="Wingdings" charset="2"/>
              <a:buNone/>
            </a:pPr>
            <a:r>
              <a:rPr lang="en-US" altLang="x-none" sz="2400" dirty="0"/>
              <a:t> </a:t>
            </a:r>
          </a:p>
          <a:p>
            <a:pPr eaLnBrk="1" hangingPunct="1"/>
            <a:r>
              <a:rPr lang="en-US" altLang="x-none" sz="2400" dirty="0"/>
              <a:t>The </a:t>
            </a:r>
            <a:r>
              <a:rPr lang="en-US" altLang="x-none" sz="2400" dirty="0">
                <a:solidFill>
                  <a:srgbClr val="081BFF"/>
                </a:solidFill>
              </a:rPr>
              <a:t>nodes</a:t>
            </a:r>
            <a:r>
              <a:rPr lang="en-US" altLang="x-none" sz="2400" dirty="0"/>
              <a:t> in the network are the people and groups while the </a:t>
            </a:r>
            <a:r>
              <a:rPr lang="en-US" altLang="x-none" sz="2400" dirty="0">
                <a:solidFill>
                  <a:srgbClr val="081BFF"/>
                </a:solidFill>
              </a:rPr>
              <a:t>links</a:t>
            </a:r>
            <a:r>
              <a:rPr lang="en-US" altLang="x-none" sz="2400" dirty="0"/>
              <a:t> show relationships or flows between the nodes. </a:t>
            </a:r>
          </a:p>
        </p:txBody>
      </p:sp>
      <p:pic>
        <p:nvPicPr>
          <p:cNvPr id="27652" name="Picture 4" descr="Social-net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930352"/>
            <a:ext cx="43815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26571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atin typeface="+mn-lt"/>
                <a:ea typeface="ＭＳ Ｐゴシック" charset="0"/>
                <a:cs typeface="ＭＳ Ｐゴシック" charset="0"/>
              </a:rPr>
              <a:t>Distilling hubs and authorities</a:t>
            </a:r>
          </a:p>
        </p:txBody>
      </p:sp>
      <p:sp>
        <p:nvSpPr>
          <p:cNvPr id="1291267" name="Rectangle 3"/>
          <p:cNvSpPr>
            <a:spLocks noGrp="1" noChangeArrowheads="1"/>
          </p:cNvSpPr>
          <p:nvPr>
            <p:ph type="body" idx="1"/>
          </p:nvPr>
        </p:nvSpPr>
        <p:spPr>
          <a:xfrm>
            <a:off x="457200" y="1052736"/>
            <a:ext cx="8229600" cy="4968875"/>
          </a:xfrm>
        </p:spPr>
        <p:txBody>
          <a:bodyPr/>
          <a:lstStyle/>
          <a:p>
            <a:pPr marL="0" indent="0">
              <a:buNone/>
            </a:pPr>
            <a:r>
              <a:rPr lang="en-US" sz="2800" dirty="0">
                <a:ea typeface="ＭＳ Ｐゴシック" charset="0"/>
              </a:rPr>
              <a:t>Compute, for each page </a:t>
            </a:r>
            <a:r>
              <a:rPr lang="en-US" sz="2800" i="1" dirty="0">
                <a:ea typeface="ＭＳ Ｐゴシック" charset="0"/>
              </a:rPr>
              <a:t>x</a:t>
            </a:r>
            <a:r>
              <a:rPr lang="en-US" sz="2800" dirty="0">
                <a:ea typeface="ＭＳ Ｐゴシック" charset="0"/>
              </a:rPr>
              <a:t> in the base set, </a:t>
            </a:r>
            <a:br>
              <a:rPr lang="en-US" sz="2800" dirty="0">
                <a:ea typeface="ＭＳ Ｐゴシック" charset="0"/>
              </a:rPr>
            </a:br>
            <a:r>
              <a:rPr lang="en-US" sz="2800" dirty="0">
                <a:ea typeface="ＭＳ Ｐゴシック" charset="0"/>
              </a:rPr>
              <a:t>a </a:t>
            </a:r>
            <a:r>
              <a:rPr lang="en-US" sz="2800" dirty="0">
                <a:solidFill>
                  <a:srgbClr val="081BFF"/>
                </a:solidFill>
                <a:ea typeface="ＭＳ Ｐゴシック" charset="0"/>
              </a:rPr>
              <a:t>hub score </a:t>
            </a:r>
            <a:r>
              <a:rPr lang="en-US" sz="2800" i="1" dirty="0">
                <a:solidFill>
                  <a:schemeClr val="accent1">
                    <a:lumMod val="50000"/>
                  </a:schemeClr>
                </a:solidFill>
                <a:ea typeface="ＭＳ Ｐゴシック" charset="0"/>
              </a:rPr>
              <a:t>h(x)</a:t>
            </a:r>
            <a:r>
              <a:rPr lang="en-US" sz="2800" dirty="0">
                <a:ea typeface="ＭＳ Ｐゴシック" charset="0"/>
              </a:rPr>
              <a:t> and an </a:t>
            </a:r>
            <a:r>
              <a:rPr lang="en-US" sz="2800" dirty="0">
                <a:solidFill>
                  <a:srgbClr val="081BFF"/>
                </a:solidFill>
                <a:ea typeface="ＭＳ Ｐゴシック" charset="0"/>
              </a:rPr>
              <a:t>authority score </a:t>
            </a:r>
            <a:r>
              <a:rPr lang="en-US" sz="2800" i="1" dirty="0">
                <a:solidFill>
                  <a:schemeClr val="accent1">
                    <a:lumMod val="50000"/>
                  </a:schemeClr>
                </a:solidFill>
                <a:ea typeface="ＭＳ Ｐゴシック" charset="0"/>
              </a:rPr>
              <a:t>a(x)</a:t>
            </a:r>
          </a:p>
          <a:p>
            <a:r>
              <a:rPr lang="en-US" sz="2800" dirty="0">
                <a:ea typeface="ＭＳ Ｐゴシック" charset="0"/>
              </a:rPr>
              <a:t>Initialize: for all </a:t>
            </a:r>
            <a:r>
              <a:rPr lang="en-US" sz="2800" i="1" dirty="0">
                <a:solidFill>
                  <a:schemeClr val="accent1">
                    <a:lumMod val="50000"/>
                  </a:schemeClr>
                </a:solidFill>
                <a:ea typeface="ＭＳ Ｐゴシック" charset="0"/>
              </a:rPr>
              <a:t>x, h(x)</a:t>
            </a:r>
            <a:r>
              <a:rPr lang="en-US" sz="2800" i="1" dirty="0">
                <a:solidFill>
                  <a:schemeClr val="accent1">
                    <a:lumMod val="50000"/>
                  </a:schemeClr>
                </a:solidFill>
                <a:ea typeface="ＭＳ Ｐゴシック" charset="0"/>
                <a:sym typeface="Symbol" charset="0"/>
              </a:rPr>
              <a:t>1; a(x) 1</a:t>
            </a:r>
            <a:r>
              <a:rPr lang="en-US" sz="2800" dirty="0">
                <a:solidFill>
                  <a:schemeClr val="accent1">
                    <a:lumMod val="50000"/>
                  </a:schemeClr>
                </a:solidFill>
                <a:ea typeface="ＭＳ Ｐゴシック" charset="0"/>
                <a:sym typeface="Symbol" charset="0"/>
              </a:rPr>
              <a:t>;</a:t>
            </a:r>
          </a:p>
          <a:p>
            <a:r>
              <a:rPr lang="en-US" sz="2800" dirty="0">
                <a:ea typeface="ＭＳ Ｐゴシック" charset="0"/>
                <a:sym typeface="Symbol" charset="0"/>
              </a:rPr>
              <a:t>Iteratively update all </a:t>
            </a:r>
            <a:r>
              <a:rPr lang="en-US" sz="2800" i="1" dirty="0">
                <a:solidFill>
                  <a:schemeClr val="accent1">
                    <a:lumMod val="50000"/>
                  </a:schemeClr>
                </a:solidFill>
                <a:ea typeface="ＭＳ Ｐゴシック" charset="0"/>
                <a:sym typeface="Symbol" charset="0"/>
              </a:rPr>
              <a:t>h(x), a(x)</a:t>
            </a:r>
            <a:r>
              <a:rPr lang="en-US" sz="2800" dirty="0">
                <a:solidFill>
                  <a:schemeClr val="accent1">
                    <a:lumMod val="50000"/>
                  </a:schemeClr>
                </a:solidFill>
                <a:ea typeface="ＭＳ Ｐゴシック" charset="0"/>
                <a:sym typeface="Symbol" charset="0"/>
              </a:rPr>
              <a:t>;</a:t>
            </a:r>
          </a:p>
          <a:p>
            <a:endParaRPr lang="en-US" sz="2800" dirty="0">
              <a:ea typeface="ＭＳ Ｐゴシック" charset="0"/>
              <a:sym typeface="Symbol" charset="0"/>
            </a:endParaRPr>
          </a:p>
          <a:p>
            <a:endParaRPr lang="en-US" sz="2800" dirty="0">
              <a:ea typeface="ＭＳ Ｐゴシック" charset="0"/>
              <a:sym typeface="Symbol" charset="0"/>
            </a:endParaRPr>
          </a:p>
          <a:p>
            <a:endParaRPr lang="en-US" sz="2800" dirty="0">
              <a:ea typeface="ＭＳ Ｐゴシック" charset="0"/>
              <a:sym typeface="Symbol" charset="0"/>
            </a:endParaRPr>
          </a:p>
          <a:p>
            <a:endParaRPr lang="en-US" sz="2800" dirty="0">
              <a:ea typeface="ＭＳ Ｐゴシック" charset="0"/>
              <a:sym typeface="Symbol" charset="0"/>
            </a:endParaRPr>
          </a:p>
          <a:p>
            <a:r>
              <a:rPr lang="en-US" sz="2800" dirty="0">
                <a:ea typeface="ＭＳ Ｐゴシック" charset="0"/>
                <a:sym typeface="Symbol" charset="0"/>
              </a:rPr>
              <a:t>After iterations output pages with </a:t>
            </a:r>
          </a:p>
          <a:p>
            <a:pPr lvl="1"/>
            <a:r>
              <a:rPr lang="en-US" sz="2400" dirty="0">
                <a:ea typeface="ＭＳ Ｐゴシック" charset="0"/>
                <a:sym typeface="Symbol" charset="0"/>
              </a:rPr>
              <a:t>highest </a:t>
            </a:r>
            <a:r>
              <a:rPr lang="en-US" sz="2400" i="1" dirty="0">
                <a:solidFill>
                  <a:schemeClr val="accent1">
                    <a:lumMod val="50000"/>
                  </a:schemeClr>
                </a:solidFill>
                <a:ea typeface="ＭＳ Ｐゴシック" charset="0"/>
                <a:sym typeface="Symbol" charset="0"/>
              </a:rPr>
              <a:t>h()</a:t>
            </a:r>
            <a:r>
              <a:rPr lang="en-US" sz="2400" dirty="0">
                <a:solidFill>
                  <a:schemeClr val="accent1">
                    <a:lumMod val="50000"/>
                  </a:schemeClr>
                </a:solidFill>
                <a:ea typeface="ＭＳ Ｐゴシック" charset="0"/>
                <a:sym typeface="Symbol" charset="0"/>
              </a:rPr>
              <a:t> </a:t>
            </a:r>
            <a:r>
              <a:rPr lang="en-US" sz="2400" dirty="0">
                <a:ea typeface="ＭＳ Ｐゴシック" charset="0"/>
                <a:sym typeface="Symbol" charset="0"/>
              </a:rPr>
              <a:t>scores as top hubs</a:t>
            </a:r>
          </a:p>
          <a:p>
            <a:pPr lvl="1"/>
            <a:r>
              <a:rPr lang="en-US" sz="2400" dirty="0">
                <a:ea typeface="ＭＳ Ｐゴシック" charset="0"/>
                <a:sym typeface="Symbol" charset="0"/>
              </a:rPr>
              <a:t>highest </a:t>
            </a:r>
            <a:r>
              <a:rPr lang="en-US" sz="2400" i="1" dirty="0">
                <a:solidFill>
                  <a:schemeClr val="accent1">
                    <a:lumMod val="50000"/>
                  </a:schemeClr>
                </a:solidFill>
                <a:ea typeface="ＭＳ Ｐゴシック" charset="0"/>
                <a:sym typeface="Symbol" charset="0"/>
              </a:rPr>
              <a:t>a()</a:t>
            </a:r>
            <a:r>
              <a:rPr lang="en-US" sz="2400" dirty="0">
                <a:solidFill>
                  <a:schemeClr val="accent1">
                    <a:lumMod val="50000"/>
                  </a:schemeClr>
                </a:solidFill>
                <a:ea typeface="ＭＳ Ｐゴシック" charset="0"/>
                <a:sym typeface="Symbol" charset="0"/>
              </a:rPr>
              <a:t> </a:t>
            </a:r>
            <a:r>
              <a:rPr lang="en-US" sz="2400" dirty="0">
                <a:ea typeface="ＭＳ Ｐゴシック" charset="0"/>
                <a:sym typeface="Symbol" charset="0"/>
              </a:rPr>
              <a:t>scores as top authorities</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40</a:t>
            </a:fld>
            <a:endParaRPr lang="de-DE" dirty="0"/>
          </a:p>
        </p:txBody>
      </p:sp>
      <p:graphicFrame>
        <p:nvGraphicFramePr>
          <p:cNvPr id="5" name="Object 2">
            <a:extLst>
              <a:ext uri="{FF2B5EF4-FFF2-40B4-BE49-F238E27FC236}">
                <a16:creationId xmlns:a16="http://schemas.microsoft.com/office/drawing/2014/main" id="{A295404A-81BE-D047-960E-5890AA7A1C23}"/>
              </a:ext>
            </a:extLst>
          </p:cNvPr>
          <p:cNvGraphicFramePr>
            <a:graphicFrameLocks noChangeAspect="1"/>
          </p:cNvGraphicFramePr>
          <p:nvPr>
            <p:extLst>
              <p:ext uri="{D42A27DB-BD31-4B8C-83A1-F6EECF244321}">
                <p14:modId xmlns:p14="http://schemas.microsoft.com/office/powerpoint/2010/main" val="2023997870"/>
              </p:ext>
            </p:extLst>
          </p:nvPr>
        </p:nvGraphicFramePr>
        <p:xfrm>
          <a:off x="1745820" y="3192945"/>
          <a:ext cx="2296170" cy="812119"/>
        </p:xfrm>
        <a:graphic>
          <a:graphicData uri="http://schemas.openxmlformats.org/presentationml/2006/ole">
            <mc:AlternateContent xmlns:mc="http://schemas.openxmlformats.org/markup-compatibility/2006">
              <mc:Choice xmlns:v="urn:schemas-microsoft-com:vml" Requires="v">
                <p:oleObj spid="_x0000_s65565" name="Equation" r:id="rId4" imgW="1002960" imgH="355320" progId="Equation.3">
                  <p:embed/>
                </p:oleObj>
              </mc:Choice>
              <mc:Fallback>
                <p:oleObj name="Equation" r:id="rId4" imgW="1002960" imgH="355320" progId="Equation.3">
                  <p:embed/>
                  <p:pic>
                    <p:nvPicPr>
                      <p:cNvPr id="6246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5820" y="3192945"/>
                        <a:ext cx="2296170" cy="81211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 name="Object 3">
            <a:extLst>
              <a:ext uri="{FF2B5EF4-FFF2-40B4-BE49-F238E27FC236}">
                <a16:creationId xmlns:a16="http://schemas.microsoft.com/office/drawing/2014/main" id="{D01C91EF-999B-9D4B-9FAC-0CE26A7F76B2}"/>
              </a:ext>
            </a:extLst>
          </p:cNvPr>
          <p:cNvGraphicFramePr>
            <a:graphicFrameLocks noChangeAspect="1"/>
          </p:cNvGraphicFramePr>
          <p:nvPr>
            <p:extLst>
              <p:ext uri="{D42A27DB-BD31-4B8C-83A1-F6EECF244321}">
                <p14:modId xmlns:p14="http://schemas.microsoft.com/office/powerpoint/2010/main" val="1370925384"/>
              </p:ext>
            </p:extLst>
          </p:nvPr>
        </p:nvGraphicFramePr>
        <p:xfrm>
          <a:off x="1775488" y="4149080"/>
          <a:ext cx="2296170" cy="812119"/>
        </p:xfrm>
        <a:graphic>
          <a:graphicData uri="http://schemas.openxmlformats.org/presentationml/2006/ole">
            <mc:AlternateContent xmlns:mc="http://schemas.openxmlformats.org/markup-compatibility/2006">
              <mc:Choice xmlns:v="urn:schemas-microsoft-com:vml" Requires="v">
                <p:oleObj spid="_x0000_s65566" name="Formel" r:id="rId6" imgW="1002960" imgH="355320" progId="Equation.3">
                  <p:embed/>
                </p:oleObj>
              </mc:Choice>
              <mc:Fallback>
                <p:oleObj name="Formel" r:id="rId6" imgW="1002960" imgH="355320" progId="Equation.3">
                  <p:embed/>
                  <p:pic>
                    <p:nvPicPr>
                      <p:cNvPr id="6246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75488" y="4149080"/>
                        <a:ext cx="2296170" cy="81211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7" name="Group 6">
            <a:extLst>
              <a:ext uri="{FF2B5EF4-FFF2-40B4-BE49-F238E27FC236}">
                <a16:creationId xmlns:a16="http://schemas.microsoft.com/office/drawing/2014/main" id="{645DE8B8-F0AA-4042-8E66-E97471856992}"/>
              </a:ext>
            </a:extLst>
          </p:cNvPr>
          <p:cNvGrpSpPr/>
          <p:nvPr/>
        </p:nvGrpSpPr>
        <p:grpSpPr>
          <a:xfrm>
            <a:off x="6071647" y="2492896"/>
            <a:ext cx="1447800" cy="1295400"/>
            <a:chOff x="5742856" y="2276872"/>
            <a:chExt cx="1447800" cy="1295400"/>
          </a:xfrm>
        </p:grpSpPr>
        <p:sp>
          <p:nvSpPr>
            <p:cNvPr id="8" name="Oval 6">
              <a:extLst>
                <a:ext uri="{FF2B5EF4-FFF2-40B4-BE49-F238E27FC236}">
                  <a16:creationId xmlns:a16="http://schemas.microsoft.com/office/drawing/2014/main" id="{F8A41A3A-D6A1-9442-BE23-1E2DBA3E82FF}"/>
                </a:ext>
              </a:extLst>
            </p:cNvPr>
            <p:cNvSpPr>
              <a:spLocks noChangeArrowheads="1"/>
            </p:cNvSpPr>
            <p:nvPr/>
          </p:nvSpPr>
          <p:spPr bwMode="auto">
            <a:xfrm>
              <a:off x="5742856" y="2734072"/>
              <a:ext cx="381000" cy="381000"/>
            </a:xfrm>
            <a:prstGeom prst="ellipse">
              <a:avLst/>
            </a:prstGeom>
            <a:solidFill>
              <a:srgbClr val="FFFFFF"/>
            </a:solidFill>
            <a:ln w="9525">
              <a:solidFill>
                <a:schemeClr val="tx1"/>
              </a:solidFill>
              <a:round/>
              <a:headEnd/>
              <a:tailEnd/>
            </a:ln>
          </p:spPr>
          <p:txBody>
            <a:bodyPr wrap="none" anchor="ctr"/>
            <a:lstStyle/>
            <a:p>
              <a:pPr algn="ctr"/>
              <a:r>
                <a:rPr lang="en-US"/>
                <a:t>x</a:t>
              </a:r>
            </a:p>
          </p:txBody>
        </p:sp>
        <p:sp>
          <p:nvSpPr>
            <p:cNvPr id="9" name="Oval 7">
              <a:extLst>
                <a:ext uri="{FF2B5EF4-FFF2-40B4-BE49-F238E27FC236}">
                  <a16:creationId xmlns:a16="http://schemas.microsoft.com/office/drawing/2014/main" id="{E6D3C74F-C77A-9341-B7D2-0B0B48B518E9}"/>
                </a:ext>
              </a:extLst>
            </p:cNvPr>
            <p:cNvSpPr>
              <a:spLocks noChangeArrowheads="1"/>
            </p:cNvSpPr>
            <p:nvPr/>
          </p:nvSpPr>
          <p:spPr bwMode="auto">
            <a:xfrm>
              <a:off x="6504856" y="2276872"/>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0" name="Oval 8">
              <a:extLst>
                <a:ext uri="{FF2B5EF4-FFF2-40B4-BE49-F238E27FC236}">
                  <a16:creationId xmlns:a16="http://schemas.microsoft.com/office/drawing/2014/main" id="{2261154C-7B96-4846-A24D-6EA746F687B2}"/>
                </a:ext>
              </a:extLst>
            </p:cNvPr>
            <p:cNvSpPr>
              <a:spLocks noChangeArrowheads="1"/>
            </p:cNvSpPr>
            <p:nvPr/>
          </p:nvSpPr>
          <p:spPr bwMode="auto">
            <a:xfrm>
              <a:off x="6504856" y="3191272"/>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 name="Oval 9">
              <a:extLst>
                <a:ext uri="{FF2B5EF4-FFF2-40B4-BE49-F238E27FC236}">
                  <a16:creationId xmlns:a16="http://schemas.microsoft.com/office/drawing/2014/main" id="{1657A820-749D-6149-91FD-9361CE9574F7}"/>
                </a:ext>
              </a:extLst>
            </p:cNvPr>
            <p:cNvSpPr>
              <a:spLocks noChangeArrowheads="1"/>
            </p:cNvSpPr>
            <p:nvPr/>
          </p:nvSpPr>
          <p:spPr bwMode="auto">
            <a:xfrm>
              <a:off x="6809656" y="2734072"/>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cxnSp>
          <p:nvCxnSpPr>
            <p:cNvPr id="12" name="AutoShape 10">
              <a:extLst>
                <a:ext uri="{FF2B5EF4-FFF2-40B4-BE49-F238E27FC236}">
                  <a16:creationId xmlns:a16="http://schemas.microsoft.com/office/drawing/2014/main" id="{34E34A12-8546-A341-AFC8-C1FCB90AE3AB}"/>
                </a:ext>
              </a:extLst>
            </p:cNvPr>
            <p:cNvCxnSpPr>
              <a:cxnSpLocks noChangeShapeType="1"/>
              <a:stCxn id="8" idx="7"/>
              <a:endCxn id="9" idx="2"/>
            </p:cNvCxnSpPr>
            <p:nvPr/>
          </p:nvCxnSpPr>
          <p:spPr bwMode="auto">
            <a:xfrm flipV="1">
              <a:off x="6068294" y="2467372"/>
              <a:ext cx="436562" cy="32226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3" name="AutoShape 11">
              <a:extLst>
                <a:ext uri="{FF2B5EF4-FFF2-40B4-BE49-F238E27FC236}">
                  <a16:creationId xmlns:a16="http://schemas.microsoft.com/office/drawing/2014/main" id="{266C16A7-51E3-334A-B94D-20419187B373}"/>
                </a:ext>
              </a:extLst>
            </p:cNvPr>
            <p:cNvCxnSpPr>
              <a:cxnSpLocks noChangeShapeType="1"/>
              <a:stCxn id="8" idx="6"/>
              <a:endCxn id="11" idx="2"/>
            </p:cNvCxnSpPr>
            <p:nvPr/>
          </p:nvCxnSpPr>
          <p:spPr bwMode="auto">
            <a:xfrm>
              <a:off x="6123856" y="2924572"/>
              <a:ext cx="6858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14" name="AutoShape 12">
              <a:extLst>
                <a:ext uri="{FF2B5EF4-FFF2-40B4-BE49-F238E27FC236}">
                  <a16:creationId xmlns:a16="http://schemas.microsoft.com/office/drawing/2014/main" id="{56F3BD41-C132-BB4E-865A-95A66244D9FD}"/>
                </a:ext>
              </a:extLst>
            </p:cNvPr>
            <p:cNvCxnSpPr>
              <a:cxnSpLocks noChangeShapeType="1"/>
              <a:stCxn id="8" idx="5"/>
              <a:endCxn id="10" idx="2"/>
            </p:cNvCxnSpPr>
            <p:nvPr/>
          </p:nvCxnSpPr>
          <p:spPr bwMode="auto">
            <a:xfrm>
              <a:off x="6068294" y="3059510"/>
              <a:ext cx="436562" cy="3222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grpSp>
      <p:grpSp>
        <p:nvGrpSpPr>
          <p:cNvPr id="15" name="Group 13">
            <a:extLst>
              <a:ext uri="{FF2B5EF4-FFF2-40B4-BE49-F238E27FC236}">
                <a16:creationId xmlns:a16="http://schemas.microsoft.com/office/drawing/2014/main" id="{4FA1D434-1007-B447-B5C3-7E395E0C4C90}"/>
              </a:ext>
            </a:extLst>
          </p:cNvPr>
          <p:cNvGrpSpPr>
            <a:grpSpLocks/>
          </p:cNvGrpSpPr>
          <p:nvPr/>
        </p:nvGrpSpPr>
        <p:grpSpPr bwMode="auto">
          <a:xfrm>
            <a:off x="5950380" y="3861048"/>
            <a:ext cx="1447800" cy="1447800"/>
            <a:chOff x="3840" y="2784"/>
            <a:chExt cx="912" cy="912"/>
          </a:xfrm>
        </p:grpSpPr>
        <p:sp>
          <p:nvSpPr>
            <p:cNvPr id="16" name="Oval 14">
              <a:extLst>
                <a:ext uri="{FF2B5EF4-FFF2-40B4-BE49-F238E27FC236}">
                  <a16:creationId xmlns:a16="http://schemas.microsoft.com/office/drawing/2014/main" id="{B70C02F1-A13D-054E-ABD1-A8C7C8267AB9}"/>
                </a:ext>
              </a:extLst>
            </p:cNvPr>
            <p:cNvSpPr>
              <a:spLocks noChangeArrowheads="1"/>
            </p:cNvSpPr>
            <p:nvPr/>
          </p:nvSpPr>
          <p:spPr bwMode="auto">
            <a:xfrm>
              <a:off x="3984" y="3456"/>
              <a:ext cx="240" cy="24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7" name="Oval 15">
              <a:extLst>
                <a:ext uri="{FF2B5EF4-FFF2-40B4-BE49-F238E27FC236}">
                  <a16:creationId xmlns:a16="http://schemas.microsoft.com/office/drawing/2014/main" id="{63F489EF-C9A8-FA45-8136-CDAE0673A35C}"/>
                </a:ext>
              </a:extLst>
            </p:cNvPr>
            <p:cNvSpPr>
              <a:spLocks noChangeArrowheads="1"/>
            </p:cNvSpPr>
            <p:nvPr/>
          </p:nvSpPr>
          <p:spPr bwMode="auto">
            <a:xfrm>
              <a:off x="3840" y="3120"/>
              <a:ext cx="240" cy="24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8" name="Oval 16">
              <a:extLst>
                <a:ext uri="{FF2B5EF4-FFF2-40B4-BE49-F238E27FC236}">
                  <a16:creationId xmlns:a16="http://schemas.microsoft.com/office/drawing/2014/main" id="{EA43E4EB-70C9-D246-94DE-D9566147DE4D}"/>
                </a:ext>
              </a:extLst>
            </p:cNvPr>
            <p:cNvSpPr>
              <a:spLocks noChangeArrowheads="1"/>
            </p:cNvSpPr>
            <p:nvPr/>
          </p:nvSpPr>
          <p:spPr bwMode="auto">
            <a:xfrm>
              <a:off x="3984" y="2784"/>
              <a:ext cx="240" cy="24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9" name="Oval 17">
              <a:extLst>
                <a:ext uri="{FF2B5EF4-FFF2-40B4-BE49-F238E27FC236}">
                  <a16:creationId xmlns:a16="http://schemas.microsoft.com/office/drawing/2014/main" id="{752BD4AA-9BF0-6D4F-8C20-3A0911BB464A}"/>
                </a:ext>
              </a:extLst>
            </p:cNvPr>
            <p:cNvSpPr>
              <a:spLocks noChangeArrowheads="1"/>
            </p:cNvSpPr>
            <p:nvPr/>
          </p:nvSpPr>
          <p:spPr bwMode="auto">
            <a:xfrm>
              <a:off x="4512" y="3120"/>
              <a:ext cx="240" cy="240"/>
            </a:xfrm>
            <a:prstGeom prst="ellipse">
              <a:avLst/>
            </a:prstGeom>
            <a:solidFill>
              <a:srgbClr val="FFFFFF"/>
            </a:solidFill>
            <a:ln w="9525">
              <a:solidFill>
                <a:schemeClr val="tx1"/>
              </a:solidFill>
              <a:round/>
              <a:headEnd/>
              <a:tailEnd/>
            </a:ln>
          </p:spPr>
          <p:txBody>
            <a:bodyPr wrap="none" anchor="ctr"/>
            <a:lstStyle/>
            <a:p>
              <a:pPr algn="ctr"/>
              <a:r>
                <a:rPr lang="en-US"/>
                <a:t>x</a:t>
              </a:r>
            </a:p>
          </p:txBody>
        </p:sp>
        <p:cxnSp>
          <p:nvCxnSpPr>
            <p:cNvPr id="20" name="AutoShape 18">
              <a:extLst>
                <a:ext uri="{FF2B5EF4-FFF2-40B4-BE49-F238E27FC236}">
                  <a16:creationId xmlns:a16="http://schemas.microsoft.com/office/drawing/2014/main" id="{AC4C3674-01AB-D645-BEF8-B3BD99290C8D}"/>
                </a:ext>
              </a:extLst>
            </p:cNvPr>
            <p:cNvCxnSpPr>
              <a:cxnSpLocks noChangeShapeType="1"/>
              <a:stCxn id="18" idx="6"/>
              <a:endCxn id="19" idx="1"/>
            </p:cNvCxnSpPr>
            <p:nvPr/>
          </p:nvCxnSpPr>
          <p:spPr bwMode="auto">
            <a:xfrm>
              <a:off x="4224" y="2904"/>
              <a:ext cx="323" cy="25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21" name="AutoShape 19">
              <a:extLst>
                <a:ext uri="{FF2B5EF4-FFF2-40B4-BE49-F238E27FC236}">
                  <a16:creationId xmlns:a16="http://schemas.microsoft.com/office/drawing/2014/main" id="{97D7F313-918F-464F-93E5-388EB783CD79}"/>
                </a:ext>
              </a:extLst>
            </p:cNvPr>
            <p:cNvCxnSpPr>
              <a:cxnSpLocks noChangeShapeType="1"/>
              <a:stCxn id="17" idx="6"/>
              <a:endCxn id="19" idx="2"/>
            </p:cNvCxnSpPr>
            <p:nvPr/>
          </p:nvCxnSpPr>
          <p:spPr bwMode="auto">
            <a:xfrm>
              <a:off x="4080" y="3240"/>
              <a:ext cx="432"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22" name="AutoShape 20">
              <a:extLst>
                <a:ext uri="{FF2B5EF4-FFF2-40B4-BE49-F238E27FC236}">
                  <a16:creationId xmlns:a16="http://schemas.microsoft.com/office/drawing/2014/main" id="{9ADBFCC0-9FDF-214B-8945-74480470F866}"/>
                </a:ext>
              </a:extLst>
            </p:cNvPr>
            <p:cNvCxnSpPr>
              <a:cxnSpLocks noChangeShapeType="1"/>
              <a:stCxn id="16" idx="6"/>
              <a:endCxn id="19" idx="3"/>
            </p:cNvCxnSpPr>
            <p:nvPr/>
          </p:nvCxnSpPr>
          <p:spPr bwMode="auto">
            <a:xfrm flipV="1">
              <a:off x="4224" y="3325"/>
              <a:ext cx="323" cy="25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grpSp>
    </p:spTree>
    <p:extLst>
      <p:ext uri="{BB962C8B-B14F-4D97-AF65-F5344CB8AC3E}">
        <p14:creationId xmlns:p14="http://schemas.microsoft.com/office/powerpoint/2010/main" val="9043101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atin typeface="+mn-lt"/>
                <a:ea typeface="ＭＳ Ｐゴシック" charset="0"/>
                <a:cs typeface="ＭＳ Ｐゴシック" charset="0"/>
              </a:rPr>
              <a:t>Scaling</a:t>
            </a:r>
          </a:p>
        </p:txBody>
      </p:sp>
      <p:sp>
        <p:nvSpPr>
          <p:cNvPr id="63491" name="Rectangle 3"/>
          <p:cNvSpPr>
            <a:spLocks noGrp="1" noChangeArrowheads="1"/>
          </p:cNvSpPr>
          <p:nvPr>
            <p:ph type="body" idx="1"/>
          </p:nvPr>
        </p:nvSpPr>
        <p:spPr/>
        <p:txBody>
          <a:bodyPr/>
          <a:lstStyle/>
          <a:p>
            <a:r>
              <a:rPr lang="en-US" sz="2800" dirty="0">
                <a:ea typeface="ＭＳ Ｐゴシック" charset="0"/>
              </a:rPr>
              <a:t>To prevent the </a:t>
            </a:r>
            <a:r>
              <a:rPr lang="en-US" sz="2800" i="1" dirty="0">
                <a:ea typeface="ＭＳ Ｐゴシック" charset="0"/>
              </a:rPr>
              <a:t>h()</a:t>
            </a:r>
            <a:r>
              <a:rPr lang="en-US" sz="2800" dirty="0">
                <a:ea typeface="ＭＳ Ｐゴシック" charset="0"/>
              </a:rPr>
              <a:t> and </a:t>
            </a:r>
            <a:r>
              <a:rPr lang="en-US" sz="2800" i="1" dirty="0">
                <a:ea typeface="ＭＳ Ｐゴシック" charset="0"/>
              </a:rPr>
              <a:t>a()</a:t>
            </a:r>
            <a:r>
              <a:rPr lang="en-US" sz="2800" dirty="0">
                <a:ea typeface="ＭＳ Ｐゴシック" charset="0"/>
              </a:rPr>
              <a:t> values from getting too big, can scale down after each iteration</a:t>
            </a:r>
          </a:p>
          <a:p>
            <a:r>
              <a:rPr lang="en-US" sz="2800" dirty="0">
                <a:ea typeface="ＭＳ Ｐゴシック" charset="0"/>
              </a:rPr>
              <a:t>Scaling factor doesn’t really matter:</a:t>
            </a:r>
          </a:p>
          <a:p>
            <a:pPr lvl="1"/>
            <a:r>
              <a:rPr lang="en-US" dirty="0">
                <a:ea typeface="ＭＳ Ｐゴシック" charset="0"/>
              </a:rPr>
              <a:t>we only care about the </a:t>
            </a:r>
            <a:r>
              <a:rPr lang="en-US" i="1" dirty="0">
                <a:ea typeface="ＭＳ Ｐゴシック" charset="0"/>
              </a:rPr>
              <a:t>relative</a:t>
            </a:r>
            <a:r>
              <a:rPr lang="en-US" dirty="0">
                <a:ea typeface="ＭＳ Ｐゴシック" charset="0"/>
              </a:rPr>
              <a:t> values of the scores</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41</a:t>
            </a:fld>
            <a:endParaRPr lang="de-DE" dirty="0"/>
          </a:p>
        </p:txBody>
      </p:sp>
    </p:spTree>
    <p:extLst>
      <p:ext uri="{BB962C8B-B14F-4D97-AF65-F5344CB8AC3E}">
        <p14:creationId xmlns:p14="http://schemas.microsoft.com/office/powerpoint/2010/main" val="268465273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atin typeface="+mn-lt"/>
                <a:ea typeface="ＭＳ Ｐゴシック" charset="0"/>
                <a:cs typeface="ＭＳ Ｐゴシック" charset="0"/>
              </a:rPr>
              <a:t>How many iterations?</a:t>
            </a:r>
          </a:p>
        </p:txBody>
      </p:sp>
      <p:sp>
        <p:nvSpPr>
          <p:cNvPr id="64515" name="Rectangle 3"/>
          <p:cNvSpPr>
            <a:spLocks noGrp="1" noChangeArrowheads="1"/>
          </p:cNvSpPr>
          <p:nvPr>
            <p:ph type="body" idx="1"/>
          </p:nvPr>
        </p:nvSpPr>
        <p:spPr/>
        <p:txBody>
          <a:bodyPr/>
          <a:lstStyle/>
          <a:p>
            <a:r>
              <a:rPr lang="en-US" sz="2800" dirty="0">
                <a:ea typeface="ＭＳ Ｐゴシック" charset="0"/>
              </a:rPr>
              <a:t>Claim: relative values of scores will converge after a few iterations:</a:t>
            </a:r>
          </a:p>
          <a:p>
            <a:pPr lvl="1"/>
            <a:r>
              <a:rPr lang="en-US" sz="2000" dirty="0">
                <a:ea typeface="ＭＳ Ｐゴシック" charset="0"/>
              </a:rPr>
              <a:t>In fact, suitably scaled, </a:t>
            </a:r>
            <a:r>
              <a:rPr lang="en-US" sz="2000" i="1" dirty="0">
                <a:ea typeface="ＭＳ Ｐゴシック" charset="0"/>
              </a:rPr>
              <a:t>h()</a:t>
            </a:r>
            <a:r>
              <a:rPr lang="en-US" sz="2000" dirty="0">
                <a:ea typeface="ＭＳ Ｐゴシック" charset="0"/>
              </a:rPr>
              <a:t> and </a:t>
            </a:r>
            <a:r>
              <a:rPr lang="en-US" sz="2000" i="1" dirty="0">
                <a:ea typeface="ＭＳ Ｐゴシック" charset="0"/>
              </a:rPr>
              <a:t>a()</a:t>
            </a:r>
            <a:r>
              <a:rPr lang="en-US" sz="2000" dirty="0">
                <a:ea typeface="ＭＳ Ｐゴシック" charset="0"/>
              </a:rPr>
              <a:t> scores settle into a steady state!</a:t>
            </a:r>
          </a:p>
          <a:p>
            <a:r>
              <a:rPr lang="en-US" sz="2800" dirty="0">
                <a:ea typeface="ＭＳ Ｐゴシック" charset="0"/>
              </a:rPr>
              <a:t>We only require the </a:t>
            </a:r>
            <a:r>
              <a:rPr lang="en-US" sz="2800" dirty="0">
                <a:solidFill>
                  <a:srgbClr val="081BFF"/>
                </a:solidFill>
                <a:ea typeface="ＭＳ Ｐゴシック" charset="0"/>
              </a:rPr>
              <a:t>relative orders </a:t>
            </a:r>
            <a:r>
              <a:rPr lang="en-US" sz="2800" dirty="0">
                <a:ea typeface="ＭＳ Ｐゴシック" charset="0"/>
              </a:rPr>
              <a:t>of the </a:t>
            </a:r>
            <a:r>
              <a:rPr lang="en-US" sz="2800" i="1" dirty="0">
                <a:ea typeface="ＭＳ Ｐゴシック" charset="0"/>
              </a:rPr>
              <a:t>h()</a:t>
            </a:r>
            <a:r>
              <a:rPr lang="en-US" sz="2800" dirty="0">
                <a:ea typeface="ＭＳ Ｐゴシック" charset="0"/>
              </a:rPr>
              <a:t> and </a:t>
            </a:r>
            <a:r>
              <a:rPr lang="en-US" sz="2800" i="1" dirty="0">
                <a:ea typeface="ＭＳ Ｐゴシック" charset="0"/>
              </a:rPr>
              <a:t>a()</a:t>
            </a:r>
            <a:r>
              <a:rPr lang="en-US" sz="2800" dirty="0">
                <a:ea typeface="ＭＳ Ｐゴシック" charset="0"/>
              </a:rPr>
              <a:t> scores - not their absolute values</a:t>
            </a:r>
          </a:p>
          <a:p>
            <a:r>
              <a:rPr lang="en-US" sz="2800" dirty="0">
                <a:ea typeface="ＭＳ Ｐゴシック" charset="0"/>
              </a:rPr>
              <a:t>In practice, ~5 iterations get you close to stability</a:t>
            </a:r>
          </a:p>
        </p:txBody>
      </p:sp>
      <p:sp>
        <p:nvSpPr>
          <p:cNvPr id="4" name="Foliennummernplatzhalter 1"/>
          <p:cNvSpPr>
            <a:spLocks noGrp="1"/>
          </p:cNvSpPr>
          <p:nvPr>
            <p:ph type="sldNum" sz="quarter" idx="12"/>
          </p:nvPr>
        </p:nvSpPr>
        <p:spPr>
          <a:xfrm>
            <a:off x="7956550" y="6400800"/>
            <a:ext cx="1008063" cy="196850"/>
          </a:xfrm>
        </p:spPr>
        <p:txBody>
          <a:bodyPr/>
          <a:lstStyle/>
          <a:p>
            <a:pPr>
              <a:defRPr/>
            </a:pPr>
            <a:fld id="{3459873F-0287-9A4B-A260-FE52D1F3913B}" type="slidenum">
              <a:rPr lang="de-DE"/>
              <a:pPr>
                <a:defRPr/>
              </a:pPr>
              <a:t>42</a:t>
            </a:fld>
            <a:endParaRPr lang="de-DE" dirty="0"/>
          </a:p>
        </p:txBody>
      </p:sp>
    </p:spTree>
    <p:extLst>
      <p:ext uri="{BB962C8B-B14F-4D97-AF65-F5344CB8AC3E}">
        <p14:creationId xmlns:p14="http://schemas.microsoft.com/office/powerpoint/2010/main" val="39345641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x-none" dirty="0"/>
              <a:t>Kite Network</a:t>
            </a:r>
          </a:p>
        </p:txBody>
      </p:sp>
      <p:sp>
        <p:nvSpPr>
          <p:cNvPr id="23555" name="Rectangle 3"/>
          <p:cNvSpPr>
            <a:spLocks noGrp="1" noChangeArrowheads="1"/>
          </p:cNvSpPr>
          <p:nvPr>
            <p:ph type="body" idx="1"/>
          </p:nvPr>
        </p:nvSpPr>
        <p:spPr>
          <a:xfrm>
            <a:off x="827584" y="3860502"/>
            <a:ext cx="7859216" cy="2376810"/>
          </a:xfrm>
        </p:spPr>
        <p:txBody>
          <a:bodyPr/>
          <a:lstStyle/>
          <a:p>
            <a:pPr eaLnBrk="1" hangingPunct="1"/>
            <a:r>
              <a:rPr lang="en-US" altLang="x-none" dirty="0"/>
              <a:t>Who are </a:t>
            </a:r>
            <a:r>
              <a:rPr lang="en-US" altLang="x-none" dirty="0">
                <a:solidFill>
                  <a:srgbClr val="081BFF"/>
                </a:solidFill>
              </a:rPr>
              <a:t>connecters</a:t>
            </a:r>
            <a:r>
              <a:rPr lang="en-US" altLang="x-none" dirty="0"/>
              <a:t> or </a:t>
            </a:r>
            <a:r>
              <a:rPr lang="en-US" altLang="x-none" dirty="0">
                <a:solidFill>
                  <a:srgbClr val="081BFF"/>
                </a:solidFill>
              </a:rPr>
              <a:t>hubs</a:t>
            </a:r>
            <a:r>
              <a:rPr lang="en-US" altLang="x-none" dirty="0"/>
              <a:t> in the network?</a:t>
            </a:r>
          </a:p>
          <a:p>
            <a:pPr eaLnBrk="1" hangingPunct="1"/>
            <a:r>
              <a:rPr lang="en-US" altLang="x-none" dirty="0"/>
              <a:t>Who has </a:t>
            </a:r>
            <a:r>
              <a:rPr lang="en-US" altLang="x-none" dirty="0">
                <a:solidFill>
                  <a:srgbClr val="081BFF"/>
                </a:solidFill>
              </a:rPr>
              <a:t>control over what flows </a:t>
            </a:r>
            <a:r>
              <a:rPr lang="en-US" altLang="x-none" dirty="0"/>
              <a:t>in the network?</a:t>
            </a:r>
          </a:p>
          <a:p>
            <a:pPr eaLnBrk="1" hangingPunct="1"/>
            <a:r>
              <a:rPr lang="en-US" altLang="x-none" dirty="0"/>
              <a:t>Who has best </a:t>
            </a:r>
            <a:r>
              <a:rPr lang="en-US" altLang="x-none" dirty="0">
                <a:solidFill>
                  <a:srgbClr val="081BFF"/>
                </a:solidFill>
              </a:rPr>
              <a:t>visibility of what is happening </a:t>
            </a:r>
            <a:r>
              <a:rPr lang="en-US" altLang="x-none" dirty="0"/>
              <a:t>in the network?</a:t>
            </a:r>
          </a:p>
          <a:p>
            <a:pPr eaLnBrk="1" hangingPunct="1"/>
            <a:r>
              <a:rPr lang="en-US" altLang="x-none" dirty="0"/>
              <a:t>Who are </a:t>
            </a:r>
            <a:r>
              <a:rPr lang="en-US" altLang="x-none" dirty="0">
                <a:solidFill>
                  <a:srgbClr val="081BFF"/>
                </a:solidFill>
              </a:rPr>
              <a:t>peripheral players</a:t>
            </a:r>
            <a:r>
              <a:rPr lang="en-US" altLang="x-none" dirty="0"/>
              <a:t>? Are they important?</a:t>
            </a:r>
          </a:p>
        </p:txBody>
      </p:sp>
      <p:grpSp>
        <p:nvGrpSpPr>
          <p:cNvPr id="5" name="Group 42"/>
          <p:cNvGrpSpPr>
            <a:grpSpLocks/>
          </p:cNvGrpSpPr>
          <p:nvPr/>
        </p:nvGrpSpPr>
        <p:grpSpPr bwMode="auto">
          <a:xfrm>
            <a:off x="971600" y="1268760"/>
            <a:ext cx="6377620" cy="2454320"/>
            <a:chOff x="528" y="2016"/>
            <a:chExt cx="4800" cy="2029"/>
          </a:xfrm>
          <a:solidFill>
            <a:srgbClr val="FFFF00"/>
          </a:solidFill>
        </p:grpSpPr>
        <p:sp>
          <p:nvSpPr>
            <p:cNvPr id="6" name="Line 4"/>
            <p:cNvSpPr>
              <a:spLocks noChangeShapeType="1"/>
            </p:cNvSpPr>
            <p:nvPr/>
          </p:nvSpPr>
          <p:spPr bwMode="auto">
            <a:xfrm>
              <a:off x="816" y="3408"/>
              <a:ext cx="816" cy="480"/>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7" name="Line 5"/>
            <p:cNvSpPr>
              <a:spLocks noChangeShapeType="1"/>
            </p:cNvSpPr>
            <p:nvPr/>
          </p:nvSpPr>
          <p:spPr bwMode="auto">
            <a:xfrm flipV="1">
              <a:off x="1632" y="3408"/>
              <a:ext cx="720" cy="480"/>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8" name="Line 6"/>
            <p:cNvSpPr>
              <a:spLocks noChangeShapeType="1"/>
            </p:cNvSpPr>
            <p:nvPr/>
          </p:nvSpPr>
          <p:spPr bwMode="auto">
            <a:xfrm>
              <a:off x="2352" y="2640"/>
              <a:ext cx="1" cy="768"/>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9" name="Line 7"/>
            <p:cNvSpPr>
              <a:spLocks noChangeShapeType="1"/>
            </p:cNvSpPr>
            <p:nvPr/>
          </p:nvSpPr>
          <p:spPr bwMode="auto">
            <a:xfrm flipH="1">
              <a:off x="816" y="2640"/>
              <a:ext cx="1536" cy="1"/>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0" name="Line 8"/>
            <p:cNvSpPr>
              <a:spLocks noChangeShapeType="1"/>
            </p:cNvSpPr>
            <p:nvPr/>
          </p:nvSpPr>
          <p:spPr bwMode="auto">
            <a:xfrm>
              <a:off x="816" y="2640"/>
              <a:ext cx="1" cy="768"/>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1" name="Line 9"/>
            <p:cNvSpPr>
              <a:spLocks noChangeShapeType="1"/>
            </p:cNvSpPr>
            <p:nvPr/>
          </p:nvSpPr>
          <p:spPr bwMode="auto">
            <a:xfrm>
              <a:off x="816" y="3408"/>
              <a:ext cx="1536" cy="1"/>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2" name="Line 10"/>
            <p:cNvSpPr>
              <a:spLocks noChangeShapeType="1"/>
            </p:cNvSpPr>
            <p:nvPr/>
          </p:nvSpPr>
          <p:spPr bwMode="auto">
            <a:xfrm>
              <a:off x="3312" y="3024"/>
              <a:ext cx="864" cy="1"/>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3" name="Line 11"/>
            <p:cNvSpPr>
              <a:spLocks noChangeShapeType="1"/>
            </p:cNvSpPr>
            <p:nvPr/>
          </p:nvSpPr>
          <p:spPr bwMode="auto">
            <a:xfrm>
              <a:off x="4176" y="3024"/>
              <a:ext cx="816" cy="1"/>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4" name="Line 12"/>
            <p:cNvSpPr>
              <a:spLocks noChangeShapeType="1"/>
            </p:cNvSpPr>
            <p:nvPr/>
          </p:nvSpPr>
          <p:spPr bwMode="auto">
            <a:xfrm>
              <a:off x="2352" y="2640"/>
              <a:ext cx="960" cy="38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5" name="Line 13"/>
            <p:cNvSpPr>
              <a:spLocks noChangeShapeType="1"/>
            </p:cNvSpPr>
            <p:nvPr/>
          </p:nvSpPr>
          <p:spPr bwMode="auto">
            <a:xfrm flipV="1">
              <a:off x="2352" y="3024"/>
              <a:ext cx="960" cy="38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6" name="Line 14"/>
            <p:cNvSpPr>
              <a:spLocks noChangeShapeType="1"/>
            </p:cNvSpPr>
            <p:nvPr/>
          </p:nvSpPr>
          <p:spPr bwMode="auto">
            <a:xfrm flipH="1">
              <a:off x="816" y="2160"/>
              <a:ext cx="816" cy="480"/>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7" name="Line 15"/>
            <p:cNvSpPr>
              <a:spLocks noChangeShapeType="1"/>
            </p:cNvSpPr>
            <p:nvPr/>
          </p:nvSpPr>
          <p:spPr bwMode="auto">
            <a:xfrm>
              <a:off x="1632" y="2160"/>
              <a:ext cx="720" cy="480"/>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8" name="Line 16"/>
            <p:cNvSpPr>
              <a:spLocks noChangeShapeType="1"/>
            </p:cNvSpPr>
            <p:nvPr/>
          </p:nvSpPr>
          <p:spPr bwMode="auto">
            <a:xfrm>
              <a:off x="816" y="2640"/>
              <a:ext cx="816" cy="38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19" name="Line 17"/>
            <p:cNvSpPr>
              <a:spLocks noChangeShapeType="1"/>
            </p:cNvSpPr>
            <p:nvPr/>
          </p:nvSpPr>
          <p:spPr bwMode="auto">
            <a:xfrm flipH="1">
              <a:off x="816" y="3024"/>
              <a:ext cx="816" cy="38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20" name="Line 18"/>
            <p:cNvSpPr>
              <a:spLocks noChangeShapeType="1"/>
            </p:cNvSpPr>
            <p:nvPr/>
          </p:nvSpPr>
          <p:spPr bwMode="auto">
            <a:xfrm flipV="1">
              <a:off x="1632" y="2640"/>
              <a:ext cx="720" cy="38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21" name="Line 19"/>
            <p:cNvSpPr>
              <a:spLocks noChangeShapeType="1"/>
            </p:cNvSpPr>
            <p:nvPr/>
          </p:nvSpPr>
          <p:spPr bwMode="auto">
            <a:xfrm>
              <a:off x="1632" y="3024"/>
              <a:ext cx="720" cy="38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22" name="Line 20"/>
            <p:cNvSpPr>
              <a:spLocks noChangeShapeType="1"/>
            </p:cNvSpPr>
            <p:nvPr/>
          </p:nvSpPr>
          <p:spPr bwMode="auto">
            <a:xfrm flipV="1">
              <a:off x="1632" y="3024"/>
              <a:ext cx="1" cy="86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23" name="Line 21"/>
            <p:cNvSpPr>
              <a:spLocks noChangeShapeType="1"/>
            </p:cNvSpPr>
            <p:nvPr/>
          </p:nvSpPr>
          <p:spPr bwMode="auto">
            <a:xfrm>
              <a:off x="1632" y="2160"/>
              <a:ext cx="1" cy="864"/>
            </a:xfrm>
            <a:prstGeom prst="line">
              <a:avLst/>
            </a:prstGeom>
            <a:grpFill/>
            <a:ln w="9525">
              <a:solidFill>
                <a:schemeClr val="tx1"/>
              </a:solidFill>
              <a:round/>
              <a:headEnd/>
              <a:tailEnd/>
            </a:ln>
            <a:effectLst/>
          </p:spPr>
          <p:txBody>
            <a:bodyPr/>
            <a:lstStyle/>
            <a:p>
              <a:pPr>
                <a:defRPr/>
              </a:pPr>
              <a:endParaRPr lang="en-US" sz="3200">
                <a:cs typeface="ＭＳ Ｐゴシック" charset="-128"/>
              </a:endParaRPr>
            </a:p>
          </p:txBody>
        </p:sp>
        <p:sp>
          <p:nvSpPr>
            <p:cNvPr id="24" name="Oval 22"/>
            <p:cNvSpPr>
              <a:spLocks noChangeArrowheads="1"/>
            </p:cNvSpPr>
            <p:nvPr/>
          </p:nvSpPr>
          <p:spPr bwMode="auto">
            <a:xfrm>
              <a:off x="1296" y="2016"/>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25" name="Oval 23"/>
            <p:cNvSpPr>
              <a:spLocks noChangeArrowheads="1"/>
            </p:cNvSpPr>
            <p:nvPr/>
          </p:nvSpPr>
          <p:spPr bwMode="auto">
            <a:xfrm>
              <a:off x="2016" y="2496"/>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26" name="Oval 24"/>
            <p:cNvSpPr>
              <a:spLocks noChangeArrowheads="1"/>
            </p:cNvSpPr>
            <p:nvPr/>
          </p:nvSpPr>
          <p:spPr bwMode="auto">
            <a:xfrm>
              <a:off x="528" y="2496"/>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27" name="Oval 25"/>
            <p:cNvSpPr>
              <a:spLocks noChangeArrowheads="1"/>
            </p:cNvSpPr>
            <p:nvPr/>
          </p:nvSpPr>
          <p:spPr bwMode="auto">
            <a:xfrm>
              <a:off x="528" y="3264"/>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28" name="Oval 26"/>
            <p:cNvSpPr>
              <a:spLocks noChangeArrowheads="1"/>
            </p:cNvSpPr>
            <p:nvPr/>
          </p:nvSpPr>
          <p:spPr bwMode="auto">
            <a:xfrm>
              <a:off x="1296" y="2880"/>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29" name="Oval 27"/>
            <p:cNvSpPr>
              <a:spLocks noChangeArrowheads="1"/>
            </p:cNvSpPr>
            <p:nvPr/>
          </p:nvSpPr>
          <p:spPr bwMode="auto">
            <a:xfrm>
              <a:off x="2976" y="2880"/>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30" name="Oval 28"/>
            <p:cNvSpPr>
              <a:spLocks noChangeArrowheads="1"/>
            </p:cNvSpPr>
            <p:nvPr/>
          </p:nvSpPr>
          <p:spPr bwMode="auto">
            <a:xfrm>
              <a:off x="3840" y="2880"/>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31" name="Oval 29"/>
            <p:cNvSpPr>
              <a:spLocks noChangeArrowheads="1"/>
            </p:cNvSpPr>
            <p:nvPr/>
          </p:nvSpPr>
          <p:spPr bwMode="auto">
            <a:xfrm>
              <a:off x="4656" y="2880"/>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32" name="Oval 30"/>
            <p:cNvSpPr>
              <a:spLocks noChangeArrowheads="1"/>
            </p:cNvSpPr>
            <p:nvPr/>
          </p:nvSpPr>
          <p:spPr bwMode="auto">
            <a:xfrm>
              <a:off x="2016" y="3264"/>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33" name="Oval 31"/>
            <p:cNvSpPr>
              <a:spLocks noChangeArrowheads="1"/>
            </p:cNvSpPr>
            <p:nvPr/>
          </p:nvSpPr>
          <p:spPr bwMode="auto">
            <a:xfrm>
              <a:off x="1296" y="3744"/>
              <a:ext cx="624" cy="288"/>
            </a:xfrm>
            <a:prstGeom prst="ellipse">
              <a:avLst/>
            </a:prstGeom>
            <a:grpFill/>
            <a:ln w="9525">
              <a:solidFill>
                <a:schemeClr val="tx1"/>
              </a:solidFill>
              <a:round/>
              <a:headEnd/>
              <a:tailEnd/>
            </a:ln>
            <a:effectLst/>
          </p:spPr>
          <p:txBody>
            <a:bodyPr wrap="none" anchor="ctr"/>
            <a:lstStyle/>
            <a:p>
              <a:pPr>
                <a:defRPr/>
              </a:pPr>
              <a:endParaRPr lang="en-US" sz="3200">
                <a:cs typeface="ＭＳ Ｐゴシック" charset="-128"/>
              </a:endParaRPr>
            </a:p>
          </p:txBody>
        </p:sp>
        <p:sp>
          <p:nvSpPr>
            <p:cNvPr id="34" name="Text Box 32"/>
            <p:cNvSpPr txBox="1">
              <a:spLocks noChangeArrowheads="1"/>
            </p:cNvSpPr>
            <p:nvPr/>
          </p:nvSpPr>
          <p:spPr bwMode="auto">
            <a:xfrm>
              <a:off x="1393" y="2929"/>
              <a:ext cx="575"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Diane</a:t>
              </a:r>
            </a:p>
          </p:txBody>
        </p:sp>
        <p:sp>
          <p:nvSpPr>
            <p:cNvPr id="35" name="Text Box 33"/>
            <p:cNvSpPr txBox="1">
              <a:spLocks noChangeArrowheads="1"/>
            </p:cNvSpPr>
            <p:nvPr/>
          </p:nvSpPr>
          <p:spPr bwMode="auto">
            <a:xfrm>
              <a:off x="1393" y="2064"/>
              <a:ext cx="575"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Carol</a:t>
              </a:r>
            </a:p>
          </p:txBody>
        </p:sp>
        <p:sp>
          <p:nvSpPr>
            <p:cNvPr id="36" name="Text Box 34"/>
            <p:cNvSpPr txBox="1">
              <a:spLocks noChangeArrowheads="1"/>
            </p:cNvSpPr>
            <p:nvPr/>
          </p:nvSpPr>
          <p:spPr bwMode="auto">
            <a:xfrm>
              <a:off x="1439" y="3791"/>
              <a:ext cx="578"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Ed</a:t>
              </a:r>
            </a:p>
          </p:txBody>
        </p:sp>
        <p:sp>
          <p:nvSpPr>
            <p:cNvPr id="37" name="Text Box 35"/>
            <p:cNvSpPr txBox="1">
              <a:spLocks noChangeArrowheads="1"/>
            </p:cNvSpPr>
            <p:nvPr/>
          </p:nvSpPr>
          <p:spPr bwMode="auto">
            <a:xfrm>
              <a:off x="528" y="3312"/>
              <a:ext cx="911"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Beverly</a:t>
              </a:r>
            </a:p>
          </p:txBody>
        </p:sp>
        <p:sp>
          <p:nvSpPr>
            <p:cNvPr id="38" name="Text Box 36"/>
            <p:cNvSpPr txBox="1">
              <a:spLocks noChangeArrowheads="1"/>
            </p:cNvSpPr>
            <p:nvPr/>
          </p:nvSpPr>
          <p:spPr bwMode="auto">
            <a:xfrm>
              <a:off x="2017" y="2496"/>
              <a:ext cx="1246"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Fernando</a:t>
              </a:r>
            </a:p>
          </p:txBody>
        </p:sp>
        <p:sp>
          <p:nvSpPr>
            <p:cNvPr id="39" name="Text Box 37"/>
            <p:cNvSpPr txBox="1">
              <a:spLocks noChangeArrowheads="1"/>
            </p:cNvSpPr>
            <p:nvPr/>
          </p:nvSpPr>
          <p:spPr bwMode="auto">
            <a:xfrm>
              <a:off x="575" y="2496"/>
              <a:ext cx="720"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Andre</a:t>
              </a:r>
            </a:p>
          </p:txBody>
        </p:sp>
        <p:sp>
          <p:nvSpPr>
            <p:cNvPr id="40" name="Text Box 38"/>
            <p:cNvSpPr txBox="1">
              <a:spLocks noChangeArrowheads="1"/>
            </p:cNvSpPr>
            <p:nvPr/>
          </p:nvSpPr>
          <p:spPr bwMode="auto">
            <a:xfrm>
              <a:off x="3024" y="2929"/>
              <a:ext cx="578" cy="229"/>
            </a:xfrm>
            <a:prstGeom prst="rect">
              <a:avLst/>
            </a:prstGeom>
            <a:noFill/>
            <a:ln w="9525">
              <a:noFill/>
              <a:miter lim="800000"/>
              <a:headEnd/>
              <a:tailEnd/>
            </a:ln>
            <a:effectLst/>
          </p:spPr>
          <p:txBody>
            <a:bodyPr>
              <a:spAutoFit/>
            </a:bodyPr>
            <a:lstStyle/>
            <a:p>
              <a:pPr>
                <a:spcBef>
                  <a:spcPct val="50000"/>
                </a:spcBef>
                <a:defRPr/>
              </a:pPr>
              <a:r>
                <a:rPr lang="de-DE" sz="1200" dirty="0">
                  <a:cs typeface="ＭＳ Ｐゴシック" charset="-128"/>
                </a:rPr>
                <a:t>Heather</a:t>
              </a:r>
            </a:p>
          </p:txBody>
        </p:sp>
        <p:sp>
          <p:nvSpPr>
            <p:cNvPr id="41" name="Text Box 39"/>
            <p:cNvSpPr txBox="1">
              <a:spLocks noChangeArrowheads="1"/>
            </p:cNvSpPr>
            <p:nvPr/>
          </p:nvSpPr>
          <p:spPr bwMode="auto">
            <a:xfrm>
              <a:off x="3984" y="2929"/>
              <a:ext cx="577"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Ike</a:t>
              </a:r>
            </a:p>
          </p:txBody>
        </p:sp>
        <p:sp>
          <p:nvSpPr>
            <p:cNvPr id="42" name="Text Box 40"/>
            <p:cNvSpPr txBox="1">
              <a:spLocks noChangeArrowheads="1"/>
            </p:cNvSpPr>
            <p:nvPr/>
          </p:nvSpPr>
          <p:spPr bwMode="auto">
            <a:xfrm>
              <a:off x="2112" y="3312"/>
              <a:ext cx="576" cy="254"/>
            </a:xfrm>
            <a:prstGeom prst="rect">
              <a:avLst/>
            </a:prstGeom>
            <a:noFill/>
            <a:ln w="9525">
              <a:noFill/>
              <a:miter lim="800000"/>
              <a:headEnd/>
              <a:tailEnd/>
            </a:ln>
            <a:effectLst/>
          </p:spPr>
          <p:txBody>
            <a:bodyPr>
              <a:spAutoFit/>
            </a:bodyPr>
            <a:lstStyle/>
            <a:p>
              <a:pPr>
                <a:spcBef>
                  <a:spcPct val="50000"/>
                </a:spcBef>
                <a:defRPr/>
              </a:pPr>
              <a:r>
                <a:rPr lang="de-DE" sz="1400">
                  <a:cs typeface="ＭＳ Ｐゴシック" charset="-128"/>
                </a:rPr>
                <a:t>Garth</a:t>
              </a:r>
            </a:p>
          </p:txBody>
        </p:sp>
        <p:sp>
          <p:nvSpPr>
            <p:cNvPr id="43" name="Text Box 41"/>
            <p:cNvSpPr txBox="1">
              <a:spLocks noChangeArrowheads="1"/>
            </p:cNvSpPr>
            <p:nvPr/>
          </p:nvSpPr>
          <p:spPr bwMode="auto">
            <a:xfrm>
              <a:off x="4752" y="2929"/>
              <a:ext cx="576" cy="254"/>
            </a:xfrm>
            <a:prstGeom prst="rect">
              <a:avLst/>
            </a:prstGeom>
            <a:noFill/>
            <a:ln w="9525">
              <a:noFill/>
              <a:miter lim="800000"/>
              <a:headEnd/>
              <a:tailEnd/>
            </a:ln>
            <a:effectLst/>
          </p:spPr>
          <p:txBody>
            <a:bodyPr>
              <a:spAutoFit/>
            </a:bodyPr>
            <a:lstStyle/>
            <a:p>
              <a:pPr>
                <a:spcBef>
                  <a:spcPct val="50000"/>
                </a:spcBef>
                <a:defRPr/>
              </a:pPr>
              <a:r>
                <a:rPr lang="de-DE" sz="1400" dirty="0">
                  <a:cs typeface="ＭＳ Ｐゴシック" charset="-128"/>
                </a:rPr>
                <a:t>Jane</a:t>
              </a:r>
            </a:p>
          </p:txBody>
        </p:sp>
      </p:grpSp>
    </p:spTree>
    <p:extLst>
      <p:ext uri="{BB962C8B-B14F-4D97-AF65-F5344CB8AC3E}">
        <p14:creationId xmlns:p14="http://schemas.microsoft.com/office/powerpoint/2010/main" val="161626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x-none" dirty="0"/>
              <a:t>Measures</a:t>
            </a:r>
          </a:p>
        </p:txBody>
      </p:sp>
      <p:sp>
        <p:nvSpPr>
          <p:cNvPr id="20483" name="Rectangle 3"/>
          <p:cNvSpPr>
            <a:spLocks noGrp="1" noChangeArrowheads="1"/>
          </p:cNvSpPr>
          <p:nvPr>
            <p:ph type="body" idx="1"/>
          </p:nvPr>
        </p:nvSpPr>
        <p:spPr>
          <a:xfrm>
            <a:off x="228600" y="1124744"/>
            <a:ext cx="8229600" cy="4800600"/>
          </a:xfrm>
        </p:spPr>
        <p:txBody>
          <a:bodyPr/>
          <a:lstStyle/>
          <a:p>
            <a:pPr marL="609600" indent="-609600" eaLnBrk="1" hangingPunct="1">
              <a:lnSpc>
                <a:spcPct val="90000"/>
              </a:lnSpc>
              <a:buFontTx/>
              <a:buNone/>
            </a:pPr>
            <a:r>
              <a:rPr lang="en-US" altLang="x-none" sz="2000" dirty="0"/>
              <a:t>1. </a:t>
            </a:r>
            <a:r>
              <a:rPr lang="en-US" altLang="x-none" sz="2000" dirty="0">
                <a:solidFill>
                  <a:srgbClr val="0305FF"/>
                </a:solidFill>
              </a:rPr>
              <a:t>Degree Centrality</a:t>
            </a:r>
            <a:r>
              <a:rPr lang="en-US" altLang="x-none" sz="2000" dirty="0"/>
              <a:t>: </a:t>
            </a:r>
          </a:p>
          <a:p>
            <a:pPr marL="609600" indent="-609600" eaLnBrk="1" hangingPunct="1">
              <a:lnSpc>
                <a:spcPct val="90000"/>
              </a:lnSpc>
              <a:buFontTx/>
              <a:buNone/>
            </a:pPr>
            <a:r>
              <a:rPr lang="en-US" altLang="x-none" sz="1200" dirty="0"/>
              <a:t>                 </a:t>
            </a:r>
            <a:r>
              <a:rPr lang="en-US" altLang="x-none" sz="1400" dirty="0"/>
              <a:t>The number of direct connections a node has. What really matters is where 	     </a:t>
            </a:r>
            <a:br>
              <a:rPr lang="en-US" altLang="x-none" sz="1400" dirty="0"/>
            </a:br>
            <a:r>
              <a:rPr lang="en-US" altLang="x-none" sz="1400" dirty="0"/>
              <a:t>those connections lead to and how they connect the otherwise unconnected.</a:t>
            </a:r>
          </a:p>
          <a:p>
            <a:pPr marL="609600" indent="-609600" eaLnBrk="1" hangingPunct="1">
              <a:lnSpc>
                <a:spcPct val="90000"/>
              </a:lnSpc>
              <a:buFontTx/>
              <a:buNone/>
            </a:pPr>
            <a:endParaRPr lang="en-US" altLang="x-none" sz="1400" dirty="0"/>
          </a:p>
          <a:p>
            <a:pPr marL="609600" indent="-609600" eaLnBrk="1" hangingPunct="1">
              <a:lnSpc>
                <a:spcPct val="90000"/>
              </a:lnSpc>
              <a:buFontTx/>
              <a:buNone/>
            </a:pPr>
            <a:r>
              <a:rPr lang="en-US" altLang="x-none" sz="1400" dirty="0"/>
              <a:t>  </a:t>
            </a:r>
          </a:p>
          <a:p>
            <a:pPr marL="609600" indent="-609600" eaLnBrk="1" hangingPunct="1">
              <a:lnSpc>
                <a:spcPct val="90000"/>
              </a:lnSpc>
              <a:buFont typeface="Wingdings" charset="2"/>
              <a:buNone/>
            </a:pPr>
            <a:r>
              <a:rPr lang="en-US" altLang="x-none" sz="2000" dirty="0"/>
              <a:t>2. </a:t>
            </a:r>
            <a:r>
              <a:rPr lang="en-US" altLang="x-none" sz="2000" dirty="0" err="1">
                <a:solidFill>
                  <a:srgbClr val="0305FF"/>
                </a:solidFill>
              </a:rPr>
              <a:t>Betweenness</a:t>
            </a:r>
            <a:r>
              <a:rPr lang="en-US" altLang="x-none" sz="2000" dirty="0">
                <a:solidFill>
                  <a:srgbClr val="0305FF"/>
                </a:solidFill>
              </a:rPr>
              <a:t> Centrality</a:t>
            </a:r>
            <a:r>
              <a:rPr lang="en-US" altLang="x-none" sz="2000" dirty="0"/>
              <a:t>:</a:t>
            </a:r>
          </a:p>
          <a:p>
            <a:pPr marL="609600" indent="-609600" eaLnBrk="1" hangingPunct="1">
              <a:lnSpc>
                <a:spcPct val="90000"/>
              </a:lnSpc>
              <a:buFont typeface="Wingdings" charset="2"/>
              <a:buNone/>
            </a:pPr>
            <a:r>
              <a:rPr lang="en-US" altLang="x-none" sz="2000" dirty="0"/>
              <a:t>           </a:t>
            </a:r>
            <a:r>
              <a:rPr lang="en-US" altLang="x-none" sz="1400" dirty="0"/>
              <a:t>A node with high </a:t>
            </a:r>
            <a:r>
              <a:rPr lang="en-US" altLang="x-none" sz="1400" dirty="0" err="1"/>
              <a:t>betweenness</a:t>
            </a:r>
            <a:r>
              <a:rPr lang="en-US" altLang="x-none" sz="1400" dirty="0"/>
              <a:t> has great influence over what flows in the </a:t>
            </a:r>
            <a:br>
              <a:rPr lang="en-US" altLang="x-none" sz="1400" dirty="0"/>
            </a:br>
            <a:r>
              <a:rPr lang="en-US" altLang="x-none" sz="1400" dirty="0"/>
              <a:t>network indicating important links and single points of failure.</a:t>
            </a:r>
          </a:p>
          <a:p>
            <a:pPr marL="609600" indent="-609600" eaLnBrk="1" hangingPunct="1">
              <a:lnSpc>
                <a:spcPct val="90000"/>
              </a:lnSpc>
              <a:buFont typeface="Wingdings" charset="2"/>
              <a:buNone/>
            </a:pPr>
            <a:endParaRPr lang="en-US" altLang="x-none" sz="1400" dirty="0"/>
          </a:p>
          <a:p>
            <a:pPr marL="609600" indent="-609600" eaLnBrk="1" hangingPunct="1">
              <a:lnSpc>
                <a:spcPct val="90000"/>
              </a:lnSpc>
              <a:buFont typeface="Wingdings" charset="2"/>
              <a:buNone/>
            </a:pPr>
            <a:r>
              <a:rPr lang="en-US" altLang="x-none" sz="1400" dirty="0"/>
              <a:t>  </a:t>
            </a:r>
          </a:p>
          <a:p>
            <a:pPr marL="609600" indent="-609600" eaLnBrk="1" hangingPunct="1">
              <a:lnSpc>
                <a:spcPct val="90000"/>
              </a:lnSpc>
              <a:buFont typeface="Wingdings" charset="2"/>
              <a:buNone/>
            </a:pPr>
            <a:endParaRPr lang="en-US" altLang="x-none" sz="2000" dirty="0"/>
          </a:p>
          <a:p>
            <a:pPr marL="609600" indent="-609600" eaLnBrk="1" hangingPunct="1">
              <a:lnSpc>
                <a:spcPct val="90000"/>
              </a:lnSpc>
              <a:buFont typeface="Wingdings" charset="2"/>
              <a:buNone/>
            </a:pPr>
            <a:r>
              <a:rPr lang="en-US" altLang="x-none" sz="2000" dirty="0"/>
              <a:t>3. </a:t>
            </a:r>
            <a:r>
              <a:rPr lang="en-US" altLang="x-none" sz="2000" dirty="0">
                <a:solidFill>
                  <a:srgbClr val="0305FF"/>
                </a:solidFill>
              </a:rPr>
              <a:t>Closeness Centrality</a:t>
            </a:r>
            <a:r>
              <a:rPr lang="en-US" altLang="x-none" sz="2000" dirty="0"/>
              <a:t>:</a:t>
            </a:r>
          </a:p>
          <a:p>
            <a:pPr marL="609600" indent="-609600" eaLnBrk="1" hangingPunct="1">
              <a:lnSpc>
                <a:spcPct val="90000"/>
              </a:lnSpc>
              <a:buFont typeface="Wingdings" charset="2"/>
              <a:buNone/>
            </a:pPr>
            <a:r>
              <a:rPr lang="en-US" altLang="x-none" sz="2000" dirty="0"/>
              <a:t> 	</a:t>
            </a:r>
            <a:r>
              <a:rPr lang="en-US" altLang="x-none" sz="1400" dirty="0"/>
              <a:t>The measure of closeness of a node to everyone else. </a:t>
            </a:r>
          </a:p>
          <a:p>
            <a:pPr marL="609600" indent="-609600" eaLnBrk="1" hangingPunct="1">
              <a:lnSpc>
                <a:spcPct val="90000"/>
              </a:lnSpc>
              <a:buFont typeface="Wingdings" charset="2"/>
              <a:buNone/>
            </a:pPr>
            <a:r>
              <a:rPr lang="en-US" altLang="x-none" sz="1400" dirty="0"/>
              <a:t>	Determined by the s</a:t>
            </a:r>
            <a:r>
              <a:rPr lang="en-US" sz="1400" dirty="0"/>
              <a:t>um of the length of the </a:t>
            </a:r>
            <a:r>
              <a:rPr lang="en-US" sz="1400" dirty="0">
                <a:hlinkClick r:id="rId3" tooltip="Shortest path problem"/>
              </a:rPr>
              <a:t>shortest paths</a:t>
            </a:r>
            <a:r>
              <a:rPr lang="en-US" sz="1400" dirty="0"/>
              <a:t> between </a:t>
            </a:r>
            <a:br>
              <a:rPr lang="en-US" sz="1400" dirty="0"/>
            </a:br>
            <a:r>
              <a:rPr lang="en-US" sz="1400" dirty="0"/>
              <a:t>the node and all other nodes in the graph</a:t>
            </a:r>
            <a:r>
              <a:rPr lang="en-US" altLang="x-none" sz="1400" dirty="0"/>
              <a:t>. </a:t>
            </a:r>
          </a:p>
        </p:txBody>
      </p:sp>
      <p:graphicFrame>
        <p:nvGraphicFramePr>
          <p:cNvPr id="28676" name="Object 2"/>
          <p:cNvGraphicFramePr>
            <a:graphicFrameLocks noChangeAspect="1"/>
          </p:cNvGraphicFramePr>
          <p:nvPr>
            <p:extLst>
              <p:ext uri="{D42A27DB-BD31-4B8C-83A1-F6EECF244321}">
                <p14:modId xmlns:p14="http://schemas.microsoft.com/office/powerpoint/2010/main" val="1262861923"/>
              </p:ext>
            </p:extLst>
          </p:nvPr>
        </p:nvGraphicFramePr>
        <p:xfrm>
          <a:off x="1907704" y="1927325"/>
          <a:ext cx="1481307" cy="360040"/>
        </p:xfrm>
        <a:graphic>
          <a:graphicData uri="http://schemas.openxmlformats.org/presentationml/2006/ole">
            <mc:AlternateContent xmlns:mc="http://schemas.openxmlformats.org/markup-compatibility/2006">
              <mc:Choice xmlns:v="urn:schemas-microsoft-com:vml" Requires="v">
                <p:oleObj spid="_x0000_s1851" name="Formel" r:id="rId4" imgW="939800" imgH="228600" progId="Equation.3">
                  <p:embed/>
                </p:oleObj>
              </mc:Choice>
              <mc:Fallback>
                <p:oleObj name="Formel" r:id="rId4" imgW="9398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7704" y="1927325"/>
                        <a:ext cx="1481307" cy="360040"/>
                      </a:xfrm>
                      <a:prstGeom prst="rect">
                        <a:avLst/>
                      </a:prstGeom>
                      <a:noFill/>
                    </p:spPr>
                  </p:pic>
                </p:oleObj>
              </mc:Fallback>
            </mc:AlternateContent>
          </a:graphicData>
        </a:graphic>
      </p:graphicFrame>
      <p:graphicFrame>
        <p:nvGraphicFramePr>
          <p:cNvPr id="28677" name="Object 3"/>
          <p:cNvGraphicFramePr>
            <a:graphicFrameLocks noChangeAspect="1"/>
          </p:cNvGraphicFramePr>
          <p:nvPr>
            <p:extLst>
              <p:ext uri="{D42A27DB-BD31-4B8C-83A1-F6EECF244321}">
                <p14:modId xmlns:p14="http://schemas.microsoft.com/office/powerpoint/2010/main" val="105407711"/>
              </p:ext>
            </p:extLst>
          </p:nvPr>
        </p:nvGraphicFramePr>
        <p:xfrm>
          <a:off x="5018286" y="1914749"/>
          <a:ext cx="1570452" cy="506139"/>
        </p:xfrm>
        <a:graphic>
          <a:graphicData uri="http://schemas.openxmlformats.org/presentationml/2006/ole">
            <mc:AlternateContent xmlns:mc="http://schemas.openxmlformats.org/markup-compatibility/2006">
              <mc:Choice xmlns:v="urn:schemas-microsoft-com:vml" Requires="v">
                <p:oleObj spid="_x0000_s1852" name="Formel" r:id="rId6" imgW="825480" imgH="266400" progId="Equation.3">
                  <p:embed/>
                </p:oleObj>
              </mc:Choice>
              <mc:Fallback>
                <p:oleObj name="Formel" r:id="rId6" imgW="825480" imgH="266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18286" y="1914749"/>
                        <a:ext cx="1570452" cy="506139"/>
                      </a:xfrm>
                      <a:prstGeom prst="rect">
                        <a:avLst/>
                      </a:prstGeom>
                      <a:noFill/>
                    </p:spPr>
                  </p:pic>
                </p:oleObj>
              </mc:Fallback>
            </mc:AlternateContent>
          </a:graphicData>
        </a:graphic>
      </p:graphicFrame>
      <p:graphicFrame>
        <p:nvGraphicFramePr>
          <p:cNvPr id="28678" name="Object 4"/>
          <p:cNvGraphicFramePr>
            <a:graphicFrameLocks noChangeAspect="1"/>
          </p:cNvGraphicFramePr>
          <p:nvPr>
            <p:extLst>
              <p:ext uri="{D42A27DB-BD31-4B8C-83A1-F6EECF244321}">
                <p14:modId xmlns:p14="http://schemas.microsoft.com/office/powerpoint/2010/main" val="339676280"/>
              </p:ext>
            </p:extLst>
          </p:nvPr>
        </p:nvGraphicFramePr>
        <p:xfrm>
          <a:off x="1907704" y="3334569"/>
          <a:ext cx="2590800" cy="598487"/>
        </p:xfrm>
        <a:graphic>
          <a:graphicData uri="http://schemas.openxmlformats.org/presentationml/2006/ole">
            <mc:AlternateContent xmlns:mc="http://schemas.openxmlformats.org/markup-compatibility/2006">
              <mc:Choice xmlns:v="urn:schemas-microsoft-com:vml" Requires="v">
                <p:oleObj spid="_x0000_s1853" name="Formel" r:id="rId8" imgW="1524000" imgH="355600" progId="Equation.3">
                  <p:embed/>
                </p:oleObj>
              </mc:Choice>
              <mc:Fallback>
                <p:oleObj name="Formel" r:id="rId8" imgW="1524000" imgH="355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7704" y="3334569"/>
                        <a:ext cx="2590800" cy="59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9" name="Object 5"/>
          <p:cNvGraphicFramePr>
            <a:graphicFrameLocks noChangeAspect="1"/>
          </p:cNvGraphicFramePr>
          <p:nvPr>
            <p:extLst>
              <p:ext uri="{D42A27DB-BD31-4B8C-83A1-F6EECF244321}">
                <p14:modId xmlns:p14="http://schemas.microsoft.com/office/powerpoint/2010/main" val="927704234"/>
              </p:ext>
            </p:extLst>
          </p:nvPr>
        </p:nvGraphicFramePr>
        <p:xfrm>
          <a:off x="5018286" y="3334569"/>
          <a:ext cx="2622550" cy="771525"/>
        </p:xfrm>
        <a:graphic>
          <a:graphicData uri="http://schemas.openxmlformats.org/presentationml/2006/ole">
            <mc:AlternateContent xmlns:mc="http://schemas.openxmlformats.org/markup-compatibility/2006">
              <mc:Choice xmlns:v="urn:schemas-microsoft-com:vml" Requires="v">
                <p:oleObj spid="_x0000_s1854" name="Formel" r:id="rId10" imgW="1536700" imgH="457200" progId="Equation.3">
                  <p:embed/>
                </p:oleObj>
              </mc:Choice>
              <mc:Fallback>
                <p:oleObj name="Formel" r:id="rId10" imgW="1536700" imgH="4572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18286" y="3334569"/>
                        <a:ext cx="2622550"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0" name="Object 6"/>
          <p:cNvGraphicFramePr>
            <a:graphicFrameLocks noChangeAspect="1"/>
          </p:cNvGraphicFramePr>
          <p:nvPr>
            <p:extLst>
              <p:ext uri="{D42A27DB-BD31-4B8C-83A1-F6EECF244321}">
                <p14:modId xmlns:p14="http://schemas.microsoft.com/office/powerpoint/2010/main" val="279890259"/>
              </p:ext>
            </p:extLst>
          </p:nvPr>
        </p:nvGraphicFramePr>
        <p:xfrm>
          <a:off x="1907704" y="5170512"/>
          <a:ext cx="2454275" cy="838200"/>
        </p:xfrm>
        <a:graphic>
          <a:graphicData uri="http://schemas.openxmlformats.org/presentationml/2006/ole">
            <mc:AlternateContent xmlns:mc="http://schemas.openxmlformats.org/markup-compatibility/2006">
              <mc:Choice xmlns:v="urn:schemas-microsoft-com:vml" Requires="v">
                <p:oleObj spid="_x0000_s1855" name="Formel" r:id="rId12" imgW="1536700" imgH="520700" progId="Equation.3">
                  <p:embed/>
                </p:oleObj>
              </mc:Choice>
              <mc:Fallback>
                <p:oleObj name="Formel" r:id="rId12" imgW="1536700" imgH="5207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7704" y="5170512"/>
                        <a:ext cx="245427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1" name="Object 7"/>
          <p:cNvGraphicFramePr>
            <a:graphicFrameLocks noChangeAspect="1"/>
          </p:cNvGraphicFramePr>
          <p:nvPr>
            <p:extLst>
              <p:ext uri="{D42A27DB-BD31-4B8C-83A1-F6EECF244321}">
                <p14:modId xmlns:p14="http://schemas.microsoft.com/office/powerpoint/2010/main" val="1126396083"/>
              </p:ext>
            </p:extLst>
          </p:nvPr>
        </p:nvGraphicFramePr>
        <p:xfrm>
          <a:off x="5018286" y="5170512"/>
          <a:ext cx="3586162" cy="1066800"/>
        </p:xfrm>
        <a:graphic>
          <a:graphicData uri="http://schemas.openxmlformats.org/presentationml/2006/ole">
            <mc:AlternateContent xmlns:mc="http://schemas.openxmlformats.org/markup-compatibility/2006">
              <mc:Choice xmlns:v="urn:schemas-microsoft-com:vml" Requires="v">
                <p:oleObj spid="_x0000_s1856" name="Formel" r:id="rId14" imgW="2197080" imgH="647640" progId="Equation.3">
                  <p:embed/>
                </p:oleObj>
              </mc:Choice>
              <mc:Fallback>
                <p:oleObj name="Formel" r:id="rId14" imgW="2197080" imgH="647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018286" y="5170512"/>
                        <a:ext cx="3586162"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2345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p:txBody>
          <a:bodyPr/>
          <a:lstStyle/>
          <a:p>
            <a:r>
              <a:rPr lang="en-US" altLang="x-none"/>
              <a:t>Legend</a:t>
            </a:r>
          </a:p>
        </p:txBody>
      </p:sp>
      <p:sp>
        <p:nvSpPr>
          <p:cNvPr id="31747" name="Inhaltsplatzhalter 2"/>
          <p:cNvSpPr>
            <a:spLocks noGrp="1"/>
          </p:cNvSpPr>
          <p:nvPr>
            <p:ph idx="1"/>
          </p:nvPr>
        </p:nvSpPr>
        <p:spPr/>
        <p:txBody>
          <a:bodyPr/>
          <a:lstStyle/>
          <a:p>
            <a:r>
              <a:rPr lang="en-US" altLang="x-none" sz="2400" dirty="0">
                <a:solidFill>
                  <a:schemeClr val="accent1">
                    <a:lumMod val="50000"/>
                  </a:schemeClr>
                </a:solidFill>
              </a:rPr>
              <a:t>g</a:t>
            </a:r>
            <a:r>
              <a:rPr lang="en-US" altLang="x-none" sz="2400" dirty="0"/>
              <a:t> = size of graph (number of nodes)</a:t>
            </a:r>
          </a:p>
          <a:p>
            <a:r>
              <a:rPr lang="en-US" altLang="x-none" sz="2400" dirty="0">
                <a:solidFill>
                  <a:schemeClr val="accent1">
                    <a:lumMod val="50000"/>
                  </a:schemeClr>
                </a:solidFill>
              </a:rPr>
              <a:t>d(.)</a:t>
            </a:r>
            <a:r>
              <a:rPr lang="en-US" altLang="x-none" sz="2400" dirty="0"/>
              <a:t> = (in)degree</a:t>
            </a:r>
          </a:p>
          <a:p>
            <a:r>
              <a:rPr lang="en-US" altLang="x-none" sz="2400" dirty="0" err="1">
                <a:solidFill>
                  <a:schemeClr val="accent1">
                    <a:lumMod val="50000"/>
                  </a:schemeClr>
                </a:solidFill>
              </a:rPr>
              <a:t>g</a:t>
            </a:r>
            <a:r>
              <a:rPr lang="en-US" altLang="x-none" sz="2400" baseline="-25000" dirty="0" err="1">
                <a:solidFill>
                  <a:schemeClr val="accent1">
                    <a:lumMod val="50000"/>
                  </a:schemeClr>
                </a:solidFill>
              </a:rPr>
              <a:t>jk</a:t>
            </a:r>
            <a:r>
              <a:rPr lang="en-US" altLang="x-none" sz="2400" dirty="0"/>
              <a:t> = number of minimal paths between nodes </a:t>
            </a:r>
            <a:r>
              <a:rPr lang="en-US" altLang="x-none" sz="2400" dirty="0">
                <a:solidFill>
                  <a:schemeClr val="accent1">
                    <a:lumMod val="50000"/>
                  </a:schemeClr>
                </a:solidFill>
              </a:rPr>
              <a:t>j</a:t>
            </a:r>
            <a:r>
              <a:rPr lang="en-US" altLang="x-none" sz="2400" dirty="0"/>
              <a:t> and </a:t>
            </a:r>
            <a:r>
              <a:rPr lang="en-US" altLang="x-none" sz="2400" dirty="0">
                <a:solidFill>
                  <a:schemeClr val="accent1">
                    <a:lumMod val="50000"/>
                  </a:schemeClr>
                </a:solidFill>
              </a:rPr>
              <a:t>k</a:t>
            </a:r>
          </a:p>
          <a:p>
            <a:r>
              <a:rPr lang="en-US" altLang="x-none" sz="2400" dirty="0" err="1">
                <a:solidFill>
                  <a:schemeClr val="accent1">
                    <a:lumMod val="50000"/>
                  </a:schemeClr>
                </a:solidFill>
              </a:rPr>
              <a:t>g</a:t>
            </a:r>
            <a:r>
              <a:rPr lang="en-US" altLang="x-none" sz="2400" baseline="-25000" dirty="0" err="1">
                <a:solidFill>
                  <a:schemeClr val="accent1">
                    <a:lumMod val="50000"/>
                  </a:schemeClr>
                </a:solidFill>
              </a:rPr>
              <a:t>jk</a:t>
            </a:r>
            <a:r>
              <a:rPr lang="en-US" altLang="x-none" sz="2400" dirty="0">
                <a:solidFill>
                  <a:schemeClr val="accent1">
                    <a:lumMod val="50000"/>
                  </a:schemeClr>
                </a:solidFill>
              </a:rPr>
              <a:t>(n)</a:t>
            </a:r>
            <a:r>
              <a:rPr lang="en-US" altLang="x-none" sz="2400" dirty="0"/>
              <a:t> = number of minimal paths between nodes </a:t>
            </a:r>
            <a:r>
              <a:rPr lang="en-US" altLang="x-none" sz="2400" dirty="0">
                <a:solidFill>
                  <a:schemeClr val="accent1">
                    <a:lumMod val="50000"/>
                  </a:schemeClr>
                </a:solidFill>
              </a:rPr>
              <a:t>j</a:t>
            </a:r>
            <a:r>
              <a:rPr lang="en-US" altLang="x-none" sz="2400" dirty="0"/>
              <a:t> and </a:t>
            </a:r>
            <a:r>
              <a:rPr lang="en-US" altLang="x-none" sz="2400" dirty="0">
                <a:solidFill>
                  <a:schemeClr val="accent1">
                    <a:lumMod val="50000"/>
                  </a:schemeClr>
                </a:solidFill>
              </a:rPr>
              <a:t>k</a:t>
            </a:r>
            <a:r>
              <a:rPr lang="en-US" altLang="x-none" sz="2400" dirty="0"/>
              <a:t> that contain </a:t>
            </a:r>
            <a:r>
              <a:rPr lang="en-US" altLang="x-none" sz="2400" dirty="0">
                <a:solidFill>
                  <a:schemeClr val="accent1">
                    <a:lumMod val="50000"/>
                  </a:schemeClr>
                </a:solidFill>
              </a:rPr>
              <a:t>n</a:t>
            </a:r>
          </a:p>
          <a:p>
            <a:r>
              <a:rPr lang="en-US" altLang="x-none" sz="2400" dirty="0">
                <a:solidFill>
                  <a:schemeClr val="accent1">
                    <a:lumMod val="50000"/>
                  </a:schemeClr>
                </a:solidFill>
              </a:rPr>
              <a:t>(g-1)(g-2)/2</a:t>
            </a:r>
            <a:r>
              <a:rPr lang="en-US" altLang="x-none" sz="2400" dirty="0"/>
              <a:t> = number of potential paths</a:t>
            </a:r>
            <a:br>
              <a:rPr lang="en-US" altLang="x-none" sz="2400" dirty="0">
                <a:solidFill>
                  <a:schemeClr val="accent1">
                    <a:lumMod val="50000"/>
                  </a:schemeClr>
                </a:solidFill>
              </a:rPr>
            </a:br>
            <a:r>
              <a:rPr lang="en-US" altLang="x-none" sz="2400" dirty="0">
                <a:solidFill>
                  <a:schemeClr val="accent1">
                    <a:lumMod val="50000"/>
                  </a:schemeClr>
                </a:solidFill>
              </a:rPr>
              <a:t>		𝛴</a:t>
            </a:r>
            <a:r>
              <a:rPr lang="en-US" altLang="x-none" sz="2400" baseline="-25000" dirty="0">
                <a:solidFill>
                  <a:schemeClr val="accent1">
                    <a:lumMod val="50000"/>
                  </a:schemeClr>
                </a:solidFill>
              </a:rPr>
              <a:t>x=1</a:t>
            </a:r>
            <a:r>
              <a:rPr lang="en-US" altLang="x-none" sz="2400" baseline="30000" dirty="0">
                <a:solidFill>
                  <a:schemeClr val="accent1">
                    <a:lumMod val="50000"/>
                  </a:schemeClr>
                </a:solidFill>
              </a:rPr>
              <a:t>u </a:t>
            </a:r>
            <a:r>
              <a:rPr lang="en-US" altLang="x-none" sz="2400" dirty="0">
                <a:solidFill>
                  <a:schemeClr val="accent1">
                    <a:lumMod val="50000"/>
                  </a:schemeClr>
                </a:solidFill>
              </a:rPr>
              <a:t>x = (u+1)u/2  </a:t>
            </a:r>
            <a:r>
              <a:rPr lang="en-US" altLang="x-none" sz="2400" dirty="0" err="1">
                <a:solidFill>
                  <a:schemeClr val="accent1">
                    <a:lumMod val="50000"/>
                  </a:schemeClr>
                </a:solidFill>
              </a:rPr>
              <a:t>für</a:t>
            </a:r>
            <a:r>
              <a:rPr lang="en-US" altLang="x-none" sz="2400" dirty="0">
                <a:solidFill>
                  <a:schemeClr val="accent1">
                    <a:lumMod val="50000"/>
                  </a:schemeClr>
                </a:solidFill>
              </a:rPr>
              <a:t> u=(g-2)</a:t>
            </a:r>
            <a:endParaRPr lang="en-US" altLang="x-none" sz="1800" baseline="-25000" dirty="0">
              <a:solidFill>
                <a:schemeClr val="accent1">
                  <a:lumMod val="50000"/>
                </a:schemeClr>
              </a:solidFill>
            </a:endParaRPr>
          </a:p>
          <a:p>
            <a:r>
              <a:rPr lang="en-US" altLang="x-none" sz="2400" dirty="0">
                <a:solidFill>
                  <a:schemeClr val="accent1">
                    <a:lumMod val="50000"/>
                  </a:schemeClr>
                </a:solidFill>
              </a:rPr>
              <a:t>d(.,.)</a:t>
            </a:r>
            <a:r>
              <a:rPr lang="en-US" altLang="x-none" sz="2400" dirty="0"/>
              <a:t>= distance between two nodes</a:t>
            </a:r>
          </a:p>
          <a:p>
            <a:endParaRPr lang="en-US" altLang="x-none" sz="2400" dirty="0"/>
          </a:p>
          <a:p>
            <a:endParaRPr lang="en-US" altLang="x-none" sz="2400" dirty="0"/>
          </a:p>
          <a:p>
            <a:endParaRPr lang="en-US" altLang="x-none" sz="2400" dirty="0"/>
          </a:p>
          <a:p>
            <a:endParaRPr lang="en-US" altLang="x-none" sz="2400" dirty="0"/>
          </a:p>
        </p:txBody>
      </p:sp>
    </p:spTree>
    <p:extLst>
      <p:ext uri="{BB962C8B-B14F-4D97-AF65-F5344CB8AC3E}">
        <p14:creationId xmlns:p14="http://schemas.microsoft.com/office/powerpoint/2010/main" val="2025757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p:txBody>
          <a:bodyPr/>
          <a:lstStyle/>
          <a:p>
            <a:r>
              <a:rPr lang="de-DE" altLang="x-none" sz="3600" dirty="0" err="1"/>
              <a:t>Example</a:t>
            </a:r>
            <a:r>
              <a:rPr lang="de-DE" altLang="x-none" sz="3600" dirty="0"/>
              <a:t>: </a:t>
            </a:r>
            <a:r>
              <a:rPr lang="de-DE" altLang="x-none" sz="3600" dirty="0" err="1"/>
              <a:t>Kite</a:t>
            </a:r>
            <a:r>
              <a:rPr lang="de-DE" altLang="x-none" sz="3600" dirty="0"/>
              <a:t>-Network</a:t>
            </a:r>
          </a:p>
        </p:txBody>
      </p:sp>
      <p:graphicFrame>
        <p:nvGraphicFramePr>
          <p:cNvPr id="22066" name="Group 562"/>
          <p:cNvGraphicFramePr>
            <a:graphicFrameLocks noGrp="1"/>
          </p:cNvGraphicFramePr>
          <p:nvPr/>
        </p:nvGraphicFramePr>
        <p:xfrm>
          <a:off x="5257800" y="2590800"/>
          <a:ext cx="3429000" cy="3688080"/>
        </p:xfrm>
        <a:graphic>
          <a:graphicData uri="http://schemas.openxmlformats.org/drawingml/2006/table">
            <a:tbl>
              <a:tblPr/>
              <a:tblGrid>
                <a:gridCol w="311150">
                  <a:extLst>
                    <a:ext uri="{9D8B030D-6E8A-4147-A177-3AD203B41FA5}">
                      <a16:colId xmlns:a16="http://schemas.microsoft.com/office/drawing/2014/main" val="20000"/>
                    </a:ext>
                  </a:extLst>
                </a:gridCol>
                <a:gridCol w="312738">
                  <a:extLst>
                    <a:ext uri="{9D8B030D-6E8A-4147-A177-3AD203B41FA5}">
                      <a16:colId xmlns:a16="http://schemas.microsoft.com/office/drawing/2014/main" val="20001"/>
                    </a:ext>
                  </a:extLst>
                </a:gridCol>
                <a:gridCol w="311150">
                  <a:extLst>
                    <a:ext uri="{9D8B030D-6E8A-4147-A177-3AD203B41FA5}">
                      <a16:colId xmlns:a16="http://schemas.microsoft.com/office/drawing/2014/main" val="20002"/>
                    </a:ext>
                  </a:extLst>
                </a:gridCol>
                <a:gridCol w="311150">
                  <a:extLst>
                    <a:ext uri="{9D8B030D-6E8A-4147-A177-3AD203B41FA5}">
                      <a16:colId xmlns:a16="http://schemas.microsoft.com/office/drawing/2014/main" val="20003"/>
                    </a:ext>
                  </a:extLst>
                </a:gridCol>
                <a:gridCol w="312737">
                  <a:extLst>
                    <a:ext uri="{9D8B030D-6E8A-4147-A177-3AD203B41FA5}">
                      <a16:colId xmlns:a16="http://schemas.microsoft.com/office/drawing/2014/main" val="20004"/>
                    </a:ext>
                  </a:extLst>
                </a:gridCol>
                <a:gridCol w="311150">
                  <a:extLst>
                    <a:ext uri="{9D8B030D-6E8A-4147-A177-3AD203B41FA5}">
                      <a16:colId xmlns:a16="http://schemas.microsoft.com/office/drawing/2014/main" val="20005"/>
                    </a:ext>
                  </a:extLst>
                </a:gridCol>
                <a:gridCol w="312738">
                  <a:extLst>
                    <a:ext uri="{9D8B030D-6E8A-4147-A177-3AD203B41FA5}">
                      <a16:colId xmlns:a16="http://schemas.microsoft.com/office/drawing/2014/main" val="20006"/>
                    </a:ext>
                  </a:extLst>
                </a:gridCol>
                <a:gridCol w="311150">
                  <a:extLst>
                    <a:ext uri="{9D8B030D-6E8A-4147-A177-3AD203B41FA5}">
                      <a16:colId xmlns:a16="http://schemas.microsoft.com/office/drawing/2014/main" val="20007"/>
                    </a:ext>
                  </a:extLst>
                </a:gridCol>
                <a:gridCol w="311150">
                  <a:extLst>
                    <a:ext uri="{9D8B030D-6E8A-4147-A177-3AD203B41FA5}">
                      <a16:colId xmlns:a16="http://schemas.microsoft.com/office/drawing/2014/main" val="20008"/>
                    </a:ext>
                  </a:extLst>
                </a:gridCol>
                <a:gridCol w="312737">
                  <a:extLst>
                    <a:ext uri="{9D8B030D-6E8A-4147-A177-3AD203B41FA5}">
                      <a16:colId xmlns:a16="http://schemas.microsoft.com/office/drawing/2014/main" val="20009"/>
                    </a:ext>
                  </a:extLst>
                </a:gridCol>
                <a:gridCol w="311150">
                  <a:extLst>
                    <a:ext uri="{9D8B030D-6E8A-4147-A177-3AD203B41FA5}">
                      <a16:colId xmlns:a16="http://schemas.microsoft.com/office/drawing/2014/main" val="20010"/>
                    </a:ext>
                  </a:extLst>
                </a:gridCol>
              </a:tblGrid>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x-none" sz="1600" b="0" i="0" u="none" strike="noStrike" cap="none" normalizeH="0" baseline="0">
                        <a:ln>
                          <a:noFill/>
                        </a:ln>
                        <a:solidFill>
                          <a:schemeClr val="tx1"/>
                        </a:solidFill>
                        <a:effectLst/>
                        <a:latin typeface="Times New Roman" charset="0"/>
                        <a:ea typeface="ＭＳ Ｐゴシック" charset="-128"/>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J</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F</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G</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H</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I</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J</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graphicFrame>
        <p:nvGraphicFramePr>
          <p:cNvPr id="22067" name="Object 2"/>
          <p:cNvGraphicFramePr>
            <a:graphicFrameLocks noChangeAspect="1"/>
          </p:cNvGraphicFramePr>
          <p:nvPr/>
        </p:nvGraphicFramePr>
        <p:xfrm>
          <a:off x="533400" y="3429000"/>
          <a:ext cx="2438400" cy="563563"/>
        </p:xfrm>
        <a:graphic>
          <a:graphicData uri="http://schemas.openxmlformats.org/presentationml/2006/ole">
            <mc:AlternateContent xmlns:mc="http://schemas.openxmlformats.org/markup-compatibility/2006">
              <mc:Choice xmlns:v="urn:schemas-microsoft-com:vml" Requires="v">
                <p:oleObj spid="_x0000_s51616" r:id="rId4" imgW="1524000" imgH="355600" progId="Equation.3">
                  <p:embed/>
                </p:oleObj>
              </mc:Choice>
              <mc:Fallback>
                <p:oleObj r:id="rId4" imgW="1524000" imgH="355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429000"/>
                        <a:ext cx="2438400" cy="563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068" name="Object 3"/>
          <p:cNvGraphicFramePr>
            <a:graphicFrameLocks noChangeAspect="1"/>
          </p:cNvGraphicFramePr>
          <p:nvPr/>
        </p:nvGraphicFramePr>
        <p:xfrm>
          <a:off x="533400" y="4114800"/>
          <a:ext cx="2514600" cy="858838"/>
        </p:xfrm>
        <a:graphic>
          <a:graphicData uri="http://schemas.openxmlformats.org/presentationml/2006/ole">
            <mc:AlternateContent xmlns:mc="http://schemas.openxmlformats.org/markup-compatibility/2006">
              <mc:Choice xmlns:v="urn:schemas-microsoft-com:vml" Requires="v">
                <p:oleObj spid="_x0000_s51617" r:id="rId6" imgW="1536700" imgH="520700" progId="Equation.3">
                  <p:embed/>
                </p:oleObj>
              </mc:Choice>
              <mc:Fallback>
                <p:oleObj r:id="rId6" imgW="1536700" imgH="5207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4114800"/>
                        <a:ext cx="2514600" cy="858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069" name="Object 4"/>
          <p:cNvGraphicFramePr>
            <a:graphicFrameLocks noChangeAspect="1"/>
          </p:cNvGraphicFramePr>
          <p:nvPr/>
        </p:nvGraphicFramePr>
        <p:xfrm>
          <a:off x="609600" y="5181600"/>
          <a:ext cx="1676400" cy="406400"/>
        </p:xfrm>
        <a:graphic>
          <a:graphicData uri="http://schemas.openxmlformats.org/presentationml/2006/ole">
            <mc:AlternateContent xmlns:mc="http://schemas.openxmlformats.org/markup-compatibility/2006">
              <mc:Choice xmlns:v="urn:schemas-microsoft-com:vml" Requires="v">
                <p:oleObj spid="_x0000_s51618" name="Formel" r:id="rId8" imgW="939800" imgH="228600" progId="Equation.3">
                  <p:embed/>
                </p:oleObj>
              </mc:Choice>
              <mc:Fallback>
                <p:oleObj name="Formel" r:id="rId8" imgW="93980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5181600"/>
                        <a:ext cx="1676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33" name="Group 829"/>
          <p:cNvGraphicFramePr>
            <a:graphicFrameLocks noGrp="1"/>
          </p:cNvGraphicFramePr>
          <p:nvPr/>
        </p:nvGraphicFramePr>
        <p:xfrm>
          <a:off x="3886200" y="2590800"/>
          <a:ext cx="876300" cy="3688080"/>
        </p:xfrm>
        <a:graphic>
          <a:graphicData uri="http://schemas.openxmlformats.org/drawingml/2006/table">
            <a:tbl>
              <a:tblPr/>
              <a:tblGrid>
                <a:gridCol w="438150">
                  <a:extLst>
                    <a:ext uri="{9D8B030D-6E8A-4147-A177-3AD203B41FA5}">
                      <a16:colId xmlns:a16="http://schemas.microsoft.com/office/drawing/2014/main" val="20000"/>
                    </a:ext>
                  </a:extLst>
                </a:gridCol>
                <a:gridCol w="438150">
                  <a:extLst>
                    <a:ext uri="{9D8B030D-6E8A-4147-A177-3AD203B41FA5}">
                      <a16:colId xmlns:a16="http://schemas.microsoft.com/office/drawing/2014/main" val="20001"/>
                    </a:ext>
                  </a:extLst>
                </a:gridCol>
              </a:tblGrid>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x-none" sz="1600" b="0" i="0" u="none" strike="noStrike" cap="none" normalizeH="0" baseline="0">
                        <a:ln>
                          <a:noFill/>
                        </a:ln>
                        <a:solidFill>
                          <a:schemeClr val="tx1"/>
                        </a:solidFill>
                        <a:effectLst/>
                        <a:latin typeface="Times New Roman" charset="0"/>
                        <a:ea typeface="ＭＳ Ｐゴシック" charset="-128"/>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r>
                        <a:rPr kumimoji="0" lang="de-DE" altLang="x-none" sz="1600" b="0" i="0" u="none" strike="noStrike" cap="none" normalizeH="0" baseline="-2500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F</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G</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H</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1150">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I</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27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J</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grpSp>
        <p:nvGrpSpPr>
          <p:cNvPr id="2" name="Group 42"/>
          <p:cNvGrpSpPr>
            <a:grpSpLocks/>
          </p:cNvGrpSpPr>
          <p:nvPr/>
        </p:nvGrpSpPr>
        <p:grpSpPr bwMode="auto">
          <a:xfrm>
            <a:off x="381000" y="1143000"/>
            <a:ext cx="5181600" cy="1989138"/>
            <a:chOff x="528" y="2016"/>
            <a:chExt cx="4800" cy="2024"/>
          </a:xfrm>
          <a:solidFill>
            <a:srgbClr val="FFFF00"/>
          </a:solidFill>
        </p:grpSpPr>
        <p:sp>
          <p:nvSpPr>
            <p:cNvPr id="48" name="Line 4"/>
            <p:cNvSpPr>
              <a:spLocks noChangeShapeType="1"/>
            </p:cNvSpPr>
            <p:nvPr/>
          </p:nvSpPr>
          <p:spPr bwMode="auto">
            <a:xfrm>
              <a:off x="816" y="3408"/>
              <a:ext cx="816" cy="480"/>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49" name="Line 5"/>
            <p:cNvSpPr>
              <a:spLocks noChangeShapeType="1"/>
            </p:cNvSpPr>
            <p:nvPr/>
          </p:nvSpPr>
          <p:spPr bwMode="auto">
            <a:xfrm flipV="1">
              <a:off x="1632" y="3408"/>
              <a:ext cx="720" cy="480"/>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0" name="Line 6"/>
            <p:cNvSpPr>
              <a:spLocks noChangeShapeType="1"/>
            </p:cNvSpPr>
            <p:nvPr/>
          </p:nvSpPr>
          <p:spPr bwMode="auto">
            <a:xfrm>
              <a:off x="2352" y="2640"/>
              <a:ext cx="1" cy="768"/>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1" name="Line 7"/>
            <p:cNvSpPr>
              <a:spLocks noChangeShapeType="1"/>
            </p:cNvSpPr>
            <p:nvPr/>
          </p:nvSpPr>
          <p:spPr bwMode="auto">
            <a:xfrm flipH="1">
              <a:off x="816" y="2640"/>
              <a:ext cx="1536" cy="1"/>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2" name="Line 8"/>
            <p:cNvSpPr>
              <a:spLocks noChangeShapeType="1"/>
            </p:cNvSpPr>
            <p:nvPr/>
          </p:nvSpPr>
          <p:spPr bwMode="auto">
            <a:xfrm>
              <a:off x="816" y="2640"/>
              <a:ext cx="1" cy="768"/>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3" name="Line 9"/>
            <p:cNvSpPr>
              <a:spLocks noChangeShapeType="1"/>
            </p:cNvSpPr>
            <p:nvPr/>
          </p:nvSpPr>
          <p:spPr bwMode="auto">
            <a:xfrm>
              <a:off x="816" y="3408"/>
              <a:ext cx="1536" cy="1"/>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4" name="Line 10"/>
            <p:cNvSpPr>
              <a:spLocks noChangeShapeType="1"/>
            </p:cNvSpPr>
            <p:nvPr/>
          </p:nvSpPr>
          <p:spPr bwMode="auto">
            <a:xfrm>
              <a:off x="3312" y="3024"/>
              <a:ext cx="864" cy="1"/>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5" name="Line 11"/>
            <p:cNvSpPr>
              <a:spLocks noChangeShapeType="1"/>
            </p:cNvSpPr>
            <p:nvPr/>
          </p:nvSpPr>
          <p:spPr bwMode="auto">
            <a:xfrm>
              <a:off x="4176" y="3024"/>
              <a:ext cx="816" cy="1"/>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6" name="Line 12"/>
            <p:cNvSpPr>
              <a:spLocks noChangeShapeType="1"/>
            </p:cNvSpPr>
            <p:nvPr/>
          </p:nvSpPr>
          <p:spPr bwMode="auto">
            <a:xfrm>
              <a:off x="2352" y="2640"/>
              <a:ext cx="960" cy="38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7" name="Line 13"/>
            <p:cNvSpPr>
              <a:spLocks noChangeShapeType="1"/>
            </p:cNvSpPr>
            <p:nvPr/>
          </p:nvSpPr>
          <p:spPr bwMode="auto">
            <a:xfrm flipV="1">
              <a:off x="2352" y="3024"/>
              <a:ext cx="960" cy="38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8" name="Line 14"/>
            <p:cNvSpPr>
              <a:spLocks noChangeShapeType="1"/>
            </p:cNvSpPr>
            <p:nvPr/>
          </p:nvSpPr>
          <p:spPr bwMode="auto">
            <a:xfrm flipH="1">
              <a:off x="816" y="2160"/>
              <a:ext cx="816" cy="480"/>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59" name="Line 15"/>
            <p:cNvSpPr>
              <a:spLocks noChangeShapeType="1"/>
            </p:cNvSpPr>
            <p:nvPr/>
          </p:nvSpPr>
          <p:spPr bwMode="auto">
            <a:xfrm>
              <a:off x="1632" y="2160"/>
              <a:ext cx="720" cy="480"/>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0" name="Line 16"/>
            <p:cNvSpPr>
              <a:spLocks noChangeShapeType="1"/>
            </p:cNvSpPr>
            <p:nvPr/>
          </p:nvSpPr>
          <p:spPr bwMode="auto">
            <a:xfrm>
              <a:off x="816" y="2640"/>
              <a:ext cx="816" cy="38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1" name="Line 17"/>
            <p:cNvSpPr>
              <a:spLocks noChangeShapeType="1"/>
            </p:cNvSpPr>
            <p:nvPr/>
          </p:nvSpPr>
          <p:spPr bwMode="auto">
            <a:xfrm flipH="1">
              <a:off x="816" y="3024"/>
              <a:ext cx="816" cy="38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2" name="Line 18"/>
            <p:cNvSpPr>
              <a:spLocks noChangeShapeType="1"/>
            </p:cNvSpPr>
            <p:nvPr/>
          </p:nvSpPr>
          <p:spPr bwMode="auto">
            <a:xfrm flipV="1">
              <a:off x="1632" y="2640"/>
              <a:ext cx="720" cy="38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3" name="Line 19"/>
            <p:cNvSpPr>
              <a:spLocks noChangeShapeType="1"/>
            </p:cNvSpPr>
            <p:nvPr/>
          </p:nvSpPr>
          <p:spPr bwMode="auto">
            <a:xfrm>
              <a:off x="1632" y="3024"/>
              <a:ext cx="720" cy="38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4" name="Line 20"/>
            <p:cNvSpPr>
              <a:spLocks noChangeShapeType="1"/>
            </p:cNvSpPr>
            <p:nvPr/>
          </p:nvSpPr>
          <p:spPr bwMode="auto">
            <a:xfrm flipV="1">
              <a:off x="1632" y="3024"/>
              <a:ext cx="1" cy="86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5" name="Line 21"/>
            <p:cNvSpPr>
              <a:spLocks noChangeShapeType="1"/>
            </p:cNvSpPr>
            <p:nvPr/>
          </p:nvSpPr>
          <p:spPr bwMode="auto">
            <a:xfrm>
              <a:off x="1632" y="2160"/>
              <a:ext cx="1" cy="864"/>
            </a:xfrm>
            <a:prstGeom prst="line">
              <a:avLst/>
            </a:prstGeom>
            <a:grpFill/>
            <a:ln w="9525">
              <a:solidFill>
                <a:schemeClr val="tx1"/>
              </a:solidFill>
              <a:round/>
              <a:headEnd/>
              <a:tailEnd/>
            </a:ln>
            <a:effectLst/>
          </p:spPr>
          <p:txBody>
            <a:bodyPr/>
            <a:lstStyle/>
            <a:p>
              <a:pPr>
                <a:defRPr/>
              </a:pPr>
              <a:endParaRPr lang="en-US">
                <a:cs typeface="ＭＳ Ｐゴシック" charset="-128"/>
              </a:endParaRPr>
            </a:p>
          </p:txBody>
        </p:sp>
        <p:sp>
          <p:nvSpPr>
            <p:cNvPr id="66" name="Oval 22"/>
            <p:cNvSpPr>
              <a:spLocks noChangeArrowheads="1"/>
            </p:cNvSpPr>
            <p:nvPr/>
          </p:nvSpPr>
          <p:spPr bwMode="auto">
            <a:xfrm>
              <a:off x="1296" y="2016"/>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67" name="Oval 23"/>
            <p:cNvSpPr>
              <a:spLocks noChangeArrowheads="1"/>
            </p:cNvSpPr>
            <p:nvPr/>
          </p:nvSpPr>
          <p:spPr bwMode="auto">
            <a:xfrm>
              <a:off x="2016" y="2496"/>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68" name="Oval 24"/>
            <p:cNvSpPr>
              <a:spLocks noChangeArrowheads="1"/>
            </p:cNvSpPr>
            <p:nvPr/>
          </p:nvSpPr>
          <p:spPr bwMode="auto">
            <a:xfrm>
              <a:off x="528" y="2496"/>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69" name="Oval 25"/>
            <p:cNvSpPr>
              <a:spLocks noChangeArrowheads="1"/>
            </p:cNvSpPr>
            <p:nvPr/>
          </p:nvSpPr>
          <p:spPr bwMode="auto">
            <a:xfrm>
              <a:off x="528" y="3264"/>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0" name="Oval 26"/>
            <p:cNvSpPr>
              <a:spLocks noChangeArrowheads="1"/>
            </p:cNvSpPr>
            <p:nvPr/>
          </p:nvSpPr>
          <p:spPr bwMode="auto">
            <a:xfrm>
              <a:off x="1296" y="2880"/>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1" name="Oval 27"/>
            <p:cNvSpPr>
              <a:spLocks noChangeArrowheads="1"/>
            </p:cNvSpPr>
            <p:nvPr/>
          </p:nvSpPr>
          <p:spPr bwMode="auto">
            <a:xfrm>
              <a:off x="2976" y="2880"/>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2" name="Oval 28"/>
            <p:cNvSpPr>
              <a:spLocks noChangeArrowheads="1"/>
            </p:cNvSpPr>
            <p:nvPr/>
          </p:nvSpPr>
          <p:spPr bwMode="auto">
            <a:xfrm>
              <a:off x="3840" y="2880"/>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3" name="Oval 29"/>
            <p:cNvSpPr>
              <a:spLocks noChangeArrowheads="1"/>
            </p:cNvSpPr>
            <p:nvPr/>
          </p:nvSpPr>
          <p:spPr bwMode="auto">
            <a:xfrm>
              <a:off x="4656" y="2880"/>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4" name="Oval 30"/>
            <p:cNvSpPr>
              <a:spLocks noChangeArrowheads="1"/>
            </p:cNvSpPr>
            <p:nvPr/>
          </p:nvSpPr>
          <p:spPr bwMode="auto">
            <a:xfrm>
              <a:off x="2016" y="3264"/>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5" name="Oval 31"/>
            <p:cNvSpPr>
              <a:spLocks noChangeArrowheads="1"/>
            </p:cNvSpPr>
            <p:nvPr/>
          </p:nvSpPr>
          <p:spPr bwMode="auto">
            <a:xfrm>
              <a:off x="1296" y="3744"/>
              <a:ext cx="624" cy="288"/>
            </a:xfrm>
            <a:prstGeom prst="ellipse">
              <a:avLst/>
            </a:prstGeom>
            <a:grpFill/>
            <a:ln w="9525">
              <a:solidFill>
                <a:schemeClr val="tx1"/>
              </a:solidFill>
              <a:round/>
              <a:headEnd/>
              <a:tailEnd/>
            </a:ln>
            <a:effectLst/>
          </p:spPr>
          <p:txBody>
            <a:bodyPr wrap="none" anchor="ctr"/>
            <a:lstStyle/>
            <a:p>
              <a:pPr>
                <a:defRPr/>
              </a:pPr>
              <a:endParaRPr lang="en-US">
                <a:cs typeface="ＭＳ Ｐゴシック" charset="-128"/>
              </a:endParaRPr>
            </a:p>
          </p:txBody>
        </p:sp>
        <p:sp>
          <p:nvSpPr>
            <p:cNvPr id="76" name="Text Box 32"/>
            <p:cNvSpPr txBox="1">
              <a:spLocks noChangeArrowheads="1"/>
            </p:cNvSpPr>
            <p:nvPr/>
          </p:nvSpPr>
          <p:spPr bwMode="auto">
            <a:xfrm>
              <a:off x="1393" y="2929"/>
              <a:ext cx="575" cy="248"/>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Diane</a:t>
              </a:r>
            </a:p>
          </p:txBody>
        </p:sp>
        <p:sp>
          <p:nvSpPr>
            <p:cNvPr id="77" name="Text Box 33"/>
            <p:cNvSpPr txBox="1">
              <a:spLocks noChangeArrowheads="1"/>
            </p:cNvSpPr>
            <p:nvPr/>
          </p:nvSpPr>
          <p:spPr bwMode="auto">
            <a:xfrm>
              <a:off x="1393" y="2064"/>
              <a:ext cx="575" cy="249"/>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Carol</a:t>
              </a:r>
            </a:p>
          </p:txBody>
        </p:sp>
        <p:sp>
          <p:nvSpPr>
            <p:cNvPr id="78" name="Text Box 34"/>
            <p:cNvSpPr txBox="1">
              <a:spLocks noChangeArrowheads="1"/>
            </p:cNvSpPr>
            <p:nvPr/>
          </p:nvSpPr>
          <p:spPr bwMode="auto">
            <a:xfrm>
              <a:off x="1439" y="3791"/>
              <a:ext cx="578" cy="249"/>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Ed</a:t>
              </a:r>
            </a:p>
          </p:txBody>
        </p:sp>
        <p:sp>
          <p:nvSpPr>
            <p:cNvPr id="79" name="Text Box 35"/>
            <p:cNvSpPr txBox="1">
              <a:spLocks noChangeArrowheads="1"/>
            </p:cNvSpPr>
            <p:nvPr/>
          </p:nvSpPr>
          <p:spPr bwMode="auto">
            <a:xfrm>
              <a:off x="528" y="3312"/>
              <a:ext cx="911" cy="248"/>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Beverly</a:t>
              </a:r>
            </a:p>
          </p:txBody>
        </p:sp>
        <p:sp>
          <p:nvSpPr>
            <p:cNvPr id="80" name="Text Box 36"/>
            <p:cNvSpPr txBox="1">
              <a:spLocks noChangeArrowheads="1"/>
            </p:cNvSpPr>
            <p:nvPr/>
          </p:nvSpPr>
          <p:spPr bwMode="auto">
            <a:xfrm>
              <a:off x="2017" y="2496"/>
              <a:ext cx="1246" cy="249"/>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Fernando</a:t>
              </a:r>
            </a:p>
          </p:txBody>
        </p:sp>
        <p:sp>
          <p:nvSpPr>
            <p:cNvPr id="81" name="Text Box 37"/>
            <p:cNvSpPr txBox="1">
              <a:spLocks noChangeArrowheads="1"/>
            </p:cNvSpPr>
            <p:nvPr/>
          </p:nvSpPr>
          <p:spPr bwMode="auto">
            <a:xfrm>
              <a:off x="575" y="2496"/>
              <a:ext cx="720" cy="249"/>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Andre</a:t>
              </a:r>
            </a:p>
          </p:txBody>
        </p:sp>
        <p:sp>
          <p:nvSpPr>
            <p:cNvPr id="82" name="Text Box 38"/>
            <p:cNvSpPr txBox="1">
              <a:spLocks noChangeArrowheads="1"/>
            </p:cNvSpPr>
            <p:nvPr/>
          </p:nvSpPr>
          <p:spPr bwMode="auto">
            <a:xfrm>
              <a:off x="3024" y="2929"/>
              <a:ext cx="578" cy="235"/>
            </a:xfrm>
            <a:prstGeom prst="rect">
              <a:avLst/>
            </a:prstGeom>
            <a:noFill/>
            <a:ln w="9525">
              <a:noFill/>
              <a:miter lim="800000"/>
              <a:headEnd/>
              <a:tailEnd/>
            </a:ln>
            <a:effectLst/>
          </p:spPr>
          <p:txBody>
            <a:bodyPr>
              <a:spAutoFit/>
            </a:bodyPr>
            <a:lstStyle/>
            <a:p>
              <a:pPr>
                <a:spcBef>
                  <a:spcPct val="50000"/>
                </a:spcBef>
                <a:defRPr/>
              </a:pPr>
              <a:r>
                <a:rPr lang="de-DE" sz="900" dirty="0">
                  <a:cs typeface="ＭＳ Ｐゴシック" charset="-128"/>
                </a:rPr>
                <a:t>Heather</a:t>
              </a:r>
            </a:p>
          </p:txBody>
        </p:sp>
        <p:sp>
          <p:nvSpPr>
            <p:cNvPr id="83" name="Text Box 39"/>
            <p:cNvSpPr txBox="1">
              <a:spLocks noChangeArrowheads="1"/>
            </p:cNvSpPr>
            <p:nvPr/>
          </p:nvSpPr>
          <p:spPr bwMode="auto">
            <a:xfrm>
              <a:off x="3984" y="2929"/>
              <a:ext cx="577" cy="248"/>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Ike</a:t>
              </a:r>
            </a:p>
          </p:txBody>
        </p:sp>
        <p:sp>
          <p:nvSpPr>
            <p:cNvPr id="84" name="Text Box 40"/>
            <p:cNvSpPr txBox="1">
              <a:spLocks noChangeArrowheads="1"/>
            </p:cNvSpPr>
            <p:nvPr/>
          </p:nvSpPr>
          <p:spPr bwMode="auto">
            <a:xfrm>
              <a:off x="2112" y="3312"/>
              <a:ext cx="576" cy="248"/>
            </a:xfrm>
            <a:prstGeom prst="rect">
              <a:avLst/>
            </a:prstGeom>
            <a:noFill/>
            <a:ln w="9525">
              <a:noFill/>
              <a:miter lim="800000"/>
              <a:headEnd/>
              <a:tailEnd/>
            </a:ln>
            <a:effectLst/>
          </p:spPr>
          <p:txBody>
            <a:bodyPr>
              <a:spAutoFit/>
            </a:bodyPr>
            <a:lstStyle/>
            <a:p>
              <a:pPr>
                <a:spcBef>
                  <a:spcPct val="50000"/>
                </a:spcBef>
                <a:defRPr/>
              </a:pPr>
              <a:r>
                <a:rPr lang="de-DE" sz="1000">
                  <a:cs typeface="ＭＳ Ｐゴシック" charset="-128"/>
                </a:rPr>
                <a:t>Garth</a:t>
              </a:r>
            </a:p>
          </p:txBody>
        </p:sp>
        <p:sp>
          <p:nvSpPr>
            <p:cNvPr id="85" name="Text Box 41"/>
            <p:cNvSpPr txBox="1">
              <a:spLocks noChangeArrowheads="1"/>
            </p:cNvSpPr>
            <p:nvPr/>
          </p:nvSpPr>
          <p:spPr bwMode="auto">
            <a:xfrm>
              <a:off x="4752" y="2929"/>
              <a:ext cx="576" cy="248"/>
            </a:xfrm>
            <a:prstGeom prst="rect">
              <a:avLst/>
            </a:prstGeom>
            <a:noFill/>
            <a:ln w="9525">
              <a:noFill/>
              <a:miter lim="800000"/>
              <a:headEnd/>
              <a:tailEnd/>
            </a:ln>
            <a:effectLst/>
          </p:spPr>
          <p:txBody>
            <a:bodyPr>
              <a:spAutoFit/>
            </a:bodyPr>
            <a:lstStyle/>
            <a:p>
              <a:pPr>
                <a:spcBef>
                  <a:spcPct val="50000"/>
                </a:spcBef>
                <a:defRPr/>
              </a:pPr>
              <a:r>
                <a:rPr lang="de-DE" sz="1000" dirty="0">
                  <a:cs typeface="ＭＳ Ｐゴシック" charset="-128"/>
                </a:rPr>
                <a:t>Jane</a:t>
              </a:r>
            </a:p>
          </p:txBody>
        </p:sp>
      </p:grpSp>
    </p:spTree>
    <p:extLst>
      <p:ext uri="{BB962C8B-B14F-4D97-AF65-F5344CB8AC3E}">
        <p14:creationId xmlns:p14="http://schemas.microsoft.com/office/powerpoint/2010/main" val="696361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2066"/>
                                        </p:tgtEl>
                                        <p:attrNameLst>
                                          <p:attrName>style.visibility</p:attrName>
                                        </p:attrNameLst>
                                      </p:cBhvr>
                                      <p:to>
                                        <p:strVal val="visible"/>
                                      </p:to>
                                    </p:set>
                                    <p:anim calcmode="lin" valueType="num">
                                      <p:cBhvr additive="base">
                                        <p:cTn id="13" dur="500" fill="hold"/>
                                        <p:tgtEl>
                                          <p:spTgt spid="22066"/>
                                        </p:tgtEl>
                                        <p:attrNameLst>
                                          <p:attrName>ppt_x</p:attrName>
                                        </p:attrNameLst>
                                      </p:cBhvr>
                                      <p:tavLst>
                                        <p:tav tm="0">
                                          <p:val>
                                            <p:strVal val="1+#ppt_w/2"/>
                                          </p:val>
                                        </p:tav>
                                        <p:tav tm="100000">
                                          <p:val>
                                            <p:strVal val="#ppt_x"/>
                                          </p:val>
                                        </p:tav>
                                      </p:tavLst>
                                    </p:anim>
                                    <p:anim calcmode="lin" valueType="num">
                                      <p:cBhvr additive="base">
                                        <p:cTn id="14" dur="500" fill="hold"/>
                                        <p:tgtEl>
                                          <p:spTgt spid="2206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2069"/>
                                        </p:tgtEl>
                                        <p:attrNameLst>
                                          <p:attrName>style.visibility</p:attrName>
                                        </p:attrNameLst>
                                      </p:cBhvr>
                                      <p:to>
                                        <p:strVal val="visible"/>
                                      </p:to>
                                    </p:set>
                                    <p:anim calcmode="lin" valueType="num">
                                      <p:cBhvr additive="base">
                                        <p:cTn id="19" dur="500" fill="hold"/>
                                        <p:tgtEl>
                                          <p:spTgt spid="22069"/>
                                        </p:tgtEl>
                                        <p:attrNameLst>
                                          <p:attrName>ppt_x</p:attrName>
                                        </p:attrNameLst>
                                      </p:cBhvr>
                                      <p:tavLst>
                                        <p:tav tm="0">
                                          <p:val>
                                            <p:strVal val="0-#ppt_w/2"/>
                                          </p:val>
                                        </p:tav>
                                        <p:tav tm="100000">
                                          <p:val>
                                            <p:strVal val="#ppt_x"/>
                                          </p:val>
                                        </p:tav>
                                      </p:tavLst>
                                    </p:anim>
                                    <p:anim calcmode="lin" valueType="num">
                                      <p:cBhvr additive="base">
                                        <p:cTn id="20" dur="500" fill="hold"/>
                                        <p:tgtEl>
                                          <p:spTgt spid="2206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2333"/>
                                        </p:tgtEl>
                                        <p:attrNameLst>
                                          <p:attrName>style.visibility</p:attrName>
                                        </p:attrNameLst>
                                      </p:cBhvr>
                                      <p:to>
                                        <p:strVal val="visible"/>
                                      </p:to>
                                    </p:set>
                                    <p:anim calcmode="lin" valueType="num">
                                      <p:cBhvr additive="base">
                                        <p:cTn id="25" dur="500" fill="hold"/>
                                        <p:tgtEl>
                                          <p:spTgt spid="22333"/>
                                        </p:tgtEl>
                                        <p:attrNameLst>
                                          <p:attrName>ppt_x</p:attrName>
                                        </p:attrNameLst>
                                      </p:cBhvr>
                                      <p:tavLst>
                                        <p:tav tm="0">
                                          <p:val>
                                            <p:strVal val="#ppt_x"/>
                                          </p:val>
                                        </p:tav>
                                        <p:tav tm="100000">
                                          <p:val>
                                            <p:strVal val="#ppt_x"/>
                                          </p:val>
                                        </p:tav>
                                      </p:tavLst>
                                    </p:anim>
                                    <p:anim calcmode="lin" valueType="num">
                                      <p:cBhvr additive="base">
                                        <p:cTn id="26" dur="500" fill="hold"/>
                                        <p:tgtEl>
                                          <p:spTgt spid="2233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2067"/>
                                        </p:tgtEl>
                                        <p:attrNameLst>
                                          <p:attrName>style.visibility</p:attrName>
                                        </p:attrNameLst>
                                      </p:cBhvr>
                                      <p:to>
                                        <p:strVal val="visible"/>
                                      </p:to>
                                    </p:set>
                                    <p:anim calcmode="lin" valueType="num">
                                      <p:cBhvr additive="base">
                                        <p:cTn id="31" dur="500" fill="hold"/>
                                        <p:tgtEl>
                                          <p:spTgt spid="22067"/>
                                        </p:tgtEl>
                                        <p:attrNameLst>
                                          <p:attrName>ppt_x</p:attrName>
                                        </p:attrNameLst>
                                      </p:cBhvr>
                                      <p:tavLst>
                                        <p:tav tm="0">
                                          <p:val>
                                            <p:strVal val="0-#ppt_w/2"/>
                                          </p:val>
                                        </p:tav>
                                        <p:tav tm="100000">
                                          <p:val>
                                            <p:strVal val="#ppt_x"/>
                                          </p:val>
                                        </p:tav>
                                      </p:tavLst>
                                    </p:anim>
                                    <p:anim calcmode="lin" valueType="num">
                                      <p:cBhvr additive="base">
                                        <p:cTn id="32" dur="500" fill="hold"/>
                                        <p:tgtEl>
                                          <p:spTgt spid="2206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2068"/>
                                        </p:tgtEl>
                                        <p:attrNameLst>
                                          <p:attrName>style.visibility</p:attrName>
                                        </p:attrNameLst>
                                      </p:cBhvr>
                                      <p:to>
                                        <p:strVal val="visible"/>
                                      </p:to>
                                    </p:set>
                                    <p:anim calcmode="lin" valueType="num">
                                      <p:cBhvr additive="base">
                                        <p:cTn id="37" dur="500" fill="hold"/>
                                        <p:tgtEl>
                                          <p:spTgt spid="22068"/>
                                        </p:tgtEl>
                                        <p:attrNameLst>
                                          <p:attrName>ppt_x</p:attrName>
                                        </p:attrNameLst>
                                      </p:cBhvr>
                                      <p:tavLst>
                                        <p:tav tm="0">
                                          <p:val>
                                            <p:strVal val="0-#ppt_w/2"/>
                                          </p:val>
                                        </p:tav>
                                        <p:tav tm="100000">
                                          <p:val>
                                            <p:strVal val="#ppt_x"/>
                                          </p:val>
                                        </p:tav>
                                      </p:tavLst>
                                    </p:anim>
                                    <p:anim calcmode="lin" valueType="num">
                                      <p:cBhvr additive="base">
                                        <p:cTn id="38" dur="500" fill="hold"/>
                                        <p:tgtEl>
                                          <p:spTgt spid="220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x-none" sz="3600" dirty="0" err="1"/>
              <a:t>Example</a:t>
            </a:r>
            <a:endParaRPr lang="de-DE" altLang="x-none" sz="3600" dirty="0"/>
          </a:p>
        </p:txBody>
      </p:sp>
      <p:sp>
        <p:nvSpPr>
          <p:cNvPr id="34819" name="Rectangle 4"/>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lgn="ctr"/>
            <a:endParaRPr lang="en-US" altLang="x-none" sz="4400">
              <a:solidFill>
                <a:schemeClr val="tx2"/>
              </a:solidFill>
            </a:endParaRPr>
          </a:p>
        </p:txBody>
      </p:sp>
      <p:grpSp>
        <p:nvGrpSpPr>
          <p:cNvPr id="2" name="Group 697"/>
          <p:cNvGrpSpPr>
            <a:grpSpLocks/>
          </p:cNvGrpSpPr>
          <p:nvPr/>
        </p:nvGrpSpPr>
        <p:grpSpPr bwMode="auto">
          <a:xfrm>
            <a:off x="1219200" y="2057400"/>
            <a:ext cx="5181600" cy="1600200"/>
            <a:chOff x="768" y="1296"/>
            <a:chExt cx="3264" cy="1008"/>
          </a:xfrm>
        </p:grpSpPr>
        <p:sp>
          <p:nvSpPr>
            <p:cNvPr id="35014" name="Line 462"/>
            <p:cNvSpPr>
              <a:spLocks noChangeShapeType="1"/>
            </p:cNvSpPr>
            <p:nvPr/>
          </p:nvSpPr>
          <p:spPr bwMode="auto">
            <a:xfrm flipV="1">
              <a:off x="1056" y="1536"/>
              <a:ext cx="91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5" name="Line 463"/>
            <p:cNvSpPr>
              <a:spLocks noChangeShapeType="1"/>
            </p:cNvSpPr>
            <p:nvPr/>
          </p:nvSpPr>
          <p:spPr bwMode="auto">
            <a:xfrm>
              <a:off x="1968" y="1536"/>
              <a:ext cx="96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6" name="Line 464"/>
            <p:cNvSpPr>
              <a:spLocks noChangeShapeType="1"/>
            </p:cNvSpPr>
            <p:nvPr/>
          </p:nvSpPr>
          <p:spPr bwMode="auto">
            <a:xfrm flipV="1">
              <a:off x="1968" y="1440"/>
              <a:ext cx="1776"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7" name="Line 465"/>
            <p:cNvSpPr>
              <a:spLocks noChangeShapeType="1"/>
            </p:cNvSpPr>
            <p:nvPr/>
          </p:nvSpPr>
          <p:spPr bwMode="auto">
            <a:xfrm>
              <a:off x="1008" y="1920"/>
              <a:ext cx="96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8" name="Line 466"/>
            <p:cNvSpPr>
              <a:spLocks noChangeShapeType="1"/>
            </p:cNvSpPr>
            <p:nvPr/>
          </p:nvSpPr>
          <p:spPr bwMode="auto">
            <a:xfrm flipV="1">
              <a:off x="1968" y="1824"/>
              <a:ext cx="960"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9" name="Line 467"/>
            <p:cNvSpPr>
              <a:spLocks noChangeShapeType="1"/>
            </p:cNvSpPr>
            <p:nvPr/>
          </p:nvSpPr>
          <p:spPr bwMode="auto">
            <a:xfrm flipV="1">
              <a:off x="2928" y="1440"/>
              <a:ext cx="81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20" name="Oval 455"/>
            <p:cNvSpPr>
              <a:spLocks noChangeArrowheads="1"/>
            </p:cNvSpPr>
            <p:nvPr/>
          </p:nvSpPr>
          <p:spPr bwMode="auto">
            <a:xfrm>
              <a:off x="768" y="1728"/>
              <a:ext cx="576" cy="288"/>
            </a:xfrm>
            <a:prstGeom prst="ellipse">
              <a:avLst/>
            </a:prstGeom>
            <a:solidFill>
              <a:srgbClr val="FFFF00"/>
            </a:solidFill>
            <a:ln w="9525">
              <a:solidFill>
                <a:schemeClr val="tx1"/>
              </a:solidFill>
              <a:round/>
              <a:headEnd/>
              <a:tailEnd/>
            </a:ln>
          </p:spPr>
          <p:txBody>
            <a:bodyPr wrap="none" anchor="ct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endParaRPr lang="en-US" altLang="x-none"/>
            </a:p>
          </p:txBody>
        </p:sp>
        <p:sp>
          <p:nvSpPr>
            <p:cNvPr id="35021" name="Oval 458"/>
            <p:cNvSpPr>
              <a:spLocks noChangeArrowheads="1"/>
            </p:cNvSpPr>
            <p:nvPr/>
          </p:nvSpPr>
          <p:spPr bwMode="auto">
            <a:xfrm>
              <a:off x="1680" y="1392"/>
              <a:ext cx="576" cy="288"/>
            </a:xfrm>
            <a:prstGeom prst="ellipse">
              <a:avLst/>
            </a:prstGeom>
            <a:solidFill>
              <a:srgbClr val="FFFF00"/>
            </a:solidFill>
            <a:ln w="9525">
              <a:solidFill>
                <a:schemeClr val="tx1"/>
              </a:solidFill>
              <a:round/>
              <a:headEnd/>
              <a:tailEnd/>
            </a:ln>
          </p:spPr>
          <p:txBody>
            <a:bodyPr wrap="none" anchor="ct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endParaRPr lang="en-US" altLang="x-none"/>
            </a:p>
          </p:txBody>
        </p:sp>
        <p:sp>
          <p:nvSpPr>
            <p:cNvPr id="35022" name="Oval 459"/>
            <p:cNvSpPr>
              <a:spLocks noChangeArrowheads="1"/>
            </p:cNvSpPr>
            <p:nvPr/>
          </p:nvSpPr>
          <p:spPr bwMode="auto">
            <a:xfrm>
              <a:off x="2592" y="1680"/>
              <a:ext cx="576" cy="288"/>
            </a:xfrm>
            <a:prstGeom prst="ellipse">
              <a:avLst/>
            </a:prstGeom>
            <a:solidFill>
              <a:srgbClr val="FFFF00"/>
            </a:solidFill>
            <a:ln w="9525">
              <a:solidFill>
                <a:schemeClr val="tx1"/>
              </a:solidFill>
              <a:round/>
              <a:headEnd/>
              <a:tailEnd/>
            </a:ln>
          </p:spPr>
          <p:txBody>
            <a:bodyPr wrap="none" anchor="ct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endParaRPr lang="en-US" altLang="x-none"/>
            </a:p>
          </p:txBody>
        </p:sp>
        <p:sp>
          <p:nvSpPr>
            <p:cNvPr id="35023" name="Oval 457"/>
            <p:cNvSpPr>
              <a:spLocks noChangeArrowheads="1"/>
            </p:cNvSpPr>
            <p:nvPr/>
          </p:nvSpPr>
          <p:spPr bwMode="auto">
            <a:xfrm>
              <a:off x="3456" y="1296"/>
              <a:ext cx="576" cy="288"/>
            </a:xfrm>
            <a:prstGeom prst="ellipse">
              <a:avLst/>
            </a:prstGeom>
            <a:solidFill>
              <a:srgbClr val="FFFF00"/>
            </a:solidFill>
            <a:ln w="9525">
              <a:solidFill>
                <a:schemeClr val="tx1"/>
              </a:solidFill>
              <a:round/>
              <a:headEnd/>
              <a:tailEnd/>
            </a:ln>
          </p:spPr>
          <p:txBody>
            <a:bodyPr wrap="none" anchor="ct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endParaRPr lang="en-US" altLang="x-none"/>
            </a:p>
          </p:txBody>
        </p:sp>
        <p:sp>
          <p:nvSpPr>
            <p:cNvPr id="35024" name="Oval 456"/>
            <p:cNvSpPr>
              <a:spLocks noChangeArrowheads="1"/>
            </p:cNvSpPr>
            <p:nvPr/>
          </p:nvSpPr>
          <p:spPr bwMode="auto">
            <a:xfrm>
              <a:off x="1680" y="2016"/>
              <a:ext cx="576" cy="288"/>
            </a:xfrm>
            <a:prstGeom prst="ellipse">
              <a:avLst/>
            </a:prstGeom>
            <a:solidFill>
              <a:srgbClr val="FFFF00"/>
            </a:solidFill>
            <a:ln w="9525">
              <a:solidFill>
                <a:schemeClr val="tx1"/>
              </a:solidFill>
              <a:round/>
              <a:headEnd/>
              <a:tailEnd/>
            </a:ln>
          </p:spPr>
          <p:txBody>
            <a:bodyPr wrap="none" anchor="ct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endParaRPr lang="en-US" altLang="x-none"/>
            </a:p>
          </p:txBody>
        </p:sp>
        <p:sp>
          <p:nvSpPr>
            <p:cNvPr id="35025" name="Text Box 468"/>
            <p:cNvSpPr txBox="1">
              <a:spLocks noChangeArrowheads="1"/>
            </p:cNvSpPr>
            <p:nvPr/>
          </p:nvSpPr>
          <p:spPr bwMode="auto">
            <a:xfrm>
              <a:off x="1824" y="2016"/>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C</a:t>
              </a:r>
            </a:p>
          </p:txBody>
        </p:sp>
        <p:sp>
          <p:nvSpPr>
            <p:cNvPr id="35026" name="Text Box 469"/>
            <p:cNvSpPr txBox="1">
              <a:spLocks noChangeArrowheads="1"/>
            </p:cNvSpPr>
            <p:nvPr/>
          </p:nvSpPr>
          <p:spPr bwMode="auto">
            <a:xfrm>
              <a:off x="1824" y="139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B</a:t>
              </a:r>
            </a:p>
          </p:txBody>
        </p:sp>
        <p:sp>
          <p:nvSpPr>
            <p:cNvPr id="35027" name="Text Box 470"/>
            <p:cNvSpPr txBox="1">
              <a:spLocks noChangeArrowheads="1"/>
            </p:cNvSpPr>
            <p:nvPr/>
          </p:nvSpPr>
          <p:spPr bwMode="auto">
            <a:xfrm>
              <a:off x="3600" y="1296"/>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E</a:t>
              </a:r>
            </a:p>
          </p:txBody>
        </p:sp>
        <p:sp>
          <p:nvSpPr>
            <p:cNvPr id="35028" name="Text Box 471"/>
            <p:cNvSpPr txBox="1">
              <a:spLocks noChangeArrowheads="1"/>
            </p:cNvSpPr>
            <p:nvPr/>
          </p:nvSpPr>
          <p:spPr bwMode="auto">
            <a:xfrm>
              <a:off x="2736" y="1680"/>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D</a:t>
              </a:r>
            </a:p>
          </p:txBody>
        </p:sp>
        <p:sp>
          <p:nvSpPr>
            <p:cNvPr id="35029" name="Text Box 472"/>
            <p:cNvSpPr txBox="1">
              <a:spLocks noChangeArrowheads="1"/>
            </p:cNvSpPr>
            <p:nvPr/>
          </p:nvSpPr>
          <p:spPr bwMode="auto">
            <a:xfrm>
              <a:off x="912" y="172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A</a:t>
              </a:r>
            </a:p>
          </p:txBody>
        </p:sp>
      </p:grpSp>
      <p:graphicFrame>
        <p:nvGraphicFramePr>
          <p:cNvPr id="29197" name="Group 525"/>
          <p:cNvGraphicFramePr>
            <a:graphicFrameLocks noGrp="1"/>
          </p:cNvGraphicFramePr>
          <p:nvPr/>
        </p:nvGraphicFramePr>
        <p:xfrm>
          <a:off x="6629400" y="1447800"/>
          <a:ext cx="2209800" cy="2011680"/>
        </p:xfrm>
        <a:graphic>
          <a:graphicData uri="http://schemas.openxmlformats.org/drawingml/2006/table">
            <a:tbl>
              <a:tblPr/>
              <a:tblGrid>
                <a:gridCol w="368300">
                  <a:extLst>
                    <a:ext uri="{9D8B030D-6E8A-4147-A177-3AD203B41FA5}">
                      <a16:colId xmlns:a16="http://schemas.microsoft.com/office/drawing/2014/main" val="20000"/>
                    </a:ext>
                  </a:extLst>
                </a:gridCol>
                <a:gridCol w="368300">
                  <a:extLst>
                    <a:ext uri="{9D8B030D-6E8A-4147-A177-3AD203B41FA5}">
                      <a16:colId xmlns:a16="http://schemas.microsoft.com/office/drawing/2014/main" val="20001"/>
                    </a:ext>
                  </a:extLst>
                </a:gridCol>
                <a:gridCol w="368300">
                  <a:extLst>
                    <a:ext uri="{9D8B030D-6E8A-4147-A177-3AD203B41FA5}">
                      <a16:colId xmlns:a16="http://schemas.microsoft.com/office/drawing/2014/main" val="20002"/>
                    </a:ext>
                  </a:extLst>
                </a:gridCol>
                <a:gridCol w="368300">
                  <a:extLst>
                    <a:ext uri="{9D8B030D-6E8A-4147-A177-3AD203B41FA5}">
                      <a16:colId xmlns:a16="http://schemas.microsoft.com/office/drawing/2014/main" val="20003"/>
                    </a:ext>
                  </a:extLst>
                </a:gridCol>
                <a:gridCol w="368300">
                  <a:extLst>
                    <a:ext uri="{9D8B030D-6E8A-4147-A177-3AD203B41FA5}">
                      <a16:colId xmlns:a16="http://schemas.microsoft.com/office/drawing/2014/main" val="20004"/>
                    </a:ext>
                  </a:extLst>
                </a:gridCol>
                <a:gridCol w="368300">
                  <a:extLst>
                    <a:ext uri="{9D8B030D-6E8A-4147-A177-3AD203B41FA5}">
                      <a16:colId xmlns:a16="http://schemas.microsoft.com/office/drawing/2014/main" val="20005"/>
                    </a:ext>
                  </a:extLst>
                </a:gridCol>
              </a:tblGrid>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x-none" sz="1600" b="0" i="0" u="none" strike="noStrike" cap="none" normalizeH="0" baseline="0">
                        <a:ln>
                          <a:noFill/>
                        </a:ln>
                        <a:solidFill>
                          <a:schemeClr val="tx1"/>
                        </a:solidFill>
                        <a:effectLst/>
                        <a:latin typeface="Times New Roman"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29308" name="Group 636"/>
          <p:cNvGraphicFramePr>
            <a:graphicFrameLocks noGrp="1"/>
          </p:cNvGraphicFramePr>
          <p:nvPr/>
        </p:nvGraphicFramePr>
        <p:xfrm>
          <a:off x="5638800" y="3962400"/>
          <a:ext cx="3276600" cy="2011680"/>
        </p:xfrm>
        <a:graphic>
          <a:graphicData uri="http://schemas.openxmlformats.org/drawingml/2006/table">
            <a:tbl>
              <a:tblPr/>
              <a:tblGrid>
                <a:gridCol w="546100">
                  <a:extLst>
                    <a:ext uri="{9D8B030D-6E8A-4147-A177-3AD203B41FA5}">
                      <a16:colId xmlns:a16="http://schemas.microsoft.com/office/drawing/2014/main" val="20000"/>
                    </a:ext>
                  </a:extLst>
                </a:gridCol>
                <a:gridCol w="546100">
                  <a:extLst>
                    <a:ext uri="{9D8B030D-6E8A-4147-A177-3AD203B41FA5}">
                      <a16:colId xmlns:a16="http://schemas.microsoft.com/office/drawing/2014/main" val="20001"/>
                    </a:ext>
                  </a:extLst>
                </a:gridCol>
                <a:gridCol w="546100">
                  <a:extLst>
                    <a:ext uri="{9D8B030D-6E8A-4147-A177-3AD203B41FA5}">
                      <a16:colId xmlns:a16="http://schemas.microsoft.com/office/drawing/2014/main" val="20002"/>
                    </a:ext>
                  </a:extLst>
                </a:gridCol>
                <a:gridCol w="546100">
                  <a:extLst>
                    <a:ext uri="{9D8B030D-6E8A-4147-A177-3AD203B41FA5}">
                      <a16:colId xmlns:a16="http://schemas.microsoft.com/office/drawing/2014/main" val="20003"/>
                    </a:ext>
                  </a:extLst>
                </a:gridCol>
                <a:gridCol w="546100">
                  <a:extLst>
                    <a:ext uri="{9D8B030D-6E8A-4147-A177-3AD203B41FA5}">
                      <a16:colId xmlns:a16="http://schemas.microsoft.com/office/drawing/2014/main" val="20004"/>
                    </a:ext>
                  </a:extLst>
                </a:gridCol>
                <a:gridCol w="546100">
                  <a:extLst>
                    <a:ext uri="{9D8B030D-6E8A-4147-A177-3AD203B41FA5}">
                      <a16:colId xmlns:a16="http://schemas.microsoft.com/office/drawing/2014/main" val="20005"/>
                    </a:ext>
                  </a:extLst>
                </a:gridCol>
              </a:tblGrid>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x-none" sz="1600" b="0" i="0" u="none" strike="noStrike" cap="none" normalizeH="0" baseline="0">
                        <a:ln>
                          <a:noFill/>
                        </a:ln>
                        <a:solidFill>
                          <a:schemeClr val="tx1"/>
                        </a:solidFill>
                        <a:effectLst/>
                        <a:latin typeface="Times New Roman"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9249" name="Text Box 577"/>
          <p:cNvSpPr txBox="1">
            <a:spLocks noChangeArrowheads="1"/>
          </p:cNvSpPr>
          <p:nvPr/>
        </p:nvSpPr>
        <p:spPr bwMode="auto">
          <a:xfrm>
            <a:off x="7010400" y="35052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sz="1800"/>
              <a:t>Adjacency</a:t>
            </a:r>
          </a:p>
        </p:txBody>
      </p:sp>
      <p:graphicFrame>
        <p:nvGraphicFramePr>
          <p:cNvPr id="29310" name="Group 638"/>
          <p:cNvGraphicFramePr>
            <a:graphicFrameLocks noGrp="1"/>
          </p:cNvGraphicFramePr>
          <p:nvPr/>
        </p:nvGraphicFramePr>
        <p:xfrm>
          <a:off x="3124200" y="3962400"/>
          <a:ext cx="2209800" cy="2011680"/>
        </p:xfrm>
        <a:graphic>
          <a:graphicData uri="http://schemas.openxmlformats.org/drawingml/2006/table">
            <a:tbl>
              <a:tblPr/>
              <a:tblGrid>
                <a:gridCol w="368300">
                  <a:extLst>
                    <a:ext uri="{9D8B030D-6E8A-4147-A177-3AD203B41FA5}">
                      <a16:colId xmlns:a16="http://schemas.microsoft.com/office/drawing/2014/main" val="20000"/>
                    </a:ext>
                  </a:extLst>
                </a:gridCol>
                <a:gridCol w="368300">
                  <a:extLst>
                    <a:ext uri="{9D8B030D-6E8A-4147-A177-3AD203B41FA5}">
                      <a16:colId xmlns:a16="http://schemas.microsoft.com/office/drawing/2014/main" val="20001"/>
                    </a:ext>
                  </a:extLst>
                </a:gridCol>
                <a:gridCol w="368300">
                  <a:extLst>
                    <a:ext uri="{9D8B030D-6E8A-4147-A177-3AD203B41FA5}">
                      <a16:colId xmlns:a16="http://schemas.microsoft.com/office/drawing/2014/main" val="20002"/>
                    </a:ext>
                  </a:extLst>
                </a:gridCol>
                <a:gridCol w="368300">
                  <a:extLst>
                    <a:ext uri="{9D8B030D-6E8A-4147-A177-3AD203B41FA5}">
                      <a16:colId xmlns:a16="http://schemas.microsoft.com/office/drawing/2014/main" val="20003"/>
                    </a:ext>
                  </a:extLst>
                </a:gridCol>
                <a:gridCol w="368300">
                  <a:extLst>
                    <a:ext uri="{9D8B030D-6E8A-4147-A177-3AD203B41FA5}">
                      <a16:colId xmlns:a16="http://schemas.microsoft.com/office/drawing/2014/main" val="20004"/>
                    </a:ext>
                  </a:extLst>
                </a:gridCol>
                <a:gridCol w="368300">
                  <a:extLst>
                    <a:ext uri="{9D8B030D-6E8A-4147-A177-3AD203B41FA5}">
                      <a16:colId xmlns:a16="http://schemas.microsoft.com/office/drawing/2014/main" val="20005"/>
                    </a:ext>
                  </a:extLst>
                </a:gridCol>
              </a:tblGrid>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x-none" sz="1600" b="0" i="0" u="none" strike="noStrike" cap="none" normalizeH="0" baseline="0">
                        <a:ln>
                          <a:noFill/>
                        </a:ln>
                        <a:solidFill>
                          <a:schemeClr val="tx1"/>
                        </a:solidFill>
                        <a:effectLst/>
                        <a:latin typeface="Times New Roman"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9311" name="Text Box 639"/>
          <p:cNvSpPr txBox="1">
            <a:spLocks noChangeArrowheads="1"/>
          </p:cNvSpPr>
          <p:nvPr/>
        </p:nvSpPr>
        <p:spPr bwMode="auto">
          <a:xfrm>
            <a:off x="3276600" y="60198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Distance</a:t>
            </a:r>
          </a:p>
        </p:txBody>
      </p:sp>
      <p:sp>
        <p:nvSpPr>
          <p:cNvPr id="29312" name="Text Box 640"/>
          <p:cNvSpPr txBox="1">
            <a:spLocks noChangeArrowheads="1"/>
          </p:cNvSpPr>
          <p:nvPr/>
        </p:nvSpPr>
        <p:spPr bwMode="auto">
          <a:xfrm>
            <a:off x="5867400" y="60960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charset="0"/>
                <a:ea typeface="ＭＳ Ｐゴシック" charset="-128"/>
              </a:defRPr>
            </a:lvl1pPr>
            <a:lvl2pPr marL="37931725" indent="-37474525">
              <a:defRPr sz="2400" i="1">
                <a:solidFill>
                  <a:schemeClr val="tx1"/>
                </a:solidFill>
                <a:latin typeface="Arial" charset="0"/>
                <a:ea typeface="ＭＳ Ｐゴシック" charset="-128"/>
              </a:defRPr>
            </a:lvl2pPr>
            <a:lvl3pPr>
              <a:defRPr sz="2400" i="1">
                <a:solidFill>
                  <a:schemeClr val="tx1"/>
                </a:solidFill>
                <a:latin typeface="Arial" charset="0"/>
                <a:ea typeface="ＭＳ Ｐゴシック" charset="-128"/>
              </a:defRPr>
            </a:lvl3pPr>
            <a:lvl4pPr>
              <a:defRPr sz="2400" i="1">
                <a:solidFill>
                  <a:schemeClr val="tx1"/>
                </a:solidFill>
                <a:latin typeface="Arial" charset="0"/>
                <a:ea typeface="ＭＳ Ｐゴシック" charset="-128"/>
              </a:defRPr>
            </a:lvl4pPr>
            <a:lvl5pPr>
              <a:defRPr sz="2400" i="1">
                <a:solidFill>
                  <a:schemeClr val="tx1"/>
                </a:solidFill>
                <a:latin typeface="Arial" charset="0"/>
                <a:ea typeface="ＭＳ Ｐゴシック" charset="-128"/>
              </a:defRPr>
            </a:lvl5pPr>
            <a:lvl6pPr marL="457200" eaLnBrk="0" fontAlgn="base" hangingPunct="0">
              <a:spcBef>
                <a:spcPct val="0"/>
              </a:spcBef>
              <a:spcAft>
                <a:spcPct val="0"/>
              </a:spcAft>
              <a:defRPr sz="2400" i="1">
                <a:solidFill>
                  <a:schemeClr val="tx1"/>
                </a:solidFill>
                <a:latin typeface="Arial" charset="0"/>
                <a:ea typeface="ＭＳ Ｐゴシック" charset="-128"/>
              </a:defRPr>
            </a:lvl6pPr>
            <a:lvl7pPr marL="914400" eaLnBrk="0" fontAlgn="base" hangingPunct="0">
              <a:spcBef>
                <a:spcPct val="0"/>
              </a:spcBef>
              <a:spcAft>
                <a:spcPct val="0"/>
              </a:spcAft>
              <a:defRPr sz="2400" i="1">
                <a:solidFill>
                  <a:schemeClr val="tx1"/>
                </a:solidFill>
                <a:latin typeface="Arial" charset="0"/>
                <a:ea typeface="ＭＳ Ｐゴシック" charset="-128"/>
              </a:defRPr>
            </a:lvl7pPr>
            <a:lvl8pPr marL="1371600" eaLnBrk="0" fontAlgn="base" hangingPunct="0">
              <a:spcBef>
                <a:spcPct val="0"/>
              </a:spcBef>
              <a:spcAft>
                <a:spcPct val="0"/>
              </a:spcAft>
              <a:defRPr sz="2400" i="1">
                <a:solidFill>
                  <a:schemeClr val="tx1"/>
                </a:solidFill>
                <a:latin typeface="Arial" charset="0"/>
                <a:ea typeface="ＭＳ Ｐゴシック" charset="-128"/>
              </a:defRPr>
            </a:lvl8pPr>
            <a:lvl9pPr marL="1828800" eaLnBrk="0" fontAlgn="base" hangingPunct="0">
              <a:spcBef>
                <a:spcPct val="0"/>
              </a:spcBef>
              <a:spcAft>
                <a:spcPct val="0"/>
              </a:spcAft>
              <a:defRPr sz="2400" i="1">
                <a:solidFill>
                  <a:schemeClr val="tx1"/>
                </a:solidFill>
                <a:latin typeface="Arial" charset="0"/>
                <a:ea typeface="ＭＳ Ｐゴシック" charset="-128"/>
              </a:defRPr>
            </a:lvl9pPr>
          </a:lstStyle>
          <a:p>
            <a:pPr>
              <a:spcBef>
                <a:spcPct val="50000"/>
              </a:spcBef>
            </a:pPr>
            <a:r>
              <a:rPr lang="de-DE" altLang="x-none"/>
              <a:t>Paths</a:t>
            </a:r>
          </a:p>
        </p:txBody>
      </p:sp>
      <p:graphicFrame>
        <p:nvGraphicFramePr>
          <p:cNvPr id="29366" name="Group 694"/>
          <p:cNvGraphicFramePr>
            <a:graphicFrameLocks noGrp="1"/>
          </p:cNvGraphicFramePr>
          <p:nvPr/>
        </p:nvGraphicFramePr>
        <p:xfrm>
          <a:off x="304800" y="3962400"/>
          <a:ext cx="2057400" cy="2011680"/>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x-none" sz="1600" b="0" i="0" u="none" strike="noStrike" cap="none" normalizeH="0" baseline="0">
                        <a:ln>
                          <a:noFill/>
                        </a:ln>
                        <a:solidFill>
                          <a:schemeClr val="tx1"/>
                        </a:solidFill>
                        <a:effectLst/>
                        <a:latin typeface="Times New Roman"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r>
                        <a:rPr kumimoji="0" lang="de-DE" altLang="x-none" sz="1600" b="0" i="0" u="none" strike="noStrike" cap="none" normalizeH="0" baseline="-25000">
                          <a:ln>
                            <a:noFill/>
                          </a:ln>
                          <a:solidFill>
                            <a:schemeClr val="tx1"/>
                          </a:solidFill>
                          <a:effectLst/>
                          <a:latin typeface="Times New Roman" charset="0"/>
                          <a:ea typeface="ＭＳ Ｐゴシック"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r>
                        <a:rPr kumimoji="0" lang="de-DE" altLang="x-none" sz="1600" b="0" i="0" u="none" strike="noStrike" cap="none" normalizeH="0" baseline="-25000">
                          <a:ln>
                            <a:noFill/>
                          </a:ln>
                          <a:solidFill>
                            <a:schemeClr val="tx1"/>
                          </a:solidFill>
                          <a:effectLst/>
                          <a:latin typeface="Times New Roman" charset="0"/>
                          <a:ea typeface="ＭＳ Ｐゴシック"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r>
                        <a:rPr kumimoji="0" lang="de-DE" altLang="x-none" sz="1600" b="0" i="0" u="none" strike="noStrike" cap="none" normalizeH="0" baseline="-25000">
                          <a:ln>
                            <a:noFill/>
                          </a:ln>
                          <a:solidFill>
                            <a:schemeClr val="tx1"/>
                          </a:solidFill>
                          <a:effectLst/>
                          <a:latin typeface="Times New Roman" charset="0"/>
                          <a:ea typeface="ＭＳ Ｐゴシック" charset="-128"/>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8125">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6538">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Times" charset="0"/>
                        <a:defRPr sz="2800">
                          <a:solidFill>
                            <a:schemeClr val="tx1"/>
                          </a:solidFill>
                          <a:latin typeface="Lucida Grande" charset="0"/>
                          <a:ea typeface="ＭＳ Ｐゴシック" charset="-128"/>
                        </a:defRPr>
                      </a:lvl1pPr>
                      <a:lvl2pPr marL="37931725" indent="-37474525">
                        <a:spcBef>
                          <a:spcPct val="20000"/>
                        </a:spcBef>
                        <a:buClr>
                          <a:schemeClr val="accent2"/>
                        </a:buClr>
                        <a:buFont typeface="Wingdings" charset="2"/>
                        <a:defRPr sz="2400">
                          <a:solidFill>
                            <a:schemeClr val="tx1"/>
                          </a:solidFill>
                          <a:latin typeface="Lucida Grande" charset="0"/>
                          <a:ea typeface="ＭＳ Ｐゴシック" charset="-128"/>
                        </a:defRPr>
                      </a:lvl2pPr>
                      <a:lvl3pPr>
                        <a:spcBef>
                          <a:spcPct val="20000"/>
                        </a:spcBef>
                        <a:defRPr sz="2000">
                          <a:solidFill>
                            <a:schemeClr val="tx1"/>
                          </a:solidFill>
                          <a:latin typeface="Lucida Grande" charset="0"/>
                          <a:ea typeface="ＭＳ Ｐゴシック" charset="-128"/>
                        </a:defRPr>
                      </a:lvl3pPr>
                      <a:lvl4pPr>
                        <a:spcBef>
                          <a:spcPct val="20000"/>
                        </a:spcBef>
                        <a:defRPr>
                          <a:solidFill>
                            <a:schemeClr val="tx1"/>
                          </a:solidFill>
                          <a:latin typeface="Lucida Grande" charset="0"/>
                          <a:ea typeface="ＭＳ Ｐゴシック" charset="-128"/>
                        </a:defRPr>
                      </a:lvl4pPr>
                      <a:lvl5pPr>
                        <a:spcBef>
                          <a:spcPct val="20000"/>
                        </a:spcBef>
                        <a:defRPr>
                          <a:solidFill>
                            <a:schemeClr val="tx1"/>
                          </a:solidFill>
                          <a:latin typeface="Lucida Grande" charset="0"/>
                          <a:ea typeface="ＭＳ Ｐゴシック" charset="-128"/>
                        </a:defRPr>
                      </a:lvl5pPr>
                      <a:lvl6pPr marL="457200" eaLnBrk="0" fontAlgn="base" hangingPunct="0">
                        <a:spcBef>
                          <a:spcPct val="20000"/>
                        </a:spcBef>
                        <a:spcAft>
                          <a:spcPct val="0"/>
                        </a:spcAft>
                        <a:defRPr>
                          <a:solidFill>
                            <a:schemeClr val="tx1"/>
                          </a:solidFill>
                          <a:latin typeface="Lucida Grande" charset="0"/>
                          <a:ea typeface="ＭＳ Ｐゴシック" charset="-128"/>
                        </a:defRPr>
                      </a:lvl6pPr>
                      <a:lvl7pPr marL="914400" eaLnBrk="0" fontAlgn="base" hangingPunct="0">
                        <a:spcBef>
                          <a:spcPct val="20000"/>
                        </a:spcBef>
                        <a:spcAft>
                          <a:spcPct val="0"/>
                        </a:spcAft>
                        <a:defRPr>
                          <a:solidFill>
                            <a:schemeClr val="tx1"/>
                          </a:solidFill>
                          <a:latin typeface="Lucida Grande" charset="0"/>
                          <a:ea typeface="ＭＳ Ｐゴシック" charset="-128"/>
                        </a:defRPr>
                      </a:lvl7pPr>
                      <a:lvl8pPr marL="1371600" eaLnBrk="0" fontAlgn="base" hangingPunct="0">
                        <a:spcBef>
                          <a:spcPct val="20000"/>
                        </a:spcBef>
                        <a:spcAft>
                          <a:spcPct val="0"/>
                        </a:spcAft>
                        <a:defRPr>
                          <a:solidFill>
                            <a:schemeClr val="tx1"/>
                          </a:solidFill>
                          <a:latin typeface="Lucida Grande" charset="0"/>
                          <a:ea typeface="ＭＳ Ｐゴシック" charset="-128"/>
                        </a:defRPr>
                      </a:lvl8pPr>
                      <a:lvl9pPr marL="1828800" eaLnBrk="0" fontAlgn="base" hangingPunct="0">
                        <a:spcBef>
                          <a:spcPct val="20000"/>
                        </a:spcBef>
                        <a:spcAft>
                          <a:spcPct val="0"/>
                        </a:spcAft>
                        <a:defRPr>
                          <a:solidFill>
                            <a:schemeClr val="tx1"/>
                          </a:solidFill>
                          <a:latin typeface="Lucida Grande"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x-none" sz="1600" b="0" i="0" u="none" strike="noStrike" cap="none" normalizeH="0" baseline="0">
                          <a:ln>
                            <a:noFill/>
                          </a:ln>
                          <a:solidFill>
                            <a:schemeClr val="tx1"/>
                          </a:solidFill>
                          <a:effectLst/>
                          <a:latin typeface="Times New Roman"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29" name="Object 2"/>
          <p:cNvGraphicFramePr>
            <a:graphicFrameLocks noChangeAspect="1"/>
          </p:cNvGraphicFramePr>
          <p:nvPr>
            <p:extLst>
              <p:ext uri="{D42A27DB-BD31-4B8C-83A1-F6EECF244321}">
                <p14:modId xmlns:p14="http://schemas.microsoft.com/office/powerpoint/2010/main" val="1312733125"/>
              </p:ext>
            </p:extLst>
          </p:nvPr>
        </p:nvGraphicFramePr>
        <p:xfrm>
          <a:off x="392867" y="1331939"/>
          <a:ext cx="1907568" cy="440877"/>
        </p:xfrm>
        <a:graphic>
          <a:graphicData uri="http://schemas.openxmlformats.org/presentationml/2006/ole">
            <mc:AlternateContent xmlns:mc="http://schemas.openxmlformats.org/markup-compatibility/2006">
              <mc:Choice xmlns:v="urn:schemas-microsoft-com:vml" Requires="v">
                <p:oleObj spid="_x0000_s56665" r:id="rId3" imgW="1524000" imgH="355600" progId="Equation.3">
                  <p:embed/>
                </p:oleObj>
              </mc:Choice>
              <mc:Fallback>
                <p:oleObj r:id="rId3" imgW="15240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867" y="1331939"/>
                        <a:ext cx="1907568" cy="440877"/>
                      </a:xfrm>
                      <a:prstGeom prst="rect">
                        <a:avLst/>
                      </a:prstGeom>
                      <a:noFill/>
                    </p:spPr>
                  </p:pic>
                </p:oleObj>
              </mc:Fallback>
            </mc:AlternateContent>
          </a:graphicData>
        </a:graphic>
      </p:graphicFrame>
      <p:graphicFrame>
        <p:nvGraphicFramePr>
          <p:cNvPr id="30" name="Object 3"/>
          <p:cNvGraphicFramePr>
            <a:graphicFrameLocks noChangeAspect="1"/>
          </p:cNvGraphicFramePr>
          <p:nvPr>
            <p:extLst>
              <p:ext uri="{D42A27DB-BD31-4B8C-83A1-F6EECF244321}">
                <p14:modId xmlns:p14="http://schemas.microsoft.com/office/powerpoint/2010/main" val="262309391"/>
              </p:ext>
            </p:extLst>
          </p:nvPr>
        </p:nvGraphicFramePr>
        <p:xfrm>
          <a:off x="2597175" y="1153527"/>
          <a:ext cx="1980446" cy="676403"/>
        </p:xfrm>
        <a:graphic>
          <a:graphicData uri="http://schemas.openxmlformats.org/presentationml/2006/ole">
            <mc:AlternateContent xmlns:mc="http://schemas.openxmlformats.org/markup-compatibility/2006">
              <mc:Choice xmlns:v="urn:schemas-microsoft-com:vml" Requires="v">
                <p:oleObj spid="_x0000_s56666" r:id="rId5" imgW="1536700" imgH="520700" progId="Equation.3">
                  <p:embed/>
                </p:oleObj>
              </mc:Choice>
              <mc:Fallback>
                <p:oleObj r:id="rId5" imgW="1536700" imgH="520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7175" y="1153527"/>
                        <a:ext cx="1980446" cy="676403"/>
                      </a:xfrm>
                      <a:prstGeom prst="rect">
                        <a:avLst/>
                      </a:prstGeom>
                      <a:noFill/>
                    </p:spPr>
                  </p:pic>
                </p:oleObj>
              </mc:Fallback>
            </mc:AlternateContent>
          </a:graphicData>
        </a:graphic>
      </p:graphicFrame>
      <p:graphicFrame>
        <p:nvGraphicFramePr>
          <p:cNvPr id="31" name="Object 4"/>
          <p:cNvGraphicFramePr>
            <a:graphicFrameLocks noChangeAspect="1"/>
          </p:cNvGraphicFramePr>
          <p:nvPr>
            <p:extLst>
              <p:ext uri="{D42A27DB-BD31-4B8C-83A1-F6EECF244321}">
                <p14:modId xmlns:p14="http://schemas.microsoft.com/office/powerpoint/2010/main" val="729571207"/>
              </p:ext>
            </p:extLst>
          </p:nvPr>
        </p:nvGraphicFramePr>
        <p:xfrm>
          <a:off x="4903227" y="1360224"/>
          <a:ext cx="1180942" cy="286289"/>
        </p:xfrm>
        <a:graphic>
          <a:graphicData uri="http://schemas.openxmlformats.org/presentationml/2006/ole">
            <mc:AlternateContent xmlns:mc="http://schemas.openxmlformats.org/markup-compatibility/2006">
              <mc:Choice xmlns:v="urn:schemas-microsoft-com:vml" Requires="v">
                <p:oleObj spid="_x0000_s56667" name="Formel" r:id="rId7" imgW="939800" imgH="228600" progId="Equation.3">
                  <p:embed/>
                </p:oleObj>
              </mc:Choice>
              <mc:Fallback>
                <p:oleObj name="Formel" r:id="rId7" imgW="9398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03227" y="1360224"/>
                        <a:ext cx="1180942" cy="286289"/>
                      </a:xfrm>
                      <a:prstGeom prst="rect">
                        <a:avLst/>
                      </a:prstGeom>
                      <a:noFill/>
                    </p:spPr>
                  </p:pic>
                </p:oleObj>
              </mc:Fallback>
            </mc:AlternateContent>
          </a:graphicData>
        </a:graphic>
      </p:graphicFrame>
    </p:spTree>
    <p:extLst>
      <p:ext uri="{BB962C8B-B14F-4D97-AF65-F5344CB8AC3E}">
        <p14:creationId xmlns:p14="http://schemas.microsoft.com/office/powerpoint/2010/main" val="123517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9197"/>
                                        </p:tgtEl>
                                        <p:attrNameLst>
                                          <p:attrName>style.visibility</p:attrName>
                                        </p:attrNameLst>
                                      </p:cBhvr>
                                      <p:to>
                                        <p:strVal val="visible"/>
                                      </p:to>
                                    </p:set>
                                    <p:anim calcmode="lin" valueType="num">
                                      <p:cBhvr additive="base">
                                        <p:cTn id="13" dur="500" fill="hold"/>
                                        <p:tgtEl>
                                          <p:spTgt spid="29197"/>
                                        </p:tgtEl>
                                        <p:attrNameLst>
                                          <p:attrName>ppt_x</p:attrName>
                                        </p:attrNameLst>
                                      </p:cBhvr>
                                      <p:tavLst>
                                        <p:tav tm="0">
                                          <p:val>
                                            <p:strVal val="1+#ppt_w/2"/>
                                          </p:val>
                                        </p:tav>
                                        <p:tav tm="100000">
                                          <p:val>
                                            <p:strVal val="#ppt_x"/>
                                          </p:val>
                                        </p:tav>
                                      </p:tavLst>
                                    </p:anim>
                                    <p:anim calcmode="lin" valueType="num">
                                      <p:cBhvr additive="base">
                                        <p:cTn id="14" dur="500" fill="hold"/>
                                        <p:tgtEl>
                                          <p:spTgt spid="29197"/>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9249"/>
                                        </p:tgtEl>
                                        <p:attrNameLst>
                                          <p:attrName>style.visibility</p:attrName>
                                        </p:attrNameLst>
                                      </p:cBhvr>
                                      <p:to>
                                        <p:strVal val="visible"/>
                                      </p:to>
                                    </p:set>
                                    <p:anim calcmode="lin" valueType="num">
                                      <p:cBhvr additive="base">
                                        <p:cTn id="17" dur="500" fill="hold"/>
                                        <p:tgtEl>
                                          <p:spTgt spid="29249"/>
                                        </p:tgtEl>
                                        <p:attrNameLst>
                                          <p:attrName>ppt_x</p:attrName>
                                        </p:attrNameLst>
                                      </p:cBhvr>
                                      <p:tavLst>
                                        <p:tav tm="0">
                                          <p:val>
                                            <p:strVal val="1+#ppt_w/2"/>
                                          </p:val>
                                        </p:tav>
                                        <p:tav tm="100000">
                                          <p:val>
                                            <p:strVal val="#ppt_x"/>
                                          </p:val>
                                        </p:tav>
                                      </p:tavLst>
                                    </p:anim>
                                    <p:anim calcmode="lin" valueType="num">
                                      <p:cBhvr additive="base">
                                        <p:cTn id="18" dur="500" fill="hold"/>
                                        <p:tgtEl>
                                          <p:spTgt spid="29249"/>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9310"/>
                                        </p:tgtEl>
                                        <p:attrNameLst>
                                          <p:attrName>style.visibility</p:attrName>
                                        </p:attrNameLst>
                                      </p:cBhvr>
                                      <p:to>
                                        <p:strVal val="visible"/>
                                      </p:to>
                                    </p:set>
                                    <p:anim calcmode="lin" valueType="num">
                                      <p:cBhvr additive="base">
                                        <p:cTn id="23" dur="500" fill="hold"/>
                                        <p:tgtEl>
                                          <p:spTgt spid="29310"/>
                                        </p:tgtEl>
                                        <p:attrNameLst>
                                          <p:attrName>ppt_x</p:attrName>
                                        </p:attrNameLst>
                                      </p:cBhvr>
                                      <p:tavLst>
                                        <p:tav tm="0">
                                          <p:val>
                                            <p:strVal val="#ppt_x"/>
                                          </p:val>
                                        </p:tav>
                                        <p:tav tm="100000">
                                          <p:val>
                                            <p:strVal val="#ppt_x"/>
                                          </p:val>
                                        </p:tav>
                                      </p:tavLst>
                                    </p:anim>
                                    <p:anim calcmode="lin" valueType="num">
                                      <p:cBhvr additive="base">
                                        <p:cTn id="24" dur="500" fill="hold"/>
                                        <p:tgtEl>
                                          <p:spTgt spid="293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9311"/>
                                        </p:tgtEl>
                                        <p:attrNameLst>
                                          <p:attrName>style.visibility</p:attrName>
                                        </p:attrNameLst>
                                      </p:cBhvr>
                                      <p:to>
                                        <p:strVal val="visible"/>
                                      </p:to>
                                    </p:set>
                                    <p:anim calcmode="lin" valueType="num">
                                      <p:cBhvr additive="base">
                                        <p:cTn id="27" dur="500" fill="hold"/>
                                        <p:tgtEl>
                                          <p:spTgt spid="29311"/>
                                        </p:tgtEl>
                                        <p:attrNameLst>
                                          <p:attrName>ppt_x</p:attrName>
                                        </p:attrNameLst>
                                      </p:cBhvr>
                                      <p:tavLst>
                                        <p:tav tm="0">
                                          <p:val>
                                            <p:strVal val="#ppt_x"/>
                                          </p:val>
                                        </p:tav>
                                        <p:tav tm="100000">
                                          <p:val>
                                            <p:strVal val="#ppt_x"/>
                                          </p:val>
                                        </p:tav>
                                      </p:tavLst>
                                    </p:anim>
                                    <p:anim calcmode="lin" valueType="num">
                                      <p:cBhvr additive="base">
                                        <p:cTn id="28" dur="500" fill="hold"/>
                                        <p:tgtEl>
                                          <p:spTgt spid="29311"/>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nodeType="clickEffect">
                                  <p:stCondLst>
                                    <p:cond delay="0"/>
                                  </p:stCondLst>
                                  <p:childTnLst>
                                    <p:set>
                                      <p:cBhvr>
                                        <p:cTn id="32" dur="1" fill="hold">
                                          <p:stCondLst>
                                            <p:cond delay="0"/>
                                          </p:stCondLst>
                                        </p:cTn>
                                        <p:tgtEl>
                                          <p:spTgt spid="29308"/>
                                        </p:tgtEl>
                                        <p:attrNameLst>
                                          <p:attrName>style.visibility</p:attrName>
                                        </p:attrNameLst>
                                      </p:cBhvr>
                                      <p:to>
                                        <p:strVal val="visible"/>
                                      </p:to>
                                    </p:set>
                                    <p:anim calcmode="lin" valueType="num">
                                      <p:cBhvr additive="base">
                                        <p:cTn id="33" dur="500" fill="hold"/>
                                        <p:tgtEl>
                                          <p:spTgt spid="29308"/>
                                        </p:tgtEl>
                                        <p:attrNameLst>
                                          <p:attrName>ppt_x</p:attrName>
                                        </p:attrNameLst>
                                      </p:cBhvr>
                                      <p:tavLst>
                                        <p:tav tm="0">
                                          <p:val>
                                            <p:strVal val="1+#ppt_w/2"/>
                                          </p:val>
                                        </p:tav>
                                        <p:tav tm="100000">
                                          <p:val>
                                            <p:strVal val="#ppt_x"/>
                                          </p:val>
                                        </p:tav>
                                      </p:tavLst>
                                    </p:anim>
                                    <p:anim calcmode="lin" valueType="num">
                                      <p:cBhvr additive="base">
                                        <p:cTn id="34" dur="500" fill="hold"/>
                                        <p:tgtEl>
                                          <p:spTgt spid="29308"/>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9312"/>
                                        </p:tgtEl>
                                        <p:attrNameLst>
                                          <p:attrName>style.visibility</p:attrName>
                                        </p:attrNameLst>
                                      </p:cBhvr>
                                      <p:to>
                                        <p:strVal val="visible"/>
                                      </p:to>
                                    </p:set>
                                    <p:anim calcmode="lin" valueType="num">
                                      <p:cBhvr additive="base">
                                        <p:cTn id="37" dur="500" fill="hold"/>
                                        <p:tgtEl>
                                          <p:spTgt spid="29312"/>
                                        </p:tgtEl>
                                        <p:attrNameLst>
                                          <p:attrName>ppt_x</p:attrName>
                                        </p:attrNameLst>
                                      </p:cBhvr>
                                      <p:tavLst>
                                        <p:tav tm="0">
                                          <p:val>
                                            <p:strVal val="1+#ppt_w/2"/>
                                          </p:val>
                                        </p:tav>
                                        <p:tav tm="100000">
                                          <p:val>
                                            <p:strVal val="#ppt_x"/>
                                          </p:val>
                                        </p:tav>
                                      </p:tavLst>
                                    </p:anim>
                                    <p:anim calcmode="lin" valueType="num">
                                      <p:cBhvr additive="base">
                                        <p:cTn id="38" dur="500" fill="hold"/>
                                        <p:tgtEl>
                                          <p:spTgt spid="2931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29366"/>
                                        </p:tgtEl>
                                        <p:attrNameLst>
                                          <p:attrName>style.visibility</p:attrName>
                                        </p:attrNameLst>
                                      </p:cBhvr>
                                      <p:to>
                                        <p:strVal val="visible"/>
                                      </p:to>
                                    </p:set>
                                    <p:anim calcmode="lin" valueType="num">
                                      <p:cBhvr additive="base">
                                        <p:cTn id="43" dur="500" fill="hold"/>
                                        <p:tgtEl>
                                          <p:spTgt spid="29366"/>
                                        </p:tgtEl>
                                        <p:attrNameLst>
                                          <p:attrName>ppt_x</p:attrName>
                                        </p:attrNameLst>
                                      </p:cBhvr>
                                      <p:tavLst>
                                        <p:tav tm="0">
                                          <p:val>
                                            <p:strVal val="0-#ppt_w/2"/>
                                          </p:val>
                                        </p:tav>
                                        <p:tav tm="100000">
                                          <p:val>
                                            <p:strVal val="#ppt_x"/>
                                          </p:val>
                                        </p:tav>
                                      </p:tavLst>
                                    </p:anim>
                                    <p:anim calcmode="lin" valueType="num">
                                      <p:cBhvr additive="base">
                                        <p:cTn id="44" dur="500" fill="hold"/>
                                        <p:tgtEl>
                                          <p:spTgt spid="293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49" grpId="0" autoUpdateAnimBg="0"/>
      <p:bldP spid="29311" grpId="0" autoUpdateAnimBg="0"/>
      <p:bldP spid="29312" grpId="0" autoUpdateAnimBg="0"/>
    </p:bldLst>
  </p:timing>
</p:sld>
</file>

<file path=ppt/theme/theme1.xml><?xml version="1.0" encoding="utf-8"?>
<a:theme xmlns:a="http://schemas.openxmlformats.org/drawingml/2006/main" name="7_Standarddesign">
  <a:themeElements>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Standarddesign">
      <a:majorFont>
        <a:latin typeface="Myriad Pro"/>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996</TotalTime>
  <Words>2671</Words>
  <Application>Microsoft Macintosh PowerPoint</Application>
  <PresentationFormat>On-screen Show (4:3)</PresentationFormat>
  <Paragraphs>602</Paragraphs>
  <Slides>42</Slides>
  <Notes>4</Notes>
  <HiddenSlides>1</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4</vt:i4>
      </vt:variant>
      <vt:variant>
        <vt:lpstr>Slide Titles</vt:lpstr>
      </vt:variant>
      <vt:variant>
        <vt:i4>42</vt:i4>
      </vt:variant>
    </vt:vector>
  </HeadingPairs>
  <TitlesOfParts>
    <vt:vector size="53" baseType="lpstr">
      <vt:lpstr>Arial</vt:lpstr>
      <vt:lpstr>Calibri</vt:lpstr>
      <vt:lpstr>Myriad Pro</vt:lpstr>
      <vt:lpstr>Symbol</vt:lpstr>
      <vt:lpstr>Times New Roman</vt:lpstr>
      <vt:lpstr>Wingdings</vt:lpstr>
      <vt:lpstr>7_Standarddesign</vt:lpstr>
      <vt:lpstr>Formel</vt:lpstr>
      <vt:lpstr>Equation.3</vt:lpstr>
      <vt:lpstr>Bild</vt:lpstr>
      <vt:lpstr>Equation</vt:lpstr>
      <vt:lpstr>Einführung in Web und Data Science Community Analysis </vt:lpstr>
      <vt:lpstr>Today’s lecture</vt:lpstr>
      <vt:lpstr>Acknowledgements</vt:lpstr>
      <vt:lpstr>Social Network Analysis (SNA)</vt:lpstr>
      <vt:lpstr>Kite Network</vt:lpstr>
      <vt:lpstr>Measures</vt:lpstr>
      <vt:lpstr>Legend</vt:lpstr>
      <vt:lpstr>Example: Kite-Network</vt:lpstr>
      <vt:lpstr>Example</vt:lpstr>
      <vt:lpstr>The Web as a Directed Graph</vt:lpstr>
      <vt:lpstr>Anchor Text</vt:lpstr>
      <vt:lpstr>Indexing anchor text</vt:lpstr>
      <vt:lpstr>The Web as a Resource for NLP</vt:lpstr>
      <vt:lpstr>The Web as a Resource for Ranking</vt:lpstr>
      <vt:lpstr>Query processing</vt:lpstr>
      <vt:lpstr>PageRank scoring</vt:lpstr>
      <vt:lpstr>Not quite enough</vt:lpstr>
      <vt:lpstr>Teleporting / damping</vt:lpstr>
      <vt:lpstr>Markov chains</vt:lpstr>
      <vt:lpstr>Ergodic Markov chains</vt:lpstr>
      <vt:lpstr>Ergodic Markov chains</vt:lpstr>
      <vt:lpstr>State vectors</vt:lpstr>
      <vt:lpstr>Change in state vector</vt:lpstr>
      <vt:lpstr>Steady state example</vt:lpstr>
      <vt:lpstr>How do we compute this vector?</vt:lpstr>
      <vt:lpstr>Eigenvectors and Eigenvalues Mx = 𝜆x</vt:lpstr>
      <vt:lpstr>One way of computing a</vt:lpstr>
      <vt:lpstr>A Note on Google PageRank</vt:lpstr>
      <vt:lpstr>PageRank Summary</vt:lpstr>
      <vt:lpstr>PageRank: Issues and Variants</vt:lpstr>
      <vt:lpstr>Einführung in Web und Data Science Community Analysis </vt:lpstr>
      <vt:lpstr>Google PageRank</vt:lpstr>
      <vt:lpstr>Hyperlink-Induced Topic Search (HITS)</vt:lpstr>
      <vt:lpstr>Hubs and Authorities</vt:lpstr>
      <vt:lpstr>The hope</vt:lpstr>
      <vt:lpstr>High-level scheme</vt:lpstr>
      <vt:lpstr>Base set</vt:lpstr>
      <vt:lpstr>Visualization</vt:lpstr>
      <vt:lpstr>Assembling the base set</vt:lpstr>
      <vt:lpstr>Distilling hubs and authorities</vt:lpstr>
      <vt:lpstr>Scaling</vt:lpstr>
      <vt:lpstr>How many iterations?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Uli</dc:creator>
  <cp:lastModifiedBy>Ralf Möller</cp:lastModifiedBy>
  <cp:revision>583</cp:revision>
  <cp:lastPrinted>2014-10-18T14:57:02Z</cp:lastPrinted>
  <dcterms:created xsi:type="dcterms:W3CDTF">2010-04-27T12:26:40Z</dcterms:created>
  <dcterms:modified xsi:type="dcterms:W3CDTF">2020-01-22T17:30:56Z</dcterms:modified>
</cp:coreProperties>
</file>