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5"/>
  </p:notesMasterIdLst>
  <p:handoutMasterIdLst>
    <p:handoutMasterId r:id="rId66"/>
  </p:handoutMasterIdLst>
  <p:sldIdLst>
    <p:sldId id="491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436" r:id="rId20"/>
    <p:sldId id="438" r:id="rId21"/>
    <p:sldId id="439" r:id="rId22"/>
    <p:sldId id="440" r:id="rId23"/>
    <p:sldId id="441" r:id="rId24"/>
    <p:sldId id="442" r:id="rId25"/>
    <p:sldId id="496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61" r:id="rId45"/>
    <p:sldId id="462" r:id="rId46"/>
    <p:sldId id="463" r:id="rId47"/>
    <p:sldId id="464" r:id="rId48"/>
    <p:sldId id="465" r:id="rId49"/>
    <p:sldId id="466" r:id="rId50"/>
    <p:sldId id="467" r:id="rId51"/>
    <p:sldId id="468" r:id="rId52"/>
    <p:sldId id="469" r:id="rId53"/>
    <p:sldId id="338" r:id="rId54"/>
    <p:sldId id="339" r:id="rId55"/>
    <p:sldId id="340" r:id="rId56"/>
    <p:sldId id="341" r:id="rId57"/>
    <p:sldId id="342" r:id="rId58"/>
    <p:sldId id="348" r:id="rId59"/>
    <p:sldId id="470" r:id="rId60"/>
    <p:sldId id="471" r:id="rId61"/>
    <p:sldId id="472" r:id="rId62"/>
    <p:sldId id="343" r:id="rId63"/>
    <p:sldId id="493" r:id="rId6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10FF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26"/>
  </p:normalViewPr>
  <p:slideViewPr>
    <p:cSldViewPr>
      <p:cViewPr varScale="1">
        <p:scale>
          <a:sx n="116" d="100"/>
          <a:sy n="116" d="100"/>
        </p:scale>
        <p:origin x="9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e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03.11.20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03.11.20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2079DF-04BF-2240-98E5-BF77663B7450}" type="slidenum">
              <a:rPr lang="en-GB" sz="1400">
                <a:solidFill>
                  <a:srgbClr val="000000"/>
                </a:solidFill>
              </a:rPr>
              <a:pPr eaLnBrk="1" hangingPunct="1"/>
              <a:t>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53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FEFD98-A732-844D-9BDC-F47F36D2DDF8}" type="slidenum">
              <a:rPr lang="en-GB" sz="1400">
                <a:solidFill>
                  <a:srgbClr val="000000"/>
                </a:solidFill>
              </a:rPr>
              <a:pPr eaLnBrk="1" hangingPunct="1"/>
              <a:t>15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72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62A012A-DF41-404B-837E-C72B6D70F95B}" type="slidenum">
              <a:rPr lang="en-GB" sz="1400">
                <a:solidFill>
                  <a:srgbClr val="000000"/>
                </a:solidFill>
              </a:rPr>
              <a:pPr eaLnBrk="1" hangingPunct="1"/>
              <a:t>16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92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E1B89D-8B3C-C641-9B48-B3718883FDE3}" type="slidenum">
              <a:rPr lang="en-GB" sz="1400">
                <a:solidFill>
                  <a:srgbClr val="000000"/>
                </a:solidFill>
              </a:rPr>
              <a:pPr eaLnBrk="1" hangingPunct="1"/>
              <a:t>18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19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4A5182-F64E-EC48-8B24-9E8B6393760F}" type="slidenum">
              <a:rPr lang="en-GB" sz="1400">
                <a:solidFill>
                  <a:srgbClr val="000000"/>
                </a:solidFill>
              </a:rPr>
              <a:pPr eaLnBrk="1" hangingPunct="1"/>
              <a:t>20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83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37DE97-87FB-4341-A09E-7B3EBFCEC302}" type="slidenum">
              <a:rPr lang="en-GB" sz="1400">
                <a:solidFill>
                  <a:srgbClr val="000000"/>
                </a:solidFill>
              </a:rPr>
              <a:pPr eaLnBrk="1" hangingPunct="1"/>
              <a:t>21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7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7DD246-0BC7-A54C-9394-5E8EC70C1DC9}" type="slidenum">
              <a:rPr lang="en-GB" sz="1400">
                <a:solidFill>
                  <a:srgbClr val="000000"/>
                </a:solidFill>
              </a:rPr>
              <a:pPr eaLnBrk="1" hangingPunct="1"/>
              <a:t>22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92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6416AC-EAEF-5945-9172-047FA87B6612}" type="slidenum">
              <a:rPr lang="en-GB" sz="1400">
                <a:solidFill>
                  <a:srgbClr val="000000"/>
                </a:solidFill>
              </a:rPr>
              <a:pPr eaLnBrk="1" hangingPunct="1"/>
              <a:t>23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2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5074E6-8C6C-7C4F-BB3E-F47558061CA8}" type="slidenum">
              <a:rPr lang="en-GB" sz="1400">
                <a:solidFill>
                  <a:srgbClr val="000000"/>
                </a:solidFill>
              </a:rPr>
              <a:pPr eaLnBrk="1" hangingPunct="1"/>
              <a:t>24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0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14300F-3389-114E-B46B-F6CED2CDAC6F}" type="slidenum">
              <a:rPr lang="en-GB" sz="1400">
                <a:solidFill>
                  <a:srgbClr val="000000"/>
                </a:solidFill>
              </a:rPr>
              <a:pPr eaLnBrk="1" hangingPunct="1"/>
              <a:t>27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6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93ECB68-2E5E-7C46-9FF3-0AF92DB4F716}" type="slidenum">
              <a:rPr lang="en-GB" sz="1400">
                <a:solidFill>
                  <a:srgbClr val="000000"/>
                </a:solidFill>
              </a:rPr>
              <a:pPr eaLnBrk="1" hangingPunct="1"/>
              <a:t>28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4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A836A2-4E07-BD42-BAE4-FEA881EB775F}" type="slidenum">
              <a:rPr lang="en-GB" sz="1400">
                <a:solidFill>
                  <a:srgbClr val="000000"/>
                </a:solidFill>
              </a:rPr>
              <a:pPr eaLnBrk="1" hangingPunct="1"/>
              <a:t>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42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5B8D56-018E-7E4E-8618-4D0AB8884605}" type="slidenum">
              <a:rPr lang="en-GB" sz="1400">
                <a:solidFill>
                  <a:srgbClr val="000000"/>
                </a:solidFill>
              </a:rPr>
              <a:pPr eaLnBrk="1" hangingPunct="1"/>
              <a:t>29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82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8C2EC5-03D5-954D-B25F-6655CCC8A700}" type="slidenum">
              <a:rPr lang="en-GB" sz="1400">
                <a:solidFill>
                  <a:srgbClr val="000000"/>
                </a:solidFill>
              </a:rPr>
              <a:pPr eaLnBrk="1" hangingPunct="1"/>
              <a:t>30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0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3FE0BE8-06C5-BD4E-B235-8AB7083E9567}" type="slidenum">
              <a:rPr lang="en-GB" sz="1400">
                <a:solidFill>
                  <a:srgbClr val="000000"/>
                </a:solidFill>
              </a:rPr>
              <a:pPr eaLnBrk="1" hangingPunct="1"/>
              <a:t>31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63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1B2FB7-D750-1C4A-8488-219E6C8A9F4C}" type="slidenum">
              <a:rPr lang="en-GB" sz="1400">
                <a:solidFill>
                  <a:srgbClr val="000000"/>
                </a:solidFill>
              </a:rPr>
              <a:pPr eaLnBrk="1" hangingPunct="1"/>
              <a:t>32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9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D2CE2E4-571C-524E-9D64-47514DCD0FDD}" type="slidenum">
              <a:rPr lang="en-GB" sz="1400">
                <a:solidFill>
                  <a:srgbClr val="000000"/>
                </a:solidFill>
              </a:rPr>
              <a:pPr eaLnBrk="1" hangingPunct="1"/>
              <a:t>33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7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79739E-0E92-8B4B-84CD-282481CEE6A0}" type="slidenum">
              <a:rPr lang="en-GB" sz="1400">
                <a:solidFill>
                  <a:srgbClr val="000000"/>
                </a:solidFill>
              </a:rPr>
              <a:pPr eaLnBrk="1" hangingPunct="1"/>
              <a:t>34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32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E9CC0A5-1BFD-B140-A940-2C9C53A274BD}" type="slidenum">
              <a:rPr lang="en-GB" sz="1400">
                <a:solidFill>
                  <a:srgbClr val="000000"/>
                </a:solidFill>
              </a:rPr>
              <a:pPr eaLnBrk="1" hangingPunct="1"/>
              <a:t>35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81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50DF98-8DBE-C34B-A7C5-49AC50F39FA9}" type="slidenum">
              <a:rPr lang="en-GB" sz="1400">
                <a:solidFill>
                  <a:srgbClr val="000000"/>
                </a:solidFill>
              </a:rPr>
              <a:pPr eaLnBrk="1" hangingPunct="1"/>
              <a:t>36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4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BBBB3D1-0A37-874B-9E85-715F561784A0}" type="slidenum">
              <a:rPr lang="en-GB" sz="1400">
                <a:solidFill>
                  <a:srgbClr val="000000"/>
                </a:solidFill>
              </a:rPr>
              <a:pPr eaLnBrk="1" hangingPunct="1"/>
              <a:t>37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8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F42212-D98D-824A-AA84-1DDB149B2D62}" type="slidenum">
              <a:rPr lang="en-GB" sz="1400">
                <a:solidFill>
                  <a:srgbClr val="000000"/>
                </a:solidFill>
              </a:rPr>
              <a:pPr eaLnBrk="1" hangingPunct="1"/>
              <a:t>38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0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18E10E-5F80-3741-911F-40C6B7DA6B59}" type="slidenum">
              <a:rPr lang="en-GB" sz="1400">
                <a:solidFill>
                  <a:srgbClr val="000000"/>
                </a:solidFill>
              </a:rPr>
              <a:pPr eaLnBrk="1" hangingPunct="1"/>
              <a:t>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56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1DA933-BA0B-FE4A-B80C-2F102422539C}" type="slidenum">
              <a:rPr lang="en-GB" sz="1400">
                <a:solidFill>
                  <a:srgbClr val="000000"/>
                </a:solidFill>
              </a:rPr>
              <a:pPr eaLnBrk="1" hangingPunct="1"/>
              <a:t>39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21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D2CE2E4-571C-524E-9D64-47514DCD0FDD}" type="slidenum">
              <a:rPr lang="en-GB" sz="1400">
                <a:solidFill>
                  <a:srgbClr val="000000"/>
                </a:solidFill>
              </a:rPr>
              <a:pPr eaLnBrk="1" hangingPunct="1"/>
              <a:t>40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2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14D0B2-5833-C44C-938E-4385DEC0A237}" type="slidenum">
              <a:rPr lang="en-GB" sz="1400">
                <a:solidFill>
                  <a:srgbClr val="000000"/>
                </a:solidFill>
              </a:rPr>
              <a:pPr eaLnBrk="1" hangingPunct="1"/>
              <a:t>41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3318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69A986-5DC5-1F40-A87A-528A745BCE5B}" type="slidenum">
              <a:rPr lang="en-GB" sz="1400">
                <a:solidFill>
                  <a:srgbClr val="000000"/>
                </a:solidFill>
              </a:rPr>
              <a:pPr eaLnBrk="1" hangingPunct="1"/>
              <a:t>42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756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8C2EC5-03D5-954D-B25F-6655CCC8A700}" type="slidenum">
              <a:rPr lang="en-GB" sz="1400">
                <a:solidFill>
                  <a:srgbClr val="000000"/>
                </a:solidFill>
              </a:rPr>
              <a:pPr eaLnBrk="1" hangingPunct="1"/>
              <a:t>43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094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5764AC-F71D-FF4C-A6CE-57D10ABB3B5C}" type="slidenum">
              <a:rPr lang="en-GB" sz="1400">
                <a:solidFill>
                  <a:srgbClr val="000000"/>
                </a:solidFill>
              </a:rPr>
              <a:pPr eaLnBrk="1" hangingPunct="1"/>
              <a:t>44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493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330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1BD6D7-EC6A-8B48-8752-6485C416C965}" type="slidenum">
              <a:rPr lang="en-GB" sz="1400">
                <a:solidFill>
                  <a:srgbClr val="000000"/>
                </a:solidFill>
              </a:rPr>
              <a:pPr eaLnBrk="1" hangingPunct="1"/>
              <a:t>45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69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029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189B54-1AE4-4B43-8A27-3C49D95A641C}" type="slidenum">
              <a:rPr lang="en-GB" sz="1400">
                <a:solidFill>
                  <a:srgbClr val="000000"/>
                </a:solidFill>
              </a:rPr>
              <a:pPr eaLnBrk="1" hangingPunct="1"/>
              <a:t>46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502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D98D4B-2705-CE4F-B8E0-24CBB22BDE7E}" type="slidenum">
              <a:rPr lang="en-GB" sz="1400">
                <a:solidFill>
                  <a:srgbClr val="000000"/>
                </a:solidFill>
              </a:rPr>
              <a:pPr eaLnBrk="1" hangingPunct="1"/>
              <a:t>47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10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830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AB13DA-FBE0-AE42-B50B-AA57FFCD6989}" type="slidenum">
              <a:rPr lang="en-GB" sz="1400">
                <a:solidFill>
                  <a:srgbClr val="000000"/>
                </a:solidFill>
              </a:rPr>
              <a:pPr eaLnBrk="1" hangingPunct="1"/>
              <a:t>48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31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80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476FFA-67B3-9642-83B9-8D04EC05802E}" type="slidenum">
              <a:rPr lang="en-GB" sz="1400">
                <a:solidFill>
                  <a:srgbClr val="000000"/>
                </a:solidFill>
              </a:rPr>
              <a:pPr eaLnBrk="1" hangingPunct="1"/>
              <a:t>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319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A8355CE-C1AC-F749-BBE0-E8F0DC6DF98F}" type="slidenum">
              <a:rPr lang="en-GB" sz="1400">
                <a:solidFill>
                  <a:srgbClr val="000000"/>
                </a:solidFill>
              </a:rPr>
              <a:pPr eaLnBrk="1" hangingPunct="1"/>
              <a:t>49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51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681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AABCEA-C048-3544-9A39-2E9BE09419B8}" type="slidenum">
              <a:rPr lang="en-GB" sz="1400">
                <a:solidFill>
                  <a:srgbClr val="000000"/>
                </a:solidFill>
              </a:rPr>
              <a:pPr eaLnBrk="1" hangingPunct="1"/>
              <a:t>50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886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AABCEA-C048-3544-9A39-2E9BE09419B8}" type="slidenum">
              <a:rPr lang="en-GB" sz="1400">
                <a:solidFill>
                  <a:srgbClr val="000000"/>
                </a:solidFill>
              </a:rPr>
              <a:pPr eaLnBrk="1" hangingPunct="1"/>
              <a:t>51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397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89D2DE5-9967-314C-BC26-E8EA838B1F4C}" type="slidenum">
              <a:rPr lang="en-GB" sz="1400">
                <a:solidFill>
                  <a:srgbClr val="000000"/>
                </a:solidFill>
              </a:rPr>
              <a:pPr eaLnBrk="1" hangingPunct="1"/>
              <a:t>52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13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649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3DD2F42-158A-9847-A12A-C14C826FA5AD}" type="slidenum">
              <a:rPr lang="en-US" sz="1200">
                <a:solidFill>
                  <a:schemeClr val="tx1"/>
                </a:solidFill>
              </a:rPr>
              <a:pPr eaLnBrk="1" hangingPunct="1"/>
              <a:t>53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90" y="4345036"/>
            <a:ext cx="5026221" cy="4111937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9" tIns="46314" rIns="92629" bIns="46314"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077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Remember</a:t>
            </a:r>
            <a:r>
              <a:rPr lang="de-DE" dirty="0"/>
              <a:t>:</a:t>
            </a:r>
            <a:r>
              <a:rPr lang="de-DE" baseline="0" dirty="0"/>
              <a:t> MDL = </a:t>
            </a:r>
            <a:r>
              <a:rPr lang="de-DE" baseline="0" dirty="0" err="1"/>
              <a:t>minimum</a:t>
            </a:r>
            <a:r>
              <a:rPr lang="de-DE" baseline="0" dirty="0"/>
              <a:t> </a:t>
            </a:r>
            <a:r>
              <a:rPr lang="de-DE" baseline="0" dirty="0" err="1"/>
              <a:t>description</a:t>
            </a:r>
            <a:r>
              <a:rPr lang="de-DE" baseline="0" dirty="0"/>
              <a:t> </a:t>
            </a:r>
            <a:r>
              <a:rPr lang="de-DE" baseline="0" dirty="0" err="1"/>
              <a:t>length</a:t>
            </a:r>
            <a:r>
              <a:rPr lang="de-DE" baseline="0" dirty="0"/>
              <a:t>, </a:t>
            </a:r>
            <a:r>
              <a:rPr lang="de-DE" baseline="0" dirty="0" err="1"/>
              <a:t>here</a:t>
            </a:r>
            <a:r>
              <a:rPr lang="de-DE" baseline="0" dirty="0"/>
              <a:t> </a:t>
            </a:r>
            <a:r>
              <a:rPr lang="de-DE" baseline="0" dirty="0" err="1"/>
              <a:t>network</a:t>
            </a:r>
            <a:r>
              <a:rPr lang="de-DE" baseline="0" dirty="0"/>
              <a:t> </a:t>
            </a:r>
            <a:r>
              <a:rPr lang="de-DE" baseline="0" dirty="0" err="1"/>
              <a:t>complexity</a:t>
            </a:r>
            <a:r>
              <a:rPr lang="de-DE" baseline="0" dirty="0"/>
              <a:t>;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more</a:t>
            </a:r>
            <a:r>
              <a:rPr lang="de-DE" baseline="0" dirty="0"/>
              <a:t> </a:t>
            </a:r>
            <a:r>
              <a:rPr lang="de-DE" baseline="0" dirty="0" err="1"/>
              <a:t>complex</a:t>
            </a:r>
            <a:r>
              <a:rPr lang="de-DE" baseline="0" dirty="0"/>
              <a:t> a </a:t>
            </a:r>
            <a:r>
              <a:rPr lang="de-DE" baseline="0" dirty="0" err="1"/>
              <a:t>system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lesser</a:t>
            </a:r>
            <a:r>
              <a:rPr lang="de-DE" baseline="0" dirty="0"/>
              <a:t> </a:t>
            </a:r>
            <a:r>
              <a:rPr lang="de-DE" baseline="0" dirty="0" err="1"/>
              <a:t>its</a:t>
            </a:r>
            <a:r>
              <a:rPr lang="de-DE" baseline="0" dirty="0"/>
              <a:t> </a:t>
            </a:r>
            <a:r>
              <a:rPr lang="de-DE" baseline="0" dirty="0" err="1"/>
              <a:t>probability</a:t>
            </a:r>
            <a:r>
              <a:rPr lang="de-DE" baseline="0" dirty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57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BAF201-C09E-B841-A4C8-203447D1CC77}" type="slidenum">
              <a:rPr lang="en-GB" sz="1400">
                <a:solidFill>
                  <a:srgbClr val="000000"/>
                </a:solidFill>
              </a:rPr>
              <a:pPr eaLnBrk="1" hangingPunct="1"/>
              <a:t>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87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B4C993-84CB-A140-A48B-CD87DE72FAE1}" type="slidenum">
              <a:rPr lang="en-GB" sz="1400">
                <a:solidFill>
                  <a:srgbClr val="000000"/>
                </a:solidFill>
              </a:rPr>
              <a:pPr eaLnBrk="1" hangingPunct="1"/>
              <a:t>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4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8DBD8E-9DD7-4B4F-9017-587ED6E2813B}" type="slidenum">
              <a:rPr lang="en-GB" sz="1400">
                <a:solidFill>
                  <a:srgbClr val="000000"/>
                </a:solidFill>
              </a:rPr>
              <a:pPr eaLnBrk="1" hangingPunct="1"/>
              <a:t>11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33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9AE6BC-5420-434E-97FE-AAB6579340DD}" type="slidenum">
              <a:rPr lang="en-GB" sz="1400">
                <a:solidFill>
                  <a:srgbClr val="000000"/>
                </a:solidFill>
              </a:rPr>
              <a:pPr eaLnBrk="1" hangingPunct="1"/>
              <a:t>12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9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200C32-5D36-D648-90D4-291614269A53}" type="slidenum">
              <a:rPr lang="en-GB" sz="1400">
                <a:solidFill>
                  <a:srgbClr val="000000"/>
                </a:solidFill>
              </a:rPr>
              <a:pPr eaLnBrk="1" hangingPunct="1"/>
              <a:t>13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8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5025" cy="4492625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E58AE-6D6D-DC49-9B9B-2C0940CAF9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6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E1D1-F5D4-0A42-A9B9-92FA449876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47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15C58-19C9-794A-B059-52B3EF783F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3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D80F6-5B77-CF4F-8BA3-5E7209D4A0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7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6" r:id="rId3"/>
    <p:sldLayoutId id="2147483877" r:id="rId4"/>
    <p:sldLayoutId id="2147483881" r:id="rId5"/>
    <p:sldLayoutId id="2147483882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5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4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5.wmf"/><Relationship Id="rId10" Type="http://schemas.openxmlformats.org/officeDocument/2006/relationships/image" Target="../media/image31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9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0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8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6822" y="1772816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 err="1">
                <a:cs typeface="+mj-cs"/>
              </a:rPr>
              <a:t>Foundations</a:t>
            </a:r>
            <a:r>
              <a:rPr lang="de-DE" b="1" dirty="0">
                <a:cs typeface="+mj-cs"/>
              </a:rPr>
              <a:t> </a:t>
            </a:r>
            <a:r>
              <a:rPr lang="de-DE" b="1" dirty="0" err="1">
                <a:cs typeface="+mj-cs"/>
              </a:rPr>
              <a:t>of</a:t>
            </a:r>
            <a:r>
              <a:rPr lang="de-DE" b="1" dirty="0">
                <a:cs typeface="+mj-cs"/>
              </a:rPr>
              <a:t> </a:t>
            </a:r>
            <a:br>
              <a:rPr lang="de-DE" b="1" dirty="0">
                <a:cs typeface="+mj-cs"/>
              </a:rPr>
            </a:br>
            <a:r>
              <a:rPr lang="de-DE" b="1" dirty="0">
                <a:cs typeface="+mj-cs"/>
              </a:rPr>
              <a:t>Learning </a:t>
            </a:r>
            <a:r>
              <a:rPr lang="de-DE" b="1" dirty="0" err="1">
                <a:cs typeface="+mj-cs"/>
              </a:rPr>
              <a:t>Bayesian</a:t>
            </a:r>
            <a:r>
              <a:rPr lang="de-DE" b="1" dirty="0">
                <a:cs typeface="+mj-cs"/>
              </a:rPr>
              <a:t> Networks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397515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323850" y="1917651"/>
            <a:ext cx="3600450" cy="5032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Overview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74675" y="1412775"/>
            <a:ext cx="8569325" cy="489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Maximum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6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MAP approximation</a:t>
            </a: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251147" y="1196082"/>
            <a:ext cx="8569325" cy="51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 seems like a very safe bet, but unfortunately it does not work well in practice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Summing over the hypothesis space is often intractable (e.g., 18,446,744,073,709,551,616 Boolean functions of 6 attributes)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Very common approximation: Maximum a posterior (MAP) learning: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Instead of doing prediction by considering all possible hypotheses , as in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3C8C93"/>
                </a:solidFill>
              </a:rPr>
              <a:t>P</a:t>
            </a:r>
            <a:r>
              <a:rPr lang="en-GB" sz="2000" dirty="0">
                <a:solidFill>
                  <a:srgbClr val="3C8C93"/>
                </a:solidFill>
              </a:rPr>
              <a:t>(</a:t>
            </a:r>
            <a:r>
              <a:rPr lang="en-GB" sz="2000" dirty="0" err="1">
                <a:solidFill>
                  <a:srgbClr val="3C8C93"/>
                </a:solidFill>
              </a:rPr>
              <a:t>X|</a:t>
            </a:r>
            <a:r>
              <a:rPr lang="en-GB" sz="2000" b="1" dirty="0" err="1">
                <a:solidFill>
                  <a:srgbClr val="3C8C93"/>
                </a:solidFill>
              </a:rPr>
              <a:t>d</a:t>
            </a:r>
            <a:r>
              <a:rPr lang="en-GB" sz="2000" dirty="0">
                <a:solidFill>
                  <a:srgbClr val="3C8C93"/>
                </a:solidFill>
              </a:rPr>
              <a:t>)  = </a:t>
            </a:r>
            <a:r>
              <a:rPr lang="en-GB" sz="2000" dirty="0">
                <a:solidFill>
                  <a:srgbClr val="3C8C93"/>
                </a:solidFill>
                <a:cs typeface="Times New Roman" charset="0"/>
              </a:rPr>
              <a:t>∑</a:t>
            </a:r>
            <a:r>
              <a:rPr lang="en-GB" sz="2000" baseline="-25000" dirty="0" err="1">
                <a:solidFill>
                  <a:srgbClr val="3C8C93"/>
                </a:solidFill>
                <a:cs typeface="Times New Roman" charset="0"/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 </a:t>
            </a:r>
            <a:r>
              <a:rPr lang="en-GB" sz="2000" b="1" dirty="0">
                <a:solidFill>
                  <a:srgbClr val="3C8C93"/>
                </a:solidFill>
              </a:rPr>
              <a:t>P</a:t>
            </a:r>
            <a:r>
              <a:rPr lang="en-GB" sz="2000" dirty="0">
                <a:solidFill>
                  <a:srgbClr val="3C8C93"/>
                </a:solidFill>
              </a:rPr>
              <a:t>(X| 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 |</a:t>
            </a:r>
            <a:r>
              <a:rPr lang="en-GB" sz="2000" b="1" dirty="0">
                <a:solidFill>
                  <a:srgbClr val="3C8C93"/>
                </a:solidFill>
              </a:rPr>
              <a:t>d</a:t>
            </a:r>
            <a:r>
              <a:rPr lang="en-GB" sz="2000" dirty="0">
                <a:solidFill>
                  <a:srgbClr val="3C8C93"/>
                </a:solidFill>
              </a:rPr>
              <a:t>) </a:t>
            </a:r>
            <a:r>
              <a:rPr lang="en-US" sz="2000" dirty="0">
                <a:solidFill>
                  <a:srgbClr val="3C8C93"/>
                </a:solidFill>
              </a:rPr>
              <a:t>∝ </a:t>
            </a:r>
            <a:r>
              <a:rPr lang="en-GB" sz="2000" dirty="0">
                <a:solidFill>
                  <a:srgbClr val="3C8C93"/>
                </a:solidFill>
              </a:rPr>
              <a:t>∑</a:t>
            </a:r>
            <a:r>
              <a:rPr lang="en-GB" sz="2000" baseline="-25000" dirty="0" err="1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(X|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  <a:endParaRPr lang="en-GB" sz="2000" dirty="0">
              <a:solidFill>
                <a:srgbClr val="3C8C93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Make predictions based on </a:t>
            </a:r>
            <a:r>
              <a:rPr lang="en-GB" sz="2000" dirty="0" err="1">
                <a:solidFill>
                  <a:srgbClr val="000000"/>
                </a:solidFill>
              </a:rPr>
              <a:t>h</a:t>
            </a:r>
            <a:r>
              <a:rPr lang="en-GB" sz="2000" baseline="-25000" dirty="0" err="1">
                <a:solidFill>
                  <a:srgbClr val="000000"/>
                </a:solidFill>
              </a:rPr>
              <a:t>MAP</a:t>
            </a:r>
            <a:r>
              <a:rPr lang="en-GB" sz="2000" dirty="0">
                <a:solidFill>
                  <a:srgbClr val="000000"/>
                </a:solidFill>
              </a:rPr>
              <a:t> that maximises  </a:t>
            </a:r>
            <a:r>
              <a:rPr lang="en-GB" sz="2000" dirty="0">
                <a:solidFill>
                  <a:srgbClr val="3C8C93"/>
                </a:solidFill>
              </a:rPr>
              <a:t>P(h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 |</a:t>
            </a:r>
            <a:r>
              <a:rPr lang="en-GB" sz="2000" b="1" dirty="0">
                <a:solidFill>
                  <a:srgbClr val="3C8C93"/>
                </a:solidFill>
              </a:rPr>
              <a:t>d</a:t>
            </a:r>
            <a:r>
              <a:rPr lang="en-GB" sz="2000" dirty="0">
                <a:solidFill>
                  <a:srgbClr val="3C8C93"/>
                </a:solidFill>
              </a:rPr>
              <a:t>)</a:t>
            </a:r>
            <a:r>
              <a:rPr lang="en-GB" sz="2400" dirty="0">
                <a:solidFill>
                  <a:srgbClr val="3C8C93"/>
                </a:solidFill>
              </a:rPr>
              <a:t> 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dirty="0">
                <a:solidFill>
                  <a:srgbClr val="000000"/>
                </a:solidFill>
              </a:rPr>
              <a:t>I.e., maximize </a:t>
            </a:r>
            <a:r>
              <a:rPr lang="en-GB" sz="2000" dirty="0">
                <a:solidFill>
                  <a:srgbClr val="3C8C93"/>
                </a:solidFill>
              </a:rPr>
              <a:t>P(</a:t>
            </a:r>
            <a:r>
              <a:rPr lang="en-GB" sz="2000" b="1" dirty="0">
                <a:solidFill>
                  <a:srgbClr val="3C8C93"/>
                </a:solidFill>
              </a:rPr>
              <a:t>d</a:t>
            </a:r>
            <a:r>
              <a:rPr lang="en-GB" sz="2000" dirty="0">
                <a:solidFill>
                  <a:srgbClr val="3C8C93"/>
                </a:solidFill>
              </a:rPr>
              <a:t>| 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)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b="1" dirty="0">
                <a:solidFill>
                  <a:srgbClr val="3C8C93"/>
                </a:solidFill>
              </a:rPr>
              <a:t>P</a:t>
            </a:r>
            <a:r>
              <a:rPr lang="en-GB" sz="2000" dirty="0">
                <a:solidFill>
                  <a:srgbClr val="3C8C93"/>
                </a:solidFill>
              </a:rPr>
              <a:t>(</a:t>
            </a:r>
            <a:r>
              <a:rPr lang="en-GB" sz="2000" dirty="0" err="1">
                <a:solidFill>
                  <a:srgbClr val="3C8C93"/>
                </a:solidFill>
              </a:rPr>
              <a:t>X|</a:t>
            </a:r>
            <a:r>
              <a:rPr lang="en-GB" sz="2000" b="1" dirty="0" err="1">
                <a:solidFill>
                  <a:srgbClr val="3C8C93"/>
                </a:solidFill>
              </a:rPr>
              <a:t>d</a:t>
            </a:r>
            <a:r>
              <a:rPr lang="en-GB" sz="2000" dirty="0">
                <a:solidFill>
                  <a:srgbClr val="3C8C93"/>
                </a:solidFill>
              </a:rPr>
              <a:t>) </a:t>
            </a:r>
            <a:r>
              <a:rPr lang="en-GB" sz="2000" dirty="0">
                <a:solidFill>
                  <a:srgbClr val="3C8C93"/>
                </a:solidFill>
                <a:cs typeface="Times New Roman" charset="0"/>
              </a:rPr>
              <a:t>≈</a:t>
            </a:r>
            <a:r>
              <a:rPr lang="en-GB" sz="2000" b="1" dirty="0">
                <a:solidFill>
                  <a:srgbClr val="3C8C93"/>
                </a:solidFill>
              </a:rPr>
              <a:t> P</a:t>
            </a:r>
            <a:r>
              <a:rPr lang="en-GB" sz="2000" dirty="0">
                <a:solidFill>
                  <a:srgbClr val="3C8C93"/>
                </a:solidFill>
              </a:rPr>
              <a:t>(X| </a:t>
            </a:r>
            <a:r>
              <a:rPr lang="en-GB" sz="2000" dirty="0" err="1">
                <a:solidFill>
                  <a:srgbClr val="3C8C93"/>
                </a:solidFill>
              </a:rPr>
              <a:t>h</a:t>
            </a:r>
            <a:r>
              <a:rPr lang="en-GB" sz="2000" baseline="-25000" dirty="0" err="1">
                <a:solidFill>
                  <a:srgbClr val="3C8C93"/>
                </a:solidFill>
              </a:rPr>
              <a:t>MAP</a:t>
            </a:r>
            <a:r>
              <a:rPr lang="en-GB" sz="2000" baseline="-25000" dirty="0">
                <a:solidFill>
                  <a:srgbClr val="3C8C93"/>
                </a:solidFill>
              </a:rPr>
              <a:t> </a:t>
            </a:r>
            <a:r>
              <a:rPr lang="en-GB" sz="2000" dirty="0">
                <a:solidFill>
                  <a:srgbClr val="3C8C93"/>
                </a:solidFill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248ECF-655F-254D-BBC5-FFA2697B9FCE}"/>
              </a:ext>
            </a:extLst>
          </p:cNvPr>
          <p:cNvSpPr/>
          <p:nvPr/>
        </p:nvSpPr>
        <p:spPr>
          <a:xfrm>
            <a:off x="2843808" y="6314559"/>
            <a:ext cx="3235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Man </a:t>
            </a:r>
            <a:r>
              <a:rPr lang="en-US" dirty="0" err="1"/>
              <a:t>findet</a:t>
            </a:r>
            <a:r>
              <a:rPr lang="en-US" dirty="0"/>
              <a:t> </a:t>
            </a:r>
            <a:r>
              <a:rPr lang="en-US" dirty="0">
                <a:solidFill>
                  <a:srgbClr val="3C8C93"/>
                </a:solidFill>
              </a:rPr>
              <a:t>∝ </a:t>
            </a:r>
            <a:r>
              <a:rPr lang="en-US" dirty="0" err="1"/>
              <a:t>oder</a:t>
            </a:r>
            <a:r>
              <a:rPr lang="en-US" dirty="0">
                <a:solidFill>
                  <a:srgbClr val="3C8C93"/>
                </a:solidFill>
              </a:rPr>
              <a:t> ~ </a:t>
            </a:r>
            <a:r>
              <a:rPr lang="en-US" dirty="0" err="1"/>
              <a:t>oder</a:t>
            </a:r>
            <a:r>
              <a:rPr lang="en-US" dirty="0">
                <a:solidFill>
                  <a:srgbClr val="3C8C93"/>
                </a:solidFill>
              </a:rPr>
              <a:t> = 𝛼∙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7842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2292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MAP approximation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107131" y="1268090"/>
            <a:ext cx="8569325" cy="20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is a good approximation when </a:t>
            </a:r>
            <a:r>
              <a:rPr lang="en-GB" sz="2400" dirty="0">
                <a:solidFill>
                  <a:srgbClr val="3C8C93"/>
                </a:solidFill>
              </a:rPr>
              <a:t>P(X |</a:t>
            </a:r>
            <a:r>
              <a:rPr lang="en-GB" sz="2400" b="1" dirty="0">
                <a:solidFill>
                  <a:srgbClr val="3C8C93"/>
                </a:solidFill>
              </a:rPr>
              <a:t>d</a:t>
            </a:r>
            <a:r>
              <a:rPr lang="en-GB" sz="2400" dirty="0">
                <a:solidFill>
                  <a:srgbClr val="3C8C93"/>
                </a:solidFill>
              </a:rPr>
              <a:t>) </a:t>
            </a:r>
            <a:r>
              <a:rPr lang="en-GB" sz="2400" dirty="0">
                <a:solidFill>
                  <a:srgbClr val="3C8C93"/>
                </a:solidFill>
                <a:cs typeface="Times New Roman" charset="0"/>
              </a:rPr>
              <a:t>≈ P(X| </a:t>
            </a:r>
            <a:r>
              <a:rPr lang="en-GB" sz="2400" dirty="0" err="1">
                <a:solidFill>
                  <a:srgbClr val="3C8C93"/>
                </a:solidFill>
              </a:rPr>
              <a:t>h</a:t>
            </a:r>
            <a:r>
              <a:rPr lang="en-GB" sz="2400" baseline="-25000" dirty="0" err="1">
                <a:solidFill>
                  <a:srgbClr val="3C8C93"/>
                </a:solidFill>
              </a:rPr>
              <a:t>MAP</a:t>
            </a:r>
            <a:r>
              <a:rPr lang="en-GB" sz="2400" dirty="0">
                <a:solidFill>
                  <a:srgbClr val="3C8C93"/>
                </a:solidFill>
                <a:cs typeface="Times New Roman" charset="0"/>
              </a:rPr>
              <a:t>)</a:t>
            </a:r>
            <a:r>
              <a:rPr lang="en-GB" sz="2400" dirty="0">
                <a:solidFill>
                  <a:srgbClr val="3C8C93"/>
                </a:solidFill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In our example, </a:t>
            </a:r>
            <a:r>
              <a:rPr lang="en-GB" sz="2000" dirty="0" err="1">
                <a:solidFill>
                  <a:srgbClr val="3C8C93"/>
                </a:solidFill>
              </a:rPr>
              <a:t>h</a:t>
            </a:r>
            <a:r>
              <a:rPr lang="en-GB" sz="2000" baseline="-25000" dirty="0" err="1">
                <a:solidFill>
                  <a:srgbClr val="3C8C93"/>
                </a:solidFill>
              </a:rPr>
              <a:t>MAP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is the all-lime bag after only 3 candies, predicting that the next candy will be lime with </a:t>
            </a:r>
            <a:r>
              <a:rPr lang="en-GB" sz="2000" dirty="0">
                <a:solidFill>
                  <a:srgbClr val="3C8C93"/>
                </a:solidFill>
              </a:rPr>
              <a:t>p =1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The Bayesian learner gave a prediction of 0.8, safer after seeing only 3 candies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0CCFA-79A7-5048-B69A-5EFB0719A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299" y="3340878"/>
            <a:ext cx="4354314" cy="2685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C5956-3845-4440-AC00-ABEAB4D5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35724"/>
            <a:ext cx="50292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00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Bias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251147" y="1071811"/>
            <a:ext cx="8569325" cy="54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As more data arrive, MAP and Bayesian prediction become closer, as MAP</a:t>
            </a:r>
            <a:r>
              <a:rPr lang="ja-JP" altLang="en-GB" sz="2400" dirty="0">
                <a:solidFill>
                  <a:srgbClr val="000000"/>
                </a:solidFill>
              </a:rPr>
              <a:t>’</a:t>
            </a:r>
            <a:r>
              <a:rPr lang="en-GB" altLang="ja-JP" sz="2400" dirty="0">
                <a:solidFill>
                  <a:srgbClr val="000000"/>
                </a:solidFill>
              </a:rPr>
              <a:t>s competing hypotheses become less likely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Often easier to find MAP (optimization problem) than deal with a large summation problem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i="1" dirty="0">
                <a:solidFill>
                  <a:srgbClr val="000000"/>
                </a:solidFill>
              </a:rPr>
              <a:t>P(H)</a:t>
            </a:r>
            <a:r>
              <a:rPr lang="en-GB" sz="2400" dirty="0">
                <a:solidFill>
                  <a:srgbClr val="000000"/>
                </a:solidFill>
              </a:rPr>
              <a:t> plays an important role in both MAP and Full Bayesian Learning (defines learning bias)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Used to  define a </a:t>
            </a:r>
            <a:r>
              <a:rPr lang="en-GB" sz="2400" dirty="0" err="1">
                <a:solidFill>
                  <a:srgbClr val="000000"/>
                </a:solidFill>
              </a:rPr>
              <a:t>tradeoff</a:t>
            </a:r>
            <a:r>
              <a:rPr lang="en-GB" sz="2400" dirty="0">
                <a:solidFill>
                  <a:srgbClr val="000000"/>
                </a:solidFill>
              </a:rPr>
              <a:t> between model complexity and its ability to fit the data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More complex models can explain the data better =&gt; higher 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dirty="0">
                <a:solidFill>
                  <a:srgbClr val="000000"/>
                </a:solidFill>
              </a:rPr>
              <a:t>| 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b="1" dirty="0">
                <a:solidFill>
                  <a:srgbClr val="000000"/>
                </a:solidFill>
              </a:rPr>
              <a:t>danger of </a:t>
            </a:r>
            <a:r>
              <a:rPr lang="en-GB" sz="2000" b="1" dirty="0" err="1">
                <a:solidFill>
                  <a:srgbClr val="000000"/>
                </a:solidFill>
              </a:rPr>
              <a:t>overfitting</a:t>
            </a:r>
            <a:endParaRPr lang="en-GB" sz="2000" b="1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But they are less likely a priory because there are more of them than simpler model =&gt; lower P(h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I.e. common learning bias is to penalize complexity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9737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395288" y="2348756"/>
            <a:ext cx="4537075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Overview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574675" y="1269256"/>
            <a:ext cx="85693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Maximum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Maximum Likelihood (ML) Learning</a:t>
            </a: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51520" y="1340098"/>
            <a:ext cx="8317805" cy="309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Further simplification over full Bayesian and MAP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Assume uniform priors over the space of hypotheses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MAP learning (maximize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 P(h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r>
              <a:rPr lang="en-GB" sz="2000" dirty="0">
                <a:solidFill>
                  <a:srgbClr val="000000"/>
                </a:solidFill>
              </a:rPr>
              <a:t>) reduces to maximize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When is ML appropriate?</a:t>
            </a:r>
          </a:p>
        </p:txBody>
      </p:sp>
      <p:sp>
        <p:nvSpPr>
          <p:cNvPr id="2" name="Rechteck 1"/>
          <p:cNvSpPr/>
          <p:nvPr/>
        </p:nvSpPr>
        <p:spPr>
          <a:xfrm>
            <a:off x="2545025" y="6183446"/>
            <a:ext cx="4139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Howard, R.: </a:t>
            </a:r>
            <a:r>
              <a:rPr lang="de-DE" sz="1100" dirty="0" err="1">
                <a:solidFill>
                  <a:srgbClr val="0000FF"/>
                </a:solidFill>
              </a:rPr>
              <a:t>Decision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analysis</a:t>
            </a:r>
            <a:r>
              <a:rPr lang="de-DE" sz="1100" dirty="0">
                <a:solidFill>
                  <a:srgbClr val="0000FF"/>
                </a:solidFill>
              </a:rPr>
              <a:t>: </a:t>
            </a:r>
            <a:r>
              <a:rPr lang="de-DE" sz="1100" dirty="0" err="1">
                <a:solidFill>
                  <a:srgbClr val="0000FF"/>
                </a:solidFill>
              </a:rPr>
              <a:t>Perspectives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inference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decision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experimentation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Proceedings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IEEE 58(5), 632-643, </a:t>
            </a:r>
            <a:r>
              <a:rPr lang="de-DE" sz="1100" b="1" dirty="0">
                <a:solidFill>
                  <a:srgbClr val="FF0000"/>
                </a:solidFill>
              </a:rPr>
              <a:t>1970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89631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02096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Maximum Likelihood (ML) Learning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323155" y="1340098"/>
            <a:ext cx="8569325" cy="460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Further simplification over Full Bayesian and MAP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Assume uniform prior over the space of hypotheses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MAP learning (maximize </a:t>
            </a:r>
            <a:r>
              <a:rPr lang="en-GB" sz="2000" i="1">
                <a:solidFill>
                  <a:srgbClr val="000000"/>
                </a:solidFill>
              </a:rPr>
              <a:t>P(</a:t>
            </a:r>
            <a:r>
              <a:rPr lang="en-GB" sz="2000" b="1" i="1">
                <a:solidFill>
                  <a:srgbClr val="000000"/>
                </a:solidFill>
              </a:rPr>
              <a:t>d</a:t>
            </a:r>
            <a:r>
              <a:rPr lang="en-GB" sz="2000" i="1">
                <a:solidFill>
                  <a:srgbClr val="000000"/>
                </a:solidFill>
              </a:rPr>
              <a:t>| 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 P(h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</a:t>
            </a:r>
            <a:r>
              <a:rPr lang="en-GB" sz="2000">
                <a:solidFill>
                  <a:srgbClr val="000000"/>
                </a:solidFill>
              </a:rPr>
              <a:t>) reduces to maximize </a:t>
            </a:r>
            <a:r>
              <a:rPr lang="en-GB" sz="2000" i="1">
                <a:solidFill>
                  <a:srgbClr val="000000"/>
                </a:solidFill>
              </a:rPr>
              <a:t>P(</a:t>
            </a:r>
            <a:r>
              <a:rPr lang="en-GB" sz="2000" b="1" i="1">
                <a:solidFill>
                  <a:srgbClr val="000000"/>
                </a:solidFill>
              </a:rPr>
              <a:t>d</a:t>
            </a:r>
            <a:r>
              <a:rPr lang="en-GB" sz="2000" i="1">
                <a:solidFill>
                  <a:srgbClr val="000000"/>
                </a:solidFill>
              </a:rPr>
              <a:t>| 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</a:t>
            </a:r>
            <a:r>
              <a:rPr lang="en-GB" sz="200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When is ML appropriate?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Used in statistics as the standard (non-bayesian) statistical learning method by those who distrust subjective nature of hypotheses priors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When the competing hypotheses are indeed equally likely (e.g. have same complexity)</a:t>
            </a:r>
            <a:endParaRPr lang="en-GB" sz="240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With very large datasets, for which </a:t>
            </a:r>
            <a:r>
              <a:rPr lang="en-GB" sz="2000" i="1">
                <a:solidFill>
                  <a:srgbClr val="000000"/>
                </a:solidFill>
              </a:rPr>
              <a:t>P(</a:t>
            </a:r>
            <a:r>
              <a:rPr lang="en-GB" sz="2000" b="1" i="1">
                <a:solidFill>
                  <a:srgbClr val="000000"/>
                </a:solidFill>
              </a:rPr>
              <a:t>d</a:t>
            </a:r>
            <a:r>
              <a:rPr lang="en-GB" sz="2000" i="1">
                <a:solidFill>
                  <a:srgbClr val="000000"/>
                </a:solidFill>
              </a:rPr>
              <a:t>| 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 </a:t>
            </a:r>
            <a:r>
              <a:rPr lang="en-GB" sz="2000">
                <a:solidFill>
                  <a:srgbClr val="000000"/>
                </a:solidFill>
              </a:rPr>
              <a:t>tends to overcome  the influence of</a:t>
            </a:r>
            <a:r>
              <a:rPr lang="en-GB" sz="2000" i="1">
                <a:solidFill>
                  <a:srgbClr val="000000"/>
                </a:solidFill>
              </a:rPr>
              <a:t> P</a:t>
            </a:r>
            <a:r>
              <a:rPr lang="en-GB" sz="2000">
                <a:solidFill>
                  <a:srgbClr val="000000"/>
                </a:solidFill>
              </a:rPr>
              <a:t>(</a:t>
            </a:r>
            <a:r>
              <a:rPr lang="en-GB" sz="2000" i="1">
                <a:solidFill>
                  <a:srgbClr val="000000"/>
                </a:solidFill>
              </a:rPr>
              <a:t>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078110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674685" y="3401018"/>
            <a:ext cx="4537075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Overview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574675" y="1269256"/>
            <a:ext cx="85693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Maximum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 (complete data)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4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292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Learning </a:t>
            </a:r>
            <a:r>
              <a:rPr lang="en-GB" dirty="0" err="1">
                <a:latin typeface="+mn-lt"/>
              </a:rPr>
              <a:t>BNets</a:t>
            </a:r>
            <a:r>
              <a:rPr lang="en-GB" dirty="0">
                <a:latin typeface="+mn-lt"/>
              </a:rPr>
              <a:t>: Complete Data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5123" y="1124074"/>
            <a:ext cx="8569325" cy="37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will start by applying  ML to the simplest type  of </a:t>
            </a:r>
            <a:r>
              <a:rPr lang="en-GB" sz="2400" dirty="0" err="1">
                <a:solidFill>
                  <a:srgbClr val="000000"/>
                </a:solidFill>
              </a:rPr>
              <a:t>BNets</a:t>
            </a:r>
            <a:r>
              <a:rPr lang="en-GB" sz="2400" dirty="0">
                <a:solidFill>
                  <a:srgbClr val="000000"/>
                </a:solidFill>
              </a:rPr>
              <a:t> learning: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known structure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Data containing observations for all variables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en-GB" sz="1800" dirty="0">
                <a:solidFill>
                  <a:srgbClr val="000000"/>
                </a:solidFill>
              </a:rPr>
              <a:t>All variables are observable, no missing data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only thing that we need to learn are the network</a:t>
            </a:r>
            <a:r>
              <a:rPr lang="ja-JP" altLang="en-GB" sz="2400" dirty="0">
                <a:solidFill>
                  <a:srgbClr val="000000"/>
                </a:solidFill>
              </a:rPr>
              <a:t>’</a:t>
            </a:r>
            <a:r>
              <a:rPr lang="en-GB" altLang="ja-JP" sz="2400" dirty="0">
                <a:solidFill>
                  <a:srgbClr val="000000"/>
                </a:solidFill>
              </a:rPr>
              <a:t>s parameters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21218"/>
            <a:ext cx="5616624" cy="25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2922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08912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Maximum-Likelihood-</a:t>
            </a:r>
            <a:r>
              <a:rPr lang="en-US" dirty="0" err="1">
                <a:latin typeface="+mn-lt"/>
              </a:rPr>
              <a:t>Parameterschätzung</a:t>
            </a:r>
            <a:endParaRPr lang="en-US" dirty="0">
              <a:latin typeface="+mn-lt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342900" indent="-342900"/>
            <a:r>
              <a:rPr lang="en-US" dirty="0" err="1"/>
              <a:t>Nehme</a:t>
            </a:r>
            <a:r>
              <a:rPr lang="en-US" dirty="0"/>
              <a:t> an, die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BNs </a:t>
            </a:r>
            <a:r>
              <a:rPr lang="en-US" dirty="0" err="1"/>
              <a:t>sei</a:t>
            </a:r>
            <a:r>
              <a:rPr lang="en-US" dirty="0"/>
              <a:t> </a:t>
            </a:r>
            <a:r>
              <a:rPr lang="en-US" dirty="0" err="1"/>
              <a:t>bekannt</a:t>
            </a:r>
            <a:endParaRPr lang="en-US" dirty="0"/>
          </a:p>
          <a:p>
            <a:pPr marL="342900" indent="-342900"/>
            <a:r>
              <a:rPr lang="en-US" dirty="0" err="1"/>
              <a:t>Ziel</a:t>
            </a:r>
            <a:r>
              <a:rPr lang="en-US" dirty="0"/>
              <a:t>: </a:t>
            </a:r>
            <a:r>
              <a:rPr lang="en-US" dirty="0" err="1"/>
              <a:t>Schätze</a:t>
            </a:r>
            <a:r>
              <a:rPr lang="en-US" dirty="0"/>
              <a:t> BN-Parameter </a:t>
            </a:r>
            <a:r>
              <a:rPr lang="en-US" b="1" dirty="0"/>
              <a:t>𝜃</a:t>
            </a:r>
            <a:endParaRPr lang="en-US" dirty="0"/>
          </a:p>
          <a:p>
            <a:pPr marL="742950" lvl="1" indent="-285750"/>
            <a:r>
              <a:rPr lang="en-US" dirty="0" err="1">
                <a:ea typeface="Arial Unicode MS" charset="0"/>
                <a:cs typeface="Arial Unicode MS" charset="0"/>
              </a:rPr>
              <a:t>Einträge</a:t>
            </a:r>
            <a:r>
              <a:rPr lang="en-US" dirty="0">
                <a:ea typeface="Arial Unicode MS" charset="0"/>
                <a:cs typeface="Arial Unicode MS" charset="0"/>
              </a:rPr>
              <a:t> in CPTs, P(X | Parents(X))</a:t>
            </a:r>
          </a:p>
          <a:p>
            <a:pPr marL="342900" indent="-342900"/>
            <a:r>
              <a:rPr lang="en-US" dirty="0"/>
              <a:t>Eine </a:t>
            </a:r>
            <a:r>
              <a:rPr lang="en-US" dirty="0" err="1"/>
              <a:t>Parametrierung</a:t>
            </a:r>
            <a:r>
              <a:rPr lang="en-US" dirty="0"/>
              <a:t> </a:t>
            </a:r>
            <a:r>
              <a:rPr lang="en-US" b="1" dirty="0"/>
              <a:t>𝜃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ist</a:t>
            </a:r>
            <a:r>
              <a:rPr lang="en-US" dirty="0">
                <a:sym typeface="Symbol" charset="0"/>
              </a:rPr>
              <a:t> gut, falls </a:t>
            </a:r>
            <a:r>
              <a:rPr lang="en-US" dirty="0" err="1">
                <a:sym typeface="Symbol" charset="0"/>
              </a:rPr>
              <a:t>hierdurch</a:t>
            </a:r>
            <a:r>
              <a:rPr lang="en-US" dirty="0">
                <a:sym typeface="Symbol" charset="0"/>
              </a:rPr>
              <a:t> die </a:t>
            </a:r>
            <a:r>
              <a:rPr lang="en-US" dirty="0" err="1">
                <a:sym typeface="Symbol" charset="0"/>
              </a:rPr>
              <a:t>beobachteten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Daten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wahrscheinlich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generiert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werden</a:t>
            </a:r>
            <a:r>
              <a:rPr lang="en-US" dirty="0">
                <a:sym typeface="Symbol" charset="0"/>
              </a:rPr>
              <a:t>:</a:t>
            </a:r>
          </a:p>
          <a:p>
            <a:pPr marL="342900" indent="-342900"/>
            <a:endParaRPr lang="en-US" dirty="0">
              <a:sym typeface="Symbol" charset="0"/>
            </a:endParaRPr>
          </a:p>
          <a:p>
            <a:pPr marL="342900" indent="-342900">
              <a:buFont typeface="Wingdings" charset="0"/>
              <a:buNone/>
            </a:pPr>
            <a:endParaRPr lang="en-US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Maximum Likelihood Estimation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(MLE) </a:t>
            </a:r>
            <a:r>
              <a:rPr lang="en-US" dirty="0" err="1">
                <a:sym typeface="Symbol" charset="0"/>
              </a:rPr>
              <a:t>Prinzip</a:t>
            </a:r>
            <a:r>
              <a:rPr lang="en-US" dirty="0">
                <a:sym typeface="Symbol" charset="0"/>
              </a:rPr>
              <a:t>: </a:t>
            </a:r>
            <a:r>
              <a:rPr lang="en-US" dirty="0" err="1">
                <a:sym typeface="Symbol" charset="0"/>
              </a:rPr>
              <a:t>Wähle</a:t>
            </a:r>
            <a:r>
              <a:rPr lang="en-US" dirty="0">
                <a:sym typeface="Symbol" charset="0"/>
              </a:rPr>
              <a:t> </a:t>
            </a:r>
            <a:r>
              <a:rPr lang="en-US" b="1" dirty="0"/>
              <a:t>𝜃</a:t>
            </a:r>
            <a:r>
              <a:rPr lang="en-US" b="1" baseline="30000" dirty="0"/>
              <a:t>*</a:t>
            </a:r>
            <a:r>
              <a:rPr lang="en-US" dirty="0">
                <a:sym typeface="Symbol" charset="0"/>
              </a:rPr>
              <a:t> so,</a:t>
            </a:r>
            <a:br>
              <a:rPr lang="en-US" dirty="0">
                <a:sym typeface="Symbol" charset="0"/>
              </a:rPr>
            </a:br>
            <a:r>
              <a:rPr lang="en-US" dirty="0" err="1">
                <a:sym typeface="Symbol" charset="0"/>
              </a:rPr>
              <a:t>dass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>
                <a:sym typeface="Symbol" charset="0"/>
              </a:rPr>
              <a:t>P(D|</a:t>
            </a:r>
            <a:r>
              <a:rPr lang="en-US" b="1" dirty="0"/>
              <a:t> 𝜃</a:t>
            </a:r>
            <a:r>
              <a:rPr lang="en-US" b="1" baseline="30000" dirty="0"/>
              <a:t>*</a:t>
            </a:r>
            <a:r>
              <a:rPr lang="en-US" dirty="0"/>
              <a:t>) </a:t>
            </a:r>
            <a:r>
              <a:rPr lang="en-US" dirty="0" err="1">
                <a:sym typeface="Symbol" charset="0"/>
              </a:rPr>
              <a:t>maximiert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wird</a:t>
            </a:r>
            <a:endParaRPr lang="en-US" dirty="0">
              <a:sym typeface="Symbol" charset="0"/>
            </a:endParaRPr>
          </a:p>
          <a:p>
            <a:pPr marL="342900" indent="-342900"/>
            <a:endParaRPr lang="en-US" dirty="0">
              <a:sym typeface="Symbol" charset="0"/>
            </a:endParaRPr>
          </a:p>
        </p:txBody>
      </p:sp>
      <p:graphicFrame>
        <p:nvGraphicFramePr>
          <p:cNvPr id="97284" name="Object 2"/>
          <p:cNvGraphicFramePr>
            <a:graphicFrameLocks noChangeAspect="1"/>
          </p:cNvGraphicFramePr>
          <p:nvPr/>
        </p:nvGraphicFramePr>
        <p:xfrm>
          <a:off x="1259632" y="3689350"/>
          <a:ext cx="52609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" name="Formel" r:id="rId3" imgW="2209800" imgH="368300" progId="Equation.3">
                  <p:embed/>
                </p:oleObj>
              </mc:Choice>
              <mc:Fallback>
                <p:oleObj name="Formel" r:id="rId3" imgW="2209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689350"/>
                        <a:ext cx="526097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784462" y="4665941"/>
            <a:ext cx="2878404" cy="1328023"/>
          </a:xfrm>
          <a:prstGeom prst="wedgeRoundRectCallout">
            <a:avLst>
              <a:gd name="adj1" fmla="val -62136"/>
              <a:gd name="adj2" fmla="val -82929"/>
              <a:gd name="adj3" fmla="val 16667"/>
            </a:avLst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 err="1">
                <a:latin typeface="Arial" charset="0"/>
              </a:rPr>
              <a:t>Gleichverteilte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unabhängige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Stichprobem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i.i.d</a:t>
            </a:r>
            <a:r>
              <a:rPr lang="en-US" dirty="0">
                <a:latin typeface="Arial" charset="0"/>
              </a:rPr>
              <a:t>. samples)</a:t>
            </a: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1187624" y="3689350"/>
            <a:ext cx="1728192" cy="6037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6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Acknowledgements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AIMA </a:t>
            </a:r>
            <a:r>
              <a:rPr lang="de-DE" dirty="0" err="1"/>
              <a:t>book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Cristina </a:t>
            </a:r>
            <a:r>
              <a:rPr lang="de-DE" dirty="0" err="1"/>
              <a:t>Conati</a:t>
            </a:r>
            <a:r>
              <a:rPr lang="de-DE" dirty="0"/>
              <a:t>, UBC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Picture 1029" descr="2e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3369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547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>
                <a:latin typeface="+mn-lt"/>
              </a:rPr>
              <a:t>Anwendungsbeispiel Bonbonfabrik</a:t>
            </a:r>
          </a:p>
        </p:txBody>
      </p:sp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259107" y="1223122"/>
            <a:ext cx="8280920" cy="367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Ein Hersteller wählt die Farbe des Bonbonpapiers mit einer bestimmten Wahrscheinlichkeit je nach Geschmack, wobei die </a:t>
            </a:r>
            <a:r>
              <a:rPr lang="de-DE" sz="2400">
                <a:solidFill>
                  <a:srgbClr val="000000"/>
                </a:solidFill>
              </a:rPr>
              <a:t>entsprechende Verteilung </a:t>
            </a:r>
            <a:r>
              <a:rPr lang="de-DE" sz="2400" dirty="0">
                <a:solidFill>
                  <a:srgbClr val="000000"/>
                </a:solidFill>
              </a:rPr>
              <a:t>nicht bekannt sei</a:t>
            </a: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Wenn Geschmack=</a:t>
            </a:r>
            <a:r>
              <a:rPr lang="de-DE" sz="2000" dirty="0" err="1">
                <a:solidFill>
                  <a:srgbClr val="000000"/>
                </a:solidFill>
              </a:rPr>
              <a:t>cherry</a:t>
            </a:r>
            <a:r>
              <a:rPr lang="de-DE" sz="2000" dirty="0">
                <a:solidFill>
                  <a:srgbClr val="000000"/>
                </a:solidFill>
              </a:rPr>
              <a:t>, wähle rotes Papier mit </a:t>
            </a:r>
            <a:r>
              <a:rPr lang="de-DE" sz="2000" dirty="0" err="1">
                <a:solidFill>
                  <a:srgbClr val="000000"/>
                </a:solidFill>
              </a:rPr>
              <a:t>W'keit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i="1" dirty="0">
                <a:solidFill>
                  <a:srgbClr val="000000"/>
                </a:solidFill>
              </a:rPr>
              <a:t>𝜃</a:t>
            </a:r>
            <a:r>
              <a:rPr lang="de-DE" sz="2000" i="1" baseline="-25000" dirty="0">
                <a:solidFill>
                  <a:srgbClr val="000000"/>
                </a:solidFill>
              </a:rPr>
              <a:t>1</a:t>
            </a:r>
            <a:endParaRPr lang="de-DE" sz="2000" dirty="0">
              <a:solidFill>
                <a:srgbClr val="000000"/>
              </a:solidFill>
            </a:endParaRP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Wenn Geschmack=</a:t>
            </a:r>
            <a:r>
              <a:rPr lang="de-DE" sz="2000" dirty="0" err="1">
                <a:solidFill>
                  <a:srgbClr val="000000"/>
                </a:solidFill>
              </a:rPr>
              <a:t>lime</a:t>
            </a:r>
            <a:r>
              <a:rPr lang="de-DE" sz="2000" dirty="0">
                <a:solidFill>
                  <a:srgbClr val="000000"/>
                </a:solidFill>
              </a:rPr>
              <a:t>, wähle rotes Papier mit </a:t>
            </a:r>
            <a:r>
              <a:rPr lang="de-DE" sz="2000" dirty="0" err="1">
                <a:solidFill>
                  <a:srgbClr val="000000"/>
                </a:solidFill>
              </a:rPr>
              <a:t>W'keit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i="1" dirty="0">
                <a:solidFill>
                  <a:srgbClr val="000000"/>
                </a:solidFill>
              </a:rPr>
              <a:t>𝜃</a:t>
            </a:r>
            <a:r>
              <a:rPr lang="de-DE" sz="2000" i="1" baseline="-25000" dirty="0">
                <a:solidFill>
                  <a:srgbClr val="000000"/>
                </a:solidFill>
              </a:rPr>
              <a:t>2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Das </a:t>
            </a:r>
            <a:r>
              <a:rPr lang="de-DE" sz="2400" dirty="0" err="1">
                <a:solidFill>
                  <a:srgbClr val="000000"/>
                </a:solidFill>
              </a:rPr>
              <a:t>Bayessche</a:t>
            </a:r>
            <a:r>
              <a:rPr lang="de-DE" sz="2400" dirty="0">
                <a:solidFill>
                  <a:srgbClr val="000000"/>
                </a:solidFill>
              </a:rPr>
              <a:t> Netzwerk enthält drei zu lernende Parameter</a:t>
            </a:r>
          </a:p>
          <a:p>
            <a:pPr marL="796925" lvl="1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𝜃 𝜃 </a:t>
            </a:r>
            <a:r>
              <a:rPr lang="de-DE" sz="2000" i="1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𝜃 </a:t>
            </a:r>
            <a:r>
              <a:rPr lang="de-DE" sz="2000" i="1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571875" y="4214813"/>
            <a:ext cx="2281238" cy="2284412"/>
            <a:chOff x="1882" y="2251"/>
            <a:chExt cx="1805" cy="185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51"/>
              <a:ext cx="1578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882" y="3249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762278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/>
              <a:t>Anwendungsbeispiel Bonbonfabrik</a:t>
            </a:r>
            <a:endParaRPr lang="en-GB" b="0" dirty="0">
              <a:latin typeface="+mn-lt"/>
            </a:endParaRPr>
          </a:p>
        </p:txBody>
      </p:sp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287337" y="1052066"/>
            <a:ext cx="8893175" cy="540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>
                <a:solidFill>
                  <a:srgbClr val="000000"/>
                </a:solidFill>
              </a:rPr>
              <a:t>P( W=green,  F = cherry|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=</a:t>
            </a:r>
            <a:r>
              <a:rPr lang="de-DE" sz="2000" i="1">
                <a:solidFill>
                  <a:srgbClr val="000000"/>
                </a:solidFill>
              </a:rPr>
              <a:t> </a:t>
            </a:r>
            <a:r>
              <a:rPr lang="de-DE" sz="2000" b="1">
                <a:solidFill>
                  <a:srgbClr val="000000"/>
                </a:solidFill>
              </a:rPr>
              <a:t>(*)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de-DE" sz="2000">
                <a:solidFill>
                  <a:srgbClr val="000000"/>
                </a:solidFill>
              </a:rPr>
              <a:t>      = P( W=green|F = cherry,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P( F = cherry|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de-DE" sz="2000">
                <a:solidFill>
                  <a:srgbClr val="000000"/>
                </a:solidFill>
              </a:rPr>
              <a:t>     =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𝜃 (1-𝜃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</a:t>
            </a:r>
            <a:endParaRPr lang="de-DE" sz="200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>
                <a:solidFill>
                  <a:srgbClr val="000000"/>
                </a:solidFill>
              </a:rPr>
              <a:t>Wir packen N Bonbons aus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</a:rPr>
              <a:t> sind cherry und </a:t>
            </a:r>
            <a:r>
              <a:rPr lang="de-DE" sz="2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</a:rPr>
              <a:t> sind lime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>
                <a:solidFill>
                  <a:srgbClr val="000000"/>
                </a:solidFill>
              </a:rPr>
              <a:t>r</a:t>
            </a:r>
            <a:r>
              <a:rPr lang="de-DE" sz="2000" baseline="30000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</a:rPr>
              <a:t> cherry mit rotem Papier, g</a:t>
            </a:r>
            <a:r>
              <a:rPr lang="de-DE" sz="2000" baseline="30000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</a:rPr>
              <a:t> cherry mit grünem Papier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>
                <a:solidFill>
                  <a:srgbClr val="000000"/>
                </a:solidFill>
              </a:rPr>
              <a:t>r</a:t>
            </a:r>
            <a:r>
              <a:rPr lang="de-DE" sz="2000" baseline="30000">
                <a:solidFill>
                  <a:srgbClr val="000000"/>
                </a:solidFill>
              </a:rPr>
              <a:t>l</a:t>
            </a:r>
            <a:r>
              <a:rPr lang="de-DE" sz="2000">
                <a:solidFill>
                  <a:srgbClr val="000000"/>
                </a:solidFill>
              </a:rPr>
              <a:t> lime mit rotem Papier, g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</a:rPr>
              <a:t> lime mit grünem Papier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1800">
                <a:solidFill>
                  <a:srgbClr val="000000"/>
                </a:solidFill>
                <a:cs typeface="Times New Roman" charset="0"/>
              </a:rPr>
              <a:t>Jeder Versuch liefert eine Kombination aus Papier und Geschmack wie  bei (*)</a:t>
            </a:r>
            <a:endParaRPr lang="de-DE" sz="200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>
                <a:solidFill>
                  <a:srgbClr val="000000"/>
                </a:solidFill>
              </a:rPr>
              <a:t>P(</a:t>
            </a:r>
            <a:r>
              <a:rPr lang="de-DE" sz="2000" b="1">
                <a:solidFill>
                  <a:srgbClr val="000000"/>
                </a:solidFill>
              </a:rPr>
              <a:t>d</a:t>
            </a:r>
            <a:r>
              <a:rPr lang="de-DE" sz="2000">
                <a:solidFill>
                  <a:srgbClr val="000000"/>
                </a:solidFill>
              </a:rPr>
              <a:t>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de-DE" sz="2000">
                <a:solidFill>
                  <a:srgbClr val="000000"/>
                </a:solidFill>
              </a:rPr>
              <a:t>      = </a:t>
            </a:r>
            <a:r>
              <a:rPr lang="de-DE" sz="2000">
                <a:solidFill>
                  <a:srgbClr val="000000"/>
                </a:solidFill>
                <a:latin typeface="Arial Unicode MS" charset="0"/>
              </a:rPr>
              <a:t>∏</a:t>
            </a:r>
            <a:r>
              <a:rPr lang="de-DE" sz="2000" baseline="-25000">
                <a:solidFill>
                  <a:srgbClr val="000000"/>
                </a:solidFill>
                <a:latin typeface="Arial Unicode MS" charset="0"/>
              </a:rPr>
              <a:t>j </a:t>
            </a:r>
            <a:r>
              <a:rPr lang="de-DE" sz="2000">
                <a:solidFill>
                  <a:srgbClr val="000000"/>
                </a:solidFill>
              </a:rPr>
              <a:t>P(d</a:t>
            </a:r>
            <a:r>
              <a:rPr lang="de-DE" sz="2000" baseline="-25000">
                <a:solidFill>
                  <a:srgbClr val="000000"/>
                </a:solidFill>
              </a:rPr>
              <a:t>j</a:t>
            </a:r>
            <a:r>
              <a:rPr lang="de-DE" sz="2000">
                <a:solidFill>
                  <a:srgbClr val="000000"/>
                </a:solidFill>
              </a:rPr>
              <a:t>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= 𝜃</a:t>
            </a:r>
            <a:r>
              <a:rPr lang="de-DE" sz="2000" i="1" baseline="30000">
                <a:solidFill>
                  <a:srgbClr val="000000"/>
                </a:solidFill>
                <a:cs typeface="Times New Roman" charset="0"/>
              </a:rPr>
              <a:t>c</a:t>
            </a:r>
            <a:r>
              <a:rPr lang="de-DE" sz="2000" i="1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(1-𝜃)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 (𝜃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r</a:t>
            </a:r>
            <a:r>
              <a:rPr lang="de-DE" sz="2000" baseline="44000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 (1-𝜃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g</a:t>
            </a:r>
            <a:r>
              <a:rPr lang="de-DE" sz="2000" baseline="44000">
                <a:solidFill>
                  <a:srgbClr val="000000"/>
                </a:solidFill>
              </a:rPr>
              <a:t>c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(𝜃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r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 (1-𝜃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g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 baseline="440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65539" name="Group 5"/>
          <p:cNvGrpSpPr>
            <a:grpSpLocks/>
          </p:cNvGrpSpPr>
          <p:nvPr/>
        </p:nvGrpSpPr>
        <p:grpSpPr bwMode="auto">
          <a:xfrm>
            <a:off x="6516216" y="1413445"/>
            <a:ext cx="2160587" cy="2087563"/>
            <a:chOff x="1882" y="2251"/>
            <a:chExt cx="1805" cy="1859"/>
          </a:xfrm>
        </p:grpSpPr>
        <p:pic>
          <p:nvPicPr>
            <p:cNvPr id="6554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51"/>
              <a:ext cx="1578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1" name="Rectangle 7"/>
            <p:cNvSpPr>
              <a:spLocks noChangeArrowheads="1"/>
            </p:cNvSpPr>
            <p:nvPr/>
          </p:nvSpPr>
          <p:spPr bwMode="auto">
            <a:xfrm>
              <a:off x="1882" y="3249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/>
            </a:p>
          </p:txBody>
        </p:sp>
      </p:grp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14871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/>
              <a:t>Anwendungsbeispiel Bonbonfabrik</a:t>
            </a:r>
            <a:endParaRPr lang="de-DE" b="0" dirty="0">
              <a:latin typeface="+mn-lt"/>
            </a:endParaRPr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215899" y="1124074"/>
            <a:ext cx="8964613" cy="20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Maximierung des Logarithmus der Zielfunktion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 dirty="0">
                <a:solidFill>
                  <a:srgbClr val="000000"/>
                </a:solidFill>
              </a:rPr>
              <a:t>L = </a:t>
            </a:r>
            <a:r>
              <a:rPr lang="de-DE" sz="2000" i="1" dirty="0" err="1">
                <a:solidFill>
                  <a:srgbClr val="000000"/>
                </a:solidFill>
              </a:rPr>
              <a:t>c</a:t>
            </a:r>
            <a:r>
              <a:rPr lang="de-DE" sz="2000" dirty="0" err="1">
                <a:solidFill>
                  <a:srgbClr val="000000"/>
                </a:solidFill>
              </a:rPr>
              <a:t>log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𝜃  + </a:t>
            </a:r>
            <a:r>
              <a:rPr lang="de-DE" sz="2000" dirty="0">
                <a:solidFill>
                  <a:srgbClr val="000000"/>
                </a:solidFill>
                <a:latin typeface="Freestyle Script" charset="0"/>
              </a:rPr>
              <a:t>l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log(1- 𝜃) + </a:t>
            </a:r>
            <a:r>
              <a:rPr lang="de-DE" sz="2000" dirty="0" err="1">
                <a:solidFill>
                  <a:srgbClr val="000000"/>
                </a:solidFill>
              </a:rPr>
              <a:t>r</a:t>
            </a:r>
            <a:r>
              <a:rPr lang="de-DE" sz="2000" baseline="30000" dirty="0" err="1">
                <a:solidFill>
                  <a:srgbClr val="000000"/>
                </a:solidFill>
              </a:rPr>
              <a:t>c</a:t>
            </a:r>
            <a:r>
              <a:rPr lang="de-DE" sz="2000" i="1" dirty="0">
                <a:solidFill>
                  <a:srgbClr val="000000"/>
                </a:solidFill>
              </a:rPr>
              <a:t> </a:t>
            </a:r>
            <a:r>
              <a:rPr lang="de-DE" sz="2000" dirty="0">
                <a:solidFill>
                  <a:srgbClr val="000000"/>
                </a:solidFill>
              </a:rPr>
              <a:t>log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+ </a:t>
            </a:r>
            <a:r>
              <a:rPr lang="de-DE" sz="2000" dirty="0" err="1">
                <a:solidFill>
                  <a:srgbClr val="000000"/>
                </a:solidFill>
              </a:rPr>
              <a:t>g</a:t>
            </a:r>
            <a:r>
              <a:rPr lang="de-DE" sz="2000" baseline="30000" dirty="0" err="1">
                <a:solidFill>
                  <a:srgbClr val="000000"/>
                </a:solidFill>
              </a:rPr>
              <a:t>c</a:t>
            </a:r>
            <a:r>
              <a:rPr lang="de-DE" sz="2000" dirty="0">
                <a:solidFill>
                  <a:srgbClr val="000000"/>
                </a:solidFill>
                <a:latin typeface="Freestyle Script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log(1- 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) + </a:t>
            </a:r>
            <a:r>
              <a:rPr lang="de-DE" sz="2000" dirty="0" err="1">
                <a:solidFill>
                  <a:srgbClr val="000000"/>
                </a:solidFill>
              </a:rPr>
              <a:t>r</a:t>
            </a:r>
            <a:r>
              <a:rPr lang="de-DE" sz="2000" baseline="30000" dirty="0" err="1">
                <a:solidFill>
                  <a:srgbClr val="000000"/>
                </a:solidFill>
              </a:rPr>
              <a:t>l</a:t>
            </a:r>
            <a:r>
              <a:rPr lang="de-DE" sz="2000" i="1" dirty="0">
                <a:solidFill>
                  <a:srgbClr val="000000"/>
                </a:solidFill>
              </a:rPr>
              <a:t> </a:t>
            </a:r>
            <a:r>
              <a:rPr lang="de-DE" sz="2000" dirty="0">
                <a:solidFill>
                  <a:srgbClr val="000000"/>
                </a:solidFill>
              </a:rPr>
              <a:t>log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+ </a:t>
            </a:r>
            <a:r>
              <a:rPr lang="de-DE" sz="2000" dirty="0" err="1">
                <a:solidFill>
                  <a:srgbClr val="000000"/>
                </a:solidFill>
              </a:rPr>
              <a:t>g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 dirty="0">
                <a:solidFill>
                  <a:srgbClr val="000000"/>
                </a:solidFill>
                <a:latin typeface="Freestyle Script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log(1- 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)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Bestimmung der Ableitungen bzgl. </a:t>
            </a:r>
            <a:r>
              <a:rPr lang="de-DE" sz="2400" i="1" dirty="0">
                <a:solidFill>
                  <a:srgbClr val="000000"/>
                </a:solidFill>
                <a:cs typeface="Times New Roman" charset="0"/>
              </a:rPr>
              <a:t>𝜃, 𝜃 </a:t>
            </a:r>
            <a:r>
              <a:rPr lang="de-DE" sz="2400" i="1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400" i="1" dirty="0">
                <a:solidFill>
                  <a:srgbClr val="000000"/>
                </a:solidFill>
                <a:cs typeface="Times New Roman" charset="0"/>
              </a:rPr>
              <a:t> ,𝜃 </a:t>
            </a:r>
            <a:r>
              <a:rPr lang="de-DE" sz="2400" i="1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400" i="1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Ausdrücke ohne Term, nach dem abgeleitet wird, verschwinden</a:t>
            </a: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90006"/>
            <a:ext cx="6264423" cy="308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74098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/>
              <a:t>Maximum-</a:t>
            </a:r>
            <a:r>
              <a:rPr lang="de-DE" dirty="0" err="1"/>
              <a:t>Likelihood</a:t>
            </a:r>
            <a:r>
              <a:rPr lang="de-DE" dirty="0"/>
              <a:t>-Parameterschätzung</a:t>
            </a:r>
            <a:endParaRPr lang="de-DE" b="0" dirty="0">
              <a:latin typeface="+mn-lt"/>
            </a:endParaRPr>
          </a:p>
        </p:txBody>
      </p:sp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179388" y="1484312"/>
            <a:ext cx="8353425" cy="34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Schätzung durch Bildung relativer Häufigkeiten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Dieser Prozess ist auf jedes voll beobachtbare BN anwendbar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Mit vollständigen Daten und Maximum-</a:t>
            </a:r>
            <a:r>
              <a:rPr lang="de-DE" sz="2400" dirty="0" err="1">
                <a:solidFill>
                  <a:srgbClr val="000000"/>
                </a:solidFill>
              </a:rPr>
              <a:t>Likelihood</a:t>
            </a:r>
            <a:r>
              <a:rPr lang="de-DE" sz="2400" dirty="0">
                <a:solidFill>
                  <a:srgbClr val="000000"/>
                </a:solidFill>
              </a:rPr>
              <a:t>-Parameterschätzung: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Parameterlernen zerfällt in separate Lernprobleme für jeden Parameter (CPT) durch </a:t>
            </a:r>
            <a:r>
              <a:rPr lang="de-DE" sz="2000" dirty="0" err="1">
                <a:solidFill>
                  <a:srgbClr val="000000"/>
                </a:solidFill>
              </a:rPr>
              <a:t>Logarithmierung</a:t>
            </a:r>
            <a:endParaRPr lang="de-DE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Jeder Parameter wird durch die relative Häufigkeit eines Knotenwertes bei gegebenen Werten der Elternknoten bestimmt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82263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>
                <a:latin typeface="+mn-lt"/>
              </a:rPr>
              <a:t>Beliebte Anwendung: Naives </a:t>
            </a:r>
            <a:r>
              <a:rPr lang="de-DE" b="0" dirty="0" err="1">
                <a:latin typeface="+mn-lt"/>
              </a:rPr>
              <a:t>Bayes</a:t>
            </a:r>
            <a:r>
              <a:rPr lang="de-DE" b="0" dirty="0">
                <a:latin typeface="+mn-lt"/>
              </a:rPr>
              <a:t>-Modell</a:t>
            </a:r>
          </a:p>
        </p:txBody>
      </p:sp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142875" y="1143000"/>
            <a:ext cx="8467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err="1">
                <a:solidFill>
                  <a:srgbClr val="000000"/>
                </a:solidFill>
              </a:rPr>
              <a:t>Naïve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Bayes</a:t>
            </a:r>
            <a:r>
              <a:rPr lang="de-DE" sz="2400" dirty="0">
                <a:solidFill>
                  <a:srgbClr val="000000"/>
                </a:solidFill>
              </a:rPr>
              <a:t>-Modell: Sehr einfaches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 err="1">
                <a:solidFill>
                  <a:srgbClr val="000000"/>
                </a:solidFill>
              </a:rPr>
              <a:t>Bayessches</a:t>
            </a:r>
            <a:r>
              <a:rPr lang="de-DE" sz="2400" dirty="0">
                <a:solidFill>
                  <a:srgbClr val="000000"/>
                </a:solidFill>
              </a:rPr>
              <a:t> Netzwerk zur Klassifikation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 dirty="0">
                <a:solidFill>
                  <a:srgbClr val="000000"/>
                </a:solidFill>
              </a:rPr>
              <a:t>Klassenvariable C</a:t>
            </a:r>
            <a:r>
              <a:rPr lang="de-DE" sz="2000" dirty="0">
                <a:solidFill>
                  <a:srgbClr val="000000"/>
                </a:solidFill>
              </a:rPr>
              <a:t> (vorherzusagen) bildet Wurzel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Attributvariablen </a:t>
            </a:r>
            <a:r>
              <a:rPr lang="de-DE" sz="2000" i="1" dirty="0" err="1">
                <a:solidFill>
                  <a:srgbClr val="000000"/>
                </a:solidFill>
              </a:rPr>
              <a:t>X</a:t>
            </a:r>
            <a:r>
              <a:rPr lang="de-DE" sz="2000" i="1" baseline="-25000" dirty="0" err="1">
                <a:solidFill>
                  <a:srgbClr val="000000"/>
                </a:solidFill>
              </a:rPr>
              <a:t>i</a:t>
            </a:r>
            <a:r>
              <a:rPr lang="de-DE" sz="2000" dirty="0">
                <a:solidFill>
                  <a:srgbClr val="000000"/>
                </a:solidFill>
              </a:rPr>
              <a:t> (Beobachtungen) sind Blätter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Naiv, weil angenommen wird, dass die Attributwerte bedingt unabhängig sind, wenn die Klasse gegeben ist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de-DE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de-DE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Deterministische Vorhersagen können durch Wahl der wahrscheinlichsten Klasse erreicht werden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Skalierung auf realen Daten sehr gut:</a:t>
            </a:r>
          </a:p>
          <a:p>
            <a:pPr marL="800100" lvl="1" indent="-3429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2n + 1 Parameter benötigt</a:t>
            </a: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7371754" y="1124744"/>
            <a:ext cx="785813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1685" name="Oval 6"/>
          <p:cNvSpPr>
            <a:spLocks noChangeArrowheads="1"/>
          </p:cNvSpPr>
          <p:nvPr/>
        </p:nvSpPr>
        <p:spPr bwMode="auto">
          <a:xfrm>
            <a:off x="6300192" y="2124869"/>
            <a:ext cx="785812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1</a:t>
            </a: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71686" name="Oval 7"/>
          <p:cNvSpPr>
            <a:spLocks noChangeArrowheads="1"/>
          </p:cNvSpPr>
          <p:nvPr/>
        </p:nvSpPr>
        <p:spPr bwMode="auto">
          <a:xfrm>
            <a:off x="8300442" y="1839119"/>
            <a:ext cx="785812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n</a:t>
            </a: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71687" name="Oval 8"/>
          <p:cNvSpPr>
            <a:spLocks noChangeArrowheads="1"/>
          </p:cNvSpPr>
          <p:nvPr/>
        </p:nvSpPr>
        <p:spPr bwMode="auto">
          <a:xfrm>
            <a:off x="7228879" y="2339181"/>
            <a:ext cx="785813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2</a:t>
            </a:r>
            <a:endParaRPr lang="en-CA" b="1">
              <a:solidFill>
                <a:schemeClr val="tx1"/>
              </a:solidFill>
            </a:endParaRPr>
          </a:p>
        </p:txBody>
      </p:sp>
      <p:cxnSp>
        <p:nvCxnSpPr>
          <p:cNvPr id="71688" name="Straight Arrow Connector 10"/>
          <p:cNvCxnSpPr>
            <a:cxnSpLocks noChangeShapeType="1"/>
            <a:stCxn id="71684" idx="2"/>
            <a:endCxn id="71685" idx="0"/>
          </p:cNvCxnSpPr>
          <p:nvPr/>
        </p:nvCxnSpPr>
        <p:spPr bwMode="auto">
          <a:xfrm rot="10800000" flipV="1">
            <a:off x="6693892" y="1410494"/>
            <a:ext cx="677862" cy="714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689" name="Straight Arrow Connector 11"/>
          <p:cNvCxnSpPr>
            <a:cxnSpLocks noChangeShapeType="1"/>
            <a:stCxn id="71684" idx="4"/>
            <a:endCxn id="71687" idx="0"/>
          </p:cNvCxnSpPr>
          <p:nvPr/>
        </p:nvCxnSpPr>
        <p:spPr bwMode="auto">
          <a:xfrm rot="5400000">
            <a:off x="7372548" y="1946275"/>
            <a:ext cx="64293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690" name="Straight Arrow Connector 14"/>
          <p:cNvCxnSpPr>
            <a:cxnSpLocks noChangeShapeType="1"/>
            <a:stCxn id="71684" idx="6"/>
            <a:endCxn id="71686" idx="0"/>
          </p:cNvCxnSpPr>
          <p:nvPr/>
        </p:nvCxnSpPr>
        <p:spPr bwMode="auto">
          <a:xfrm>
            <a:off x="8157567" y="1410494"/>
            <a:ext cx="534987" cy="428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691" name="Straight Arrow Connector 24"/>
          <p:cNvCxnSpPr>
            <a:cxnSpLocks noChangeShapeType="1"/>
            <a:stCxn id="71684" idx="5"/>
          </p:cNvCxnSpPr>
          <p:nvPr/>
        </p:nvCxnSpPr>
        <p:spPr bwMode="auto">
          <a:xfrm rot="16200000" flipH="1">
            <a:off x="7736879" y="1918494"/>
            <a:ext cx="655638" cy="42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1692" name="Object 5"/>
          <p:cNvGraphicFramePr>
            <a:graphicFrameLocks noChangeAspect="1"/>
          </p:cNvGraphicFramePr>
          <p:nvPr/>
        </p:nvGraphicFramePr>
        <p:xfrm>
          <a:off x="1714500" y="3714750"/>
          <a:ext cx="57213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5" name="Equation" r:id="rId4" imgW="3340100" imgH="431800" progId="Equation.3">
                  <p:embed/>
                </p:oleObj>
              </mc:Choice>
              <mc:Fallback>
                <p:oleObj name="Equation" r:id="rId4" imgW="334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714750"/>
                        <a:ext cx="572135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6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8672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07BF-0173-4045-A2FF-DA0C3AFC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Extension </a:t>
            </a:r>
            <a:r>
              <a:rPr lang="de-DE" dirty="0" err="1"/>
              <a:t>to</a:t>
            </a:r>
            <a:r>
              <a:rPr lang="de-DE" dirty="0"/>
              <a:t> MAP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6018F0-AC55-A74B-A5C1-4B107E375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27" y="1324580"/>
            <a:ext cx="8825469" cy="46247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34A40-4E50-3C43-BB11-5BFAC5BF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517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ChangeArrowheads="1"/>
          </p:cNvSpPr>
          <p:nvPr/>
        </p:nvSpPr>
        <p:spPr bwMode="auto">
          <a:xfrm>
            <a:off x="1331640" y="3284984"/>
            <a:ext cx="5328592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dirty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Überblick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827088" y="1268760"/>
            <a:ext cx="8569325" cy="51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Volles </a:t>
            </a:r>
            <a:r>
              <a:rPr lang="de-DE" sz="2400" dirty="0" err="1">
                <a:solidFill>
                  <a:srgbClr val="000000"/>
                </a:solidFill>
              </a:rPr>
              <a:t>Bayessches</a:t>
            </a:r>
            <a:r>
              <a:rPr lang="de-DE" sz="2400" dirty="0">
                <a:solidFill>
                  <a:srgbClr val="000000"/>
                </a:solidFill>
              </a:rPr>
              <a:t> Lernen (BMA)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MAP-Lernen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Maximum-</a:t>
            </a:r>
            <a:r>
              <a:rPr lang="de-DE" sz="2400" dirty="0" err="1">
                <a:solidFill>
                  <a:srgbClr val="000000"/>
                </a:solidFill>
              </a:rPr>
              <a:t>Likelihood</a:t>
            </a:r>
            <a:r>
              <a:rPr lang="de-DE" sz="2400" dirty="0">
                <a:solidFill>
                  <a:srgbClr val="000000"/>
                </a:solidFill>
              </a:rPr>
              <a:t>-Lernen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Vollständig beobachtbar (vollständige Daten)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Mit versteckten (</a:t>
            </a:r>
            <a:r>
              <a:rPr lang="de-DE" sz="2000" dirty="0" err="1">
                <a:solidFill>
                  <a:srgbClr val="000000"/>
                </a:solidFill>
              </a:rPr>
              <a:t>unbeobachtbaren</a:t>
            </a:r>
            <a:r>
              <a:rPr lang="de-DE" sz="2000" dirty="0">
                <a:solidFill>
                  <a:srgbClr val="000000"/>
                </a:solidFill>
              </a:rPr>
              <a:t>) Variablen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277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13" y="2562225"/>
            <a:ext cx="2147137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2781300"/>
            <a:ext cx="16049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Parameterlernen mit versteckten Variablen</a:t>
            </a:r>
          </a:p>
        </p:txBody>
      </p:sp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0" y="1053108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Bisher haben wir angenommen, Daten für jede Variable des BNs stehen zur Verfügung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Was machen wir, wenn das nicht der Fall ist, d.h. es gibt versteckte (</a:t>
            </a:r>
            <a:r>
              <a:rPr lang="de-DE" sz="2400" dirty="0" err="1">
                <a:solidFill>
                  <a:srgbClr val="000000"/>
                </a:solidFill>
              </a:rPr>
              <a:t>hidden</a:t>
            </a:r>
            <a:r>
              <a:rPr lang="de-DE" sz="2400" dirty="0">
                <a:solidFill>
                  <a:srgbClr val="000000"/>
                </a:solidFill>
              </a:rPr>
              <a:t>) Variablen im Netzwerk?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4998" name="Rectangle 7"/>
          <p:cNvSpPr>
            <a:spLocks noChangeArrowheads="1"/>
          </p:cNvSpPr>
          <p:nvPr/>
        </p:nvSpPr>
        <p:spPr bwMode="auto">
          <a:xfrm>
            <a:off x="179388" y="5516563"/>
            <a:ext cx="8856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Den Ansatz mit relativen Häufigkeiten können wir nicht so einfach übernehmen (keine Zähler für Variable H bekannt)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60795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>
                <a:latin typeface="+mn-lt"/>
              </a:rPr>
              <a:t>Vermeintliche L</a:t>
            </a:r>
            <a:r>
              <a:rPr lang="de-DE" b="0" dirty="0">
                <a:latin typeface="+mn-lt"/>
              </a:rPr>
              <a:t>ösung</a:t>
            </a: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0" y="4149724"/>
            <a:ext cx="896461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Jede Variable habe 3 Werte (</a:t>
            </a:r>
            <a:r>
              <a:rPr lang="de-DE" sz="2000" dirty="0" err="1">
                <a:solidFill>
                  <a:srgbClr val="000000"/>
                </a:solidFill>
              </a:rPr>
              <a:t>low</a:t>
            </a:r>
            <a:r>
              <a:rPr lang="de-DE" sz="2000" dirty="0">
                <a:solidFill>
                  <a:srgbClr val="000000"/>
                </a:solidFill>
              </a:rPr>
              <a:t>, moderate, high)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Die Zahlen an den Knoten repräsentieren, wie viele Parameter für die CPT des betreffenden Knotens bestimmt werden müssen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78 Wahrscheinlichkeitswerte insgesamt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87044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2267744" y="2278281"/>
          <a:ext cx="2808758" cy="2230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4" name="Image" r:id="rId4" imgW="2590476" imgH="2057143" progId="">
                  <p:embed/>
                </p:oleObj>
              </mc:Choice>
              <mc:Fallback>
                <p:oleObj name="Image" r:id="rId4" imgW="2590476" imgH="20571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278281"/>
                        <a:ext cx="2808758" cy="2230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10"/>
          <p:cNvSpPr>
            <a:spLocks noChangeArrowheads="1"/>
          </p:cNvSpPr>
          <p:nvPr/>
        </p:nvSpPr>
        <p:spPr bwMode="auto">
          <a:xfrm>
            <a:off x="179388" y="1124198"/>
            <a:ext cx="8496300" cy="136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Vermeide versteckte Variablen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Könnte klappen bei kleinen Netzwerken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2" name="Cloud Callout 1"/>
          <p:cNvSpPr/>
          <p:nvPr/>
        </p:nvSpPr>
        <p:spPr>
          <a:xfrm>
            <a:off x="5220072" y="2204865"/>
            <a:ext cx="2952328" cy="979836"/>
          </a:xfrm>
          <a:prstGeom prst="cloudCallout">
            <a:avLst>
              <a:gd name="adj1" fmla="val -61491"/>
              <a:gd name="adj2" fmla="val 762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Doch was machen wir hier?</a:t>
            </a:r>
          </a:p>
        </p:txBody>
      </p:sp>
    </p:spTree>
    <p:extLst>
      <p:ext uri="{BB962C8B-B14F-4D97-AF65-F5344CB8AC3E}">
        <p14:creationId xmlns:p14="http://schemas.microsoft.com/office/powerpoint/2010/main" val="1439462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800" dirty="0" err="1">
                <a:latin typeface="+mn-lt"/>
              </a:rPr>
              <a:t>HeartDisease</a:t>
            </a:r>
            <a:r>
              <a:rPr lang="de-DE" sz="2800" dirty="0">
                <a:latin typeface="+mn-lt"/>
              </a:rPr>
              <a:t> wegzulassen ist gar keine gute Lösung!</a:t>
            </a:r>
            <a:endParaRPr lang="de-DE" sz="2800" b="0" dirty="0">
              <a:latin typeface="+mn-lt"/>
            </a:endParaRPr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179388" y="3789362"/>
            <a:ext cx="8964612" cy="237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Die Symptome sind nicht länger bedingt unabhängig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000000"/>
                </a:solidFill>
              </a:rPr>
              <a:t>gegeben die Elternknotenwerte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Sehr viel mehr Kanten, sehr viel mehr Wahrscheinlichkeiten zu spezifizieren: 708 insgesamt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Wir brauchen sehr viel mehr Daten, </a:t>
            </a:r>
            <a:br>
              <a:rPr lang="de-DE" sz="2000" dirty="0">
                <a:solidFill>
                  <a:srgbClr val="000000"/>
                </a:solidFill>
                <a:cs typeface="Times New Roman" charset="0"/>
              </a:rPr>
            </a:b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um diese ganzen Werte vernünftig zu lernen</a:t>
            </a:r>
          </a:p>
        </p:txBody>
      </p:sp>
      <p:graphicFrame>
        <p:nvGraphicFramePr>
          <p:cNvPr id="89092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059113" y="1268413"/>
          <a:ext cx="26289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8" name="Image" r:id="rId4" imgW="2628571" imgH="2234921" progId="">
                  <p:embed/>
                </p:oleObj>
              </mc:Choice>
              <mc:Fallback>
                <p:oleObj name="Image" r:id="rId4" imgW="2628571" imgH="22349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268413"/>
                        <a:ext cx="262890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473336" y="1021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48426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250825" y="1219228"/>
            <a:ext cx="3600450" cy="5032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Data Mining Bayesian Networks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50825" y="1268759"/>
            <a:ext cx="8569325" cy="503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Maximum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With hidden (unobservable) variables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05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200" b="0" dirty="0">
                <a:solidFill>
                  <a:srgbClr val="2D2DB9"/>
                </a:solidFill>
              </a:rPr>
              <a:t>Beispiel: Bonbonfabrik wieder einmal</a:t>
            </a:r>
            <a:br>
              <a:rPr lang="de-DE" sz="3200" b="0" dirty="0">
                <a:solidFill>
                  <a:srgbClr val="2D2DB9"/>
                </a:solidFill>
              </a:rPr>
            </a:br>
            <a:endParaRPr lang="de-DE" sz="3200" b="0" dirty="0">
              <a:solidFill>
                <a:srgbClr val="2D2DB9"/>
              </a:solidFill>
            </a:endParaRPr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214313" y="1125116"/>
            <a:ext cx="8353425" cy="29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Zwei Bonbontüten (1 </a:t>
            </a:r>
            <a:r>
              <a:rPr lang="de-DE" sz="2000" dirty="0" err="1">
                <a:solidFill>
                  <a:srgbClr val="000000"/>
                </a:solidFill>
              </a:rPr>
              <a:t>and</a:t>
            </a:r>
            <a:r>
              <a:rPr lang="de-DE" sz="2000" dirty="0">
                <a:solidFill>
                  <a:srgbClr val="000000"/>
                </a:solidFill>
              </a:rPr>
              <a:t> 2) wurden vermischt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Bonbons werden durch drei Eigenschaften beschrieben: </a:t>
            </a:r>
            <a:r>
              <a:rPr lang="de-DE" sz="2000" dirty="0" err="1">
                <a:solidFill>
                  <a:srgbClr val="000000"/>
                </a:solidFill>
              </a:rPr>
              <a:t>Flavor</a:t>
            </a:r>
            <a:r>
              <a:rPr lang="de-DE" sz="2000" dirty="0">
                <a:solidFill>
                  <a:srgbClr val="000000"/>
                </a:solidFill>
              </a:rPr>
              <a:t> und Wrapper wie vorher, plus Hole (ob ein Loch in der Mitte ist)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Die Merkmale </a:t>
            </a:r>
            <a:r>
              <a:rPr lang="de-DE" sz="2000">
                <a:solidFill>
                  <a:srgbClr val="000000"/>
                </a:solidFill>
              </a:rPr>
              <a:t>von Bonbons </a:t>
            </a:r>
            <a:r>
              <a:rPr lang="de-DE" sz="2000" dirty="0">
                <a:solidFill>
                  <a:srgbClr val="000000"/>
                </a:solidFill>
              </a:rPr>
              <a:t>hängen mit bestimmten Wahrscheinlichkeiten von der Tüte ab, aus der sie kommen</a:t>
            </a:r>
            <a:endParaRPr lang="de-DE" altLang="ja-JP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Wir wollen für jedes Bonbon vorhersagen, aus welcher Tüte es kam, je nach vorgefundenen Eigenschaften: </a:t>
            </a:r>
            <a:r>
              <a:rPr lang="de-DE" sz="2000" dirty="0" err="1">
                <a:solidFill>
                  <a:srgbClr val="000000"/>
                </a:solidFill>
              </a:rPr>
              <a:t>Naïve</a:t>
            </a:r>
            <a:r>
              <a:rPr lang="de-DE" sz="2000" dirty="0">
                <a:solidFill>
                  <a:srgbClr val="000000"/>
                </a:solidFill>
              </a:rPr>
              <a:t>-</a:t>
            </a:r>
            <a:r>
              <a:rPr lang="de-DE" sz="2000" dirty="0" err="1">
                <a:solidFill>
                  <a:srgbClr val="000000"/>
                </a:solidFill>
              </a:rPr>
              <a:t>Bayes</a:t>
            </a:r>
            <a:r>
              <a:rPr lang="de-DE" sz="2000" dirty="0">
                <a:solidFill>
                  <a:srgbClr val="000000"/>
                </a:solidFill>
              </a:rPr>
              <a:t>-Modell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911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6" y="4077072"/>
            <a:ext cx="3456186" cy="228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4643438" y="4292600"/>
            <a:ext cx="4249737" cy="20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  <a:cs typeface="Times New Roman" charset="0"/>
              </a:rPr>
              <a:t>𝜃= P(Bag = 1)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𝜃</a:t>
            </a:r>
            <a:r>
              <a:rPr lang="de-DE" sz="2000" baseline="-25000" dirty="0" err="1">
                <a:solidFill>
                  <a:schemeClr val="tx1"/>
                </a:solidFill>
                <a:latin typeface="+mn-lt"/>
              </a:rPr>
              <a:t>Fj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P(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Flavor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cherry|Bag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𝜃</a:t>
            </a:r>
            <a:r>
              <a:rPr lang="de-DE" sz="2000" baseline="-25000" dirty="0" err="1">
                <a:solidFill>
                  <a:schemeClr val="tx1"/>
                </a:solidFill>
                <a:latin typeface="+mn-lt"/>
              </a:rPr>
              <a:t>Wj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P(Wrapper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red|Bag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𝜃</a:t>
            </a:r>
            <a:r>
              <a:rPr lang="de-DE" sz="2000" baseline="-25000" dirty="0" err="1">
                <a:solidFill>
                  <a:schemeClr val="tx1"/>
                </a:solidFill>
                <a:latin typeface="+mn-lt"/>
              </a:rPr>
              <a:t>Hj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P(Hole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yes|Bag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=1,2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3707904" y="5949280"/>
            <a:ext cx="72008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953240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err="1">
                <a:latin typeface="+mn-lt"/>
              </a:rPr>
              <a:t>Expectation-Maximization</a:t>
            </a:r>
            <a:r>
              <a:rPr lang="de-DE" b="0" dirty="0">
                <a:latin typeface="+mn-lt"/>
              </a:rPr>
              <a:t> (EM)</a:t>
            </a:r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179388" y="1197124"/>
            <a:ext cx="8964612" cy="352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Wenn wir versteckte Variablen beibehalten und die Netzwerkparameter aus Daten lernen wollen, haben wir eine Form des </a:t>
            </a:r>
            <a:r>
              <a:rPr lang="de-DE" sz="2400" dirty="0" err="1">
                <a:solidFill>
                  <a:srgbClr val="0B05FF"/>
                </a:solidFill>
              </a:rPr>
              <a:t>unüberwachten</a:t>
            </a:r>
            <a:r>
              <a:rPr lang="de-DE" sz="2400" dirty="0">
                <a:solidFill>
                  <a:srgbClr val="0B05FF"/>
                </a:solidFill>
              </a:rPr>
              <a:t> Lernens </a:t>
            </a:r>
            <a:r>
              <a:rPr lang="de-DE" sz="2400" dirty="0">
                <a:solidFill>
                  <a:srgbClr val="000000"/>
                </a:solidFill>
              </a:rPr>
              <a:t>(</a:t>
            </a:r>
            <a:r>
              <a:rPr lang="de-DE" sz="2400" i="1" dirty="0" err="1">
                <a:solidFill>
                  <a:srgbClr val="000000"/>
                </a:solidFill>
              </a:rPr>
              <a:t>unsupervised</a:t>
            </a:r>
            <a:r>
              <a:rPr lang="de-DE" sz="2400" i="1" dirty="0">
                <a:solidFill>
                  <a:srgbClr val="000000"/>
                </a:solidFill>
              </a:rPr>
              <a:t> </a:t>
            </a:r>
            <a:r>
              <a:rPr lang="de-DE" sz="2400" i="1" dirty="0" err="1">
                <a:solidFill>
                  <a:srgbClr val="000000"/>
                </a:solidFill>
              </a:rPr>
              <a:t>learning</a:t>
            </a:r>
            <a:r>
              <a:rPr lang="de-DE" sz="2400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Die Daten geben nicht über alle Aspekte von Datenpunkten Auskunft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err="1">
                <a:solidFill>
                  <a:srgbClr val="000000"/>
                </a:solidFill>
                <a:cs typeface="Times New Roman" charset="0"/>
              </a:rPr>
              <a:t>Expectation-Maximization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Genereller Algorithmus zum Lernen von Modellparametern bei unvollständigen Daten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Hier für diskrete Datenwerte im BN-Kontext gezeigt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65996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>
                <a:latin typeface="+mn-lt"/>
              </a:rPr>
              <a:t>EM: Generelle Idee</a:t>
            </a:r>
          </a:p>
        </p:txBody>
      </p:sp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179388" y="3501008"/>
            <a:ext cx="896461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Falls wir Daten für alle Variablen im BN hätten, könnten wir die Parameter mit ML- (oder MAP-) Ansätzen lernen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Relative Häufigkeiten bestimmen, wie vorher besprochen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Falls wir die Parameter hätten, könnten wir die </a:t>
            </a:r>
            <a:r>
              <a:rPr lang="de-DE" sz="2400" dirty="0" err="1">
                <a:solidFill>
                  <a:srgbClr val="000000"/>
                </a:solidFill>
                <a:cs typeface="Times New Roman" charset="0"/>
              </a:rPr>
              <a:t>Posterior</a:t>
            </a: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-Wahrscheinlichkeiten jedes Ereignisses schätzen: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P(H|A,B,C)</a:t>
            </a: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97992"/>
            <a:ext cx="16494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5329"/>
            <a:ext cx="16049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2214563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3C36FF"/>
                </a:solidFill>
                <a:latin typeface="Helvetica" charset="0"/>
              </a:rPr>
              <a:t>Dempster</a:t>
            </a:r>
            <a:r>
              <a:rPr lang="de-DE" sz="1200" dirty="0">
                <a:solidFill>
                  <a:srgbClr val="3C36FF"/>
                </a:solidFill>
                <a:latin typeface="Helvetica" charset="0"/>
              </a:rPr>
              <a:t>, A.P., Laird. N.M., Rubin, D.B.: </a:t>
            </a:r>
            <a:r>
              <a:rPr lang="de-DE" sz="1200" i="1" dirty="0">
                <a:solidFill>
                  <a:srgbClr val="3C36FF"/>
                </a:solidFill>
                <a:latin typeface="Helvetica" charset="0"/>
              </a:rPr>
              <a:t>Maximum-</a:t>
            </a:r>
            <a:r>
              <a:rPr lang="de-DE" sz="1200" i="1" dirty="0" err="1">
                <a:solidFill>
                  <a:srgbClr val="3C36FF"/>
                </a:solidFill>
                <a:latin typeface="Helvetica" charset="0"/>
              </a:rPr>
              <a:t>Likelihood</a:t>
            </a:r>
            <a:r>
              <a:rPr lang="de-DE" sz="1200" i="1" dirty="0">
                <a:solidFill>
                  <a:srgbClr val="3C36FF"/>
                </a:solidFill>
                <a:latin typeface="Helvetica" charset="0"/>
              </a:rPr>
              <a:t> </a:t>
            </a:r>
            <a:r>
              <a:rPr lang="de-DE" sz="1200" i="1" dirty="0" err="1">
                <a:solidFill>
                  <a:srgbClr val="3C36FF"/>
                </a:solidFill>
                <a:latin typeface="Helvetica" charset="0"/>
              </a:rPr>
              <a:t>from</a:t>
            </a:r>
            <a:r>
              <a:rPr lang="de-DE" sz="1200" i="1" dirty="0">
                <a:solidFill>
                  <a:srgbClr val="3C36FF"/>
                </a:solidFill>
                <a:latin typeface="Helvetica" charset="0"/>
              </a:rPr>
              <a:t> </a:t>
            </a:r>
            <a:r>
              <a:rPr lang="de-DE" sz="1200" i="1" dirty="0" err="1">
                <a:solidFill>
                  <a:srgbClr val="3C36FF"/>
                </a:solidFill>
                <a:latin typeface="Helvetica" charset="0"/>
              </a:rPr>
              <a:t>incomplete</a:t>
            </a:r>
            <a:r>
              <a:rPr lang="de-DE" sz="1200" i="1" dirty="0">
                <a:solidFill>
                  <a:srgbClr val="3C36FF"/>
                </a:solidFill>
                <a:latin typeface="Helvetica" charset="0"/>
              </a:rPr>
              <a:t> </a:t>
            </a:r>
            <a:r>
              <a:rPr lang="de-DE" sz="1200" i="1" dirty="0" err="1">
                <a:solidFill>
                  <a:srgbClr val="3C36FF"/>
                </a:solidFill>
                <a:latin typeface="Helvetica" charset="0"/>
              </a:rPr>
              <a:t>data</a:t>
            </a:r>
            <a:r>
              <a:rPr lang="de-DE" sz="1200" i="1" dirty="0">
                <a:solidFill>
                  <a:srgbClr val="3C36FF"/>
                </a:solidFill>
                <a:latin typeface="Helvetica" charset="0"/>
              </a:rPr>
              <a:t> via </a:t>
            </a:r>
            <a:r>
              <a:rPr lang="de-DE" sz="1200" i="1" dirty="0" err="1">
                <a:solidFill>
                  <a:srgbClr val="3C36FF"/>
                </a:solidFill>
                <a:latin typeface="Helvetica" charset="0"/>
              </a:rPr>
              <a:t>the</a:t>
            </a:r>
            <a:r>
              <a:rPr lang="de-DE" sz="1200" i="1" dirty="0">
                <a:solidFill>
                  <a:srgbClr val="3C36FF"/>
                </a:solidFill>
                <a:latin typeface="Helvetica" charset="0"/>
              </a:rPr>
              <a:t> EM </a:t>
            </a:r>
            <a:r>
              <a:rPr lang="de-DE" sz="1200" i="1" dirty="0" err="1">
                <a:solidFill>
                  <a:srgbClr val="3C36FF"/>
                </a:solidFill>
                <a:latin typeface="Helvetica" charset="0"/>
              </a:rPr>
              <a:t>algorithm</a:t>
            </a:r>
            <a:r>
              <a:rPr lang="de-DE" sz="1200" dirty="0">
                <a:solidFill>
                  <a:srgbClr val="3C36FF"/>
                </a:solidFill>
                <a:latin typeface="Helvetica" charset="0"/>
              </a:rPr>
              <a:t>. Journal </a:t>
            </a:r>
            <a:r>
              <a:rPr lang="de-DE" sz="1200" dirty="0" err="1">
                <a:solidFill>
                  <a:srgbClr val="3C36FF"/>
                </a:solidFill>
                <a:latin typeface="Helvetica" charset="0"/>
              </a:rPr>
              <a:t>of</a:t>
            </a:r>
            <a:r>
              <a:rPr lang="de-DE" sz="1200" dirty="0">
                <a:solidFill>
                  <a:srgbClr val="3C36FF"/>
                </a:solidFill>
                <a:latin typeface="Helvetica" charset="0"/>
              </a:rPr>
              <a:t> </a:t>
            </a:r>
            <a:r>
              <a:rPr lang="de-DE" sz="1200" dirty="0" err="1">
                <a:solidFill>
                  <a:srgbClr val="3C36FF"/>
                </a:solidFill>
                <a:latin typeface="Helvetica" charset="0"/>
              </a:rPr>
              <a:t>the</a:t>
            </a:r>
            <a:r>
              <a:rPr lang="de-DE" sz="1200" dirty="0">
                <a:solidFill>
                  <a:srgbClr val="3C36FF"/>
                </a:solidFill>
                <a:latin typeface="Helvetica" charset="0"/>
              </a:rPr>
              <a:t> Royal Statistical Society, </a:t>
            </a:r>
            <a:r>
              <a:rPr lang="de-DE" sz="1200" b="1" dirty="0">
                <a:solidFill>
                  <a:srgbClr val="FF0000"/>
                </a:solidFill>
                <a:latin typeface="Helvetica" charset="0"/>
              </a:rPr>
              <a:t>1977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0249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EM: </a:t>
            </a:r>
            <a:r>
              <a:rPr lang="de-DE" dirty="0"/>
              <a:t>Generelle Idee</a:t>
            </a:r>
            <a:endParaRPr lang="de-DE" b="0" dirty="0"/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323478" y="1340768"/>
            <a:ext cx="820896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Der Algorithmus startet mit "erfundenen" (zufällig generierten) Informationen, um das Lernproblem zu lösen:</a:t>
            </a:r>
            <a:endParaRPr lang="de-DE" altLang="ja-JP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Erfundene Netzwerkparameterwerte (virtuell notiert in den CPTs)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Dann werden die Initialwerte in zwei Schritten verfeinert: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Expectation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(E): Aktualisiere die Daten (virtuell) mit aus dem aktuellen Modell hergeleiteten Erwartungen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Maximization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(M): Gegeben die aktualisierten Daten, aktualisieren die Parameter des BNs mitteln Maximum 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(ML) Ansatz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Das ist der gleiche Schritt, wie im voll beobachtbaren Fall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3066849" y="6289873"/>
            <a:ext cx="2722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CPT</a:t>
            </a:r>
            <a:r>
              <a:rPr lang="en-GB" sz="1400" dirty="0">
                <a:solidFill>
                  <a:srgbClr val="000000"/>
                </a:solidFill>
              </a:rPr>
              <a:t>: Conditional Probability Table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098927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279" y="260350"/>
            <a:ext cx="8785225" cy="50323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EM: Wie funktioniert das mit Naive </a:t>
            </a:r>
            <a:r>
              <a:rPr lang="de-DE" b="0" dirty="0" err="1"/>
              <a:t>Bayes-Modelen</a:t>
            </a:r>
            <a:endParaRPr lang="de-DE" b="0" dirty="0"/>
          </a:p>
        </p:txBody>
      </p:sp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0" y="105526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2403" name="Rectangle 4"/>
          <p:cNvSpPr>
            <a:spLocks noChangeArrowheads="1"/>
          </p:cNvSpPr>
          <p:nvPr/>
        </p:nvSpPr>
        <p:spPr bwMode="auto">
          <a:xfrm>
            <a:off x="179387" y="1272330"/>
            <a:ext cx="8785225" cy="358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Betrachtet die folgenden Daten, …</a:t>
            </a:r>
          </a:p>
          <a:p>
            <a:pPr marL="796925" lvl="1" indent="-339725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N Beispiele mit Booleschen Attributen X</a:t>
            </a:r>
            <a:r>
              <a:rPr lang="de-DE" sz="2000" baseline="-25000" dirty="0">
                <a:solidFill>
                  <a:srgbClr val="000000"/>
                </a:solidFill>
              </a:rPr>
              <a:t>1</a:t>
            </a:r>
            <a:r>
              <a:rPr lang="de-DE" sz="2000" dirty="0">
                <a:solidFill>
                  <a:srgbClr val="000000"/>
                </a:solidFill>
              </a:rPr>
              <a:t>, X</a:t>
            </a:r>
            <a:r>
              <a:rPr lang="de-DE" sz="2000" baseline="-25000" dirty="0">
                <a:solidFill>
                  <a:srgbClr val="000000"/>
                </a:solidFill>
              </a:rPr>
              <a:t>2</a:t>
            </a:r>
            <a:r>
              <a:rPr lang="de-DE" sz="2000" dirty="0">
                <a:solidFill>
                  <a:srgbClr val="000000"/>
                </a:solidFill>
              </a:rPr>
              <a:t>, X</a:t>
            </a:r>
            <a:r>
              <a:rPr lang="de-DE" sz="2000" baseline="-25000" dirty="0">
                <a:solidFill>
                  <a:srgbClr val="000000"/>
                </a:solidFill>
              </a:rPr>
              <a:t>3</a:t>
            </a:r>
            <a:r>
              <a:rPr lang="de-DE" sz="2000" dirty="0">
                <a:solidFill>
                  <a:srgbClr val="000000"/>
                </a:solidFill>
              </a:rPr>
              <a:t>, X</a:t>
            </a:r>
            <a:r>
              <a:rPr lang="de-DE" sz="2000" baseline="-25000" dirty="0">
                <a:solidFill>
                  <a:srgbClr val="000000"/>
                </a:solidFill>
              </a:rPr>
              <a:t>4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… die wir kategorisieren wollen mit möglichen Werten einer Klasse C = {1,2,3}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Wir verwenden einen naiven </a:t>
            </a:r>
            <a:r>
              <a:rPr lang="de-DE" sz="2400" dirty="0" err="1">
                <a:solidFill>
                  <a:srgbClr val="000000"/>
                </a:solidFill>
              </a:rPr>
              <a:t>Bayes-Klassifikator</a:t>
            </a:r>
            <a:r>
              <a:rPr lang="de-DE" sz="2400" dirty="0">
                <a:solidFill>
                  <a:srgbClr val="000000"/>
                </a:solidFill>
              </a:rPr>
              <a:t> mit versteckter Variable C</a:t>
            </a:r>
          </a:p>
        </p:txBody>
      </p:sp>
      <p:sp>
        <p:nvSpPr>
          <p:cNvPr id="102404" name="Text Box 7"/>
          <p:cNvSpPr txBox="1">
            <a:spLocks noChangeArrowheads="1"/>
          </p:cNvSpPr>
          <p:nvPr/>
        </p:nvSpPr>
        <p:spPr bwMode="auto">
          <a:xfrm>
            <a:off x="6286500" y="4888545"/>
            <a:ext cx="306494" cy="14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0" r="29477"/>
          <a:stretch>
            <a:fillRect/>
          </a:stretch>
        </p:blipFill>
        <p:spPr bwMode="auto">
          <a:xfrm>
            <a:off x="6460753" y="1338609"/>
            <a:ext cx="20716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1" r="58582"/>
          <a:stretch>
            <a:fillRect/>
          </a:stretch>
        </p:blipFill>
        <p:spPr bwMode="auto">
          <a:xfrm>
            <a:off x="2286000" y="4504903"/>
            <a:ext cx="264318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2" r="9328"/>
          <a:stretch>
            <a:fillRect/>
          </a:stretch>
        </p:blipFill>
        <p:spPr bwMode="auto">
          <a:xfrm>
            <a:off x="5114900" y="4581128"/>
            <a:ext cx="1257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245112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EM: Initialisierung</a:t>
            </a:r>
          </a:p>
        </p:txBody>
      </p:sp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251470" y="1269132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Der Algorithmus startet mit "erfundenen" (zufällig generierten) Informationen, um das Lernproblem zu lösen:</a:t>
            </a:r>
            <a:endParaRPr lang="de-DE" altLang="ja-JP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Erfundene Netzwerkparameterwerte (virtuell notiert in den CPTs)</a:t>
            </a:r>
          </a:p>
        </p:txBody>
      </p:sp>
      <p:sp>
        <p:nvSpPr>
          <p:cNvPr id="104452" name="Text Box 7"/>
          <p:cNvSpPr txBox="1">
            <a:spLocks noChangeArrowheads="1"/>
          </p:cNvSpPr>
          <p:nvPr/>
        </p:nvSpPr>
        <p:spPr bwMode="auto">
          <a:xfrm>
            <a:off x="6929438" y="3437075"/>
            <a:ext cx="500062" cy="14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7308850" y="3500438"/>
            <a:ext cx="13516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b="1" dirty="0">
                <a:solidFill>
                  <a:schemeClr val="accent2"/>
                </a:solidFill>
              </a:rPr>
              <a:t>Definiere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b="1" dirty="0">
                <a:solidFill>
                  <a:schemeClr val="accent2"/>
                </a:solidFill>
              </a:rPr>
              <a:t>zufällige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b="1" dirty="0">
                <a:solidFill>
                  <a:schemeClr val="accent2"/>
                </a:solidFill>
              </a:rPr>
              <a:t>Parameter</a:t>
            </a:r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1" r="58582"/>
          <a:stretch>
            <a:fillRect/>
          </a:stretch>
        </p:blipFill>
        <p:spPr bwMode="auto">
          <a:xfrm>
            <a:off x="2928938" y="3000375"/>
            <a:ext cx="26431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2" r="9328"/>
          <a:stretch>
            <a:fillRect/>
          </a:stretch>
        </p:blipFill>
        <p:spPr bwMode="auto">
          <a:xfrm>
            <a:off x="5786438" y="3143250"/>
            <a:ext cx="121443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43225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288032" y="332656"/>
            <a:ext cx="9036496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600" b="0" dirty="0"/>
              <a:t>EM: </a:t>
            </a:r>
            <a:r>
              <a:rPr lang="de-DE" sz="2600" b="0" dirty="0" err="1"/>
              <a:t>Expectation</a:t>
            </a:r>
            <a:r>
              <a:rPr lang="de-DE" sz="2600" dirty="0"/>
              <a:t>-</a:t>
            </a:r>
            <a:r>
              <a:rPr lang="de-DE" sz="2600" b="0" dirty="0"/>
              <a:t>Schritt (Bestimmung der erwarteter Zahlen)</a:t>
            </a:r>
          </a:p>
        </p:txBody>
      </p:sp>
      <p:sp>
        <p:nvSpPr>
          <p:cNvPr id="10649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107504" y="335756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Was benötigen wir, um die Netzwerkparameter mit dem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000000"/>
                </a:solidFill>
              </a:rPr>
              <a:t>Maximum-</a:t>
            </a:r>
            <a:r>
              <a:rPr lang="de-DE" sz="2400" dirty="0" err="1">
                <a:solidFill>
                  <a:srgbClr val="000000"/>
                </a:solidFill>
              </a:rPr>
              <a:t>Likelihood</a:t>
            </a:r>
            <a:r>
              <a:rPr lang="de-DE" sz="2400" dirty="0">
                <a:solidFill>
                  <a:srgbClr val="000000"/>
                </a:solidFill>
              </a:rPr>
              <a:t>-Ansatz zu lernen?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Für P(C) = Anzahl(Datenpunkte mit C=i) / Anzahl (alle Datenpunkte)    i=1,2,3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Für P(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h</a:t>
            </a:r>
            <a:r>
              <a:rPr lang="de-DE" sz="2000" dirty="0" err="1">
                <a:solidFill>
                  <a:srgbClr val="000000"/>
                </a:solidFill>
              </a:rPr>
              <a:t>|C</a:t>
            </a:r>
            <a:r>
              <a:rPr lang="de-DE" sz="2000" dirty="0">
                <a:solidFill>
                  <a:srgbClr val="000000"/>
                </a:solidFill>
              </a:rPr>
              <a:t>) = Anzahl(Daten mit 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h</a:t>
            </a:r>
            <a:r>
              <a:rPr lang="de-DE" sz="2000" dirty="0">
                <a:solidFill>
                  <a:srgbClr val="000000"/>
                </a:solidFill>
              </a:rPr>
              <a:t> = </a:t>
            </a:r>
            <a:r>
              <a:rPr lang="de-DE" sz="2000" dirty="0" err="1">
                <a:solidFill>
                  <a:srgbClr val="000000"/>
                </a:solidFill>
              </a:rPr>
              <a:t>val</a:t>
            </a:r>
            <a:r>
              <a:rPr lang="de-DE" sz="2000" baseline="-25000" dirty="0" err="1">
                <a:solidFill>
                  <a:srgbClr val="000000"/>
                </a:solidFill>
              </a:rPr>
              <a:t>k</a:t>
            </a:r>
            <a:r>
              <a:rPr lang="de-DE" sz="2000" dirty="0">
                <a:solidFill>
                  <a:srgbClr val="000000"/>
                </a:solidFill>
              </a:rPr>
              <a:t> und C=i) / Anzahl(Daten mit C=i)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rgbClr val="000000"/>
                </a:solidFill>
              </a:rPr>
              <a:t>                               für alle Werte </a:t>
            </a:r>
            <a:r>
              <a:rPr lang="de-DE" sz="2000" dirty="0" err="1">
                <a:solidFill>
                  <a:srgbClr val="000000"/>
                </a:solidFill>
              </a:rPr>
              <a:t>val</a:t>
            </a:r>
            <a:r>
              <a:rPr lang="de-DE" sz="2000" baseline="-25000" dirty="0" err="1">
                <a:solidFill>
                  <a:srgbClr val="000000"/>
                </a:solidFill>
              </a:rPr>
              <a:t>k</a:t>
            </a:r>
            <a:r>
              <a:rPr lang="de-DE" sz="2000" baseline="-25000" dirty="0">
                <a:solidFill>
                  <a:srgbClr val="000000"/>
                </a:solidFill>
              </a:rPr>
              <a:t>  </a:t>
            </a:r>
            <a:r>
              <a:rPr lang="de-DE" sz="2000" dirty="0">
                <a:solidFill>
                  <a:srgbClr val="000000"/>
                </a:solidFill>
              </a:rPr>
              <a:t>von 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h</a:t>
            </a:r>
            <a:r>
              <a:rPr lang="de-DE" sz="2000" dirty="0">
                <a:solidFill>
                  <a:srgbClr val="000000"/>
                </a:solidFill>
              </a:rPr>
              <a:t> und  i=1,2,3</a:t>
            </a:r>
          </a:p>
        </p:txBody>
      </p:sp>
      <p:pic>
        <p:nvPicPr>
          <p:cNvPr id="1065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5410"/>
            <a:ext cx="6381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 Box 8"/>
          <p:cNvSpPr txBox="1">
            <a:spLocks noChangeArrowheads="1"/>
          </p:cNvSpPr>
          <p:nvPr/>
        </p:nvSpPr>
        <p:spPr bwMode="auto">
          <a:xfrm>
            <a:off x="6762053" y="1666627"/>
            <a:ext cx="2857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705470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8547" name="Rectangle 4"/>
          <p:cNvSpPr>
            <a:spLocks noChangeArrowheads="1"/>
          </p:cNvSpPr>
          <p:nvPr/>
        </p:nvSpPr>
        <p:spPr bwMode="auto">
          <a:xfrm>
            <a:off x="214313" y="1197124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Bislang haben wir nur: N = Anzahl(Datenpunkte)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Wir </a:t>
            </a:r>
            <a:r>
              <a:rPr lang="de-DE" sz="2400" dirty="0">
                <a:solidFill>
                  <a:srgbClr val="0000FF"/>
                </a:solidFill>
              </a:rPr>
              <a:t>approximieren alle weiteren Zähler mit erwarteten Zählerwerten, </a:t>
            </a:r>
            <a:r>
              <a:rPr lang="de-DE" sz="2400" dirty="0">
                <a:solidFill>
                  <a:srgbClr val="FF0000"/>
                </a:solidFill>
              </a:rPr>
              <a:t>die aus dem Modell mit den "erfundenen" Parametern abgeleitet werden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Der erwartete Zähler                  ist die Summe, über alle N Beispieldaten, der Wahrscheinlichkeiten, dass jedes Beispiel in Kategorie i fällt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</p:txBody>
      </p:sp>
      <p:graphicFrame>
        <p:nvGraphicFramePr>
          <p:cNvPr id="108548" name="Object 14"/>
          <p:cNvGraphicFramePr>
            <a:graphicFrameLocks noChangeAspect="1"/>
          </p:cNvGraphicFramePr>
          <p:nvPr/>
        </p:nvGraphicFramePr>
        <p:xfrm>
          <a:off x="2918173" y="4149080"/>
          <a:ext cx="5759102" cy="182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7" name="Equation" r:id="rId4" imgW="2870200" imgH="914400" progId="Equation.3">
                  <p:embed/>
                </p:oleObj>
              </mc:Choice>
              <mc:Fallback>
                <p:oleObj name="Equation" r:id="rId4" imgW="2870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173" y="4149080"/>
                        <a:ext cx="5759102" cy="1829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15"/>
          <p:cNvGraphicFramePr>
            <a:graphicFrameLocks noChangeAspect="1"/>
          </p:cNvGraphicFramePr>
          <p:nvPr/>
        </p:nvGraphicFramePr>
        <p:xfrm>
          <a:off x="3275856" y="3071395"/>
          <a:ext cx="1092198" cy="4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8" name="Formel" r:id="rId6" imgW="545863" imgH="241195" progId="Equation.3">
                  <p:embed/>
                </p:oleObj>
              </mc:Choice>
              <mc:Fallback>
                <p:oleObj name="Formel" r:id="rId6" imgW="54586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071395"/>
                        <a:ext cx="1092198" cy="4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88032" y="332656"/>
            <a:ext cx="9036496" cy="6826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600" kern="0" dirty="0"/>
              <a:t>EM: </a:t>
            </a:r>
            <a:r>
              <a:rPr lang="de-DE" sz="2600" kern="0" dirty="0" err="1"/>
              <a:t>Expectation</a:t>
            </a:r>
            <a:r>
              <a:rPr lang="de-DE" sz="2600" kern="0" dirty="0"/>
              <a:t>-Schritt (Bestimmung der erwarteter Zahlen)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8F98A-C385-8E48-89FC-2B4BC941AFF0}"/>
              </a:ext>
            </a:extLst>
          </p:cNvPr>
          <p:cNvSpPr txBox="1"/>
          <p:nvPr/>
        </p:nvSpPr>
        <p:spPr>
          <a:xfrm>
            <a:off x="5658900" y="4365104"/>
            <a:ext cx="33057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" charset="0"/>
                <a:ea typeface="Times" charset="0"/>
                <a:cs typeface="Times" charset="0"/>
              </a:rPr>
              <a:t>Attribute von </a:t>
            </a:r>
            <a:r>
              <a:rPr lang="en-US" sz="2000" dirty="0" err="1">
                <a:latin typeface="Times" charset="0"/>
                <a:ea typeface="Times" charset="0"/>
                <a:cs typeface="Times" charset="0"/>
              </a:rPr>
              <a:t>Beispiel</a:t>
            </a:r>
            <a:r>
              <a:rPr lang="en-US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2000" dirty="0" err="1">
                <a:latin typeface="Times" charset="0"/>
                <a:ea typeface="Times" charset="0"/>
                <a:cs typeface="Times" charset="0"/>
              </a:rPr>
              <a:t>e</a:t>
            </a:r>
            <a:r>
              <a:rPr lang="en-US" sz="2000" baseline="-25000" dirty="0" err="1">
                <a:latin typeface="Times" charset="0"/>
                <a:ea typeface="Times" charset="0"/>
                <a:cs typeface="Times" charset="0"/>
              </a:rPr>
              <a:t>j</a:t>
            </a:r>
            <a:r>
              <a:rPr lang="en-US" sz="2000" dirty="0">
                <a:latin typeface="Times" charset="0"/>
                <a:ea typeface="Times" charset="0"/>
                <a:cs typeface="Times" charset="0"/>
              </a:rPr>
              <a:t> )       </a:t>
            </a:r>
          </a:p>
        </p:txBody>
      </p:sp>
    </p:spTree>
    <p:extLst>
      <p:ext uri="{BB962C8B-B14F-4D97-AF65-F5344CB8AC3E}">
        <p14:creationId xmlns:p14="http://schemas.microsoft.com/office/powerpoint/2010/main" val="9801113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214313" y="1000125"/>
            <a:ext cx="846296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Wie erhalten wir die notwendigen Werte aus dem Modell?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Leicht mit naivem </a:t>
            </a:r>
            <a:r>
              <a:rPr lang="de-DE" sz="2000" dirty="0" err="1">
                <a:solidFill>
                  <a:srgbClr val="000000"/>
                </a:solidFill>
              </a:rPr>
              <a:t>Bayesschen</a:t>
            </a:r>
            <a:r>
              <a:rPr lang="de-DE" sz="2000" dirty="0">
                <a:solidFill>
                  <a:srgbClr val="000000"/>
                </a:solidFill>
              </a:rPr>
              <a:t> Netzwerk</a:t>
            </a:r>
            <a:endParaRPr lang="de-DE" sz="20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</p:txBody>
      </p:sp>
      <p:graphicFrame>
        <p:nvGraphicFramePr>
          <p:cNvPr id="319502" name="Object 14"/>
          <p:cNvGraphicFramePr>
            <a:graphicFrameLocks noChangeAspect="1"/>
          </p:cNvGraphicFramePr>
          <p:nvPr/>
        </p:nvGraphicFramePr>
        <p:xfrm>
          <a:off x="2071688" y="1428750"/>
          <a:ext cx="5132387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1" name="Equation" r:id="rId4" imgW="2870200" imgH="914400" progId="Equation.3">
                  <p:embed/>
                </p:oleObj>
              </mc:Choice>
              <mc:Fallback>
                <p:oleObj name="Equation" r:id="rId4" imgW="2870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1428750"/>
                        <a:ext cx="5132387" cy="163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214438" y="3714750"/>
          <a:ext cx="6196012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2" name="Formel" r:id="rId6" imgW="3340100" imgH="965200" progId="Equation.3">
                  <p:embed/>
                </p:oleObj>
              </mc:Choice>
              <mc:Fallback>
                <p:oleObj name="Formel" r:id="rId6" imgW="33401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714750"/>
                        <a:ext cx="6196012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6360220" y="5589240"/>
            <a:ext cx="2676276" cy="811560"/>
          </a:xfrm>
          <a:prstGeom prst="wedgeRoundRectCallout">
            <a:avLst>
              <a:gd name="adj1" fmla="val -82435"/>
              <a:gd name="adj2" fmla="val -15172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Erfundene Parameter für das Netzwerk</a:t>
            </a:r>
            <a:endParaRPr lang="de-DE" sz="2000" dirty="0">
              <a:latin typeface="+mj-lt"/>
            </a:endParaRP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285750" y="5715001"/>
            <a:ext cx="5143500" cy="738336"/>
          </a:xfrm>
          <a:prstGeom prst="wedgeRoundRectCallout">
            <a:avLst>
              <a:gd name="adj1" fmla="val -5935"/>
              <a:gd name="adj2" fmla="val -8144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</a:rPr>
              <a:t>Auch direkt aus Netzwerk bestimmbar.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Übungsaufgabe</a:t>
            </a:r>
            <a:endParaRPr lang="de-DE" sz="2000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8032" y="332656"/>
            <a:ext cx="9036496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600" b="0" dirty="0"/>
              <a:t>EM: </a:t>
            </a:r>
            <a:r>
              <a:rPr lang="de-DE" sz="2600" b="0" dirty="0" err="1"/>
              <a:t>Expectation</a:t>
            </a:r>
            <a:r>
              <a:rPr lang="de-DE" sz="2600" dirty="0"/>
              <a:t>-</a:t>
            </a:r>
            <a:r>
              <a:rPr lang="de-DE" sz="2600" b="0" dirty="0"/>
              <a:t>Schritt (Bestimmung der erwarteter Zahlen)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9992" y="1611357"/>
            <a:ext cx="33057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" charset="0"/>
                <a:ea typeface="Times" charset="0"/>
                <a:cs typeface="Times" charset="0"/>
              </a:rPr>
              <a:t>Attribute von </a:t>
            </a:r>
            <a:r>
              <a:rPr lang="en-US" sz="2000" dirty="0" err="1">
                <a:latin typeface="Times" charset="0"/>
                <a:ea typeface="Times" charset="0"/>
                <a:cs typeface="Times" charset="0"/>
              </a:rPr>
              <a:t>Beispiel</a:t>
            </a:r>
            <a:r>
              <a:rPr lang="en-US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2000" dirty="0" err="1">
                <a:latin typeface="Times" charset="0"/>
                <a:ea typeface="Times" charset="0"/>
                <a:cs typeface="Times" charset="0"/>
              </a:rPr>
              <a:t>e</a:t>
            </a:r>
            <a:r>
              <a:rPr lang="en-US" sz="2000" baseline="-25000" dirty="0" err="1">
                <a:latin typeface="Times" charset="0"/>
                <a:ea typeface="Times" charset="0"/>
                <a:cs typeface="Times" charset="0"/>
              </a:rPr>
              <a:t>j</a:t>
            </a:r>
            <a:r>
              <a:rPr lang="en-US" sz="2000" dirty="0">
                <a:latin typeface="Times" charset="0"/>
                <a:ea typeface="Times" charset="0"/>
                <a:cs typeface="Times" charset="0"/>
              </a:rPr>
              <a:t> )       </a:t>
            </a:r>
          </a:p>
        </p:txBody>
      </p:sp>
    </p:spTree>
    <p:extLst>
      <p:ext uri="{BB962C8B-B14F-4D97-AF65-F5344CB8AC3E}">
        <p14:creationId xmlns:p14="http://schemas.microsoft.com/office/powerpoint/2010/main" val="1109578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4"/>
          <p:cNvSpPr>
            <a:spLocks noChangeArrowheads="1"/>
          </p:cNvSpPr>
          <p:nvPr/>
        </p:nvSpPr>
        <p:spPr bwMode="auto">
          <a:xfrm>
            <a:off x="214313" y="1268189"/>
            <a:ext cx="846296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  <a:defRPr/>
            </a:pPr>
            <a:r>
              <a:rPr lang="de-DE" sz="2400" dirty="0">
                <a:solidFill>
                  <a:srgbClr val="000000"/>
                </a:solidFill>
              </a:rPr>
              <a:t>Durch einen ähnlichen Schritt erhalten wir die erwarteten Zähler für Beispiele mit Attribut </a:t>
            </a:r>
            <a:r>
              <a:rPr lang="de-DE" sz="2400" i="1" dirty="0" err="1">
                <a:solidFill>
                  <a:srgbClr val="000000"/>
                </a:solidFill>
              </a:rPr>
              <a:t>X</a:t>
            </a:r>
            <a:r>
              <a:rPr lang="de-DE" sz="2400" i="1" baseline="-25000" dirty="0" err="1">
                <a:solidFill>
                  <a:srgbClr val="000000"/>
                </a:solidFill>
              </a:rPr>
              <a:t>h</a:t>
            </a:r>
            <a:r>
              <a:rPr lang="de-DE" sz="2400" i="1" dirty="0">
                <a:solidFill>
                  <a:srgbClr val="000000"/>
                </a:solidFill>
              </a:rPr>
              <a:t>= </a:t>
            </a:r>
            <a:r>
              <a:rPr lang="de-DE" sz="2400" i="1" dirty="0" err="1">
                <a:solidFill>
                  <a:srgbClr val="000000"/>
                </a:solidFill>
              </a:rPr>
              <a:t>val</a:t>
            </a:r>
            <a:r>
              <a:rPr lang="de-DE" sz="2400" i="1" baseline="-25000" dirty="0" err="1">
                <a:solidFill>
                  <a:srgbClr val="000000"/>
                </a:solidFill>
              </a:rPr>
              <a:t>k</a:t>
            </a:r>
            <a:r>
              <a:rPr lang="de-DE" sz="2400" i="1" dirty="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und Kategorie </a:t>
            </a:r>
            <a:r>
              <a:rPr lang="de-DE" sz="2400" i="1" dirty="0">
                <a:solidFill>
                  <a:srgbClr val="000000"/>
                </a:solidFill>
              </a:rPr>
              <a:t>i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  <a:defRPr/>
            </a:pPr>
            <a:r>
              <a:rPr lang="de-DE" sz="2400" dirty="0">
                <a:solidFill>
                  <a:srgbClr val="000000"/>
                </a:solidFill>
              </a:rPr>
              <a:t>Diese werden später benötigt zur Schätzung von </a:t>
            </a:r>
            <a:r>
              <a:rPr lang="de-DE" sz="2400" b="1" dirty="0">
                <a:solidFill>
                  <a:srgbClr val="000000"/>
                </a:solidFill>
              </a:rPr>
              <a:t>P</a:t>
            </a:r>
            <a:r>
              <a:rPr lang="de-DE" sz="2400" dirty="0">
                <a:solidFill>
                  <a:srgbClr val="000000"/>
                </a:solidFill>
              </a:rPr>
              <a:t>(</a:t>
            </a:r>
            <a:r>
              <a:rPr lang="de-DE" sz="2400" dirty="0" err="1">
                <a:solidFill>
                  <a:srgbClr val="000000"/>
                </a:solidFill>
              </a:rPr>
              <a:t>X</a:t>
            </a:r>
            <a:r>
              <a:rPr lang="de-DE" sz="2400" baseline="-25000" dirty="0" err="1">
                <a:solidFill>
                  <a:srgbClr val="000000"/>
                </a:solidFill>
              </a:rPr>
              <a:t>h</a:t>
            </a:r>
            <a:r>
              <a:rPr lang="de-DE" sz="2400" dirty="0">
                <a:solidFill>
                  <a:srgbClr val="000000"/>
                </a:solidFill>
              </a:rPr>
              <a:t> | C):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endParaRPr lang="de-DE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defRPr/>
            </a:pPr>
            <a:endParaRPr lang="de-DE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de-DE" sz="2000" dirty="0">
                <a:solidFill>
                  <a:srgbClr val="000000"/>
                </a:solidFill>
              </a:rPr>
              <a:t>für alle Werte </a:t>
            </a:r>
            <a:r>
              <a:rPr lang="de-DE" sz="2000" dirty="0" err="1">
                <a:solidFill>
                  <a:srgbClr val="000000"/>
                </a:solidFill>
              </a:rPr>
              <a:t>val</a:t>
            </a:r>
            <a:r>
              <a:rPr lang="de-DE" sz="2000" baseline="-25000" dirty="0" err="1">
                <a:solidFill>
                  <a:srgbClr val="000000"/>
                </a:solidFill>
              </a:rPr>
              <a:t>k</a:t>
            </a:r>
            <a:r>
              <a:rPr lang="de-DE" sz="2000" baseline="-25000" dirty="0">
                <a:solidFill>
                  <a:srgbClr val="000000"/>
                </a:solidFill>
              </a:rPr>
              <a:t>  </a:t>
            </a:r>
            <a:r>
              <a:rPr lang="de-DE" sz="2000" dirty="0">
                <a:solidFill>
                  <a:srgbClr val="000000"/>
                </a:solidFill>
              </a:rPr>
              <a:t>von 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h</a:t>
            </a:r>
            <a:r>
              <a:rPr lang="de-DE" sz="2000" dirty="0">
                <a:solidFill>
                  <a:srgbClr val="000000"/>
                </a:solidFill>
              </a:rPr>
              <a:t> und  i=1,2,3</a:t>
            </a:r>
          </a:p>
          <a:p>
            <a:pPr marL="739775" lvl="1" indent="-282575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1196752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319502" name="Object 14"/>
          <p:cNvGraphicFramePr>
            <a:graphicFrameLocks noChangeAspect="1"/>
          </p:cNvGraphicFramePr>
          <p:nvPr/>
        </p:nvGraphicFramePr>
        <p:xfrm>
          <a:off x="1143000" y="4643438"/>
          <a:ext cx="62293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5" name="Equation" r:id="rId4" imgW="3225800" imgH="711200" progId="Equation.3">
                  <p:embed/>
                </p:oleObj>
              </mc:Choice>
              <mc:Fallback>
                <p:oleObj name="Equation" r:id="rId4" imgW="3225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3438"/>
                        <a:ext cx="62293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3"/>
          <p:cNvGraphicFramePr>
            <a:graphicFrameLocks noChangeAspect="1"/>
          </p:cNvGraphicFramePr>
          <p:nvPr/>
        </p:nvGraphicFramePr>
        <p:xfrm>
          <a:off x="357188" y="2833464"/>
          <a:ext cx="850423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6" name="Formel" r:id="rId6" imgW="5041900" imgH="469900" progId="Equation.3">
                  <p:embed/>
                </p:oleObj>
              </mc:Choice>
              <mc:Fallback>
                <p:oleObj name="Formel" r:id="rId6" imgW="5041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833464"/>
                        <a:ext cx="850423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6" name="Rectangle 4"/>
          <p:cNvSpPr>
            <a:spLocks noChangeArrowheads="1"/>
          </p:cNvSpPr>
          <p:nvPr/>
        </p:nvSpPr>
        <p:spPr bwMode="auto">
          <a:xfrm>
            <a:off x="357188" y="4197126"/>
            <a:ext cx="8462962" cy="23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Zum Beispiel</a:t>
            </a: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3500438" y="5715000"/>
            <a:ext cx="5214937" cy="785813"/>
          </a:xfrm>
          <a:prstGeom prst="wedgeRoundRectCallout">
            <a:avLst>
              <a:gd name="adj1" fmla="val -21944"/>
              <a:gd name="adj2" fmla="val -10476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400" dirty="0">
                <a:solidFill>
                  <a:schemeClr val="tx1"/>
                </a:solidFill>
              </a:rPr>
              <a:t>Wiederum erhalten wir diese </a:t>
            </a:r>
            <a:r>
              <a:rPr lang="de-DE" sz="2400" dirty="0" err="1">
                <a:solidFill>
                  <a:schemeClr val="tx1"/>
                </a:solidFill>
              </a:rPr>
              <a:t>W'keiten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aus dem aktuellen Modell</a:t>
            </a:r>
            <a:endParaRPr lang="de-DE" sz="2400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8032" y="332656"/>
            <a:ext cx="9036496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600" b="0" dirty="0"/>
              <a:t>EM: </a:t>
            </a:r>
            <a:r>
              <a:rPr lang="de-DE" sz="2600" b="0" dirty="0" err="1"/>
              <a:t>Expectation</a:t>
            </a:r>
            <a:r>
              <a:rPr lang="de-DE" sz="2600" dirty="0"/>
              <a:t>-</a:t>
            </a:r>
            <a:r>
              <a:rPr lang="de-DE" sz="2600" b="0" dirty="0"/>
              <a:t>Schritt (Bestimmung der erwarteter Zahlen)</a:t>
            </a:r>
          </a:p>
        </p:txBody>
      </p:sp>
    </p:spTree>
    <p:extLst>
      <p:ext uri="{BB962C8B-B14F-4D97-AF65-F5344CB8AC3E}">
        <p14:creationId xmlns:p14="http://schemas.microsoft.com/office/powerpoint/2010/main" val="1335233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Full Bayesian Learning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751"/>
            <a:ext cx="8569325" cy="511197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In the learning methods we have seen so far, the idea was always to find the best model that could explain some observations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In contrast, </a:t>
            </a:r>
            <a:r>
              <a:rPr lang="en-GB" dirty="0">
                <a:solidFill>
                  <a:srgbClr val="0000FF"/>
                </a:solidFill>
              </a:rPr>
              <a:t>full Bayesian learning </a:t>
            </a:r>
            <a:r>
              <a:rPr lang="en-GB" dirty="0"/>
              <a:t>sees learning as Bayesian </a:t>
            </a:r>
            <a:r>
              <a:rPr lang="en-GB" dirty="0">
                <a:solidFill>
                  <a:srgbClr val="FF0000"/>
                </a:solidFill>
              </a:rPr>
              <a:t>updating of a probability distribution </a:t>
            </a:r>
            <a:r>
              <a:rPr lang="en-GB" dirty="0"/>
              <a:t>over the hypothesis space, given data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dirty="0">
                <a:ea typeface="Arial Unicode MS" charset="0"/>
                <a:cs typeface="Arial Unicode MS" charset="0"/>
              </a:rPr>
              <a:t> is the hypothesis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ea typeface="Arial Unicode MS" charset="0"/>
                <a:cs typeface="Arial Unicode MS" charset="0"/>
              </a:rPr>
              <a:t>Possible hypotheses (values of 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dirty="0">
                <a:ea typeface="Arial Unicode MS" charset="0"/>
                <a:cs typeface="Arial Unicode MS" charset="0"/>
              </a:rPr>
              <a:t>) 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1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…, </a:t>
            </a:r>
            <a:r>
              <a:rPr lang="en-GB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baseline="-25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n</a:t>
            </a:r>
            <a:r>
              <a:rPr lang="en-GB" dirty="0">
                <a:ea typeface="Arial Unicode MS" charset="0"/>
                <a:cs typeface="Arial Unicode MS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P(H)</a:t>
            </a:r>
            <a:r>
              <a:rPr lang="en-GB" dirty="0">
                <a:ea typeface="Arial Unicode MS" charset="0"/>
                <a:cs typeface="Arial Unicode MS" charset="0"/>
              </a:rPr>
              <a:t> = prior probability distribution over hypothesis space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err="1">
                <a:solidFill>
                  <a:srgbClr val="3C8C93"/>
                </a:solidFill>
              </a:rPr>
              <a:t>j</a:t>
            </a:r>
            <a:r>
              <a:rPr lang="en-GB" baseline="-25000" dirty="0" err="1">
                <a:solidFill>
                  <a:srgbClr val="3C8C93"/>
                </a:solidFill>
              </a:rPr>
              <a:t>th</a:t>
            </a:r>
            <a:r>
              <a:rPr lang="en-GB" dirty="0"/>
              <a:t> observation </a:t>
            </a:r>
            <a:r>
              <a:rPr lang="en-GB" dirty="0" err="1">
                <a:solidFill>
                  <a:srgbClr val="3C8C93"/>
                </a:solidFill>
              </a:rPr>
              <a:t>d</a:t>
            </a:r>
            <a:r>
              <a:rPr lang="en-GB" baseline="-25000" dirty="0" err="1">
                <a:solidFill>
                  <a:srgbClr val="3C8C93"/>
                </a:solidFill>
              </a:rPr>
              <a:t>j</a:t>
            </a:r>
            <a:r>
              <a:rPr lang="en-GB" dirty="0"/>
              <a:t> gives the outcome of random variable </a:t>
            </a:r>
            <a:r>
              <a:rPr lang="en-GB" dirty="0" err="1">
                <a:solidFill>
                  <a:srgbClr val="3C8C93"/>
                </a:solidFill>
              </a:rPr>
              <a:t>D</a:t>
            </a:r>
            <a:r>
              <a:rPr lang="en-GB" baseline="-25000" dirty="0" err="1">
                <a:solidFill>
                  <a:srgbClr val="3C8C93"/>
                </a:solidFill>
              </a:rPr>
              <a:t>j</a:t>
            </a:r>
            <a:endParaRPr lang="en-GB" baseline="-25000" dirty="0">
              <a:solidFill>
                <a:srgbClr val="3C8C93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ea typeface="Arial Unicode MS" charset="0"/>
                <a:cs typeface="Arial Unicode MS" charset="0"/>
              </a:rPr>
              <a:t>training data </a:t>
            </a:r>
            <a:r>
              <a:rPr lang="en-GB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= d</a:t>
            </a:r>
            <a:r>
              <a:rPr lang="en-GB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1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,..,d</a:t>
            </a:r>
            <a:r>
              <a:rPr lang="en-GB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k</a:t>
            </a:r>
            <a:endParaRPr lang="en-GB" dirty="0">
              <a:solidFill>
                <a:srgbClr val="3C8C93"/>
              </a:solidFill>
              <a:ea typeface="Arial Unicode MS" charset="0"/>
              <a:cs typeface="Arial Unicode MS" charset="0"/>
            </a:endParaRPr>
          </a:p>
          <a:p>
            <a:pPr lvl="1" eaLnBrk="1" hangingPunct="1">
              <a:lnSpc>
                <a:spcPct val="80000"/>
              </a:lnSpc>
            </a:pPr>
            <a:endParaRPr lang="en-GB" dirty="0">
              <a:ea typeface="Arial Unicode MS" charset="0"/>
              <a:cs typeface="Arial Unicode M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9880847" y="55485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75542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EM: </a:t>
            </a:r>
            <a:r>
              <a:rPr lang="de-DE" dirty="0"/>
              <a:t>Generelle Idee</a:t>
            </a:r>
            <a:endParaRPr lang="de-DE" b="0" dirty="0"/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323478" y="1340768"/>
            <a:ext cx="820896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Der Algorithmus startet mit "erfundenen" (zufällig generierten) Informationen, um das Lernproblem zu lösen:</a:t>
            </a:r>
            <a:endParaRPr lang="de-DE" altLang="ja-JP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Erfundene Netzwerkparameterwerte (virtuell notiert in den CPTs)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Dann werden die Initialwerte in zwei Schritten verfeinert: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Expectation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(E): Aktualisiere die Daten (virtuell) mit aus dem aktuellen Modell hergeleiteten Erwartungen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Maximization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(M): Gegeben die aktualisierten Daten, aktualisieren die Parameter des BNs mitteln Maximum 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(ML) Ansatz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Das ist der gleiche Schritt, wie im voll beobachtbaren Fall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3066849" y="6289873"/>
            <a:ext cx="2722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CPT</a:t>
            </a:r>
            <a:r>
              <a:rPr lang="en-GB" sz="1400" dirty="0">
                <a:solidFill>
                  <a:srgbClr val="000000"/>
                </a:solidFill>
              </a:rPr>
              <a:t>: Conditional Probability Table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290616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4"/>
          <p:cNvSpPr>
            <a:spLocks noChangeArrowheads="1"/>
          </p:cNvSpPr>
          <p:nvPr/>
        </p:nvSpPr>
        <p:spPr bwMode="auto">
          <a:xfrm>
            <a:off x="214313" y="1197124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Nun verfeinern wir die Netzwerkparameter mittels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000000"/>
                </a:solidFill>
              </a:rPr>
              <a:t>Maximum-</a:t>
            </a:r>
            <a:r>
              <a:rPr lang="de-DE" sz="2400" dirty="0" err="1">
                <a:solidFill>
                  <a:srgbClr val="000000"/>
                </a:solidFill>
              </a:rPr>
              <a:t>Likelihood</a:t>
            </a:r>
            <a:r>
              <a:rPr lang="de-DE" sz="2400" dirty="0">
                <a:solidFill>
                  <a:srgbClr val="000000"/>
                </a:solidFill>
              </a:rPr>
              <a:t>-Lernen auf den erwarteten Zählern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98103"/>
            <a:ext cx="8624888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000" b="0" dirty="0" err="1"/>
              <a:t>Maximization</a:t>
            </a:r>
            <a:r>
              <a:rPr lang="de-DE" sz="3000" b="0" dirty="0"/>
              <a:t>-Schritt: (Verfeinerung der Parameter)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928688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6740" name="Rectangle 5"/>
          <p:cNvSpPr>
            <a:spLocks noChangeArrowheads="1"/>
          </p:cNvSpPr>
          <p:nvPr/>
        </p:nvSpPr>
        <p:spPr bwMode="auto">
          <a:xfrm>
            <a:off x="0" y="414908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für alle Werte </a:t>
            </a:r>
            <a:r>
              <a:rPr lang="de-DE" sz="2000" i="1" dirty="0" err="1">
                <a:solidFill>
                  <a:srgbClr val="000000"/>
                </a:solidFill>
              </a:rPr>
              <a:t>val</a:t>
            </a:r>
            <a:r>
              <a:rPr lang="de-DE" sz="2000" i="1" baseline="-25000" dirty="0" err="1">
                <a:solidFill>
                  <a:srgbClr val="000000"/>
                </a:solidFill>
              </a:rPr>
              <a:t>k</a:t>
            </a:r>
            <a:r>
              <a:rPr lang="de-DE" sz="2000" baseline="-25000" dirty="0">
                <a:solidFill>
                  <a:srgbClr val="000000"/>
                </a:solidFill>
              </a:rPr>
              <a:t>  </a:t>
            </a:r>
            <a:r>
              <a:rPr lang="de-DE" sz="2000" dirty="0">
                <a:solidFill>
                  <a:srgbClr val="000000"/>
                </a:solidFill>
              </a:rPr>
              <a:t>von </a:t>
            </a:r>
            <a:r>
              <a:rPr lang="de-DE" sz="2000" i="1" dirty="0" err="1">
                <a:solidFill>
                  <a:srgbClr val="000000"/>
                </a:solidFill>
              </a:rPr>
              <a:t>X</a:t>
            </a:r>
            <a:r>
              <a:rPr lang="de-DE" sz="2000" i="1" baseline="-25000" dirty="0" err="1">
                <a:solidFill>
                  <a:srgbClr val="000000"/>
                </a:solidFill>
              </a:rPr>
              <a:t>j</a:t>
            </a:r>
            <a:r>
              <a:rPr lang="de-DE" sz="2000" dirty="0">
                <a:solidFill>
                  <a:srgbClr val="000000"/>
                </a:solidFill>
              </a:rPr>
              <a:t> und  </a:t>
            </a:r>
            <a:r>
              <a:rPr lang="de-DE" sz="2000" i="1" dirty="0">
                <a:solidFill>
                  <a:srgbClr val="000000"/>
                </a:solidFill>
              </a:rPr>
              <a:t>i=1,2,3</a:t>
            </a:r>
          </a:p>
        </p:txBody>
      </p:sp>
      <p:graphicFrame>
        <p:nvGraphicFramePr>
          <p:cNvPr id="116741" name="Object 14"/>
          <p:cNvGraphicFramePr>
            <a:graphicFrameLocks noChangeAspect="1"/>
          </p:cNvGraphicFramePr>
          <p:nvPr/>
        </p:nvGraphicFramePr>
        <p:xfrm>
          <a:off x="2928938" y="2000250"/>
          <a:ext cx="22256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9" name="Equation" r:id="rId4" imgW="1244600" imgH="431800" progId="Equation.3">
                  <p:embed/>
                </p:oleObj>
              </mc:Choice>
              <mc:Fallback>
                <p:oleObj name="Equation" r:id="rId4" imgW="1244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000250"/>
                        <a:ext cx="22256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3"/>
          <p:cNvGraphicFramePr>
            <a:graphicFrameLocks noChangeAspect="1"/>
          </p:cNvGraphicFramePr>
          <p:nvPr/>
        </p:nvGraphicFramePr>
        <p:xfrm>
          <a:off x="1933575" y="3027363"/>
          <a:ext cx="436086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0" name="Formel" r:id="rId6" imgW="2438400" imgH="482600" progId="Equation.3">
                  <p:embed/>
                </p:oleObj>
              </mc:Choice>
              <mc:Fallback>
                <p:oleObj name="Formel" r:id="rId6" imgW="2438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3027363"/>
                        <a:ext cx="4360863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571443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EM-Zyklus</a:t>
            </a:r>
          </a:p>
        </p:txBody>
      </p:sp>
      <p:sp>
        <p:nvSpPr>
          <p:cNvPr id="11878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8787" name="Rectangle 4"/>
          <p:cNvSpPr>
            <a:spLocks noChangeArrowheads="1"/>
          </p:cNvSpPr>
          <p:nvPr/>
        </p:nvSpPr>
        <p:spPr bwMode="auto">
          <a:xfrm>
            <a:off x="539552" y="119675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Nun kann der E-Schritt wiederholt werden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pic>
        <p:nvPicPr>
          <p:cNvPr id="11878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6191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13"/>
          <p:cNvSpPr>
            <a:spLocks noChangeArrowheads="1"/>
          </p:cNvSpPr>
          <p:nvPr/>
        </p:nvSpPr>
        <p:spPr bwMode="auto">
          <a:xfrm>
            <a:off x="3492500" y="4221163"/>
            <a:ext cx="431800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dirty="0"/>
          </a:p>
        </p:txBody>
      </p:sp>
      <p:sp>
        <p:nvSpPr>
          <p:cNvPr id="118790" name="Text Box 14"/>
          <p:cNvSpPr txBox="1">
            <a:spLocks noChangeArrowheads="1"/>
          </p:cNvSpPr>
          <p:nvPr/>
        </p:nvSpPr>
        <p:spPr bwMode="auto">
          <a:xfrm>
            <a:off x="1214438" y="2565400"/>
            <a:ext cx="2756138" cy="7632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400" dirty="0">
                <a:solidFill>
                  <a:schemeClr val="tx1"/>
                </a:solidFill>
                <a:latin typeface="+mn-lt"/>
              </a:rPr>
              <a:t>Erwartete Zähler</a:t>
            </a:r>
            <a:br>
              <a:rPr lang="de-DE" sz="2400" dirty="0">
                <a:solidFill>
                  <a:schemeClr val="tx1"/>
                </a:solidFill>
                <a:latin typeface="+mn-lt"/>
              </a:rPr>
            </a:br>
            <a:r>
              <a:rPr lang="de-DE" sz="2400" dirty="0">
                <a:solidFill>
                  <a:schemeClr val="tx1"/>
                </a:solidFill>
                <a:latin typeface="+mn-lt"/>
              </a:rPr>
              <a:t>(“</a:t>
            </a:r>
            <a:r>
              <a:rPr lang="de-DE" sz="2400" dirty="0" err="1">
                <a:solidFill>
                  <a:schemeClr val="tx1"/>
                </a:solidFill>
                <a:latin typeface="+mn-lt"/>
              </a:rPr>
              <a:t>Augmented</a:t>
            </a:r>
            <a:r>
              <a:rPr lang="de-DE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+mn-lt"/>
              </a:rPr>
              <a:t>data</a:t>
            </a:r>
            <a:r>
              <a:rPr lang="de-DE" sz="2400" dirty="0">
                <a:solidFill>
                  <a:schemeClr val="tx1"/>
                </a:solidFill>
                <a:latin typeface="+mn-lt"/>
              </a:rPr>
              <a:t>”)</a:t>
            </a:r>
          </a:p>
        </p:txBody>
      </p:sp>
      <p:sp>
        <p:nvSpPr>
          <p:cNvPr id="118791" name="Text Box 15"/>
          <p:cNvSpPr txBox="1">
            <a:spLocks noChangeArrowheads="1"/>
          </p:cNvSpPr>
          <p:nvPr/>
        </p:nvSpPr>
        <p:spPr bwMode="auto">
          <a:xfrm>
            <a:off x="6156325" y="2924175"/>
            <a:ext cx="2946640" cy="4339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400" dirty="0">
                <a:solidFill>
                  <a:schemeClr val="tx1"/>
                </a:solidFill>
                <a:latin typeface="+mn-lt"/>
              </a:rPr>
              <a:t>Wahrscheinlichkeiten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543312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200" b="0" dirty="0">
                <a:solidFill>
                  <a:srgbClr val="2D2DB9"/>
                </a:solidFill>
              </a:rPr>
              <a:t>Beispiel: Bonbonfabrik wieder einmal</a:t>
            </a:r>
            <a:br>
              <a:rPr lang="de-DE" sz="3200" b="0" dirty="0">
                <a:solidFill>
                  <a:srgbClr val="2D2DB9"/>
                </a:solidFill>
              </a:rPr>
            </a:br>
            <a:endParaRPr lang="de-DE" sz="3200" b="0" dirty="0">
              <a:solidFill>
                <a:srgbClr val="2D2DB9"/>
              </a:solidFill>
            </a:endParaRPr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214313" y="1125116"/>
            <a:ext cx="8353425" cy="29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Zwei Bonbontüten (1 </a:t>
            </a:r>
            <a:r>
              <a:rPr lang="de-DE" sz="2000" dirty="0" err="1">
                <a:solidFill>
                  <a:srgbClr val="000000"/>
                </a:solidFill>
              </a:rPr>
              <a:t>and</a:t>
            </a:r>
            <a:r>
              <a:rPr lang="de-DE" sz="2000" dirty="0">
                <a:solidFill>
                  <a:srgbClr val="000000"/>
                </a:solidFill>
              </a:rPr>
              <a:t> 2) wurden vermischt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Bonbons werden durch drei Eigenschaften beschrieben: </a:t>
            </a:r>
            <a:r>
              <a:rPr lang="de-DE" sz="2000" dirty="0" err="1">
                <a:solidFill>
                  <a:srgbClr val="000000"/>
                </a:solidFill>
              </a:rPr>
              <a:t>Flavor</a:t>
            </a:r>
            <a:r>
              <a:rPr lang="de-DE" sz="2000" dirty="0">
                <a:solidFill>
                  <a:srgbClr val="000000"/>
                </a:solidFill>
              </a:rPr>
              <a:t> und Wrapper wie vorher, plus Hole (ob ein Loch in der Mitte ist)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Die Merkmale von Bonbon hängen mit bestimmten Wahrscheinlichkeiten von der Tüte ab, aus der sie kommen</a:t>
            </a:r>
            <a:endParaRPr lang="de-DE" altLang="ja-JP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Wir wollen für jedes Bonbon vorhersagen, aus welcher Tüte es kam, je nach vorgefundenen Eigenschaften: </a:t>
            </a:r>
            <a:r>
              <a:rPr lang="de-DE" sz="2000" dirty="0" err="1">
                <a:solidFill>
                  <a:srgbClr val="000000"/>
                </a:solidFill>
              </a:rPr>
              <a:t>Naïve</a:t>
            </a:r>
            <a:r>
              <a:rPr lang="de-DE" sz="2000" dirty="0">
                <a:solidFill>
                  <a:srgbClr val="000000"/>
                </a:solidFill>
              </a:rPr>
              <a:t>-</a:t>
            </a:r>
            <a:r>
              <a:rPr lang="de-DE" sz="2000" dirty="0" err="1">
                <a:solidFill>
                  <a:srgbClr val="000000"/>
                </a:solidFill>
              </a:rPr>
              <a:t>Bayes</a:t>
            </a:r>
            <a:r>
              <a:rPr lang="de-DE" sz="2000" dirty="0">
                <a:solidFill>
                  <a:srgbClr val="000000"/>
                </a:solidFill>
              </a:rPr>
              <a:t>-Modell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911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6" y="4077072"/>
            <a:ext cx="3456186" cy="228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4643438" y="4292600"/>
            <a:ext cx="4249737" cy="20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  <a:cs typeface="Times New Roman" charset="0"/>
              </a:rPr>
              <a:t>𝜃= P(Bag = 1)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𝜃</a:t>
            </a:r>
            <a:r>
              <a:rPr lang="de-DE" sz="2000" baseline="-25000" dirty="0" err="1">
                <a:solidFill>
                  <a:schemeClr val="tx1"/>
                </a:solidFill>
                <a:latin typeface="+mn-lt"/>
              </a:rPr>
              <a:t>Fj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P(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Flavor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cherry|Bag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𝜃</a:t>
            </a:r>
            <a:r>
              <a:rPr lang="de-DE" sz="2000" baseline="-25000" dirty="0" err="1">
                <a:solidFill>
                  <a:schemeClr val="tx1"/>
                </a:solidFill>
                <a:latin typeface="+mn-lt"/>
              </a:rPr>
              <a:t>Wj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P(Wrapper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red|Bag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𝜃</a:t>
            </a:r>
            <a:r>
              <a:rPr lang="de-DE" sz="2000" baseline="-25000" dirty="0" err="1">
                <a:solidFill>
                  <a:schemeClr val="tx1"/>
                </a:solidFill>
                <a:latin typeface="+mn-lt"/>
              </a:rPr>
              <a:t>Hj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P(Hole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yes|Bag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=1,2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3707904" y="5949280"/>
            <a:ext cx="72008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75963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Daten</a:t>
            </a:r>
          </a:p>
        </p:txBody>
      </p:sp>
      <p:sp>
        <p:nvSpPr>
          <p:cNvPr id="12390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251520" y="119789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Nehmen wir an, die wahren Parameter seien: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𝜃= 0.5;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𝜃</a:t>
            </a:r>
            <a:r>
              <a:rPr lang="de-DE" sz="2000" baseline="-25000" dirty="0">
                <a:solidFill>
                  <a:schemeClr val="tx1"/>
                </a:solidFill>
              </a:rPr>
              <a:t>F1</a:t>
            </a:r>
            <a:r>
              <a:rPr lang="de-DE" sz="2000" dirty="0">
                <a:solidFill>
                  <a:schemeClr val="tx1"/>
                </a:solidFill>
              </a:rPr>
              <a:t> = 𝜃</a:t>
            </a:r>
            <a:r>
              <a:rPr lang="de-DE" sz="2000" baseline="-25000" dirty="0">
                <a:solidFill>
                  <a:schemeClr val="tx1"/>
                </a:solidFill>
              </a:rPr>
              <a:t>W1</a:t>
            </a:r>
            <a:r>
              <a:rPr lang="de-DE" sz="2000" dirty="0">
                <a:solidFill>
                  <a:schemeClr val="tx1"/>
                </a:solidFill>
              </a:rPr>
              <a:t> = 𝜃</a:t>
            </a:r>
            <a:r>
              <a:rPr lang="de-DE" sz="2000" baseline="-25000" dirty="0">
                <a:solidFill>
                  <a:schemeClr val="tx1"/>
                </a:solidFill>
              </a:rPr>
              <a:t>H1</a:t>
            </a:r>
            <a:r>
              <a:rPr lang="de-DE" sz="2000" dirty="0">
                <a:solidFill>
                  <a:schemeClr val="tx1"/>
                </a:solidFill>
              </a:rPr>
              <a:t> = 0.8;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𝜃</a:t>
            </a:r>
            <a:r>
              <a:rPr lang="de-DE" sz="2000" baseline="-25000" dirty="0">
                <a:solidFill>
                  <a:schemeClr val="tx1"/>
                </a:solidFill>
              </a:rPr>
              <a:t>F2</a:t>
            </a:r>
            <a:r>
              <a:rPr lang="de-DE" sz="2000" dirty="0">
                <a:solidFill>
                  <a:schemeClr val="tx1"/>
                </a:solidFill>
              </a:rPr>
              <a:t> = 𝜃</a:t>
            </a:r>
            <a:r>
              <a:rPr lang="de-DE" sz="2000" baseline="-25000" dirty="0">
                <a:solidFill>
                  <a:schemeClr val="tx1"/>
                </a:solidFill>
              </a:rPr>
              <a:t>W2</a:t>
            </a:r>
            <a:r>
              <a:rPr lang="de-DE" sz="2000" dirty="0">
                <a:solidFill>
                  <a:schemeClr val="tx1"/>
                </a:solidFill>
              </a:rPr>
              <a:t> = 𝜃</a:t>
            </a:r>
            <a:r>
              <a:rPr lang="de-DE" sz="2000" baseline="-25000" dirty="0">
                <a:solidFill>
                  <a:schemeClr val="tx1"/>
                </a:solidFill>
              </a:rPr>
              <a:t>H2</a:t>
            </a:r>
            <a:r>
              <a:rPr lang="de-DE" sz="2000" dirty="0">
                <a:solidFill>
                  <a:schemeClr val="tx1"/>
                </a:solidFill>
              </a:rPr>
              <a:t> = 0.3;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chemeClr val="tx1"/>
                </a:solidFill>
              </a:rPr>
              <a:t>Annahme: Die folgenden Zähler werden "gesampelt" aus </a:t>
            </a:r>
            <a:r>
              <a:rPr lang="de-DE" sz="2400" b="1" dirty="0">
                <a:solidFill>
                  <a:schemeClr val="tx1"/>
                </a:solidFill>
              </a:rPr>
              <a:t>P</a:t>
            </a:r>
            <a:r>
              <a:rPr lang="de-DE" sz="2400" dirty="0">
                <a:solidFill>
                  <a:schemeClr val="tx1"/>
                </a:solidFill>
              </a:rPr>
              <a:t>(C, F, W, H) (N = 1000): Wir haben einen Datensatz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</p:txBody>
      </p:sp>
      <p:pic>
        <p:nvPicPr>
          <p:cNvPr id="12390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32" y="4081437"/>
            <a:ext cx="32305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Rectangle 8"/>
          <p:cNvSpPr>
            <a:spLocks noChangeArrowheads="1"/>
          </p:cNvSpPr>
          <p:nvPr/>
        </p:nvSpPr>
        <p:spPr bwMode="auto">
          <a:xfrm>
            <a:off x="395982" y="5301580"/>
            <a:ext cx="8353425" cy="115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Wir wollen nun die wahren Parameter aus diesen Daten mittels EM rekonstruieren</a:t>
            </a:r>
            <a:endParaRPr lang="de-DE" sz="2400" dirty="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838274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EM: Initialisierung</a:t>
            </a:r>
          </a:p>
        </p:txBody>
      </p:sp>
      <p:sp>
        <p:nvSpPr>
          <p:cNvPr id="125954" name="Rectangle 3"/>
          <p:cNvSpPr>
            <a:spLocks noChangeArrowheads="1"/>
          </p:cNvSpPr>
          <p:nvPr/>
        </p:nvSpPr>
        <p:spPr bwMode="auto">
          <a:xfrm>
            <a:off x="0" y="1125066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5955" name="Rectangle 4"/>
          <p:cNvSpPr>
            <a:spLocks noChangeArrowheads="1"/>
          </p:cNvSpPr>
          <p:nvPr/>
        </p:nvSpPr>
        <p:spPr bwMode="auto">
          <a:xfrm>
            <a:off x="179388" y="1198091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Weise Parametern zufällige Initialwerte zu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Zu Vereinfachung der Darstellung verwenden wir hier: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graphicFrame>
        <p:nvGraphicFramePr>
          <p:cNvPr id="334855" name="Object 7"/>
          <p:cNvGraphicFramePr>
            <a:graphicFrameLocks noChangeAspect="1"/>
          </p:cNvGraphicFramePr>
          <p:nvPr/>
        </p:nvGraphicFramePr>
        <p:xfrm>
          <a:off x="2555776" y="2447444"/>
          <a:ext cx="286067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8" name="Formel" r:id="rId4" imgW="1473200" imgH="774700" progId="Equation.3">
                  <p:embed/>
                </p:oleObj>
              </mc:Choice>
              <mc:Fallback>
                <p:oleObj name="Formel" r:id="rId4" imgW="14732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447444"/>
                        <a:ext cx="2860675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6" name="Rectangle 8"/>
          <p:cNvSpPr>
            <a:spLocks noChangeArrowheads="1"/>
          </p:cNvSpPr>
          <p:nvPr/>
        </p:nvSpPr>
        <p:spPr bwMode="auto">
          <a:xfrm>
            <a:off x="323850" y="472551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Nun durchlaufen wir einen EM-Zyklus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000000"/>
                </a:solidFill>
              </a:rPr>
              <a:t>zur Berechnung von </a:t>
            </a:r>
            <a:r>
              <a:rPr lang="de-DE" altLang="ja-JP" sz="2400" dirty="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altLang="ja-JP" sz="2400" baseline="30000" dirty="0">
                <a:solidFill>
                  <a:srgbClr val="000000"/>
                </a:solidFill>
                <a:cs typeface="Times New Roman" charset="0"/>
              </a:rPr>
              <a:t>(1).</a:t>
            </a:r>
            <a:endParaRPr lang="de-DE" sz="2400" baseline="300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2773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E-Schritt</a:t>
            </a:r>
          </a:p>
        </p:txBody>
      </p:sp>
      <p:graphicFrame>
        <p:nvGraphicFramePr>
          <p:cNvPr id="341001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971550" y="3248100"/>
          <a:ext cx="6551613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2" name="Equation" r:id="rId4" imgW="3162300" imgH="711200" progId="Equation.3">
                  <p:embed/>
                </p:oleObj>
              </mc:Choice>
              <mc:Fallback>
                <p:oleObj name="Equation" r:id="rId4" imgW="3162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248100"/>
                        <a:ext cx="6551613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127694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50825" y="1061045"/>
            <a:ext cx="8893175" cy="366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Zuerst brauchen wir die erwarteten Zähler für Bonbons von Tüte 1: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Addiere die Wahrscheinlichkeiten</a:t>
            </a:r>
            <a:r>
              <a:rPr lang="de-DE" dirty="0">
                <a:solidFill>
                  <a:srgbClr val="000000"/>
                </a:solidFill>
                <a:cs typeface="Times New Roman" charset="0"/>
              </a:rPr>
              <a:t>, dass jedes der N Datenpunkte aus Tüte 1 kommt</a:t>
            </a:r>
            <a:endParaRPr lang="de-DE" sz="18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dirty="0">
                <a:solidFill>
                  <a:srgbClr val="000000"/>
                </a:solidFill>
                <a:cs typeface="Times New Roman" charset="0"/>
              </a:rPr>
              <a:t>Seien </a:t>
            </a:r>
            <a:r>
              <a:rPr lang="de-DE" sz="1800" i="1" dirty="0" err="1">
                <a:solidFill>
                  <a:srgbClr val="000000"/>
                </a:solidFill>
                <a:cs typeface="Times New Roman" charset="0"/>
              </a:rPr>
              <a:t>flavor</a:t>
            </a:r>
            <a:r>
              <a:rPr lang="de-DE" sz="1800" i="1" baseline="-25000" dirty="0" err="1">
                <a:solidFill>
                  <a:srgbClr val="000000"/>
                </a:solidFill>
                <a:cs typeface="Times New Roman" charset="0"/>
              </a:rPr>
              <a:t>j</a:t>
            </a: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de-DE" sz="1800" i="1" dirty="0" err="1">
                <a:solidFill>
                  <a:srgbClr val="000000"/>
                </a:solidFill>
                <a:cs typeface="Times New Roman" charset="0"/>
              </a:rPr>
              <a:t>wrapper</a:t>
            </a:r>
            <a:r>
              <a:rPr lang="de-DE" sz="1800" i="1" baseline="-25000" dirty="0" err="1">
                <a:solidFill>
                  <a:srgbClr val="000000"/>
                </a:solidFill>
                <a:cs typeface="Times New Roman" charset="0"/>
              </a:rPr>
              <a:t>j</a:t>
            </a: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de-DE" sz="1800" i="1" dirty="0" err="1">
                <a:solidFill>
                  <a:srgbClr val="000000"/>
                </a:solidFill>
                <a:cs typeface="Times New Roman" charset="0"/>
              </a:rPr>
              <a:t>hole</a:t>
            </a:r>
            <a:r>
              <a:rPr lang="de-DE" sz="1800" i="1" baseline="-25000" dirty="0" err="1">
                <a:solidFill>
                  <a:srgbClr val="000000"/>
                </a:solidFill>
                <a:cs typeface="Times New Roman" charset="0"/>
              </a:rPr>
              <a:t>j</a:t>
            </a: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 die Werte der entsprechenden Attribute für den </a:t>
            </a:r>
            <a:r>
              <a:rPr lang="de-DE" sz="1800" dirty="0" err="1">
                <a:solidFill>
                  <a:srgbClr val="000000"/>
                </a:solidFill>
                <a:cs typeface="Times New Roman" charset="0"/>
              </a:rPr>
              <a:t>j-ten</a:t>
            </a: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 Datenpunkt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graphicFrame>
        <p:nvGraphicFramePr>
          <p:cNvPr id="340997" name="Object 5"/>
          <p:cNvGraphicFramePr>
            <a:graphicFrameLocks noChangeAspect="1"/>
          </p:cNvGraphicFramePr>
          <p:nvPr/>
        </p:nvGraphicFramePr>
        <p:xfrm>
          <a:off x="909638" y="2636912"/>
          <a:ext cx="66230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3" name="Formel" r:id="rId6" imgW="3454400" imgH="482600" progId="Equation.3">
                  <p:embed/>
                </p:oleObj>
              </mc:Choice>
              <mc:Fallback>
                <p:oleObj name="Formel" r:id="rId6" imgW="3454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2636912"/>
                        <a:ext cx="66230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3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611188" y="4760987"/>
          <a:ext cx="770572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4" name="Formel" r:id="rId8" imgW="4470400" imgH="787400" progId="Equation.3">
                  <p:embed/>
                </p:oleObj>
              </mc:Choice>
              <mc:Fallback>
                <p:oleObj name="Formel" r:id="rId8" imgW="44704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60987"/>
                        <a:ext cx="7705725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9160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E-</a:t>
            </a:r>
            <a:r>
              <a:rPr lang="de-DE" b="0" dirty="0" err="1"/>
              <a:t>step</a:t>
            </a:r>
            <a:endParaRPr lang="de-DE" b="0" dirty="0"/>
          </a:p>
        </p:txBody>
      </p:sp>
      <p:graphicFrame>
        <p:nvGraphicFramePr>
          <p:cNvPr id="35840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500063" y="4286250"/>
          <a:ext cx="5113337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6" name="Equation" r:id="rId4" imgW="2705100" imgH="1155700" progId="Equation.3">
                  <p:embed/>
                </p:oleObj>
              </mc:Choice>
              <mc:Fallback>
                <p:oleObj name="Equation" r:id="rId4" imgW="2705100" imgH="1155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286250"/>
                        <a:ext cx="5113337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0052" name="Rectangle 7"/>
          <p:cNvSpPr>
            <a:spLocks noChangeArrowheads="1"/>
          </p:cNvSpPr>
          <p:nvPr/>
        </p:nvSpPr>
        <p:spPr bwMode="auto">
          <a:xfrm>
            <a:off x="574675" y="2286000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Die Summation kann in die 8 Bonbongruppen aus der Tabelle </a:t>
            </a:r>
            <a:br>
              <a:rPr lang="de-DE" sz="2000" dirty="0">
                <a:solidFill>
                  <a:srgbClr val="000000"/>
                </a:solidFill>
                <a:cs typeface="Times New Roman" charset="0"/>
              </a:rPr>
            </a:b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aufgebrochen werden.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Zum Beispiel ergibt die Summe über 273 </a:t>
            </a:r>
            <a:r>
              <a:rPr lang="de-DE" sz="1800" dirty="0" err="1">
                <a:solidFill>
                  <a:srgbClr val="000000"/>
                </a:solidFill>
                <a:cs typeface="Times New Roman" charset="0"/>
              </a:rPr>
              <a:t>cherry</a:t>
            </a: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-Bonbons mit rotem Papier und einem Loch (erster Eintrag in der Tabelle)</a:t>
            </a:r>
          </a:p>
        </p:txBody>
      </p:sp>
      <p:graphicFrame>
        <p:nvGraphicFramePr>
          <p:cNvPr id="130053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285750" y="712614"/>
          <a:ext cx="8256588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7" name="Equation" r:id="rId6" imgW="4356100" imgH="787400" progId="Equation.3">
                  <p:embed/>
                </p:oleObj>
              </mc:Choice>
              <mc:Fallback>
                <p:oleObj name="Equation" r:id="rId6" imgW="43561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712614"/>
                        <a:ext cx="8256588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05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17" y="3505373"/>
            <a:ext cx="32305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6662042" y="4076873"/>
            <a:ext cx="500063" cy="214313"/>
          </a:xfrm>
          <a:prstGeom prst="rect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dirty="0"/>
          </a:p>
        </p:txBody>
      </p:sp>
      <p:graphicFrame>
        <p:nvGraphicFramePr>
          <p:cNvPr id="130056" name="Object 7"/>
          <p:cNvGraphicFramePr>
            <a:graphicFrameLocks noChangeAspect="1"/>
          </p:cNvGraphicFramePr>
          <p:nvPr/>
        </p:nvGraphicFramePr>
        <p:xfrm>
          <a:off x="6357938" y="4643438"/>
          <a:ext cx="2360612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8" name="Formel" r:id="rId9" imgW="1473200" imgH="774700" progId="Equation.3">
                  <p:embed/>
                </p:oleObj>
              </mc:Choice>
              <mc:Fallback>
                <p:oleObj name="Formel" r:id="rId9" imgW="14732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4643438"/>
                        <a:ext cx="2360612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2987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M-Schritt</a:t>
            </a:r>
          </a:p>
        </p:txBody>
      </p:sp>
      <p:sp>
        <p:nvSpPr>
          <p:cNvPr id="132098" name="Rectangle 3"/>
          <p:cNvSpPr>
            <a:spLocks noChangeArrowheads="1"/>
          </p:cNvSpPr>
          <p:nvPr/>
        </p:nvSpPr>
        <p:spPr bwMode="auto">
          <a:xfrm>
            <a:off x="0" y="144328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2099" name="Rectangle 4"/>
          <p:cNvSpPr>
            <a:spLocks noChangeArrowheads="1"/>
          </p:cNvSpPr>
          <p:nvPr/>
        </p:nvSpPr>
        <p:spPr bwMode="auto">
          <a:xfrm>
            <a:off x="250825" y="1227385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Mit der Berechnung der anderen 7 Bonbongruppe erhalten wir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graphicFrame>
        <p:nvGraphicFramePr>
          <p:cNvPr id="132100" name="Object 5"/>
          <p:cNvGraphicFramePr>
            <a:graphicFrameLocks noChangeAspect="1"/>
          </p:cNvGraphicFramePr>
          <p:nvPr/>
        </p:nvGraphicFramePr>
        <p:xfrm>
          <a:off x="3851275" y="1732210"/>
          <a:ext cx="2159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5" name="Equation" r:id="rId4" imgW="1206500" imgH="241300" progId="Equation.3">
                  <p:embed/>
                </p:oleObj>
              </mc:Choice>
              <mc:Fallback>
                <p:oleObj name="Equation" r:id="rId4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732210"/>
                        <a:ext cx="2159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1" name="Rectangle 9"/>
          <p:cNvSpPr>
            <a:spLocks noChangeArrowheads="1"/>
          </p:cNvSpPr>
          <p:nvPr/>
        </p:nvSpPr>
        <p:spPr bwMode="auto">
          <a:xfrm>
            <a:off x="323850" y="2451348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Nun führen wir den M-Schritt aus, um 𝜃 zu verfeinern. Hierzu nehmen wir den erwarteten Zählerwert der Datenpunkte aus Tüte 1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chemeClr val="tx1"/>
              </a:solidFill>
            </a:endParaRPr>
          </a:p>
        </p:txBody>
      </p:sp>
      <p:graphicFrame>
        <p:nvGraphicFramePr>
          <p:cNvPr id="132102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3236913" y="3222625"/>
          <a:ext cx="26701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6" name="Formel" r:id="rId6" imgW="1905000" imgH="419100" progId="Equation.3">
                  <p:embed/>
                </p:oleObj>
              </mc:Choice>
              <mc:Fallback>
                <p:oleObj name="Formel" r:id="rId6" imgW="1905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3222625"/>
                        <a:ext cx="26701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2670918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Noch ein Parameter…</a:t>
            </a:r>
          </a:p>
        </p:txBody>
      </p:sp>
      <p:sp>
        <p:nvSpPr>
          <p:cNvPr id="134146" name="Rectangle 3"/>
          <p:cNvSpPr>
            <a:spLocks noChangeArrowheads="1"/>
          </p:cNvSpPr>
          <p:nvPr/>
        </p:nvSpPr>
        <p:spPr bwMode="auto">
          <a:xfrm>
            <a:off x="0" y="1341164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250825" y="1125264"/>
            <a:ext cx="8353425" cy="12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Wir machen das gleiche für den Parameter 𝜃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F1</a:t>
            </a:r>
            <a:r>
              <a:rPr lang="de-DE" sz="2400" baseline="-25000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chemeClr val="tx1"/>
                </a:solidFill>
              </a:rPr>
              <a:t>E-Schritt: Bestimme erwarteten Zählerwert von </a:t>
            </a:r>
            <a:r>
              <a:rPr lang="de-DE" sz="2000" dirty="0" err="1">
                <a:solidFill>
                  <a:schemeClr val="tx1"/>
                </a:solidFill>
              </a:rPr>
              <a:t>cherry</a:t>
            </a:r>
            <a:r>
              <a:rPr lang="de-DE" sz="2000" dirty="0">
                <a:solidFill>
                  <a:schemeClr val="tx1"/>
                </a:solidFill>
              </a:rPr>
              <a:t>-Bonbons aus Tüte 1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graphicFrame>
        <p:nvGraphicFramePr>
          <p:cNvPr id="134148" name="Object 5"/>
          <p:cNvGraphicFramePr>
            <a:graphicFrameLocks noChangeAspect="1"/>
          </p:cNvGraphicFramePr>
          <p:nvPr/>
        </p:nvGraphicFramePr>
        <p:xfrm>
          <a:off x="611188" y="2152377"/>
          <a:ext cx="80073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89" name="Formel" r:id="rId4" imgW="5397500" imgH="685800" progId="Equation.3">
                  <p:embed/>
                </p:oleObj>
              </mc:Choice>
              <mc:Fallback>
                <p:oleObj name="Formel" r:id="rId4" imgW="53975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152377"/>
                        <a:ext cx="800735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2268538" y="4943475"/>
          <a:ext cx="38322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0" name="Formel" r:id="rId6" imgW="2235200" imgH="457200" progId="Equation.3">
                  <p:embed/>
                </p:oleObj>
              </mc:Choice>
              <mc:Fallback>
                <p:oleObj name="Formel" r:id="rId6" imgW="2235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943475"/>
                        <a:ext cx="38322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250825" y="4149452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M-Schritt: Verfeinere 𝜃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F1</a:t>
            </a:r>
            <a:r>
              <a:rPr lang="de-DE" sz="2400" baseline="-25000" dirty="0">
                <a:solidFill>
                  <a:srgbClr val="000000"/>
                </a:solidFill>
                <a:cs typeface="Times New Roman" charset="0"/>
              </a:rPr>
              <a:t> 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durch Bestimmung der relativen Häufigkeiten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4151" name="Rectangle 8"/>
          <p:cNvSpPr>
            <a:spLocks noChangeArrowheads="1"/>
          </p:cNvSpPr>
          <p:nvPr/>
        </p:nvSpPr>
        <p:spPr bwMode="auto">
          <a:xfrm>
            <a:off x="395288" y="3069952"/>
            <a:ext cx="8569325" cy="9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Bestimmbar aus naivem 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Bayesschen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Modell wie vorher besprochen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Als Übung…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872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ChangeArrowheads="1"/>
          </p:cNvSpPr>
          <p:nvPr/>
        </p:nvSpPr>
        <p:spPr bwMode="auto">
          <a:xfrm>
            <a:off x="357188" y="1146845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Suppose we have 5 types of candy bags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10% are 100% cherry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100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20% are 75% cherry + 25% lime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75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40% are 50% cherry + 50% lime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50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20% are 25% cherry + 75% lime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25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10% are 100% lime 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0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339725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Then we observe candies drawn from some bag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Example</a:t>
            </a: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395163" y="4581128"/>
            <a:ext cx="856932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Let</a:t>
            </a:r>
            <a:r>
              <a:rPr lang="de-DE" altLang="ja-JP" sz="2000" dirty="0">
                <a:solidFill>
                  <a:srgbClr val="000000"/>
                </a:solidFill>
                <a:latin typeface="+mn-lt"/>
              </a:rPr>
              <a:t>‘</a:t>
            </a:r>
            <a:r>
              <a:rPr lang="en-GB" altLang="ja-JP" sz="2000" dirty="0">
                <a:solidFill>
                  <a:srgbClr val="000000"/>
                </a:solidFill>
                <a:latin typeface="+mn-lt"/>
              </a:rPr>
              <a:t>s call </a:t>
            </a:r>
            <a:r>
              <a:rPr lang="el-GR" altLang="ja-JP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charset="0"/>
              </a:rPr>
              <a:t>𝜃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Times New Roman" charset="0"/>
              </a:rPr>
              <a:t> the parameter that defines the fraction of cherry candy in a bag, and </a:t>
            </a:r>
            <a:r>
              <a:rPr lang="en-US" altLang="ja-JP" sz="2000" dirty="0">
                <a:solidFill>
                  <a:srgbClr val="3C8C93"/>
                </a:solidFill>
                <a:latin typeface="+mn-lt"/>
                <a:cs typeface="Times New Roman" charset="0"/>
              </a:rPr>
              <a:t>h</a:t>
            </a:r>
            <a:r>
              <a:rPr lang="el-GR" altLang="ja-JP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US" altLang="ja-JP" sz="20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Times New Roman" charset="0"/>
              </a:rPr>
              <a:t>the corresponding hypothesis</a:t>
            </a:r>
            <a:endParaRPr lang="el-GR" altLang="ja-JP" sz="2000" dirty="0">
              <a:solidFill>
                <a:srgbClr val="000000"/>
              </a:solidFill>
              <a:latin typeface="+mn-lt"/>
              <a:cs typeface="Times New Roman" charset="0"/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Which of the five  kinds of bag has generated my 10 observations?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P(h 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 |</a:t>
            </a:r>
            <a:r>
              <a:rPr lang="en-GB" sz="2000" b="1" dirty="0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What flavour will the next candy be? Prediction </a:t>
            </a:r>
            <a:r>
              <a:rPr lang="en-GB" sz="2000" b="1" dirty="0">
                <a:solidFill>
                  <a:srgbClr val="3C8C93"/>
                </a:solidFill>
                <a:latin typeface="+mn-lt"/>
              </a:rPr>
              <a:t>P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(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X|</a:t>
            </a:r>
            <a:r>
              <a:rPr lang="en-GB" sz="2000" b="1" dirty="0" err="1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t="51884" r="19513" b="12621"/>
          <a:stretch>
            <a:fillRect/>
          </a:stretch>
        </p:blipFill>
        <p:spPr bwMode="auto">
          <a:xfrm>
            <a:off x="1643063" y="2997870"/>
            <a:ext cx="492918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2" t="88074" b="1988"/>
          <a:stretch>
            <a:fillRect/>
          </a:stretch>
        </p:blipFill>
        <p:spPr bwMode="auto">
          <a:xfrm>
            <a:off x="5934521" y="4163477"/>
            <a:ext cx="31019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069551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ChangeArrowheads="1"/>
          </p:cNvSpPr>
          <p:nvPr/>
        </p:nvSpPr>
        <p:spPr bwMode="auto">
          <a:xfrm>
            <a:off x="323850" y="299695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Für jeden Satz von Parametern können wir die Log-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bestimmen wie auch schon früher</a:t>
            </a: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Lernergebnis</a:t>
            </a:r>
          </a:p>
        </p:txBody>
      </p:sp>
      <p:graphicFrame>
        <p:nvGraphicFramePr>
          <p:cNvPr id="136195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195513" y="1569219"/>
          <a:ext cx="48244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8" name="Formel" r:id="rId4" imgW="2755900" imgH="774700" progId="Equation.3">
                  <p:embed/>
                </p:oleObj>
              </mc:Choice>
              <mc:Fallback>
                <p:oleObj name="Formel" r:id="rId4" imgW="27559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569219"/>
                        <a:ext cx="4824412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6" name="Rectangle 6"/>
          <p:cNvSpPr>
            <a:spLocks noChangeArrowheads="1"/>
          </p:cNvSpPr>
          <p:nvPr/>
        </p:nvSpPr>
        <p:spPr bwMode="auto">
          <a:xfrm>
            <a:off x="0" y="134039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6197" name="Rectangle 7"/>
          <p:cNvSpPr>
            <a:spLocks noChangeArrowheads="1"/>
          </p:cNvSpPr>
          <p:nvPr/>
        </p:nvSpPr>
        <p:spPr bwMode="auto">
          <a:xfrm>
            <a:off x="250825" y="105273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Nach einem vollen Zyklus über alle Parameter haben wir</a:t>
            </a:r>
            <a:endParaRPr lang="de-DE" sz="2400" baseline="-250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36198" name="Rectangle 10"/>
          <p:cNvSpPr>
            <a:spLocks noChangeArrowheads="1"/>
          </p:cNvSpPr>
          <p:nvPr/>
        </p:nvSpPr>
        <p:spPr bwMode="auto">
          <a:xfrm>
            <a:off x="323528" y="3890179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Man kann zeigen, dass dieser Wert mit jeder EM-Iteration steigt (Konvergenz)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EM mit Maximum-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bleibt aber bei lokalen Maxima hängen bleiben (ggf. mehrere Startwerte nehmen, Priors berücksichtigen oder MAP nehmen)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800867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ChangeArrowheads="1"/>
          </p:cNvSpPr>
          <p:nvPr/>
        </p:nvSpPr>
        <p:spPr bwMode="auto">
          <a:xfrm>
            <a:off x="323850" y="299695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Für jeden Satz von Parametern können wir die Log-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bestimmen wie auch schon früher</a:t>
            </a: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Lernergebnis</a:t>
            </a:r>
          </a:p>
        </p:txBody>
      </p:sp>
      <p:graphicFrame>
        <p:nvGraphicFramePr>
          <p:cNvPr id="136195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195513" y="1569219"/>
          <a:ext cx="48244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7" name="Formel" r:id="rId4" imgW="2755900" imgH="774700" progId="Equation.3">
                  <p:embed/>
                </p:oleObj>
              </mc:Choice>
              <mc:Fallback>
                <p:oleObj name="Formel" r:id="rId4" imgW="27559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569219"/>
                        <a:ext cx="4824412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6" name="Rectangle 6"/>
          <p:cNvSpPr>
            <a:spLocks noChangeArrowheads="1"/>
          </p:cNvSpPr>
          <p:nvPr/>
        </p:nvSpPr>
        <p:spPr bwMode="auto">
          <a:xfrm>
            <a:off x="0" y="134039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6197" name="Rectangle 7"/>
          <p:cNvSpPr>
            <a:spLocks noChangeArrowheads="1"/>
          </p:cNvSpPr>
          <p:nvPr/>
        </p:nvSpPr>
        <p:spPr bwMode="auto">
          <a:xfrm>
            <a:off x="250825" y="105273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Nach einem vollen Zyklus über alle Parameter haben wir</a:t>
            </a:r>
            <a:endParaRPr lang="de-DE" sz="2400" baseline="-250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55576" y="3645024"/>
          <a:ext cx="756126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8" name="Formel" r:id="rId6" imgW="3517900" imgH="457200" progId="Equation.3">
                  <p:embed/>
                </p:oleObj>
              </mc:Choice>
              <mc:Fallback>
                <p:oleObj name="Formel" r:id="rId6" imgW="3517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645024"/>
                        <a:ext cx="7561262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3850" y="4509120"/>
            <a:ext cx="447675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Wir können zeigen, das die Log-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L = log P(d, h</a:t>
            </a:r>
            <a:r>
              <a:rPr lang="de-DE" sz="2000" b="1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𝜃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)</a:t>
            </a:r>
            <a:br>
              <a:rPr lang="de-DE" sz="2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</a:b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in jeder Iteration ansteigt, so dass die initiale 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schon nach drei Iterationen überflügelt wird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1" name="Bild 8" descr="candy-progress64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0686"/>
            <a:ext cx="3048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D79B2823-69F1-4649-ADC3-0D8A950B2EDB}"/>
              </a:ext>
            </a:extLst>
          </p:cNvPr>
          <p:cNvSpPr/>
          <p:nvPr/>
        </p:nvSpPr>
        <p:spPr>
          <a:xfrm>
            <a:off x="7524391" y="4909318"/>
            <a:ext cx="1895872" cy="720080"/>
          </a:xfrm>
          <a:prstGeom prst="wedgeEllipseCallout">
            <a:avLst>
              <a:gd name="adj1" fmla="val -50475"/>
              <a:gd name="adj2" fmla="val -745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true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model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F9E74813-5B4E-724B-BA2C-86E8CDD4A189}"/>
              </a:ext>
            </a:extLst>
          </p:cNvPr>
          <p:cNvSpPr/>
          <p:nvPr/>
        </p:nvSpPr>
        <p:spPr>
          <a:xfrm>
            <a:off x="5913305" y="5431833"/>
            <a:ext cx="1895872" cy="720080"/>
          </a:xfrm>
          <a:prstGeom prst="wedgeEllipseCallout">
            <a:avLst>
              <a:gd name="adj1" fmla="val -61959"/>
              <a:gd name="adj2" fmla="val -765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iterated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model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B08EA-6427-0C42-AACF-5E23CB218653}"/>
              </a:ext>
            </a:extLst>
          </p:cNvPr>
          <p:cNvSpPr txBox="1"/>
          <p:nvPr/>
        </p:nvSpPr>
        <p:spPr>
          <a:xfrm>
            <a:off x="-2148114" y="4746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703863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EM: Diskussion</a:t>
            </a:r>
          </a:p>
        </p:txBody>
      </p:sp>
      <p:sp>
        <p:nvSpPr>
          <p:cNvPr id="140290" name="Rectangle 3"/>
          <p:cNvSpPr>
            <a:spLocks noChangeArrowheads="1"/>
          </p:cNvSpPr>
          <p:nvPr/>
        </p:nvSpPr>
        <p:spPr bwMode="auto">
          <a:xfrm>
            <a:off x="0" y="1051669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40291" name="Rectangle 4"/>
          <p:cNvSpPr>
            <a:spLocks noChangeArrowheads="1"/>
          </p:cNvSpPr>
          <p:nvPr/>
        </p:nvSpPr>
        <p:spPr bwMode="auto">
          <a:xfrm>
            <a:off x="323850" y="1124694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Für komplexere BNs ist der Algorithmus der gleiche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Im allgemeinen müssen wir die CPT-Einträge für jede Variable 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i</a:t>
            </a:r>
            <a:r>
              <a:rPr lang="de-DE" sz="2000" dirty="0">
                <a:solidFill>
                  <a:srgbClr val="000000"/>
                </a:solidFill>
              </a:rPr>
              <a:t> gegeben die Elternknotenwerte </a:t>
            </a:r>
            <a:r>
              <a:rPr lang="de-DE" sz="2000" dirty="0" err="1">
                <a:solidFill>
                  <a:srgbClr val="000000"/>
                </a:solidFill>
              </a:rPr>
              <a:t>Pa</a:t>
            </a:r>
            <a:r>
              <a:rPr lang="de-DE" sz="2000" baseline="-25000" dirty="0" err="1">
                <a:solidFill>
                  <a:srgbClr val="000000"/>
                </a:solidFill>
              </a:rPr>
              <a:t>i</a:t>
            </a:r>
            <a:r>
              <a:rPr lang="de-DE" sz="2000" dirty="0">
                <a:solidFill>
                  <a:srgbClr val="000000"/>
                </a:solidFill>
              </a:rPr>
              <a:t> berechnen</a:t>
            </a:r>
            <a:endParaRPr lang="de-DE" sz="2000" baseline="-25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25000" dirty="0" err="1">
                <a:solidFill>
                  <a:srgbClr val="000000"/>
                </a:solidFill>
                <a:cs typeface="Times New Roman" charset="0"/>
              </a:rPr>
              <a:t>ijk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= P(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i</a:t>
            </a:r>
            <a:r>
              <a:rPr lang="de-DE" sz="2000" dirty="0">
                <a:solidFill>
                  <a:srgbClr val="000000"/>
                </a:solidFill>
              </a:rPr>
              <a:t> = 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ij</a:t>
            </a:r>
            <a:r>
              <a:rPr lang="de-DE" sz="2000" dirty="0" err="1">
                <a:solidFill>
                  <a:srgbClr val="000000"/>
                </a:solidFill>
              </a:rPr>
              <a:t>|Pa</a:t>
            </a:r>
            <a:r>
              <a:rPr lang="de-DE" sz="2000" baseline="-25000" dirty="0" err="1">
                <a:solidFill>
                  <a:srgbClr val="000000"/>
                </a:solidFill>
              </a:rPr>
              <a:t>i</a:t>
            </a:r>
            <a:r>
              <a:rPr lang="de-DE" sz="2000" baseline="-25000" dirty="0">
                <a:solidFill>
                  <a:srgbClr val="000000"/>
                </a:solidFill>
              </a:rPr>
              <a:t> = </a:t>
            </a:r>
            <a:r>
              <a:rPr lang="de-DE" sz="2000" dirty="0" err="1">
                <a:solidFill>
                  <a:srgbClr val="000000"/>
                </a:solidFill>
              </a:rPr>
              <a:t>pa</a:t>
            </a:r>
            <a:r>
              <a:rPr lang="de-DE" sz="2000" baseline="-25000" dirty="0" err="1">
                <a:solidFill>
                  <a:srgbClr val="000000"/>
                </a:solidFill>
              </a:rPr>
              <a:t>ik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14029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042988" y="3067794"/>
          <a:ext cx="26558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6" name="Formel" r:id="rId4" imgW="1790700" imgH="495300" progId="Equation.3">
                  <p:embed/>
                </p:oleObj>
              </mc:Choice>
              <mc:Fallback>
                <p:oleObj name="Formel" r:id="rId4" imgW="1790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067794"/>
                        <a:ext cx="26558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3" name="Rectangle 9"/>
          <p:cNvSpPr>
            <a:spLocks noChangeArrowheads="1"/>
          </p:cNvSpPr>
          <p:nvPr/>
        </p:nvSpPr>
        <p:spPr bwMode="auto">
          <a:xfrm>
            <a:off x="323850" y="4077444"/>
            <a:ext cx="8353425" cy="232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Die erwarteten Zählerwerte werden durch Summierung über die Beispiele berechnet, nachdem all notwendigen </a:t>
            </a:r>
            <a:br>
              <a:rPr lang="de-DE" sz="2400" dirty="0">
                <a:solidFill>
                  <a:srgbClr val="000000"/>
                </a:solidFill>
                <a:cs typeface="Times New Roman" charset="0"/>
              </a:rPr>
            </a:br>
            <a:r>
              <a:rPr lang="de-DE" sz="2400" i="1" dirty="0">
                <a:solidFill>
                  <a:srgbClr val="000000"/>
                </a:solidFill>
                <a:cs typeface="Times New Roman" charset="0"/>
              </a:rPr>
              <a:t>P(</a:t>
            </a:r>
            <a:r>
              <a:rPr lang="de-DE" sz="2400" i="1" dirty="0" err="1">
                <a:solidFill>
                  <a:srgbClr val="000000"/>
                </a:solidFill>
              </a:rPr>
              <a:t>X</a:t>
            </a:r>
            <a:r>
              <a:rPr lang="de-DE" sz="2400" i="1" baseline="-25000" dirty="0" err="1">
                <a:solidFill>
                  <a:srgbClr val="000000"/>
                </a:solidFill>
              </a:rPr>
              <a:t>i</a:t>
            </a:r>
            <a:r>
              <a:rPr lang="de-DE" sz="2400" i="1" dirty="0">
                <a:solidFill>
                  <a:srgbClr val="000000"/>
                </a:solidFill>
              </a:rPr>
              <a:t> = </a:t>
            </a:r>
            <a:r>
              <a:rPr lang="de-DE" sz="2400" i="1" dirty="0" err="1">
                <a:solidFill>
                  <a:srgbClr val="000000"/>
                </a:solidFill>
              </a:rPr>
              <a:t>x</a:t>
            </a:r>
            <a:r>
              <a:rPr lang="de-DE" sz="2400" i="1" baseline="-25000" dirty="0" err="1">
                <a:solidFill>
                  <a:srgbClr val="000000"/>
                </a:solidFill>
              </a:rPr>
              <a:t>ij</a:t>
            </a:r>
            <a:r>
              <a:rPr lang="de-DE" sz="2400" i="1" dirty="0" err="1">
                <a:solidFill>
                  <a:srgbClr val="000000"/>
                </a:solidFill>
              </a:rPr>
              <a:t>,Pa</a:t>
            </a:r>
            <a:r>
              <a:rPr lang="de-DE" sz="2400" i="1" baseline="-25000" dirty="0" err="1">
                <a:solidFill>
                  <a:srgbClr val="000000"/>
                </a:solidFill>
              </a:rPr>
              <a:t>i</a:t>
            </a:r>
            <a:r>
              <a:rPr lang="de-DE" sz="2400" i="1" baseline="-25000" dirty="0">
                <a:solidFill>
                  <a:srgbClr val="000000"/>
                </a:solidFill>
              </a:rPr>
              <a:t> = </a:t>
            </a:r>
            <a:r>
              <a:rPr lang="de-DE" sz="2400" i="1" dirty="0" err="1">
                <a:solidFill>
                  <a:srgbClr val="000000"/>
                </a:solidFill>
              </a:rPr>
              <a:t>pa</a:t>
            </a:r>
            <a:r>
              <a:rPr lang="de-DE" sz="2400" i="1" baseline="-25000" dirty="0" err="1">
                <a:solidFill>
                  <a:srgbClr val="000000"/>
                </a:solidFill>
              </a:rPr>
              <a:t>ik</a:t>
            </a:r>
            <a:r>
              <a:rPr lang="de-DE" sz="2400" i="1" dirty="0">
                <a:solidFill>
                  <a:srgbClr val="000000"/>
                </a:solidFill>
              </a:rPr>
              <a:t>) </a:t>
            </a:r>
            <a:r>
              <a:rPr lang="de-DE" sz="2400" dirty="0">
                <a:solidFill>
                  <a:srgbClr val="000000"/>
                </a:solidFill>
              </a:rPr>
              <a:t>mittels BN-Algorithmen bestimmt sind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Das Verfahren kann in eine kombinatorische Explosion laufen (ggf. Approximationstechniken angewendet)</a:t>
            </a:r>
            <a:endParaRPr lang="de-DE" sz="2400" i="1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63779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AF80D15A-3914-6D4E-BA64-6FEB4ABCBE72}" type="slidenum">
              <a:rPr lang="en-US" sz="1000">
                <a:solidFill>
                  <a:schemeClr val="tx1"/>
                </a:solidFill>
              </a:rPr>
              <a:pPr algn="l" eaLnBrk="1" hangingPunct="1"/>
              <a:t>53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899" y="260350"/>
            <a:ext cx="9037637" cy="1143000"/>
          </a:xfrm>
        </p:spPr>
        <p:txBody>
          <a:bodyPr/>
          <a:lstStyle/>
          <a:p>
            <a:r>
              <a:rPr lang="en-US">
                <a:latin typeface="+mn-lt"/>
                <a:cs typeface="ＭＳ Ｐゴシック" charset="0"/>
              </a:rPr>
              <a:t>Learning Bayesian network structures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cs typeface="ＭＳ Ｐゴシック" charset="0"/>
              </a:rPr>
              <a:t>Given training set</a:t>
            </a:r>
          </a:p>
          <a:p>
            <a:pPr marL="342900" indent="-342900"/>
            <a:r>
              <a:rPr lang="en-US" dirty="0">
                <a:cs typeface="ＭＳ Ｐゴシック" charset="0"/>
              </a:rPr>
              <a:t>Find model that best matches </a:t>
            </a:r>
            <a:r>
              <a:rPr lang="en-US" b="1" i="1" dirty="0">
                <a:cs typeface="ＭＳ Ｐゴシック" charset="0"/>
              </a:rPr>
              <a:t>D</a:t>
            </a:r>
            <a:endParaRPr lang="en-US" dirty="0">
              <a:cs typeface="ＭＳ Ｐゴシック" charset="0"/>
            </a:endParaRPr>
          </a:p>
          <a:p>
            <a:pPr marL="742950" lvl="1" indent="-285750"/>
            <a:r>
              <a:rPr lang="en-US" dirty="0">
                <a:ea typeface="ＭＳ Ｐゴシック" charset="0"/>
                <a:cs typeface="ＭＳ Ｐゴシック" charset="0"/>
              </a:rPr>
              <a:t>model selection </a:t>
            </a:r>
          </a:p>
          <a:p>
            <a:pPr marL="742950" lvl="1" indent="-285750"/>
            <a:r>
              <a:rPr lang="en-US" dirty="0">
                <a:ea typeface="ＭＳ Ｐゴシック" charset="0"/>
                <a:cs typeface="ＭＳ Ｐゴシック" charset="0"/>
              </a:rPr>
              <a:t>parameter estimation</a:t>
            </a:r>
          </a:p>
          <a:p>
            <a:pPr marL="742950" lvl="1" indent="-285750"/>
            <a:endParaRPr lang="en-US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4388" name="Object 2"/>
          <p:cNvGraphicFramePr>
            <a:graphicFrameLocks noChangeAspect="1"/>
          </p:cNvGraphicFramePr>
          <p:nvPr/>
        </p:nvGraphicFramePr>
        <p:xfrm>
          <a:off x="3473474" y="1224358"/>
          <a:ext cx="32496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95" name="Equation" r:id="rId4" imgW="1244600" imgH="203200" progId="Equation.3">
                  <p:embed/>
                </p:oleObj>
              </mc:Choice>
              <mc:Fallback>
                <p:oleObj name="Equation" r:id="rId4" imgW="1244600" imgH="203200" progId="Equation.3">
                  <p:embed/>
                  <p:pic>
                    <p:nvPicPr>
                      <p:cNvPr id="1443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74" y="1224358"/>
                        <a:ext cx="32496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9" name="Rectangle 7"/>
          <p:cNvSpPr>
            <a:spLocks noChangeArrowheads="1"/>
          </p:cNvSpPr>
          <p:nvPr/>
        </p:nvSpPr>
        <p:spPr bwMode="auto">
          <a:xfrm>
            <a:off x="1403648" y="5589240"/>
            <a:ext cx="1262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hlink"/>
                </a:solidFill>
              </a:rPr>
              <a:t>Data D</a:t>
            </a:r>
            <a:endParaRPr lang="en-US" b="1" dirty="0"/>
          </a:p>
        </p:txBody>
      </p:sp>
      <p:sp>
        <p:nvSpPr>
          <p:cNvPr id="354309" name="AutoShape 5"/>
          <p:cNvSpPr>
            <a:spLocks noChangeAspect="1" noChangeArrowheads="1"/>
          </p:cNvSpPr>
          <p:nvPr/>
        </p:nvSpPr>
        <p:spPr bwMode="auto">
          <a:xfrm>
            <a:off x="4800600" y="4252913"/>
            <a:ext cx="1941513" cy="1004887"/>
          </a:xfrm>
          <a:prstGeom prst="rightArrowCallout">
            <a:avLst>
              <a:gd name="adj1" fmla="val 16843"/>
              <a:gd name="adj2" fmla="val 25000"/>
              <a:gd name="adj3" fmla="val 48543"/>
              <a:gd name="adj4" fmla="val 66667"/>
            </a:avLst>
          </a:prstGeom>
          <a:solidFill>
            <a:schemeClr val="accent1">
              <a:alpha val="50000"/>
            </a:schemeClr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CC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b="1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Inducer</a:t>
            </a:r>
          </a:p>
          <a:p>
            <a:pPr algn="ctr">
              <a:defRPr/>
            </a:pPr>
            <a:endParaRPr lang="en-US">
              <a:solidFill>
                <a:srgbClr val="CC99FF"/>
              </a:solidFill>
              <a:latin typeface="Arial" charset="0"/>
            </a:endParaRPr>
          </a:p>
        </p:txBody>
      </p:sp>
      <p:sp>
        <p:nvSpPr>
          <p:cNvPr id="144391" name="AutoShape 6"/>
          <p:cNvSpPr>
            <a:spLocks noChangeArrowheads="1"/>
          </p:cNvSpPr>
          <p:nvPr/>
        </p:nvSpPr>
        <p:spPr bwMode="auto">
          <a:xfrm>
            <a:off x="3810000" y="4495800"/>
            <a:ext cx="735013" cy="4889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144392" name="Group 8"/>
          <p:cNvGrpSpPr>
            <a:grpSpLocks/>
          </p:cNvGrpSpPr>
          <p:nvPr/>
        </p:nvGrpSpPr>
        <p:grpSpPr bwMode="auto">
          <a:xfrm>
            <a:off x="6858000" y="3810000"/>
            <a:ext cx="1524000" cy="1914525"/>
            <a:chOff x="4645" y="2359"/>
            <a:chExt cx="960" cy="1206"/>
          </a:xfrm>
        </p:grpSpPr>
        <p:sp>
          <p:nvSpPr>
            <p:cNvPr id="144396" name="Line 9"/>
            <p:cNvSpPr>
              <a:spLocks noChangeShapeType="1"/>
            </p:cNvSpPr>
            <p:nvPr/>
          </p:nvSpPr>
          <p:spPr bwMode="auto">
            <a:xfrm flipH="1">
              <a:off x="5148" y="2600"/>
              <a:ext cx="196" cy="22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397" name="Line 10"/>
            <p:cNvSpPr>
              <a:spLocks noChangeShapeType="1"/>
            </p:cNvSpPr>
            <p:nvPr/>
          </p:nvSpPr>
          <p:spPr bwMode="auto">
            <a:xfrm>
              <a:off x="4844" y="2622"/>
              <a:ext cx="193" cy="19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398" name="Line 11"/>
            <p:cNvSpPr>
              <a:spLocks noChangeShapeType="1"/>
            </p:cNvSpPr>
            <p:nvPr/>
          </p:nvSpPr>
          <p:spPr bwMode="auto">
            <a:xfrm>
              <a:off x="5111" y="3072"/>
              <a:ext cx="25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399" name="Oval 12"/>
            <p:cNvSpPr>
              <a:spLocks noChangeArrowheads="1"/>
            </p:cNvSpPr>
            <p:nvPr/>
          </p:nvSpPr>
          <p:spPr bwMode="auto">
            <a:xfrm>
              <a:off x="4927" y="3312"/>
              <a:ext cx="449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C</a:t>
              </a:r>
            </a:p>
          </p:txBody>
        </p:sp>
        <p:sp>
          <p:nvSpPr>
            <p:cNvPr id="144400" name="Oval 13"/>
            <p:cNvSpPr>
              <a:spLocks noChangeArrowheads="1"/>
            </p:cNvSpPr>
            <p:nvPr/>
          </p:nvSpPr>
          <p:spPr bwMode="auto">
            <a:xfrm>
              <a:off x="4885" y="2829"/>
              <a:ext cx="448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A</a:t>
              </a:r>
            </a:p>
          </p:txBody>
        </p:sp>
        <p:sp>
          <p:nvSpPr>
            <p:cNvPr id="144401" name="Oval 14"/>
            <p:cNvSpPr>
              <a:spLocks noChangeArrowheads="1"/>
            </p:cNvSpPr>
            <p:nvPr/>
          </p:nvSpPr>
          <p:spPr bwMode="auto">
            <a:xfrm>
              <a:off x="5156" y="2359"/>
              <a:ext cx="449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E</a:t>
              </a:r>
            </a:p>
          </p:txBody>
        </p:sp>
        <p:sp>
          <p:nvSpPr>
            <p:cNvPr id="144402" name="Oval 15"/>
            <p:cNvSpPr>
              <a:spLocks noChangeArrowheads="1"/>
            </p:cNvSpPr>
            <p:nvPr/>
          </p:nvSpPr>
          <p:spPr bwMode="auto">
            <a:xfrm>
              <a:off x="4645" y="2359"/>
              <a:ext cx="448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B</a:t>
              </a:r>
            </a:p>
          </p:txBody>
        </p:sp>
      </p:grpSp>
      <p:grpSp>
        <p:nvGrpSpPr>
          <p:cNvPr id="144393" name="Group 19"/>
          <p:cNvGrpSpPr>
            <a:grpSpLocks/>
          </p:cNvGrpSpPr>
          <p:nvPr/>
        </p:nvGrpSpPr>
        <p:grpSpPr bwMode="auto">
          <a:xfrm>
            <a:off x="796925" y="3962400"/>
            <a:ext cx="2860675" cy="1773238"/>
            <a:chOff x="144" y="2160"/>
            <a:chExt cx="1802" cy="1117"/>
          </a:xfrm>
        </p:grpSpPr>
        <p:sp>
          <p:nvSpPr>
            <p:cNvPr id="144394" name="AutoShape 16" descr="25%"/>
            <p:cNvSpPr>
              <a:spLocks noChangeAspect="1" noChangeArrowheads="1"/>
            </p:cNvSpPr>
            <p:nvPr/>
          </p:nvSpPr>
          <p:spPr bwMode="auto">
            <a:xfrm>
              <a:off x="144" y="2160"/>
              <a:ext cx="1802" cy="1117"/>
            </a:xfrm>
            <a:prstGeom prst="can">
              <a:avLst>
                <a:gd name="adj" fmla="val 22176"/>
              </a:avLst>
            </a:prstGeom>
            <a:pattFill prst="pct25">
              <a:fgClr>
                <a:srgbClr val="00FFFF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aphicFrame>
          <p:nvGraphicFramePr>
            <p:cNvPr id="144395" name="Object 3"/>
            <p:cNvGraphicFramePr>
              <a:graphicFrameLocks noChangeAspect="1"/>
            </p:cNvGraphicFramePr>
            <p:nvPr/>
          </p:nvGraphicFramePr>
          <p:xfrm>
            <a:off x="336" y="2448"/>
            <a:ext cx="146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96" name="Formel" r:id="rId6" imgW="2006600" imgH="914400" progId="Equation.3">
                    <p:embed/>
                  </p:oleObj>
                </mc:Choice>
                <mc:Fallback>
                  <p:oleObj name="Formel" r:id="rId6" imgW="2006600" imgH="914400" progId="Equation.3">
                    <p:embed/>
                    <p:pic>
                      <p:nvPicPr>
                        <p:cNvPr id="14439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2448"/>
                          <a:ext cx="146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feld 1"/>
          <p:cNvSpPr txBox="1"/>
          <p:nvPr/>
        </p:nvSpPr>
        <p:spPr>
          <a:xfrm>
            <a:off x="2339752" y="6175895"/>
            <a:ext cx="6945957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an AI </a:t>
            </a:r>
            <a:r>
              <a:rPr lang="de-DE" dirty="0" err="1"/>
              <a:t>course</a:t>
            </a:r>
            <a:r>
              <a:rPr lang="de-DE" dirty="0"/>
              <a:t> „</a:t>
            </a:r>
            <a:r>
              <a:rPr lang="de-DE" dirty="0" err="1"/>
              <a:t>Graphical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“</a:t>
            </a:r>
          </a:p>
          <a:p>
            <a:r>
              <a:rPr lang="de-DE" dirty="0" err="1"/>
              <a:t>by</a:t>
            </a:r>
            <a:r>
              <a:rPr lang="de-DE" dirty="0"/>
              <a:t> Burgard/De </a:t>
            </a:r>
            <a:r>
              <a:rPr lang="de-DE" dirty="0" err="1"/>
              <a:t>Raedt</a:t>
            </a:r>
            <a:r>
              <a:rPr lang="de-DE" dirty="0"/>
              <a:t>/Kersting/Nebel </a:t>
            </a:r>
          </a:p>
        </p:txBody>
      </p:sp>
    </p:spTree>
    <p:extLst>
      <p:ext uri="{BB962C8B-B14F-4D97-AF65-F5344CB8AC3E}">
        <p14:creationId xmlns:p14="http://schemas.microsoft.com/office/powerpoint/2010/main" val="31136250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89D0050D-844F-6540-9191-3A7AE82D001F}" type="slidenum">
              <a:rPr lang="en-US" sz="1000">
                <a:solidFill>
                  <a:schemeClr val="tx1"/>
                </a:solidFill>
              </a:rPr>
              <a:pPr algn="l" eaLnBrk="1" hangingPunct="1"/>
              <a:t>54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cs typeface="ＭＳ Ｐゴシック" charset="0"/>
              </a:rPr>
              <a:t>Model selection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772400" cy="4003675"/>
          </a:xfrm>
        </p:spPr>
        <p:txBody>
          <a:bodyPr/>
          <a:lstStyle/>
          <a:p>
            <a:pPr marL="174625" indent="-174625">
              <a:buFontTx/>
              <a:buNone/>
            </a:pPr>
            <a:r>
              <a:rPr lang="en-US" b="1" dirty="0">
                <a:cs typeface="ＭＳ Ｐゴシック" charset="0"/>
              </a:rPr>
              <a:t>Goal:</a:t>
            </a:r>
            <a:r>
              <a:rPr lang="en-US" dirty="0">
                <a:cs typeface="ＭＳ Ｐゴシック" charset="0"/>
              </a:rPr>
              <a:t> Select the best network structure, given the data</a:t>
            </a:r>
            <a:endParaRPr lang="en-US" b="1" dirty="0">
              <a:cs typeface="ＭＳ Ｐゴシック" charset="0"/>
            </a:endParaRPr>
          </a:p>
          <a:p>
            <a:pPr marL="174625" indent="-174625">
              <a:buFontTx/>
              <a:buNone/>
            </a:pPr>
            <a:r>
              <a:rPr lang="en-US" b="1" dirty="0">
                <a:cs typeface="ＭＳ Ｐゴシック" charset="0"/>
              </a:rPr>
              <a:t>Input:</a:t>
            </a:r>
          </a:p>
          <a:p>
            <a:pPr marL="517525" lvl="1" indent="-228600"/>
            <a:r>
              <a:rPr lang="en-US" sz="2400" dirty="0">
                <a:ea typeface="ＭＳ Ｐゴシック" charset="0"/>
                <a:cs typeface="ＭＳ Ｐゴシック" charset="0"/>
              </a:rPr>
              <a:t>Training data</a:t>
            </a:r>
          </a:p>
          <a:p>
            <a:pPr marL="517525" lvl="1" indent="-228600"/>
            <a:r>
              <a:rPr lang="en-US" sz="2400" dirty="0">
                <a:ea typeface="ＭＳ Ｐゴシック" charset="0"/>
                <a:cs typeface="ＭＳ Ｐゴシック" charset="0"/>
              </a:rPr>
              <a:t>Scoring function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174625" indent="-174625">
              <a:buFontTx/>
              <a:buNone/>
            </a:pPr>
            <a:r>
              <a:rPr lang="en-US" b="1" dirty="0">
                <a:cs typeface="ＭＳ Ｐゴシック" charset="0"/>
              </a:rPr>
              <a:t>Output:</a:t>
            </a:r>
          </a:p>
          <a:p>
            <a:pPr marL="517525" lvl="1" indent="-228600"/>
            <a:r>
              <a:rPr lang="en-US" sz="2400" dirty="0">
                <a:ea typeface="ＭＳ Ｐゴシック" charset="0"/>
                <a:cs typeface="ＭＳ Ｐゴシック" charset="0"/>
              </a:rPr>
              <a:t>A network that maximizes the score</a:t>
            </a:r>
          </a:p>
          <a:p>
            <a:pPr marL="174625" indent="-174625"/>
            <a:endParaRPr lang="en-US" sz="2800" dirty="0">
              <a:cs typeface="ＭＳ Ｐゴシック" charset="0"/>
            </a:endParaRPr>
          </a:p>
          <a:p>
            <a:pPr marL="174625" indent="-174625">
              <a:buFontTx/>
              <a:buNone/>
            </a:pPr>
            <a:endParaRPr lang="en-US" b="1" dirty="0">
              <a:solidFill>
                <a:srgbClr val="006699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EB1D0E71-11DB-EA4D-ABAA-032173B1717B}" type="slidenum">
              <a:rPr lang="en-US" sz="1000">
                <a:solidFill>
                  <a:schemeClr val="tx1"/>
                </a:solidFill>
              </a:rPr>
              <a:pPr algn="l" eaLnBrk="1" hangingPunct="1"/>
              <a:t>55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1466"/>
            <a:ext cx="8229600" cy="503238"/>
          </a:xfrm>
        </p:spPr>
        <p:txBody>
          <a:bodyPr/>
          <a:lstStyle/>
          <a:p>
            <a:r>
              <a:rPr lang="en-US" dirty="0">
                <a:latin typeface="+mn-lt"/>
                <a:cs typeface="ＭＳ Ｐゴシック" charset="0"/>
              </a:rPr>
              <a:t>Structure selection: Scoring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50"/>
            <a:ext cx="8534400" cy="2971800"/>
          </a:xfrm>
        </p:spPr>
        <p:txBody>
          <a:bodyPr/>
          <a:lstStyle/>
          <a:p>
            <a:pPr marL="342900" indent="-342900"/>
            <a:r>
              <a:rPr lang="en-US" dirty="0">
                <a:cs typeface="ＭＳ Ｐゴシック" charset="0"/>
              </a:rPr>
              <a:t>Bayesian: prior over parameters and structure</a:t>
            </a:r>
          </a:p>
          <a:p>
            <a:pPr marL="742950" lvl="1" indent="-285750"/>
            <a:r>
              <a:rPr lang="en-US" dirty="0">
                <a:ea typeface="ＭＳ Ｐゴシック" charset="0"/>
                <a:cs typeface="ＭＳ Ｐゴシック" charset="0"/>
              </a:rPr>
              <a:t>get balance between model complexity and fit to data as a byproduct</a:t>
            </a:r>
          </a:p>
          <a:p>
            <a:pPr marL="342900" indent="-342900"/>
            <a:endParaRPr lang="en-US" dirty="0">
              <a:cs typeface="ＭＳ Ｐゴシック" charset="0"/>
            </a:endParaRPr>
          </a:p>
          <a:p>
            <a:pPr marL="342900" indent="-342900"/>
            <a:r>
              <a:rPr lang="en-US" dirty="0" err="1">
                <a:solidFill>
                  <a:srgbClr val="008380"/>
                </a:solidFill>
                <a:cs typeface="ＭＳ Ｐゴシック" charset="0"/>
              </a:rPr>
              <a:t>Score</a:t>
            </a:r>
            <a:r>
              <a:rPr lang="en-US" baseline="-25000" dirty="0" err="1">
                <a:solidFill>
                  <a:srgbClr val="008380"/>
                </a:solidFill>
                <a:cs typeface="ＭＳ Ｐゴシック" charset="0"/>
              </a:rPr>
              <a:t>D</a:t>
            </a:r>
            <a:r>
              <a:rPr lang="en-US" dirty="0">
                <a:solidFill>
                  <a:srgbClr val="008380"/>
                </a:solidFill>
                <a:cs typeface="ＭＳ Ｐゴシック" charset="0"/>
              </a:rPr>
              <a:t> (G) = log P(G|D) = </a:t>
            </a:r>
            <a:r>
              <a:rPr lang="en-US" dirty="0">
                <a:solidFill>
                  <a:srgbClr val="008380"/>
                </a:solidFill>
                <a:cs typeface="ＭＳ Ｐゴシック" charset="0"/>
                <a:sym typeface="Symbol" charset="0"/>
              </a:rPr>
              <a:t> log [P(D|G) P(G)]</a:t>
            </a:r>
          </a:p>
          <a:p>
            <a:pPr marL="342900" indent="-342900"/>
            <a:r>
              <a:rPr lang="en-US" dirty="0">
                <a:cs typeface="ＭＳ Ｐゴシック" charset="0"/>
                <a:sym typeface="Symbol" charset="0"/>
              </a:rPr>
              <a:t>Marginal likelihood just comes from our parameter estimates</a:t>
            </a:r>
          </a:p>
          <a:p>
            <a:pPr marL="342900" indent="-342900"/>
            <a:r>
              <a:rPr lang="en-US" dirty="0">
                <a:cs typeface="ＭＳ Ｐゴシック" charset="0"/>
                <a:sym typeface="Symbol" charset="0"/>
              </a:rPr>
              <a:t>Prior on structure can be any measure we want; typically a function of the network complexity (MDL principle)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00113" y="5157795"/>
            <a:ext cx="7485064" cy="935039"/>
            <a:chOff x="567" y="3418"/>
            <a:chExt cx="4715" cy="589"/>
          </a:xfrm>
        </p:grpSpPr>
        <p:sp>
          <p:nvSpPr>
            <p:cNvPr id="147467" name="Rectangle 6"/>
            <p:cNvSpPr>
              <a:spLocks noChangeArrowheads="1"/>
            </p:cNvSpPr>
            <p:nvPr/>
          </p:nvSpPr>
          <p:spPr bwMode="auto">
            <a:xfrm>
              <a:off x="1428" y="3418"/>
              <a:ext cx="3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6699"/>
                  </a:solidFill>
                  <a:latin typeface="Arial" charset="0"/>
                </a:rPr>
                <a:t>Same key property: Decomposability</a:t>
              </a:r>
            </a:p>
          </p:txBody>
        </p:sp>
        <p:sp>
          <p:nvSpPr>
            <p:cNvPr id="147468" name="Text Box 7"/>
            <p:cNvSpPr txBox="1">
              <a:spLocks noChangeArrowheads="1"/>
            </p:cNvSpPr>
            <p:nvPr/>
          </p:nvSpPr>
          <p:spPr bwMode="auto">
            <a:xfrm>
              <a:off x="567" y="3677"/>
              <a:ext cx="471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8380"/>
                  </a:solidFill>
                  <a:latin typeface="Arial" charset="0"/>
                </a:rPr>
                <a:t>Score(structure) = </a:t>
              </a:r>
              <a:r>
                <a:rPr lang="en-US" dirty="0">
                  <a:solidFill>
                    <a:srgbClr val="008380"/>
                  </a:solidFill>
                  <a:latin typeface="Symbol" charset="0"/>
                </a:rPr>
                <a:t>S</a:t>
              </a:r>
              <a:r>
                <a:rPr lang="en-US" i="1" baseline="-25000" dirty="0">
                  <a:solidFill>
                    <a:srgbClr val="008380"/>
                  </a:solidFill>
                </a:rPr>
                <a:t>i</a:t>
              </a:r>
              <a:r>
                <a:rPr lang="en-US" dirty="0">
                  <a:solidFill>
                    <a:srgbClr val="008380"/>
                  </a:solidFill>
                  <a:latin typeface="Arial" charset="0"/>
                </a:rPr>
                <a:t> Score(substructure of </a:t>
              </a:r>
              <a:r>
                <a:rPr lang="en-US" i="1" dirty="0">
                  <a:solidFill>
                    <a:srgbClr val="008380"/>
                  </a:solidFill>
                </a:rPr>
                <a:t>X</a:t>
              </a:r>
              <a:r>
                <a:rPr lang="en-US" i="1" baseline="-25000" dirty="0">
                  <a:solidFill>
                    <a:srgbClr val="008380"/>
                  </a:solidFill>
                </a:rPr>
                <a:t>i</a:t>
              </a:r>
              <a:r>
                <a:rPr lang="en-US" dirty="0">
                  <a:solidFill>
                    <a:srgbClr val="008380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147461" name="Text Box 8"/>
          <p:cNvSpPr txBox="1">
            <a:spLocks noChangeArrowheads="1"/>
          </p:cNvSpPr>
          <p:nvPr/>
        </p:nvSpPr>
        <p:spPr bwMode="auto">
          <a:xfrm>
            <a:off x="4139952" y="2514382"/>
            <a:ext cx="2670723" cy="3385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Myriad pro"/>
                <a:cs typeface="Myriad pro"/>
              </a:rPr>
              <a:t>Does G explain D with ML?</a:t>
            </a:r>
          </a:p>
        </p:txBody>
      </p:sp>
      <p:sp>
        <p:nvSpPr>
          <p:cNvPr id="147462" name="Text Box 9"/>
          <p:cNvSpPr txBox="1">
            <a:spLocks noChangeArrowheads="1"/>
          </p:cNvSpPr>
          <p:nvPr/>
        </p:nvSpPr>
        <p:spPr bwMode="auto">
          <a:xfrm>
            <a:off x="7236296" y="2514382"/>
            <a:ext cx="1579379" cy="3385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Myriad pro"/>
                <a:cs typeface="Myriad pro"/>
              </a:rPr>
              <a:t>Prior </a:t>
            </a:r>
            <a:r>
              <a:rPr lang="en-US" sz="1600" dirty="0" err="1">
                <a:solidFill>
                  <a:schemeClr val="tx1"/>
                </a:solidFill>
                <a:latin typeface="Myriad pro"/>
                <a:cs typeface="Myriad pro"/>
              </a:rPr>
              <a:t>w.r.t</a:t>
            </a:r>
            <a:r>
              <a:rPr lang="en-US" sz="1600" dirty="0">
                <a:solidFill>
                  <a:schemeClr val="tx1"/>
                </a:solidFill>
                <a:latin typeface="Myriad pro"/>
                <a:cs typeface="Myriad pro"/>
              </a:rPr>
              <a:t>. MDL</a:t>
            </a:r>
          </a:p>
        </p:txBody>
      </p:sp>
      <p:sp>
        <p:nvSpPr>
          <p:cNvPr id="147463" name="Line 10"/>
          <p:cNvSpPr>
            <a:spLocks noChangeShapeType="1"/>
          </p:cNvSpPr>
          <p:nvPr/>
        </p:nvSpPr>
        <p:spPr bwMode="auto">
          <a:xfrm>
            <a:off x="4745612" y="2818359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464" name="Line 11"/>
          <p:cNvSpPr>
            <a:spLocks noChangeShapeType="1"/>
          </p:cNvSpPr>
          <p:nvPr/>
        </p:nvSpPr>
        <p:spPr bwMode="auto">
          <a:xfrm flipH="1">
            <a:off x="6565701" y="2852936"/>
            <a:ext cx="647069" cy="1178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465" name="Text Box 8"/>
          <p:cNvSpPr txBox="1">
            <a:spLocks noChangeArrowheads="1"/>
          </p:cNvSpPr>
          <p:nvPr/>
        </p:nvSpPr>
        <p:spPr bwMode="auto">
          <a:xfrm>
            <a:off x="323528" y="2514382"/>
            <a:ext cx="3343283" cy="3385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Myriad pro"/>
                <a:cs typeface="Myriad pro"/>
              </a:rPr>
              <a:t>Can we learn G</a:t>
            </a:r>
            <a:r>
              <a:rPr lang="ja-JP" altLang="en-US" sz="1600" dirty="0">
                <a:solidFill>
                  <a:schemeClr val="tx1"/>
                </a:solidFill>
                <a:latin typeface="Myriad pro"/>
                <a:cs typeface="Myriad pro"/>
              </a:rPr>
              <a:t>’</a:t>
            </a:r>
            <a:r>
              <a:rPr lang="en-US" altLang="ja-JP" sz="1600" dirty="0">
                <a:solidFill>
                  <a:schemeClr val="tx1"/>
                </a:solidFill>
                <a:latin typeface="Myriad pro"/>
                <a:cs typeface="Myriad pro"/>
              </a:rPr>
              <a:t>s </a:t>
            </a:r>
            <a:r>
              <a:rPr lang="en-US" altLang="ja-JP" sz="1600" dirty="0" err="1">
                <a:solidFill>
                  <a:schemeClr val="tx1"/>
                </a:solidFill>
                <a:latin typeface="Myriad pro"/>
                <a:cs typeface="Myriad pro"/>
              </a:rPr>
              <a:t>params</a:t>
            </a:r>
            <a:r>
              <a:rPr lang="en-US" altLang="ja-JP" sz="1600" dirty="0">
                <a:solidFill>
                  <a:schemeClr val="tx1"/>
                </a:solidFill>
                <a:latin typeface="Myriad pro"/>
                <a:cs typeface="Myriad pro"/>
              </a:rPr>
              <a:t> from D?</a:t>
            </a:r>
            <a:endParaRPr lang="en-US" sz="1600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2667000" y="2873896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0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239B7F0D-9AF9-8846-826D-A5272662F24C}" type="slidenum">
              <a:rPr lang="en-US" sz="1000">
                <a:solidFill>
                  <a:schemeClr val="tx1"/>
                </a:solidFill>
              </a:rPr>
              <a:pPr algn="l" eaLnBrk="1" hangingPunct="1"/>
              <a:t>56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ＭＳ Ｐゴシック" charset="0"/>
              </a:rPr>
              <a:t>Heuristic search</a:t>
            </a:r>
          </a:p>
        </p:txBody>
      </p:sp>
      <p:grpSp>
        <p:nvGrpSpPr>
          <p:cNvPr id="148483" name="Group 3"/>
          <p:cNvGrpSpPr>
            <a:grpSpLocks/>
          </p:cNvGrpSpPr>
          <p:nvPr/>
        </p:nvGrpSpPr>
        <p:grpSpPr bwMode="auto">
          <a:xfrm>
            <a:off x="3038475" y="2365375"/>
            <a:ext cx="1814513" cy="1727200"/>
            <a:chOff x="1914" y="1535"/>
            <a:chExt cx="1143" cy="1088"/>
          </a:xfrm>
        </p:grpSpPr>
        <p:sp>
          <p:nvSpPr>
            <p:cNvPr id="148519" name="Oval 4"/>
            <p:cNvSpPr>
              <a:spLocks noChangeArrowheads="1"/>
            </p:cNvSpPr>
            <p:nvPr/>
          </p:nvSpPr>
          <p:spPr bwMode="auto">
            <a:xfrm>
              <a:off x="1914" y="1535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520" name="Oval 5"/>
            <p:cNvSpPr>
              <a:spLocks noChangeArrowheads="1"/>
            </p:cNvSpPr>
            <p:nvPr/>
          </p:nvSpPr>
          <p:spPr bwMode="auto">
            <a:xfrm>
              <a:off x="2634" y="1535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21" name="Oval 6"/>
            <p:cNvSpPr>
              <a:spLocks noChangeArrowheads="1"/>
            </p:cNvSpPr>
            <p:nvPr/>
          </p:nvSpPr>
          <p:spPr bwMode="auto">
            <a:xfrm>
              <a:off x="2250" y="1967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22" name="Oval 7"/>
            <p:cNvSpPr>
              <a:spLocks noChangeArrowheads="1"/>
            </p:cNvSpPr>
            <p:nvPr/>
          </p:nvSpPr>
          <p:spPr bwMode="auto">
            <a:xfrm>
              <a:off x="2250" y="2447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23" name="AutoShape 8"/>
            <p:cNvCxnSpPr>
              <a:cxnSpLocks noChangeShapeType="1"/>
              <a:stCxn id="148519" idx="4"/>
              <a:endCxn id="148521" idx="0"/>
            </p:cNvCxnSpPr>
            <p:nvPr/>
          </p:nvCxnSpPr>
          <p:spPr bwMode="auto">
            <a:xfrm>
              <a:off x="2110" y="1719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8524" name="AutoShape 9"/>
            <p:cNvCxnSpPr>
              <a:cxnSpLocks noChangeShapeType="1"/>
              <a:stCxn id="148520" idx="4"/>
              <a:endCxn id="148521" idx="0"/>
            </p:cNvCxnSpPr>
            <p:nvPr/>
          </p:nvCxnSpPr>
          <p:spPr bwMode="auto">
            <a:xfrm flipH="1">
              <a:off x="2457" y="1720"/>
              <a:ext cx="389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8525" name="AutoShape 10"/>
            <p:cNvCxnSpPr>
              <a:cxnSpLocks noChangeShapeType="1"/>
              <a:stCxn id="148521" idx="4"/>
              <a:endCxn id="148522" idx="0"/>
            </p:cNvCxnSpPr>
            <p:nvPr/>
          </p:nvCxnSpPr>
          <p:spPr bwMode="auto">
            <a:xfrm flipH="1">
              <a:off x="2446" y="2151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8484" name="Group 11"/>
          <p:cNvGrpSpPr>
            <a:grpSpLocks/>
          </p:cNvGrpSpPr>
          <p:nvPr/>
        </p:nvGrpSpPr>
        <p:grpSpPr bwMode="auto">
          <a:xfrm>
            <a:off x="6208713" y="1495425"/>
            <a:ext cx="1814512" cy="1727200"/>
            <a:chOff x="3911" y="942"/>
            <a:chExt cx="1143" cy="1088"/>
          </a:xfrm>
        </p:grpSpPr>
        <p:sp>
          <p:nvSpPr>
            <p:cNvPr id="148511" name="Oval 12"/>
            <p:cNvSpPr>
              <a:spLocks noChangeArrowheads="1"/>
            </p:cNvSpPr>
            <p:nvPr/>
          </p:nvSpPr>
          <p:spPr bwMode="auto">
            <a:xfrm>
              <a:off x="3911" y="942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512" name="Oval 13"/>
            <p:cNvSpPr>
              <a:spLocks noChangeArrowheads="1"/>
            </p:cNvSpPr>
            <p:nvPr/>
          </p:nvSpPr>
          <p:spPr bwMode="auto">
            <a:xfrm>
              <a:off x="4631" y="942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13" name="Oval 14"/>
            <p:cNvSpPr>
              <a:spLocks noChangeArrowheads="1"/>
            </p:cNvSpPr>
            <p:nvPr/>
          </p:nvSpPr>
          <p:spPr bwMode="auto">
            <a:xfrm>
              <a:off x="4247" y="1374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14" name="Oval 15"/>
            <p:cNvSpPr>
              <a:spLocks noChangeArrowheads="1"/>
            </p:cNvSpPr>
            <p:nvPr/>
          </p:nvSpPr>
          <p:spPr bwMode="auto">
            <a:xfrm>
              <a:off x="4247" y="1854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15" name="AutoShape 16"/>
            <p:cNvCxnSpPr>
              <a:cxnSpLocks noChangeShapeType="1"/>
              <a:stCxn id="148511" idx="4"/>
              <a:endCxn id="148513" idx="0"/>
            </p:cNvCxnSpPr>
            <p:nvPr/>
          </p:nvCxnSpPr>
          <p:spPr bwMode="auto">
            <a:xfrm>
              <a:off x="4107" y="1126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8516" name="AutoShape 17"/>
            <p:cNvCxnSpPr>
              <a:cxnSpLocks noChangeShapeType="1"/>
              <a:stCxn id="148512" idx="4"/>
              <a:endCxn id="148513" idx="0"/>
            </p:cNvCxnSpPr>
            <p:nvPr/>
          </p:nvCxnSpPr>
          <p:spPr bwMode="auto">
            <a:xfrm flipH="1">
              <a:off x="4454" y="1127"/>
              <a:ext cx="389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8517" name="AutoShape 18"/>
            <p:cNvCxnSpPr>
              <a:cxnSpLocks noChangeShapeType="1"/>
              <a:stCxn id="148513" idx="4"/>
              <a:endCxn id="148514" idx="0"/>
            </p:cNvCxnSpPr>
            <p:nvPr/>
          </p:nvCxnSpPr>
          <p:spPr bwMode="auto">
            <a:xfrm flipH="1">
              <a:off x="4443" y="1558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8518" name="AutoShape 19"/>
            <p:cNvCxnSpPr>
              <a:cxnSpLocks noChangeShapeType="1"/>
              <a:stCxn id="148512" idx="4"/>
              <a:endCxn id="148514" idx="6"/>
            </p:cNvCxnSpPr>
            <p:nvPr/>
          </p:nvCxnSpPr>
          <p:spPr bwMode="auto">
            <a:xfrm rot="5400000">
              <a:off x="4337" y="1437"/>
              <a:ext cx="815" cy="196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8485" name="Group 20"/>
          <p:cNvGrpSpPr>
            <a:grpSpLocks/>
          </p:cNvGrpSpPr>
          <p:nvPr/>
        </p:nvGrpSpPr>
        <p:grpSpPr bwMode="auto">
          <a:xfrm>
            <a:off x="6629400" y="4648200"/>
            <a:ext cx="1814513" cy="1727200"/>
            <a:chOff x="864" y="2928"/>
            <a:chExt cx="1143" cy="1088"/>
          </a:xfrm>
        </p:grpSpPr>
        <p:sp>
          <p:nvSpPr>
            <p:cNvPr id="148505" name="Oval 21"/>
            <p:cNvSpPr>
              <a:spLocks noChangeArrowheads="1"/>
            </p:cNvSpPr>
            <p:nvPr/>
          </p:nvSpPr>
          <p:spPr bwMode="auto">
            <a:xfrm>
              <a:off x="864" y="2928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506" name="Oval 22"/>
            <p:cNvSpPr>
              <a:spLocks noChangeArrowheads="1"/>
            </p:cNvSpPr>
            <p:nvPr/>
          </p:nvSpPr>
          <p:spPr bwMode="auto">
            <a:xfrm>
              <a:off x="1584" y="2928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07" name="Oval 23"/>
            <p:cNvSpPr>
              <a:spLocks noChangeArrowheads="1"/>
            </p:cNvSpPr>
            <p:nvPr/>
          </p:nvSpPr>
          <p:spPr bwMode="auto">
            <a:xfrm>
              <a:off x="1200" y="3360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08" name="Oval 24"/>
            <p:cNvSpPr>
              <a:spLocks noChangeArrowheads="1"/>
            </p:cNvSpPr>
            <p:nvPr/>
          </p:nvSpPr>
          <p:spPr bwMode="auto">
            <a:xfrm>
              <a:off x="1200" y="3840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09" name="AutoShape 25"/>
            <p:cNvCxnSpPr>
              <a:cxnSpLocks noChangeShapeType="1"/>
              <a:stCxn id="148505" idx="4"/>
              <a:endCxn id="148507" idx="0"/>
            </p:cNvCxnSpPr>
            <p:nvPr/>
          </p:nvCxnSpPr>
          <p:spPr bwMode="auto">
            <a:xfrm>
              <a:off x="1060" y="3112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8510" name="AutoShape 26"/>
            <p:cNvCxnSpPr>
              <a:cxnSpLocks noChangeShapeType="1"/>
              <a:stCxn id="148507" idx="4"/>
              <a:endCxn id="148508" idx="0"/>
            </p:cNvCxnSpPr>
            <p:nvPr/>
          </p:nvCxnSpPr>
          <p:spPr bwMode="auto">
            <a:xfrm flipH="1">
              <a:off x="1396" y="3544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8486" name="Group 27"/>
          <p:cNvGrpSpPr>
            <a:grpSpLocks/>
          </p:cNvGrpSpPr>
          <p:nvPr/>
        </p:nvGrpSpPr>
        <p:grpSpPr bwMode="auto">
          <a:xfrm>
            <a:off x="457200" y="4648200"/>
            <a:ext cx="1814513" cy="1727200"/>
            <a:chOff x="4080" y="2976"/>
            <a:chExt cx="1143" cy="1088"/>
          </a:xfrm>
        </p:grpSpPr>
        <p:sp>
          <p:nvSpPr>
            <p:cNvPr id="148498" name="Oval 28"/>
            <p:cNvSpPr>
              <a:spLocks noChangeArrowheads="1"/>
            </p:cNvSpPr>
            <p:nvPr/>
          </p:nvSpPr>
          <p:spPr bwMode="auto">
            <a:xfrm>
              <a:off x="4080" y="2976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499" name="Oval 29"/>
            <p:cNvSpPr>
              <a:spLocks noChangeArrowheads="1"/>
            </p:cNvSpPr>
            <p:nvPr/>
          </p:nvSpPr>
          <p:spPr bwMode="auto">
            <a:xfrm>
              <a:off x="4800" y="2976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00" name="Oval 30"/>
            <p:cNvSpPr>
              <a:spLocks noChangeArrowheads="1"/>
            </p:cNvSpPr>
            <p:nvPr/>
          </p:nvSpPr>
          <p:spPr bwMode="auto">
            <a:xfrm>
              <a:off x="4416" y="3408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01" name="Oval 31"/>
            <p:cNvSpPr>
              <a:spLocks noChangeArrowheads="1"/>
            </p:cNvSpPr>
            <p:nvPr/>
          </p:nvSpPr>
          <p:spPr bwMode="auto">
            <a:xfrm>
              <a:off x="4416" y="3888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02" name="AutoShape 32"/>
            <p:cNvCxnSpPr>
              <a:cxnSpLocks noChangeShapeType="1"/>
              <a:stCxn id="148498" idx="4"/>
              <a:endCxn id="148500" idx="0"/>
            </p:cNvCxnSpPr>
            <p:nvPr/>
          </p:nvCxnSpPr>
          <p:spPr bwMode="auto">
            <a:xfrm>
              <a:off x="4276" y="3160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8503" name="AutoShape 33"/>
            <p:cNvCxnSpPr>
              <a:cxnSpLocks noChangeShapeType="1"/>
              <a:stCxn id="148499" idx="4"/>
              <a:endCxn id="148500" idx="0"/>
            </p:cNvCxnSpPr>
            <p:nvPr/>
          </p:nvCxnSpPr>
          <p:spPr bwMode="auto">
            <a:xfrm flipH="1">
              <a:off x="4623" y="3161"/>
              <a:ext cx="389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8504" name="AutoShape 34"/>
            <p:cNvCxnSpPr>
              <a:cxnSpLocks noChangeShapeType="1"/>
              <a:stCxn id="148500" idx="4"/>
              <a:endCxn id="148501" idx="0"/>
            </p:cNvCxnSpPr>
            <p:nvPr/>
          </p:nvCxnSpPr>
          <p:spPr bwMode="auto">
            <a:xfrm flipH="1">
              <a:off x="4612" y="3592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8487" name="Group 35"/>
          <p:cNvGrpSpPr>
            <a:grpSpLocks/>
          </p:cNvGrpSpPr>
          <p:nvPr/>
        </p:nvGrpSpPr>
        <p:grpSpPr bwMode="auto">
          <a:xfrm>
            <a:off x="4953000" y="2057400"/>
            <a:ext cx="1560513" cy="1001713"/>
            <a:chOff x="1372" y="666"/>
            <a:chExt cx="983" cy="631"/>
          </a:xfrm>
        </p:grpSpPr>
        <p:sp>
          <p:nvSpPr>
            <p:cNvPr id="148496" name="Text Box 36"/>
            <p:cNvSpPr txBox="1">
              <a:spLocks noChangeArrowheads="1"/>
            </p:cNvSpPr>
            <p:nvPr/>
          </p:nvSpPr>
          <p:spPr bwMode="auto">
            <a:xfrm rot="-1271001">
              <a:off x="1413" y="1047"/>
              <a:ext cx="8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Δscore(</a:t>
              </a:r>
              <a:r>
                <a:rPr lang="en-US" sz="2000" i="1">
                  <a:solidFill>
                    <a:schemeClr val="tx1"/>
                  </a:solidFill>
                  <a:latin typeface="Arial" charset="0"/>
                </a:rPr>
                <a:t>C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8497" name="AutoShape 37"/>
            <p:cNvSpPr>
              <a:spLocks noChangeArrowheads="1"/>
            </p:cNvSpPr>
            <p:nvPr/>
          </p:nvSpPr>
          <p:spPr bwMode="auto">
            <a:xfrm rot="-1271001">
              <a:off x="1372" y="666"/>
              <a:ext cx="983" cy="466"/>
            </a:xfrm>
            <a:prstGeom prst="rightArrow">
              <a:avLst>
                <a:gd name="adj1" fmla="val 50000"/>
                <a:gd name="adj2" fmla="val 52736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" charset="0"/>
                </a:rPr>
                <a:t>Add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E</a:t>
              </a:r>
              <a:r>
                <a:rPr lang="en-US" sz="2000" i="1">
                  <a:latin typeface="Arial" charset="0"/>
                  <a:sym typeface="Symbol" charset="0"/>
                </a:rPr>
                <a:t>C</a:t>
              </a:r>
              <a:endParaRPr lang="en-US" sz="2000">
                <a:latin typeface="Arial" charset="0"/>
              </a:endParaRPr>
            </a:p>
          </p:txBody>
        </p:sp>
      </p:grpSp>
      <p:grpSp>
        <p:nvGrpSpPr>
          <p:cNvPr id="148488" name="Group 38"/>
          <p:cNvGrpSpPr>
            <a:grpSpLocks/>
          </p:cNvGrpSpPr>
          <p:nvPr/>
        </p:nvGrpSpPr>
        <p:grpSpPr bwMode="auto">
          <a:xfrm rot="2997210">
            <a:off x="4381500" y="4076700"/>
            <a:ext cx="1847850" cy="1009650"/>
            <a:chOff x="1293" y="661"/>
            <a:chExt cx="1164" cy="636"/>
          </a:xfrm>
        </p:grpSpPr>
        <p:sp>
          <p:nvSpPr>
            <p:cNvPr id="148494" name="Text Box 39"/>
            <p:cNvSpPr txBox="1">
              <a:spLocks noChangeArrowheads="1"/>
            </p:cNvSpPr>
            <p:nvPr/>
          </p:nvSpPr>
          <p:spPr bwMode="auto">
            <a:xfrm rot="-1271001">
              <a:off x="1417" y="1047"/>
              <a:ext cx="8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Δscore(</a:t>
              </a:r>
              <a:r>
                <a:rPr lang="en-US" sz="2000" i="1">
                  <a:solidFill>
                    <a:schemeClr val="tx1"/>
                  </a:solidFill>
                  <a:latin typeface="Arial" charset="0"/>
                </a:rPr>
                <a:t>A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8495" name="AutoShape 40"/>
            <p:cNvSpPr>
              <a:spLocks noChangeArrowheads="1"/>
            </p:cNvSpPr>
            <p:nvPr/>
          </p:nvSpPr>
          <p:spPr bwMode="auto">
            <a:xfrm rot="-1271001">
              <a:off x="1293" y="661"/>
              <a:ext cx="1164" cy="466"/>
            </a:xfrm>
            <a:prstGeom prst="rightArrow">
              <a:avLst>
                <a:gd name="adj1" fmla="val 50000"/>
                <a:gd name="adj2" fmla="val 62446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" charset="0"/>
                </a:rPr>
                <a:t>Delete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E</a:t>
              </a:r>
              <a:r>
                <a:rPr lang="en-US" sz="2000" i="1">
                  <a:latin typeface="Arial" charset="0"/>
                  <a:sym typeface="Symbol" charset="0"/>
                </a:rPr>
                <a:t>A</a:t>
              </a:r>
              <a:endParaRPr lang="en-US" sz="2000">
                <a:latin typeface="Arial" charset="0"/>
              </a:endParaRPr>
            </a:p>
          </p:txBody>
        </p:sp>
      </p:grpSp>
      <p:grpSp>
        <p:nvGrpSpPr>
          <p:cNvPr id="148489" name="Group 41"/>
          <p:cNvGrpSpPr>
            <a:grpSpLocks/>
          </p:cNvGrpSpPr>
          <p:nvPr/>
        </p:nvGrpSpPr>
        <p:grpSpPr bwMode="auto">
          <a:xfrm rot="-3045324">
            <a:off x="1422400" y="3530600"/>
            <a:ext cx="2108200" cy="990600"/>
            <a:chOff x="2701" y="3456"/>
            <a:chExt cx="1328" cy="624"/>
          </a:xfrm>
        </p:grpSpPr>
        <p:sp>
          <p:nvSpPr>
            <p:cNvPr id="148492" name="Text Box 42"/>
            <p:cNvSpPr txBox="1">
              <a:spLocks noChangeArrowheads="1"/>
            </p:cNvSpPr>
            <p:nvPr/>
          </p:nvSpPr>
          <p:spPr bwMode="auto">
            <a:xfrm rot="1726209">
              <a:off x="2952" y="3830"/>
              <a:ext cx="8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Δscore(</a:t>
              </a:r>
              <a:r>
                <a:rPr lang="en-US" sz="2000" i="1">
                  <a:solidFill>
                    <a:schemeClr val="tx1"/>
                  </a:solidFill>
                  <a:latin typeface="Arial" charset="0"/>
                </a:rPr>
                <a:t>A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8493" name="AutoShape 43"/>
            <p:cNvSpPr>
              <a:spLocks noChangeArrowheads="1"/>
            </p:cNvSpPr>
            <p:nvPr/>
          </p:nvSpPr>
          <p:spPr bwMode="auto">
            <a:xfrm rot="1726209">
              <a:off x="2701" y="3456"/>
              <a:ext cx="1328" cy="466"/>
            </a:xfrm>
            <a:prstGeom prst="leftArrow">
              <a:avLst>
                <a:gd name="adj1" fmla="val 50000"/>
                <a:gd name="adj2" fmla="val 71245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" charset="0"/>
                </a:rPr>
                <a:t>Reverse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E</a:t>
              </a:r>
              <a:r>
                <a:rPr lang="en-US" sz="2000" i="1">
                  <a:latin typeface="Arial" charset="0"/>
                  <a:sym typeface="Symbol" charset="0"/>
                </a:rPr>
                <a:t>A</a:t>
              </a:r>
              <a:endParaRPr lang="en-US" sz="2000">
                <a:latin typeface="Arial" charset="0"/>
              </a:endParaRPr>
            </a:p>
          </p:txBody>
        </p:sp>
      </p:grpSp>
      <p:sp>
        <p:nvSpPr>
          <p:cNvPr id="148490" name="AutoShape 44"/>
          <p:cNvSpPr>
            <a:spLocks noChangeArrowheads="1"/>
          </p:cNvSpPr>
          <p:nvPr/>
        </p:nvSpPr>
        <p:spPr bwMode="auto">
          <a:xfrm rot="1811270">
            <a:off x="1081088" y="1541463"/>
            <a:ext cx="1981200" cy="6096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48491" name="Oval 45"/>
          <p:cNvSpPr>
            <a:spLocks noChangeArrowheads="1"/>
          </p:cNvSpPr>
          <p:nvPr/>
        </p:nvSpPr>
        <p:spPr bwMode="auto">
          <a:xfrm>
            <a:off x="2752725" y="1870075"/>
            <a:ext cx="2362200" cy="2362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2889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>
              <a:latin typeface="Times New Roman" charset="0"/>
              <a:cs typeface="ＭＳ Ｐゴシック" charset="0"/>
            </a:endParaRPr>
          </a:p>
        </p:txBody>
      </p:sp>
      <p:sp>
        <p:nvSpPr>
          <p:cNvPr id="14950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EC4346CF-35F9-BD4D-9FD7-5B22CFBF4FF4}" type="slidenum">
              <a:rPr lang="en-US" sz="1000">
                <a:solidFill>
                  <a:schemeClr val="tx1"/>
                </a:solidFill>
              </a:rPr>
              <a:pPr algn="l" eaLnBrk="1" hangingPunct="1"/>
              <a:t>57</a:t>
            </a:fld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88913"/>
            <a:ext cx="9261476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003773" y="4566325"/>
            <a:ext cx="3173113" cy="203132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That‘s</a:t>
            </a:r>
            <a:r>
              <a:rPr lang="de-DE" dirty="0"/>
              <a:t> </a:t>
            </a:r>
            <a:r>
              <a:rPr lang="de-DE" dirty="0" err="1"/>
              <a:t>fine</a:t>
            </a:r>
            <a:r>
              <a:rPr lang="de-DE" dirty="0"/>
              <a:t>. </a:t>
            </a:r>
          </a:p>
          <a:p>
            <a:r>
              <a:rPr lang="de-DE" dirty="0"/>
              <a:t>But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</a:p>
          <a:p>
            <a:r>
              <a:rPr lang="de-DE" dirty="0"/>
              <a:t>non-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??</a:t>
            </a:r>
          </a:p>
          <a:p>
            <a:endParaRPr lang="de-DE" dirty="0"/>
          </a:p>
          <a:p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decomposability</a:t>
            </a:r>
            <a:endParaRPr lang="de-DE" dirty="0"/>
          </a:p>
          <a:p>
            <a:endParaRPr lang="de-DE" dirty="0"/>
          </a:p>
          <a:p>
            <a:r>
              <a:rPr lang="de-DE" dirty="0"/>
              <a:t>=&gt; </a:t>
            </a:r>
            <a:r>
              <a:rPr lang="de-DE" dirty="0" err="1"/>
              <a:t>Rerun</a:t>
            </a:r>
            <a:r>
              <a:rPr lang="de-DE" dirty="0"/>
              <a:t>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estimation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3172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Search in Practice</a:t>
            </a:r>
          </a:p>
        </p:txBody>
      </p:sp>
      <p:grpSp>
        <p:nvGrpSpPr>
          <p:cNvPr id="381956" name="Group 4"/>
          <p:cNvGrpSpPr>
            <a:grpSpLocks/>
          </p:cNvGrpSpPr>
          <p:nvPr/>
        </p:nvGrpSpPr>
        <p:grpSpPr bwMode="auto">
          <a:xfrm>
            <a:off x="5346700" y="1785938"/>
            <a:ext cx="1069975" cy="2382837"/>
            <a:chOff x="869" y="550"/>
            <a:chExt cx="674" cy="1501"/>
          </a:xfrm>
        </p:grpSpPr>
        <p:sp>
          <p:nvSpPr>
            <p:cNvPr id="381957" name="Rectangle 5"/>
            <p:cNvSpPr>
              <a:spLocks noChangeArrowheads="1"/>
            </p:cNvSpPr>
            <p:nvPr/>
          </p:nvSpPr>
          <p:spPr bwMode="auto">
            <a:xfrm>
              <a:off x="869" y="897"/>
              <a:ext cx="674" cy="115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1958" name="Text Box 6"/>
            <p:cNvSpPr txBox="1">
              <a:spLocks noChangeArrowheads="1"/>
            </p:cNvSpPr>
            <p:nvPr/>
          </p:nvSpPr>
          <p:spPr bwMode="auto">
            <a:xfrm>
              <a:off x="1054" y="550"/>
              <a:ext cx="30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>
                  <a:latin typeface="Comic Sans MS" charset="0"/>
                </a:rPr>
                <a:t>G</a:t>
              </a:r>
              <a:r>
                <a:rPr lang="en-US" sz="2400" i="1" baseline="-25000">
                  <a:latin typeface="Comic Sans MS" charset="0"/>
                </a:rPr>
                <a:t>1</a:t>
              </a:r>
              <a:endParaRPr lang="en-US" sz="2400" i="1">
                <a:latin typeface="Comic Sans MS" charset="0"/>
              </a:endParaRPr>
            </a:p>
          </p:txBody>
        </p:sp>
      </p:grpSp>
      <p:grpSp>
        <p:nvGrpSpPr>
          <p:cNvPr id="381959" name="Group 7"/>
          <p:cNvGrpSpPr>
            <a:grpSpLocks/>
          </p:cNvGrpSpPr>
          <p:nvPr/>
        </p:nvGrpSpPr>
        <p:grpSpPr bwMode="auto">
          <a:xfrm>
            <a:off x="1187450" y="1798638"/>
            <a:ext cx="1069975" cy="2382837"/>
            <a:chOff x="748" y="1133"/>
            <a:chExt cx="674" cy="1501"/>
          </a:xfrm>
        </p:grpSpPr>
        <p:grpSp>
          <p:nvGrpSpPr>
            <p:cNvPr id="381960" name="Group 8"/>
            <p:cNvGrpSpPr>
              <a:grpSpLocks/>
            </p:cNvGrpSpPr>
            <p:nvPr/>
          </p:nvGrpSpPr>
          <p:grpSpPr bwMode="auto">
            <a:xfrm>
              <a:off x="748" y="1133"/>
              <a:ext cx="674" cy="1501"/>
              <a:chOff x="869" y="550"/>
              <a:chExt cx="674" cy="1501"/>
            </a:xfrm>
          </p:grpSpPr>
          <p:sp>
            <p:nvSpPr>
              <p:cNvPr id="381961" name="Rectangle 9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62" name="Text Box 10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3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1963" name="Freeform 11"/>
            <p:cNvSpPr>
              <a:spLocks/>
            </p:cNvSpPr>
            <p:nvPr/>
          </p:nvSpPr>
          <p:spPr bwMode="auto">
            <a:xfrm>
              <a:off x="821" y="1554"/>
              <a:ext cx="504" cy="884"/>
            </a:xfrm>
            <a:custGeom>
              <a:avLst/>
              <a:gdLst>
                <a:gd name="T0" fmla="*/ 0 w 504"/>
                <a:gd name="T1" fmla="*/ 0 h 884"/>
                <a:gd name="T2" fmla="*/ 149 w 504"/>
                <a:gd name="T3" fmla="*/ 18 h 884"/>
                <a:gd name="T4" fmla="*/ 189 w 504"/>
                <a:gd name="T5" fmla="*/ 63 h 884"/>
                <a:gd name="T6" fmla="*/ 86 w 504"/>
                <a:gd name="T7" fmla="*/ 195 h 884"/>
                <a:gd name="T8" fmla="*/ 138 w 504"/>
                <a:gd name="T9" fmla="*/ 275 h 884"/>
                <a:gd name="T10" fmla="*/ 343 w 504"/>
                <a:gd name="T11" fmla="*/ 115 h 884"/>
                <a:gd name="T12" fmla="*/ 492 w 504"/>
                <a:gd name="T13" fmla="*/ 269 h 884"/>
                <a:gd name="T14" fmla="*/ 269 w 504"/>
                <a:gd name="T15" fmla="*/ 400 h 884"/>
                <a:gd name="T16" fmla="*/ 395 w 504"/>
                <a:gd name="T17" fmla="*/ 492 h 884"/>
                <a:gd name="T18" fmla="*/ 400 w 504"/>
                <a:gd name="T19" fmla="*/ 635 h 884"/>
                <a:gd name="T20" fmla="*/ 155 w 504"/>
                <a:gd name="T21" fmla="*/ 509 h 884"/>
                <a:gd name="T22" fmla="*/ 75 w 504"/>
                <a:gd name="T23" fmla="*/ 840 h 884"/>
                <a:gd name="T24" fmla="*/ 286 w 504"/>
                <a:gd name="T25" fmla="*/ 772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4" h="884">
                  <a:moveTo>
                    <a:pt x="0" y="0"/>
                  </a:moveTo>
                  <a:cubicBezTo>
                    <a:pt x="50" y="7"/>
                    <a:pt x="99" y="12"/>
                    <a:pt x="149" y="18"/>
                  </a:cubicBezTo>
                  <a:cubicBezTo>
                    <a:pt x="177" y="26"/>
                    <a:pt x="178" y="35"/>
                    <a:pt x="189" y="63"/>
                  </a:cubicBezTo>
                  <a:cubicBezTo>
                    <a:pt x="179" y="92"/>
                    <a:pt x="100" y="166"/>
                    <a:pt x="86" y="195"/>
                  </a:cubicBezTo>
                  <a:cubicBezTo>
                    <a:pt x="77" y="230"/>
                    <a:pt x="117" y="253"/>
                    <a:pt x="138" y="275"/>
                  </a:cubicBezTo>
                  <a:cubicBezTo>
                    <a:pt x="162" y="294"/>
                    <a:pt x="320" y="96"/>
                    <a:pt x="343" y="115"/>
                  </a:cubicBezTo>
                  <a:cubicBezTo>
                    <a:pt x="402" y="114"/>
                    <a:pt x="504" y="222"/>
                    <a:pt x="492" y="269"/>
                  </a:cubicBezTo>
                  <a:cubicBezTo>
                    <a:pt x="480" y="316"/>
                    <a:pt x="285" y="363"/>
                    <a:pt x="269" y="400"/>
                  </a:cubicBezTo>
                  <a:cubicBezTo>
                    <a:pt x="272" y="415"/>
                    <a:pt x="398" y="476"/>
                    <a:pt x="395" y="492"/>
                  </a:cubicBezTo>
                  <a:cubicBezTo>
                    <a:pt x="391" y="517"/>
                    <a:pt x="452" y="608"/>
                    <a:pt x="400" y="635"/>
                  </a:cubicBezTo>
                  <a:cubicBezTo>
                    <a:pt x="348" y="662"/>
                    <a:pt x="188" y="510"/>
                    <a:pt x="155" y="509"/>
                  </a:cubicBezTo>
                  <a:cubicBezTo>
                    <a:pt x="122" y="508"/>
                    <a:pt x="64" y="818"/>
                    <a:pt x="75" y="840"/>
                  </a:cubicBezTo>
                  <a:cubicBezTo>
                    <a:pt x="97" y="884"/>
                    <a:pt x="242" y="786"/>
                    <a:pt x="286" y="77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81964" name="Group 12"/>
          <p:cNvGrpSpPr>
            <a:grpSpLocks/>
          </p:cNvGrpSpPr>
          <p:nvPr/>
        </p:nvGrpSpPr>
        <p:grpSpPr bwMode="auto">
          <a:xfrm>
            <a:off x="3338513" y="1798638"/>
            <a:ext cx="1069975" cy="2382837"/>
            <a:chOff x="2103" y="1133"/>
            <a:chExt cx="674" cy="1501"/>
          </a:xfrm>
        </p:grpSpPr>
        <p:grpSp>
          <p:nvGrpSpPr>
            <p:cNvPr id="381965" name="Group 13"/>
            <p:cNvGrpSpPr>
              <a:grpSpLocks/>
            </p:cNvGrpSpPr>
            <p:nvPr/>
          </p:nvGrpSpPr>
          <p:grpSpPr bwMode="auto">
            <a:xfrm>
              <a:off x="2103" y="1133"/>
              <a:ext cx="674" cy="1501"/>
              <a:chOff x="869" y="550"/>
              <a:chExt cx="674" cy="1501"/>
            </a:xfrm>
          </p:grpSpPr>
          <p:sp>
            <p:nvSpPr>
              <p:cNvPr id="381966" name="Rectangle 14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67" name="Text Box 15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2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1968" name="Freeform 16"/>
            <p:cNvSpPr>
              <a:spLocks/>
            </p:cNvSpPr>
            <p:nvPr/>
          </p:nvSpPr>
          <p:spPr bwMode="auto">
            <a:xfrm>
              <a:off x="2296" y="1591"/>
              <a:ext cx="360" cy="868"/>
            </a:xfrm>
            <a:custGeom>
              <a:avLst/>
              <a:gdLst>
                <a:gd name="T0" fmla="*/ 0 w 360"/>
                <a:gd name="T1" fmla="*/ 0 h 868"/>
                <a:gd name="T2" fmla="*/ 155 w 360"/>
                <a:gd name="T3" fmla="*/ 103 h 868"/>
                <a:gd name="T4" fmla="*/ 52 w 360"/>
                <a:gd name="T5" fmla="*/ 234 h 868"/>
                <a:gd name="T6" fmla="*/ 35 w 360"/>
                <a:gd name="T7" fmla="*/ 514 h 868"/>
                <a:gd name="T8" fmla="*/ 160 w 360"/>
                <a:gd name="T9" fmla="*/ 571 h 868"/>
                <a:gd name="T10" fmla="*/ 178 w 360"/>
                <a:gd name="T11" fmla="*/ 405 h 868"/>
                <a:gd name="T12" fmla="*/ 320 w 360"/>
                <a:gd name="T13" fmla="*/ 394 h 868"/>
                <a:gd name="T14" fmla="*/ 326 w 360"/>
                <a:gd name="T15" fmla="*/ 588 h 868"/>
                <a:gd name="T16" fmla="*/ 115 w 360"/>
                <a:gd name="T17" fmla="*/ 754 h 868"/>
                <a:gd name="T18" fmla="*/ 246 w 360"/>
                <a:gd name="T19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868">
                  <a:moveTo>
                    <a:pt x="0" y="0"/>
                  </a:moveTo>
                  <a:cubicBezTo>
                    <a:pt x="73" y="32"/>
                    <a:pt x="146" y="64"/>
                    <a:pt x="155" y="103"/>
                  </a:cubicBezTo>
                  <a:cubicBezTo>
                    <a:pt x="164" y="142"/>
                    <a:pt x="72" y="165"/>
                    <a:pt x="52" y="234"/>
                  </a:cubicBezTo>
                  <a:cubicBezTo>
                    <a:pt x="32" y="303"/>
                    <a:pt x="17" y="458"/>
                    <a:pt x="35" y="514"/>
                  </a:cubicBezTo>
                  <a:cubicBezTo>
                    <a:pt x="53" y="570"/>
                    <a:pt x="136" y="589"/>
                    <a:pt x="160" y="571"/>
                  </a:cubicBezTo>
                  <a:cubicBezTo>
                    <a:pt x="184" y="553"/>
                    <a:pt x="151" y="434"/>
                    <a:pt x="178" y="405"/>
                  </a:cubicBezTo>
                  <a:cubicBezTo>
                    <a:pt x="205" y="376"/>
                    <a:pt x="295" y="364"/>
                    <a:pt x="320" y="394"/>
                  </a:cubicBezTo>
                  <a:cubicBezTo>
                    <a:pt x="345" y="424"/>
                    <a:pt x="360" y="528"/>
                    <a:pt x="326" y="588"/>
                  </a:cubicBezTo>
                  <a:cubicBezTo>
                    <a:pt x="292" y="648"/>
                    <a:pt x="128" y="707"/>
                    <a:pt x="115" y="754"/>
                  </a:cubicBezTo>
                  <a:cubicBezTo>
                    <a:pt x="102" y="801"/>
                    <a:pt x="174" y="834"/>
                    <a:pt x="246" y="86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381969" name="Freeform 17"/>
          <p:cNvSpPr>
            <a:spLocks/>
          </p:cNvSpPr>
          <p:nvPr/>
        </p:nvSpPr>
        <p:spPr bwMode="auto">
          <a:xfrm>
            <a:off x="5514975" y="2593975"/>
            <a:ext cx="869950" cy="1406525"/>
          </a:xfrm>
          <a:custGeom>
            <a:avLst/>
            <a:gdLst>
              <a:gd name="T0" fmla="*/ 45 w 548"/>
              <a:gd name="T1" fmla="*/ 0 h 886"/>
              <a:gd name="T2" fmla="*/ 302 w 548"/>
              <a:gd name="T3" fmla="*/ 52 h 886"/>
              <a:gd name="T4" fmla="*/ 193 w 548"/>
              <a:gd name="T5" fmla="*/ 172 h 886"/>
              <a:gd name="T6" fmla="*/ 113 w 548"/>
              <a:gd name="T7" fmla="*/ 183 h 886"/>
              <a:gd name="T8" fmla="*/ 67 w 548"/>
              <a:gd name="T9" fmla="*/ 132 h 886"/>
              <a:gd name="T10" fmla="*/ 5 w 548"/>
              <a:gd name="T11" fmla="*/ 258 h 886"/>
              <a:gd name="T12" fmla="*/ 39 w 548"/>
              <a:gd name="T13" fmla="*/ 423 h 886"/>
              <a:gd name="T14" fmla="*/ 170 w 548"/>
              <a:gd name="T15" fmla="*/ 378 h 886"/>
              <a:gd name="T16" fmla="*/ 250 w 548"/>
              <a:gd name="T17" fmla="*/ 360 h 886"/>
              <a:gd name="T18" fmla="*/ 227 w 548"/>
              <a:gd name="T19" fmla="*/ 498 h 886"/>
              <a:gd name="T20" fmla="*/ 85 w 548"/>
              <a:gd name="T21" fmla="*/ 652 h 886"/>
              <a:gd name="T22" fmla="*/ 245 w 548"/>
              <a:gd name="T23" fmla="*/ 800 h 886"/>
              <a:gd name="T24" fmla="*/ 365 w 548"/>
              <a:gd name="T25" fmla="*/ 698 h 886"/>
              <a:gd name="T26" fmla="*/ 456 w 548"/>
              <a:gd name="T27" fmla="*/ 520 h 886"/>
              <a:gd name="T28" fmla="*/ 445 w 548"/>
              <a:gd name="T29" fmla="*/ 372 h 886"/>
              <a:gd name="T30" fmla="*/ 542 w 548"/>
              <a:gd name="T31" fmla="*/ 480 h 886"/>
              <a:gd name="T32" fmla="*/ 479 w 548"/>
              <a:gd name="T33" fmla="*/ 692 h 886"/>
              <a:gd name="T34" fmla="*/ 382 w 548"/>
              <a:gd name="T35" fmla="*/ 852 h 886"/>
              <a:gd name="T36" fmla="*/ 456 w 548"/>
              <a:gd name="T37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8" h="886">
                <a:moveTo>
                  <a:pt x="45" y="0"/>
                </a:moveTo>
                <a:cubicBezTo>
                  <a:pt x="161" y="11"/>
                  <a:pt x="277" y="23"/>
                  <a:pt x="302" y="52"/>
                </a:cubicBezTo>
                <a:cubicBezTo>
                  <a:pt x="327" y="81"/>
                  <a:pt x="224" y="150"/>
                  <a:pt x="193" y="172"/>
                </a:cubicBezTo>
                <a:cubicBezTo>
                  <a:pt x="162" y="194"/>
                  <a:pt x="134" y="190"/>
                  <a:pt x="113" y="183"/>
                </a:cubicBezTo>
                <a:cubicBezTo>
                  <a:pt x="92" y="176"/>
                  <a:pt x="85" y="120"/>
                  <a:pt x="67" y="132"/>
                </a:cubicBezTo>
                <a:cubicBezTo>
                  <a:pt x="49" y="144"/>
                  <a:pt x="10" y="210"/>
                  <a:pt x="5" y="258"/>
                </a:cubicBezTo>
                <a:cubicBezTo>
                  <a:pt x="0" y="306"/>
                  <a:pt x="11" y="403"/>
                  <a:pt x="39" y="423"/>
                </a:cubicBezTo>
                <a:cubicBezTo>
                  <a:pt x="67" y="443"/>
                  <a:pt x="135" y="388"/>
                  <a:pt x="170" y="378"/>
                </a:cubicBezTo>
                <a:cubicBezTo>
                  <a:pt x="205" y="368"/>
                  <a:pt x="241" y="340"/>
                  <a:pt x="250" y="360"/>
                </a:cubicBezTo>
                <a:cubicBezTo>
                  <a:pt x="259" y="380"/>
                  <a:pt x="254" y="449"/>
                  <a:pt x="227" y="498"/>
                </a:cubicBezTo>
                <a:cubicBezTo>
                  <a:pt x="200" y="547"/>
                  <a:pt x="82" y="602"/>
                  <a:pt x="85" y="652"/>
                </a:cubicBezTo>
                <a:cubicBezTo>
                  <a:pt x="88" y="702"/>
                  <a:pt x="198" y="792"/>
                  <a:pt x="245" y="800"/>
                </a:cubicBezTo>
                <a:cubicBezTo>
                  <a:pt x="292" y="808"/>
                  <a:pt x="330" y="745"/>
                  <a:pt x="365" y="698"/>
                </a:cubicBezTo>
                <a:cubicBezTo>
                  <a:pt x="400" y="651"/>
                  <a:pt x="443" y="574"/>
                  <a:pt x="456" y="520"/>
                </a:cubicBezTo>
                <a:cubicBezTo>
                  <a:pt x="469" y="466"/>
                  <a:pt x="431" y="379"/>
                  <a:pt x="445" y="372"/>
                </a:cubicBezTo>
                <a:cubicBezTo>
                  <a:pt x="459" y="365"/>
                  <a:pt x="536" y="427"/>
                  <a:pt x="542" y="480"/>
                </a:cubicBezTo>
                <a:cubicBezTo>
                  <a:pt x="548" y="533"/>
                  <a:pt x="506" y="630"/>
                  <a:pt x="479" y="692"/>
                </a:cubicBezTo>
                <a:cubicBezTo>
                  <a:pt x="452" y="754"/>
                  <a:pt x="386" y="820"/>
                  <a:pt x="382" y="852"/>
                </a:cubicBezTo>
                <a:cubicBezTo>
                  <a:pt x="378" y="884"/>
                  <a:pt x="443" y="879"/>
                  <a:pt x="456" y="88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81970" name="AutoShape 18"/>
          <p:cNvSpPr>
            <a:spLocks noChangeArrowheads="1"/>
          </p:cNvSpPr>
          <p:nvPr/>
        </p:nvSpPr>
        <p:spPr bwMode="auto">
          <a:xfrm>
            <a:off x="6950075" y="2640013"/>
            <a:ext cx="1646238" cy="898525"/>
          </a:xfrm>
          <a:prstGeom prst="wedgeRoundRectCallout">
            <a:avLst>
              <a:gd name="adj1" fmla="val -88380"/>
              <a:gd name="adj2" fmla="val 20500"/>
              <a:gd name="adj3" fmla="val 16667"/>
            </a:avLst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Parametric optimization (EM)</a:t>
            </a:r>
            <a:endParaRPr lang="en-US" sz="2400">
              <a:latin typeface="Arial" charset="0"/>
            </a:endParaRPr>
          </a:p>
        </p:txBody>
      </p:sp>
      <p:sp>
        <p:nvSpPr>
          <p:cNvPr id="381971" name="AutoShape 19"/>
          <p:cNvSpPr>
            <a:spLocks noChangeArrowheads="1"/>
          </p:cNvSpPr>
          <p:nvPr/>
        </p:nvSpPr>
        <p:spPr bwMode="auto">
          <a:xfrm>
            <a:off x="7029450" y="1598613"/>
            <a:ext cx="1868488" cy="371475"/>
          </a:xfrm>
          <a:prstGeom prst="wedgeRoundRectCallout">
            <a:avLst>
              <a:gd name="adj1" fmla="val -87296"/>
              <a:gd name="adj2" fmla="val 155556"/>
              <a:gd name="adj3" fmla="val 16667"/>
            </a:avLst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Parameter space</a:t>
            </a:r>
            <a:endParaRPr lang="en-US" sz="2400">
              <a:latin typeface="Arial" charset="0"/>
            </a:endParaRPr>
          </a:p>
        </p:txBody>
      </p:sp>
      <p:sp>
        <p:nvSpPr>
          <p:cNvPr id="381972" name="AutoShape 20"/>
          <p:cNvSpPr>
            <a:spLocks noChangeArrowheads="1"/>
          </p:cNvSpPr>
          <p:nvPr/>
        </p:nvSpPr>
        <p:spPr bwMode="auto">
          <a:xfrm>
            <a:off x="6869113" y="3794125"/>
            <a:ext cx="1733550" cy="371475"/>
          </a:xfrm>
          <a:prstGeom prst="wedgeRoundRectCallout">
            <a:avLst>
              <a:gd name="adj1" fmla="val -86079"/>
              <a:gd name="adj2" fmla="val -426"/>
              <a:gd name="adj3" fmla="val 16667"/>
            </a:avLst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Local Maximum</a:t>
            </a:r>
          </a:p>
        </p:txBody>
      </p:sp>
      <p:grpSp>
        <p:nvGrpSpPr>
          <p:cNvPr id="381973" name="Group 21"/>
          <p:cNvGrpSpPr>
            <a:grpSpLocks/>
          </p:cNvGrpSpPr>
          <p:nvPr/>
        </p:nvGrpSpPr>
        <p:grpSpPr bwMode="auto">
          <a:xfrm>
            <a:off x="1716088" y="4256088"/>
            <a:ext cx="6126162" cy="2424112"/>
            <a:chOff x="1081" y="2681"/>
            <a:chExt cx="3859" cy="1527"/>
          </a:xfrm>
        </p:grpSpPr>
        <p:grpSp>
          <p:nvGrpSpPr>
            <p:cNvPr id="381974" name="Group 22"/>
            <p:cNvGrpSpPr>
              <a:grpSpLocks/>
            </p:cNvGrpSpPr>
            <p:nvPr/>
          </p:nvGrpSpPr>
          <p:grpSpPr bwMode="auto">
            <a:xfrm>
              <a:off x="1081" y="2707"/>
              <a:ext cx="674" cy="1501"/>
              <a:chOff x="869" y="550"/>
              <a:chExt cx="674" cy="1501"/>
            </a:xfrm>
          </p:grpSpPr>
          <p:sp>
            <p:nvSpPr>
              <p:cNvPr id="381975" name="Rectangle 23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76" name="Text Box 24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4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grpSp>
          <p:nvGrpSpPr>
            <p:cNvPr id="381977" name="Group 25"/>
            <p:cNvGrpSpPr>
              <a:grpSpLocks/>
            </p:cNvGrpSpPr>
            <p:nvPr/>
          </p:nvGrpSpPr>
          <p:grpSpPr bwMode="auto">
            <a:xfrm>
              <a:off x="4266" y="2681"/>
              <a:ext cx="674" cy="1501"/>
              <a:chOff x="869" y="550"/>
              <a:chExt cx="674" cy="1501"/>
            </a:xfrm>
          </p:grpSpPr>
          <p:sp>
            <p:nvSpPr>
              <p:cNvPr id="381978" name="Rectangle 26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79" name="Text Box 27"/>
              <p:cNvSpPr txBox="1">
                <a:spLocks noChangeArrowheads="1"/>
              </p:cNvSpPr>
              <p:nvPr/>
            </p:nvSpPr>
            <p:spPr bwMode="auto">
              <a:xfrm>
                <a:off x="1049" y="550"/>
                <a:ext cx="31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n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1980" name="Freeform 28"/>
            <p:cNvSpPr>
              <a:spLocks/>
            </p:cNvSpPr>
            <p:nvPr/>
          </p:nvSpPr>
          <p:spPr bwMode="auto">
            <a:xfrm>
              <a:off x="1153" y="3185"/>
              <a:ext cx="508" cy="928"/>
            </a:xfrm>
            <a:custGeom>
              <a:avLst/>
              <a:gdLst>
                <a:gd name="T0" fmla="*/ 34 w 508"/>
                <a:gd name="T1" fmla="*/ 4 h 928"/>
                <a:gd name="T2" fmla="*/ 68 w 508"/>
                <a:gd name="T3" fmla="*/ 9 h 928"/>
                <a:gd name="T4" fmla="*/ 223 w 508"/>
                <a:gd name="T5" fmla="*/ 61 h 928"/>
                <a:gd name="T6" fmla="*/ 46 w 508"/>
                <a:gd name="T7" fmla="*/ 164 h 928"/>
                <a:gd name="T8" fmla="*/ 400 w 508"/>
                <a:gd name="T9" fmla="*/ 261 h 928"/>
                <a:gd name="T10" fmla="*/ 183 w 508"/>
                <a:gd name="T11" fmla="*/ 284 h 928"/>
                <a:gd name="T12" fmla="*/ 108 w 508"/>
                <a:gd name="T13" fmla="*/ 427 h 928"/>
                <a:gd name="T14" fmla="*/ 257 w 508"/>
                <a:gd name="T15" fmla="*/ 358 h 928"/>
                <a:gd name="T16" fmla="*/ 331 w 508"/>
                <a:gd name="T17" fmla="*/ 529 h 928"/>
                <a:gd name="T18" fmla="*/ 126 w 508"/>
                <a:gd name="T19" fmla="*/ 575 h 928"/>
                <a:gd name="T20" fmla="*/ 40 w 508"/>
                <a:gd name="T21" fmla="*/ 735 h 928"/>
                <a:gd name="T22" fmla="*/ 166 w 508"/>
                <a:gd name="T23" fmla="*/ 838 h 928"/>
                <a:gd name="T24" fmla="*/ 200 w 508"/>
                <a:gd name="T25" fmla="*/ 667 h 928"/>
                <a:gd name="T26" fmla="*/ 286 w 508"/>
                <a:gd name="T27" fmla="*/ 792 h 928"/>
                <a:gd name="T28" fmla="*/ 388 w 508"/>
                <a:gd name="T29" fmla="*/ 907 h 928"/>
                <a:gd name="T30" fmla="*/ 446 w 508"/>
                <a:gd name="T31" fmla="*/ 667 h 928"/>
                <a:gd name="T32" fmla="*/ 508 w 508"/>
                <a:gd name="T33" fmla="*/ 409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928">
                  <a:moveTo>
                    <a:pt x="34" y="4"/>
                  </a:moveTo>
                  <a:cubicBezTo>
                    <a:pt x="35" y="2"/>
                    <a:pt x="37" y="0"/>
                    <a:pt x="68" y="9"/>
                  </a:cubicBezTo>
                  <a:cubicBezTo>
                    <a:pt x="99" y="18"/>
                    <a:pt x="227" y="35"/>
                    <a:pt x="223" y="61"/>
                  </a:cubicBezTo>
                  <a:cubicBezTo>
                    <a:pt x="219" y="87"/>
                    <a:pt x="17" y="131"/>
                    <a:pt x="46" y="164"/>
                  </a:cubicBezTo>
                  <a:cubicBezTo>
                    <a:pt x="75" y="197"/>
                    <a:pt x="377" y="241"/>
                    <a:pt x="400" y="261"/>
                  </a:cubicBezTo>
                  <a:cubicBezTo>
                    <a:pt x="423" y="281"/>
                    <a:pt x="232" y="256"/>
                    <a:pt x="183" y="284"/>
                  </a:cubicBezTo>
                  <a:cubicBezTo>
                    <a:pt x="134" y="312"/>
                    <a:pt x="0" y="347"/>
                    <a:pt x="108" y="427"/>
                  </a:cubicBezTo>
                  <a:cubicBezTo>
                    <a:pt x="216" y="507"/>
                    <a:pt x="220" y="341"/>
                    <a:pt x="257" y="358"/>
                  </a:cubicBezTo>
                  <a:cubicBezTo>
                    <a:pt x="294" y="375"/>
                    <a:pt x="353" y="493"/>
                    <a:pt x="331" y="529"/>
                  </a:cubicBezTo>
                  <a:cubicBezTo>
                    <a:pt x="309" y="565"/>
                    <a:pt x="174" y="541"/>
                    <a:pt x="126" y="575"/>
                  </a:cubicBezTo>
                  <a:cubicBezTo>
                    <a:pt x="78" y="609"/>
                    <a:pt x="33" y="691"/>
                    <a:pt x="40" y="735"/>
                  </a:cubicBezTo>
                  <a:cubicBezTo>
                    <a:pt x="47" y="779"/>
                    <a:pt x="139" y="849"/>
                    <a:pt x="166" y="838"/>
                  </a:cubicBezTo>
                  <a:cubicBezTo>
                    <a:pt x="193" y="827"/>
                    <a:pt x="180" y="675"/>
                    <a:pt x="200" y="667"/>
                  </a:cubicBezTo>
                  <a:cubicBezTo>
                    <a:pt x="220" y="659"/>
                    <a:pt x="255" y="752"/>
                    <a:pt x="286" y="792"/>
                  </a:cubicBezTo>
                  <a:cubicBezTo>
                    <a:pt x="317" y="832"/>
                    <a:pt x="361" y="928"/>
                    <a:pt x="388" y="907"/>
                  </a:cubicBezTo>
                  <a:cubicBezTo>
                    <a:pt x="415" y="886"/>
                    <a:pt x="426" y="750"/>
                    <a:pt x="446" y="667"/>
                  </a:cubicBezTo>
                  <a:cubicBezTo>
                    <a:pt x="466" y="584"/>
                    <a:pt x="487" y="496"/>
                    <a:pt x="508" y="40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1981" name="Freeform 29"/>
            <p:cNvSpPr>
              <a:spLocks/>
            </p:cNvSpPr>
            <p:nvPr/>
          </p:nvSpPr>
          <p:spPr bwMode="auto">
            <a:xfrm>
              <a:off x="4389" y="3114"/>
              <a:ext cx="421" cy="934"/>
            </a:xfrm>
            <a:custGeom>
              <a:avLst/>
              <a:gdLst>
                <a:gd name="T0" fmla="*/ 15 w 421"/>
                <a:gd name="T1" fmla="*/ 94 h 934"/>
                <a:gd name="T2" fmla="*/ 187 w 421"/>
                <a:gd name="T3" fmla="*/ 9 h 934"/>
                <a:gd name="T4" fmla="*/ 301 w 421"/>
                <a:gd name="T5" fmla="*/ 37 h 934"/>
                <a:gd name="T6" fmla="*/ 101 w 421"/>
                <a:gd name="T7" fmla="*/ 221 h 934"/>
                <a:gd name="T8" fmla="*/ 10 w 421"/>
                <a:gd name="T9" fmla="*/ 409 h 934"/>
                <a:gd name="T10" fmla="*/ 158 w 421"/>
                <a:gd name="T11" fmla="*/ 489 h 934"/>
                <a:gd name="T12" fmla="*/ 227 w 421"/>
                <a:gd name="T13" fmla="*/ 392 h 934"/>
                <a:gd name="T14" fmla="*/ 369 w 421"/>
                <a:gd name="T15" fmla="*/ 381 h 934"/>
                <a:gd name="T16" fmla="*/ 375 w 421"/>
                <a:gd name="T17" fmla="*/ 649 h 934"/>
                <a:gd name="T18" fmla="*/ 164 w 421"/>
                <a:gd name="T19" fmla="*/ 741 h 934"/>
                <a:gd name="T20" fmla="*/ 421 w 421"/>
                <a:gd name="T21" fmla="*/ 93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934">
                  <a:moveTo>
                    <a:pt x="15" y="94"/>
                  </a:moveTo>
                  <a:cubicBezTo>
                    <a:pt x="44" y="81"/>
                    <a:pt x="139" y="18"/>
                    <a:pt x="187" y="9"/>
                  </a:cubicBezTo>
                  <a:cubicBezTo>
                    <a:pt x="235" y="0"/>
                    <a:pt x="315" y="2"/>
                    <a:pt x="301" y="37"/>
                  </a:cubicBezTo>
                  <a:cubicBezTo>
                    <a:pt x="287" y="72"/>
                    <a:pt x="150" y="159"/>
                    <a:pt x="101" y="221"/>
                  </a:cubicBezTo>
                  <a:cubicBezTo>
                    <a:pt x="52" y="283"/>
                    <a:pt x="0" y="364"/>
                    <a:pt x="10" y="409"/>
                  </a:cubicBezTo>
                  <a:cubicBezTo>
                    <a:pt x="20" y="454"/>
                    <a:pt x="122" y="492"/>
                    <a:pt x="158" y="489"/>
                  </a:cubicBezTo>
                  <a:cubicBezTo>
                    <a:pt x="194" y="486"/>
                    <a:pt x="192" y="410"/>
                    <a:pt x="227" y="392"/>
                  </a:cubicBezTo>
                  <a:cubicBezTo>
                    <a:pt x="262" y="374"/>
                    <a:pt x="344" y="338"/>
                    <a:pt x="369" y="381"/>
                  </a:cubicBezTo>
                  <a:cubicBezTo>
                    <a:pt x="394" y="424"/>
                    <a:pt x="409" y="589"/>
                    <a:pt x="375" y="649"/>
                  </a:cubicBezTo>
                  <a:cubicBezTo>
                    <a:pt x="341" y="709"/>
                    <a:pt x="156" y="694"/>
                    <a:pt x="164" y="741"/>
                  </a:cubicBezTo>
                  <a:cubicBezTo>
                    <a:pt x="172" y="788"/>
                    <a:pt x="368" y="894"/>
                    <a:pt x="421" y="93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381982" name="Group 30"/>
            <p:cNvGrpSpPr>
              <a:grpSpLocks/>
            </p:cNvGrpSpPr>
            <p:nvPr/>
          </p:nvGrpSpPr>
          <p:grpSpPr bwMode="auto">
            <a:xfrm>
              <a:off x="2239" y="3378"/>
              <a:ext cx="1312" cy="156"/>
              <a:chOff x="2349" y="2899"/>
              <a:chExt cx="1312" cy="156"/>
            </a:xfrm>
          </p:grpSpPr>
          <p:sp>
            <p:nvSpPr>
              <p:cNvPr id="381983" name="Oval 31"/>
              <p:cNvSpPr>
                <a:spLocks noChangeArrowheads="1"/>
              </p:cNvSpPr>
              <p:nvPr/>
            </p:nvSpPr>
            <p:spPr bwMode="auto">
              <a:xfrm>
                <a:off x="2349" y="2899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84" name="Oval 32"/>
              <p:cNvSpPr>
                <a:spLocks noChangeArrowheads="1"/>
              </p:cNvSpPr>
              <p:nvPr/>
            </p:nvSpPr>
            <p:spPr bwMode="auto">
              <a:xfrm>
                <a:off x="2925" y="2900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85" name="Oval 33"/>
              <p:cNvSpPr>
                <a:spLocks noChangeArrowheads="1"/>
              </p:cNvSpPr>
              <p:nvPr/>
            </p:nvSpPr>
            <p:spPr bwMode="auto">
              <a:xfrm>
                <a:off x="3501" y="2900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381986" name="Freeform 34"/>
          <p:cNvSpPr>
            <a:spLocks/>
          </p:cNvSpPr>
          <p:nvPr/>
        </p:nvSpPr>
        <p:spPr bwMode="auto">
          <a:xfrm flipH="1" flipV="1">
            <a:off x="5567363" y="2589213"/>
            <a:ext cx="55562" cy="42862"/>
          </a:xfrm>
          <a:custGeom>
            <a:avLst/>
            <a:gdLst>
              <a:gd name="T0" fmla="*/ 45 w 548"/>
              <a:gd name="T1" fmla="*/ 0 h 886"/>
              <a:gd name="T2" fmla="*/ 302 w 548"/>
              <a:gd name="T3" fmla="*/ 52 h 886"/>
              <a:gd name="T4" fmla="*/ 193 w 548"/>
              <a:gd name="T5" fmla="*/ 172 h 886"/>
              <a:gd name="T6" fmla="*/ 113 w 548"/>
              <a:gd name="T7" fmla="*/ 183 h 886"/>
              <a:gd name="T8" fmla="*/ 67 w 548"/>
              <a:gd name="T9" fmla="*/ 132 h 886"/>
              <a:gd name="T10" fmla="*/ 5 w 548"/>
              <a:gd name="T11" fmla="*/ 258 h 886"/>
              <a:gd name="T12" fmla="*/ 39 w 548"/>
              <a:gd name="T13" fmla="*/ 423 h 886"/>
              <a:gd name="T14" fmla="*/ 170 w 548"/>
              <a:gd name="T15" fmla="*/ 378 h 886"/>
              <a:gd name="T16" fmla="*/ 250 w 548"/>
              <a:gd name="T17" fmla="*/ 360 h 886"/>
              <a:gd name="T18" fmla="*/ 227 w 548"/>
              <a:gd name="T19" fmla="*/ 498 h 886"/>
              <a:gd name="T20" fmla="*/ 85 w 548"/>
              <a:gd name="T21" fmla="*/ 652 h 886"/>
              <a:gd name="T22" fmla="*/ 245 w 548"/>
              <a:gd name="T23" fmla="*/ 800 h 886"/>
              <a:gd name="T24" fmla="*/ 365 w 548"/>
              <a:gd name="T25" fmla="*/ 698 h 886"/>
              <a:gd name="T26" fmla="*/ 456 w 548"/>
              <a:gd name="T27" fmla="*/ 520 h 886"/>
              <a:gd name="T28" fmla="*/ 445 w 548"/>
              <a:gd name="T29" fmla="*/ 372 h 886"/>
              <a:gd name="T30" fmla="*/ 542 w 548"/>
              <a:gd name="T31" fmla="*/ 480 h 886"/>
              <a:gd name="T32" fmla="*/ 479 w 548"/>
              <a:gd name="T33" fmla="*/ 692 h 886"/>
              <a:gd name="T34" fmla="*/ 382 w 548"/>
              <a:gd name="T35" fmla="*/ 852 h 886"/>
              <a:gd name="T36" fmla="*/ 456 w 548"/>
              <a:gd name="T37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8" h="886">
                <a:moveTo>
                  <a:pt x="45" y="0"/>
                </a:moveTo>
                <a:cubicBezTo>
                  <a:pt x="161" y="11"/>
                  <a:pt x="277" y="23"/>
                  <a:pt x="302" y="52"/>
                </a:cubicBezTo>
                <a:cubicBezTo>
                  <a:pt x="327" y="81"/>
                  <a:pt x="224" y="150"/>
                  <a:pt x="193" y="172"/>
                </a:cubicBezTo>
                <a:cubicBezTo>
                  <a:pt x="162" y="194"/>
                  <a:pt x="134" y="190"/>
                  <a:pt x="113" y="183"/>
                </a:cubicBezTo>
                <a:cubicBezTo>
                  <a:pt x="92" y="176"/>
                  <a:pt x="85" y="120"/>
                  <a:pt x="67" y="132"/>
                </a:cubicBezTo>
                <a:cubicBezTo>
                  <a:pt x="49" y="144"/>
                  <a:pt x="10" y="210"/>
                  <a:pt x="5" y="258"/>
                </a:cubicBezTo>
                <a:cubicBezTo>
                  <a:pt x="0" y="306"/>
                  <a:pt x="11" y="403"/>
                  <a:pt x="39" y="423"/>
                </a:cubicBezTo>
                <a:cubicBezTo>
                  <a:pt x="67" y="443"/>
                  <a:pt x="135" y="388"/>
                  <a:pt x="170" y="378"/>
                </a:cubicBezTo>
                <a:cubicBezTo>
                  <a:pt x="205" y="368"/>
                  <a:pt x="241" y="340"/>
                  <a:pt x="250" y="360"/>
                </a:cubicBezTo>
                <a:cubicBezTo>
                  <a:pt x="259" y="380"/>
                  <a:pt x="254" y="449"/>
                  <a:pt x="227" y="498"/>
                </a:cubicBezTo>
                <a:cubicBezTo>
                  <a:pt x="200" y="547"/>
                  <a:pt x="82" y="602"/>
                  <a:pt x="85" y="652"/>
                </a:cubicBezTo>
                <a:cubicBezTo>
                  <a:pt x="88" y="702"/>
                  <a:pt x="198" y="792"/>
                  <a:pt x="245" y="800"/>
                </a:cubicBezTo>
                <a:cubicBezTo>
                  <a:pt x="292" y="808"/>
                  <a:pt x="330" y="745"/>
                  <a:pt x="365" y="698"/>
                </a:cubicBezTo>
                <a:cubicBezTo>
                  <a:pt x="400" y="651"/>
                  <a:pt x="443" y="574"/>
                  <a:pt x="456" y="520"/>
                </a:cubicBezTo>
                <a:cubicBezTo>
                  <a:pt x="469" y="466"/>
                  <a:pt x="431" y="379"/>
                  <a:pt x="445" y="372"/>
                </a:cubicBezTo>
                <a:cubicBezTo>
                  <a:pt x="459" y="365"/>
                  <a:pt x="536" y="427"/>
                  <a:pt x="542" y="480"/>
                </a:cubicBezTo>
                <a:cubicBezTo>
                  <a:pt x="548" y="533"/>
                  <a:pt x="506" y="630"/>
                  <a:pt x="479" y="692"/>
                </a:cubicBezTo>
                <a:cubicBezTo>
                  <a:pt x="452" y="754"/>
                  <a:pt x="386" y="820"/>
                  <a:pt x="382" y="852"/>
                </a:cubicBezTo>
                <a:cubicBezTo>
                  <a:pt x="378" y="884"/>
                  <a:pt x="443" y="879"/>
                  <a:pt x="456" y="88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81989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608013" y="1428750"/>
            <a:ext cx="8002587" cy="533400"/>
          </a:xfrm>
          <a:noFill/>
          <a:ln/>
        </p:spPr>
        <p:txBody>
          <a:bodyPr/>
          <a:lstStyle/>
          <a:p>
            <a:r>
              <a:rPr lang="en-US"/>
              <a:t>Perform EM for each candidate graph</a:t>
            </a:r>
          </a:p>
        </p:txBody>
      </p:sp>
    </p:spTree>
    <p:extLst>
      <p:ext uri="{BB962C8B-B14F-4D97-AF65-F5344CB8AC3E}">
        <p14:creationId xmlns:p14="http://schemas.microsoft.com/office/powerpoint/2010/main" val="1881176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9" grpId="0" animBg="1"/>
      <p:bldP spid="381970" grpId="0" animBg="1" autoUpdateAnimBg="0"/>
      <p:bldP spid="381972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Search in Practice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28750"/>
            <a:ext cx="8002587" cy="533400"/>
          </a:xfrm>
        </p:spPr>
        <p:txBody>
          <a:bodyPr/>
          <a:lstStyle/>
          <a:p>
            <a:r>
              <a:rPr lang="en-US"/>
              <a:t>Perform EM for each candidate graph</a:t>
            </a:r>
          </a:p>
        </p:txBody>
      </p:sp>
      <p:grpSp>
        <p:nvGrpSpPr>
          <p:cNvPr id="386052" name="Group 4"/>
          <p:cNvGrpSpPr>
            <a:grpSpLocks/>
          </p:cNvGrpSpPr>
          <p:nvPr/>
        </p:nvGrpSpPr>
        <p:grpSpPr bwMode="auto">
          <a:xfrm>
            <a:off x="5346700" y="1785938"/>
            <a:ext cx="1069975" cy="2382837"/>
            <a:chOff x="869" y="550"/>
            <a:chExt cx="674" cy="1501"/>
          </a:xfrm>
        </p:grpSpPr>
        <p:sp>
          <p:nvSpPr>
            <p:cNvPr id="386053" name="Rectangle 5"/>
            <p:cNvSpPr>
              <a:spLocks noChangeArrowheads="1"/>
            </p:cNvSpPr>
            <p:nvPr/>
          </p:nvSpPr>
          <p:spPr bwMode="auto">
            <a:xfrm>
              <a:off x="869" y="897"/>
              <a:ext cx="674" cy="115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6054" name="Text Box 6"/>
            <p:cNvSpPr txBox="1">
              <a:spLocks noChangeArrowheads="1"/>
            </p:cNvSpPr>
            <p:nvPr/>
          </p:nvSpPr>
          <p:spPr bwMode="auto">
            <a:xfrm>
              <a:off x="1054" y="550"/>
              <a:ext cx="30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>
                  <a:latin typeface="Comic Sans MS" charset="0"/>
                </a:rPr>
                <a:t>G</a:t>
              </a:r>
              <a:r>
                <a:rPr lang="en-US" sz="2400" i="1" baseline="-25000">
                  <a:latin typeface="Comic Sans MS" charset="0"/>
                </a:rPr>
                <a:t>1</a:t>
              </a:r>
              <a:endParaRPr lang="en-US" sz="2400" i="1">
                <a:latin typeface="Comic Sans MS" charset="0"/>
              </a:endParaRPr>
            </a:p>
          </p:txBody>
        </p:sp>
      </p:grpSp>
      <p:grpSp>
        <p:nvGrpSpPr>
          <p:cNvPr id="386055" name="Group 7"/>
          <p:cNvGrpSpPr>
            <a:grpSpLocks/>
          </p:cNvGrpSpPr>
          <p:nvPr/>
        </p:nvGrpSpPr>
        <p:grpSpPr bwMode="auto">
          <a:xfrm>
            <a:off x="1187450" y="1798638"/>
            <a:ext cx="1069975" cy="2382837"/>
            <a:chOff x="748" y="1133"/>
            <a:chExt cx="674" cy="1501"/>
          </a:xfrm>
        </p:grpSpPr>
        <p:grpSp>
          <p:nvGrpSpPr>
            <p:cNvPr id="386056" name="Group 8"/>
            <p:cNvGrpSpPr>
              <a:grpSpLocks/>
            </p:cNvGrpSpPr>
            <p:nvPr/>
          </p:nvGrpSpPr>
          <p:grpSpPr bwMode="auto">
            <a:xfrm>
              <a:off x="748" y="1133"/>
              <a:ext cx="674" cy="1501"/>
              <a:chOff x="869" y="550"/>
              <a:chExt cx="674" cy="1501"/>
            </a:xfrm>
          </p:grpSpPr>
          <p:sp>
            <p:nvSpPr>
              <p:cNvPr id="386057" name="Rectangle 9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58" name="Text Box 10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3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6059" name="Freeform 11"/>
            <p:cNvSpPr>
              <a:spLocks/>
            </p:cNvSpPr>
            <p:nvPr/>
          </p:nvSpPr>
          <p:spPr bwMode="auto">
            <a:xfrm>
              <a:off x="821" y="1554"/>
              <a:ext cx="504" cy="884"/>
            </a:xfrm>
            <a:custGeom>
              <a:avLst/>
              <a:gdLst>
                <a:gd name="T0" fmla="*/ 0 w 504"/>
                <a:gd name="T1" fmla="*/ 0 h 884"/>
                <a:gd name="T2" fmla="*/ 149 w 504"/>
                <a:gd name="T3" fmla="*/ 18 h 884"/>
                <a:gd name="T4" fmla="*/ 189 w 504"/>
                <a:gd name="T5" fmla="*/ 63 h 884"/>
                <a:gd name="T6" fmla="*/ 86 w 504"/>
                <a:gd name="T7" fmla="*/ 195 h 884"/>
                <a:gd name="T8" fmla="*/ 138 w 504"/>
                <a:gd name="T9" fmla="*/ 275 h 884"/>
                <a:gd name="T10" fmla="*/ 343 w 504"/>
                <a:gd name="T11" fmla="*/ 115 h 884"/>
                <a:gd name="T12" fmla="*/ 492 w 504"/>
                <a:gd name="T13" fmla="*/ 269 h 884"/>
                <a:gd name="T14" fmla="*/ 269 w 504"/>
                <a:gd name="T15" fmla="*/ 400 h 884"/>
                <a:gd name="T16" fmla="*/ 395 w 504"/>
                <a:gd name="T17" fmla="*/ 492 h 884"/>
                <a:gd name="T18" fmla="*/ 400 w 504"/>
                <a:gd name="T19" fmla="*/ 635 h 884"/>
                <a:gd name="T20" fmla="*/ 155 w 504"/>
                <a:gd name="T21" fmla="*/ 509 h 884"/>
                <a:gd name="T22" fmla="*/ 75 w 504"/>
                <a:gd name="T23" fmla="*/ 840 h 884"/>
                <a:gd name="T24" fmla="*/ 286 w 504"/>
                <a:gd name="T25" fmla="*/ 772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4" h="884">
                  <a:moveTo>
                    <a:pt x="0" y="0"/>
                  </a:moveTo>
                  <a:cubicBezTo>
                    <a:pt x="50" y="7"/>
                    <a:pt x="99" y="12"/>
                    <a:pt x="149" y="18"/>
                  </a:cubicBezTo>
                  <a:cubicBezTo>
                    <a:pt x="177" y="26"/>
                    <a:pt x="178" y="35"/>
                    <a:pt x="189" y="63"/>
                  </a:cubicBezTo>
                  <a:cubicBezTo>
                    <a:pt x="179" y="92"/>
                    <a:pt x="100" y="166"/>
                    <a:pt x="86" y="195"/>
                  </a:cubicBezTo>
                  <a:cubicBezTo>
                    <a:pt x="77" y="230"/>
                    <a:pt x="117" y="253"/>
                    <a:pt x="138" y="275"/>
                  </a:cubicBezTo>
                  <a:cubicBezTo>
                    <a:pt x="162" y="294"/>
                    <a:pt x="320" y="96"/>
                    <a:pt x="343" y="115"/>
                  </a:cubicBezTo>
                  <a:cubicBezTo>
                    <a:pt x="402" y="114"/>
                    <a:pt x="504" y="222"/>
                    <a:pt x="492" y="269"/>
                  </a:cubicBezTo>
                  <a:cubicBezTo>
                    <a:pt x="480" y="316"/>
                    <a:pt x="285" y="363"/>
                    <a:pt x="269" y="400"/>
                  </a:cubicBezTo>
                  <a:cubicBezTo>
                    <a:pt x="272" y="415"/>
                    <a:pt x="398" y="476"/>
                    <a:pt x="395" y="492"/>
                  </a:cubicBezTo>
                  <a:cubicBezTo>
                    <a:pt x="391" y="517"/>
                    <a:pt x="452" y="608"/>
                    <a:pt x="400" y="635"/>
                  </a:cubicBezTo>
                  <a:cubicBezTo>
                    <a:pt x="348" y="662"/>
                    <a:pt x="188" y="510"/>
                    <a:pt x="155" y="509"/>
                  </a:cubicBezTo>
                  <a:cubicBezTo>
                    <a:pt x="122" y="508"/>
                    <a:pt x="64" y="818"/>
                    <a:pt x="75" y="840"/>
                  </a:cubicBezTo>
                  <a:cubicBezTo>
                    <a:pt x="97" y="884"/>
                    <a:pt x="242" y="786"/>
                    <a:pt x="286" y="77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86060" name="Group 12"/>
          <p:cNvGrpSpPr>
            <a:grpSpLocks/>
          </p:cNvGrpSpPr>
          <p:nvPr/>
        </p:nvGrpSpPr>
        <p:grpSpPr bwMode="auto">
          <a:xfrm>
            <a:off x="3338513" y="1798638"/>
            <a:ext cx="1069975" cy="2382837"/>
            <a:chOff x="2103" y="1133"/>
            <a:chExt cx="674" cy="1501"/>
          </a:xfrm>
        </p:grpSpPr>
        <p:grpSp>
          <p:nvGrpSpPr>
            <p:cNvPr id="386061" name="Group 13"/>
            <p:cNvGrpSpPr>
              <a:grpSpLocks/>
            </p:cNvGrpSpPr>
            <p:nvPr/>
          </p:nvGrpSpPr>
          <p:grpSpPr bwMode="auto">
            <a:xfrm>
              <a:off x="2103" y="1133"/>
              <a:ext cx="674" cy="1501"/>
              <a:chOff x="869" y="550"/>
              <a:chExt cx="674" cy="1501"/>
            </a:xfrm>
          </p:grpSpPr>
          <p:sp>
            <p:nvSpPr>
              <p:cNvPr id="386062" name="Rectangle 14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63" name="Text Box 15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2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6064" name="Freeform 16"/>
            <p:cNvSpPr>
              <a:spLocks/>
            </p:cNvSpPr>
            <p:nvPr/>
          </p:nvSpPr>
          <p:spPr bwMode="auto">
            <a:xfrm>
              <a:off x="2296" y="1591"/>
              <a:ext cx="360" cy="868"/>
            </a:xfrm>
            <a:custGeom>
              <a:avLst/>
              <a:gdLst>
                <a:gd name="T0" fmla="*/ 0 w 360"/>
                <a:gd name="T1" fmla="*/ 0 h 868"/>
                <a:gd name="T2" fmla="*/ 155 w 360"/>
                <a:gd name="T3" fmla="*/ 103 h 868"/>
                <a:gd name="T4" fmla="*/ 52 w 360"/>
                <a:gd name="T5" fmla="*/ 234 h 868"/>
                <a:gd name="T6" fmla="*/ 35 w 360"/>
                <a:gd name="T7" fmla="*/ 514 h 868"/>
                <a:gd name="T8" fmla="*/ 160 w 360"/>
                <a:gd name="T9" fmla="*/ 571 h 868"/>
                <a:gd name="T10" fmla="*/ 178 w 360"/>
                <a:gd name="T11" fmla="*/ 405 h 868"/>
                <a:gd name="T12" fmla="*/ 320 w 360"/>
                <a:gd name="T13" fmla="*/ 394 h 868"/>
                <a:gd name="T14" fmla="*/ 326 w 360"/>
                <a:gd name="T15" fmla="*/ 588 h 868"/>
                <a:gd name="T16" fmla="*/ 115 w 360"/>
                <a:gd name="T17" fmla="*/ 754 h 868"/>
                <a:gd name="T18" fmla="*/ 246 w 360"/>
                <a:gd name="T19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868">
                  <a:moveTo>
                    <a:pt x="0" y="0"/>
                  </a:moveTo>
                  <a:cubicBezTo>
                    <a:pt x="73" y="32"/>
                    <a:pt x="146" y="64"/>
                    <a:pt x="155" y="103"/>
                  </a:cubicBezTo>
                  <a:cubicBezTo>
                    <a:pt x="164" y="142"/>
                    <a:pt x="72" y="165"/>
                    <a:pt x="52" y="234"/>
                  </a:cubicBezTo>
                  <a:cubicBezTo>
                    <a:pt x="32" y="303"/>
                    <a:pt x="17" y="458"/>
                    <a:pt x="35" y="514"/>
                  </a:cubicBezTo>
                  <a:cubicBezTo>
                    <a:pt x="53" y="570"/>
                    <a:pt x="136" y="589"/>
                    <a:pt x="160" y="571"/>
                  </a:cubicBezTo>
                  <a:cubicBezTo>
                    <a:pt x="184" y="553"/>
                    <a:pt x="151" y="434"/>
                    <a:pt x="178" y="405"/>
                  </a:cubicBezTo>
                  <a:cubicBezTo>
                    <a:pt x="205" y="376"/>
                    <a:pt x="295" y="364"/>
                    <a:pt x="320" y="394"/>
                  </a:cubicBezTo>
                  <a:cubicBezTo>
                    <a:pt x="345" y="424"/>
                    <a:pt x="360" y="528"/>
                    <a:pt x="326" y="588"/>
                  </a:cubicBezTo>
                  <a:cubicBezTo>
                    <a:pt x="292" y="648"/>
                    <a:pt x="128" y="707"/>
                    <a:pt x="115" y="754"/>
                  </a:cubicBezTo>
                  <a:cubicBezTo>
                    <a:pt x="102" y="801"/>
                    <a:pt x="174" y="834"/>
                    <a:pt x="246" y="86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386065" name="Freeform 17"/>
          <p:cNvSpPr>
            <a:spLocks/>
          </p:cNvSpPr>
          <p:nvPr/>
        </p:nvSpPr>
        <p:spPr bwMode="auto">
          <a:xfrm>
            <a:off x="5514975" y="2593975"/>
            <a:ext cx="869950" cy="1406525"/>
          </a:xfrm>
          <a:custGeom>
            <a:avLst/>
            <a:gdLst>
              <a:gd name="T0" fmla="*/ 45 w 548"/>
              <a:gd name="T1" fmla="*/ 0 h 886"/>
              <a:gd name="T2" fmla="*/ 302 w 548"/>
              <a:gd name="T3" fmla="*/ 52 h 886"/>
              <a:gd name="T4" fmla="*/ 193 w 548"/>
              <a:gd name="T5" fmla="*/ 172 h 886"/>
              <a:gd name="T6" fmla="*/ 113 w 548"/>
              <a:gd name="T7" fmla="*/ 183 h 886"/>
              <a:gd name="T8" fmla="*/ 67 w 548"/>
              <a:gd name="T9" fmla="*/ 132 h 886"/>
              <a:gd name="T10" fmla="*/ 5 w 548"/>
              <a:gd name="T11" fmla="*/ 258 h 886"/>
              <a:gd name="T12" fmla="*/ 39 w 548"/>
              <a:gd name="T13" fmla="*/ 423 h 886"/>
              <a:gd name="T14" fmla="*/ 170 w 548"/>
              <a:gd name="T15" fmla="*/ 378 h 886"/>
              <a:gd name="T16" fmla="*/ 250 w 548"/>
              <a:gd name="T17" fmla="*/ 360 h 886"/>
              <a:gd name="T18" fmla="*/ 227 w 548"/>
              <a:gd name="T19" fmla="*/ 498 h 886"/>
              <a:gd name="T20" fmla="*/ 85 w 548"/>
              <a:gd name="T21" fmla="*/ 652 h 886"/>
              <a:gd name="T22" fmla="*/ 245 w 548"/>
              <a:gd name="T23" fmla="*/ 800 h 886"/>
              <a:gd name="T24" fmla="*/ 365 w 548"/>
              <a:gd name="T25" fmla="*/ 698 h 886"/>
              <a:gd name="T26" fmla="*/ 456 w 548"/>
              <a:gd name="T27" fmla="*/ 520 h 886"/>
              <a:gd name="T28" fmla="*/ 445 w 548"/>
              <a:gd name="T29" fmla="*/ 372 h 886"/>
              <a:gd name="T30" fmla="*/ 542 w 548"/>
              <a:gd name="T31" fmla="*/ 480 h 886"/>
              <a:gd name="T32" fmla="*/ 479 w 548"/>
              <a:gd name="T33" fmla="*/ 692 h 886"/>
              <a:gd name="T34" fmla="*/ 382 w 548"/>
              <a:gd name="T35" fmla="*/ 852 h 886"/>
              <a:gd name="T36" fmla="*/ 456 w 548"/>
              <a:gd name="T37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8" h="886">
                <a:moveTo>
                  <a:pt x="45" y="0"/>
                </a:moveTo>
                <a:cubicBezTo>
                  <a:pt x="161" y="11"/>
                  <a:pt x="277" y="23"/>
                  <a:pt x="302" y="52"/>
                </a:cubicBezTo>
                <a:cubicBezTo>
                  <a:pt x="327" y="81"/>
                  <a:pt x="224" y="150"/>
                  <a:pt x="193" y="172"/>
                </a:cubicBezTo>
                <a:cubicBezTo>
                  <a:pt x="162" y="194"/>
                  <a:pt x="134" y="190"/>
                  <a:pt x="113" y="183"/>
                </a:cubicBezTo>
                <a:cubicBezTo>
                  <a:pt x="92" y="176"/>
                  <a:pt x="85" y="120"/>
                  <a:pt x="67" y="132"/>
                </a:cubicBezTo>
                <a:cubicBezTo>
                  <a:pt x="49" y="144"/>
                  <a:pt x="10" y="210"/>
                  <a:pt x="5" y="258"/>
                </a:cubicBezTo>
                <a:cubicBezTo>
                  <a:pt x="0" y="306"/>
                  <a:pt x="11" y="403"/>
                  <a:pt x="39" y="423"/>
                </a:cubicBezTo>
                <a:cubicBezTo>
                  <a:pt x="67" y="443"/>
                  <a:pt x="135" y="388"/>
                  <a:pt x="170" y="378"/>
                </a:cubicBezTo>
                <a:cubicBezTo>
                  <a:pt x="205" y="368"/>
                  <a:pt x="241" y="340"/>
                  <a:pt x="250" y="360"/>
                </a:cubicBezTo>
                <a:cubicBezTo>
                  <a:pt x="259" y="380"/>
                  <a:pt x="254" y="449"/>
                  <a:pt x="227" y="498"/>
                </a:cubicBezTo>
                <a:cubicBezTo>
                  <a:pt x="200" y="547"/>
                  <a:pt x="82" y="602"/>
                  <a:pt x="85" y="652"/>
                </a:cubicBezTo>
                <a:cubicBezTo>
                  <a:pt x="88" y="702"/>
                  <a:pt x="198" y="792"/>
                  <a:pt x="245" y="800"/>
                </a:cubicBezTo>
                <a:cubicBezTo>
                  <a:pt x="292" y="808"/>
                  <a:pt x="330" y="745"/>
                  <a:pt x="365" y="698"/>
                </a:cubicBezTo>
                <a:cubicBezTo>
                  <a:pt x="400" y="651"/>
                  <a:pt x="443" y="574"/>
                  <a:pt x="456" y="520"/>
                </a:cubicBezTo>
                <a:cubicBezTo>
                  <a:pt x="469" y="466"/>
                  <a:pt x="431" y="379"/>
                  <a:pt x="445" y="372"/>
                </a:cubicBezTo>
                <a:cubicBezTo>
                  <a:pt x="459" y="365"/>
                  <a:pt x="536" y="427"/>
                  <a:pt x="542" y="480"/>
                </a:cubicBezTo>
                <a:cubicBezTo>
                  <a:pt x="548" y="533"/>
                  <a:pt x="506" y="630"/>
                  <a:pt x="479" y="692"/>
                </a:cubicBezTo>
                <a:cubicBezTo>
                  <a:pt x="452" y="754"/>
                  <a:pt x="386" y="820"/>
                  <a:pt x="382" y="852"/>
                </a:cubicBezTo>
                <a:cubicBezTo>
                  <a:pt x="378" y="884"/>
                  <a:pt x="443" y="879"/>
                  <a:pt x="456" y="88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86066" name="AutoShape 18"/>
          <p:cNvSpPr>
            <a:spLocks noChangeArrowheads="1"/>
          </p:cNvSpPr>
          <p:nvPr/>
        </p:nvSpPr>
        <p:spPr bwMode="auto">
          <a:xfrm>
            <a:off x="6950075" y="2640013"/>
            <a:ext cx="1646238" cy="898525"/>
          </a:xfrm>
          <a:prstGeom prst="wedgeRoundRectCallout">
            <a:avLst>
              <a:gd name="adj1" fmla="val -88380"/>
              <a:gd name="adj2" fmla="val 20500"/>
              <a:gd name="adj3" fmla="val 16667"/>
            </a:avLst>
          </a:prstGeom>
          <a:solidFill>
            <a:srgbClr val="FFFF99">
              <a:alpha val="50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Parametric optimization (EM)</a:t>
            </a:r>
            <a:endParaRPr lang="en-US" sz="2400" dirty="0">
              <a:latin typeface="Arial" charset="0"/>
            </a:endParaRPr>
          </a:p>
        </p:txBody>
      </p:sp>
      <p:sp>
        <p:nvSpPr>
          <p:cNvPr id="386067" name="AutoShape 19"/>
          <p:cNvSpPr>
            <a:spLocks noChangeArrowheads="1"/>
          </p:cNvSpPr>
          <p:nvPr/>
        </p:nvSpPr>
        <p:spPr bwMode="auto">
          <a:xfrm>
            <a:off x="7029450" y="1598613"/>
            <a:ext cx="1868488" cy="371475"/>
          </a:xfrm>
          <a:prstGeom prst="wedgeRoundRectCallout">
            <a:avLst>
              <a:gd name="adj1" fmla="val -87296"/>
              <a:gd name="adj2" fmla="val 155556"/>
              <a:gd name="adj3" fmla="val 16667"/>
            </a:avLst>
          </a:prstGeom>
          <a:solidFill>
            <a:srgbClr val="FFFF99">
              <a:alpha val="50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Parameter space</a:t>
            </a:r>
            <a:endParaRPr lang="en-US" sz="2400" dirty="0">
              <a:latin typeface="Arial" charset="0"/>
            </a:endParaRPr>
          </a:p>
        </p:txBody>
      </p:sp>
      <p:sp>
        <p:nvSpPr>
          <p:cNvPr id="386068" name="AutoShape 20"/>
          <p:cNvSpPr>
            <a:spLocks noChangeArrowheads="1"/>
          </p:cNvSpPr>
          <p:nvPr/>
        </p:nvSpPr>
        <p:spPr bwMode="auto">
          <a:xfrm>
            <a:off x="6869113" y="3794125"/>
            <a:ext cx="1733550" cy="371475"/>
          </a:xfrm>
          <a:prstGeom prst="wedgeRoundRectCallout">
            <a:avLst>
              <a:gd name="adj1" fmla="val -86079"/>
              <a:gd name="adj2" fmla="val -426"/>
              <a:gd name="adj3" fmla="val 16667"/>
            </a:avLst>
          </a:prstGeom>
          <a:solidFill>
            <a:srgbClr val="FFFF99">
              <a:alpha val="50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Local Maximum</a:t>
            </a:r>
          </a:p>
        </p:txBody>
      </p:sp>
      <p:grpSp>
        <p:nvGrpSpPr>
          <p:cNvPr id="386069" name="Group 21"/>
          <p:cNvGrpSpPr>
            <a:grpSpLocks/>
          </p:cNvGrpSpPr>
          <p:nvPr/>
        </p:nvGrpSpPr>
        <p:grpSpPr bwMode="auto">
          <a:xfrm>
            <a:off x="1716088" y="4256088"/>
            <a:ext cx="6126162" cy="2424112"/>
            <a:chOff x="1081" y="2681"/>
            <a:chExt cx="3859" cy="1527"/>
          </a:xfrm>
        </p:grpSpPr>
        <p:grpSp>
          <p:nvGrpSpPr>
            <p:cNvPr id="386070" name="Group 22"/>
            <p:cNvGrpSpPr>
              <a:grpSpLocks/>
            </p:cNvGrpSpPr>
            <p:nvPr/>
          </p:nvGrpSpPr>
          <p:grpSpPr bwMode="auto">
            <a:xfrm>
              <a:off x="1081" y="2707"/>
              <a:ext cx="674" cy="1501"/>
              <a:chOff x="869" y="550"/>
              <a:chExt cx="674" cy="1501"/>
            </a:xfrm>
          </p:grpSpPr>
          <p:sp>
            <p:nvSpPr>
              <p:cNvPr id="386071" name="Rectangle 23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72" name="Text Box 24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4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grpSp>
          <p:nvGrpSpPr>
            <p:cNvPr id="386073" name="Group 25"/>
            <p:cNvGrpSpPr>
              <a:grpSpLocks/>
            </p:cNvGrpSpPr>
            <p:nvPr/>
          </p:nvGrpSpPr>
          <p:grpSpPr bwMode="auto">
            <a:xfrm>
              <a:off x="4266" y="2681"/>
              <a:ext cx="674" cy="1501"/>
              <a:chOff x="869" y="550"/>
              <a:chExt cx="674" cy="1501"/>
            </a:xfrm>
          </p:grpSpPr>
          <p:sp>
            <p:nvSpPr>
              <p:cNvPr id="386074" name="Rectangle 26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75" name="Text Box 27"/>
              <p:cNvSpPr txBox="1">
                <a:spLocks noChangeArrowheads="1"/>
              </p:cNvSpPr>
              <p:nvPr/>
            </p:nvSpPr>
            <p:spPr bwMode="auto">
              <a:xfrm>
                <a:off x="1049" y="550"/>
                <a:ext cx="31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n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6076" name="Freeform 28"/>
            <p:cNvSpPr>
              <a:spLocks/>
            </p:cNvSpPr>
            <p:nvPr/>
          </p:nvSpPr>
          <p:spPr bwMode="auto">
            <a:xfrm>
              <a:off x="1153" y="3185"/>
              <a:ext cx="508" cy="928"/>
            </a:xfrm>
            <a:custGeom>
              <a:avLst/>
              <a:gdLst>
                <a:gd name="T0" fmla="*/ 34 w 508"/>
                <a:gd name="T1" fmla="*/ 4 h 928"/>
                <a:gd name="T2" fmla="*/ 68 w 508"/>
                <a:gd name="T3" fmla="*/ 9 h 928"/>
                <a:gd name="T4" fmla="*/ 223 w 508"/>
                <a:gd name="T5" fmla="*/ 61 h 928"/>
                <a:gd name="T6" fmla="*/ 46 w 508"/>
                <a:gd name="T7" fmla="*/ 164 h 928"/>
                <a:gd name="T8" fmla="*/ 400 w 508"/>
                <a:gd name="T9" fmla="*/ 261 h 928"/>
                <a:gd name="T10" fmla="*/ 183 w 508"/>
                <a:gd name="T11" fmla="*/ 284 h 928"/>
                <a:gd name="T12" fmla="*/ 108 w 508"/>
                <a:gd name="T13" fmla="*/ 427 h 928"/>
                <a:gd name="T14" fmla="*/ 257 w 508"/>
                <a:gd name="T15" fmla="*/ 358 h 928"/>
                <a:gd name="T16" fmla="*/ 331 w 508"/>
                <a:gd name="T17" fmla="*/ 529 h 928"/>
                <a:gd name="T18" fmla="*/ 126 w 508"/>
                <a:gd name="T19" fmla="*/ 575 h 928"/>
                <a:gd name="T20" fmla="*/ 40 w 508"/>
                <a:gd name="T21" fmla="*/ 735 h 928"/>
                <a:gd name="T22" fmla="*/ 166 w 508"/>
                <a:gd name="T23" fmla="*/ 838 h 928"/>
                <a:gd name="T24" fmla="*/ 200 w 508"/>
                <a:gd name="T25" fmla="*/ 667 h 928"/>
                <a:gd name="T26" fmla="*/ 286 w 508"/>
                <a:gd name="T27" fmla="*/ 792 h 928"/>
                <a:gd name="T28" fmla="*/ 388 w 508"/>
                <a:gd name="T29" fmla="*/ 907 h 928"/>
                <a:gd name="T30" fmla="*/ 446 w 508"/>
                <a:gd name="T31" fmla="*/ 667 h 928"/>
                <a:gd name="T32" fmla="*/ 508 w 508"/>
                <a:gd name="T33" fmla="*/ 409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928">
                  <a:moveTo>
                    <a:pt x="34" y="4"/>
                  </a:moveTo>
                  <a:cubicBezTo>
                    <a:pt x="35" y="2"/>
                    <a:pt x="37" y="0"/>
                    <a:pt x="68" y="9"/>
                  </a:cubicBezTo>
                  <a:cubicBezTo>
                    <a:pt x="99" y="18"/>
                    <a:pt x="227" y="35"/>
                    <a:pt x="223" y="61"/>
                  </a:cubicBezTo>
                  <a:cubicBezTo>
                    <a:pt x="219" y="87"/>
                    <a:pt x="17" y="131"/>
                    <a:pt x="46" y="164"/>
                  </a:cubicBezTo>
                  <a:cubicBezTo>
                    <a:pt x="75" y="197"/>
                    <a:pt x="377" y="241"/>
                    <a:pt x="400" y="261"/>
                  </a:cubicBezTo>
                  <a:cubicBezTo>
                    <a:pt x="423" y="281"/>
                    <a:pt x="232" y="256"/>
                    <a:pt x="183" y="284"/>
                  </a:cubicBezTo>
                  <a:cubicBezTo>
                    <a:pt x="134" y="312"/>
                    <a:pt x="0" y="347"/>
                    <a:pt x="108" y="427"/>
                  </a:cubicBezTo>
                  <a:cubicBezTo>
                    <a:pt x="216" y="507"/>
                    <a:pt x="220" y="341"/>
                    <a:pt x="257" y="358"/>
                  </a:cubicBezTo>
                  <a:cubicBezTo>
                    <a:pt x="294" y="375"/>
                    <a:pt x="353" y="493"/>
                    <a:pt x="331" y="529"/>
                  </a:cubicBezTo>
                  <a:cubicBezTo>
                    <a:pt x="309" y="565"/>
                    <a:pt x="174" y="541"/>
                    <a:pt x="126" y="575"/>
                  </a:cubicBezTo>
                  <a:cubicBezTo>
                    <a:pt x="78" y="609"/>
                    <a:pt x="33" y="691"/>
                    <a:pt x="40" y="735"/>
                  </a:cubicBezTo>
                  <a:cubicBezTo>
                    <a:pt x="47" y="779"/>
                    <a:pt x="139" y="849"/>
                    <a:pt x="166" y="838"/>
                  </a:cubicBezTo>
                  <a:cubicBezTo>
                    <a:pt x="193" y="827"/>
                    <a:pt x="180" y="675"/>
                    <a:pt x="200" y="667"/>
                  </a:cubicBezTo>
                  <a:cubicBezTo>
                    <a:pt x="220" y="659"/>
                    <a:pt x="255" y="752"/>
                    <a:pt x="286" y="792"/>
                  </a:cubicBezTo>
                  <a:cubicBezTo>
                    <a:pt x="317" y="832"/>
                    <a:pt x="361" y="928"/>
                    <a:pt x="388" y="907"/>
                  </a:cubicBezTo>
                  <a:cubicBezTo>
                    <a:pt x="415" y="886"/>
                    <a:pt x="426" y="750"/>
                    <a:pt x="446" y="667"/>
                  </a:cubicBezTo>
                  <a:cubicBezTo>
                    <a:pt x="466" y="584"/>
                    <a:pt x="487" y="496"/>
                    <a:pt x="508" y="40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6077" name="Freeform 29"/>
            <p:cNvSpPr>
              <a:spLocks/>
            </p:cNvSpPr>
            <p:nvPr/>
          </p:nvSpPr>
          <p:spPr bwMode="auto">
            <a:xfrm>
              <a:off x="4389" y="3114"/>
              <a:ext cx="421" cy="934"/>
            </a:xfrm>
            <a:custGeom>
              <a:avLst/>
              <a:gdLst>
                <a:gd name="T0" fmla="*/ 15 w 421"/>
                <a:gd name="T1" fmla="*/ 94 h 934"/>
                <a:gd name="T2" fmla="*/ 187 w 421"/>
                <a:gd name="T3" fmla="*/ 9 h 934"/>
                <a:gd name="T4" fmla="*/ 301 w 421"/>
                <a:gd name="T5" fmla="*/ 37 h 934"/>
                <a:gd name="T6" fmla="*/ 101 w 421"/>
                <a:gd name="T7" fmla="*/ 221 h 934"/>
                <a:gd name="T8" fmla="*/ 10 w 421"/>
                <a:gd name="T9" fmla="*/ 409 h 934"/>
                <a:gd name="T10" fmla="*/ 158 w 421"/>
                <a:gd name="T11" fmla="*/ 489 h 934"/>
                <a:gd name="T12" fmla="*/ 227 w 421"/>
                <a:gd name="T13" fmla="*/ 392 h 934"/>
                <a:gd name="T14" fmla="*/ 369 w 421"/>
                <a:gd name="T15" fmla="*/ 381 h 934"/>
                <a:gd name="T16" fmla="*/ 375 w 421"/>
                <a:gd name="T17" fmla="*/ 649 h 934"/>
                <a:gd name="T18" fmla="*/ 164 w 421"/>
                <a:gd name="T19" fmla="*/ 741 h 934"/>
                <a:gd name="T20" fmla="*/ 421 w 421"/>
                <a:gd name="T21" fmla="*/ 93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934">
                  <a:moveTo>
                    <a:pt x="15" y="94"/>
                  </a:moveTo>
                  <a:cubicBezTo>
                    <a:pt x="44" y="81"/>
                    <a:pt x="139" y="18"/>
                    <a:pt x="187" y="9"/>
                  </a:cubicBezTo>
                  <a:cubicBezTo>
                    <a:pt x="235" y="0"/>
                    <a:pt x="315" y="2"/>
                    <a:pt x="301" y="37"/>
                  </a:cubicBezTo>
                  <a:cubicBezTo>
                    <a:pt x="287" y="72"/>
                    <a:pt x="150" y="159"/>
                    <a:pt x="101" y="221"/>
                  </a:cubicBezTo>
                  <a:cubicBezTo>
                    <a:pt x="52" y="283"/>
                    <a:pt x="0" y="364"/>
                    <a:pt x="10" y="409"/>
                  </a:cubicBezTo>
                  <a:cubicBezTo>
                    <a:pt x="20" y="454"/>
                    <a:pt x="122" y="492"/>
                    <a:pt x="158" y="489"/>
                  </a:cubicBezTo>
                  <a:cubicBezTo>
                    <a:pt x="194" y="486"/>
                    <a:pt x="192" y="410"/>
                    <a:pt x="227" y="392"/>
                  </a:cubicBezTo>
                  <a:cubicBezTo>
                    <a:pt x="262" y="374"/>
                    <a:pt x="344" y="338"/>
                    <a:pt x="369" y="381"/>
                  </a:cubicBezTo>
                  <a:cubicBezTo>
                    <a:pt x="394" y="424"/>
                    <a:pt x="409" y="589"/>
                    <a:pt x="375" y="649"/>
                  </a:cubicBezTo>
                  <a:cubicBezTo>
                    <a:pt x="341" y="709"/>
                    <a:pt x="156" y="694"/>
                    <a:pt x="164" y="741"/>
                  </a:cubicBezTo>
                  <a:cubicBezTo>
                    <a:pt x="172" y="788"/>
                    <a:pt x="368" y="894"/>
                    <a:pt x="421" y="93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386078" name="Group 30"/>
            <p:cNvGrpSpPr>
              <a:grpSpLocks/>
            </p:cNvGrpSpPr>
            <p:nvPr/>
          </p:nvGrpSpPr>
          <p:grpSpPr bwMode="auto">
            <a:xfrm>
              <a:off x="2239" y="3378"/>
              <a:ext cx="1312" cy="156"/>
              <a:chOff x="2349" y="2899"/>
              <a:chExt cx="1312" cy="156"/>
            </a:xfrm>
          </p:grpSpPr>
          <p:sp>
            <p:nvSpPr>
              <p:cNvPr id="386079" name="Oval 31"/>
              <p:cNvSpPr>
                <a:spLocks noChangeArrowheads="1"/>
              </p:cNvSpPr>
              <p:nvPr/>
            </p:nvSpPr>
            <p:spPr bwMode="auto">
              <a:xfrm>
                <a:off x="2349" y="2899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80" name="Oval 32"/>
              <p:cNvSpPr>
                <a:spLocks noChangeArrowheads="1"/>
              </p:cNvSpPr>
              <p:nvPr/>
            </p:nvSpPr>
            <p:spPr bwMode="auto">
              <a:xfrm>
                <a:off x="2925" y="2900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81" name="Oval 33"/>
              <p:cNvSpPr>
                <a:spLocks noChangeArrowheads="1"/>
              </p:cNvSpPr>
              <p:nvPr/>
            </p:nvSpPr>
            <p:spPr bwMode="auto">
              <a:xfrm>
                <a:off x="3501" y="2900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386082" name="Freeform 34"/>
          <p:cNvSpPr>
            <a:spLocks/>
          </p:cNvSpPr>
          <p:nvPr/>
        </p:nvSpPr>
        <p:spPr bwMode="auto">
          <a:xfrm flipH="1" flipV="1">
            <a:off x="5567363" y="2589213"/>
            <a:ext cx="55562" cy="42862"/>
          </a:xfrm>
          <a:custGeom>
            <a:avLst/>
            <a:gdLst>
              <a:gd name="T0" fmla="*/ 45 w 548"/>
              <a:gd name="T1" fmla="*/ 0 h 886"/>
              <a:gd name="T2" fmla="*/ 302 w 548"/>
              <a:gd name="T3" fmla="*/ 52 h 886"/>
              <a:gd name="T4" fmla="*/ 193 w 548"/>
              <a:gd name="T5" fmla="*/ 172 h 886"/>
              <a:gd name="T6" fmla="*/ 113 w 548"/>
              <a:gd name="T7" fmla="*/ 183 h 886"/>
              <a:gd name="T8" fmla="*/ 67 w 548"/>
              <a:gd name="T9" fmla="*/ 132 h 886"/>
              <a:gd name="T10" fmla="*/ 5 w 548"/>
              <a:gd name="T11" fmla="*/ 258 h 886"/>
              <a:gd name="T12" fmla="*/ 39 w 548"/>
              <a:gd name="T13" fmla="*/ 423 h 886"/>
              <a:gd name="T14" fmla="*/ 170 w 548"/>
              <a:gd name="T15" fmla="*/ 378 h 886"/>
              <a:gd name="T16" fmla="*/ 250 w 548"/>
              <a:gd name="T17" fmla="*/ 360 h 886"/>
              <a:gd name="T18" fmla="*/ 227 w 548"/>
              <a:gd name="T19" fmla="*/ 498 h 886"/>
              <a:gd name="T20" fmla="*/ 85 w 548"/>
              <a:gd name="T21" fmla="*/ 652 h 886"/>
              <a:gd name="T22" fmla="*/ 245 w 548"/>
              <a:gd name="T23" fmla="*/ 800 h 886"/>
              <a:gd name="T24" fmla="*/ 365 w 548"/>
              <a:gd name="T25" fmla="*/ 698 h 886"/>
              <a:gd name="T26" fmla="*/ 456 w 548"/>
              <a:gd name="T27" fmla="*/ 520 h 886"/>
              <a:gd name="T28" fmla="*/ 445 w 548"/>
              <a:gd name="T29" fmla="*/ 372 h 886"/>
              <a:gd name="T30" fmla="*/ 542 w 548"/>
              <a:gd name="T31" fmla="*/ 480 h 886"/>
              <a:gd name="T32" fmla="*/ 479 w 548"/>
              <a:gd name="T33" fmla="*/ 692 h 886"/>
              <a:gd name="T34" fmla="*/ 382 w 548"/>
              <a:gd name="T35" fmla="*/ 852 h 886"/>
              <a:gd name="T36" fmla="*/ 456 w 548"/>
              <a:gd name="T37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8" h="886">
                <a:moveTo>
                  <a:pt x="45" y="0"/>
                </a:moveTo>
                <a:cubicBezTo>
                  <a:pt x="161" y="11"/>
                  <a:pt x="277" y="23"/>
                  <a:pt x="302" y="52"/>
                </a:cubicBezTo>
                <a:cubicBezTo>
                  <a:pt x="327" y="81"/>
                  <a:pt x="224" y="150"/>
                  <a:pt x="193" y="172"/>
                </a:cubicBezTo>
                <a:cubicBezTo>
                  <a:pt x="162" y="194"/>
                  <a:pt x="134" y="190"/>
                  <a:pt x="113" y="183"/>
                </a:cubicBezTo>
                <a:cubicBezTo>
                  <a:pt x="92" y="176"/>
                  <a:pt x="85" y="120"/>
                  <a:pt x="67" y="132"/>
                </a:cubicBezTo>
                <a:cubicBezTo>
                  <a:pt x="49" y="144"/>
                  <a:pt x="10" y="210"/>
                  <a:pt x="5" y="258"/>
                </a:cubicBezTo>
                <a:cubicBezTo>
                  <a:pt x="0" y="306"/>
                  <a:pt x="11" y="403"/>
                  <a:pt x="39" y="423"/>
                </a:cubicBezTo>
                <a:cubicBezTo>
                  <a:pt x="67" y="443"/>
                  <a:pt x="135" y="388"/>
                  <a:pt x="170" y="378"/>
                </a:cubicBezTo>
                <a:cubicBezTo>
                  <a:pt x="205" y="368"/>
                  <a:pt x="241" y="340"/>
                  <a:pt x="250" y="360"/>
                </a:cubicBezTo>
                <a:cubicBezTo>
                  <a:pt x="259" y="380"/>
                  <a:pt x="254" y="449"/>
                  <a:pt x="227" y="498"/>
                </a:cubicBezTo>
                <a:cubicBezTo>
                  <a:pt x="200" y="547"/>
                  <a:pt x="82" y="602"/>
                  <a:pt x="85" y="652"/>
                </a:cubicBezTo>
                <a:cubicBezTo>
                  <a:pt x="88" y="702"/>
                  <a:pt x="198" y="792"/>
                  <a:pt x="245" y="800"/>
                </a:cubicBezTo>
                <a:cubicBezTo>
                  <a:pt x="292" y="808"/>
                  <a:pt x="330" y="745"/>
                  <a:pt x="365" y="698"/>
                </a:cubicBezTo>
                <a:cubicBezTo>
                  <a:pt x="400" y="651"/>
                  <a:pt x="443" y="574"/>
                  <a:pt x="456" y="520"/>
                </a:cubicBezTo>
                <a:cubicBezTo>
                  <a:pt x="469" y="466"/>
                  <a:pt x="431" y="379"/>
                  <a:pt x="445" y="372"/>
                </a:cubicBezTo>
                <a:cubicBezTo>
                  <a:pt x="459" y="365"/>
                  <a:pt x="536" y="427"/>
                  <a:pt x="542" y="480"/>
                </a:cubicBezTo>
                <a:cubicBezTo>
                  <a:pt x="548" y="533"/>
                  <a:pt x="506" y="630"/>
                  <a:pt x="479" y="692"/>
                </a:cubicBezTo>
                <a:cubicBezTo>
                  <a:pt x="452" y="754"/>
                  <a:pt x="386" y="820"/>
                  <a:pt x="382" y="852"/>
                </a:cubicBezTo>
                <a:cubicBezTo>
                  <a:pt x="378" y="884"/>
                  <a:pt x="443" y="879"/>
                  <a:pt x="456" y="88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86084" name="AutoShape 36"/>
          <p:cNvSpPr>
            <a:spLocks noChangeArrowheads="1"/>
          </p:cNvSpPr>
          <p:nvPr/>
        </p:nvSpPr>
        <p:spPr bwMode="auto">
          <a:xfrm>
            <a:off x="774700" y="4270375"/>
            <a:ext cx="7618413" cy="23415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474747"/>
              </a:buClr>
              <a:buSzPct val="70000"/>
              <a:buFont typeface="Monotype Sorts" charset="0"/>
              <a:buChar char="u"/>
            </a:pPr>
            <a:r>
              <a:rPr lang="en-US" sz="2400" dirty="0">
                <a:latin typeface="Arial" charset="0"/>
              </a:rPr>
              <a:t> Computationally expensive:</a:t>
            </a:r>
          </a:p>
          <a:p>
            <a:pPr lvl="1">
              <a:spcBef>
                <a:spcPct val="20000"/>
              </a:spcBef>
              <a:buClr>
                <a:srgbClr val="474747"/>
              </a:buClr>
              <a:buSzPct val="60000"/>
              <a:buFont typeface="Monotype Sorts" charset="0"/>
              <a:buChar char="l"/>
            </a:pPr>
            <a:r>
              <a:rPr lang="en-US" sz="2400" dirty="0">
                <a:latin typeface="Arial" charset="0"/>
              </a:rPr>
              <a:t> Parameter optimization via EM </a:t>
            </a:r>
            <a:r>
              <a:rPr lang="en-US" sz="2400" dirty="0">
                <a:latin typeface="Arial" charset="0"/>
                <a:cs typeface="Arial" charset="0"/>
              </a:rPr>
              <a:t>—</a:t>
            </a:r>
            <a:r>
              <a:rPr lang="en-US" sz="2400" dirty="0">
                <a:latin typeface="Arial" charset="0"/>
              </a:rPr>
              <a:t> non-trivial</a:t>
            </a:r>
          </a:p>
          <a:p>
            <a:pPr lvl="1">
              <a:spcBef>
                <a:spcPct val="20000"/>
              </a:spcBef>
              <a:buClr>
                <a:srgbClr val="474747"/>
              </a:buClr>
              <a:buSzPct val="60000"/>
              <a:buFont typeface="Monotype Sorts" charset="0"/>
              <a:buChar char="l"/>
            </a:pPr>
            <a:r>
              <a:rPr lang="en-US" sz="2400" dirty="0">
                <a:latin typeface="Arial" charset="0"/>
              </a:rPr>
              <a:t> Need to perform EM for all candidate structures</a:t>
            </a:r>
          </a:p>
          <a:p>
            <a:pPr lvl="1">
              <a:spcBef>
                <a:spcPct val="20000"/>
              </a:spcBef>
              <a:buClr>
                <a:srgbClr val="474747"/>
              </a:buClr>
              <a:buSzPct val="60000"/>
              <a:buFont typeface="Monotype Sorts" charset="0"/>
              <a:buChar char="l"/>
            </a:pPr>
            <a:r>
              <a:rPr lang="en-US" sz="2400" dirty="0">
                <a:latin typeface="Arial" charset="0"/>
              </a:rPr>
              <a:t> Spend time even on poor candidates</a:t>
            </a:r>
          </a:p>
          <a:p>
            <a:pPr>
              <a:spcBef>
                <a:spcPct val="20000"/>
              </a:spcBef>
              <a:buClr>
                <a:srgbClr val="474747"/>
              </a:buClr>
              <a:buSzPct val="70000"/>
              <a:buFont typeface="Monotype Sorts" charset="0"/>
              <a:buNone/>
            </a:pPr>
            <a:r>
              <a:rPr lang="en-US" sz="2400" dirty="0">
                <a:latin typeface="Arial" charset="0"/>
                <a:sym typeface="Symbol" charset="0"/>
              </a:rPr>
              <a:t> </a:t>
            </a:r>
            <a:r>
              <a:rPr lang="en-US" sz="2400" dirty="0">
                <a:latin typeface="Arial" charset="0"/>
              </a:rPr>
              <a:t>In practice, considers only a few candidates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292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4744"/>
            <a:ext cx="8353425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/>
              <a:t>Given the data so far, each hypothesis h</a:t>
            </a:r>
            <a:r>
              <a:rPr lang="en-GB" sz="2400" baseline="-25000" dirty="0"/>
              <a:t>i</a:t>
            </a:r>
            <a:r>
              <a:rPr lang="en-GB" sz="2400" dirty="0"/>
              <a:t> has a posterior probability: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= </a:t>
            </a:r>
            <a:r>
              <a:rPr lang="el-GR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α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P(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</a:t>
            </a:r>
            <a:r>
              <a:rPr lang="en-GB" sz="2000" dirty="0">
                <a:ea typeface="Arial Unicode MS" charset="0"/>
                <a:cs typeface="Arial Unicode MS" charset="0"/>
              </a:rPr>
              <a:t>  (</a:t>
            </a:r>
            <a:r>
              <a:rPr lang="en-GB" sz="2000" b="1" dirty="0">
                <a:solidFill>
                  <a:schemeClr val="accent2"/>
                </a:solidFill>
                <a:ea typeface="Arial Unicode MS" charset="0"/>
                <a:cs typeface="Arial Unicode MS" charset="0"/>
              </a:rPr>
              <a:t>Bayes theorem</a:t>
            </a:r>
            <a:r>
              <a:rPr lang="en-GB" sz="2000" dirty="0">
                <a:ea typeface="Arial Unicode MS" charset="0"/>
                <a:cs typeface="Arial Unicode MS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ea typeface="Arial Unicode MS" charset="0"/>
                <a:cs typeface="Arial Unicode MS" charset="0"/>
              </a:rPr>
              <a:t>where 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P(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  <a:r>
              <a:rPr lang="en-GB" sz="2000" dirty="0">
                <a:ea typeface="Arial Unicode MS" charset="0"/>
                <a:cs typeface="Arial Unicode MS" charset="0"/>
              </a:rPr>
              <a:t>is called the likelihood of the data under each hypothesis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Predictions over a new entity X are a weighted average over the prediction of each hypothesis: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</a:t>
            </a:r>
            <a:r>
              <a:rPr lang="en-GB" sz="2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X|</a:t>
            </a:r>
            <a:r>
              <a:rPr lang="en-GB" sz="2000" b="1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=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     = ∑</a:t>
            </a:r>
            <a:r>
              <a:rPr lang="en-GB" sz="2000" baseline="-25000" dirty="0" err="1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(X,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     = </a:t>
            </a:r>
            <a:r>
              <a:rPr lang="en-GB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(X| </a:t>
            </a:r>
            <a:r>
              <a:rPr lang="en-GB" sz="2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sz="2000" baseline="-25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,</a:t>
            </a:r>
            <a:r>
              <a:rPr lang="en-GB" sz="2000" b="1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     = </a:t>
            </a:r>
            <a:r>
              <a:rPr lang="en-GB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(X|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   </a:t>
            </a:r>
            <a:r>
              <a:rPr lang="en-US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~ </a:t>
            </a:r>
            <a:r>
              <a:rPr lang="en-GB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(X|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ea typeface="Arial Unicode MS" charset="0"/>
                <a:cs typeface="Arial Unicode MS" charset="0"/>
              </a:rPr>
              <a:t>The weights are given by the data likelihood and prior of each h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400" dirty="0"/>
              <a:t>+ No need to pick one best-guess hypothesis!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400" dirty="0"/>
              <a:t>-  Need to iterate over all hypotheses</a:t>
            </a:r>
          </a:p>
        </p:txBody>
      </p:sp>
      <p:sp>
        <p:nvSpPr>
          <p:cNvPr id="187396" name="AutoShape 4"/>
          <p:cNvSpPr>
            <a:spLocks noChangeArrowheads="1"/>
          </p:cNvSpPr>
          <p:nvPr/>
        </p:nvSpPr>
        <p:spPr bwMode="auto">
          <a:xfrm>
            <a:off x="5364088" y="2880953"/>
            <a:ext cx="2088033" cy="1657350"/>
          </a:xfrm>
          <a:prstGeom prst="wedgeRoundRectCallout">
            <a:avLst>
              <a:gd name="adj1" fmla="val -200320"/>
              <a:gd name="adj2" fmla="val 2638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The data does not add anything to a  prediction given a hypothesis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34400" cy="6858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latin typeface="+mn-lt"/>
              </a:rPr>
              <a:t>Full Bayesian Learning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4944031-35AD-4A43-9D9A-E603F8BE3B1C}"/>
              </a:ext>
            </a:extLst>
          </p:cNvPr>
          <p:cNvSpPr/>
          <p:nvPr/>
        </p:nvSpPr>
        <p:spPr>
          <a:xfrm>
            <a:off x="2123728" y="4365104"/>
            <a:ext cx="1008112" cy="43204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0D0F6A-D305-B54F-8EAD-EC2AE54465FD}"/>
              </a:ext>
            </a:extLst>
          </p:cNvPr>
          <p:cNvSpPr/>
          <p:nvPr/>
        </p:nvSpPr>
        <p:spPr>
          <a:xfrm>
            <a:off x="2843808" y="6314559"/>
            <a:ext cx="3235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Man </a:t>
            </a:r>
            <a:r>
              <a:rPr lang="en-US" dirty="0" err="1"/>
              <a:t>findet</a:t>
            </a:r>
            <a:r>
              <a:rPr lang="en-US" dirty="0"/>
              <a:t> </a:t>
            </a:r>
            <a:r>
              <a:rPr lang="en-US" dirty="0">
                <a:solidFill>
                  <a:srgbClr val="3C8C93"/>
                </a:solidFill>
              </a:rPr>
              <a:t>∝ </a:t>
            </a:r>
            <a:r>
              <a:rPr lang="en-US" dirty="0" err="1"/>
              <a:t>oder</a:t>
            </a:r>
            <a:r>
              <a:rPr lang="en-US" dirty="0">
                <a:solidFill>
                  <a:srgbClr val="3C8C93"/>
                </a:solidFill>
              </a:rPr>
              <a:t> ~ </a:t>
            </a:r>
            <a:r>
              <a:rPr lang="en-US" dirty="0" err="1"/>
              <a:t>oder</a:t>
            </a:r>
            <a:r>
              <a:rPr lang="en-US" dirty="0">
                <a:solidFill>
                  <a:srgbClr val="3C8C93"/>
                </a:solidFill>
              </a:rPr>
              <a:t> = 𝛼∙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515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EM [Friedman et al. 98] </a:t>
            </a:r>
            <a:br>
              <a:rPr lang="en-US" dirty="0"/>
            </a:br>
            <a:endParaRPr lang="en-US" dirty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311275"/>
            <a:ext cx="8229600" cy="4782021"/>
          </a:xfrm>
        </p:spPr>
        <p:txBody>
          <a:bodyPr/>
          <a:lstStyle/>
          <a:p>
            <a:pPr marL="285750" indent="-285750">
              <a:buFontTx/>
              <a:buNone/>
            </a:pPr>
            <a:r>
              <a:rPr lang="en-US" sz="3200" dirty="0"/>
              <a:t>Recall, in complete data we had</a:t>
            </a:r>
          </a:p>
          <a:p>
            <a:pPr marL="517525" lvl="1" indent="-228600"/>
            <a:r>
              <a:rPr lang="en-US" sz="3000" dirty="0"/>
              <a:t>Decomposition </a:t>
            </a:r>
            <a:r>
              <a:rPr lang="en-US" sz="3000" dirty="0">
                <a:sym typeface="Symbol" charset="0"/>
              </a:rPr>
              <a:t> efficient search</a:t>
            </a:r>
            <a:endParaRPr lang="en-US" sz="3000" dirty="0"/>
          </a:p>
          <a:p>
            <a:pPr marL="285750" indent="-285750"/>
            <a:endParaRPr lang="en-US" sz="3200" dirty="0"/>
          </a:p>
          <a:p>
            <a:pPr marL="285750" indent="-285750">
              <a:buFontTx/>
              <a:buNone/>
            </a:pPr>
            <a:r>
              <a:rPr lang="en-US" sz="3200" b="1" dirty="0">
                <a:solidFill>
                  <a:srgbClr val="FF0000"/>
                </a:solidFill>
              </a:rPr>
              <a:t>Idea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</a:p>
          <a:p>
            <a:pPr marL="285750" indent="-285750"/>
            <a:r>
              <a:rPr lang="en-US" sz="3200" dirty="0"/>
              <a:t>Instead of optimizing the real score… </a:t>
            </a:r>
          </a:p>
          <a:p>
            <a:pPr marL="285750" indent="-285750"/>
            <a:r>
              <a:rPr lang="en-US" sz="3200" dirty="0"/>
              <a:t>Find </a:t>
            </a:r>
            <a:r>
              <a:rPr lang="en-US" sz="3200" dirty="0">
                <a:solidFill>
                  <a:srgbClr val="FF0000"/>
                </a:solidFill>
              </a:rPr>
              <a:t>decomposable </a:t>
            </a:r>
            <a:r>
              <a:rPr lang="en-US" sz="3200" dirty="0"/>
              <a:t>alternative score</a:t>
            </a:r>
          </a:p>
          <a:p>
            <a:pPr marL="285750" indent="-285750"/>
            <a:r>
              <a:rPr lang="en-US" sz="3200" dirty="0"/>
              <a:t>Such that maximizing new score </a:t>
            </a:r>
          </a:p>
          <a:p>
            <a:pPr lvl="2" indent="-190500">
              <a:buFontTx/>
              <a:buNone/>
            </a:pPr>
            <a:r>
              <a:rPr lang="en-US" sz="3000" b="1" dirty="0">
                <a:sym typeface="Symbol" charset="0"/>
              </a:rPr>
              <a:t>	</a:t>
            </a:r>
            <a:r>
              <a:rPr lang="en-US" sz="3400" b="1" dirty="0">
                <a:sym typeface="Symbol" charset="0"/>
              </a:rPr>
              <a:t></a:t>
            </a:r>
            <a:r>
              <a:rPr lang="en-US" sz="3400" dirty="0">
                <a:sym typeface="Monotype Sorts" charset="0"/>
              </a:rPr>
              <a:t> improvement in real score</a:t>
            </a:r>
          </a:p>
          <a:p>
            <a:pPr lvl="2" indent="-190500">
              <a:buFontTx/>
              <a:buNone/>
            </a:pPr>
            <a:endParaRPr lang="en-US" sz="3400" dirty="0">
              <a:sym typeface="Monotype Sorts" charset="0"/>
            </a:endParaRPr>
          </a:p>
        </p:txBody>
      </p:sp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385763" y="4687888"/>
            <a:ext cx="8458200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de-DE" sz="2400">
              <a:latin typeface="Arial" charset="0"/>
            </a:endParaRPr>
          </a:p>
        </p:txBody>
      </p:sp>
      <p:graphicFrame>
        <p:nvGraphicFramePr>
          <p:cNvPr id="382981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0" name="Formel" r:id="rId3" imgW="114548" imgH="216016" progId="Equation.3">
                  <p:embed/>
                </p:oleObj>
              </mc:Choice>
              <mc:Fallback>
                <p:oleObj name="Formel" r:id="rId3" imgW="114548" imgH="216016" progId="Equation.3">
                  <p:embed/>
                  <p:pic>
                    <p:nvPicPr>
                      <p:cNvPr id="3829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6064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EM </a:t>
            </a:r>
            <a:br>
              <a:rPr lang="en-US" dirty="0"/>
            </a:br>
            <a:endParaRPr lang="en-US" sz="1600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311275"/>
            <a:ext cx="8204200" cy="5362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Idea:</a:t>
            </a:r>
            <a:r>
              <a:rPr lang="en-US" sz="28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Use current model to help evaluate new structures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Outline: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Perform search in (Structure, Parameters) space</a:t>
            </a:r>
          </a:p>
          <a:p>
            <a:pPr>
              <a:lnSpc>
                <a:spcPct val="90000"/>
              </a:lnSpc>
            </a:pPr>
            <a:r>
              <a:rPr lang="en-US" sz="2800"/>
              <a:t>At each iteration, use current model for finding either: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Better scoring parameters: </a:t>
            </a:r>
            <a:r>
              <a:rPr lang="ja-JP" altLang="en-US" sz="2600">
                <a:latin typeface="Arial"/>
              </a:rPr>
              <a:t>“</a:t>
            </a:r>
            <a:r>
              <a:rPr lang="en-US" sz="2600"/>
              <a:t>parametric</a:t>
            </a:r>
            <a:r>
              <a:rPr lang="ja-JP" altLang="en-US" sz="2600">
                <a:latin typeface="Arial"/>
              </a:rPr>
              <a:t>”</a:t>
            </a:r>
            <a:r>
              <a:rPr lang="en-US" sz="2600"/>
              <a:t> EM step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/>
              <a:t>or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Better scoring structure: </a:t>
            </a:r>
            <a:r>
              <a:rPr lang="ja-JP" altLang="en-US" sz="2600">
                <a:latin typeface="Arial"/>
              </a:rPr>
              <a:t>“</a:t>
            </a:r>
            <a:r>
              <a:rPr lang="en-US" sz="2600"/>
              <a:t>structural</a:t>
            </a:r>
            <a:r>
              <a:rPr lang="ja-JP" altLang="en-US" sz="2600">
                <a:latin typeface="Arial"/>
              </a:rPr>
              <a:t>”</a:t>
            </a:r>
            <a:r>
              <a:rPr lang="en-US" sz="2600"/>
              <a:t> EM step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C12EDC-5EA7-E344-A9C4-BE812448DA8F}"/>
              </a:ext>
            </a:extLst>
          </p:cNvPr>
          <p:cNvSpPr/>
          <p:nvPr/>
        </p:nvSpPr>
        <p:spPr>
          <a:xfrm>
            <a:off x="2221533" y="6166763"/>
            <a:ext cx="47231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0B10FF"/>
                </a:solidFill>
              </a:rPr>
              <a:t>Nir</a:t>
            </a:r>
            <a:r>
              <a:rPr lang="de-DE" sz="1100" dirty="0">
                <a:solidFill>
                  <a:srgbClr val="0B10FF"/>
                </a:solidFill>
              </a:rPr>
              <a:t> Friedman. The </a:t>
            </a:r>
            <a:r>
              <a:rPr lang="de-DE" sz="1100" dirty="0" err="1">
                <a:solidFill>
                  <a:srgbClr val="0B10FF"/>
                </a:solidFill>
              </a:rPr>
              <a:t>Bayesian</a:t>
            </a:r>
            <a:r>
              <a:rPr lang="de-DE" sz="1100" dirty="0">
                <a:solidFill>
                  <a:srgbClr val="0B10FF"/>
                </a:solidFill>
              </a:rPr>
              <a:t> </a:t>
            </a:r>
            <a:r>
              <a:rPr lang="de-DE" sz="1100" dirty="0" err="1">
                <a:solidFill>
                  <a:srgbClr val="0B10FF"/>
                </a:solidFill>
              </a:rPr>
              <a:t>structural</a:t>
            </a:r>
            <a:r>
              <a:rPr lang="de-DE" sz="1100" dirty="0">
                <a:solidFill>
                  <a:srgbClr val="0B10FF"/>
                </a:solidFill>
              </a:rPr>
              <a:t> EM </a:t>
            </a:r>
            <a:r>
              <a:rPr lang="de-DE" sz="1100" dirty="0" err="1">
                <a:solidFill>
                  <a:srgbClr val="0B10FF"/>
                </a:solidFill>
              </a:rPr>
              <a:t>algorithm</a:t>
            </a:r>
            <a:r>
              <a:rPr lang="de-DE" sz="1100" dirty="0">
                <a:solidFill>
                  <a:srgbClr val="0B10FF"/>
                </a:solidFill>
              </a:rPr>
              <a:t>. In </a:t>
            </a:r>
            <a:r>
              <a:rPr lang="de-DE" sz="1100" dirty="0" err="1">
                <a:solidFill>
                  <a:srgbClr val="0B10FF"/>
                </a:solidFill>
              </a:rPr>
              <a:t>Proceedings</a:t>
            </a:r>
            <a:r>
              <a:rPr lang="de-DE" sz="1100" dirty="0">
                <a:solidFill>
                  <a:srgbClr val="0B10FF"/>
                </a:solidFill>
              </a:rPr>
              <a:t> </a:t>
            </a:r>
            <a:r>
              <a:rPr lang="de-DE" sz="1100" dirty="0" err="1">
                <a:solidFill>
                  <a:srgbClr val="0B10FF"/>
                </a:solidFill>
              </a:rPr>
              <a:t>of</a:t>
            </a:r>
            <a:r>
              <a:rPr lang="de-DE" sz="1100" dirty="0">
                <a:solidFill>
                  <a:srgbClr val="0B10FF"/>
                </a:solidFill>
              </a:rPr>
              <a:t> </a:t>
            </a:r>
            <a:r>
              <a:rPr lang="de-DE" sz="1100" dirty="0" err="1">
                <a:solidFill>
                  <a:srgbClr val="0B10FF"/>
                </a:solidFill>
              </a:rPr>
              <a:t>the</a:t>
            </a:r>
            <a:r>
              <a:rPr lang="de-DE" sz="1100" dirty="0">
                <a:solidFill>
                  <a:srgbClr val="0B10FF"/>
                </a:solidFill>
              </a:rPr>
              <a:t> 14th </a:t>
            </a:r>
            <a:r>
              <a:rPr lang="de-DE" sz="1100" dirty="0" err="1">
                <a:solidFill>
                  <a:srgbClr val="0B10FF"/>
                </a:solidFill>
              </a:rPr>
              <a:t>conference</a:t>
            </a:r>
            <a:r>
              <a:rPr lang="de-DE" sz="1100" dirty="0">
                <a:solidFill>
                  <a:srgbClr val="0B10FF"/>
                </a:solidFill>
              </a:rPr>
              <a:t> on </a:t>
            </a:r>
            <a:r>
              <a:rPr lang="de-DE" sz="1100" dirty="0" err="1">
                <a:solidFill>
                  <a:srgbClr val="0B10FF"/>
                </a:solidFill>
              </a:rPr>
              <a:t>Uncertainty</a:t>
            </a:r>
            <a:r>
              <a:rPr lang="de-DE" sz="1100" dirty="0">
                <a:solidFill>
                  <a:srgbClr val="0B10FF"/>
                </a:solidFill>
              </a:rPr>
              <a:t> in </a:t>
            </a:r>
            <a:r>
              <a:rPr lang="de-DE" sz="1100" dirty="0" err="1">
                <a:solidFill>
                  <a:srgbClr val="0B10FF"/>
                </a:solidFill>
              </a:rPr>
              <a:t>artificial</a:t>
            </a:r>
            <a:r>
              <a:rPr lang="de-DE" sz="1100" dirty="0">
                <a:solidFill>
                  <a:srgbClr val="0B10FF"/>
                </a:solidFill>
              </a:rPr>
              <a:t> </a:t>
            </a:r>
            <a:r>
              <a:rPr lang="de-DE" sz="1100" dirty="0" err="1">
                <a:solidFill>
                  <a:srgbClr val="0B10FF"/>
                </a:solidFill>
              </a:rPr>
              <a:t>intelligence</a:t>
            </a:r>
            <a:r>
              <a:rPr lang="de-DE" sz="1100" dirty="0">
                <a:solidFill>
                  <a:srgbClr val="0B10FF"/>
                </a:solidFill>
              </a:rPr>
              <a:t> (UAI'98), 129-138. </a:t>
            </a:r>
            <a:r>
              <a:rPr lang="de-DE" sz="1100" b="1" dirty="0">
                <a:solidFill>
                  <a:srgbClr val="FF0000"/>
                </a:solidFill>
              </a:rPr>
              <a:t>1998</a:t>
            </a:r>
          </a:p>
        </p:txBody>
      </p:sp>
    </p:spTree>
    <p:extLst>
      <p:ext uri="{BB962C8B-B14F-4D97-AF65-F5344CB8AC3E}">
        <p14:creationId xmlns:p14="http://schemas.microsoft.com/office/powerpoint/2010/main" val="402010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B56091FA-60E3-1542-BF28-8D3C6B91BED6}" type="slidenum">
              <a:rPr lang="en-US" sz="1000">
                <a:solidFill>
                  <a:schemeClr val="tx1"/>
                </a:solidFill>
              </a:rPr>
              <a:pPr algn="l" eaLnBrk="1" hangingPunct="1"/>
              <a:t>62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cs typeface="ＭＳ Ｐゴシック" charset="0"/>
              </a:rPr>
              <a:t>Variations on a theme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ＭＳ Ｐゴシック" charset="0"/>
              </a:rPr>
              <a:t>Known structure, fully observable</a:t>
            </a:r>
            <a:r>
              <a:rPr lang="en-US" dirty="0">
                <a:cs typeface="ＭＳ Ｐゴシック" charset="0"/>
              </a:rPr>
              <a:t>: only need to do parameter estimation</a:t>
            </a:r>
          </a:p>
          <a:p>
            <a:r>
              <a:rPr lang="en-US" b="1" dirty="0">
                <a:cs typeface="ＭＳ Ｐゴシック" charset="0"/>
              </a:rPr>
              <a:t>Known structure, hidden variables: </a:t>
            </a:r>
            <a:br>
              <a:rPr lang="en-US" b="1" dirty="0">
                <a:cs typeface="ＭＳ Ｐゴシック" charset="0"/>
              </a:rPr>
            </a:br>
            <a:r>
              <a:rPr lang="en-US" dirty="0">
                <a:cs typeface="ＭＳ Ｐゴシック" charset="0"/>
              </a:rPr>
              <a:t>use expectation maximization (EM) to estimate parameters</a:t>
            </a:r>
          </a:p>
          <a:p>
            <a:r>
              <a:rPr lang="en-US" b="1" dirty="0">
                <a:cs typeface="ＭＳ Ｐゴシック" charset="0"/>
              </a:rPr>
              <a:t>Unknown structure, fully observable:</a:t>
            </a:r>
            <a:r>
              <a:rPr lang="en-US" dirty="0">
                <a:cs typeface="ＭＳ Ｐゴシック" charset="0"/>
              </a:rPr>
              <a:t> do heuristic search through structure space, then parameter estimation</a:t>
            </a:r>
          </a:p>
          <a:p>
            <a:r>
              <a:rPr lang="en-US" b="1" dirty="0">
                <a:cs typeface="ＭＳ Ｐゴシック" charset="0"/>
              </a:rPr>
              <a:t>Unknown structure, hidden variables: </a:t>
            </a:r>
            <a:r>
              <a:rPr lang="en-US" dirty="0">
                <a:cs typeface="ＭＳ Ｐゴシック" charset="0"/>
              </a:rPr>
              <a:t>structural EM</a:t>
            </a:r>
          </a:p>
        </p:txBody>
      </p:sp>
    </p:spTree>
    <p:extLst>
      <p:ext uri="{BB962C8B-B14F-4D97-AF65-F5344CB8AC3E}">
        <p14:creationId xmlns:p14="http://schemas.microsoft.com/office/powerpoint/2010/main" val="507531558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D8FE-4F0D-7349-811B-1FFF7AA2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Big Datasets </a:t>
            </a:r>
            <a:r>
              <a:rPr lang="de-DE" dirty="0" err="1"/>
              <a:t>Destroy</a:t>
            </a:r>
            <a:r>
              <a:rPr lang="de-DE" dirty="0"/>
              <a:t> Simple </a:t>
            </a:r>
            <a:r>
              <a:rPr lang="de-DE" dirty="0" err="1"/>
              <a:t>Abstractions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0A952-28F2-0141-AE90-C69F5144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CA532A7-164D-9D44-B5F9-594D7F618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05934"/>
            <a:ext cx="1285875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0018A2D8-CEA7-B74E-A374-89205D6A7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72534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7CC9F825-4875-DB49-AD28-B9B2B709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62934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B288410-18D4-654E-B921-3188BB902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8534"/>
            <a:ext cx="1843088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4">
            <a:extLst>
              <a:ext uri="{FF2B5EF4-FFF2-40B4-BE49-F238E27FC236}">
                <a16:creationId xmlns:a16="http://schemas.microsoft.com/office/drawing/2014/main" id="{13BD7EF9-DABB-5E4F-AE22-4670F54C3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05734"/>
            <a:ext cx="2362200" cy="2286000"/>
          </a:xfrm>
          <a:prstGeom prst="can">
            <a:avLst>
              <a:gd name="adj" fmla="val 25000"/>
            </a:avLst>
          </a:prstGeom>
          <a:solidFill>
            <a:schemeClr val="accent1">
              <a:lumMod val="90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de-DE" altLang="de-DE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graphicFrame>
        <p:nvGraphicFramePr>
          <p:cNvPr id="10" name="Group 15">
            <a:extLst>
              <a:ext uri="{FF2B5EF4-FFF2-40B4-BE49-F238E27FC236}">
                <a16:creationId xmlns:a16="http://schemas.microsoft.com/office/drawing/2014/main" id="{5218359D-030B-7547-B83D-0EF7B6C9D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49154"/>
              </p:ext>
            </p:extLst>
          </p:nvPr>
        </p:nvGraphicFramePr>
        <p:xfrm>
          <a:off x="3810000" y="2691534"/>
          <a:ext cx="1027113" cy="873125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3021624016"/>
                    </a:ext>
                  </a:extLst>
                </a:gridCol>
                <a:gridCol w="341313">
                  <a:extLst>
                    <a:ext uri="{9D8B030D-6E8A-4147-A177-3AD203B41FA5}">
                      <a16:colId xmlns:a16="http://schemas.microsoft.com/office/drawing/2014/main" val="430401359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064377981"/>
                    </a:ext>
                  </a:extLst>
                </a:gridCol>
              </a:tblGrid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611768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359806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792711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245919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135779"/>
                  </a:ext>
                </a:extLst>
              </a:tr>
            </a:tbl>
          </a:graphicData>
        </a:graphic>
      </p:graphicFrame>
      <p:graphicFrame>
        <p:nvGraphicFramePr>
          <p:cNvPr id="11" name="Group 41">
            <a:extLst>
              <a:ext uri="{FF2B5EF4-FFF2-40B4-BE49-F238E27FC236}">
                <a16:creationId xmlns:a16="http://schemas.microsoft.com/office/drawing/2014/main" id="{18168CE4-8CD1-B049-8B54-E4FC2C863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92431"/>
              </p:ext>
            </p:extLst>
          </p:nvPr>
        </p:nvGraphicFramePr>
        <p:xfrm>
          <a:off x="4724400" y="2843934"/>
          <a:ext cx="1027113" cy="873125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122026971"/>
                    </a:ext>
                  </a:extLst>
                </a:gridCol>
                <a:gridCol w="341313">
                  <a:extLst>
                    <a:ext uri="{9D8B030D-6E8A-4147-A177-3AD203B41FA5}">
                      <a16:colId xmlns:a16="http://schemas.microsoft.com/office/drawing/2014/main" val="81510815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334114067"/>
                    </a:ext>
                  </a:extLst>
                </a:gridCol>
              </a:tblGrid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204647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567318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81224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324052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322407"/>
                  </a:ext>
                </a:extLst>
              </a:tr>
            </a:tbl>
          </a:graphicData>
        </a:graphic>
      </p:graphicFrame>
      <p:sp>
        <p:nvSpPr>
          <p:cNvPr id="12" name="Text Box 67">
            <a:extLst>
              <a:ext uri="{FF2B5EF4-FFF2-40B4-BE49-F238E27FC236}">
                <a16:creationId xmlns:a16="http://schemas.microsoft.com/office/drawing/2014/main" id="{6AB34771-EE97-5540-82F2-69771EC2C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859934"/>
            <a:ext cx="15255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de-DE"/>
              <a:t>Raw Data Tables</a:t>
            </a:r>
          </a:p>
        </p:txBody>
      </p:sp>
      <p:sp>
        <p:nvSpPr>
          <p:cNvPr id="13" name="Text Box 68">
            <a:extLst>
              <a:ext uri="{FF2B5EF4-FFF2-40B4-BE49-F238E27FC236}">
                <a16:creationId xmlns:a16="http://schemas.microsoft.com/office/drawing/2014/main" id="{A90B9760-8AAD-214D-B6CA-579A67E3D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369522"/>
            <a:ext cx="16022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de-DE" dirty="0"/>
              <a:t>Relational DBMS</a:t>
            </a:r>
          </a:p>
        </p:txBody>
      </p:sp>
      <p:sp>
        <p:nvSpPr>
          <p:cNvPr id="14" name="Text Box 69">
            <a:extLst>
              <a:ext uri="{FF2B5EF4-FFF2-40B4-BE49-F238E27FC236}">
                <a16:creationId xmlns:a16="http://schemas.microsoft.com/office/drawing/2014/main" id="{D841D847-E0BA-C441-8FB3-A5B14DC5F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44134"/>
            <a:ext cx="26399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de-DE" dirty="0"/>
              <a:t>Sensor/RFID streams</a:t>
            </a:r>
          </a:p>
          <a:p>
            <a:pPr eaLnBrk="1" hangingPunct="1">
              <a:defRPr/>
            </a:pPr>
            <a:r>
              <a:rPr lang="en-US" altLang="de-DE" dirty="0"/>
              <a:t>(+ metadata, floor plans, …)</a:t>
            </a:r>
          </a:p>
        </p:txBody>
      </p:sp>
      <p:sp>
        <p:nvSpPr>
          <p:cNvPr id="15" name="AutoShape 71">
            <a:extLst>
              <a:ext uri="{FF2B5EF4-FFF2-40B4-BE49-F238E27FC236}">
                <a16:creationId xmlns:a16="http://schemas.microsoft.com/office/drawing/2014/main" id="{DE11E388-B766-F645-9061-4D1377164A56}"/>
              </a:ext>
            </a:extLst>
          </p:cNvPr>
          <p:cNvSpPr>
            <a:spLocks noChangeArrowheads="1"/>
          </p:cNvSpPr>
          <p:nvPr/>
        </p:nvSpPr>
        <p:spPr bwMode="auto">
          <a:xfrm rot="1096962">
            <a:off x="2349500" y="2104159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" name="AutoShape 72">
            <a:extLst>
              <a:ext uri="{FF2B5EF4-FFF2-40B4-BE49-F238E27FC236}">
                <a16:creationId xmlns:a16="http://schemas.microsoft.com/office/drawing/2014/main" id="{90AB6377-A002-FB4B-AC4B-2FF33171E6EA}"/>
              </a:ext>
            </a:extLst>
          </p:cNvPr>
          <p:cNvSpPr>
            <a:spLocks noChangeArrowheads="1"/>
          </p:cNvSpPr>
          <p:nvPr/>
        </p:nvSpPr>
        <p:spPr bwMode="auto">
          <a:xfrm rot="20218304">
            <a:off x="2587625" y="3590059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" name="AutoShape 73">
            <a:extLst>
              <a:ext uri="{FF2B5EF4-FFF2-40B4-BE49-F238E27FC236}">
                <a16:creationId xmlns:a16="http://schemas.microsoft.com/office/drawing/2014/main" id="{3436D927-70C5-F949-97F9-E6A2E3259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43934"/>
            <a:ext cx="1219200" cy="257175"/>
          </a:xfrm>
          <a:prstGeom prst="rightArrow">
            <a:avLst>
              <a:gd name="adj1" fmla="val 50000"/>
              <a:gd name="adj2" fmla="val 118519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" name="Text Box 75">
            <a:extLst>
              <a:ext uri="{FF2B5EF4-FFF2-40B4-BE49-F238E27FC236}">
                <a16:creationId xmlns:a16="http://schemas.microsoft.com/office/drawing/2014/main" id="{E75AA450-318E-024A-9990-5FF68D1E6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801" y="1269906"/>
            <a:ext cx="161961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de-DE" dirty="0"/>
              <a:t>SELECT *</a:t>
            </a:r>
          </a:p>
          <a:p>
            <a:pPr eaLnBrk="1" hangingPunct="1">
              <a:defRPr/>
            </a:pPr>
            <a:r>
              <a:rPr lang="en-US" altLang="de-DE" dirty="0"/>
              <a:t>FROM  RAWDATA</a:t>
            </a:r>
          </a:p>
        </p:txBody>
      </p:sp>
      <p:sp>
        <p:nvSpPr>
          <p:cNvPr id="19" name="Text Box 76">
            <a:extLst>
              <a:ext uri="{FF2B5EF4-FFF2-40B4-BE49-F238E27FC236}">
                <a16:creationId xmlns:a16="http://schemas.microsoft.com/office/drawing/2014/main" id="{516362BC-D6D9-3849-9CBB-067B68916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158134"/>
            <a:ext cx="1376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de-DE"/>
              <a:t>INPUT FILE </a:t>
            </a:r>
          </a:p>
        </p:txBody>
      </p:sp>
      <p:grpSp>
        <p:nvGrpSpPr>
          <p:cNvPr id="20" name="Group 94">
            <a:extLst>
              <a:ext uri="{FF2B5EF4-FFF2-40B4-BE49-F238E27FC236}">
                <a16:creationId xmlns:a16="http://schemas.microsoft.com/office/drawing/2014/main" id="{97CD603C-F258-0A4D-89FE-0433686DE615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843934"/>
            <a:ext cx="1673225" cy="914400"/>
            <a:chOff x="4272" y="1632"/>
            <a:chExt cx="1045" cy="912"/>
          </a:xfrm>
        </p:grpSpPr>
        <p:sp>
          <p:nvSpPr>
            <p:cNvPr id="21" name="Oval 77">
              <a:extLst>
                <a:ext uri="{FF2B5EF4-FFF2-40B4-BE49-F238E27FC236}">
                  <a16:creationId xmlns:a16="http://schemas.microsoft.com/office/drawing/2014/main" id="{FD3B59C3-BC92-4941-978A-C150B4A4A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192" cy="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" name="Oval 78">
              <a:extLst>
                <a:ext uri="{FF2B5EF4-FFF2-40B4-BE49-F238E27FC236}">
                  <a16:creationId xmlns:a16="http://schemas.microsoft.com/office/drawing/2014/main" id="{80E062D6-E196-CD4A-93BB-1707B874D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632"/>
              <a:ext cx="192" cy="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3" name="Line 79">
              <a:extLst>
                <a:ext uri="{FF2B5EF4-FFF2-40B4-BE49-F238E27FC236}">
                  <a16:creationId xmlns:a16="http://schemas.microsoft.com/office/drawing/2014/main" id="{C575ECA7-8B88-1448-B39E-E8600F66F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72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4" name="Oval 80">
              <a:extLst>
                <a:ext uri="{FF2B5EF4-FFF2-40B4-BE49-F238E27FC236}">
                  <a16:creationId xmlns:a16="http://schemas.microsoft.com/office/drawing/2014/main" id="{685D2092-62A1-7B4E-A851-03803FDE6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017"/>
              <a:ext cx="192" cy="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5" name="Oval 81">
              <a:extLst>
                <a:ext uri="{FF2B5EF4-FFF2-40B4-BE49-F238E27FC236}">
                  <a16:creationId xmlns:a16="http://schemas.microsoft.com/office/drawing/2014/main" id="{FCC69BD8-F797-B44E-883B-D34A885FD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017"/>
              <a:ext cx="192" cy="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6" name="Line 82">
              <a:extLst>
                <a:ext uri="{FF2B5EF4-FFF2-40B4-BE49-F238E27FC236}">
                  <a16:creationId xmlns:a16="http://schemas.microsoft.com/office/drawing/2014/main" id="{CFFE51FE-DF50-1146-974C-9B5B175A8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824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7" name="Line 83">
              <a:extLst>
                <a:ext uri="{FF2B5EF4-FFF2-40B4-BE49-F238E27FC236}">
                  <a16:creationId xmlns:a16="http://schemas.microsoft.com/office/drawing/2014/main" id="{8313F5DB-F8D9-794D-9ADC-73BE75EC6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824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" name="Oval 84">
              <a:extLst>
                <a:ext uri="{FF2B5EF4-FFF2-40B4-BE49-F238E27FC236}">
                  <a16:creationId xmlns:a16="http://schemas.microsoft.com/office/drawing/2014/main" id="{F96F78B3-442F-3847-A4CE-34858D55A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352"/>
              <a:ext cx="192" cy="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cxnSp>
          <p:nvCxnSpPr>
            <p:cNvPr id="29" name="AutoShape 87">
              <a:extLst>
                <a:ext uri="{FF2B5EF4-FFF2-40B4-BE49-F238E27FC236}">
                  <a16:creationId xmlns:a16="http://schemas.microsoft.com/office/drawing/2014/main" id="{8874B1CB-C5DB-3C4D-9E89-5AD4449AE8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272" y="1728"/>
              <a:ext cx="9" cy="720"/>
            </a:xfrm>
            <a:prstGeom prst="curvedConnector3">
              <a:avLst>
                <a:gd name="adj1" fmla="val 1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Oval 88">
              <a:extLst>
                <a:ext uri="{FF2B5EF4-FFF2-40B4-BE49-F238E27FC236}">
                  <a16:creationId xmlns:a16="http://schemas.microsoft.com/office/drawing/2014/main" id="{5C4DAF64-BC4B-E943-91BE-D590E4DB4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352"/>
              <a:ext cx="192" cy="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cxnSp>
          <p:nvCxnSpPr>
            <p:cNvPr id="31" name="AutoShape 89">
              <a:extLst>
                <a:ext uri="{FF2B5EF4-FFF2-40B4-BE49-F238E27FC236}">
                  <a16:creationId xmlns:a16="http://schemas.microsoft.com/office/drawing/2014/main" id="{3DCA816F-60CF-3E45-A18D-2433F52A5E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752" y="1728"/>
              <a:ext cx="9" cy="720"/>
            </a:xfrm>
            <a:prstGeom prst="curvedConnector3">
              <a:avLst>
                <a:gd name="adj1" fmla="val 1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Line 90">
              <a:extLst>
                <a:ext uri="{FF2B5EF4-FFF2-40B4-BE49-F238E27FC236}">
                  <a16:creationId xmlns:a16="http://schemas.microsoft.com/office/drawing/2014/main" id="{2AC90427-4502-DD4E-AC15-6284ED88B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49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3" name="Line 91">
              <a:extLst>
                <a:ext uri="{FF2B5EF4-FFF2-40B4-BE49-F238E27FC236}">
                  <a16:creationId xmlns:a16="http://schemas.microsoft.com/office/drawing/2014/main" id="{21F6B2DF-CB57-1C46-989B-927D4CACC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72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4" name="Line 92">
              <a:extLst>
                <a:ext uri="{FF2B5EF4-FFF2-40B4-BE49-F238E27FC236}">
                  <a16:creationId xmlns:a16="http://schemas.microsoft.com/office/drawing/2014/main" id="{6AB4744D-6890-D149-8745-96B55A38A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249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5" name="Text Box 93">
              <a:extLst>
                <a:ext uri="{FF2B5EF4-FFF2-40B4-BE49-F238E27FC236}">
                  <a16:creationId xmlns:a16="http://schemas.microsoft.com/office/drawing/2014/main" id="{031A3D98-7E5E-284A-967D-3AF0FC071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" y="1968"/>
              <a:ext cx="181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altLang="de-DE" sz="280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…</a:t>
              </a:r>
            </a:p>
          </p:txBody>
        </p:sp>
      </p:grpSp>
      <p:sp>
        <p:nvSpPr>
          <p:cNvPr id="36" name="Text Box 95">
            <a:extLst>
              <a:ext uri="{FF2B5EF4-FFF2-40B4-BE49-F238E27FC236}">
                <a16:creationId xmlns:a16="http://schemas.microsoft.com/office/drawing/2014/main" id="{14BC1FF2-EE80-034F-B31B-75F16AA50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139334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de-DE" dirty="0"/>
              <a:t>OUTPUT FILE </a:t>
            </a:r>
          </a:p>
        </p:txBody>
      </p:sp>
      <p:sp>
        <p:nvSpPr>
          <p:cNvPr id="37" name="AutoShape 96">
            <a:extLst>
              <a:ext uri="{FF2B5EF4-FFF2-40B4-BE49-F238E27FC236}">
                <a16:creationId xmlns:a16="http://schemas.microsoft.com/office/drawing/2014/main" id="{D80E5BF4-6582-9349-AF81-8E3E7D874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777134"/>
            <a:ext cx="2514600" cy="381000"/>
          </a:xfrm>
          <a:prstGeom prst="curvedDownArrow">
            <a:avLst>
              <a:gd name="adj1" fmla="val 132000"/>
              <a:gd name="adj2" fmla="val 264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8" name="AutoShape 97">
            <a:extLst>
              <a:ext uri="{FF2B5EF4-FFF2-40B4-BE49-F238E27FC236}">
                <a16:creationId xmlns:a16="http://schemas.microsoft.com/office/drawing/2014/main" id="{69BFB573-0FBB-F647-B77F-476ABE882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462934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9" name="AutoShape 98">
            <a:extLst>
              <a:ext uri="{FF2B5EF4-FFF2-40B4-BE49-F238E27FC236}">
                <a16:creationId xmlns:a16="http://schemas.microsoft.com/office/drawing/2014/main" id="{AF8278DE-59C1-424C-97FF-2D34F134B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834534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0" name="AutoShape 99">
            <a:extLst>
              <a:ext uri="{FF2B5EF4-FFF2-40B4-BE49-F238E27FC236}">
                <a16:creationId xmlns:a16="http://schemas.microsoft.com/office/drawing/2014/main" id="{4105A6C7-E275-7849-8580-67B70425824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38800" y="4444134"/>
            <a:ext cx="2362200" cy="428625"/>
          </a:xfrm>
          <a:prstGeom prst="curvedUpArrow">
            <a:avLst>
              <a:gd name="adj1" fmla="val 110222"/>
              <a:gd name="adj2" fmla="val 220444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de-DE" altLang="de-DE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55260E-C57F-0542-B6B9-747101314287}"/>
              </a:ext>
            </a:extLst>
          </p:cNvPr>
          <p:cNvSpPr/>
          <p:nvPr/>
        </p:nvSpPr>
        <p:spPr>
          <a:xfrm>
            <a:off x="3135413" y="6606073"/>
            <a:ext cx="3020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400" dirty="0">
                <a:solidFill>
                  <a:schemeClr val="bg1"/>
                </a:solidFill>
              </a:rPr>
              <a:t>Minos </a:t>
            </a:r>
            <a:r>
              <a:rPr lang="en-US" altLang="de-DE" sz="1400" dirty="0" err="1">
                <a:solidFill>
                  <a:schemeClr val="bg1"/>
                </a:solidFill>
              </a:rPr>
              <a:t>Garofalakis</a:t>
            </a:r>
            <a:r>
              <a:rPr lang="en-US" altLang="de-DE" sz="1400" dirty="0">
                <a:solidFill>
                  <a:schemeClr val="bg1"/>
                </a:solidFill>
              </a:rPr>
              <a:t>, </a:t>
            </a:r>
            <a:r>
              <a:rPr lang="en-US" altLang="de-DE" sz="1400" dirty="0" err="1">
                <a:solidFill>
                  <a:schemeClr val="bg1"/>
                </a:solidFill>
              </a:rPr>
              <a:t>Projekt</a:t>
            </a:r>
            <a:r>
              <a:rPr lang="en-US" altLang="de-DE" sz="1400" dirty="0">
                <a:solidFill>
                  <a:schemeClr val="bg1"/>
                </a:solidFill>
              </a:rPr>
              <a:t> </a:t>
            </a:r>
            <a:r>
              <a:rPr lang="en-US" altLang="de-DE" sz="1400" dirty="0" err="1">
                <a:solidFill>
                  <a:schemeClr val="bg1"/>
                </a:solidFill>
              </a:rPr>
              <a:t>HeisenData</a:t>
            </a:r>
            <a:r>
              <a:rPr lang="en-US" altLang="de-DE" sz="1400" dirty="0">
                <a:solidFill>
                  <a:schemeClr val="bg1"/>
                </a:solidFill>
              </a:rPr>
              <a:t> 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410CD6-62CA-544D-BB6B-52F4CA0BEFCA}"/>
              </a:ext>
            </a:extLst>
          </p:cNvPr>
          <p:cNvSpPr/>
          <p:nvPr/>
        </p:nvSpPr>
        <p:spPr>
          <a:xfrm>
            <a:off x="4427984" y="5013176"/>
            <a:ext cx="504291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 err="1">
                <a:solidFill>
                  <a:srgbClr val="FF0000"/>
                </a:solidFill>
              </a:rPr>
              <a:t>HeisenData</a:t>
            </a:r>
            <a:r>
              <a:rPr lang="de-DE" sz="1100" dirty="0">
                <a:solidFill>
                  <a:srgbClr val="0B10FF"/>
                </a:solidFill>
              </a:rPr>
              <a:t> -- </a:t>
            </a:r>
            <a:r>
              <a:rPr lang="de-DE" sz="1100" dirty="0" err="1">
                <a:solidFill>
                  <a:srgbClr val="0B10FF"/>
                </a:solidFill>
              </a:rPr>
              <a:t>Towards</a:t>
            </a:r>
            <a:r>
              <a:rPr lang="de-DE" sz="1100" dirty="0">
                <a:solidFill>
                  <a:srgbClr val="0B10FF"/>
                </a:solidFill>
              </a:rPr>
              <a:t> a Next-Generation </a:t>
            </a:r>
            <a:r>
              <a:rPr lang="de-DE" sz="1100" dirty="0" err="1">
                <a:solidFill>
                  <a:srgbClr val="0B10FF"/>
                </a:solidFill>
              </a:rPr>
              <a:t>Uncertain</a:t>
            </a:r>
            <a:r>
              <a:rPr lang="de-DE" sz="1100" dirty="0">
                <a:solidFill>
                  <a:srgbClr val="0B10FF"/>
                </a:solidFill>
              </a:rPr>
              <a:t> Data Management System</a:t>
            </a:r>
          </a:p>
          <a:p>
            <a:r>
              <a:rPr lang="de-DE" sz="1100" dirty="0">
                <a:solidFill>
                  <a:srgbClr val="0B10FF"/>
                </a:solidFill>
              </a:rPr>
              <a:t>Project </a:t>
            </a:r>
            <a:r>
              <a:rPr lang="de-DE" sz="1100" dirty="0" err="1">
                <a:solidFill>
                  <a:srgbClr val="0B10FF"/>
                </a:solidFill>
              </a:rPr>
              <a:t>Funding</a:t>
            </a:r>
            <a:r>
              <a:rPr lang="de-DE" sz="1100" dirty="0">
                <a:solidFill>
                  <a:srgbClr val="0B10FF"/>
                </a:solidFill>
              </a:rPr>
              <a:t>: FP7 Marie-Curie International Reintegration Grants</a:t>
            </a:r>
          </a:p>
          <a:p>
            <a:r>
              <a:rPr lang="de-DE" sz="1100" dirty="0">
                <a:solidFill>
                  <a:srgbClr val="0B10FF"/>
                </a:solidFill>
              </a:rPr>
              <a:t>                             (FP7-PEOPLE-2009-RG, Reference </a:t>
            </a:r>
            <a:r>
              <a:rPr lang="de-DE" sz="1100" dirty="0" err="1">
                <a:solidFill>
                  <a:srgbClr val="0B10FF"/>
                </a:solidFill>
              </a:rPr>
              <a:t>No</a:t>
            </a:r>
            <a:r>
              <a:rPr lang="de-DE" sz="1100" dirty="0">
                <a:solidFill>
                  <a:srgbClr val="0B10FF"/>
                </a:solidFill>
              </a:rPr>
              <a:t>. 249217) </a:t>
            </a:r>
          </a:p>
          <a:p>
            <a:r>
              <a:rPr lang="de-DE" sz="1100" dirty="0">
                <a:solidFill>
                  <a:srgbClr val="0B10FF"/>
                </a:solidFill>
              </a:rPr>
              <a:t>Project Duration: </a:t>
            </a:r>
            <a:r>
              <a:rPr lang="de-DE" sz="1100" b="1" dirty="0">
                <a:solidFill>
                  <a:srgbClr val="FF0000"/>
                </a:solidFill>
              </a:rPr>
              <a:t>1/3/2010 - 28/2/2014 </a:t>
            </a:r>
          </a:p>
          <a:p>
            <a:r>
              <a:rPr lang="de-DE" sz="1100" dirty="0">
                <a:solidFill>
                  <a:srgbClr val="0B10FF"/>
                </a:solidFill>
              </a:rPr>
              <a:t>Fellow &amp; Scientist-in-Charge: Prof. Minos </a:t>
            </a:r>
            <a:r>
              <a:rPr lang="de-DE" sz="1100" dirty="0" err="1">
                <a:solidFill>
                  <a:srgbClr val="0B10FF"/>
                </a:solidFill>
              </a:rPr>
              <a:t>Garofalakis</a:t>
            </a:r>
            <a:endParaRPr lang="de-DE" sz="1100" dirty="0">
              <a:solidFill>
                <a:srgbClr val="0B10FF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F646BBB-FFF9-CD41-BE97-0A5F832F1A76}"/>
              </a:ext>
            </a:extLst>
          </p:cNvPr>
          <p:cNvSpPr/>
          <p:nvPr/>
        </p:nvSpPr>
        <p:spPr>
          <a:xfrm>
            <a:off x="48386" y="5013176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B10FF"/>
                </a:solidFill>
              </a:rPr>
              <a:t>Managing Large, </a:t>
            </a:r>
            <a:r>
              <a:rPr lang="de-DE" sz="1100" dirty="0" err="1">
                <a:solidFill>
                  <a:srgbClr val="0B10FF"/>
                </a:solidFill>
              </a:rPr>
              <a:t>Uncertain</a:t>
            </a:r>
            <a:r>
              <a:rPr lang="de-DE" sz="1100" dirty="0">
                <a:solidFill>
                  <a:srgbClr val="0B10FF"/>
                </a:solidFill>
              </a:rPr>
              <a:t> Data</a:t>
            </a:r>
          </a:p>
          <a:p>
            <a:r>
              <a:rPr lang="de-DE" sz="1100" b="1" dirty="0" err="1">
                <a:solidFill>
                  <a:srgbClr val="FF0000"/>
                </a:solidFill>
              </a:rPr>
              <a:t>Repositories</a:t>
            </a:r>
            <a:r>
              <a:rPr lang="de-DE" sz="1100" b="1" dirty="0">
                <a:solidFill>
                  <a:srgbClr val="FF0000"/>
                </a:solidFill>
              </a:rPr>
              <a:t> </a:t>
            </a:r>
            <a:r>
              <a:rPr lang="de-DE" sz="1100" b="1" dirty="0" err="1">
                <a:solidFill>
                  <a:srgbClr val="FF0000"/>
                </a:solidFill>
              </a:rPr>
              <a:t>with</a:t>
            </a:r>
            <a:r>
              <a:rPr lang="de-DE" sz="1100" b="1" dirty="0">
                <a:solidFill>
                  <a:srgbClr val="FF0000"/>
                </a:solidFill>
              </a:rPr>
              <a:t> </a:t>
            </a:r>
            <a:r>
              <a:rPr lang="de-DE" sz="1100" b="1" dirty="0" err="1">
                <a:solidFill>
                  <a:srgbClr val="FF0000"/>
                </a:solidFill>
              </a:rPr>
              <a:t>Probabilistic</a:t>
            </a:r>
            <a:r>
              <a:rPr lang="de-DE" sz="1100" b="1" dirty="0">
                <a:solidFill>
                  <a:srgbClr val="FF0000"/>
                </a:solidFill>
              </a:rPr>
              <a:t> </a:t>
            </a:r>
            <a:r>
              <a:rPr lang="de-DE" sz="1100" b="1" dirty="0" err="1">
                <a:solidFill>
                  <a:srgbClr val="FF0000"/>
                </a:solidFill>
              </a:rPr>
              <a:t>Graphical</a:t>
            </a:r>
            <a:r>
              <a:rPr lang="de-DE" sz="1100" b="1" dirty="0">
                <a:solidFill>
                  <a:srgbClr val="FF0000"/>
                </a:solidFill>
              </a:rPr>
              <a:t> Models</a:t>
            </a:r>
          </a:p>
          <a:p>
            <a:r>
              <a:rPr lang="de-DE" sz="1100" dirty="0">
                <a:solidFill>
                  <a:srgbClr val="0B10FF"/>
                </a:solidFill>
              </a:rPr>
              <a:t>Daisy </a:t>
            </a:r>
            <a:r>
              <a:rPr lang="de-DE" sz="1100" dirty="0" err="1">
                <a:solidFill>
                  <a:srgbClr val="0B10FF"/>
                </a:solidFill>
              </a:rPr>
              <a:t>Zhe</a:t>
            </a:r>
            <a:r>
              <a:rPr lang="de-DE" sz="1100" dirty="0">
                <a:solidFill>
                  <a:srgbClr val="0B10FF"/>
                </a:solidFill>
              </a:rPr>
              <a:t> Wang+, </a:t>
            </a:r>
            <a:r>
              <a:rPr lang="de-DE" sz="1100" dirty="0" err="1">
                <a:solidFill>
                  <a:srgbClr val="0B10FF"/>
                </a:solidFill>
              </a:rPr>
              <a:t>Eirinaios</a:t>
            </a:r>
            <a:r>
              <a:rPr lang="de-DE" sz="1100" dirty="0">
                <a:solidFill>
                  <a:srgbClr val="0B10FF"/>
                </a:solidFill>
              </a:rPr>
              <a:t> </a:t>
            </a:r>
            <a:r>
              <a:rPr lang="de-DE" sz="1100" dirty="0" err="1">
                <a:solidFill>
                  <a:srgbClr val="0B10FF"/>
                </a:solidFill>
              </a:rPr>
              <a:t>Michelakis</a:t>
            </a:r>
            <a:r>
              <a:rPr lang="de-DE" sz="1100" dirty="0">
                <a:solidFill>
                  <a:srgbClr val="0B10FF"/>
                </a:solidFill>
              </a:rPr>
              <a:t>+, Minos </a:t>
            </a:r>
            <a:r>
              <a:rPr lang="de-DE" sz="1100" dirty="0" err="1">
                <a:solidFill>
                  <a:srgbClr val="0B10FF"/>
                </a:solidFill>
              </a:rPr>
              <a:t>Garofalakis</a:t>
            </a:r>
            <a:r>
              <a:rPr lang="de-DE" sz="1100" dirty="0">
                <a:solidFill>
                  <a:srgbClr val="0B10FF"/>
                </a:solidFill>
              </a:rPr>
              <a:t>*+, Joseph M. </a:t>
            </a:r>
            <a:r>
              <a:rPr lang="de-DE" sz="1100" dirty="0" err="1">
                <a:solidFill>
                  <a:srgbClr val="0B10FF"/>
                </a:solidFill>
              </a:rPr>
              <a:t>Hellerstein</a:t>
            </a:r>
            <a:r>
              <a:rPr lang="de-DE" sz="1100" dirty="0">
                <a:solidFill>
                  <a:srgbClr val="0B10FF"/>
                </a:solidFill>
              </a:rPr>
              <a:t>+ University </a:t>
            </a:r>
            <a:r>
              <a:rPr lang="de-DE" sz="1100" dirty="0" err="1">
                <a:solidFill>
                  <a:srgbClr val="0B10FF"/>
                </a:solidFill>
              </a:rPr>
              <a:t>of</a:t>
            </a:r>
            <a:r>
              <a:rPr lang="de-DE" sz="1100" dirty="0">
                <a:solidFill>
                  <a:srgbClr val="0B10FF"/>
                </a:solidFill>
              </a:rPr>
              <a:t> California Berkeley+, Yahoo! Research* </a:t>
            </a:r>
            <a:br>
              <a:rPr lang="de-DE" sz="1100" dirty="0">
                <a:solidFill>
                  <a:srgbClr val="0B10FF"/>
                </a:solidFill>
              </a:rPr>
            </a:br>
            <a:r>
              <a:rPr lang="de-DE" sz="1100" dirty="0">
                <a:solidFill>
                  <a:srgbClr val="0B10FF"/>
                </a:solidFill>
              </a:rPr>
              <a:t>25th August </a:t>
            </a:r>
            <a:r>
              <a:rPr lang="de-DE" sz="1100" b="1" dirty="0">
                <a:solidFill>
                  <a:srgbClr val="FF0000"/>
                </a:solidFill>
              </a:rPr>
              <a:t>2008</a:t>
            </a:r>
            <a:r>
              <a:rPr lang="de-DE" sz="1100" dirty="0">
                <a:solidFill>
                  <a:srgbClr val="0B10FF"/>
                </a:solidFill>
              </a:rPr>
              <a:t>, VLDB</a:t>
            </a:r>
          </a:p>
        </p:txBody>
      </p:sp>
      <p:sp>
        <p:nvSpPr>
          <p:cNvPr id="41" name="Oval Callout 40">
            <a:extLst>
              <a:ext uri="{FF2B5EF4-FFF2-40B4-BE49-F238E27FC236}">
                <a16:creationId xmlns:a16="http://schemas.microsoft.com/office/drawing/2014/main" id="{6E36BD92-6FB1-F24D-8FE8-C4BFC2517D7E}"/>
              </a:ext>
            </a:extLst>
          </p:cNvPr>
          <p:cNvSpPr/>
          <p:nvPr/>
        </p:nvSpPr>
        <p:spPr>
          <a:xfrm>
            <a:off x="5751513" y="793750"/>
            <a:ext cx="2514600" cy="784946"/>
          </a:xfrm>
          <a:prstGeom prst="wedgeEllipseCallout">
            <a:avLst>
              <a:gd name="adj1" fmla="val -69344"/>
              <a:gd name="adj2" fmla="val 101331"/>
            </a:avLst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Big </a:t>
            </a:r>
            <a:r>
              <a:rPr lang="de-DE" dirty="0" err="1">
                <a:solidFill>
                  <a:schemeClr val="tx1"/>
                </a:solidFill>
              </a:rPr>
              <a:t>data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5" name="Oval Callout 44">
            <a:extLst>
              <a:ext uri="{FF2B5EF4-FFF2-40B4-BE49-F238E27FC236}">
                <a16:creationId xmlns:a16="http://schemas.microsoft.com/office/drawing/2014/main" id="{FAF0B0EC-8B0F-9C48-A2FC-60BE8D578196}"/>
              </a:ext>
            </a:extLst>
          </p:cNvPr>
          <p:cNvSpPr/>
          <p:nvPr/>
        </p:nvSpPr>
        <p:spPr>
          <a:xfrm>
            <a:off x="337685" y="1142093"/>
            <a:ext cx="2514600" cy="784946"/>
          </a:xfrm>
          <a:prstGeom prst="wedgeEllipseCallout">
            <a:avLst>
              <a:gd name="adj1" fmla="val 82460"/>
              <a:gd name="adj2" fmla="val 68048"/>
            </a:avLst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Probabilistic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data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9BCCBBB-6783-F042-963F-5E46C6C50D1A}"/>
              </a:ext>
            </a:extLst>
          </p:cNvPr>
          <p:cNvSpPr/>
          <p:nvPr/>
        </p:nvSpPr>
        <p:spPr>
          <a:xfrm>
            <a:off x="2188672" y="6039321"/>
            <a:ext cx="48449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noProof="1">
                <a:solidFill>
                  <a:srgbClr val="0B10FF"/>
                </a:solidFill>
              </a:rPr>
              <a:t>Daisy Zhe Wang, Eirinaios Michelakis, Minos Garofalakis, and Joseph M. Hellerstein. "</a:t>
            </a:r>
            <a:r>
              <a:rPr lang="de-DE" sz="1100" b="1" noProof="1">
                <a:solidFill>
                  <a:srgbClr val="FF0000"/>
                </a:solidFill>
              </a:rPr>
              <a:t>BAYESSTORE</a:t>
            </a:r>
            <a:r>
              <a:rPr lang="de-DE" sz="1100" noProof="1">
                <a:solidFill>
                  <a:srgbClr val="0B10FF"/>
                </a:solidFill>
              </a:rPr>
              <a:t>: Managing Large, Uncertain Data Repositories with Probabilistic Graphical Models", Proceedings of VLDB'2008 (PVLDB, Vol. 1), </a:t>
            </a:r>
            <a:r>
              <a:rPr lang="de-DE" sz="1100" b="1" noProof="1">
                <a:solidFill>
                  <a:srgbClr val="FF0000"/>
                </a:solidFill>
              </a:rPr>
              <a:t>2008</a:t>
            </a:r>
            <a:r>
              <a:rPr lang="de-DE" sz="1100" noProof="1">
                <a:solidFill>
                  <a:srgbClr val="0B1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14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6" grpId="0"/>
      <p:bldP spid="40" grpId="0" animBg="1"/>
      <p:bldP spid="41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Example</a:t>
            </a: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9388" y="1052735"/>
            <a:ext cx="8857108" cy="70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If we re-wrap each candy and return it to the bag, our 10 observations are independent and identically distributed,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i.i.d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, so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3C8C93"/>
                </a:solidFill>
                <a:latin typeface="+mn-lt"/>
              </a:rPr>
              <a:t>P(</a:t>
            </a:r>
            <a:r>
              <a:rPr lang="en-GB" sz="2000" b="1" dirty="0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| h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 = ∏</a:t>
            </a:r>
            <a:r>
              <a:rPr lang="en-GB" sz="2000" baseline="-25000" dirty="0">
                <a:solidFill>
                  <a:srgbClr val="3C8C93"/>
                </a:solidFill>
                <a:latin typeface="+mn-lt"/>
              </a:rPr>
              <a:t>j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3C8C93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| h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  for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j=1,..,10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For a given h</a:t>
            </a:r>
            <a:r>
              <a:rPr lang="el-GR" sz="24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𝜃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, the value of P(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GB" sz="2400" baseline="-25000" dirty="0" err="1">
                <a:solidFill>
                  <a:srgbClr val="000000"/>
                </a:solidFill>
                <a:latin typeface="+mn-lt"/>
              </a:rPr>
              <a:t>j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| h</a:t>
            </a:r>
            <a:r>
              <a:rPr lang="el-GR" sz="24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𝜃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) is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3C8C93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3C8C93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 = cherry| h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 = </a:t>
            </a:r>
            <a:r>
              <a:rPr lang="el-GR" sz="2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US" sz="2000" dirty="0">
                <a:solidFill>
                  <a:srgbClr val="3C8C93"/>
                </a:solidFill>
                <a:latin typeface="+mn-lt"/>
                <a:cs typeface="Times New Roman" charset="0"/>
              </a:rPr>
              <a:t>;  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3C8C93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 = 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lime|h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 = (1-</a:t>
            </a:r>
            <a:r>
              <a:rPr lang="el-GR" sz="2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US" sz="2000" dirty="0">
                <a:solidFill>
                  <a:srgbClr val="3C8C93"/>
                </a:solidFill>
                <a:latin typeface="+mn-lt"/>
                <a:cs typeface="Times New Roman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 charset="0"/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charset="0"/>
              </a:rPr>
              <a:t>And given </a:t>
            </a:r>
            <a:r>
              <a:rPr lang="en-US" sz="2400" dirty="0">
                <a:solidFill>
                  <a:srgbClr val="3C8C93"/>
                </a:solidFill>
                <a:latin typeface="+mn-lt"/>
                <a:cs typeface="Times New Roman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charset="0"/>
              </a:rPr>
              <a:t> observations, of which </a:t>
            </a:r>
            <a:r>
              <a:rPr lang="en-US" sz="2400" dirty="0">
                <a:solidFill>
                  <a:srgbClr val="3C8C93"/>
                </a:solidFill>
                <a:latin typeface="+mn-lt"/>
                <a:cs typeface="Times New Roman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charset="0"/>
              </a:rPr>
              <a:t> are cherry and </a:t>
            </a:r>
            <a:r>
              <a:rPr lang="en-GB" sz="2400" dirty="0">
                <a:solidFill>
                  <a:srgbClr val="3C8C93"/>
                </a:solidFill>
                <a:latin typeface="+mn-lt"/>
              </a:rPr>
              <a:t>l = N-c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lime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29699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923278"/>
              </p:ext>
            </p:extLst>
          </p:nvPr>
        </p:nvGraphicFramePr>
        <p:xfrm>
          <a:off x="2168525" y="3861048"/>
          <a:ext cx="4131667" cy="48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Formel" r:id="rId4" imgW="2578100" imgH="304800" progId="Equation.3">
                  <p:embed/>
                </p:oleObj>
              </mc:Choice>
              <mc:Fallback>
                <p:oleObj name="Formel" r:id="rId4" imgW="25781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3861048"/>
                        <a:ext cx="4131667" cy="48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250825" y="4506589"/>
            <a:ext cx="8569325" cy="237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1600" b="1" dirty="0">
                <a:solidFill>
                  <a:schemeClr val="accent2"/>
                </a:solidFill>
                <a:latin typeface="+mn-lt"/>
              </a:rPr>
              <a:t>Binomial distribution</a:t>
            </a:r>
            <a:r>
              <a:rPr lang="en-GB" sz="1600" dirty="0">
                <a:solidFill>
                  <a:schemeClr val="tx1"/>
                </a:solidFill>
                <a:latin typeface="+mn-lt"/>
              </a:rPr>
              <a:t>: probability of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# of successes in a sequence of </a:t>
            </a:r>
            <a:r>
              <a:rPr lang="en-US" sz="1600" dirty="0">
                <a:solidFill>
                  <a:srgbClr val="3C8C93"/>
                </a:solidFill>
                <a:latin typeface="+mn-lt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independent  trials with binary outcome, each of which yields success with probability </a:t>
            </a:r>
            <a:r>
              <a:rPr lang="el-GR" sz="16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.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endParaRPr lang="en-US" sz="1600" dirty="0">
              <a:solidFill>
                <a:schemeClr val="tx1"/>
              </a:solidFill>
              <a:latin typeface="+mn-lt"/>
              <a:cs typeface="Times New Roman" charset="0"/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  <a:cs typeface="Times New Roman" charset="0"/>
              </a:rPr>
              <a:t>For instance, after observing </a:t>
            </a:r>
            <a:r>
              <a:rPr lang="en-GB" sz="2400" dirty="0">
                <a:solidFill>
                  <a:srgbClr val="3C8C93"/>
                </a:solidFill>
                <a:latin typeface="+mn-lt"/>
                <a:cs typeface="Times New Roman" charset="0"/>
              </a:rPr>
              <a:t>3</a:t>
            </a:r>
            <a:r>
              <a:rPr lang="en-GB" sz="2400" dirty="0">
                <a:solidFill>
                  <a:srgbClr val="000000"/>
                </a:solidFill>
                <a:latin typeface="+mn-lt"/>
                <a:cs typeface="Times New Roman" charset="0"/>
              </a:rPr>
              <a:t> lime candies in a row: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3C8C93"/>
                </a:solidFill>
                <a:latin typeface="+mn-lt"/>
              </a:rPr>
              <a:t>P([lime, lime, lime] | h </a:t>
            </a:r>
            <a:r>
              <a:rPr lang="en-US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50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 = 0.5</a:t>
            </a:r>
            <a:r>
              <a:rPr lang="en-GB" sz="2000" baseline="30000" dirty="0">
                <a:solidFill>
                  <a:srgbClr val="3C8C93"/>
                </a:solidFill>
                <a:latin typeface="+mn-lt"/>
              </a:rPr>
              <a:t>3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because the probability of seeing lime for each observation is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0.5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under this hypotheses</a:t>
            </a:r>
            <a:endParaRPr lang="en-GB" sz="2000" baseline="30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295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7D18A6-7B96-BC4B-80E8-7BC3D6CBD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" y="220662"/>
            <a:ext cx="7010400" cy="41656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79512" y="6021288"/>
            <a:ext cx="2088232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07950" y="4532312"/>
            <a:ext cx="8569325" cy="22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Initially, the </a:t>
            </a:r>
            <a:r>
              <a:rPr lang="en-GB" sz="2000" dirty="0" err="1">
                <a:solidFill>
                  <a:srgbClr val="3C8C93"/>
                </a:solidFill>
              </a:rPr>
              <a:t>h</a:t>
            </a:r>
            <a:r>
              <a:rPr lang="en-GB" sz="2000" baseline="-25000" dirty="0" err="1">
                <a:solidFill>
                  <a:srgbClr val="3C8C93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 with higher priors dominate (</a:t>
            </a:r>
            <a:r>
              <a:rPr lang="en-GB" sz="2000" dirty="0">
                <a:solidFill>
                  <a:srgbClr val="3C8C93"/>
                </a:solidFill>
              </a:rPr>
              <a:t>h</a:t>
            </a:r>
            <a:r>
              <a:rPr lang="en-GB" sz="2000" baseline="-25000" dirty="0">
                <a:solidFill>
                  <a:srgbClr val="3C8C93"/>
                </a:solidFill>
              </a:rPr>
              <a:t>50</a:t>
            </a:r>
            <a:r>
              <a:rPr lang="en-GB" sz="2000" dirty="0">
                <a:solidFill>
                  <a:srgbClr val="000000"/>
                </a:solidFill>
              </a:rPr>
              <a:t> with prior = 0.4)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As data comes in, the finally best hypothesis (</a:t>
            </a:r>
            <a:r>
              <a:rPr lang="en-GB" sz="2000" dirty="0">
                <a:solidFill>
                  <a:srgbClr val="3C8C93"/>
                </a:solidFill>
              </a:rPr>
              <a:t>h</a:t>
            </a:r>
            <a:r>
              <a:rPr lang="en-GB" sz="2000" baseline="-25000" dirty="0">
                <a:solidFill>
                  <a:srgbClr val="3C8C93"/>
                </a:solidFill>
              </a:rPr>
              <a:t>0</a:t>
            </a:r>
            <a:r>
              <a:rPr lang="en-GB" sz="2000" dirty="0">
                <a:solidFill>
                  <a:srgbClr val="000000"/>
                </a:solidFill>
              </a:rPr>
              <a:t>) starts dominating, as the probability of seeing this data given the other hypotheses gets increasingly smaller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After seeing three lime candies in a row, the probability that the bag is the all-lime one starts taking off</a:t>
            </a:r>
          </a:p>
        </p:txBody>
      </p:sp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6784975" y="1368425"/>
            <a:ext cx="1100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93555" name="AutoShape 19"/>
          <p:cNvSpPr>
            <a:spLocks noChangeArrowheads="1"/>
          </p:cNvSpPr>
          <p:nvPr/>
        </p:nvSpPr>
        <p:spPr bwMode="auto">
          <a:xfrm>
            <a:off x="5435600" y="1797050"/>
            <a:ext cx="3455988" cy="647700"/>
          </a:xfrm>
          <a:prstGeom prst="wedgeRectCallout">
            <a:avLst>
              <a:gd name="adj1" fmla="val -65847"/>
              <a:gd name="adj2" fmla="val 2352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400" i="1">
                <a:solidFill>
                  <a:srgbClr val="000000"/>
                </a:solidFill>
              </a:rPr>
              <a:t>P(h</a:t>
            </a:r>
            <a:r>
              <a:rPr lang="en-GB" sz="2400" i="1" baseline="-25000">
                <a:solidFill>
                  <a:srgbClr val="000000"/>
                </a:solidFill>
              </a:rPr>
              <a:t>i</a:t>
            </a:r>
            <a:r>
              <a:rPr lang="en-GB" sz="2400" i="1">
                <a:solidFill>
                  <a:srgbClr val="000000"/>
                </a:solidFill>
              </a:rPr>
              <a:t> |</a:t>
            </a:r>
            <a:r>
              <a:rPr lang="en-GB" sz="2400" b="1">
                <a:solidFill>
                  <a:srgbClr val="000000"/>
                </a:solidFill>
              </a:rPr>
              <a:t>d</a:t>
            </a:r>
            <a:r>
              <a:rPr lang="en-GB" sz="2400" i="1">
                <a:solidFill>
                  <a:srgbClr val="000000"/>
                </a:solidFill>
              </a:rPr>
              <a:t>) = </a:t>
            </a:r>
            <a:r>
              <a:rPr lang="el-GR" sz="2400" i="1">
                <a:solidFill>
                  <a:srgbClr val="000000"/>
                </a:solidFill>
              </a:rPr>
              <a:t>α</a:t>
            </a:r>
            <a:r>
              <a:rPr lang="en-GB" sz="2400" i="1">
                <a:solidFill>
                  <a:srgbClr val="000000"/>
                </a:solidFill>
              </a:rPr>
              <a:t>P(</a:t>
            </a:r>
            <a:r>
              <a:rPr lang="en-GB" sz="2400" b="1">
                <a:solidFill>
                  <a:srgbClr val="000000"/>
                </a:solidFill>
              </a:rPr>
              <a:t>d</a:t>
            </a:r>
            <a:r>
              <a:rPr lang="en-GB" sz="2400" i="1">
                <a:solidFill>
                  <a:srgbClr val="000000"/>
                </a:solidFill>
              </a:rPr>
              <a:t>| h</a:t>
            </a:r>
            <a:r>
              <a:rPr lang="en-GB" sz="2400" i="1" baseline="-25000">
                <a:solidFill>
                  <a:srgbClr val="000000"/>
                </a:solidFill>
              </a:rPr>
              <a:t>i</a:t>
            </a:r>
            <a:r>
              <a:rPr lang="en-GB" sz="2400" i="1">
                <a:solidFill>
                  <a:srgbClr val="000000"/>
                </a:solidFill>
              </a:rPr>
              <a:t>) P(h</a:t>
            </a:r>
            <a:r>
              <a:rPr lang="en-GB" sz="2400" i="1" baseline="-25000">
                <a:solidFill>
                  <a:srgbClr val="000000"/>
                </a:solidFill>
              </a:rPr>
              <a:t>i</a:t>
            </a:r>
            <a:r>
              <a:rPr lang="en-GB" sz="2400" i="1">
                <a:solidFill>
                  <a:srgbClr val="000000"/>
                </a:solidFill>
              </a:rPr>
              <a:t>)</a:t>
            </a: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All-limes: Posterior Probability of H</a:t>
            </a:r>
          </a:p>
        </p:txBody>
      </p:sp>
      <p:sp>
        <p:nvSpPr>
          <p:cNvPr id="11" name="Rechteck 10"/>
          <p:cNvSpPr/>
          <p:nvPr/>
        </p:nvSpPr>
        <p:spPr>
          <a:xfrm>
            <a:off x="6948264" y="692696"/>
            <a:ext cx="2088232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4703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913DE-7AF5-744A-82AE-C7B52F662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784017"/>
            <a:ext cx="7556500" cy="46609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2008" y="692696"/>
            <a:ext cx="9036496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Prediction Probability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250825" y="5589588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The probability that the next candy is lime increases with the probability that the bag is an all-lime one</a:t>
            </a:r>
          </a:p>
        </p:txBody>
      </p:sp>
      <p:sp>
        <p:nvSpPr>
          <p:cNvPr id="195590" name="AutoShape 6"/>
          <p:cNvSpPr>
            <a:spLocks noChangeArrowheads="1"/>
          </p:cNvSpPr>
          <p:nvPr/>
        </p:nvSpPr>
        <p:spPr bwMode="auto">
          <a:xfrm>
            <a:off x="2928938" y="3429000"/>
            <a:ext cx="5686425" cy="504825"/>
          </a:xfrm>
          <a:prstGeom prst="wedgeRectCallout">
            <a:avLst>
              <a:gd name="adj1" fmla="val -36162"/>
              <a:gd name="adj2" fmla="val -26277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400">
                <a:solidFill>
                  <a:srgbClr val="000000"/>
                </a:solidFill>
              </a:rPr>
              <a:t>∑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 P(next candy is lime| h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) P(h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 |</a:t>
            </a:r>
            <a:r>
              <a:rPr lang="en-GB" sz="2400" b="1">
                <a:solidFill>
                  <a:srgbClr val="000000"/>
                </a:solidFill>
              </a:rPr>
              <a:t>d</a:t>
            </a:r>
            <a:r>
              <a:rPr lang="en-GB" sz="2400">
                <a:solidFill>
                  <a:srgbClr val="000000"/>
                </a:solidFill>
              </a:rPr>
              <a:t>)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5339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/>
      <p:bldP spid="195590" grpId="0" animBg="1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3503</TotalTime>
  <Words>4400</Words>
  <Application>Microsoft Macintosh PowerPoint</Application>
  <PresentationFormat>On-screen Show (4:3)</PresentationFormat>
  <Paragraphs>642</Paragraphs>
  <Slides>63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82" baseType="lpstr">
      <vt:lpstr>Arial Unicode MS</vt:lpstr>
      <vt:lpstr>Arial</vt:lpstr>
      <vt:lpstr>Calibri</vt:lpstr>
      <vt:lpstr>Comic Sans MS</vt:lpstr>
      <vt:lpstr>Courier New</vt:lpstr>
      <vt:lpstr>Freestyle Script</vt:lpstr>
      <vt:lpstr>Helvetica</vt:lpstr>
      <vt:lpstr>Monotype Sorts</vt:lpstr>
      <vt:lpstr>Myriad pro</vt:lpstr>
      <vt:lpstr>Myriad pro</vt:lpstr>
      <vt:lpstr>Symbol</vt:lpstr>
      <vt:lpstr>Times</vt:lpstr>
      <vt:lpstr>Times New Roman</vt:lpstr>
      <vt:lpstr>Verdana</vt:lpstr>
      <vt:lpstr>Wingdings</vt:lpstr>
      <vt:lpstr>7_Standarddesign</vt:lpstr>
      <vt:lpstr>Formel</vt:lpstr>
      <vt:lpstr>Equation</vt:lpstr>
      <vt:lpstr>Image</vt:lpstr>
      <vt:lpstr>Foundations of  Learning Bayesian Networks</vt:lpstr>
      <vt:lpstr>Acknowledgements</vt:lpstr>
      <vt:lpstr>Data Mining Bayesian Networks</vt:lpstr>
      <vt:lpstr>Full Bayesian Learning</vt:lpstr>
      <vt:lpstr>Example</vt:lpstr>
      <vt:lpstr>Full Bayesian Learning</vt:lpstr>
      <vt:lpstr>Example</vt:lpstr>
      <vt:lpstr>All-limes: Posterior Probability of H</vt:lpstr>
      <vt:lpstr>Prediction Probability</vt:lpstr>
      <vt:lpstr>Overview</vt:lpstr>
      <vt:lpstr>MAP approximation</vt:lpstr>
      <vt:lpstr>MAP approximation</vt:lpstr>
      <vt:lpstr>Bias</vt:lpstr>
      <vt:lpstr>Overview</vt:lpstr>
      <vt:lpstr>Maximum Likelihood (ML) Learning</vt:lpstr>
      <vt:lpstr>Maximum Likelihood (ML) Learning</vt:lpstr>
      <vt:lpstr>Overview</vt:lpstr>
      <vt:lpstr>Learning BNets: Complete Data</vt:lpstr>
      <vt:lpstr>Maximum-Likelihood-Parameterschätzung</vt:lpstr>
      <vt:lpstr>Anwendungsbeispiel Bonbonfabrik</vt:lpstr>
      <vt:lpstr>Anwendungsbeispiel Bonbonfabrik</vt:lpstr>
      <vt:lpstr>Anwendungsbeispiel Bonbonfabrik</vt:lpstr>
      <vt:lpstr>Maximum-Likelihood-Parameterschätzung</vt:lpstr>
      <vt:lpstr>Beliebte Anwendung: Naives Bayes-Modell</vt:lpstr>
      <vt:lpstr>Extension to MAP</vt:lpstr>
      <vt:lpstr>Überblick</vt:lpstr>
      <vt:lpstr>Parameterlernen mit versteckten Variablen</vt:lpstr>
      <vt:lpstr>Vermeintliche Lösung</vt:lpstr>
      <vt:lpstr>HeartDisease wegzulassen ist gar keine gute Lösung!</vt:lpstr>
      <vt:lpstr>Beispiel: Bonbonfabrik wieder einmal </vt:lpstr>
      <vt:lpstr>Expectation-Maximization (EM)</vt:lpstr>
      <vt:lpstr>EM: Generelle Idee</vt:lpstr>
      <vt:lpstr>EM: Generelle Idee</vt:lpstr>
      <vt:lpstr>EM: Wie funktioniert das mit Naive Bayes-Modelen</vt:lpstr>
      <vt:lpstr>EM: Initialisierung</vt:lpstr>
      <vt:lpstr>EM: Expectation-Schritt (Bestimmung der erwarteter Zahlen)</vt:lpstr>
      <vt:lpstr>PowerPoint Presentation</vt:lpstr>
      <vt:lpstr>EM: Expectation-Schritt (Bestimmung der erwarteter Zahlen)</vt:lpstr>
      <vt:lpstr>EM: Expectation-Schritt (Bestimmung der erwarteter Zahlen)</vt:lpstr>
      <vt:lpstr>EM: Generelle Idee</vt:lpstr>
      <vt:lpstr>Maximization-Schritt: (Verfeinerung der Parameter)</vt:lpstr>
      <vt:lpstr>EM-Zyklus</vt:lpstr>
      <vt:lpstr>Beispiel: Bonbonfabrik wieder einmal </vt:lpstr>
      <vt:lpstr>Daten</vt:lpstr>
      <vt:lpstr>EM: Initialisierung</vt:lpstr>
      <vt:lpstr>E-Schritt</vt:lpstr>
      <vt:lpstr>E-step</vt:lpstr>
      <vt:lpstr>M-Schritt</vt:lpstr>
      <vt:lpstr>Noch ein Parameter…</vt:lpstr>
      <vt:lpstr>Lernergebnis</vt:lpstr>
      <vt:lpstr>Lernergebnis</vt:lpstr>
      <vt:lpstr>EM: Diskussion</vt:lpstr>
      <vt:lpstr>Learning Bayesian network structures </vt:lpstr>
      <vt:lpstr>Model selection</vt:lpstr>
      <vt:lpstr>Structure selection: Scoring</vt:lpstr>
      <vt:lpstr>Heuristic search</vt:lpstr>
      <vt:lpstr>PowerPoint Presentation</vt:lpstr>
      <vt:lpstr>Local Search in Practice</vt:lpstr>
      <vt:lpstr>Local Search in Practice</vt:lpstr>
      <vt:lpstr>Structural EM [Friedman et al. 98]  </vt:lpstr>
      <vt:lpstr>Structural EM  </vt:lpstr>
      <vt:lpstr>Variations on a theme</vt:lpstr>
      <vt:lpstr>Big Datasets Destroy Simple Abstractions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762</cp:revision>
  <cp:lastPrinted>2014-10-18T14:57:02Z</cp:lastPrinted>
  <dcterms:created xsi:type="dcterms:W3CDTF">2010-04-27T12:26:40Z</dcterms:created>
  <dcterms:modified xsi:type="dcterms:W3CDTF">2020-11-03T11:22:12Z</dcterms:modified>
</cp:coreProperties>
</file>