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273" r:id="rId2"/>
    <p:sldId id="274" r:id="rId3"/>
    <p:sldId id="287" r:id="rId4"/>
    <p:sldId id="288" r:id="rId5"/>
    <p:sldId id="290" r:id="rId6"/>
    <p:sldId id="293" r:id="rId7"/>
    <p:sldId id="294" r:id="rId8"/>
    <p:sldId id="295" r:id="rId9"/>
    <p:sldId id="298" r:id="rId10"/>
    <p:sldId id="299" r:id="rId11"/>
    <p:sldId id="300" r:id="rId12"/>
    <p:sldId id="301" r:id="rId13"/>
    <p:sldId id="303" r:id="rId14"/>
    <p:sldId id="305" r:id="rId15"/>
    <p:sldId id="307" r:id="rId16"/>
    <p:sldId id="308" r:id="rId17"/>
    <p:sldId id="312" r:id="rId18"/>
    <p:sldId id="314" r:id="rId19"/>
    <p:sldId id="322" r:id="rId20"/>
    <p:sldId id="325" r:id="rId21"/>
    <p:sldId id="332" r:id="rId22"/>
    <p:sldId id="340" r:id="rId23"/>
    <p:sldId id="582" r:id="rId24"/>
    <p:sldId id="583" r:id="rId25"/>
    <p:sldId id="590" r:id="rId26"/>
    <p:sldId id="584" r:id="rId27"/>
    <p:sldId id="346" r:id="rId28"/>
    <p:sldId id="345" r:id="rId29"/>
    <p:sldId id="348" r:id="rId30"/>
    <p:sldId id="349" r:id="rId31"/>
    <p:sldId id="350" r:id="rId32"/>
    <p:sldId id="579" r:id="rId33"/>
    <p:sldId id="351" r:id="rId34"/>
    <p:sldId id="352" r:id="rId35"/>
    <p:sldId id="587" r:id="rId36"/>
    <p:sldId id="354" r:id="rId37"/>
    <p:sldId id="363" r:id="rId38"/>
    <p:sldId id="436" r:id="rId39"/>
    <p:sldId id="585" r:id="rId40"/>
    <p:sldId id="528" r:id="rId41"/>
    <p:sldId id="531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7"/>
    <p:restoredTop sz="89796"/>
  </p:normalViewPr>
  <p:slideViewPr>
    <p:cSldViewPr>
      <p:cViewPr varScale="1">
        <p:scale>
          <a:sx n="110" d="100"/>
          <a:sy n="110" d="100"/>
        </p:scale>
        <p:origin x="1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01.11.20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01.11.20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we have</a:t>
            </a:r>
            <a:r>
              <a:rPr lang="en-US" baseline="0" dirty="0"/>
              <a:t> a query with rare notions. </a:t>
            </a:r>
            <a:r>
              <a:rPr lang="en-US" dirty="0"/>
              <a:t>If</a:t>
            </a:r>
            <a:r>
              <a:rPr lang="en-US" baseline="0" dirty="0"/>
              <a:t> overlap occurs </a:t>
            </a:r>
            <a:r>
              <a:rPr lang="en-US" baseline="0" dirty="0" err="1"/>
              <a:t>w.r.t</a:t>
            </a:r>
            <a:r>
              <a:rPr lang="en-US" baseline="0" dirty="0"/>
              <a:t>. rare notions, those docs are ranked relatively high.</a:t>
            </a:r>
          </a:p>
          <a:p>
            <a:r>
              <a:rPr lang="en-US" baseline="0" dirty="0"/>
              <a:t>For a query with often-mentioned terms, there are many competitive docs.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7D8A27-64C5-8244-95F1-4E641683B932}" type="slidenum">
              <a:rPr lang="en-US" sz="1200">
                <a:latin typeface="Lucida Sans" charset="0"/>
              </a:rPr>
              <a:pPr/>
              <a:t>16</a:t>
            </a:fld>
            <a:endParaRPr lang="en-US" sz="1200">
              <a:latin typeface="Lucida Sans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(The Kandy-Kolored Tangerine-Flake Streamline Baby)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You’d have to let me know!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F0AEC2-1573-454B-B2E0-7CAECA25A1CD}" type="slidenum">
              <a:rPr lang="en-US" sz="1200">
                <a:latin typeface="Lucida Sans" charset="0"/>
              </a:rPr>
              <a:pPr/>
              <a:t>17</a:t>
            </a:fld>
            <a:endParaRPr lang="en-US" sz="1200">
              <a:latin typeface="Lucida San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Papineni</a:t>
            </a:r>
            <a:r>
              <a:rPr lang="en-US" dirty="0">
                <a:ea typeface="ＭＳ Ｐゴシック" charset="0"/>
                <a:cs typeface="ＭＳ Ｐゴシック" charset="0"/>
              </a:rPr>
              <a:t> shows the above usually used scaled IDF is optimal for document self retrieval.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8F3E8B-BB4A-734A-82E4-84A343FE0D3F}" type="slidenum">
              <a:rPr lang="de-DE" sz="1200"/>
              <a:pPr/>
              <a:t>40</a:t>
            </a:fld>
            <a:endParaRPr 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2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6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0.png"/><Relationship Id="rId5" Type="http://schemas.openxmlformats.org/officeDocument/2006/relationships/tags" Target="../tags/tag8.xml"/><Relationship Id="rId10" Type="http://schemas.openxmlformats.org/officeDocument/2006/relationships/image" Target="../media/image23.png"/><Relationship Id="rId4" Type="http://schemas.openxmlformats.org/officeDocument/2006/relationships/tags" Target="../tags/tag7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sa.colorado.edu/papers/JASIS.lsi.90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018755"/>
            <a:ext cx="8136904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Informationsrecherche (Information </a:t>
            </a:r>
            <a:r>
              <a:rPr lang="de-DE" sz="2400" dirty="0" err="1">
                <a:cs typeface="+mn-cs"/>
              </a:rPr>
              <a:t>Retrieval</a:t>
            </a:r>
            <a:r>
              <a:rPr lang="de-DE" sz="2400" dirty="0">
                <a:cs typeface="+mn-cs"/>
              </a:rPr>
              <a:t>)</a:t>
            </a:r>
            <a:br>
              <a:rPr lang="de-DE" sz="2400" dirty="0">
                <a:cs typeface="+mn-cs"/>
              </a:rPr>
            </a:b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algn="l"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  <p:pic>
        <p:nvPicPr>
          <p:cNvPr id="4" name="Bild 5" descr="treclogo-c.gif">
            <a:extLst>
              <a:ext uri="{FF2B5EF4-FFF2-40B4-BE49-F238E27FC236}">
                <a16:creationId xmlns:a16="http://schemas.microsoft.com/office/drawing/2014/main" id="{3E64373E-9A0F-B145-B6E8-DBAFBB85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3" y="4156604"/>
            <a:ext cx="3216800" cy="18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Beispiel</a:t>
            </a:r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Anfrage </a:t>
            </a:r>
            <a:r>
              <a:rPr lang="de-DE" b="1" i="1">
                <a:ea typeface="ＭＳ Ｐゴシック" charset="0"/>
                <a:cs typeface="ＭＳ Ｐゴシック" charset="0"/>
              </a:rPr>
              <a:t>ides of march</a:t>
            </a:r>
            <a:r>
              <a:rPr lang="de-DE">
                <a:ea typeface="ＭＳ Ｐゴシック" charset="0"/>
                <a:cs typeface="ＭＳ Ｐゴシック" charset="0"/>
              </a:rPr>
              <a:t>: </a:t>
            </a:r>
            <a:endParaRPr lang="de-DE">
              <a:ea typeface="ＭＳ Ｐゴシック" charset="0"/>
            </a:endParaRPr>
          </a:p>
          <a:p>
            <a:pPr lvl="1" eaLnBrk="1" hangingPunct="1"/>
            <a:r>
              <a:rPr lang="de-DE">
                <a:ea typeface="ＭＳ Ｐゴシック" charset="0"/>
                <a:cs typeface="ＭＳ Ｐゴシック" charset="0"/>
              </a:rPr>
              <a:t>Shakespeares </a:t>
            </a:r>
            <a:r>
              <a:rPr lang="de-DE" i="1">
                <a:ea typeface="ＭＳ Ｐゴシック" charset="0"/>
                <a:cs typeface="ＭＳ Ｐゴシック" charset="0"/>
              </a:rPr>
              <a:t>Julius Caesar</a:t>
            </a:r>
            <a:r>
              <a:rPr lang="de-DE">
                <a:ea typeface="ＭＳ Ｐゴシック" charset="0"/>
                <a:cs typeface="ＭＳ Ｐゴシック" charset="0"/>
              </a:rPr>
              <a:t> hat Rangmaß 3</a:t>
            </a:r>
          </a:p>
          <a:p>
            <a:pPr lvl="1" eaLnBrk="1" hangingPunct="1"/>
            <a:r>
              <a:rPr lang="de-DE">
                <a:ea typeface="ＭＳ Ｐゴシック" charset="0"/>
                <a:cs typeface="ＭＳ Ｐゴシック" charset="0"/>
              </a:rPr>
              <a:t>Andere Shakespeare-Stücke haben Rangmaß 2 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(für </a:t>
            </a:r>
            <a:r>
              <a:rPr lang="de-DE" b="1" i="1">
                <a:ea typeface="ＭＳ Ｐゴシック" charset="0"/>
                <a:cs typeface="ＭＳ Ｐゴシック" charset="0"/>
              </a:rPr>
              <a:t>march</a:t>
            </a:r>
            <a:r>
              <a:rPr lang="de-DE">
                <a:ea typeface="ＭＳ Ｐゴシック" charset="0"/>
                <a:cs typeface="ＭＳ Ｐゴシック" charset="0"/>
              </a:rPr>
              <a:t>) oder 1</a:t>
            </a:r>
          </a:p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In der Rangfolge </a:t>
            </a:r>
            <a:r>
              <a:rPr lang="de-DE">
                <a:ea typeface="ＭＳ Ｐゴシック" charset="0"/>
              </a:rPr>
              <a:t>kommt</a:t>
            </a:r>
            <a:r>
              <a:rPr lang="de-DE">
                <a:ea typeface="ＭＳ Ｐゴシック" charset="0"/>
                <a:cs typeface="ＭＳ Ｐゴシック" charset="0"/>
              </a:rPr>
              <a:t> </a:t>
            </a:r>
            <a:r>
              <a:rPr lang="de-DE" i="1">
                <a:ea typeface="ＭＳ Ｐゴシック" charset="0"/>
                <a:cs typeface="ＭＳ Ｐゴシック" charset="0"/>
              </a:rPr>
              <a:t>Julius Caesar</a:t>
            </a:r>
            <a:r>
              <a:rPr lang="de-DE">
                <a:ea typeface="ＭＳ Ｐゴシック" charset="0"/>
                <a:cs typeface="ＭＳ Ｐゴシック" charset="0"/>
              </a:rPr>
              <a:t> zuerst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67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Überlappungsmaß</a:t>
            </a:r>
          </a:p>
        </p:txBody>
      </p:sp>
      <p:sp>
        <p:nvSpPr>
          <p:cNvPr id="142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Was läuft schief?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Nicht betrachtet wird:</a:t>
            </a: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Term-Häufigkeit </a:t>
            </a:r>
            <a:r>
              <a:rPr lang="de-DE" dirty="0">
                <a:ea typeface="ＭＳ Ｐゴシック" charset="0"/>
              </a:rPr>
              <a:t>im Dokument ignoriert</a:t>
            </a: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Term-Seltenheit </a:t>
            </a:r>
            <a:r>
              <a:rPr lang="de-DE" dirty="0">
                <a:ea typeface="ＭＳ Ｐゴシック" charset="0"/>
              </a:rPr>
              <a:t>in der Sammlung nicht beachtet</a:t>
            </a:r>
          </a:p>
          <a:p>
            <a:pPr lvl="2" eaLnBrk="1" hangingPunct="1"/>
            <a:r>
              <a:rPr lang="de-DE" b="1" i="1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 </a:t>
            </a:r>
            <a:r>
              <a:rPr lang="de-DE">
                <a:ea typeface="ＭＳ Ｐゴシック" charset="0"/>
              </a:rPr>
              <a:t>häufiger als </a:t>
            </a:r>
            <a:r>
              <a:rPr lang="de-DE" b="1" i="1" dirty="0" err="1">
                <a:ea typeface="ＭＳ Ｐゴシック" charset="0"/>
              </a:rPr>
              <a:t>ides</a:t>
            </a:r>
            <a:r>
              <a:rPr lang="de-DE" dirty="0">
                <a:ea typeface="ＭＳ Ｐゴシック" charset="0"/>
              </a:rPr>
              <a:t> oder </a:t>
            </a:r>
            <a:r>
              <a:rPr lang="de-DE" b="1" i="1" dirty="0" err="1">
                <a:ea typeface="ＭＳ Ｐゴシック" charset="0"/>
              </a:rPr>
              <a:t>march</a:t>
            </a:r>
            <a:endParaRPr lang="de-DE" b="1" i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Länge von Dokumenten </a:t>
            </a:r>
            <a:r>
              <a:rPr lang="de-DE" dirty="0">
                <a:ea typeface="ＭＳ Ｐゴシック" charset="0"/>
              </a:rPr>
              <a:t>ignoriert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Normalisierung notwendig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4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3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Überlappungsmaß: Normalisierung</a:t>
            </a:r>
          </a:p>
        </p:txBody>
      </p:sp>
      <p:sp>
        <p:nvSpPr>
          <p:cNvPr id="4403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 err="1">
                <a:ea typeface="ＭＳ Ｐゴシック" charset="0"/>
              </a:rPr>
              <a:t>Jaccard</a:t>
            </a:r>
            <a:r>
              <a:rPr lang="de-DE" sz="2400" dirty="0">
                <a:ea typeface="ＭＳ Ｐゴシック" charset="0"/>
              </a:rPr>
              <a:t>-Maß (Mengen bzw. Bitvektoren):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„</a:t>
            </a:r>
            <a:r>
              <a:rPr lang="de-DE" sz="2400" dirty="0" err="1">
                <a:ea typeface="ＭＳ Ｐゴシック" charset="0"/>
              </a:rPr>
              <a:t>Cosinusmaß</a:t>
            </a:r>
            <a:r>
              <a:rPr lang="de-DE" sz="2400" dirty="0">
                <a:ea typeface="ＭＳ Ｐゴシック" charset="0"/>
              </a:rPr>
              <a:t>“ (nur für Bitvektoren):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Diskutiere: </a:t>
            </a:r>
            <a:r>
              <a:rPr lang="de-DE" sz="2400" dirty="0" err="1">
                <a:ea typeface="ＭＳ Ｐゴシック" charset="0"/>
              </a:rPr>
              <a:t>Jaccard</a:t>
            </a:r>
            <a:r>
              <a:rPr lang="de-DE" sz="2400" dirty="0">
                <a:ea typeface="ＭＳ Ｐゴシック" charset="0"/>
              </a:rPr>
              <a:t>-Maß für Anfrage mit raren Begriffen und mit häufigen Begriffen. Probleme bei häufigen Begriffen?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Löst das </a:t>
            </a:r>
            <a:r>
              <a:rPr lang="de-DE" sz="2400" dirty="0" err="1">
                <a:ea typeface="ＭＳ Ｐゴシック" charset="0"/>
              </a:rPr>
              <a:t>Cosinusmaß</a:t>
            </a:r>
            <a:r>
              <a:rPr lang="de-DE" sz="2400" dirty="0">
                <a:ea typeface="ＭＳ Ｐゴシック" charset="0"/>
              </a:rPr>
              <a:t> dieses Problem?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Gewichtung von Termen über Zähler betrachten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16552"/>
              </p:ext>
            </p:extLst>
          </p:nvPr>
        </p:nvGraphicFramePr>
        <p:xfrm>
          <a:off x="2438400" y="1628800"/>
          <a:ext cx="27352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5" name="Equation" r:id="rId4" imgW="977760" imgH="253800" progId="Equation.3">
                  <p:embed/>
                </p:oleObj>
              </mc:Choice>
              <mc:Fallback>
                <p:oleObj name="Equation" r:id="rId4" imgW="977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28800"/>
                        <a:ext cx="27352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77245"/>
              </p:ext>
            </p:extLst>
          </p:nvPr>
        </p:nvGraphicFramePr>
        <p:xfrm>
          <a:off x="2438400" y="3079452"/>
          <a:ext cx="31242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6" name="Formel" r:id="rId6" imgW="1117440" imgH="291960" progId="Equation.3">
                  <p:embed/>
                </p:oleObj>
              </mc:Choice>
              <mc:Fallback>
                <p:oleObj name="Formel" r:id="rId6" imgW="1117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79452"/>
                        <a:ext cx="31242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152734" y="3130745"/>
            <a:ext cx="16271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Line Callout 2 2">
            <a:extLst>
              <a:ext uri="{FF2B5EF4-FFF2-40B4-BE49-F238E27FC236}">
                <a16:creationId xmlns:a16="http://schemas.microsoft.com/office/drawing/2014/main" id="{768DD737-2EF0-7847-ACDE-A529E3CBDAD1}"/>
              </a:ext>
            </a:extLst>
          </p:cNvPr>
          <p:cNvSpPr/>
          <p:nvPr/>
        </p:nvSpPr>
        <p:spPr>
          <a:xfrm>
            <a:off x="6300340" y="1983730"/>
            <a:ext cx="2672125" cy="709612"/>
          </a:xfrm>
          <a:prstGeom prst="borderCallout2">
            <a:avLst>
              <a:gd name="adj1" fmla="val 18751"/>
              <a:gd name="adj2" fmla="val -1106"/>
              <a:gd name="adj3" fmla="val 18750"/>
              <a:gd name="adj4" fmla="val -16667"/>
              <a:gd name="adj5" fmla="val 23"/>
              <a:gd name="adj6" fmla="val -358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X: Dokument im Bestand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Y: Anfrage</a:t>
            </a:r>
          </a:p>
        </p:txBody>
      </p:sp>
    </p:spTree>
    <p:extLst>
      <p:ext uri="{BB962C8B-B14F-4D97-AF65-F5344CB8AC3E}">
        <p14:creationId xmlns:p14="http://schemas.microsoft.com/office/powerpoint/2010/main" val="35117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Term-Dokument Zählerfelder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ea typeface="ＭＳ Ｐゴシック" charset="0"/>
              </a:rPr>
              <a:t>Betrachte Anzahl der Vorkommen eines Terms in einem Dokument: 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Bag of words</a:t>
            </a:r>
            <a:r>
              <a:rPr lang="de-DE">
                <a:ea typeface="ＭＳ Ｐゴシック" charset="0"/>
              </a:rPr>
              <a:t>-M</a:t>
            </a:r>
            <a:r>
              <a:rPr lang="de-DE" sz="2400">
                <a:ea typeface="ＭＳ Ｐゴシック" charset="0"/>
              </a:rPr>
              <a:t>odell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Dokument ist ein Vektor in </a:t>
            </a:r>
            <a:r>
              <a:rPr lang="de-DE" sz="2400">
                <a:latin typeface="Lucida Sans Unicode" charset="0"/>
                <a:ea typeface="ＭＳ Ｐゴシック" charset="0"/>
                <a:cs typeface="Lucida Sans Unicode" charset="0"/>
              </a:rPr>
              <a:t>ℕ</a:t>
            </a:r>
            <a:r>
              <a:rPr lang="de-DE" sz="2400" baseline="30000">
                <a:latin typeface="Lucida Grande" charset="0"/>
                <a:ea typeface="ＭＳ Ｐゴシック" charset="0"/>
              </a:rPr>
              <a:t>v</a:t>
            </a:r>
            <a:r>
              <a:rPr lang="de-DE" sz="2400">
                <a:ea typeface="ＭＳ Ｐゴシック" charset="0"/>
              </a:rPr>
              <a:t>: eine Spalte in der Matrix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00463"/>
              </p:ext>
            </p:extLst>
          </p:nvPr>
        </p:nvGraphicFramePr>
        <p:xfrm>
          <a:off x="682625" y="3501008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4" name="Arbeitsblatt" r:id="rId3" imgW="9525305" imgH="2895905" progId="Excel.Sheet.8">
                  <p:embed/>
                </p:oleObj>
              </mc:Choice>
              <mc:Fallback>
                <p:oleObj name="Arbeitsblatt" r:id="rId3" imgW="9525305" imgH="2895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501008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21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Berechnung des Rangmaßes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Addition des Maßes für jedes Einzelwort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(möglicherweise bereichsgewichtet)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Betrachten wir die Anfrage </a:t>
            </a:r>
            <a:r>
              <a:rPr lang="de-DE" b="1" dirty="0" err="1">
                <a:ea typeface="ＭＳ Ｐゴシック" charset="0"/>
              </a:rPr>
              <a:t>ides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of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march</a:t>
            </a:r>
            <a:endParaRPr lang="de-DE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Julius Caesar hat 5 Vorkommen von </a:t>
            </a:r>
            <a:r>
              <a:rPr lang="de-DE" b="1" dirty="0" err="1">
                <a:ea typeface="ＭＳ Ｐゴシック" charset="0"/>
              </a:rPr>
              <a:t>ides</a:t>
            </a:r>
            <a:endParaRPr lang="de-DE" b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Kein anderes Stück erwähnt </a:t>
            </a:r>
            <a:r>
              <a:rPr lang="de-DE" b="1" dirty="0" err="1">
                <a:ea typeface="ＭＳ Ｐゴシック" charset="0"/>
              </a:rPr>
              <a:t>ides</a:t>
            </a:r>
            <a:endParaRPr lang="de-DE" b="1" dirty="0">
              <a:ea typeface="ＭＳ Ｐゴシック" charset="0"/>
            </a:endParaRPr>
          </a:p>
          <a:p>
            <a:pPr lvl="1" eaLnBrk="1" hangingPunct="1"/>
            <a:r>
              <a:rPr lang="de-DE" b="1" dirty="0" err="1">
                <a:ea typeface="ＭＳ Ｐゴシック" charset="0"/>
              </a:rPr>
              <a:t>march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dirty="0">
                <a:ea typeface="ＭＳ Ｐゴシック" charset="0"/>
              </a:rPr>
              <a:t>kommt in dutzenden Dokumenten vor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Alle Stücke enthalten </a:t>
            </a:r>
            <a:r>
              <a:rPr lang="de-DE" b="1" dirty="0" err="1">
                <a:ea typeface="ＭＳ Ｐゴシック" charset="0"/>
              </a:rPr>
              <a:t>of</a:t>
            </a:r>
            <a:endParaRPr lang="de-DE" b="1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Durch ein einfaches Zähl-</a:t>
            </a:r>
            <a:r>
              <a:rPr lang="de-DE" dirty="0" err="1">
                <a:ea typeface="ＭＳ Ｐゴシック" charset="0"/>
              </a:rPr>
              <a:t>Rangmaß</a:t>
            </a:r>
            <a:r>
              <a:rPr lang="de-DE" dirty="0">
                <a:ea typeface="ＭＳ Ｐゴシック" charset="0"/>
              </a:rPr>
              <a:t> wird das Stück mit den meisten Vorkommen von </a:t>
            </a:r>
            <a:r>
              <a:rPr lang="de-DE" b="1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bestbewertet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9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Term-Frequenz </a:t>
            </a:r>
            <a:r>
              <a:rPr lang="de-DE">
                <a:solidFill>
                  <a:srgbClr val="0000FF"/>
                </a:solidFill>
                <a:latin typeface="+mn-lt"/>
                <a:ea typeface="ＭＳ Ｐゴシック" charset="0"/>
                <a:cs typeface="ＭＳ Ｐゴシック" charset="0"/>
              </a:rPr>
              <a:t>tf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Lange Dokumente enthalten per se hohe Zähler</a:t>
            </a:r>
          </a:p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Normalisierung </a:t>
            </a:r>
            <a:r>
              <a:rPr lang="de-DE" sz="3000">
                <a:ea typeface="ＭＳ Ｐゴシック" charset="0"/>
              </a:rPr>
              <a:t>durch Dokumentlänge</a:t>
            </a:r>
          </a:p>
          <a:p>
            <a:pPr eaLnBrk="1" hangingPunct="1"/>
            <a:r>
              <a:rPr lang="de-DE" sz="3000">
                <a:ea typeface="ＭＳ Ｐゴシック" charset="0"/>
              </a:rPr>
              <a:t>Verwendung von </a:t>
            </a:r>
            <a:r>
              <a:rPr lang="de-DE" sz="3000">
                <a:solidFill>
                  <a:srgbClr val="0305FF"/>
                </a:solidFill>
                <a:ea typeface="ＭＳ Ｐゴシック" charset="0"/>
              </a:rPr>
              <a:t>relativen Häufigkeiten </a:t>
            </a:r>
            <a:br>
              <a:rPr lang="de-DE" sz="3000">
                <a:ea typeface="ＭＳ Ｐゴシック" charset="0"/>
              </a:rPr>
            </a:br>
            <a:r>
              <a:rPr lang="de-DE" sz="3000">
                <a:ea typeface="ＭＳ Ｐゴシック" charset="0"/>
              </a:rPr>
              <a:t>(Term-Frequenz</a:t>
            </a:r>
            <a:r>
              <a:rPr lang="de-DE" sz="300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 tf</a:t>
            </a:r>
            <a:r>
              <a:rPr lang="de-DE" sz="30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Ist das schon ausreichend?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03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Gewichtete Term-Frequenz</a:t>
            </a:r>
            <a:endParaRPr lang="de-DE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Anzahl Vorkommen mit linearem Einfluss?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0 vs. 1 Vorkommen eines Terms in einem Dokument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1 vs. 2 Vorkommen</a:t>
            </a:r>
          </a:p>
          <a:p>
            <a:pPr lvl="1" eaLnBrk="1" hangingPunct="1"/>
            <a:r>
              <a:rPr lang="de-DE" sz="2000" dirty="0">
                <a:ea typeface="ＭＳ Ｐゴシック" charset="0"/>
              </a:rPr>
              <a:t>2 vs. 3 Vorkommen …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Viel hilft viel, aber richtig viel hilft nicht richtig viel mehr</a:t>
            </a: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Terme, die selten sind, zeichnen ein Dokument aber gewissenmaßen aus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10 Vorkommen von </a:t>
            </a:r>
            <a:r>
              <a:rPr lang="de-DE" sz="2200" b="1" dirty="0" err="1">
                <a:ea typeface="ＭＳ Ｐゴシック" charset="0"/>
              </a:rPr>
              <a:t>hernia</a:t>
            </a:r>
            <a:r>
              <a:rPr lang="de-DE" sz="2200" dirty="0">
                <a:ea typeface="ＭＳ Ｐゴシック" charset="0"/>
              </a:rPr>
              <a:t> </a:t>
            </a:r>
            <a:r>
              <a:rPr lang="de-DE" sz="2200" dirty="0" err="1">
                <a:ea typeface="ＭＳ Ｐゴシック" charset="0"/>
              </a:rPr>
              <a:t>vs</a:t>
            </a:r>
            <a:endParaRPr lang="de-DE" sz="2200" dirty="0"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ea typeface="ＭＳ Ｐゴシック" charset="0"/>
              </a:rPr>
              <a:t>10 Vorkommen von </a:t>
            </a:r>
            <a:r>
              <a:rPr lang="de-DE" sz="2200" b="1" dirty="0" err="1">
                <a:ea typeface="ＭＳ Ｐゴシック" charset="0"/>
              </a:rPr>
              <a:t>the</a:t>
            </a:r>
            <a:endParaRPr lang="de-DE" sz="2200" b="1" dirty="0">
              <a:ea typeface="ＭＳ Ｐゴシック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85062"/>
              </p:ext>
            </p:extLst>
          </p:nvPr>
        </p:nvGraphicFramePr>
        <p:xfrm>
          <a:off x="939006" y="3501008"/>
          <a:ext cx="72659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4" name="Formel" r:id="rId4" imgW="2514600" imgH="241200" progId="Equation.3">
                  <p:embed/>
                </p:oleObj>
              </mc:Choice>
              <mc:Fallback>
                <p:oleObj name="Formel" r:id="rId4" imgW="2514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006" y="3501008"/>
                        <a:ext cx="726598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96B7C-5505-D54E-8099-75372E698E95}"/>
              </a:ext>
            </a:extLst>
          </p:cNvPr>
          <p:cNvSpPr txBox="1"/>
          <p:nvPr/>
        </p:nvSpPr>
        <p:spPr>
          <a:xfrm>
            <a:off x="6394638" y="3492297"/>
            <a:ext cx="25330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sonst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7489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tf x idf Termgewichtung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Kombiniertes Maß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endParaRPr lang="de-DE" sz="2400" baseline="-25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sz="2000" dirty="0">
                <a:ea typeface="ＭＳ Ｐゴシック" charset="0"/>
              </a:rPr>
              <a:t>Term-Frequenz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tf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r>
              <a:rPr lang="de-DE" sz="2000" dirty="0">
                <a:ea typeface="ＭＳ Ｐゴシック" charset="0"/>
              </a:rPr>
              <a:t> (oder gewichtet: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wtf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i,d</a:t>
            </a:r>
            <a:r>
              <a:rPr lang="de-DE" sz="2000" dirty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sz="2000" dirty="0">
                <a:ea typeface="ＭＳ Ｐゴシック" charset="0"/>
              </a:rPr>
              <a:t>Inverse Dokumentfrequenz 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idf</a:t>
            </a:r>
            <a:r>
              <a:rPr lang="de-DE" sz="2000" dirty="0">
                <a:ea typeface="ＭＳ Ｐゴシック" charset="0"/>
              </a:rPr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Maß der Information: 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Seltenheit eines Terms im Korpus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de-DE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400" dirty="0">
              <a:ea typeface="ＭＳ Ｐゴシック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22825"/>
              </p:ext>
            </p:extLst>
          </p:nvPr>
        </p:nvGraphicFramePr>
        <p:xfrm>
          <a:off x="5325629" y="2060848"/>
          <a:ext cx="1698229" cy="73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6" name="Formel" r:id="rId4" imgW="965200" imgH="419100" progId="Equation.3">
                  <p:embed/>
                </p:oleObj>
              </mc:Choice>
              <mc:Fallback>
                <p:oleObj name="Formel" r:id="rId4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629" y="2060848"/>
                        <a:ext cx="1698229" cy="739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gradFill rotWithShape="0">
                              <a:gsLst>
                                <a:gs pos="0">
                                  <a:srgbClr val="A50021"/>
                                </a:gs>
                                <a:gs pos="100000">
                                  <a:schemeClr val="tx1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448272" y="540143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K. </a:t>
            </a:r>
            <a:r>
              <a:rPr lang="de-DE" sz="1400" dirty="0" err="1">
                <a:solidFill>
                  <a:srgbClr val="0000FF"/>
                </a:solidFill>
              </a:rPr>
              <a:t>Spärck</a:t>
            </a:r>
            <a:r>
              <a:rPr lang="de-DE" sz="1400" dirty="0">
                <a:solidFill>
                  <a:srgbClr val="0000FF"/>
                </a:solidFill>
              </a:rPr>
              <a:t> Jones. A Statistical Interpretation of Term </a:t>
            </a:r>
            <a:r>
              <a:rPr lang="de-DE" sz="1400" dirty="0" err="1">
                <a:solidFill>
                  <a:srgbClr val="0000FF"/>
                </a:solidFill>
              </a:rPr>
              <a:t>Specificity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Its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Application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Retrieval</a:t>
            </a:r>
            <a:r>
              <a:rPr lang="de-DE" sz="1400" dirty="0">
                <a:solidFill>
                  <a:srgbClr val="0000FF"/>
                </a:solidFill>
              </a:rPr>
              <a:t>. Journal of </a:t>
            </a:r>
            <a:r>
              <a:rPr lang="de-DE" sz="1400" dirty="0" err="1">
                <a:solidFill>
                  <a:srgbClr val="0000FF"/>
                </a:solidFill>
              </a:rPr>
              <a:t>Documentation</a:t>
            </a:r>
            <a:r>
              <a:rPr lang="de-DE" sz="1400" dirty="0">
                <a:solidFill>
                  <a:srgbClr val="0000FF"/>
                </a:solidFill>
              </a:rPr>
              <a:t> 28: 11–21, </a:t>
            </a:r>
            <a:r>
              <a:rPr lang="de-DE" sz="1400" b="1" dirty="0">
                <a:solidFill>
                  <a:srgbClr val="FF0000"/>
                </a:solidFill>
              </a:rPr>
              <a:t>1972</a:t>
            </a: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FCCD539C-2611-4340-8DE5-C169EDA0AB6E}"/>
              </a:ext>
            </a:extLst>
          </p:cNvPr>
          <p:cNvSpPr/>
          <p:nvPr/>
        </p:nvSpPr>
        <p:spPr>
          <a:xfrm>
            <a:off x="2448272" y="6189229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dirty="0" err="1"/>
              <a:t>Siehe</a:t>
            </a:r>
            <a:r>
              <a:rPr lang="en-US" sz="1400" dirty="0"/>
              <a:t> </a:t>
            </a:r>
            <a:r>
              <a:rPr lang="en-US" sz="1400" dirty="0" err="1"/>
              <a:t>auch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305FF"/>
                </a:solidFill>
              </a:rPr>
              <a:t>Kishore </a:t>
            </a:r>
            <a:r>
              <a:rPr lang="en-US" sz="1400" dirty="0" err="1">
                <a:solidFill>
                  <a:srgbClr val="0305FF"/>
                </a:solidFill>
              </a:rPr>
              <a:t>Papineni</a:t>
            </a:r>
            <a:r>
              <a:rPr lang="en-US" sz="1400" dirty="0">
                <a:solidFill>
                  <a:srgbClr val="0305FF"/>
                </a:solidFill>
              </a:rPr>
              <a:t>, NAACL 2, </a:t>
            </a:r>
            <a:r>
              <a:rPr lang="en-US" sz="1400" b="1" dirty="0">
                <a:solidFill>
                  <a:srgbClr val="FF0000"/>
                </a:solidFill>
              </a:rPr>
              <a:t>2002</a:t>
            </a:r>
            <a:r>
              <a:rPr lang="en-US" sz="1400" dirty="0">
                <a:solidFill>
                  <a:srgbClr val="0305FF"/>
                </a:solidFill>
              </a:rPr>
              <a:t> </a:t>
            </a:r>
            <a:br>
              <a:rPr lang="en-US" sz="1400" dirty="0"/>
            </a:b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theoretische</a:t>
            </a:r>
            <a:r>
              <a:rPr lang="en-US" sz="1400" dirty="0"/>
              <a:t> </a:t>
            </a:r>
            <a:r>
              <a:rPr lang="en-US" sz="1400" dirty="0" err="1"/>
              <a:t>Rechtfertigung</a:t>
            </a:r>
            <a:endParaRPr lang="en-US" sz="1400" dirty="0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419AF8D-A853-9147-AE91-FA0081169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76038"/>
              </p:ext>
            </p:extLst>
          </p:nvPr>
        </p:nvGraphicFramePr>
        <p:xfrm>
          <a:off x="995713" y="4094734"/>
          <a:ext cx="5179030" cy="106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7" name="Formel" r:id="rId6" imgW="3136900" imgH="647700" progId="Equation.3">
                  <p:embed/>
                </p:oleObj>
              </mc:Choice>
              <mc:Fallback>
                <p:oleObj name="Formel" r:id="rId6" imgW="3136900" imgH="64770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13" y="4094734"/>
                        <a:ext cx="5179030" cy="1069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064">
            <a:extLst>
              <a:ext uri="{FF2B5EF4-FFF2-40B4-BE49-F238E27FC236}">
                <a16:creationId xmlns:a16="http://schemas.microsoft.com/office/drawing/2014/main" id="{B0AC42C2-9B69-4149-8809-9AB49D85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36" y="2904353"/>
            <a:ext cx="2379416" cy="1355681"/>
          </a:xfrm>
          <a:prstGeom prst="leftArrowCallout">
            <a:avLst>
              <a:gd name="adj1" fmla="val 25000"/>
              <a:gd name="adj2" fmla="val 25000"/>
              <a:gd name="adj3" fmla="val 17194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dirty="0"/>
              <a:t>TF.IDF-</a:t>
            </a:r>
            <a:r>
              <a:rPr lang="en-US" dirty="0" err="1"/>
              <a:t>Maß</a:t>
            </a:r>
            <a:endParaRPr lang="en-US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12256A5D-C45F-ED4E-BAAD-8494C684F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623792"/>
              </p:ext>
            </p:extLst>
          </p:nvPr>
        </p:nvGraphicFramePr>
        <p:xfrm>
          <a:off x="971600" y="3336436"/>
          <a:ext cx="3672408" cy="57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8" name="Formel" r:id="rId8" imgW="1358900" imgH="215900" progId="Equation.3">
                  <p:embed/>
                </p:oleObj>
              </mc:Choice>
              <mc:Fallback>
                <p:oleObj name="Formel" r:id="rId8" imgW="1358900" imgH="215900" progId="Equation.3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36436"/>
                        <a:ext cx="3672408" cy="57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</a:rPr>
              <a:t>Beispiel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</a:rPr>
              <a:t>mit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Tf.idf-Maßen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62633"/>
              </p:ext>
            </p:extLst>
          </p:nvPr>
        </p:nvGraphicFramePr>
        <p:xfrm>
          <a:off x="781050" y="3429000"/>
          <a:ext cx="767715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6" name="Arbeitsblatt" r:id="rId3" imgW="9525305" imgH="3057754" progId="Excel.Sheet.8">
                  <p:embed/>
                </p:oleObj>
              </mc:Choice>
              <mc:Fallback>
                <p:oleObj name="Arbeitsblatt" r:id="rId3" imgW="9525305" imgH="3057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429000"/>
                        <a:ext cx="7677150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438400" y="3722171"/>
            <a:ext cx="457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881983" y="2726240"/>
            <a:ext cx="3399520" cy="46166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NB </a:t>
            </a:r>
            <a:r>
              <a:rPr lang="en-US" i="0" dirty="0" err="1">
                <a:latin typeface="+mn-lt"/>
              </a:rPr>
              <a:t>Maße</a:t>
            </a:r>
            <a:r>
              <a:rPr lang="en-US" i="0" dirty="0">
                <a:latin typeface="+mn-lt"/>
              </a:rPr>
              <a:t> </a:t>
            </a:r>
            <a:r>
              <a:rPr lang="en-US" i="0" dirty="0" err="1">
                <a:latin typeface="+mn-lt"/>
              </a:rPr>
              <a:t>können</a:t>
            </a:r>
            <a:r>
              <a:rPr lang="en-US" i="0" dirty="0">
                <a:latin typeface="+mn-lt"/>
              </a:rPr>
              <a:t> &gt;1 sein!</a:t>
            </a:r>
          </a:p>
        </p:txBody>
      </p:sp>
      <p:cxnSp>
        <p:nvCxnSpPr>
          <p:cNvPr id="59399" name="AutoShape 7"/>
          <p:cNvCxnSpPr>
            <a:cxnSpLocks noChangeShapeType="1"/>
            <a:endCxn id="59397" idx="3"/>
          </p:cNvCxnSpPr>
          <p:nvPr/>
        </p:nvCxnSpPr>
        <p:spPr bwMode="auto">
          <a:xfrm flipH="1">
            <a:off x="2895600" y="2996952"/>
            <a:ext cx="1964432" cy="90988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FC0AF-38E0-F34E-A4C4-1204BE8E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Dokument sind Vektoren</a:t>
            </a:r>
          </a:p>
          <a:p>
            <a:r>
              <a:rPr lang="de-DE" dirty="0"/>
              <a:t>Vektorraum durch Korpus vorgegeben</a:t>
            </a:r>
          </a:p>
          <a:p>
            <a:pPr lvl="1"/>
            <a:r>
              <a:rPr lang="de-DE" dirty="0"/>
              <a:t>Terme als Achsen </a:t>
            </a:r>
            <a:r>
              <a:rPr lang="de-DE" sz="1800" dirty="0"/>
              <a:t>(20000+ Dimensionen, selbst mit Wortstämmen)</a:t>
            </a:r>
            <a:endParaRPr lang="de-DE" dirty="0"/>
          </a:p>
          <a:p>
            <a:pPr lvl="1"/>
            <a:r>
              <a:rPr lang="de-DE" dirty="0"/>
              <a:t>Dokumente als Punkte</a:t>
            </a:r>
          </a:p>
        </p:txBody>
      </p:sp>
    </p:spTree>
    <p:extLst>
      <p:ext uri="{BB962C8B-B14F-4D97-AF65-F5344CB8AC3E}">
        <p14:creationId xmlns:p14="http://schemas.microsoft.com/office/powerpoint/2010/main" val="330474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宋体" charset="0"/>
                <a:cs typeface="宋体" charset="0"/>
              </a:rPr>
              <a:t>Information Retrieval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528" y="4289028"/>
            <a:ext cx="88204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000" i="0" dirty="0">
                <a:latin typeface="+mn-lt"/>
                <a:ea typeface="宋体" charset="0"/>
                <a:cs typeface="宋体" charset="0"/>
              </a:rPr>
              <a:t>Dokumente die „</a:t>
            </a:r>
            <a:r>
              <a:rPr lang="de-DE" altLang="zh-CN" sz="2000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ähnlich</a:t>
            </a:r>
            <a:r>
              <a:rPr lang="de-DE" altLang="zh-CN" sz="2000" i="0" dirty="0">
                <a:latin typeface="+mn-lt"/>
                <a:ea typeface="宋体" charset="0"/>
                <a:cs typeface="宋体" charset="0"/>
              </a:rPr>
              <a:t>“ sind, sprechen über ähnliche Dinge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000" i="0" dirty="0">
                <a:solidFill>
                  <a:srgbClr val="00B050"/>
                </a:solidFill>
                <a:latin typeface="+mn-lt"/>
                <a:ea typeface="宋体" charset="0"/>
                <a:cs typeface="宋体" charset="0"/>
              </a:rPr>
              <a:t>Definition 1 </a:t>
            </a:r>
            <a:r>
              <a:rPr lang="de-DE" altLang="zh-CN" sz="2000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Unähnlichkeit als Euklidischer Abstand der Endpunkte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sz="2000" i="0" dirty="0">
              <a:latin typeface="+mn-lt"/>
              <a:ea typeface="宋体" charset="0"/>
              <a:cs typeface="宋体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sz="2000" i="0" dirty="0">
              <a:latin typeface="+mn-lt"/>
              <a:ea typeface="宋体" charset="0"/>
              <a:cs typeface="宋体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000" i="0" dirty="0">
                <a:latin typeface="+mn-lt"/>
                <a:ea typeface="宋体" charset="0"/>
                <a:cs typeface="宋体" charset="0"/>
              </a:rPr>
              <a:t>Normalisierung nötig (Lange der Vektoren = 1), ginge aber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000" i="0" dirty="0">
                <a:latin typeface="+mn-lt"/>
                <a:ea typeface="宋体" charset="0"/>
                <a:cs typeface="宋体" charset="0"/>
              </a:rPr>
              <a:t>Je großer die Distanz desto unähnlicher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zh-CN" sz="2000" i="0" dirty="0">
              <a:latin typeface="+mn-lt"/>
              <a:ea typeface="宋体" charset="0"/>
              <a:cs typeface="宋体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1CABE5-1587-9A43-B2DD-6ED2DEB53AB0}"/>
              </a:ext>
            </a:extLst>
          </p:cNvPr>
          <p:cNvGrpSpPr/>
          <p:nvPr/>
        </p:nvGrpSpPr>
        <p:grpSpPr>
          <a:xfrm>
            <a:off x="2699792" y="1332385"/>
            <a:ext cx="3696816" cy="2631598"/>
            <a:chOff x="1596008" y="1332384"/>
            <a:chExt cx="4800600" cy="3417332"/>
          </a:xfrm>
        </p:grpSpPr>
        <p:cxnSp>
          <p:nvCxnSpPr>
            <p:cNvPr id="23556" name="AutoShape 4"/>
            <p:cNvCxnSpPr>
              <a:cxnSpLocks noChangeShapeType="1"/>
            </p:cNvCxnSpPr>
            <p:nvPr/>
          </p:nvCxnSpPr>
          <p:spPr bwMode="auto">
            <a:xfrm>
              <a:off x="3729608" y="3313584"/>
              <a:ext cx="2667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7" name="AutoShape 5"/>
            <p:cNvCxnSpPr>
              <a:cxnSpLocks noChangeShapeType="1"/>
            </p:cNvCxnSpPr>
            <p:nvPr/>
          </p:nvCxnSpPr>
          <p:spPr bwMode="auto">
            <a:xfrm flipV="1">
              <a:off x="3729608" y="1408584"/>
              <a:ext cx="0" cy="190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8" name="AutoShape 6"/>
            <p:cNvCxnSpPr>
              <a:cxnSpLocks noChangeShapeType="1"/>
            </p:cNvCxnSpPr>
            <p:nvPr/>
          </p:nvCxnSpPr>
          <p:spPr bwMode="auto">
            <a:xfrm flipH="1">
              <a:off x="1977008" y="3313584"/>
              <a:ext cx="1752600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9" name="AutoShape 7"/>
            <p:cNvCxnSpPr>
              <a:cxnSpLocks noChangeShapeType="1"/>
            </p:cNvCxnSpPr>
            <p:nvPr/>
          </p:nvCxnSpPr>
          <p:spPr bwMode="auto">
            <a:xfrm flipV="1">
              <a:off x="3729608" y="2627784"/>
              <a:ext cx="19050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>
              <a:off x="3729608" y="3313584"/>
              <a:ext cx="16002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1" name="AutoShape 9"/>
            <p:cNvCxnSpPr>
              <a:cxnSpLocks noChangeShapeType="1"/>
            </p:cNvCxnSpPr>
            <p:nvPr/>
          </p:nvCxnSpPr>
          <p:spPr bwMode="auto">
            <a:xfrm flipV="1">
              <a:off x="3729608" y="1789584"/>
              <a:ext cx="914400" cy="1524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2" name="AutoShape 10"/>
            <p:cNvCxnSpPr>
              <a:cxnSpLocks noChangeShapeType="1"/>
            </p:cNvCxnSpPr>
            <p:nvPr/>
          </p:nvCxnSpPr>
          <p:spPr bwMode="auto">
            <a:xfrm flipH="1">
              <a:off x="3196208" y="3313584"/>
              <a:ext cx="533400" cy="1066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3" name="AutoShape 11"/>
            <p:cNvCxnSpPr>
              <a:cxnSpLocks noChangeShapeType="1"/>
            </p:cNvCxnSpPr>
            <p:nvPr/>
          </p:nvCxnSpPr>
          <p:spPr bwMode="auto">
            <a:xfrm flipH="1" flipV="1">
              <a:off x="2053208" y="2170584"/>
              <a:ext cx="1676400" cy="1143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5847333" y="32754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4644007" y="1484784"/>
              <a:ext cx="914397" cy="47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 dirty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 dirty="0">
                  <a:latin typeface="+mn-lt"/>
                  <a:ea typeface="宋体" charset="0"/>
                  <a:cs typeface="宋体" charset="0"/>
                </a:rPr>
                <a:t>2</a:t>
              </a:r>
              <a:endParaRPr lang="en-US" altLang="zh-CN" sz="1800" i="0" dirty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5558408" y="2399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1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1596008" y="2018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3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3120008" y="4380384"/>
              <a:ext cx="40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4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5177408" y="3923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5</a:t>
              </a: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3272408" y="13323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1596008" y="40755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3958208" y="2983384"/>
              <a:ext cx="228600" cy="177800"/>
            </a:xfrm>
            <a:custGeom>
              <a:avLst/>
              <a:gdLst>
                <a:gd name="T0" fmla="*/ 0 w 144"/>
                <a:gd name="T1" fmla="*/ 2147483647 h 112"/>
                <a:gd name="T2" fmla="*/ 2147483647 w 144"/>
                <a:gd name="T3" fmla="*/ 2147483647 h 112"/>
                <a:gd name="T4" fmla="*/ 2147483647 w 144"/>
                <a:gd name="T5" fmla="*/ 2147483647 h 112"/>
                <a:gd name="T6" fmla="*/ 0 60000 65536"/>
                <a:gd name="T7" fmla="*/ 0 60000 65536"/>
                <a:gd name="T8" fmla="*/ 0 60000 65536"/>
                <a:gd name="T9" fmla="*/ 0 w 144"/>
                <a:gd name="T10" fmla="*/ 0 h 112"/>
                <a:gd name="T11" fmla="*/ 144 w 14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2">
                  <a:moveTo>
                    <a:pt x="0" y="16"/>
                  </a:moveTo>
                  <a:cubicBezTo>
                    <a:pt x="36" y="8"/>
                    <a:pt x="72" y="0"/>
                    <a:pt x="96" y="16"/>
                  </a:cubicBezTo>
                  <a:cubicBezTo>
                    <a:pt x="120" y="32"/>
                    <a:pt x="136" y="96"/>
                    <a:pt x="144" y="112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3272408" y="3161184"/>
              <a:ext cx="304800" cy="546100"/>
            </a:xfrm>
            <a:custGeom>
              <a:avLst/>
              <a:gdLst>
                <a:gd name="T0" fmla="*/ 2147483647 w 192"/>
                <a:gd name="T1" fmla="*/ 0 h 344"/>
                <a:gd name="T2" fmla="*/ 2147483647 w 192"/>
                <a:gd name="T3" fmla="*/ 2147483647 h 344"/>
                <a:gd name="T4" fmla="*/ 0 w 192"/>
                <a:gd name="T5" fmla="*/ 2147483647 h 344"/>
                <a:gd name="T6" fmla="*/ 2147483647 w 192"/>
                <a:gd name="T7" fmla="*/ 2147483647 h 344"/>
                <a:gd name="T8" fmla="*/ 2147483647 w 192"/>
                <a:gd name="T9" fmla="*/ 2147483647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344"/>
                <a:gd name="T17" fmla="*/ 192 w 192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344">
                  <a:moveTo>
                    <a:pt x="144" y="0"/>
                  </a:moveTo>
                  <a:cubicBezTo>
                    <a:pt x="108" y="12"/>
                    <a:pt x="72" y="24"/>
                    <a:pt x="48" y="48"/>
                  </a:cubicBezTo>
                  <a:cubicBezTo>
                    <a:pt x="24" y="72"/>
                    <a:pt x="0" y="104"/>
                    <a:pt x="0" y="144"/>
                  </a:cubicBezTo>
                  <a:cubicBezTo>
                    <a:pt x="0" y="184"/>
                    <a:pt x="16" y="256"/>
                    <a:pt x="48" y="288"/>
                  </a:cubicBezTo>
                  <a:cubicBezTo>
                    <a:pt x="80" y="320"/>
                    <a:pt x="176" y="344"/>
                    <a:pt x="192" y="336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4110608" y="2780184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cs typeface="Lucida Sans Unicode" charset="0"/>
                </a:rPr>
                <a:t>θ</a:t>
              </a: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2891408" y="3161184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cs typeface="Lucida Sans Unicode" charset="0"/>
                </a:rPr>
                <a:t>φ</a:t>
              </a:r>
            </a:p>
          </p:txBody>
        </p:sp>
      </p:grpSp>
      <p:sp>
        <p:nvSpPr>
          <p:cNvPr id="24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19</a:t>
            </a:fld>
            <a:endParaRPr lang="de-DE" sz="1100" dirty="0"/>
          </a:p>
        </p:txBody>
      </p:sp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7B52C339-969C-A247-83DB-1CE1A07CB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35668"/>
              </p:ext>
            </p:extLst>
          </p:nvPr>
        </p:nvGraphicFramePr>
        <p:xfrm>
          <a:off x="1860157" y="4992340"/>
          <a:ext cx="309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28" name="Formel" r:id="rId3" imgW="1777680" imgH="342720" progId="Equation.3">
                  <p:embed/>
                </p:oleObj>
              </mc:Choice>
              <mc:Fallback>
                <p:oleObj name="Formel" r:id="rId3" imgW="1777680" imgH="34272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157" y="4992340"/>
                        <a:ext cx="3098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74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Danksagung</a:t>
            </a:r>
          </a:p>
        </p:txBody>
      </p:sp>
      <p:sp>
        <p:nvSpPr>
          <p:cNvPr id="16388" name="Textplatzhalt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Präsentationen sind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aus Vorlesungen zu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dem folgenden Buch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entnommen: 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975"/>
            <a:ext cx="3251239" cy="4968875"/>
          </a:xfrm>
        </p:spPr>
      </p:pic>
    </p:spTree>
    <p:extLst>
      <p:ext uri="{BB962C8B-B14F-4D97-AF65-F5344CB8AC3E}">
        <p14:creationId xmlns:p14="http://schemas.microsoft.com/office/powerpoint/2010/main" val="1332264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>
                <a:latin typeface="+mn-lt"/>
                <a:ea typeface="宋体" charset="0"/>
                <a:cs typeface="宋体" charset="0"/>
              </a:rPr>
              <a:t>Cosinusähnlichkeit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 eaLnBrk="1" hangingPunct="1"/>
            <a:r>
              <a:rPr lang="de-DE" altLang="zh-CN" sz="2400" dirty="0">
                <a:solidFill>
                  <a:srgbClr val="00B050"/>
                </a:solidFill>
                <a:ea typeface="宋体" charset="0"/>
                <a:cs typeface="宋体" charset="0"/>
              </a:rPr>
              <a:t>Definition 2: 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Ähnlichkeit</a:t>
            </a:r>
            <a:r>
              <a:rPr lang="de-DE" altLang="zh-CN" sz="2400" dirty="0">
                <a:ea typeface="宋体" charset="0"/>
                <a:cs typeface="宋体" charset="0"/>
              </a:rPr>
              <a:t> zwischen Dokumenten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sz="2400" dirty="0">
                <a:ea typeface="宋体" charset="0"/>
                <a:cs typeface="宋体" charset="0"/>
              </a:rPr>
              <a:t> und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sz="2400" dirty="0">
                <a:ea typeface="宋体" charset="0"/>
                <a:cs typeface="宋体" charset="0"/>
              </a:rPr>
              <a:t> 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eingefangen durch Cosinus des Winkels zwischen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sz="2400" dirty="0">
                <a:ea typeface="宋体" charset="0"/>
                <a:cs typeface="宋体" charset="0"/>
              </a:rPr>
              <a:t> und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sz="2400" dirty="0">
                <a:ea typeface="宋体" charset="0"/>
                <a:cs typeface="宋体" charset="0"/>
              </a:rPr>
              <a:t> 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Normalisierung würde Rechenaufwand weiter reduzieren</a:t>
            </a:r>
          </a:p>
          <a:p>
            <a:pPr eaLnBrk="1" hangingPunct="1"/>
            <a:r>
              <a:rPr lang="de-DE" sz="2400" dirty="0"/>
              <a:t>Je ähnlicher sich zwei Objekte sind, desto größer ist das Ähnlichkeitsmaß</a:t>
            </a:r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marL="0" indent="0" eaLnBrk="1" hangingPunct="1">
              <a:buNone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19C26-A5D0-A847-9DD0-FDE4BA3507AF}"/>
              </a:ext>
            </a:extLst>
          </p:cNvPr>
          <p:cNvSpPr txBox="1"/>
          <p:nvPr/>
        </p:nvSpPr>
        <p:spPr>
          <a:xfrm>
            <a:off x="827584" y="2249127"/>
            <a:ext cx="4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(∠(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F9E1D9-7855-C043-99FC-10DB3902B41B}"/>
              </a:ext>
            </a:extLst>
          </p:cNvPr>
          <p:cNvGrpSpPr/>
          <p:nvPr/>
        </p:nvGrpSpPr>
        <p:grpSpPr>
          <a:xfrm>
            <a:off x="827584" y="2809083"/>
            <a:ext cx="6073588" cy="1412005"/>
            <a:chOff x="827584" y="2809083"/>
            <a:chExt cx="6073588" cy="1412005"/>
          </a:xfrm>
        </p:grpSpPr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4ADA3617-6E32-904B-BC0E-F5012951C6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457469"/>
                </p:ext>
              </p:extLst>
            </p:nvPr>
          </p:nvGraphicFramePr>
          <p:xfrm>
            <a:off x="971600" y="2809083"/>
            <a:ext cx="5929572" cy="1412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86" name="Formel" r:id="rId3" imgW="2667000" imgH="635000" progId="Equation.3">
                    <p:embed/>
                  </p:oleObj>
                </mc:Choice>
                <mc:Fallback>
                  <p:oleObj name="Formel" r:id="rId3" imgW="2667000" imgH="635000" progId="Equation.3">
                    <p:embed/>
                    <p:pic>
                      <p:nvPicPr>
                        <p:cNvPr id="286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2809083"/>
                          <a:ext cx="5929572" cy="1412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12C16EA-5466-D441-AB59-38B4F5753453}"/>
                </a:ext>
              </a:extLst>
            </p:cNvPr>
            <p:cNvSpPr/>
            <p:nvPr/>
          </p:nvSpPr>
          <p:spPr>
            <a:xfrm>
              <a:off x="827584" y="3168236"/>
              <a:ext cx="1656184" cy="54879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85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sz="3600" dirty="0">
                <a:latin typeface="+mn-lt"/>
                <a:ea typeface="宋体" charset="0"/>
                <a:cs typeface="宋体" charset="0"/>
              </a:rPr>
              <a:t>Anfragen im Vektorraummodell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Zentrale Idee: Anfrage ist kleines Dokument</a:t>
            </a: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Ergebnis: Dokumente sortiert nach Cosinus des Winkels der zugeordneten Vektoren zum Anfragevektor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marL="0" indent="0" eaLnBrk="1" hangingPunct="1">
              <a:buNone/>
            </a:pPr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Beachte: Vektor </a:t>
            </a:r>
            <a:r>
              <a:rPr lang="de-DE" altLang="zh-CN" sz="2400" i="1" dirty="0" err="1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</a:t>
            </a:r>
            <a:r>
              <a:rPr lang="de-DE" altLang="zh-CN" sz="2400" i="1" baseline="-25000" dirty="0" err="1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q</a:t>
            </a:r>
            <a:r>
              <a:rPr lang="de-DE" altLang="zh-CN" sz="2400" dirty="0">
                <a:ea typeface="宋体" charset="0"/>
                <a:cs typeface="宋体" charset="0"/>
              </a:rPr>
              <a:t> ist dünn besetzt!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102E3-89B3-BC43-955F-8626173BB489}"/>
              </a:ext>
            </a:extLst>
          </p:cNvPr>
          <p:cNvSpPr/>
          <p:nvPr/>
        </p:nvSpPr>
        <p:spPr>
          <a:xfrm>
            <a:off x="2699792" y="6169967"/>
            <a:ext cx="415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Siehe auch: Salton, G., </a:t>
            </a:r>
            <a:r>
              <a:rPr lang="en-US" sz="1200" i="1">
                <a:solidFill>
                  <a:srgbClr val="0305FF"/>
                </a:solidFill>
              </a:rPr>
              <a:t>Automatic information organization and retrieval. </a:t>
            </a:r>
            <a:r>
              <a:rPr lang="en-US" sz="1200">
                <a:solidFill>
                  <a:srgbClr val="0305FF"/>
                </a:solidFill>
              </a:rPr>
              <a:t>New York: McGraw-Hill Book Company. </a:t>
            </a:r>
            <a:r>
              <a:rPr lang="en-US" sz="1200" b="1">
                <a:solidFill>
                  <a:srgbClr val="FF0000"/>
                </a:solidFill>
              </a:rPr>
              <a:t>1968</a:t>
            </a:r>
            <a:r>
              <a:rPr lang="en-US" sz="1200">
                <a:solidFill>
                  <a:srgbClr val="0305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32D7E-D503-4B4C-9F6B-5CA44505E531}"/>
              </a:ext>
            </a:extLst>
          </p:cNvPr>
          <p:cNvSpPr txBox="1"/>
          <p:nvPr/>
        </p:nvSpPr>
        <p:spPr>
          <a:xfrm>
            <a:off x="827584" y="2708920"/>
            <a:ext cx="4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(∠(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84913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latin typeface="+mn-lt"/>
                <a:ea typeface="宋体" charset="0"/>
                <a:cs typeface="宋体" charset="0"/>
              </a:rPr>
              <a:t>Effiziente Berechnungen: </a:t>
            </a:r>
            <a:r>
              <a:rPr lang="de-DE" altLang="zh-CN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Ausblick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Finde die </a:t>
            </a:r>
            <a:r>
              <a:rPr lang="de-DE" altLang="zh-CN" sz="2800" dirty="0" err="1">
                <a:ea typeface="宋体" charset="0"/>
                <a:cs typeface="宋体" charset="0"/>
              </a:rPr>
              <a:t>k</a:t>
            </a:r>
            <a:r>
              <a:rPr lang="de-DE" altLang="zh-CN" sz="2800" dirty="0">
                <a:ea typeface="宋体" charset="0"/>
                <a:cs typeface="宋体" charset="0"/>
              </a:rPr>
              <a:t> besten Dokumente im Korpus in der Nähe der Anfrage</a:t>
            </a:r>
            <a:endParaRPr lang="de-DE" altLang="zh-CN" sz="2800" dirty="0">
              <a:ea typeface="宋体" charset="0"/>
              <a:cs typeface="宋体" charset="0"/>
              <a:sym typeface="Symbol" charset="0"/>
            </a:endParaRP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Nächste-Nachbarn-Anfrage </a:t>
            </a:r>
            <a:b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bzgl. Anfragevektor und Dokumentvektoren</a:t>
            </a:r>
            <a:endParaRPr lang="de-DE" altLang="zh-CN" sz="2000" dirty="0">
              <a:ea typeface="宋体" charset="0"/>
              <a:cs typeface="宋体" charset="0"/>
            </a:endParaRP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Multidimensionale Indexstrukturen + Dimensionsreduktion</a:t>
            </a: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Top-</a:t>
            </a:r>
            <a:r>
              <a:rPr lang="de-DE" altLang="zh-CN" sz="2000" dirty="0" err="1">
                <a:solidFill>
                  <a:srgbClr val="0305FF"/>
                </a:solidFill>
                <a:ea typeface="宋体" charset="0"/>
                <a:cs typeface="宋体" charset="0"/>
              </a:rPr>
              <a:t>k</a:t>
            </a:r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-Anfragebeantwortung</a:t>
            </a:r>
          </a:p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Gruppiere ähnliche Dokumente</a:t>
            </a: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Clusterbildung</a:t>
            </a:r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Nehmen wir an, die Bereiche sollen isoliert betrachtet werden (also keine Linearkombination)</a:t>
            </a:r>
          </a:p>
          <a:p>
            <a:pPr lvl="1" eaLnBrk="1" hangingPunct="1"/>
            <a:r>
              <a:rPr lang="de-DE" altLang="zh-CN" sz="2200" dirty="0">
                <a:ea typeface="宋体" charset="0"/>
                <a:cs typeface="宋体" charset="0"/>
              </a:rPr>
              <a:t>Muss man alle Dokumente ansehen?</a:t>
            </a:r>
          </a:p>
          <a:p>
            <a:pPr lvl="1" eaLnBrk="1" hangingPunct="1"/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Fagins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Algorithmus</a:t>
            </a:r>
          </a:p>
          <a:p>
            <a:pPr marL="0" indent="0" eaLnBrk="1" hangingPunct="1">
              <a:buNone/>
            </a:pP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8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Polysemie und Kontext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Wort hat mehrere Bedeutungen</a:t>
            </a:r>
            <a:r>
              <a:rPr lang="de-DE" sz="2400" dirty="0">
                <a:ea typeface="ＭＳ Ｐゴシック" charset="0"/>
              </a:rPr>
              <a:t>, vom Kontext abhängig</a:t>
            </a:r>
          </a:p>
          <a:p>
            <a:pPr>
              <a:spcBef>
                <a:spcPct val="0"/>
              </a:spcBef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Beispiel</a:t>
            </a:r>
            <a:r>
              <a:rPr lang="de-DE" sz="2400" dirty="0">
                <a:ea typeface="ＭＳ Ｐゴシック" charset="0"/>
              </a:rPr>
              <a:t>: Pferd = Tier, Turngerät, Schachfigur</a:t>
            </a:r>
          </a:p>
          <a:p>
            <a:pPr>
              <a:spcBef>
                <a:spcPct val="0"/>
              </a:spcBef>
              <a:buClrTx/>
            </a:pPr>
            <a:r>
              <a:rPr lang="de-DE" sz="2400" dirty="0">
                <a:ea typeface="ＭＳ Ｐゴシック" charset="0"/>
                <a:cs typeface="ＭＳ Ｐゴシック" charset="0"/>
              </a:rPr>
              <a:t>Vek</a:t>
            </a:r>
            <a:r>
              <a:rPr lang="de-DE" sz="2400" dirty="0">
                <a:ea typeface="ＭＳ Ｐゴシック" charset="0"/>
              </a:rPr>
              <a:t>torraummodell unterscheidet Bedeutungen nicht</a:t>
            </a:r>
            <a:endParaRPr lang="de-DE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•"/>
            </a:pPr>
            <a:endParaRPr lang="de-DE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25" name="Picture 5" descr="txp_fig">
            <a:extLst>
              <a:ext uri="{FF2B5EF4-FFF2-40B4-BE49-F238E27FC236}">
                <a16:creationId xmlns:a16="http://schemas.microsoft.com/office/drawing/2014/main" id="{8B151560-32F4-2C4F-AD55-B775CC8AAA3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20159"/>
            <a:ext cx="3957637" cy="5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CC1E-1043-B240-861C-3F468FC5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Synonymie und Kontext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770F-75B4-0B45-A9BE-DD06C60C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>
                <a:solidFill>
                  <a:srgbClr val="0305FF"/>
                </a:solidFill>
              </a:rPr>
              <a:t>Inhaltliche Übereinstimmung von verschiedenen Wörtern </a:t>
            </a:r>
            <a:r>
              <a:rPr lang="de-DE" dirty="0"/>
              <a:t>oder Konstruktionen in derselben Sprache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Beispiel</a:t>
            </a:r>
            <a:r>
              <a:rPr lang="de-DE" dirty="0"/>
              <a:t>: Geschenk, Mitbringsel</a:t>
            </a:r>
          </a:p>
          <a:p>
            <a:r>
              <a:rPr lang="de-DE" dirty="0"/>
              <a:t>Fehlende Assoziation im Vektorraummodell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Wenn Bedeutungen verschiedener Worte gleich, wird doch die </a:t>
            </a:r>
            <a:r>
              <a:rPr lang="de-DE" dirty="0">
                <a:solidFill>
                  <a:srgbClr val="0305FF"/>
                </a:solidFill>
              </a:rPr>
              <a:t>Verwendung von Worten im Umfeld ähnlich </a:t>
            </a:r>
            <a:r>
              <a:rPr lang="de-DE" dirty="0"/>
              <a:t>sein</a:t>
            </a:r>
          </a:p>
          <a:p>
            <a:r>
              <a:rPr lang="de-DE" dirty="0"/>
              <a:t>Wie können wir das einfangen?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86F06-BE38-3147-9302-3AB79F94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6" name="Picture 4" descr="txp_fig">
            <a:extLst>
              <a:ext uri="{FF2B5EF4-FFF2-40B4-BE49-F238E27FC236}">
                <a16:creationId xmlns:a16="http://schemas.microsoft.com/office/drawing/2014/main" id="{B5D38E93-1CA3-734E-9A25-971907B681F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79509"/>
            <a:ext cx="4187453" cy="5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018755"/>
            <a:ext cx="8136904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Informationsrecherche (Information </a:t>
            </a:r>
            <a:r>
              <a:rPr lang="de-DE" sz="2400" dirty="0" err="1">
                <a:cs typeface="+mn-cs"/>
              </a:rPr>
              <a:t>Retrieval</a:t>
            </a:r>
            <a:r>
              <a:rPr lang="de-DE" sz="2400" dirty="0">
                <a:cs typeface="+mn-cs"/>
              </a:rPr>
              <a:t>)</a:t>
            </a:r>
            <a:br>
              <a:rPr lang="de-DE" sz="2400" dirty="0">
                <a:cs typeface="+mn-cs"/>
              </a:rPr>
            </a:b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algn="l"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  <p:pic>
        <p:nvPicPr>
          <p:cNvPr id="4" name="Bild 5" descr="treclogo-c.gif">
            <a:extLst>
              <a:ext uri="{FF2B5EF4-FFF2-40B4-BE49-F238E27FC236}">
                <a16:creationId xmlns:a16="http://schemas.microsoft.com/office/drawing/2014/main" id="{3E64373E-9A0F-B145-B6E8-DBAFBB852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3" y="4156604"/>
            <a:ext cx="3216800" cy="1801737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9635D19-B0BF-BC4E-B471-509554E1C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41042"/>
              </p:ext>
            </p:extLst>
          </p:nvPr>
        </p:nvGraphicFramePr>
        <p:xfrm>
          <a:off x="497396" y="3717032"/>
          <a:ext cx="8179059" cy="26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7" name="Arbeitsblatt" r:id="rId4" imgW="9525305" imgH="3057754" progId="Excel.Sheet.8">
                  <p:embed/>
                </p:oleObj>
              </mc:Choice>
              <mc:Fallback>
                <p:oleObj name="Arbeitsblatt" r:id="rId4" imgW="9525305" imgH="3057754" progId="Excel.Sheet.8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6" y="3717032"/>
                        <a:ext cx="8179059" cy="2619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026B-F044-914A-925E-B6CAB9D8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Dimensionalitätsreduktion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9D9D4-47F4-D54E-BE5F-261BD0E1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Statt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m=20000 </a:t>
            </a:r>
            <a:r>
              <a:rPr lang="de-DE" dirty="0"/>
              <a:t>Terme für Vektoren zu verwenden,</a:t>
            </a:r>
            <a:br>
              <a:rPr lang="de-DE" dirty="0"/>
            </a:br>
            <a:r>
              <a:rPr lang="de-DE" dirty="0">
                <a:solidFill>
                  <a:srgbClr val="0305FF"/>
                </a:solidFill>
              </a:rPr>
              <a:t>Reduktion</a:t>
            </a:r>
            <a:r>
              <a:rPr lang="de-DE" dirty="0"/>
              <a:t> auf ca.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=100 </a:t>
            </a:r>
            <a:r>
              <a:rPr lang="de-DE" dirty="0"/>
              <a:t>neue Dimensionen, so dass Ähnlichkeiten beibehalten werden</a:t>
            </a:r>
          </a:p>
          <a:p>
            <a:r>
              <a:rPr lang="de-DE" dirty="0"/>
              <a:t>2 Methoden</a:t>
            </a:r>
          </a:p>
          <a:p>
            <a:pPr lvl="1"/>
            <a:r>
              <a:rPr lang="de-DE" dirty="0">
                <a:solidFill>
                  <a:srgbClr val="0305FF"/>
                </a:solidFill>
              </a:rPr>
              <a:t>Zufällige Projektion </a:t>
            </a:r>
            <a:r>
              <a:rPr lang="de-DE" dirty="0"/>
              <a:t>auf </a:t>
            </a:r>
            <a:r>
              <a:rPr lang="en-US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k&lt;&lt;m </a:t>
            </a:r>
            <a:r>
              <a:rPr lang="en-US" altLang="zh-CN" dirty="0" err="1">
                <a:ea typeface="宋体" charset="0"/>
                <a:cs typeface="宋体" charset="0"/>
              </a:rPr>
              <a:t>Achsen</a:t>
            </a:r>
            <a:endParaRPr lang="de-DE" dirty="0"/>
          </a:p>
          <a:p>
            <a:pPr lvl="1"/>
            <a:r>
              <a:rPr lang="de-DE" dirty="0">
                <a:solidFill>
                  <a:srgbClr val="0305FF"/>
                </a:solidFill>
              </a:rPr>
              <a:t>Latente semantische Indexierung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B0DFE-275C-7649-B66C-F10696A3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731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7772400" cy="593576"/>
          </a:xfrm>
        </p:spPr>
        <p:txBody>
          <a:bodyPr/>
          <a:lstStyle/>
          <a:p>
            <a:pPr eaLnBrk="1" hangingPunct="1"/>
            <a:r>
              <a:rPr lang="de-DE" altLang="zh-CN" sz="3600">
                <a:latin typeface="+mn-lt"/>
                <a:ea typeface="宋体" charset="0"/>
                <a:cs typeface="宋体" charset="0"/>
              </a:rPr>
              <a:t>Beispiel: Projektion von 3 auf 2 Achsen</a:t>
            </a:r>
          </a:p>
        </p:txBody>
      </p:sp>
      <p:cxnSp>
        <p:nvCxnSpPr>
          <p:cNvPr id="50179" name="AutoShape 3"/>
          <p:cNvCxnSpPr>
            <a:cxnSpLocks noChangeShapeType="1"/>
          </p:cNvCxnSpPr>
          <p:nvPr/>
        </p:nvCxnSpPr>
        <p:spPr bwMode="auto">
          <a:xfrm>
            <a:off x="2209800" y="3625032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0" name="AutoShape 4"/>
          <p:cNvCxnSpPr>
            <a:cxnSpLocks noChangeShapeType="1"/>
          </p:cNvCxnSpPr>
          <p:nvPr/>
        </p:nvCxnSpPr>
        <p:spPr bwMode="auto">
          <a:xfrm flipV="1">
            <a:off x="2209800" y="1720032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1" name="AutoShape 5"/>
          <p:cNvCxnSpPr>
            <a:cxnSpLocks noChangeShapeType="1"/>
          </p:cNvCxnSpPr>
          <p:nvPr/>
        </p:nvCxnSpPr>
        <p:spPr bwMode="auto">
          <a:xfrm flipH="1">
            <a:off x="457200" y="3625032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2" name="AutoShape 6"/>
          <p:cNvCxnSpPr>
            <a:cxnSpLocks noChangeShapeType="1"/>
          </p:cNvCxnSpPr>
          <p:nvPr/>
        </p:nvCxnSpPr>
        <p:spPr bwMode="auto">
          <a:xfrm flipV="1">
            <a:off x="2209800" y="2939232"/>
            <a:ext cx="1905000" cy="6858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3" name="AutoShape 7"/>
          <p:cNvCxnSpPr>
            <a:cxnSpLocks noChangeShapeType="1"/>
          </p:cNvCxnSpPr>
          <p:nvPr/>
        </p:nvCxnSpPr>
        <p:spPr bwMode="auto">
          <a:xfrm>
            <a:off x="2209800" y="3625032"/>
            <a:ext cx="1600200" cy="6858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4" name="AutoShape 8"/>
          <p:cNvCxnSpPr>
            <a:cxnSpLocks noChangeShapeType="1"/>
          </p:cNvCxnSpPr>
          <p:nvPr/>
        </p:nvCxnSpPr>
        <p:spPr bwMode="auto">
          <a:xfrm flipV="1">
            <a:off x="2209800" y="2101032"/>
            <a:ext cx="914400" cy="1524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5" name="AutoShape 9"/>
          <p:cNvCxnSpPr>
            <a:cxnSpLocks noChangeShapeType="1"/>
          </p:cNvCxnSpPr>
          <p:nvPr/>
        </p:nvCxnSpPr>
        <p:spPr bwMode="auto">
          <a:xfrm flipH="1" flipV="1">
            <a:off x="533400" y="2482032"/>
            <a:ext cx="1676400" cy="11430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124200" y="1796232"/>
            <a:ext cx="46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038600" y="2710632"/>
            <a:ext cx="39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6200" y="2329632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zh-CN" altLang="en-US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657600" y="4210819"/>
            <a:ext cx="39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809750" y="1477144"/>
            <a:ext cx="415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3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15900" y="2223269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baseline="-2500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09550" y="4509269"/>
            <a:ext cx="428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705350" y="3610744"/>
            <a:ext cx="411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4" name="AutoShape 18"/>
          <p:cNvCxnSpPr>
            <a:cxnSpLocks noChangeShapeType="1"/>
          </p:cNvCxnSpPr>
          <p:nvPr/>
        </p:nvCxnSpPr>
        <p:spPr bwMode="auto">
          <a:xfrm>
            <a:off x="6248400" y="4067944"/>
            <a:ext cx="2667000" cy="1588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597900" y="4067944"/>
            <a:ext cx="39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6" name="AutoShape 20"/>
          <p:cNvCxnSpPr>
            <a:cxnSpLocks noChangeShapeType="1"/>
          </p:cNvCxnSpPr>
          <p:nvPr/>
        </p:nvCxnSpPr>
        <p:spPr bwMode="auto">
          <a:xfrm flipV="1">
            <a:off x="6248400" y="2162944"/>
            <a:ext cx="0" cy="19050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867400" y="2010544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baseline="-2500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8" name="AutoShape 22"/>
          <p:cNvCxnSpPr>
            <a:cxnSpLocks noChangeShapeType="1"/>
          </p:cNvCxnSpPr>
          <p:nvPr/>
        </p:nvCxnSpPr>
        <p:spPr bwMode="auto">
          <a:xfrm flipV="1">
            <a:off x="6248400" y="3382144"/>
            <a:ext cx="1905000" cy="6858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9" name="AutoShape 23"/>
          <p:cNvCxnSpPr>
            <a:cxnSpLocks noChangeShapeType="1"/>
          </p:cNvCxnSpPr>
          <p:nvPr/>
        </p:nvCxnSpPr>
        <p:spPr bwMode="auto">
          <a:xfrm flipV="1">
            <a:off x="6248400" y="2543944"/>
            <a:ext cx="914400" cy="1524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6921500" y="2253432"/>
            <a:ext cx="46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7988300" y="3091632"/>
            <a:ext cx="39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0202" name="AutoShape 26"/>
          <p:cNvSpPr>
            <a:spLocks noChangeArrowheads="1"/>
          </p:cNvSpPr>
          <p:nvPr/>
        </p:nvSpPr>
        <p:spPr bwMode="auto">
          <a:xfrm>
            <a:off x="4953000" y="29249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836738" y="4601344"/>
            <a:ext cx="49543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Wähle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 zufällig im (t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,t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2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,t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3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) Raum</a:t>
            </a:r>
          </a:p>
          <a:p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Wähle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2 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zufällig aber orthogonal zu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endParaRPr lang="de-DE" altLang="zh-CN" i="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204" name="AutoShape 28"/>
          <p:cNvSpPr>
            <a:spLocks noChangeArrowheads="1"/>
          </p:cNvSpPr>
          <p:nvPr/>
        </p:nvSpPr>
        <p:spPr bwMode="auto">
          <a:xfrm>
            <a:off x="3979424" y="5566127"/>
            <a:ext cx="3515963" cy="551498"/>
          </a:xfrm>
          <a:prstGeom prst="upArrowCallout">
            <a:avLst>
              <a:gd name="adj1" fmla="val 172922"/>
              <a:gd name="adj2" fmla="val 172922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>
                <a:latin typeface="+mn-lt"/>
                <a:ea typeface="宋体" charset="0"/>
                <a:cs typeface="宋体" charset="0"/>
              </a:rPr>
              <a:t>Skalarprodukt von x</a:t>
            </a:r>
            <a:r>
              <a:rPr lang="de-DE" altLang="zh-CN" baseline="-25000" dirty="0">
                <a:latin typeface="+mn-lt"/>
                <a:ea typeface="宋体" charset="0"/>
                <a:cs typeface="宋体" charset="0"/>
              </a:rPr>
              <a:t>1 </a:t>
            </a:r>
            <a:r>
              <a:rPr lang="de-DE" altLang="zh-CN" dirty="0">
                <a:latin typeface="+mn-lt"/>
                <a:ea typeface="宋体" charset="0"/>
                <a:cs typeface="宋体" charset="0"/>
              </a:rPr>
              <a:t>und x</a:t>
            </a:r>
            <a:r>
              <a:rPr lang="de-DE" altLang="zh-CN" baseline="-25000" dirty="0">
                <a:latin typeface="+mn-lt"/>
                <a:ea typeface="宋体" charset="0"/>
                <a:cs typeface="宋体" charset="0"/>
              </a:rPr>
              <a:t>2 </a:t>
            </a:r>
            <a:r>
              <a:rPr lang="de-DE" altLang="zh-CN" dirty="0">
                <a:latin typeface="+mn-lt"/>
                <a:ea typeface="宋体" charset="0"/>
                <a:cs typeface="宋体" charset="0"/>
              </a:rPr>
              <a:t>gleich 0</a:t>
            </a:r>
            <a:endParaRPr lang="de-DE" altLang="zh-CN" baseline="-2500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29" name="Foliennummernplatzhalter 3"/>
          <p:cNvSpPr txBox="1">
            <a:spLocks/>
          </p:cNvSpPr>
          <p:nvPr/>
        </p:nvSpPr>
        <p:spPr>
          <a:xfrm>
            <a:off x="7956550" y="6369783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050" smtClean="0"/>
              <a:pPr algn="r">
                <a:defRPr/>
              </a:pPr>
              <a:t>27</a:t>
            </a:fld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2536485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9776"/>
            <a:ext cx="7772400" cy="566936"/>
          </a:xfrm>
        </p:spPr>
        <p:txBody>
          <a:bodyPr/>
          <a:lstStyle/>
          <a:p>
            <a:pPr eaLnBrk="1" hangingPunct="1"/>
            <a:r>
              <a:rPr lang="de-DE" altLang="zh-CN" sz="3200">
                <a:latin typeface="+mn-lt"/>
                <a:ea typeface="宋体" charset="0"/>
                <a:cs typeface="宋体" charset="0"/>
              </a:rPr>
              <a:t>Allgemein: Projektion auf </a:t>
            </a:r>
            <a:r>
              <a:rPr lang="de-DE" altLang="zh-CN" sz="3200" i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k&lt;&lt;m</a:t>
            </a:r>
            <a:r>
              <a:rPr lang="de-DE" altLang="zh-CN" sz="320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 </a:t>
            </a:r>
            <a:r>
              <a:rPr lang="de-DE" altLang="zh-CN" sz="3200">
                <a:latin typeface="+mn-lt"/>
                <a:ea typeface="宋体" charset="0"/>
                <a:cs typeface="宋体" charset="0"/>
              </a:rPr>
              <a:t>Achsen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206680" cy="4114800"/>
          </a:xfrm>
        </p:spPr>
        <p:txBody>
          <a:bodyPr/>
          <a:lstStyle/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Wähle zufällige Richtung x</a:t>
            </a:r>
            <a:r>
              <a:rPr lang="de-DE" altLang="zh-CN" i="1" baseline="-25000" dirty="0">
                <a:ea typeface="宋体" charset="0"/>
                <a:cs typeface="宋体" charset="0"/>
              </a:rPr>
              <a:t>1</a:t>
            </a:r>
            <a:r>
              <a:rPr lang="de-DE" altLang="zh-CN" dirty="0">
                <a:ea typeface="宋体" charset="0"/>
                <a:cs typeface="宋体" charset="0"/>
              </a:rPr>
              <a:t> im Vektorraum</a:t>
            </a:r>
          </a:p>
          <a:p>
            <a:pPr eaLnBrk="1" hangingPunct="1"/>
            <a:r>
              <a:rPr lang="de-DE" altLang="zh-CN" dirty="0" err="1">
                <a:ea typeface="宋体" charset="0"/>
                <a:cs typeface="宋体" charset="0"/>
              </a:rPr>
              <a:t>For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de-DE" altLang="zh-CN" dirty="0" err="1">
                <a:ea typeface="宋体" charset="0"/>
                <a:cs typeface="宋体" charset="0"/>
              </a:rPr>
              <a:t>from</a:t>
            </a:r>
            <a:r>
              <a:rPr lang="de-DE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 </a:t>
            </a:r>
            <a:r>
              <a:rPr lang="de-DE" altLang="zh-CN" dirty="0" err="1">
                <a:ea typeface="宋体" charset="0"/>
                <a:cs typeface="宋体" charset="0"/>
              </a:rPr>
              <a:t>to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  <a:r>
              <a:rPr lang="de-DE" altLang="zh-CN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de-DE" altLang="zh-CN" dirty="0">
                <a:ea typeface="宋体" charset="0"/>
                <a:cs typeface="宋体" charset="0"/>
              </a:rPr>
              <a:t>  Wähle zufällig eine Richtung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dirty="0">
                <a:ea typeface="宋体" charset="0"/>
                <a:cs typeface="宋体" charset="0"/>
              </a:rPr>
              <a:t> orthogonal zu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x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… 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–</a:t>
            </a:r>
            <a:r>
              <a:rPr lang="de-DE" altLang="zh-CN" baseline="-3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endParaRPr lang="de-DE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Projizieren eines jeden Vektors in den Unterraum </a:t>
            </a:r>
            <a:br>
              <a:rPr lang="de-DE" altLang="zh-CN" dirty="0">
                <a:ea typeface="宋体" charset="0"/>
                <a:cs typeface="宋体" charset="0"/>
              </a:rPr>
            </a:br>
            <a:r>
              <a:rPr lang="de-DE" altLang="zh-CN" dirty="0">
                <a:ea typeface="宋体" charset="0"/>
                <a:cs typeface="宋体" charset="0"/>
              </a:rPr>
              <a:t>aufgespannt durch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{x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…, </a:t>
            </a:r>
            <a:r>
              <a:rPr lang="de-DE" altLang="zh-CN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i="1" baseline="-25000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}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Mit hoher Wahrscheinlichkeit bleiben relative Distanzen erhalten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Aber: Relativ aufwendige Berechnungen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1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12159" y="1196975"/>
            <a:ext cx="2952453" cy="23760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Beispiel: Scherung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Der rote Pfeil ändert sich nicht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Eigenvektor</a:t>
            </a:r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Wiederholung: Abbildung von Daten</a:t>
            </a:r>
          </a:p>
        </p:txBody>
      </p:sp>
      <p:sp>
        <p:nvSpPr>
          <p:cNvPr id="17414" name="Rechteck 5"/>
          <p:cNvSpPr>
            <a:spLocks noChangeArrowheads="1"/>
          </p:cNvSpPr>
          <p:nvPr/>
        </p:nvSpPr>
        <p:spPr bwMode="auto">
          <a:xfrm>
            <a:off x="2917304" y="6300028"/>
            <a:ext cx="46790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2" name="Bild 1" descr="Mona_Lisa_with_eigenv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5342993" cy="4536504"/>
          </a:xfrm>
          <a:prstGeom prst="rect">
            <a:avLst/>
          </a:prstGeom>
        </p:spPr>
      </p:pic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07" y="3965500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01789" y="5245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1A42C-1820-A14F-AC78-9A1813AC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3122"/>
            <a:ext cx="9144000" cy="33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Text-basierte Anfragen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ea typeface="ＭＳ Ｐゴシック" charset="0"/>
              </a:rPr>
              <a:t>Finde Dokumente geordnet nach “Nützlichkeit”</a:t>
            </a:r>
          </a:p>
          <a:p>
            <a:pPr eaLnBrk="1" hangingPunct="1"/>
            <a:r>
              <a:rPr lang="de-DE" sz="2800">
                <a:ea typeface="ＭＳ Ｐゴシック" charset="0"/>
              </a:rPr>
              <a:t>Rangmaß (engl. score) aus [0,1]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Für jedes Dokument und jede Anfrage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877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Eigenwerte und Eigenvektoren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429"/>
            <a:ext cx="8229600" cy="4968875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Eigenvektoren</a:t>
            </a:r>
            <a:r>
              <a:rPr lang="de-DE" sz="2400" b="1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>
                <a:ea typeface="ＭＳ Ｐゴシック" charset="0"/>
                <a:cs typeface="ＭＳ Ｐゴシック" charset="0"/>
              </a:rPr>
              <a:t>(für eine quadratische</a:t>
            </a:r>
            <a:r>
              <a:rPr lang="de-DE" sz="2400">
                <a:ea typeface="ＭＳ Ｐゴシック" charset="0"/>
              </a:rPr>
              <a:t> m</a:t>
            </a:r>
            <a:r>
              <a:rPr lang="de-DE" sz="2400">
                <a:ea typeface="ＭＳ Ｐゴシック" charset="0"/>
                <a:sym typeface="Symbol" charset="0"/>
              </a:rPr>
              <a:t></a:t>
            </a:r>
            <a:r>
              <a:rPr lang="de-DE" sz="2400">
                <a:ea typeface="ＭＳ Ｐゴシック" charset="0"/>
              </a:rPr>
              <a:t>m Matrix </a:t>
            </a:r>
            <a:r>
              <a:rPr lang="de-DE" sz="2400" b="1">
                <a:ea typeface="ＭＳ Ｐゴシック" charset="0"/>
                <a:cs typeface="ＭＳ Ｐゴシック" charset="0"/>
              </a:rPr>
              <a:t>S</a:t>
            </a:r>
            <a:r>
              <a:rPr lang="de-DE" sz="24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solidFill>
                <a:srgbClr val="0033CC"/>
              </a:solidFill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>
                <a:solidFill>
                  <a:srgbClr val="0033CC"/>
                </a:solidFill>
                <a:ea typeface="ＭＳ Ｐゴシック" charset="0"/>
                <a:cs typeface="ＭＳ Ｐゴシック" charset="0"/>
              </a:rPr>
              <a:t>Wie viele Eigenwerte </a:t>
            </a:r>
            <a:r>
              <a:rPr lang="de-DE" sz="2400">
                <a:ea typeface="ＭＳ Ｐゴシック" charset="0"/>
                <a:cs typeface="ＭＳ Ｐゴシック" charset="0"/>
              </a:rPr>
              <a:t>gibt es maximal?</a:t>
            </a:r>
            <a:endParaRPr lang="de-DE" sz="2400" b="1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9866" y="4015060"/>
            <a:ext cx="7661277" cy="2046287"/>
            <a:chOff x="502" y="2827"/>
            <a:chExt cx="4826" cy="1289"/>
          </a:xfrm>
        </p:grpSpPr>
        <p:pic>
          <p:nvPicPr>
            <p:cNvPr id="18449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27"/>
              <a:ext cx="26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6"/>
            <p:cNvSpPr txBox="1">
              <a:spLocks noChangeArrowheads="1"/>
            </p:cNvSpPr>
            <p:nvPr/>
          </p:nvSpPr>
          <p:spPr bwMode="auto">
            <a:xfrm>
              <a:off x="502" y="3109"/>
              <a:ext cx="32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de-DE" i="0">
                  <a:latin typeface="+mn-lt"/>
                </a:rPr>
                <a:t>Hat eine von 0 verschiedene Lösung falls</a:t>
              </a:r>
              <a:endParaRPr kumimoji="1" lang="de-DE" sz="2000" i="0">
                <a:latin typeface="+mn-lt"/>
              </a:endParaRPr>
            </a:p>
          </p:txBody>
        </p:sp>
        <p:pic>
          <p:nvPicPr>
            <p:cNvPr id="1845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3171"/>
              <a:ext cx="104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8"/>
            <p:cNvSpPr txBox="1">
              <a:spLocks noChangeArrowheads="1"/>
            </p:cNvSpPr>
            <p:nvPr/>
          </p:nvSpPr>
          <p:spPr bwMode="auto">
            <a:xfrm>
              <a:off x="768" y="3476"/>
              <a:ext cx="456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1" lang="de-DE" sz="2000" i="0" dirty="0">
                  <a:latin typeface="+mn-lt"/>
                </a:rPr>
                <a:t>Gleichung m-</a:t>
              </a:r>
              <a:r>
                <a:rPr kumimoji="1" lang="de-DE" sz="2000" i="0" dirty="0" err="1">
                  <a:latin typeface="+mn-lt"/>
                </a:rPr>
                <a:t>ter</a:t>
              </a:r>
              <a:r>
                <a:rPr kumimoji="1" lang="de-DE" sz="2000" i="0" dirty="0">
                  <a:latin typeface="+mn-lt"/>
                </a:rPr>
                <a:t> Ordnung in </a:t>
              </a:r>
              <a:r>
                <a:rPr kumimoji="1" lang="de-DE" sz="2000" i="0" dirty="0" err="1">
                  <a:latin typeface="+mn-lt"/>
                </a:rPr>
                <a:t>λ</a:t>
              </a:r>
              <a:r>
                <a:rPr kumimoji="1" lang="de-DE" sz="2000" i="0" dirty="0">
                  <a:latin typeface="+mn-lt"/>
                </a:rPr>
                <a:t> mit maximal m verschiedenen Lösungen </a:t>
              </a:r>
              <a:r>
                <a:rPr kumimoji="1" lang="de-DE" sz="1800" i="0" dirty="0">
                  <a:latin typeface="+mn-lt"/>
                </a:rPr>
                <a:t>(Nullstellen des charakteristischen Polynoms) </a:t>
              </a:r>
              <a:br>
                <a:rPr kumimoji="1" lang="de-DE" sz="1800" i="0" dirty="0">
                  <a:latin typeface="+mn-lt"/>
                </a:rPr>
              </a:br>
              <a:r>
                <a:rPr kumimoji="1" lang="de-DE" sz="1800" i="0" dirty="0">
                  <a:latin typeface="+mn-lt"/>
                </a:rPr>
                <a:t>– </a:t>
              </a:r>
              <a:r>
                <a:rPr kumimoji="1" lang="de-DE" sz="1800" i="0" u="sng" dirty="0">
                  <a:latin typeface="+mn-lt"/>
                </a:rPr>
                <a:t>möglicherweise komplex, obwohl </a:t>
              </a:r>
              <a:r>
                <a:rPr kumimoji="1" lang="de-DE" sz="1800" b="1" i="0" u="sng" dirty="0">
                  <a:latin typeface="+mn-lt"/>
                </a:rPr>
                <a:t>S</a:t>
              </a:r>
              <a:r>
                <a:rPr kumimoji="1" lang="de-DE" sz="1800" i="0" u="sng" dirty="0">
                  <a:latin typeface="+mn-lt"/>
                </a:rPr>
                <a:t> real ist.</a:t>
              </a:r>
            </a:p>
          </p:txBody>
        </p:sp>
      </p:grp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505200" y="1772270"/>
            <a:ext cx="1752600" cy="6445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843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32607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9" name="AutoShape 11"/>
          <p:cNvCxnSpPr>
            <a:cxnSpLocks noChangeShapeType="1"/>
          </p:cNvCxnSpPr>
          <p:nvPr/>
        </p:nvCxnSpPr>
        <p:spPr bwMode="auto">
          <a:xfrm flipV="1">
            <a:off x="3367088" y="2135807"/>
            <a:ext cx="747712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12"/>
          <p:cNvCxnSpPr>
            <a:cxnSpLocks noChangeShapeType="1"/>
            <a:stCxn id="18441" idx="0"/>
          </p:cNvCxnSpPr>
          <p:nvPr/>
        </p:nvCxnSpPr>
        <p:spPr bwMode="auto">
          <a:xfrm flipH="1" flipV="1">
            <a:off x="4759328" y="2231058"/>
            <a:ext cx="349248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4491900" y="2610470"/>
            <a:ext cx="1233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Eigenwert</a:t>
            </a:r>
          </a:p>
        </p:txBody>
      </p:sp>
      <p:pic>
        <p:nvPicPr>
          <p:cNvPr id="184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7670"/>
            <a:ext cx="830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1875393" y="2610470"/>
            <a:ext cx="2380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(rechter) Eigenvektor</a:t>
            </a:r>
          </a:p>
        </p:txBody>
      </p:sp>
      <p:pic>
        <p:nvPicPr>
          <p:cNvPr id="184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1795"/>
            <a:ext cx="16922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72200" y="2004045"/>
            <a:ext cx="2589213" cy="985837"/>
            <a:chOff x="4080" y="1296"/>
            <a:chExt cx="1631" cy="621"/>
          </a:xfrm>
        </p:grpSpPr>
        <p:pic>
          <p:nvPicPr>
            <p:cNvPr id="18446" name="Picture 1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584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4173" y="1296"/>
              <a:ext cx="5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1800">
                  <a:latin typeface="+mn-lt"/>
                </a:rPr>
                <a:t>Beispiel</a:t>
              </a:r>
            </a:p>
          </p:txBody>
        </p:sp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4080" y="1296"/>
              <a:ext cx="1631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571253" y="3788534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Determinante</a:t>
            </a:r>
          </a:p>
        </p:txBody>
      </p:sp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7103601" y="3973200"/>
            <a:ext cx="467652" cy="61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Singulärwertzerlegung</a:t>
            </a:r>
          </a:p>
        </p:txBody>
      </p:sp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3742953" y="2213595"/>
            <a:ext cx="2536825" cy="1171575"/>
            <a:chOff x="2248" y="1632"/>
            <a:chExt cx="1598" cy="738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2352" y="1632"/>
            <a:ext cx="1065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0" name="Formel" r:id="rId3" imgW="672840" imgH="203040" progId="Equation.3">
                    <p:embed/>
                  </p:oleObj>
                </mc:Choice>
                <mc:Fallback>
                  <p:oleObj name="Formel" r:id="rId3" imgW="672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632"/>
                          <a:ext cx="1065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Rectangle 5"/>
            <p:cNvSpPr>
              <a:spLocks noChangeArrowheads="1"/>
            </p:cNvSpPr>
            <p:nvPr/>
          </p:nvSpPr>
          <p:spPr bwMode="auto">
            <a:xfrm>
              <a:off x="2248" y="2137"/>
              <a:ext cx="439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m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0" name="Rectangle 6"/>
            <p:cNvSpPr>
              <a:spLocks noChangeArrowheads="1"/>
            </p:cNvSpPr>
            <p:nvPr/>
          </p:nvSpPr>
          <p:spPr bwMode="auto">
            <a:xfrm>
              <a:off x="2892" y="2137"/>
              <a:ext cx="39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1" name="Rectangle 7"/>
            <p:cNvSpPr>
              <a:spLocks noChangeArrowheads="1"/>
            </p:cNvSpPr>
            <p:nvPr/>
          </p:nvSpPr>
          <p:spPr bwMode="auto">
            <a:xfrm>
              <a:off x="3496" y="2137"/>
              <a:ext cx="35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dirty="0" err="1">
                  <a:latin typeface="+mn-lt"/>
                  <a:cs typeface="Arial" charset="0"/>
                </a:rPr>
                <a:t>n</a:t>
              </a:r>
              <a:r>
                <a:rPr lang="de-DE" dirty="0" err="1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 dirty="0">
                <a:latin typeface="+mn-lt"/>
                <a:cs typeface="Arial" charset="0"/>
              </a:endParaRPr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 flipV="1">
              <a:off x="2544" y="192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 flipV="1">
              <a:off x="3024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386977" y="1196752"/>
            <a:ext cx="849719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600" i="0" dirty="0">
                <a:latin typeface="+mn-lt"/>
                <a:cs typeface="Arial" charset="0"/>
              </a:rPr>
              <a:t>Für eine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m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  <a:sym typeface="Symbol" charset="0"/>
              </a:rPr>
              <a:t>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n</a:t>
            </a:r>
            <a:r>
              <a:rPr lang="de-DE" sz="2600" i="0" dirty="0">
                <a:latin typeface="+mn-lt"/>
                <a:cs typeface="Arial" charset="0"/>
              </a:rPr>
              <a:t> Matrix </a:t>
            </a:r>
            <a:r>
              <a:rPr lang="de-DE" sz="3000" b="1" i="0" dirty="0">
                <a:latin typeface="+mn-lt"/>
                <a:cs typeface="Arial" charset="0"/>
              </a:rPr>
              <a:t>A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vom Rang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r</a:t>
            </a:r>
            <a:r>
              <a:rPr lang="de-DE" sz="2600" i="0" dirty="0">
                <a:latin typeface="+mn-lt"/>
                <a:cs typeface="Arial" charset="0"/>
              </a:rPr>
              <a:t> gibt es eine </a:t>
            </a:r>
            <a:r>
              <a:rPr lang="de-DE" sz="2600" i="0" dirty="0" err="1">
                <a:latin typeface="+mn-lt"/>
                <a:cs typeface="Arial" charset="0"/>
              </a:rPr>
              <a:t>Faktorisierung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(</a:t>
            </a:r>
            <a:r>
              <a:rPr lang="de-DE" sz="2600" i="0" dirty="0" err="1">
                <a:latin typeface="+mn-lt"/>
                <a:cs typeface="Arial" charset="0"/>
              </a:rPr>
              <a:t>Singulärwertzerlegung</a:t>
            </a:r>
            <a:r>
              <a:rPr lang="de-DE" sz="2600" i="0" dirty="0">
                <a:latin typeface="+mn-lt"/>
                <a:cs typeface="Arial" charset="0"/>
              </a:rPr>
              <a:t>, engl. Singular Value </a:t>
            </a:r>
            <a:r>
              <a:rPr lang="de-DE" sz="2600" i="0" dirty="0" err="1">
                <a:latin typeface="+mn-lt"/>
                <a:cs typeface="Arial" charset="0"/>
              </a:rPr>
              <a:t>Decomposition</a:t>
            </a:r>
            <a:r>
              <a:rPr lang="de-DE" sz="2600" i="0" dirty="0">
                <a:latin typeface="+mn-lt"/>
                <a:cs typeface="Arial" charset="0"/>
              </a:rPr>
              <a:t> 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= </a:t>
            </a:r>
            <a:r>
              <a:rPr lang="de-DE" sz="2600" b="1" i="0" dirty="0">
                <a:solidFill>
                  <a:srgbClr val="FF3300"/>
                </a:solidFill>
                <a:latin typeface="+mn-lt"/>
                <a:cs typeface="Arial" charset="0"/>
              </a:rPr>
              <a:t>SVD</a:t>
            </a:r>
            <a:r>
              <a:rPr lang="de-DE" sz="2600" i="0" dirty="0">
                <a:latin typeface="+mn-lt"/>
                <a:cs typeface="Arial" charset="0"/>
              </a:rPr>
              <a:t>) wie folgt:</a:t>
            </a:r>
          </a:p>
        </p:txBody>
      </p:sp>
      <p:sp>
        <p:nvSpPr>
          <p:cNvPr id="798732" name="Text Box 12"/>
          <p:cNvSpPr txBox="1">
            <a:spLocks noChangeArrowheads="1"/>
          </p:cNvSpPr>
          <p:nvPr/>
        </p:nvSpPr>
        <p:spPr bwMode="auto">
          <a:xfrm>
            <a:off x="463177" y="3629645"/>
            <a:ext cx="74936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U</a:t>
            </a:r>
            <a:r>
              <a:rPr lang="de-DE" sz="2600" i="0" dirty="0">
                <a:latin typeface="+mn-lt"/>
                <a:cs typeface="Arial" charset="0"/>
              </a:rPr>
              <a:t>: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links-singuläre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endParaRPr lang="de-DE" i="0" dirty="0">
              <a:latin typeface="+mn-lt"/>
              <a:cs typeface="Arial" charset="0"/>
            </a:endParaRP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45715" y="4194795"/>
            <a:ext cx="7584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V</a:t>
            </a:r>
            <a:r>
              <a:rPr lang="de-DE" sz="2600" i="0" dirty="0">
                <a:latin typeface="+mn-lt"/>
                <a:cs typeface="Arial" charset="0"/>
              </a:rPr>
              <a:t>: rechts-singuläre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endParaRPr lang="de-DE" i="0" dirty="0">
              <a:latin typeface="+mn-lt"/>
              <a:cs typeface="Arial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9052" y="4728195"/>
            <a:ext cx="7908927" cy="1609725"/>
            <a:chOff x="192" y="3216"/>
            <a:chExt cx="4982" cy="1014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2143" y="3552"/>
            <a:ext cx="73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1" name="Equation" r:id="rId5" imgW="583920" imgH="266400" progId="Equation.3">
                    <p:embed/>
                  </p:oleObj>
                </mc:Choice>
                <mc:Fallback>
                  <p:oleObj name="Equation" r:id="rId5" imgW="5839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" y="3552"/>
                          <a:ext cx="73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1584" y="3888"/>
            <a:ext cx="171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2" name="Formel" r:id="rId7" imgW="1079280" imgH="215640" progId="Equation.3">
                    <p:embed/>
                  </p:oleObj>
                </mc:Choice>
                <mc:Fallback>
                  <p:oleObj name="Formel" r:id="rId7" imgW="1079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888"/>
                          <a:ext cx="1710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7" name="AutoShape 17"/>
            <p:cNvSpPr>
              <a:spLocks noChangeArrowheads="1"/>
            </p:cNvSpPr>
            <p:nvPr/>
          </p:nvSpPr>
          <p:spPr bwMode="auto">
            <a:xfrm>
              <a:off x="3773" y="3919"/>
              <a:ext cx="1401" cy="233"/>
            </a:xfrm>
            <a:prstGeom prst="leftArrowCallout">
              <a:avLst>
                <a:gd name="adj1" fmla="val 25000"/>
                <a:gd name="adj2" fmla="val 25000"/>
                <a:gd name="adj3" fmla="val 131519"/>
                <a:gd name="adj4" fmla="val 66667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Singulärwerte</a:t>
              </a:r>
            </a:p>
          </p:txBody>
        </p:sp>
        <p:sp>
          <p:nvSpPr>
            <p:cNvPr id="19468" name="Text Box 18"/>
            <p:cNvSpPr txBox="1">
              <a:spLocks noChangeArrowheads="1"/>
            </p:cNvSpPr>
            <p:nvPr/>
          </p:nvSpPr>
          <p:spPr bwMode="auto">
            <a:xfrm>
              <a:off x="192" y="3216"/>
              <a:ext cx="45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2600" i="0" dirty="0">
                  <a:latin typeface="+mn-lt"/>
                  <a:cs typeface="Arial" charset="0"/>
                </a:rPr>
                <a:t>Eigenwerte </a:t>
              </a:r>
              <a:r>
                <a:rPr lang="de-DE" sz="2600" i="0" dirty="0">
                  <a:latin typeface="+mn-lt"/>
                  <a:cs typeface="Arial" charset="0"/>
                  <a:sym typeface="Symbol" charset="0"/>
                </a:rPr>
                <a:t></a:t>
              </a:r>
              <a:r>
                <a:rPr lang="de-DE" sz="2600" i="0" baseline="-25000" dirty="0">
                  <a:latin typeface="+mn-lt"/>
                  <a:cs typeface="Arial" charset="0"/>
                  <a:sym typeface="Symbol" charset="0"/>
                </a:rPr>
                <a:t>1 </a:t>
              </a:r>
              <a:r>
                <a:rPr lang="de-DE" sz="2600" i="0" dirty="0">
                  <a:latin typeface="+mn-lt"/>
                  <a:cs typeface="Arial" charset="0"/>
                  <a:sym typeface="Symbol" charset="0"/>
                </a:rPr>
                <a:t>… </a:t>
              </a:r>
              <a:r>
                <a:rPr lang="de-DE" sz="2600" i="0" baseline="-25000" dirty="0" err="1">
                  <a:latin typeface="+mn-lt"/>
                  <a:cs typeface="Arial" charset="0"/>
                  <a:sym typeface="Symbol" charset="0"/>
                </a:rPr>
                <a:t>r</a:t>
              </a:r>
              <a:r>
                <a:rPr lang="de-DE" sz="2600" i="0" dirty="0">
                  <a:latin typeface="+mn-lt"/>
                  <a:cs typeface="Arial" charset="0"/>
                </a:rPr>
                <a:t> von </a:t>
              </a:r>
              <a:r>
                <a:rPr lang="de-DE" sz="2600" b="1" i="0" dirty="0">
                  <a:latin typeface="+mn-lt"/>
                  <a:cs typeface="Arial" charset="0"/>
                </a:rPr>
                <a:t>AA</a:t>
              </a:r>
              <a:r>
                <a:rPr lang="de-DE" sz="2600" b="1" i="0" baseline="30000" dirty="0">
                  <a:latin typeface="+mn-lt"/>
                  <a:cs typeface="Arial" charset="0"/>
                </a:rPr>
                <a:t>T </a:t>
              </a:r>
              <a:r>
                <a:rPr lang="de-DE" sz="2600" i="0" dirty="0">
                  <a:latin typeface="+mn-lt"/>
                  <a:cs typeface="Arial" charset="0"/>
                </a:rPr>
                <a:t>sind Eigenwerte von </a:t>
              </a:r>
              <a:r>
                <a:rPr lang="de-DE" sz="2600" b="1" i="0" dirty="0">
                  <a:latin typeface="+mn-lt"/>
                  <a:cs typeface="Arial" charset="0"/>
                </a:rPr>
                <a:t>A</a:t>
              </a:r>
              <a:r>
                <a:rPr lang="de-DE" sz="2600" b="1" i="0" baseline="30000" dirty="0">
                  <a:latin typeface="+mn-lt"/>
                  <a:cs typeface="Arial" charset="0"/>
                </a:rPr>
                <a:t>T</a:t>
              </a:r>
              <a:r>
                <a:rPr lang="de-DE" sz="2600" b="1" i="0" dirty="0">
                  <a:latin typeface="+mn-lt"/>
                  <a:cs typeface="Arial" charset="0"/>
                </a:rPr>
                <a:t>A</a:t>
              </a:r>
              <a:endParaRPr lang="de-DE" sz="2600" i="0" dirty="0">
                <a:latin typeface="+mn-lt"/>
                <a:cs typeface="Arial" charset="0"/>
              </a:endParaRPr>
            </a:p>
          </p:txBody>
        </p:sp>
      </p:grp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2" grpId="0" autoUpdateAnimBg="0"/>
      <p:bldP spid="79873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Scherung mit Einheitsvektoren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386" y="1196975"/>
            <a:ext cx="546522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139952" y="6300028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5BBAA-D2C9-4B4A-9141-498186EF8684}"/>
              </a:ext>
            </a:extLst>
          </p:cNvPr>
          <p:cNvSpPr txBox="1"/>
          <p:nvPr/>
        </p:nvSpPr>
        <p:spPr>
          <a:xfrm>
            <a:off x="2915816" y="2924944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FF425-7959-6045-AB9D-B0E5199FB737}"/>
              </a:ext>
            </a:extLst>
          </p:cNvPr>
          <p:cNvSpPr txBox="1"/>
          <p:nvPr/>
        </p:nvSpPr>
        <p:spPr>
          <a:xfrm>
            <a:off x="5242374" y="5291693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E4DBD-4318-AE45-85E9-B538C6F9A6F8}"/>
              </a:ext>
            </a:extLst>
          </p:cNvPr>
          <p:cNvSpPr txBox="1"/>
          <p:nvPr/>
        </p:nvSpPr>
        <p:spPr>
          <a:xfrm>
            <a:off x="3953843" y="1484784"/>
            <a:ext cx="372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D575D-CF8C-4C47-BF7D-D108807B266A}"/>
              </a:ext>
            </a:extLst>
          </p:cNvPr>
          <p:cNvSpPr txBox="1"/>
          <p:nvPr/>
        </p:nvSpPr>
        <p:spPr>
          <a:xfrm>
            <a:off x="3208086" y="5380222"/>
            <a:ext cx="4042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DE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21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SVD Beispiel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909613" y="1711524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  <a:cs typeface="Arial" charset="0"/>
              </a:rPr>
              <a:t>Sei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3152"/>
              </p:ext>
            </p:extLst>
          </p:nvPr>
        </p:nvGraphicFramePr>
        <p:xfrm>
          <a:off x="1763688" y="1065411"/>
          <a:ext cx="19462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10" name="Equation" r:id="rId3" imgW="774360" imgH="711000" progId="Equation.3">
                  <p:embed/>
                </p:oleObj>
              </mc:Choice>
              <mc:Fallback>
                <p:oleObj name="Equation" r:id="rId3" imgW="774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065411"/>
                        <a:ext cx="194627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288" y="2949352"/>
            <a:ext cx="8108950" cy="2593975"/>
            <a:chOff x="432" y="2496"/>
            <a:chExt cx="5108" cy="1634"/>
          </a:xfrm>
        </p:grpSpPr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758" y="2496"/>
              <a:ext cx="21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i="0" dirty="0">
                  <a:latin typeface="+mn-lt"/>
                  <a:cs typeface="Arial" charset="0"/>
                </a:rPr>
                <a:t>Also </a:t>
              </a:r>
              <a:r>
                <a:rPr lang="de-DE" i="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m=3, </a:t>
              </a:r>
              <a:r>
                <a:rPr lang="de-DE" i="0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n</a:t>
              </a:r>
              <a:r>
                <a:rPr lang="de-DE" i="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=2</a:t>
              </a:r>
              <a:r>
                <a:rPr lang="de-DE" i="0" dirty="0">
                  <a:latin typeface="+mn-lt"/>
                  <a:cs typeface="Arial" charset="0"/>
                </a:rPr>
                <a:t>. Die SVD ist</a:t>
              </a:r>
            </a:p>
          </p:txBody>
        </p:sp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432" y="2928"/>
            <a:ext cx="5108" cy="1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111" name="Formel" r:id="rId5" imgW="3238200" imgH="761760" progId="Equation.3">
                    <p:embed/>
                  </p:oleObj>
                </mc:Choice>
                <mc:Fallback>
                  <p:oleObj name="Formel" r:id="rId5" imgW="3238200" imgH="761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928"/>
                          <a:ext cx="5108" cy="1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755576" y="5692552"/>
            <a:ext cx="7883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 dirty="0" err="1">
                <a:latin typeface="+mn-lt"/>
                <a:cs typeface="Arial" charset="0"/>
              </a:rPr>
              <a:t>Singulärwerte</a:t>
            </a:r>
            <a:r>
              <a:rPr lang="de-DE" sz="1800" i="0" dirty="0">
                <a:latin typeface="+mn-lt"/>
                <a:cs typeface="Arial" charset="0"/>
              </a:rPr>
              <a:t> werden üblicherweise noch in absteigender Reihenfolge angeordnet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075240" cy="4340696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SVD kann zur Berechnung einer optimalen Approximation einer Matrix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dirty="0">
                <a:ea typeface="ＭＳ Ｐゴシック" charset="0"/>
              </a:rPr>
              <a:t> vom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de-DE" sz="2400" dirty="0">
                <a:ea typeface="ＭＳ Ｐゴシック" charset="0"/>
              </a:rPr>
              <a:t> durch eine Matrix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mit kleinerem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verstanden werden</a:t>
            </a: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rgbClr val="3C8C93"/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X</a:t>
            </a:r>
            <a:r>
              <a:rPr lang="de-DE" sz="2400" dirty="0">
                <a:ea typeface="ＭＳ Ｐゴシック" charset="0"/>
              </a:rPr>
              <a:t> sind beides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m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n</a:t>
            </a:r>
            <a:r>
              <a:rPr lang="de-DE" sz="2400" dirty="0">
                <a:ea typeface="ＭＳ Ｐゴシック" charset="0"/>
                <a:sym typeface="Symbol" charset="0"/>
              </a:rPr>
              <a:t> Matrizen</a:t>
            </a:r>
            <a:endParaRPr lang="de-DE" sz="18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  <a:sym typeface="Symbol" charset="0"/>
              </a:rPr>
              <a:t>Typischerweise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k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  <a:sym typeface="Symbol" charset="0"/>
              </a:rPr>
              <a:t> &lt;&lt;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r</a:t>
            </a:r>
            <a:endParaRPr lang="de-DE" sz="32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1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672" y="2852936"/>
            <a:ext cx="6229350" cy="1438276"/>
            <a:chOff x="1308" y="2070"/>
            <a:chExt cx="3924" cy="90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3349" y="2256"/>
              <a:ext cx="1883" cy="720"/>
              <a:chOff x="3599" y="1824"/>
              <a:chExt cx="1883" cy="720"/>
            </a:xfrm>
          </p:grpSpPr>
          <p:sp>
            <p:nvSpPr>
              <p:cNvPr id="21511" name="Rectangle 6"/>
              <p:cNvSpPr>
                <a:spLocks noChangeArrowheads="1"/>
              </p:cNvSpPr>
              <p:nvPr/>
            </p:nvSpPr>
            <p:spPr bwMode="auto">
              <a:xfrm>
                <a:off x="4020" y="1824"/>
                <a:ext cx="10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de-DE" sz="1800">
                    <a:latin typeface="+mn-lt"/>
                  </a:rPr>
                  <a:t>Frobenius-Norm</a:t>
                </a:r>
              </a:p>
            </p:txBody>
          </p:sp>
          <p:cxnSp>
            <p:nvCxnSpPr>
              <p:cNvPr id="21512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599" y="1940"/>
                <a:ext cx="44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1513" name="Picture 8" descr="fimg338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083"/>
                <a:ext cx="121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1308" y="2070"/>
            <a:ext cx="207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84" name="Formel" r:id="rId4" imgW="1536700" imgH="393700" progId="Equation.3">
                    <p:embed/>
                  </p:oleObj>
                </mc:Choice>
                <mc:Fallback>
                  <p:oleObj name="Formel" r:id="rId4" imgW="1536700" imgH="393700" progId="Equation.3">
                    <p:embed/>
                    <p:pic>
                      <p:nvPicPr>
                        <p:cNvPr id="2150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070"/>
                          <a:ext cx="207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0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8229600" cy="55768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  <a:cs typeface="ＭＳ Ｐゴシック" charset="0"/>
              </a:rPr>
              <a:t>Optimierungsproblem				  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k</a:t>
            </a:r>
            <a:r>
              <a:rPr lang="de-DE" dirty="0">
                <a:ea typeface="ＭＳ Ｐゴシック" charset="0"/>
                <a:cs typeface="ＭＳ Ｐゴシック" charset="0"/>
              </a:rPr>
              <a:t> fix</a:t>
            </a:r>
          </a:p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  <a:cs typeface="ＭＳ Ｐゴシック" charset="0"/>
              </a:rPr>
              <a:t>Lösung mittels SVD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 rot="5400000">
            <a:off x="5745956" y="2483644"/>
            <a:ext cx="90488" cy="914400"/>
          </a:xfrm>
          <a:prstGeom prst="rightBrace">
            <a:avLst>
              <a:gd name="adj1" fmla="val 842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567238" y="2996952"/>
            <a:ext cx="1766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de-DE" sz="1800" dirty="0">
                <a:latin typeface="+mn-lt"/>
              </a:rPr>
              <a:t>Setze kleinste </a:t>
            </a:r>
            <a:r>
              <a:rPr kumimoji="1" lang="de-DE" sz="1800" dirty="0" err="1">
                <a:latin typeface="+mn-lt"/>
              </a:rPr>
              <a:t>r-k</a:t>
            </a:r>
            <a:endParaRPr kumimoji="1" lang="de-DE" sz="1800" dirty="0">
              <a:latin typeface="+mn-lt"/>
            </a:endParaRPr>
          </a:p>
          <a:p>
            <a:r>
              <a:rPr kumimoji="1" lang="de-DE" dirty="0">
                <a:latin typeface="+mn-lt"/>
              </a:rPr>
              <a:t>Eigenwerte auf 0</a:t>
            </a:r>
            <a:endParaRPr kumimoji="1" lang="de-DE" sz="1800" dirty="0">
              <a:latin typeface="+mn-lt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94509"/>
              </p:ext>
            </p:extLst>
          </p:nvPr>
        </p:nvGraphicFramePr>
        <p:xfrm>
          <a:off x="1905000" y="2420888"/>
          <a:ext cx="48720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5" name="Formel" r:id="rId3" imgW="1942920" imgH="241200" progId="Equation.3">
                  <p:embed/>
                </p:oleObj>
              </mc:Choice>
              <mc:Fallback>
                <p:oleObj name="Formel" r:id="rId3" imgW="1942920" imgH="241200" progId="Equation.3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20888"/>
                        <a:ext cx="48720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3886200"/>
            <a:ext cx="7086600" cy="1765300"/>
            <a:chOff x="720" y="2826"/>
            <a:chExt cx="4464" cy="1112"/>
          </a:xfrm>
        </p:grpSpPr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26"/>
              <a:ext cx="4464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3583" y="3028"/>
              <a:ext cx="316" cy="488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4039" y="3386"/>
              <a:ext cx="1031" cy="262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7588" y="4191002"/>
            <a:ext cx="5713412" cy="1296988"/>
            <a:chOff x="1441" y="2640"/>
            <a:chExt cx="3599" cy="817"/>
          </a:xfrm>
        </p:grpSpPr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1441" y="3244"/>
              <a:ext cx="1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600">
                  <a:solidFill>
                    <a:schemeClr val="hlink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22538" name="Rectangle 17"/>
            <p:cNvSpPr>
              <a:spLocks noChangeArrowheads="1"/>
            </p:cNvSpPr>
            <p:nvPr/>
          </p:nvSpPr>
          <p:spPr bwMode="auto">
            <a:xfrm>
              <a:off x="345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39" name="Rectangle 18"/>
            <p:cNvSpPr>
              <a:spLocks noChangeArrowheads="1"/>
            </p:cNvSpPr>
            <p:nvPr/>
          </p:nvSpPr>
          <p:spPr bwMode="auto">
            <a:xfrm>
              <a:off x="4032" y="2832"/>
              <a:ext cx="1008" cy="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0" name="Rectangle 19"/>
            <p:cNvSpPr>
              <a:spLocks noChangeArrowheads="1"/>
            </p:cNvSpPr>
            <p:nvPr/>
          </p:nvSpPr>
          <p:spPr bwMode="auto">
            <a:xfrm>
              <a:off x="273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55776" y="6165304"/>
            <a:ext cx="4563616" cy="46166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1" lang="de-DE" sz="1200">
                <a:solidFill>
                  <a:srgbClr val="0000FF"/>
                </a:solidFill>
                <a:latin typeface="+mn-lt"/>
              </a:rPr>
              <a:t>C. Eckart, G. Young, The approximation of a matrix by another of lower rank. Psychometrika, 1, 211-218, </a:t>
            </a:r>
            <a:r>
              <a:rPr kumimoji="1" lang="de-DE" sz="1200" b="1">
                <a:solidFill>
                  <a:srgbClr val="FF0000"/>
                </a:solidFill>
                <a:latin typeface="+mn-lt"/>
              </a:rPr>
              <a:t>1936</a:t>
            </a:r>
            <a:endParaRPr kumimoji="1" lang="de-DE" sz="12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60BC9-EF16-2443-B738-B48EE75F4E67}"/>
              </a:ext>
            </a:extLst>
          </p:cNvPr>
          <p:cNvSpPr/>
          <p:nvPr/>
        </p:nvSpPr>
        <p:spPr>
          <a:xfrm>
            <a:off x="6334004" y="3886200"/>
            <a:ext cx="1895596" cy="60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4A08C-EDD9-824A-9E78-B7D72DCCCC41}"/>
              </a:ext>
            </a:extLst>
          </p:cNvPr>
          <p:cNvSpPr txBox="1"/>
          <p:nvPr/>
        </p:nvSpPr>
        <p:spPr>
          <a:xfrm>
            <a:off x="7230269" y="3453369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Neue Dokumente</a:t>
            </a: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03E20165-0F85-C544-BFF0-B0D0C97DF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77350"/>
              </p:ext>
            </p:extLst>
          </p:nvPr>
        </p:nvGraphicFramePr>
        <p:xfrm>
          <a:off x="4009018" y="1277392"/>
          <a:ext cx="3227278" cy="82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6" name="Formel" r:id="rId6" imgW="1536700" imgH="393700" progId="Equation.3">
                  <p:embed/>
                </p:oleObj>
              </mc:Choice>
              <mc:Fallback>
                <p:oleObj name="Formel" r:id="rId6" imgW="1536700" imgH="393700" progId="Equation.3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018" y="1277392"/>
                        <a:ext cx="3227278" cy="827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Anwendung</a:t>
            </a:r>
            <a:r>
              <a:rPr lang="de-DE">
                <a:latin typeface="+mn-lt"/>
                <a:ea typeface="ＭＳ Ｐゴシック" charset="0"/>
              </a:rPr>
              <a:t> zur </a:t>
            </a:r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Informationsrecherche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7620000" cy="4896544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Eine Term-Dokument-Matrix kann </a:t>
            </a:r>
            <a:r>
              <a:rPr lang="de-DE" sz="2400" i="1" dirty="0">
                <a:ea typeface="ＭＳ Ｐゴシック" charset="0"/>
              </a:rPr>
              <a:t>m=</a:t>
            </a:r>
            <a:r>
              <a:rPr lang="de-DE" sz="2400" dirty="0">
                <a:ea typeface="ＭＳ Ｐゴシック" charset="0"/>
              </a:rPr>
              <a:t>50000, </a:t>
            </a:r>
            <a:r>
              <a:rPr lang="de-DE" sz="2400" i="1" dirty="0" err="1">
                <a:ea typeface="ＭＳ Ｐゴシック" charset="0"/>
              </a:rPr>
              <a:t>n</a:t>
            </a:r>
            <a:r>
              <a:rPr lang="de-DE" sz="2400" i="1" dirty="0">
                <a:ea typeface="ＭＳ Ｐゴシック" charset="0"/>
              </a:rPr>
              <a:t>=</a:t>
            </a:r>
            <a:r>
              <a:rPr lang="de-DE" sz="2400" dirty="0">
                <a:ea typeface="ＭＳ Ｐゴシック" charset="0"/>
              </a:rPr>
              <a:t>10 Millionen Einträge haben (Rang nah bei 50000)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Wir können eine Approximation </a:t>
            </a:r>
            <a:r>
              <a:rPr lang="de-DE" sz="2400" i="1" dirty="0">
                <a:ea typeface="ＭＳ Ｐゴシック" charset="0"/>
              </a:rPr>
              <a:t>A</a:t>
            </a:r>
            <a:r>
              <a:rPr lang="de-DE" sz="2400" i="1" baseline="-25000" dirty="0">
                <a:ea typeface="ＭＳ Ｐゴシック" charset="0"/>
              </a:rPr>
              <a:t>100 </a:t>
            </a:r>
            <a:r>
              <a:rPr lang="de-DE" sz="2400" dirty="0">
                <a:ea typeface="ＭＳ Ｐゴシック" charset="0"/>
              </a:rPr>
              <a:t>konstruieren mit Rang 100 und kleinstem </a:t>
            </a:r>
            <a:r>
              <a:rPr lang="de-DE" sz="2400" dirty="0" err="1">
                <a:ea typeface="ＭＳ Ｐゴシック" charset="0"/>
              </a:rPr>
              <a:t>Frobenius</a:t>
            </a:r>
            <a:r>
              <a:rPr lang="de-DE" sz="2400" dirty="0">
                <a:ea typeface="ＭＳ Ｐゴシック" charset="0"/>
              </a:rPr>
              <a:t>-Fehler 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Auch 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Hauptkomponentenanalyse</a:t>
            </a:r>
            <a:r>
              <a:rPr lang="de-DE" altLang="zh-CN" sz="2200" dirty="0">
                <a:ea typeface="宋体" charset="0"/>
                <a:cs typeface="宋体" charset="0"/>
              </a:rPr>
              <a:t> genannt</a:t>
            </a:r>
            <a:b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(engl. </a:t>
            </a:r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Principle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</a:t>
            </a:r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Component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Analysis, PCA</a:t>
            </a:r>
            <a:r>
              <a:rPr lang="de-DE" altLang="zh-CN" sz="2200" dirty="0">
                <a:ea typeface="宋体" charset="0"/>
                <a:cs typeface="宋体" charset="0"/>
              </a:rPr>
              <a:t>)</a:t>
            </a:r>
            <a:endParaRPr lang="de-DE" sz="22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Die neue Matrix (siehe vorigen Präsentation)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definiert latente Merkmale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(keine verstehbaren Terme mehr) für die Informationsrecherche (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Latent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Semantic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Indexing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, LSI)</a:t>
            </a: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557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 behandeln wir Anfragen?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984"/>
            <a:ext cx="8229600" cy="3043510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dirty="0">
                <a:ea typeface="ＭＳ Ｐゴシック" charset="0"/>
              </a:rPr>
              <a:t> (dünn besetzt)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Eine 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dirty="0">
                <a:ea typeface="ＭＳ Ｐゴシック" charset="0"/>
              </a:rPr>
              <a:t> wird wie folgt in den LSI-Raum abgebildet</a:t>
            </a:r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ist nicht dünn besetzt</a:t>
            </a:r>
          </a:p>
          <a:p>
            <a:pPr eaLnBrk="1" hangingPunct="1"/>
            <a:r>
              <a:rPr lang="de-DE" sz="2400" dirty="0" err="1">
                <a:ea typeface="ＭＳ Ｐゴシック" charset="0"/>
              </a:rPr>
              <a:t>Anfragebeantortung</a:t>
            </a:r>
            <a:r>
              <a:rPr lang="de-DE" sz="2400" dirty="0">
                <a:ea typeface="ＭＳ Ｐゴシック" charset="0"/>
              </a:rPr>
              <a:t> über </a:t>
            </a:r>
            <a:r>
              <a:rPr lang="de-DE" sz="2400" dirty="0" err="1"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nächste Nachbarn (</a:t>
            </a:r>
            <a:r>
              <a:rPr lang="de-DE" sz="2400" dirty="0" err="1">
                <a:ea typeface="ＭＳ Ｐゴシック" charset="0"/>
              </a:rPr>
              <a:t>Cosinusabstand</a:t>
            </a:r>
            <a:r>
              <a:rPr lang="de-DE" sz="2400" dirty="0">
                <a:ea typeface="ＭＳ Ｐゴシック" charset="0"/>
              </a:rPr>
              <a:t>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z="1050" smtClean="0"/>
              <a:pPr>
                <a:defRPr/>
              </a:pPr>
              <a:t>37</a:t>
            </a:fld>
            <a:endParaRPr lang="de-DE" sz="10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39907-93B6-2146-9C01-6A6EC8AF06E6}"/>
              </a:ext>
            </a:extLst>
          </p:cNvPr>
          <p:cNvGrpSpPr/>
          <p:nvPr/>
        </p:nvGrpSpPr>
        <p:grpSpPr>
          <a:xfrm>
            <a:off x="1043608" y="4375646"/>
            <a:ext cx="3888432" cy="736600"/>
            <a:chOff x="1547664" y="2060848"/>
            <a:chExt cx="3888432" cy="736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060848"/>
              <a:ext cx="3708400" cy="736600"/>
            </a:xfrm>
            <a:prstGeom prst="rect">
              <a:avLst/>
            </a:prstGeom>
          </p:spPr>
        </p:pic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0608" y="2101528"/>
              <a:ext cx="255488" cy="31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EBBE3A2F-194B-CC4F-B8B3-D0E97720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6" y="1557288"/>
            <a:ext cx="7086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2B1761FB-56C5-614D-B559-88AB0541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289" y="1877963"/>
            <a:ext cx="501650" cy="774700"/>
          </a:xfrm>
          <a:prstGeom prst="rect">
            <a:avLst/>
          </a:prstGeom>
          <a:solidFill>
            <a:srgbClr val="CC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6991358-0DEB-0D43-8BD2-C546ACBB9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189" y="2446288"/>
            <a:ext cx="1636713" cy="415925"/>
          </a:xfrm>
          <a:prstGeom prst="rect">
            <a:avLst/>
          </a:prstGeom>
          <a:solidFill>
            <a:srgbClr val="CC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31D77-45E3-3142-9ABB-94BB8D6034FA}"/>
              </a:ext>
            </a:extLst>
          </p:cNvPr>
          <p:cNvSpPr/>
          <p:nvPr/>
        </p:nvSpPr>
        <p:spPr>
          <a:xfrm>
            <a:off x="3216281" y="1786678"/>
            <a:ext cx="707647" cy="959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00895-53CA-1746-83C0-CB14D99D41BC}"/>
              </a:ext>
            </a:extLst>
          </p:cNvPr>
          <p:cNvSpPr/>
          <p:nvPr/>
        </p:nvSpPr>
        <p:spPr>
          <a:xfrm>
            <a:off x="4463491" y="1830336"/>
            <a:ext cx="707647" cy="565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BA834E-CA36-0A41-8233-78BF15A58404}"/>
              </a:ext>
            </a:extLst>
          </p:cNvPr>
          <p:cNvSpPr/>
          <p:nvPr/>
        </p:nvSpPr>
        <p:spPr>
          <a:xfrm>
            <a:off x="7179392" y="1604352"/>
            <a:ext cx="220908" cy="6096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D97789-CF2F-D747-A681-29B0DABF4A2D}"/>
              </a:ext>
            </a:extLst>
          </p:cNvPr>
          <p:cNvSpPr/>
          <p:nvPr/>
        </p:nvSpPr>
        <p:spPr>
          <a:xfrm>
            <a:off x="2221225" y="1835845"/>
            <a:ext cx="227818" cy="8168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E1D29-C488-324A-8989-546AE0C80424}"/>
              </a:ext>
            </a:extLst>
          </p:cNvPr>
          <p:cNvSpPr txBox="1"/>
          <p:nvPr/>
        </p:nvSpPr>
        <p:spPr>
          <a:xfrm>
            <a:off x="2221225" y="14127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EF7BE-53AA-CC4B-9A45-B02D9437791A}"/>
              </a:ext>
            </a:extLst>
          </p:cNvPr>
          <p:cNvSpPr txBox="1"/>
          <p:nvPr/>
        </p:nvSpPr>
        <p:spPr>
          <a:xfrm>
            <a:off x="7140466" y="112474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</a:t>
            </a:r>
            <a:r>
              <a:rPr lang="en-DE" baseline="-25000" dirty="0"/>
              <a:t>k</a:t>
            </a:r>
            <a:r>
              <a:rPr lang="en-DE" baseline="30000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BC5474-672F-0C43-A618-1F72DFC28719}"/>
              </a:ext>
            </a:extLst>
          </p:cNvPr>
          <p:cNvSpPr txBox="1"/>
          <p:nvPr/>
        </p:nvSpPr>
        <p:spPr>
          <a:xfrm>
            <a:off x="3367120" y="112474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U</a:t>
            </a:r>
            <a:r>
              <a:rPr lang="en-DE" baseline="-25000" dirty="0"/>
              <a:t>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CE6FA0-5026-F04A-84E7-A4AACF3DE491}"/>
              </a:ext>
            </a:extLst>
          </p:cNvPr>
          <p:cNvSpPr txBox="1"/>
          <p:nvPr/>
        </p:nvSpPr>
        <p:spPr>
          <a:xfrm>
            <a:off x="4524588" y="112474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𝛴</a:t>
            </a:r>
            <a:r>
              <a:rPr lang="en-DE" baseline="-25000" dirty="0"/>
              <a:t>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E1EF69-1711-A545-B92B-9B1F21554ABA}"/>
              </a:ext>
            </a:extLst>
          </p:cNvPr>
          <p:cNvGrpSpPr/>
          <p:nvPr/>
        </p:nvGrpSpPr>
        <p:grpSpPr>
          <a:xfrm>
            <a:off x="1259632" y="1669619"/>
            <a:ext cx="6493049" cy="1192594"/>
            <a:chOff x="1259632" y="1669619"/>
            <a:chExt cx="6493049" cy="11925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B79FEB-BD36-5C4F-921D-932349676EBF}"/>
                </a:ext>
              </a:extLst>
            </p:cNvPr>
            <p:cNvSpPr/>
            <p:nvPr/>
          </p:nvSpPr>
          <p:spPr>
            <a:xfrm>
              <a:off x="1259632" y="1877963"/>
              <a:ext cx="864096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C91944-0CBF-5B45-80D7-218FFECB3FB0}"/>
                </a:ext>
              </a:extLst>
            </p:cNvPr>
            <p:cNvSpPr/>
            <p:nvPr/>
          </p:nvSpPr>
          <p:spPr>
            <a:xfrm>
              <a:off x="2579146" y="1877963"/>
              <a:ext cx="225128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B955CF-56E4-D44A-9FCF-68528363C8DC}"/>
                </a:ext>
              </a:extLst>
            </p:cNvPr>
            <p:cNvSpPr/>
            <p:nvPr/>
          </p:nvSpPr>
          <p:spPr>
            <a:xfrm>
              <a:off x="6213596" y="1692768"/>
              <a:ext cx="926869" cy="4741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970AFF-364F-534D-9F05-5A8E39174E85}"/>
                </a:ext>
              </a:extLst>
            </p:cNvPr>
            <p:cNvSpPr/>
            <p:nvPr/>
          </p:nvSpPr>
          <p:spPr>
            <a:xfrm>
              <a:off x="7475237" y="1669619"/>
              <a:ext cx="251502" cy="41592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E0465D-6D86-2F48-9A27-6E7889E3F4C7}"/>
                </a:ext>
              </a:extLst>
            </p:cNvPr>
            <p:cNvSpPr/>
            <p:nvPr/>
          </p:nvSpPr>
          <p:spPr>
            <a:xfrm>
              <a:off x="6146764" y="2236777"/>
              <a:ext cx="1605917" cy="6254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096C2C-B643-EC4D-8614-7D8A88A4A7A9}"/>
                </a:ext>
              </a:extLst>
            </p:cNvPr>
            <p:cNvSpPr/>
            <p:nvPr/>
          </p:nvSpPr>
          <p:spPr>
            <a:xfrm>
              <a:off x="5252898" y="1843239"/>
              <a:ext cx="634983" cy="8094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8574C2-8BBF-4041-9F6E-7382ADA245F7}"/>
                </a:ext>
              </a:extLst>
            </p:cNvPr>
            <p:cNvSpPr/>
            <p:nvPr/>
          </p:nvSpPr>
          <p:spPr>
            <a:xfrm>
              <a:off x="4049130" y="1877963"/>
              <a:ext cx="180536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F959061-537F-0D4E-9719-8A9B9A03BF01}"/>
              </a:ext>
            </a:extLst>
          </p:cNvPr>
          <p:cNvSpPr/>
          <p:nvPr/>
        </p:nvSpPr>
        <p:spPr>
          <a:xfrm>
            <a:off x="6057280" y="1557288"/>
            <a:ext cx="1895596" cy="60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5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uiExpand="1" build="p" autoUpdateAnimBg="0"/>
      <p:bldP spid="14" grpId="0" animBg="1"/>
      <p:bldP spid="15" grpId="0" animBg="1"/>
      <p:bldP spid="16" grpId="0" animBg="1"/>
      <p:bldP spid="17" grpId="0" animBg="1"/>
      <p:bldP spid="4" grpId="0"/>
      <p:bldP spid="18" grpId="0"/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LSI: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Deutliche Reduktion der Vektorraumdimensionen</a:t>
            </a:r>
          </a:p>
          <a:p>
            <a:pPr lvl="1"/>
            <a:r>
              <a:rPr lang="de-DE" dirty="0"/>
              <a:t>Verringerung des Speicherbedarfs</a:t>
            </a:r>
          </a:p>
          <a:p>
            <a:pPr lvl="1"/>
            <a:r>
              <a:rPr lang="de-DE" dirty="0"/>
              <a:t>Schnellere Verarbeitung</a:t>
            </a:r>
          </a:p>
          <a:p>
            <a:pPr lvl="1"/>
            <a:r>
              <a:rPr lang="de-DE" dirty="0"/>
              <a:t>Reduktion von „Rauschen“</a:t>
            </a:r>
          </a:p>
          <a:p>
            <a:r>
              <a:rPr lang="de-DE" dirty="0"/>
              <a:t>„Semantische Clusterbildung“</a:t>
            </a:r>
          </a:p>
          <a:p>
            <a:pPr lvl="1"/>
            <a:r>
              <a:rPr lang="de-DE" dirty="0"/>
              <a:t>Ähnliche Terme auf die gleiche Dimension abgebildet</a:t>
            </a:r>
          </a:p>
          <a:p>
            <a:pPr lvl="1"/>
            <a:r>
              <a:rPr lang="de-DE" dirty="0"/>
              <a:t>Synonymie und Polysemie besser handhabbar</a:t>
            </a:r>
            <a:br>
              <a:rPr lang="de-DE" dirty="0"/>
            </a:br>
            <a:r>
              <a:rPr lang="de-DE" dirty="0"/>
              <a:t>(viele Tests in der Literatur)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297113" y="54452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Scott </a:t>
            </a:r>
            <a:r>
              <a:rPr lang="en-US" sz="1100" dirty="0" err="1">
                <a:solidFill>
                  <a:srgbClr val="0305FF"/>
                </a:solidFill>
              </a:rPr>
              <a:t>Deerwester</a:t>
            </a:r>
            <a:r>
              <a:rPr lang="en-US" sz="1100" dirty="0">
                <a:solidFill>
                  <a:srgbClr val="0305FF"/>
                </a:solidFill>
              </a:rPr>
              <a:t>, Susan </a:t>
            </a:r>
            <a:r>
              <a:rPr lang="en-US" sz="1100" dirty="0" err="1">
                <a:solidFill>
                  <a:srgbClr val="0305FF"/>
                </a:solidFill>
              </a:rPr>
              <a:t>Dumais</a:t>
            </a:r>
            <a:r>
              <a:rPr lang="en-US" sz="1100" dirty="0">
                <a:solidFill>
                  <a:srgbClr val="0305FF"/>
                </a:solidFill>
              </a:rPr>
              <a:t>, George Furnas, Thomas </a:t>
            </a:r>
            <a:r>
              <a:rPr lang="en-US" sz="1100" dirty="0" err="1">
                <a:solidFill>
                  <a:srgbClr val="0305FF"/>
                </a:solidFill>
              </a:rPr>
              <a:t>Landauer</a:t>
            </a:r>
            <a:r>
              <a:rPr lang="en-US" sz="1100" dirty="0">
                <a:solidFill>
                  <a:srgbClr val="0305FF"/>
                </a:solidFill>
              </a:rPr>
              <a:t>, Richard </a:t>
            </a:r>
            <a:r>
              <a:rPr lang="en-US" sz="1100" dirty="0" err="1">
                <a:solidFill>
                  <a:srgbClr val="0305FF"/>
                </a:solidFill>
              </a:rPr>
              <a:t>Harshman</a:t>
            </a:r>
            <a:r>
              <a:rPr lang="en-US" sz="1100" dirty="0">
                <a:solidFill>
                  <a:srgbClr val="0305FF"/>
                </a:solidFill>
              </a:rPr>
              <a:t>: </a:t>
            </a:r>
            <a:r>
              <a:rPr lang="en-US" sz="1100" i="1" dirty="0">
                <a:solidFill>
                  <a:srgbClr val="0305FF"/>
                </a:solidFill>
                <a:hlinkClick r:id="rId2"/>
              </a:rPr>
              <a:t>Indexing by Latent Semantic Analysis.</a:t>
            </a:r>
            <a:r>
              <a:rPr lang="en-US" sz="1100" dirty="0">
                <a:solidFill>
                  <a:srgbClr val="0305FF"/>
                </a:solidFill>
              </a:rPr>
              <a:t> In: </a:t>
            </a:r>
            <a:r>
              <a:rPr lang="en-US" sz="1100" i="1" dirty="0">
                <a:solidFill>
                  <a:srgbClr val="0305FF"/>
                </a:solidFill>
              </a:rPr>
              <a:t>Journal of the American society for information science.</a:t>
            </a:r>
            <a:r>
              <a:rPr lang="en-US" sz="1100" dirty="0">
                <a:solidFill>
                  <a:srgbClr val="0305FF"/>
                </a:solidFill>
              </a:rPr>
              <a:t> </a:t>
            </a:r>
            <a:r>
              <a:rPr lang="en-US" sz="1100" b="1" dirty="0">
                <a:solidFill>
                  <a:srgbClr val="FF0000"/>
                </a:solidFill>
              </a:rPr>
              <a:t>1990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</a:p>
          <a:p>
            <a:endParaRPr lang="en-US" sz="1100" dirty="0">
              <a:solidFill>
                <a:srgbClr val="0305FF"/>
              </a:solidFill>
            </a:endParaRPr>
          </a:p>
          <a:p>
            <a:r>
              <a:rPr lang="en-US" sz="1100" dirty="0" err="1">
                <a:solidFill>
                  <a:srgbClr val="0305FF"/>
                </a:solidFill>
              </a:rPr>
              <a:t>Landauer</a:t>
            </a:r>
            <a:r>
              <a:rPr lang="en-US" sz="1100" dirty="0">
                <a:solidFill>
                  <a:srgbClr val="0305FF"/>
                </a:solidFill>
              </a:rPr>
              <a:t>, Thomas; Foltz, Peter W.; </a:t>
            </a:r>
            <a:r>
              <a:rPr lang="en-US" sz="1100" dirty="0" err="1">
                <a:solidFill>
                  <a:srgbClr val="0305FF"/>
                </a:solidFill>
              </a:rPr>
              <a:t>Laham</a:t>
            </a:r>
            <a:r>
              <a:rPr lang="en-US" sz="1100" dirty="0">
                <a:solidFill>
                  <a:srgbClr val="0305FF"/>
                </a:solidFill>
              </a:rPr>
              <a:t>, Darrell. "Introduction to Latent Semantic Analysis". Discourse Processes. 25 (2–3): 259–284, </a:t>
            </a:r>
            <a:r>
              <a:rPr lang="en-US" sz="1100" b="1" dirty="0">
                <a:solidFill>
                  <a:srgbClr val="FF0000"/>
                </a:solidFill>
              </a:rPr>
              <a:t>1998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44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2B92-895C-1642-8F95-BF48390E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der Hauptkomponentenanalyse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BAF-7353-E84F-952B-2B3479486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Bildverarbeitung</a:t>
            </a:r>
          </a:p>
          <a:p>
            <a:pPr lvl="1"/>
            <a:r>
              <a:rPr lang="de-DE" dirty="0"/>
              <a:t>Beispiel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Gesichter jeweils als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nxn</a:t>
            </a:r>
            <a:r>
              <a:rPr lang="de-DE" dirty="0"/>
              <a:t> Pixelmatrix</a:t>
            </a:r>
          </a:p>
          <a:p>
            <a:pPr lvl="1"/>
            <a:r>
              <a:rPr lang="de-DE" dirty="0"/>
              <a:t>Jedes Bild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= 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…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7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Pixel</a:t>
            </a:r>
          </a:p>
          <a:p>
            <a:pPr lvl="1"/>
            <a:r>
              <a:rPr lang="de-DE" dirty="0"/>
              <a:t>Bilde Matrix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Bildern (jeweils Spaltenvektoren)</a:t>
            </a:r>
          </a:p>
          <a:p>
            <a:pPr lvl="1"/>
            <a:r>
              <a:rPr lang="de-DE" dirty="0"/>
              <a:t>Reduziere Dimensionen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: Bilde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Finde Bild: Transformiere Bild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nach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Bestimme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nächste Nachbarn: passende Bilder</a:t>
            </a:r>
          </a:p>
          <a:p>
            <a:r>
              <a:rPr lang="de-DE" dirty="0"/>
              <a:t>Spektralanalyse (MS, NMR)</a:t>
            </a:r>
          </a:p>
          <a:p>
            <a:pPr lvl="1"/>
            <a:r>
              <a:rPr lang="de-DE" dirty="0"/>
              <a:t>Erstelle Referenzspektren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(mit Benennungen für Stoffe)</a:t>
            </a:r>
          </a:p>
          <a:p>
            <a:pPr lvl="1"/>
            <a:r>
              <a:rPr lang="de-DE" dirty="0"/>
              <a:t>Bilde daraus Matrix 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Bestimme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nächste Nachbarn zu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, liefere Labels</a:t>
            </a:r>
            <a:endParaRPr lang="de-DE" baseline="-25000" dirty="0"/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812D-01C5-9546-8915-237F2EA8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Lineare Kombination von Rangmaßen</a:t>
            </a:r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07288" cy="4525962"/>
          </a:xfrm>
        </p:spPr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Erste Generation der Rangbestimmung mit verschiedenen Maßen für verschiedene Bereiche: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Beispiel für Linearkombination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0.6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“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Title&gt;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0.3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Abstract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0.05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Body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0.05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Fettschrift&gt;</a:t>
            </a:r>
          </a:p>
          <a:p>
            <a:pPr lvl="1" eaLnBrk="1" hangingPunct="1"/>
            <a:r>
              <a:rPr lang="de-DE" sz="2400" dirty="0">
                <a:ea typeface="ＭＳ Ｐゴシック" charset="0"/>
              </a:rPr>
              <a:t>Jeder Ausdruck wie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&lt;</a:t>
            </a:r>
            <a:r>
              <a:rPr lang="de-DE" sz="2400" b="1" dirty="0" err="1">
                <a:solidFill>
                  <a:srgbClr val="3C8C93"/>
                </a:solidFill>
                <a:ea typeface="ＭＳ Ｐゴシック" charset="0"/>
              </a:rPr>
              <a:t>sorting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rgbClr val="3C8C93"/>
                </a:solidFill>
                <a:ea typeface="ＭＳ Ｐゴシック" charset="0"/>
              </a:rPr>
              <a:t>Title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&gt;</a:t>
            </a:r>
            <a:r>
              <a:rPr lang="de-DE" sz="2400" dirty="0">
                <a:ea typeface="ＭＳ Ｐゴシック" charset="0"/>
              </a:rPr>
              <a:t>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ergibt einen Wert aus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{0,1}</a:t>
            </a:r>
            <a:endParaRPr lang="de-DE" sz="2400" dirty="0">
              <a:ea typeface="ＭＳ Ｐゴシック" charset="0"/>
            </a:endParaRPr>
          </a:p>
          <a:p>
            <a:pPr lvl="1" eaLnBrk="1" hangingPunct="1"/>
            <a:r>
              <a:rPr lang="de-DE" sz="2400" dirty="0">
                <a:ea typeface="ＭＳ Ｐゴシック" charset="0"/>
              </a:rPr>
              <a:t>Dann liegt der Gesamtwert in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[0,1]</a:t>
            </a:r>
            <a:endParaRPr lang="de-DE" sz="2400" dirty="0">
              <a:ea typeface="ＭＳ Ｐゴシック" charset="0"/>
            </a:endParaRPr>
          </a:p>
        </p:txBody>
      </p:sp>
      <p:sp>
        <p:nvSpPr>
          <p:cNvPr id="30725" name="AutoShape 1029"/>
          <p:cNvSpPr>
            <a:spLocks noChangeArrowheads="1"/>
          </p:cNvSpPr>
          <p:nvPr/>
        </p:nvSpPr>
        <p:spPr bwMode="auto">
          <a:xfrm>
            <a:off x="2777899" y="4806366"/>
            <a:ext cx="3685047" cy="1378744"/>
          </a:xfrm>
          <a:prstGeom prst="upArrowCallout">
            <a:avLst>
              <a:gd name="adj1" fmla="val 132527"/>
              <a:gd name="adj2" fmla="val 132527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+mn-lt"/>
              </a:rPr>
              <a:t>In diesem Fall kann das Rangmaß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nur eine endliche Menge von Werten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annehmen. Welche sind das?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55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pPr eaLnBrk="1" hangingPunct="1"/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Externe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Evaluierung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 von 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Anfrageergebnissen</a:t>
            </a:r>
            <a:endParaRPr lang="bg-BG" sz="28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8" name="Picture 15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3" y="1722512"/>
            <a:ext cx="6926619" cy="7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21" y="2730556"/>
            <a:ext cx="6587018" cy="7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4" y="4221088"/>
            <a:ext cx="83573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4038" y="1334110"/>
            <a:ext cx="199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Precision/Recall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40</a:t>
            </a:fld>
            <a:endParaRPr lang="de-DE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49352-AD32-454C-88CA-ABD1DF6041CB}"/>
              </a:ext>
            </a:extLst>
          </p:cNvPr>
          <p:cNvSpPr txBox="1"/>
          <p:nvPr/>
        </p:nvSpPr>
        <p:spPr>
          <a:xfrm>
            <a:off x="2411760" y="1334110"/>
            <a:ext cx="27249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00" b="1" dirty="0"/>
              <a:t>(Präzision / Trefferquote)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689A7-20D5-8A42-8D5B-629DC4858792}"/>
              </a:ext>
            </a:extLst>
          </p:cNvPr>
          <p:cNvSpPr txBox="1"/>
          <p:nvPr/>
        </p:nvSpPr>
        <p:spPr>
          <a:xfrm>
            <a:off x="2630994" y="5877272"/>
            <a:ext cx="27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Recall heißt auch </a:t>
            </a:r>
            <a:r>
              <a:rPr lang="de-DE" dirty="0" err="1"/>
              <a:t>Sensitivity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58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Evaluationsmaße: 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04 at 13.1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505"/>
            <a:ext cx="9144000" cy="346567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89380" y="630932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[Wikipedia]</a:t>
            </a:r>
          </a:p>
        </p:txBody>
      </p:sp>
      <p:sp>
        <p:nvSpPr>
          <p:cNvPr id="7" name="Oval 6"/>
          <p:cNvSpPr/>
          <p:nvPr/>
        </p:nvSpPr>
        <p:spPr>
          <a:xfrm>
            <a:off x="2843808" y="3789040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012160" y="2492896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22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Postings-Listen für jeden Bereich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  <a:cs typeface="ＭＳ Ｐゴシック" charset="0"/>
              </a:rPr>
              <a:t>Für die Anfrage </a:t>
            </a:r>
            <a:r>
              <a:rPr lang="de-DE" sz="2400" b="1" i="1" dirty="0" err="1">
                <a:ea typeface="ＭＳ Ｐゴシック" charset="0"/>
                <a:cs typeface="ＭＳ Ｐゴシック" charset="0"/>
              </a:rPr>
              <a:t>bill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 OR </a:t>
            </a:r>
            <a:r>
              <a:rPr lang="de-DE" sz="2400" b="1" i="1" dirty="0" err="1">
                <a:ea typeface="ＭＳ Ｐゴシック" charset="0"/>
                <a:cs typeface="ＭＳ Ｐゴシック" charset="0"/>
              </a:rPr>
              <a:t>rights</a:t>
            </a:r>
            <a:r>
              <a:rPr lang="de-DE" sz="2400" b="1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nehmen wir folgende Listen an:</a:t>
            </a:r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Typischerweise ist man nur an den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höchstbewerteten Dokumenten interessiert</a:t>
            </a:r>
          </a:p>
        </p:txBody>
      </p:sp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2380035" y="2176735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2380035" y="2597423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2395910" y="3280048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2395910" y="3700735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2395910" y="4499248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7" name="Text Box 1033"/>
          <p:cNvSpPr txBox="1">
            <a:spLocks noChangeArrowheads="1"/>
          </p:cNvSpPr>
          <p:nvPr/>
        </p:nvSpPr>
        <p:spPr bwMode="auto">
          <a:xfrm>
            <a:off x="2395910" y="4919935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8" name="Text Box 1034"/>
          <p:cNvSpPr txBox="1">
            <a:spLocks noChangeArrowheads="1"/>
          </p:cNvSpPr>
          <p:nvPr/>
        </p:nvSpPr>
        <p:spPr bwMode="auto">
          <a:xfrm>
            <a:off x="611560" y="2060848"/>
            <a:ext cx="6525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Author</a:t>
            </a:r>
          </a:p>
        </p:txBody>
      </p:sp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627435" y="3167335"/>
            <a:ext cx="6192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Title</a:t>
            </a:r>
          </a:p>
        </p:txBody>
      </p:sp>
      <p:sp>
        <p:nvSpPr>
          <p:cNvPr id="32780" name="Text Box 1036"/>
          <p:cNvSpPr txBox="1">
            <a:spLocks noChangeArrowheads="1"/>
          </p:cNvSpPr>
          <p:nvPr/>
        </p:nvSpPr>
        <p:spPr bwMode="auto">
          <a:xfrm>
            <a:off x="627435" y="4386535"/>
            <a:ext cx="6287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Body</a:t>
            </a:r>
          </a:p>
        </p:txBody>
      </p:sp>
      <p:sp>
        <p:nvSpPr>
          <p:cNvPr id="32781" name="Rectangle 1037"/>
          <p:cNvSpPr>
            <a:spLocks noChangeArrowheads="1"/>
          </p:cNvSpPr>
          <p:nvPr/>
        </p:nvSpPr>
        <p:spPr bwMode="auto">
          <a:xfrm>
            <a:off x="3905687" y="21444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</a:t>
            </a:r>
          </a:p>
        </p:txBody>
      </p:sp>
      <p:cxnSp>
        <p:nvCxnSpPr>
          <p:cNvPr id="32782" name="AutoShape 1038"/>
          <p:cNvCxnSpPr>
            <a:cxnSpLocks noChangeShapeType="1"/>
            <a:stCxn id="32781" idx="3"/>
            <a:endCxn id="32785" idx="1"/>
          </p:cNvCxnSpPr>
          <p:nvPr/>
        </p:nvCxnSpPr>
        <p:spPr bwMode="auto">
          <a:xfrm>
            <a:off x="4208770" y="23291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3" name="Rectangle 1039"/>
          <p:cNvSpPr>
            <a:spLocks noChangeArrowheads="1"/>
          </p:cNvSpPr>
          <p:nvPr/>
        </p:nvSpPr>
        <p:spPr bwMode="auto">
          <a:xfrm>
            <a:off x="4591487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cxnSp>
        <p:nvCxnSpPr>
          <p:cNvPr id="32784" name="AutoShape 1040"/>
          <p:cNvCxnSpPr>
            <a:cxnSpLocks noChangeShapeType="1"/>
            <a:stCxn id="32783" idx="3"/>
            <a:endCxn id="32786" idx="1"/>
          </p:cNvCxnSpPr>
          <p:nvPr/>
        </p:nvCxnSpPr>
        <p:spPr bwMode="auto">
          <a:xfrm>
            <a:off x="4894570" y="34006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5" name="Rectangle 1041"/>
          <p:cNvSpPr>
            <a:spLocks noChangeArrowheads="1"/>
          </p:cNvSpPr>
          <p:nvPr/>
        </p:nvSpPr>
        <p:spPr bwMode="auto">
          <a:xfrm>
            <a:off x="4591487" y="21444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</a:t>
            </a:r>
          </a:p>
        </p:txBody>
      </p:sp>
      <p:sp>
        <p:nvSpPr>
          <p:cNvPr id="32786" name="Rectangle 1042"/>
          <p:cNvSpPr>
            <a:spLocks noChangeArrowheads="1"/>
          </p:cNvSpPr>
          <p:nvPr/>
        </p:nvSpPr>
        <p:spPr bwMode="auto">
          <a:xfrm>
            <a:off x="5277287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32787" name="Rectangle 1043"/>
          <p:cNvSpPr>
            <a:spLocks noChangeArrowheads="1"/>
          </p:cNvSpPr>
          <p:nvPr/>
        </p:nvSpPr>
        <p:spPr bwMode="auto">
          <a:xfrm>
            <a:off x="3904100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788" name="AutoShape 1044"/>
          <p:cNvCxnSpPr>
            <a:cxnSpLocks noChangeShapeType="1"/>
            <a:stCxn id="32787" idx="3"/>
            <a:endCxn id="32783" idx="1"/>
          </p:cNvCxnSpPr>
          <p:nvPr/>
        </p:nvCxnSpPr>
        <p:spPr bwMode="auto">
          <a:xfrm>
            <a:off x="4207183" y="3400697"/>
            <a:ext cx="38430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9" name="Rectangle 1045"/>
          <p:cNvSpPr>
            <a:spLocks noChangeArrowheads="1"/>
          </p:cNvSpPr>
          <p:nvPr/>
        </p:nvSpPr>
        <p:spPr bwMode="auto">
          <a:xfrm>
            <a:off x="39056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790" name="AutoShape 1046"/>
          <p:cNvCxnSpPr>
            <a:cxnSpLocks noChangeShapeType="1"/>
            <a:stCxn id="32789" idx="3"/>
            <a:endCxn id="32791" idx="1"/>
          </p:cNvCxnSpPr>
          <p:nvPr/>
        </p:nvCxnSpPr>
        <p:spPr bwMode="auto">
          <a:xfrm>
            <a:off x="4208770" y="39293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1" name="Rectangle 1047"/>
          <p:cNvSpPr>
            <a:spLocks noChangeArrowheads="1"/>
          </p:cNvSpPr>
          <p:nvPr/>
        </p:nvSpPr>
        <p:spPr bwMode="auto">
          <a:xfrm>
            <a:off x="45914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cxnSp>
        <p:nvCxnSpPr>
          <p:cNvPr id="32792" name="AutoShape 1048"/>
          <p:cNvCxnSpPr>
            <a:cxnSpLocks noChangeShapeType="1"/>
            <a:stCxn id="32791" idx="3"/>
            <a:endCxn id="32793" idx="1"/>
          </p:cNvCxnSpPr>
          <p:nvPr/>
        </p:nvCxnSpPr>
        <p:spPr bwMode="auto">
          <a:xfrm>
            <a:off x="4894570" y="39293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3" name="Rectangle 1049"/>
          <p:cNvSpPr>
            <a:spLocks noChangeArrowheads="1"/>
          </p:cNvSpPr>
          <p:nvPr/>
        </p:nvSpPr>
        <p:spPr bwMode="auto">
          <a:xfrm>
            <a:off x="52772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sp>
        <p:nvSpPr>
          <p:cNvPr id="32794" name="Rectangle 1050"/>
          <p:cNvSpPr>
            <a:spLocks noChangeArrowheads="1"/>
          </p:cNvSpPr>
          <p:nvPr/>
        </p:nvSpPr>
        <p:spPr bwMode="auto">
          <a:xfrm>
            <a:off x="45914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</a:t>
            </a:r>
          </a:p>
        </p:txBody>
      </p:sp>
      <p:sp>
        <p:nvSpPr>
          <p:cNvPr id="32795" name="Rectangle 1051"/>
          <p:cNvSpPr>
            <a:spLocks noChangeArrowheads="1"/>
          </p:cNvSpPr>
          <p:nvPr/>
        </p:nvSpPr>
        <p:spPr bwMode="auto">
          <a:xfrm>
            <a:off x="52772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sp>
        <p:nvSpPr>
          <p:cNvPr id="32796" name="Rectangle 1052"/>
          <p:cNvSpPr>
            <a:spLocks noChangeArrowheads="1"/>
          </p:cNvSpPr>
          <p:nvPr/>
        </p:nvSpPr>
        <p:spPr bwMode="auto">
          <a:xfrm>
            <a:off x="39056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</a:t>
            </a:r>
          </a:p>
        </p:txBody>
      </p:sp>
      <p:cxnSp>
        <p:nvCxnSpPr>
          <p:cNvPr id="32797" name="AutoShape 1053"/>
          <p:cNvCxnSpPr>
            <a:cxnSpLocks noChangeShapeType="1"/>
            <a:stCxn id="32796" idx="3"/>
            <a:endCxn id="32794" idx="1"/>
          </p:cNvCxnSpPr>
          <p:nvPr/>
        </p:nvCxnSpPr>
        <p:spPr bwMode="auto">
          <a:xfrm>
            <a:off x="4208770" y="46198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054"/>
          <p:cNvCxnSpPr>
            <a:cxnSpLocks noChangeShapeType="1"/>
            <a:stCxn id="32794" idx="3"/>
            <a:endCxn id="32795" idx="1"/>
          </p:cNvCxnSpPr>
          <p:nvPr/>
        </p:nvCxnSpPr>
        <p:spPr bwMode="auto">
          <a:xfrm>
            <a:off x="4894570" y="46198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9" name="Rectangle 1055"/>
          <p:cNvSpPr>
            <a:spLocks noChangeArrowheads="1"/>
          </p:cNvSpPr>
          <p:nvPr/>
        </p:nvSpPr>
        <p:spPr bwMode="auto">
          <a:xfrm>
            <a:off x="45914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sp>
        <p:nvSpPr>
          <p:cNvPr id="32800" name="Rectangle 1056"/>
          <p:cNvSpPr>
            <a:spLocks noChangeArrowheads="1"/>
          </p:cNvSpPr>
          <p:nvPr/>
        </p:nvSpPr>
        <p:spPr bwMode="auto">
          <a:xfrm>
            <a:off x="52772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32801" name="Rectangle 1057"/>
          <p:cNvSpPr>
            <a:spLocks noChangeArrowheads="1"/>
          </p:cNvSpPr>
          <p:nvPr/>
        </p:nvSpPr>
        <p:spPr bwMode="auto">
          <a:xfrm>
            <a:off x="39056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802" name="AutoShape 1058"/>
          <p:cNvCxnSpPr>
            <a:cxnSpLocks noChangeShapeType="1"/>
            <a:stCxn id="32801" idx="3"/>
            <a:endCxn id="32799" idx="1"/>
          </p:cNvCxnSpPr>
          <p:nvPr/>
        </p:nvCxnSpPr>
        <p:spPr bwMode="auto">
          <a:xfrm>
            <a:off x="4208770" y="51485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3" name="AutoShape 1059"/>
          <p:cNvCxnSpPr>
            <a:cxnSpLocks noChangeShapeType="1"/>
            <a:stCxn id="32799" idx="3"/>
            <a:endCxn id="32800" idx="1"/>
          </p:cNvCxnSpPr>
          <p:nvPr/>
        </p:nvCxnSpPr>
        <p:spPr bwMode="auto">
          <a:xfrm>
            <a:off x="4894570" y="51485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4" name="Rectangle 1060"/>
          <p:cNvSpPr>
            <a:spLocks noChangeArrowheads="1"/>
          </p:cNvSpPr>
          <p:nvPr/>
        </p:nvSpPr>
        <p:spPr bwMode="auto">
          <a:xfrm>
            <a:off x="5926575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cxnSp>
        <p:nvCxnSpPr>
          <p:cNvPr id="32805" name="AutoShape 1061"/>
          <p:cNvCxnSpPr>
            <a:cxnSpLocks noChangeShapeType="1"/>
            <a:stCxn id="32795" idx="3"/>
            <a:endCxn id="32804" idx="1"/>
          </p:cNvCxnSpPr>
          <p:nvPr/>
        </p:nvCxnSpPr>
        <p:spPr bwMode="auto">
          <a:xfrm>
            <a:off x="5580370" y="4619897"/>
            <a:ext cx="3462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6" name="Rectangle 1062"/>
          <p:cNvSpPr>
            <a:spLocks noChangeArrowheads="1"/>
          </p:cNvSpPr>
          <p:nvPr/>
        </p:nvSpPr>
        <p:spPr bwMode="auto">
          <a:xfrm>
            <a:off x="5926575" y="4959106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cxnSp>
        <p:nvCxnSpPr>
          <p:cNvPr id="32807" name="AutoShape 1063"/>
          <p:cNvCxnSpPr>
            <a:cxnSpLocks noChangeShapeType="1"/>
            <a:stCxn id="32800" idx="3"/>
            <a:endCxn id="32806" idx="1"/>
          </p:cNvCxnSpPr>
          <p:nvPr/>
        </p:nvCxnSpPr>
        <p:spPr bwMode="auto">
          <a:xfrm flipV="1">
            <a:off x="5580370" y="5143772"/>
            <a:ext cx="34620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8" name="AutoShape 1064"/>
          <p:cNvSpPr>
            <a:spLocks noChangeArrowheads="1"/>
          </p:cNvSpPr>
          <p:nvPr/>
        </p:nvSpPr>
        <p:spPr bwMode="auto">
          <a:xfrm>
            <a:off x="5963023" y="2219598"/>
            <a:ext cx="2741612" cy="2657475"/>
          </a:xfrm>
          <a:prstGeom prst="leftArrowCallout">
            <a:avLst>
              <a:gd name="adj1" fmla="val 25000"/>
              <a:gd name="adj2" fmla="val 25000"/>
              <a:gd name="adj3" fmla="val 17194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latin typeface="+mn-lt"/>
              </a:rPr>
              <a:t>Berechne </a:t>
            </a:r>
            <a:r>
              <a:rPr lang="de-DE" dirty="0" err="1">
                <a:latin typeface="+mn-lt"/>
              </a:rPr>
              <a:t>Rangmaß</a:t>
            </a:r>
            <a:r>
              <a:rPr lang="de-DE" dirty="0">
                <a:latin typeface="+mn-lt"/>
              </a:rPr>
              <a:t> für jedes Dokument auf Basis der Gewichte </a:t>
            </a:r>
            <a:r>
              <a:rPr lang="de-DE" dirty="0">
                <a:solidFill>
                  <a:srgbClr val="0305FF"/>
                </a:solidFill>
                <a:latin typeface="+mn-lt"/>
              </a:rPr>
              <a:t>0.6,0.3,0.1</a:t>
            </a:r>
          </a:p>
        </p:txBody>
      </p:sp>
      <p:sp>
        <p:nvSpPr>
          <p:cNvPr id="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E479-AE90-F94B-B192-1648C8835E79}"/>
              </a:ext>
            </a:extLst>
          </p:cNvPr>
          <p:cNvSpPr txBox="1"/>
          <p:nvPr/>
        </p:nvSpPr>
        <p:spPr>
          <a:xfrm>
            <a:off x="1424600" y="24460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BE76E9-AA9A-B44D-8026-46C9B895EE3A}"/>
              </a:ext>
            </a:extLst>
          </p:cNvPr>
          <p:cNvSpPr txBox="1"/>
          <p:nvPr/>
        </p:nvSpPr>
        <p:spPr>
          <a:xfrm>
            <a:off x="1424600" y="33381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F67218-53C6-B844-B646-03E24A79767B}"/>
              </a:ext>
            </a:extLst>
          </p:cNvPr>
          <p:cNvSpPr txBox="1"/>
          <p:nvPr/>
        </p:nvSpPr>
        <p:spPr>
          <a:xfrm>
            <a:off x="1424600" y="45982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63120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Bereichskombinationsindex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Platz sparen mit Bereichen in den </a:t>
            </a:r>
            <a:r>
              <a:rPr lang="de-DE" sz="2400" dirty="0" err="1">
                <a:ea typeface="ＭＳ Ｐゴシック" charset="0"/>
              </a:rPr>
              <a:t>Postings</a:t>
            </a: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Zur Anfragezeit werden Beiträge zum Gesamtmaß eines Dokuments akkumuliert</a:t>
            </a: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560" y="1988840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903043" y="2028011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1.author, 1.body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874843" y="2028011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2.author, 2.body</a:t>
            </a:r>
          </a:p>
        </p:txBody>
      </p:sp>
      <p:cxnSp>
        <p:nvCxnSpPr>
          <p:cNvPr id="35847" name="AutoShape 7"/>
          <p:cNvCxnSpPr>
            <a:cxnSpLocks noChangeShapeType="1"/>
            <a:stCxn id="35845" idx="3"/>
            <a:endCxn id="35846" idx="1"/>
          </p:cNvCxnSpPr>
          <p:nvPr/>
        </p:nvCxnSpPr>
        <p:spPr bwMode="auto">
          <a:xfrm>
            <a:off x="3665064" y="2212677"/>
            <a:ext cx="120977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8884" y="2028011"/>
            <a:ext cx="72781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</a:t>
            </a:r>
          </a:p>
        </p:txBody>
      </p:sp>
      <p:cxnSp>
        <p:nvCxnSpPr>
          <p:cNvPr id="35849" name="AutoShape 9"/>
          <p:cNvCxnSpPr>
            <a:cxnSpLocks noChangeShapeType="1"/>
            <a:stCxn id="35846" idx="3"/>
            <a:endCxn id="35848" idx="1"/>
          </p:cNvCxnSpPr>
          <p:nvPr/>
        </p:nvCxnSpPr>
        <p:spPr bwMode="auto">
          <a:xfrm>
            <a:off x="6636864" y="2212677"/>
            <a:ext cx="9220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459379" y="2723535"/>
            <a:ext cx="5135638" cy="551498"/>
          </a:xfrm>
          <a:prstGeom prst="upArrowCallout">
            <a:avLst>
              <a:gd name="adj1" fmla="val 258496"/>
              <a:gd name="adj2" fmla="val 258496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+mn-lt"/>
              </a:rPr>
              <a:t>Bereichsnamen möglicherweise kodiert/komprimiert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1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500063" y="3366963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129683" y="3406134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1.author, 1.body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101483" y="3406134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2.author, 2.body</a:t>
            </a:r>
          </a:p>
        </p:txBody>
      </p:sp>
      <p:cxnSp>
        <p:nvCxnSpPr>
          <p:cNvPr id="36869" name="AutoShape 8"/>
          <p:cNvCxnSpPr>
            <a:cxnSpLocks noChangeShapeType="1"/>
            <a:stCxn id="36867" idx="3"/>
            <a:endCxn id="36868" idx="1"/>
          </p:cNvCxnSpPr>
          <p:nvPr/>
        </p:nvCxnSpPr>
        <p:spPr bwMode="auto">
          <a:xfrm>
            <a:off x="3891704" y="3590800"/>
            <a:ext cx="120977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7785524" y="3406134"/>
            <a:ext cx="72781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</a:t>
            </a:r>
          </a:p>
        </p:txBody>
      </p:sp>
      <p:cxnSp>
        <p:nvCxnSpPr>
          <p:cNvPr id="36871" name="AutoShape 10"/>
          <p:cNvCxnSpPr>
            <a:cxnSpLocks noChangeShapeType="1"/>
            <a:stCxn id="36868" idx="3"/>
            <a:endCxn id="36870" idx="1"/>
          </p:cNvCxnSpPr>
          <p:nvPr/>
        </p:nvCxnSpPr>
        <p:spPr bwMode="auto">
          <a:xfrm>
            <a:off x="6863504" y="3590800"/>
            <a:ext cx="9220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457200" y="3967038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2069073" y="4006209"/>
            <a:ext cx="14927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3.title, 3.body</a:t>
            </a: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5037698" y="4006209"/>
            <a:ext cx="14927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5.title, 5.body</a:t>
            </a:r>
          </a:p>
        </p:txBody>
      </p:sp>
      <p:cxnSp>
        <p:nvCxnSpPr>
          <p:cNvPr id="36875" name="AutoShape 15"/>
          <p:cNvCxnSpPr>
            <a:cxnSpLocks noChangeShapeType="1"/>
            <a:stCxn id="36874" idx="3"/>
          </p:cNvCxnSpPr>
          <p:nvPr/>
        </p:nvCxnSpPr>
        <p:spPr bwMode="auto">
          <a:xfrm>
            <a:off x="6530414" y="4190875"/>
            <a:ext cx="891149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0216"/>
            <a:ext cx="5872137" cy="688504"/>
          </a:xfrm>
        </p:spPr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Rangmaßakkumulierung</a:t>
            </a:r>
          </a:p>
        </p:txBody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968875"/>
          </a:xfrm>
        </p:spPr>
        <p:txBody>
          <a:bodyPr/>
          <a:lstStyle/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Anmerkung: </a:t>
            </a:r>
            <a:r>
              <a:rPr lang="de-DE" sz="2400" b="1" i="1" dirty="0" err="1">
                <a:ea typeface="ＭＳ Ｐゴシック" charset="0"/>
              </a:rPr>
              <a:t>bill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i="1" dirty="0" err="1">
                <a:ea typeface="ＭＳ Ｐゴシック" charset="0"/>
              </a:rPr>
              <a:t>rights</a:t>
            </a:r>
            <a:r>
              <a:rPr lang="de-DE" sz="2400" dirty="0">
                <a:ea typeface="ＭＳ Ｐゴシック" charset="0"/>
              </a:rPr>
              <a:t> tritt </a:t>
            </a:r>
            <a:r>
              <a:rPr lang="de-DE" sz="2400" i="1" dirty="0">
                <a:ea typeface="ＭＳ Ｐゴシック" charset="0"/>
              </a:rPr>
              <a:t>beides</a:t>
            </a:r>
            <a:r>
              <a:rPr lang="de-DE" sz="2400" dirty="0">
                <a:ea typeface="ＭＳ Ｐゴシック" charset="0"/>
              </a:rPr>
              <a:t> im Bereich </a:t>
            </a:r>
            <a:r>
              <a:rPr lang="de-DE" sz="2400" u="sng" dirty="0">
                <a:ea typeface="ＭＳ Ｐゴシック" charset="0"/>
              </a:rPr>
              <a:t>Title</a:t>
            </a:r>
            <a:r>
              <a:rPr lang="de-DE" sz="2400" dirty="0">
                <a:ea typeface="ＭＳ Ｐゴシック" charset="0"/>
              </a:rPr>
              <a:t> von Dokument 3 auf, was sich aber nicht auswirkt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Sollte hier das Gewicht erhöht werden?</a:t>
            </a:r>
          </a:p>
        </p:txBody>
      </p:sp>
      <p:sp>
        <p:nvSpPr>
          <p:cNvPr id="36878" name="Text Box 22"/>
          <p:cNvSpPr txBox="1">
            <a:spLocks noChangeArrowheads="1"/>
          </p:cNvSpPr>
          <p:nvPr/>
        </p:nvSpPr>
        <p:spPr bwMode="auto">
          <a:xfrm>
            <a:off x="6461125" y="1233363"/>
            <a:ext cx="48825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</a:rPr>
              <a:t>1</a:t>
            </a:r>
          </a:p>
          <a:p>
            <a:r>
              <a:rPr lang="en-US" sz="2000">
                <a:latin typeface="+mn-lt"/>
              </a:rPr>
              <a:t>2</a:t>
            </a:r>
          </a:p>
          <a:p>
            <a:r>
              <a:rPr lang="en-US" sz="2000">
                <a:latin typeface="+mn-lt"/>
              </a:rPr>
              <a:t>3</a:t>
            </a:r>
          </a:p>
          <a:p>
            <a:r>
              <a:rPr lang="en-US" sz="2000">
                <a:latin typeface="+mn-lt"/>
              </a:rPr>
              <a:t>5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1196850"/>
            <a:ext cx="10380663" cy="2613025"/>
            <a:chOff x="1008" y="-17"/>
            <a:chExt cx="6539" cy="1646"/>
          </a:xfrm>
        </p:grpSpPr>
        <p:sp>
          <p:nvSpPr>
            <p:cNvPr id="36892" name="Rectangle 16"/>
            <p:cNvSpPr>
              <a:spLocks noChangeArrowheads="1"/>
            </p:cNvSpPr>
            <p:nvPr/>
          </p:nvSpPr>
          <p:spPr bwMode="auto">
            <a:xfrm>
              <a:off x="1008" y="1396"/>
              <a:ext cx="177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93" name="Text Box 24"/>
            <p:cNvSpPr txBox="1">
              <a:spLocks noChangeArrowheads="1"/>
            </p:cNvSpPr>
            <p:nvPr/>
          </p:nvSpPr>
          <p:spPr bwMode="auto">
            <a:xfrm>
              <a:off x="4358" y="-17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0.7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72000" y="1512763"/>
            <a:ext cx="7424739" cy="2297113"/>
            <a:chOff x="2880" y="182"/>
            <a:chExt cx="4677" cy="1447"/>
          </a:xfrm>
        </p:grpSpPr>
        <p:sp>
          <p:nvSpPr>
            <p:cNvPr id="36890" name="Rectangle 17"/>
            <p:cNvSpPr>
              <a:spLocks noChangeArrowheads="1"/>
            </p:cNvSpPr>
            <p:nvPr/>
          </p:nvSpPr>
          <p:spPr bwMode="auto">
            <a:xfrm>
              <a:off x="2880" y="1396"/>
              <a:ext cx="177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91" name="Text Box 25"/>
            <p:cNvSpPr txBox="1">
              <a:spLocks noChangeArrowheads="1"/>
            </p:cNvSpPr>
            <p:nvPr/>
          </p:nvSpPr>
          <p:spPr bwMode="auto">
            <a:xfrm>
              <a:off x="4368" y="182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0.7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600200" y="1833438"/>
            <a:ext cx="10396538" cy="2586038"/>
            <a:chOff x="1008" y="384"/>
            <a:chExt cx="6549" cy="1629"/>
          </a:xfrm>
        </p:grpSpPr>
        <p:grpSp>
          <p:nvGrpSpPr>
            <p:cNvPr id="36886" name="Group 18"/>
            <p:cNvGrpSpPr>
              <a:grpSpLocks/>
            </p:cNvGrpSpPr>
            <p:nvPr/>
          </p:nvGrpSpPr>
          <p:grpSpPr bwMode="auto">
            <a:xfrm>
              <a:off x="1008" y="1396"/>
              <a:ext cx="4512" cy="617"/>
              <a:chOff x="1008" y="1396"/>
              <a:chExt cx="4512" cy="617"/>
            </a:xfrm>
          </p:grpSpPr>
          <p:sp>
            <p:nvSpPr>
              <p:cNvPr id="36888" name="Rectangle 19"/>
              <p:cNvSpPr>
                <a:spLocks noChangeArrowheads="1"/>
              </p:cNvSpPr>
              <p:nvPr/>
            </p:nvSpPr>
            <p:spPr bwMode="auto">
              <a:xfrm>
                <a:off x="1008" y="1780"/>
                <a:ext cx="1536" cy="233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889" name="Rectangle 20"/>
              <p:cNvSpPr>
                <a:spLocks noChangeArrowheads="1"/>
              </p:cNvSpPr>
              <p:nvPr/>
            </p:nvSpPr>
            <p:spPr bwMode="auto">
              <a:xfrm>
                <a:off x="4752" y="1396"/>
                <a:ext cx="768" cy="233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36887" name="Text Box 26"/>
            <p:cNvSpPr txBox="1">
              <a:spLocks noChangeArrowheads="1"/>
            </p:cNvSpPr>
            <p:nvPr/>
          </p:nvSpPr>
          <p:spPr bwMode="auto">
            <a:xfrm>
              <a:off x="4368" y="384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chemeClr val="hlink"/>
                  </a:solidFill>
                  <a:latin typeface="+mn-lt"/>
                </a:rPr>
                <a:t>0.4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572000" y="2122363"/>
            <a:ext cx="7424739" cy="2297113"/>
            <a:chOff x="2880" y="566"/>
            <a:chExt cx="4677" cy="1447"/>
          </a:xfrm>
        </p:grpSpPr>
        <p:sp>
          <p:nvSpPr>
            <p:cNvPr id="36884" name="Rectangle 21"/>
            <p:cNvSpPr>
              <a:spLocks noChangeArrowheads="1"/>
            </p:cNvSpPr>
            <p:nvPr/>
          </p:nvSpPr>
          <p:spPr bwMode="auto">
            <a:xfrm>
              <a:off x="2880" y="1780"/>
              <a:ext cx="153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85" name="Text Box 27"/>
            <p:cNvSpPr txBox="1">
              <a:spLocks noChangeArrowheads="1"/>
            </p:cNvSpPr>
            <p:nvPr/>
          </p:nvSpPr>
          <p:spPr bwMode="auto">
            <a:xfrm>
              <a:off x="4368" y="566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0.4</a:t>
              </a:r>
            </a:p>
          </p:txBody>
        </p:sp>
      </p:grpSp>
      <p:sp>
        <p:nvSpPr>
          <p:cNvPr id="36883" name="Line 32"/>
          <p:cNvSpPr>
            <a:spLocks noChangeShapeType="1"/>
          </p:cNvSpPr>
          <p:nvPr/>
        </p:nvSpPr>
        <p:spPr bwMode="auto">
          <a:xfrm>
            <a:off x="3962400" y="41956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762463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1" name="Text Box 1034">
            <a:extLst>
              <a:ext uri="{FF2B5EF4-FFF2-40B4-BE49-F238E27FC236}">
                <a16:creationId xmlns:a16="http://schemas.microsoft.com/office/drawing/2014/main" id="{2C9776A7-C360-4449-B729-19C6719B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122080"/>
            <a:ext cx="6525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Author</a:t>
            </a:r>
          </a:p>
        </p:txBody>
      </p:sp>
      <p:sp>
        <p:nvSpPr>
          <p:cNvPr id="32" name="Text Box 1035">
            <a:extLst>
              <a:ext uri="{FF2B5EF4-FFF2-40B4-BE49-F238E27FC236}">
                <a16:creationId xmlns:a16="http://schemas.microsoft.com/office/drawing/2014/main" id="{CCC96BDA-51F6-BF41-8D92-1766A8CE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35" y="1795992"/>
            <a:ext cx="6192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Title</a:t>
            </a:r>
          </a:p>
        </p:txBody>
      </p:sp>
      <p:sp>
        <p:nvSpPr>
          <p:cNvPr id="33" name="Text Box 1036">
            <a:extLst>
              <a:ext uri="{FF2B5EF4-FFF2-40B4-BE49-F238E27FC236}">
                <a16:creationId xmlns:a16="http://schemas.microsoft.com/office/drawing/2014/main" id="{4AB0E987-257D-FB48-AB71-55B8A7DE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35" y="2521503"/>
            <a:ext cx="6287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Body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7429EE-2D7E-7E49-9D84-89F74DF02B9B}"/>
              </a:ext>
            </a:extLst>
          </p:cNvPr>
          <p:cNvSpPr txBox="1"/>
          <p:nvPr/>
        </p:nvSpPr>
        <p:spPr>
          <a:xfrm>
            <a:off x="1662806" y="120611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2294D0-9260-E345-8BCF-5D2CEB9054EE}"/>
              </a:ext>
            </a:extLst>
          </p:cNvPr>
          <p:cNvSpPr txBox="1"/>
          <p:nvPr/>
        </p:nvSpPr>
        <p:spPr>
          <a:xfrm>
            <a:off x="1653271" y="18761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62A371-136E-394C-B808-2D613642076B}"/>
              </a:ext>
            </a:extLst>
          </p:cNvPr>
          <p:cNvSpPr txBox="1"/>
          <p:nvPr/>
        </p:nvSpPr>
        <p:spPr>
          <a:xfrm>
            <a:off x="1662806" y="26100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3136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Wo kommen die Gewichte her?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Gegeben</a:t>
            </a:r>
          </a:p>
          <a:p>
            <a:pPr lvl="1" eaLnBrk="1" hangingPunct="1"/>
            <a:r>
              <a:rPr lang="de-DE" sz="2400" dirty="0">
                <a:ea typeface="ＭＳ Ｐゴシック" charset="0"/>
              </a:rPr>
              <a:t>Ein Testkorpus</a:t>
            </a:r>
            <a:endParaRPr lang="de-DE" sz="2400" i="1" dirty="0">
              <a:ea typeface="ＭＳ Ｐゴシック" charset="0"/>
            </a:endParaRPr>
          </a:p>
          <a:p>
            <a:pPr lvl="1" eaLnBrk="1" hangingPunct="1"/>
            <a:r>
              <a:rPr lang="de-DE" sz="2400" dirty="0">
                <a:ea typeface="ＭＳ Ｐゴシック" charset="0"/>
              </a:rPr>
              <a:t>Ein Satz von Testanfragen</a:t>
            </a:r>
            <a:endParaRPr lang="de-DE" sz="2400" i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Relevanzangaben zur den jeweiligen Antworten</a:t>
            </a:r>
            <a:endParaRPr lang="de-DE" sz="2400" i="1" dirty="0">
              <a:ea typeface="ＭＳ Ｐゴシック" charset="0"/>
            </a:endParaRPr>
          </a:p>
          <a:p>
            <a:pPr eaLnBrk="1" hangingPunct="1"/>
            <a:r>
              <a:rPr lang="de-DE" sz="2800" dirty="0">
                <a:ea typeface="ＭＳ Ｐゴシック" charset="0"/>
              </a:rPr>
              <a:t>Bestimme einen Satz von Gewichten, so dass Relevanzangaben (besser) passen</a:t>
            </a:r>
          </a:p>
          <a:p>
            <a:pPr eaLnBrk="1" hangingPunct="1"/>
            <a:r>
              <a:rPr lang="de-DE" sz="2800" dirty="0">
                <a:solidFill>
                  <a:srgbClr val="0305FF"/>
                </a:solidFill>
                <a:ea typeface="ＭＳ Ｐゴシック" charset="0"/>
              </a:rPr>
              <a:t>Data Mining </a:t>
            </a:r>
            <a:r>
              <a:rPr lang="de-DE" sz="2800" dirty="0">
                <a:ea typeface="ＭＳ Ｐゴシック" charset="0"/>
              </a:rPr>
              <a:t>nach passende Gewichten: </a:t>
            </a:r>
          </a:p>
          <a:p>
            <a:pPr lvl="1" eaLnBrk="1" hangingPunct="1"/>
            <a:r>
              <a:rPr lang="de-DE" sz="2600" dirty="0">
                <a:ea typeface="ＭＳ Ｐゴシック" charset="0"/>
              </a:rPr>
              <a:t>Lösen eines </a:t>
            </a:r>
            <a:r>
              <a:rPr lang="de-DE" sz="2600" dirty="0">
                <a:solidFill>
                  <a:srgbClr val="0000FF"/>
                </a:solidFill>
                <a:ea typeface="ＭＳ Ｐゴシック" charset="0"/>
              </a:rPr>
              <a:t>Optimierungsproblems</a:t>
            </a:r>
            <a:endParaRPr lang="de-DE" sz="2600" dirty="0">
              <a:ea typeface="ＭＳ Ｐゴシック" charset="0"/>
            </a:endParaRPr>
          </a:p>
          <a:p>
            <a:pPr eaLnBrk="1" hangingPunct="1"/>
            <a:r>
              <a:rPr lang="de-DE" sz="2800" dirty="0">
                <a:ea typeface="ＭＳ Ｐゴシック" charset="0"/>
              </a:rPr>
              <a:t>Alternative: Bereiche isoliert betrachten</a:t>
            </a:r>
          </a:p>
          <a:p>
            <a:pPr lvl="1" eaLnBrk="1" hangingPunct="1"/>
            <a:r>
              <a:rPr lang="de-DE" sz="2600" dirty="0">
                <a:solidFill>
                  <a:srgbClr val="0305FF"/>
                </a:solidFill>
                <a:ea typeface="ＭＳ Ｐゴシック" charset="0"/>
              </a:rPr>
              <a:t>Pareto-optimale Lösungen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3F0226AC-F442-F24F-948D-E34D19FB3383}"/>
              </a:ext>
            </a:extLst>
          </p:cNvPr>
          <p:cNvSpPr/>
          <p:nvPr/>
        </p:nvSpPr>
        <p:spPr>
          <a:xfrm>
            <a:off x="6876256" y="3233235"/>
            <a:ext cx="2880320" cy="1440160"/>
          </a:xfrm>
          <a:prstGeom prst="cloudCallout">
            <a:avLst>
              <a:gd name="adj1" fmla="val -70937"/>
              <a:gd name="adj2" fmla="val 52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Mining und QA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eng verwoben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C684401-B986-B440-9448-2AF7EDC2A987}"/>
              </a:ext>
            </a:extLst>
          </p:cNvPr>
          <p:cNvSpPr/>
          <p:nvPr/>
        </p:nvSpPr>
        <p:spPr>
          <a:xfrm>
            <a:off x="6019692" y="5449368"/>
            <a:ext cx="2880320" cy="787690"/>
          </a:xfrm>
          <a:prstGeom prst="cloudCallout">
            <a:avLst>
              <a:gd name="adj1" fmla="val -83713"/>
              <a:gd name="adj2" fmla="val -149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Wir kommen darauf zurück</a:t>
            </a:r>
          </a:p>
        </p:txBody>
      </p:sp>
    </p:spTree>
    <p:extLst>
      <p:ext uri="{BB962C8B-B14F-4D97-AF65-F5344CB8AC3E}">
        <p14:creationId xmlns:p14="http://schemas.microsoft.com/office/powerpoint/2010/main" val="20790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Inzidenzmatrizen und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Rangmaße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276"/>
            <a:ext cx="8458200" cy="4525962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Bag-</a:t>
            </a:r>
            <a:r>
              <a:rPr lang="de-DE" sz="2400" dirty="0" err="1">
                <a:ea typeface="ＭＳ Ｐゴシック" charset="0"/>
              </a:rPr>
              <a:t>of</a:t>
            </a:r>
            <a:r>
              <a:rPr lang="de-DE" sz="2400" dirty="0">
                <a:ea typeface="ＭＳ Ｐゴシック" charset="0"/>
              </a:rPr>
              <a:t>-</a:t>
            </a:r>
            <a:r>
              <a:rPr lang="de-DE" sz="2400" dirty="0" err="1">
                <a:ea typeface="ＭＳ Ｐゴシック" charset="0"/>
              </a:rPr>
              <a:t>words</a:t>
            </a:r>
            <a:r>
              <a:rPr lang="de-DE" sz="2400" dirty="0">
                <a:ea typeface="ＭＳ Ｐゴシック" charset="0"/>
              </a:rPr>
              <a:t>-Modell: Mengen = Bitvektoren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Dokument (oder ein Bereich darin) als binärer Vektor X in </a:t>
            </a:r>
            <a:r>
              <a:rPr lang="de-DE" sz="2400" dirty="0">
                <a:ea typeface="ＭＳ Ｐゴシック" charset="0"/>
                <a:cs typeface="Lucida Sans Unicode" charset="0"/>
              </a:rPr>
              <a:t>{0,1}</a:t>
            </a:r>
            <a:r>
              <a:rPr lang="de-DE" sz="2400" baseline="30000" dirty="0">
                <a:ea typeface="ＭＳ Ｐゴシック" charset="0"/>
              </a:rPr>
              <a:t>v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Anfrage als Vektor Y</a:t>
            </a:r>
          </a:p>
          <a:p>
            <a:pPr eaLnBrk="1" hangingPunct="1"/>
            <a:r>
              <a:rPr lang="de-DE" sz="2400" dirty="0" err="1">
                <a:ea typeface="ＭＳ Ｐゴシック" charset="0"/>
              </a:rPr>
              <a:t>Rangmaß</a:t>
            </a:r>
            <a:r>
              <a:rPr lang="de-DE" sz="2400" dirty="0">
                <a:ea typeface="ＭＳ Ｐゴシック" charset="0"/>
              </a:rPr>
              <a:t>: Überlappungsmaß: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306326"/>
              </p:ext>
            </p:extLst>
          </p:nvPr>
        </p:nvGraphicFramePr>
        <p:xfrm>
          <a:off x="682625" y="3284984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81" name="Worksheet" r:id="rId3" imgW="9525305" imgH="2895905" progId="Excel.Sheet.8">
                  <p:embed/>
                </p:oleObj>
              </mc:Choice>
              <mc:Fallback>
                <p:oleObj name="Worksheet" r:id="rId3" imgW="9525305" imgH="2895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284984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98815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9818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8C994-2749-C34B-9965-CAF4A3C3E6E4}"/>
              </a:ext>
            </a:extLst>
          </p:cNvPr>
          <p:cNvGrpSpPr/>
          <p:nvPr/>
        </p:nvGrpSpPr>
        <p:grpSpPr>
          <a:xfrm>
            <a:off x="4860885" y="2519899"/>
            <a:ext cx="2631484" cy="608358"/>
            <a:chOff x="3733800" y="2996605"/>
            <a:chExt cx="3332547" cy="770433"/>
          </a:xfrm>
        </p:grpSpPr>
        <p:graphicFrame>
          <p:nvGraphicFramePr>
            <p:cNvPr id="409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576041"/>
                </p:ext>
              </p:extLst>
            </p:nvPr>
          </p:nvGraphicFramePr>
          <p:xfrm>
            <a:off x="3733800" y="3005038"/>
            <a:ext cx="14478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082" name="Formel" r:id="rId5" imgW="482400" imgH="253800" progId="Equation.3">
                    <p:embed/>
                  </p:oleObj>
                </mc:Choice>
                <mc:Fallback>
                  <p:oleObj name="Formel" r:id="rId5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005038"/>
                          <a:ext cx="14478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EAAA51-1188-F04C-8557-460AA2B3E9DD}"/>
                </a:ext>
              </a:extLst>
            </p:cNvPr>
            <p:cNvSpPr txBox="1"/>
            <p:nvPr/>
          </p:nvSpPr>
          <p:spPr>
            <a:xfrm>
              <a:off x="5163771" y="2996605"/>
              <a:ext cx="1902576" cy="701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:= </a:t>
              </a:r>
              <a:r>
                <a: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288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text{sim}_{\text{\tiny true}}(d,q)  {\color{red}&lt;} \cos(\angle(\vec d, \vec q)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09"/>
  <p:tag name="PICTUREFILESIZE" val="8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text{sim}_{\text{\tiny true}}(d,q)  {\color{red}&gt;} \cos(\angle(\vec d, \vec q)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09"/>
  <p:tag name="PICTUREFILESIZE" val="8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lambda \in  \RR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26"/>
  <p:tag name="PICTUREFILESIZE" val="23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v} \in  \RR^m \neq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3"/>
  <p:tag name="PICTUREFILESIZE" val="39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begin{pmatrix}&#10;6 &amp; -2\\&#10;4 &amp; 0  &#10;\end{pmatrix}&#10;\begin{pmatrix} 1 \\ 2 \end{pmatrix}&#10;=&#10;\begin{pmatrix} 2 \\ 4 \end{pmatrix}&#10;=&#10;2 \begin{pmatrix} 1 \\ 2 \end{pmatrix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3"/>
  <p:tag name="PICTUREFILESIZE" val="139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 \iff &#10;\left( {\bf S} - \lambda {\bf I}\right) {\bf v} =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1"/>
  <p:tag name="PICTUREFILESIZE" val="69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|{\bf S} - \lambda {\bf I}|= 0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2"/>
  <p:tag name="PICTUREFILESIZE" val="3312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2026</Words>
  <Application>Microsoft Macintosh PowerPoint</Application>
  <PresentationFormat>On-screen Show (4:3)</PresentationFormat>
  <Paragraphs>446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Calibri</vt:lpstr>
      <vt:lpstr>Lucida Grande</vt:lpstr>
      <vt:lpstr>Lucida Sans</vt:lpstr>
      <vt:lpstr>Lucida Sans Unicode</vt:lpstr>
      <vt:lpstr>Myriad Pro</vt:lpstr>
      <vt:lpstr>Times New Roman</vt:lpstr>
      <vt:lpstr>Wingdings</vt:lpstr>
      <vt:lpstr>7_Standarddesign</vt:lpstr>
      <vt:lpstr>Worksheet</vt:lpstr>
      <vt:lpstr>Formel</vt:lpstr>
      <vt:lpstr>Equation</vt:lpstr>
      <vt:lpstr>Arbeitsblatt</vt:lpstr>
      <vt:lpstr>Non-Standard-Datenbanken und Data Mining</vt:lpstr>
      <vt:lpstr>Danksagung</vt:lpstr>
      <vt:lpstr>Text-basierte Anfragen</vt:lpstr>
      <vt:lpstr>Lineare Kombination von Rangmaßen</vt:lpstr>
      <vt:lpstr>Postings-Listen für jeden Bereich</vt:lpstr>
      <vt:lpstr>Bereichskombinationsindex</vt:lpstr>
      <vt:lpstr>Rangmaßakkumulierung</vt:lpstr>
      <vt:lpstr>Wo kommen die Gewichte her?</vt:lpstr>
      <vt:lpstr>Inzidenzmatrizen und Rangmaße</vt:lpstr>
      <vt:lpstr>Beispiel</vt:lpstr>
      <vt:lpstr>Überlappungsmaß</vt:lpstr>
      <vt:lpstr>Überlappungsmaß: Normalisierung</vt:lpstr>
      <vt:lpstr>Term-Dokument Zählerfelder</vt:lpstr>
      <vt:lpstr>Berechnung des Rangmaßes</vt:lpstr>
      <vt:lpstr>Term-Frequenz tf</vt:lpstr>
      <vt:lpstr>Gewichtete Term-Frequenz</vt:lpstr>
      <vt:lpstr>tf x idf Termgewichtung</vt:lpstr>
      <vt:lpstr>Beispiel mit Tf.idf-Maßen</vt:lpstr>
      <vt:lpstr>Information Retrieval</vt:lpstr>
      <vt:lpstr>Cosinusähnlichkeit</vt:lpstr>
      <vt:lpstr>Anfragen im Vektorraummodell</vt:lpstr>
      <vt:lpstr>Effiziente Berechnungen: Ausblick</vt:lpstr>
      <vt:lpstr>Polysemie und Kontext</vt:lpstr>
      <vt:lpstr>Synonymie und Kontext</vt:lpstr>
      <vt:lpstr>Non-Standard-Datenbanken und Data Mining</vt:lpstr>
      <vt:lpstr>Dimensionalitätsreduktion</vt:lpstr>
      <vt:lpstr>Beispiel: Projektion von 3 auf 2 Achsen</vt:lpstr>
      <vt:lpstr>Allgemein: Projektion auf k&lt;&lt;m Achsen</vt:lpstr>
      <vt:lpstr>Wiederholung: Abbildung von Daten</vt:lpstr>
      <vt:lpstr>Eigenwerte und Eigenvektoren</vt:lpstr>
      <vt:lpstr>Singulärwertzerlegung</vt:lpstr>
      <vt:lpstr>Scherung mit Einheitsvektoren</vt:lpstr>
      <vt:lpstr>SVD Beispiel</vt:lpstr>
      <vt:lpstr>Approximation durch Matrix mit kleinem Rang</vt:lpstr>
      <vt:lpstr>Approximation durch Matrix mit kleinem Rang</vt:lpstr>
      <vt:lpstr>Anwendung zur Informationsrecherche</vt:lpstr>
      <vt:lpstr>Wie behandeln wir Anfragen?</vt:lpstr>
      <vt:lpstr>LSI: Zusammenfassung</vt:lpstr>
      <vt:lpstr>Anwendungen der Hauptkomponentenanalyse</vt:lpstr>
      <vt:lpstr>Externe Evaluierung von Anfrageergebnissen</vt:lpstr>
      <vt:lpstr>Evaluationsmaße: Übersicht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1141</cp:revision>
  <cp:lastPrinted>2014-10-18T14:57:02Z</cp:lastPrinted>
  <dcterms:created xsi:type="dcterms:W3CDTF">2010-04-27T12:26:40Z</dcterms:created>
  <dcterms:modified xsi:type="dcterms:W3CDTF">2020-11-01T05:06:49Z</dcterms:modified>
</cp:coreProperties>
</file>