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95"/>
  </p:notesMasterIdLst>
  <p:handoutMasterIdLst>
    <p:handoutMasterId r:id="rId96"/>
  </p:handoutMasterIdLst>
  <p:sldIdLst>
    <p:sldId id="273" r:id="rId2"/>
    <p:sldId id="543" r:id="rId3"/>
    <p:sldId id="497" r:id="rId4"/>
    <p:sldId id="498" r:id="rId5"/>
    <p:sldId id="500" r:id="rId6"/>
    <p:sldId id="511" r:id="rId7"/>
    <p:sldId id="485" r:id="rId8"/>
    <p:sldId id="486" r:id="rId9"/>
    <p:sldId id="487" r:id="rId10"/>
    <p:sldId id="488" r:id="rId11"/>
    <p:sldId id="489" r:id="rId12"/>
    <p:sldId id="490" r:id="rId13"/>
    <p:sldId id="491" r:id="rId14"/>
    <p:sldId id="492" r:id="rId15"/>
    <p:sldId id="542" r:id="rId16"/>
    <p:sldId id="541" r:id="rId17"/>
    <p:sldId id="493" r:id="rId18"/>
    <p:sldId id="564" r:id="rId19"/>
    <p:sldId id="568" r:id="rId20"/>
    <p:sldId id="566" r:id="rId21"/>
    <p:sldId id="494" r:id="rId22"/>
    <p:sldId id="495" r:id="rId23"/>
    <p:sldId id="496" r:id="rId24"/>
    <p:sldId id="547" r:id="rId25"/>
    <p:sldId id="569" r:id="rId26"/>
    <p:sldId id="571" r:id="rId27"/>
    <p:sldId id="572" r:id="rId28"/>
    <p:sldId id="574" r:id="rId29"/>
    <p:sldId id="573" r:id="rId30"/>
    <p:sldId id="513" r:id="rId31"/>
    <p:sldId id="552" r:id="rId32"/>
    <p:sldId id="394" r:id="rId33"/>
    <p:sldId id="576" r:id="rId34"/>
    <p:sldId id="406" r:id="rId35"/>
    <p:sldId id="407" r:id="rId36"/>
    <p:sldId id="405" r:id="rId37"/>
    <p:sldId id="450" r:id="rId38"/>
    <p:sldId id="515" r:id="rId39"/>
    <p:sldId id="516" r:id="rId40"/>
    <p:sldId id="517" r:id="rId41"/>
    <p:sldId id="578" r:id="rId42"/>
    <p:sldId id="519" r:id="rId43"/>
    <p:sldId id="520" r:id="rId44"/>
    <p:sldId id="559" r:id="rId45"/>
    <p:sldId id="581" r:id="rId46"/>
    <p:sldId id="521" r:id="rId47"/>
    <p:sldId id="507" r:id="rId48"/>
    <p:sldId id="508" r:id="rId49"/>
    <p:sldId id="582" r:id="rId50"/>
    <p:sldId id="523" r:id="rId51"/>
    <p:sldId id="524" r:id="rId52"/>
    <p:sldId id="525" r:id="rId53"/>
    <p:sldId id="526" r:id="rId54"/>
    <p:sldId id="527" r:id="rId55"/>
    <p:sldId id="528" r:id="rId56"/>
    <p:sldId id="529" r:id="rId57"/>
    <p:sldId id="530" r:id="rId58"/>
    <p:sldId id="531" r:id="rId59"/>
    <p:sldId id="535" r:id="rId60"/>
    <p:sldId id="501" r:id="rId61"/>
    <p:sldId id="502" r:id="rId62"/>
    <p:sldId id="503" r:id="rId63"/>
    <p:sldId id="583" r:id="rId64"/>
    <p:sldId id="505" r:id="rId65"/>
    <p:sldId id="536" r:id="rId66"/>
    <p:sldId id="509" r:id="rId67"/>
    <p:sldId id="257" r:id="rId68"/>
    <p:sldId id="258" r:id="rId69"/>
    <p:sldId id="261" r:id="rId70"/>
    <p:sldId id="262" r:id="rId71"/>
    <p:sldId id="264" r:id="rId72"/>
    <p:sldId id="263" r:id="rId73"/>
    <p:sldId id="265" r:id="rId74"/>
    <p:sldId id="266" r:id="rId75"/>
    <p:sldId id="267" r:id="rId76"/>
    <p:sldId id="274" r:id="rId77"/>
    <p:sldId id="275" r:id="rId78"/>
    <p:sldId id="276" r:id="rId79"/>
    <p:sldId id="467" r:id="rId80"/>
    <p:sldId id="469" r:id="rId81"/>
    <p:sldId id="471" r:id="rId82"/>
    <p:sldId id="472" r:id="rId83"/>
    <p:sldId id="473" r:id="rId84"/>
    <p:sldId id="474" r:id="rId85"/>
    <p:sldId id="475" r:id="rId86"/>
    <p:sldId id="476" r:id="rId87"/>
    <p:sldId id="277" r:id="rId88"/>
    <p:sldId id="278" r:id="rId89"/>
    <p:sldId id="478" r:id="rId90"/>
    <p:sldId id="477" r:id="rId91"/>
    <p:sldId id="479" r:id="rId92"/>
    <p:sldId id="482" r:id="rId93"/>
    <p:sldId id="577" r:id="rId9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elis hristidis" initials="v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B05FF"/>
    <a:srgbClr val="6D7CFF"/>
    <a:srgbClr val="0305FF"/>
    <a:srgbClr val="0544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6881"/>
  </p:normalViewPr>
  <p:slideViewPr>
    <p:cSldViewPr>
      <p:cViewPr varScale="1">
        <p:scale>
          <a:sx n="92" d="100"/>
          <a:sy n="92" d="100"/>
        </p:scale>
        <p:origin x="1248" y="176"/>
      </p:cViewPr>
      <p:guideLst>
        <p:guide orient="horz" pos="2160"/>
        <p:guide pos="2880"/>
      </p:guideLst>
    </p:cSldViewPr>
  </p:slideViewPr>
  <p:outlineViewPr>
    <p:cViewPr>
      <p:scale>
        <a:sx n="33" d="100"/>
        <a:sy n="33" d="100"/>
      </p:scale>
      <p:origin x="0" y="-1812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06T13:13:28.149" idx="2">
    <p:pos x="457" y="2273"/>
    <p:text>One hot encoding technique is used to encode categorical integer features using a one-hot aka one-of-K scheme.
Suppose you have ‘color’ feature which can take values ‘green’, ‘red’, and ‘blue’. One hot encoding will convert this ‘color’ feature to three features, namely, ‘is_green’, ‘is_red’, and ‘is_blue’ which all are binary.</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3" Type="http://schemas.openxmlformats.org/officeDocument/2006/relationships/image" Target="../media/image29.wmf"/><Relationship Id="rId7" Type="http://schemas.openxmlformats.org/officeDocument/2006/relationships/image" Target="../media/image33.wmf"/><Relationship Id="rId12" Type="http://schemas.openxmlformats.org/officeDocument/2006/relationships/image" Target="../media/image38.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3.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49.wmf"/><Relationship Id="rId4"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3.wmf"/><Relationship Id="rId5" Type="http://schemas.openxmlformats.org/officeDocument/2006/relationships/image" Target="../media/image53.wmf"/><Relationship Id="rId4"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05.12.20</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05.12.20</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1</a:t>
            </a:fld>
            <a:endParaRPr lang="en-US"/>
          </a:p>
        </p:txBody>
      </p:sp>
    </p:spTree>
    <p:extLst>
      <p:ext uri="{BB962C8B-B14F-4D97-AF65-F5344CB8AC3E}">
        <p14:creationId xmlns:p14="http://schemas.microsoft.com/office/powerpoint/2010/main" val="354880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focus on Skip-Grams</a:t>
            </a:r>
            <a:r>
              <a:rPr lang="en-US" baseline="0" dirty="0"/>
              <a:t> with Negative Sampling,</a:t>
            </a:r>
          </a:p>
          <a:p>
            <a:r>
              <a:rPr lang="en-US" baseline="0" dirty="0"/>
              <a:t>Which is considered the state-of-the-art.</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30</a:t>
            </a:fld>
            <a:endParaRPr lang="en-GB"/>
          </a:p>
        </p:txBody>
      </p:sp>
    </p:spTree>
    <p:extLst>
      <p:ext uri="{BB962C8B-B14F-4D97-AF65-F5344CB8AC3E}">
        <p14:creationId xmlns:p14="http://schemas.microsoft.com/office/powerpoint/2010/main" val="117494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31</a:t>
            </a:fld>
            <a:endParaRPr lang="en-US"/>
          </a:p>
        </p:txBody>
      </p:sp>
    </p:spTree>
    <p:extLst>
      <p:ext uri="{BB962C8B-B14F-4D97-AF65-F5344CB8AC3E}">
        <p14:creationId xmlns:p14="http://schemas.microsoft.com/office/powerpoint/2010/main" val="71858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C0F227-238B-4D73-8B10-D1C7C97E0172}" type="slidenum">
              <a:rPr lang="en-GB" smtClean="0"/>
              <a:t>32</a:t>
            </a:fld>
            <a:endParaRPr lang="en-GB"/>
          </a:p>
        </p:txBody>
      </p:sp>
    </p:spTree>
    <p:extLst>
      <p:ext uri="{BB962C8B-B14F-4D97-AF65-F5344CB8AC3E}">
        <p14:creationId xmlns:p14="http://schemas.microsoft.com/office/powerpoint/2010/main" val="265269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want to understand what a </a:t>
            </a:r>
            <a:r>
              <a:rPr lang="en-US" dirty="0" err="1"/>
              <a:t>wampimuk</a:t>
            </a:r>
            <a:r>
              <a:rPr lang="en-US" dirty="0"/>
              <a:t> is.</a:t>
            </a:r>
          </a:p>
        </p:txBody>
      </p:sp>
      <p:sp>
        <p:nvSpPr>
          <p:cNvPr id="4" name="Slide Number Placeholder 3"/>
          <p:cNvSpPr>
            <a:spLocks noGrp="1"/>
          </p:cNvSpPr>
          <p:nvPr>
            <p:ph type="sldNum" sz="quarter" idx="10"/>
          </p:nvPr>
        </p:nvSpPr>
        <p:spPr/>
        <p:txBody>
          <a:bodyPr/>
          <a:lstStyle/>
          <a:p>
            <a:fld id="{3A287F05-FCD8-4F5C-AFF0-93765CD6FDBF}" type="slidenum">
              <a:rPr lang="en-GB" smtClean="0"/>
              <a:t>38</a:t>
            </a:fld>
            <a:endParaRPr lang="en-GB"/>
          </a:p>
        </p:txBody>
      </p:sp>
    </p:spTree>
    <p:extLst>
      <p:ext uri="{BB962C8B-B14F-4D97-AF65-F5344CB8AC3E}">
        <p14:creationId xmlns:p14="http://schemas.microsoft.com/office/powerpoint/2010/main" val="47336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SGNS does is take the context words around “</a:t>
            </a:r>
            <a:r>
              <a:rPr lang="en-US" dirty="0" err="1"/>
              <a:t>wampimuk</a:t>
            </a:r>
            <a:r>
              <a:rPr lang="en-US" dirty="0"/>
              <a:t>”,</a:t>
            </a:r>
          </a:p>
          <a:p>
            <a:r>
              <a:rPr lang="en-US" dirty="0"/>
              <a:t>And</a:t>
            </a:r>
            <a:r>
              <a:rPr lang="en-US" baseline="0" dirty="0"/>
              <a:t> in this way</a:t>
            </a:r>
            <a:r>
              <a:rPr lang="en-GB" baseline="0" dirty="0"/>
              <a:t>,</a:t>
            </a:r>
          </a:p>
          <a:p>
            <a:r>
              <a:rPr lang="en-US" baseline="0" dirty="0"/>
              <a:t>Constructs a dataset of word-context pairs, D.</a:t>
            </a:r>
          </a:p>
        </p:txBody>
      </p:sp>
      <p:sp>
        <p:nvSpPr>
          <p:cNvPr id="4" name="Slide Number Placeholder 3"/>
          <p:cNvSpPr>
            <a:spLocks noGrp="1"/>
          </p:cNvSpPr>
          <p:nvPr>
            <p:ph type="sldNum" sz="quarter" idx="10"/>
          </p:nvPr>
        </p:nvSpPr>
        <p:spPr/>
        <p:txBody>
          <a:bodyPr/>
          <a:lstStyle/>
          <a:p>
            <a:fld id="{3A287F05-FCD8-4F5C-AFF0-93765CD6FDBF}" type="slidenum">
              <a:rPr lang="en-GB" smtClean="0"/>
              <a:t>39</a:t>
            </a:fld>
            <a:endParaRPr lang="en-GB"/>
          </a:p>
        </p:txBody>
      </p:sp>
    </p:spTree>
    <p:extLst>
      <p:ext uri="{BB962C8B-B14F-4D97-AF65-F5344CB8AC3E}">
        <p14:creationId xmlns:p14="http://schemas.microsoft.com/office/powerpoint/2010/main" val="679339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using D,</a:t>
            </a:r>
          </a:p>
          <a:p>
            <a:endParaRPr lang="en-US" dirty="0"/>
          </a:p>
          <a:p>
            <a:r>
              <a:rPr lang="en-US" dirty="0"/>
              <a:t>SGNS is going to learn a vector for</a:t>
            </a:r>
            <a:r>
              <a:rPr lang="en-US" baseline="0" dirty="0"/>
              <a:t> each word in the vocabulary</a:t>
            </a:r>
          </a:p>
          <a:p>
            <a:endParaRPr lang="en-US" baseline="0" dirty="0"/>
          </a:p>
          <a:p>
            <a:r>
              <a:rPr lang="en-US" baseline="0" dirty="0"/>
              <a:t>A vector of say… 100 latent dimensions.</a:t>
            </a:r>
          </a:p>
          <a:p>
            <a:endParaRPr lang="en-US" baseline="0" dirty="0"/>
          </a:p>
          <a:p>
            <a:r>
              <a:rPr lang="en-US" baseline="0" dirty="0"/>
              <a:t>Effectively, it’s learning a matrix W,</a:t>
            </a:r>
          </a:p>
          <a:p>
            <a:endParaRPr lang="en-US" baseline="0" dirty="0"/>
          </a:p>
          <a:p>
            <a:r>
              <a:rPr lang="en-US" baseline="0" dirty="0"/>
              <a:t>Where each row is a vector that represents a specific word.</a:t>
            </a:r>
          </a:p>
          <a:p>
            <a:endParaRPr lang="en-US" baseline="0" dirty="0"/>
          </a:p>
          <a:p>
            <a:r>
              <a:rPr lang="en-US" baseline="0" dirty="0"/>
              <a:t>Now, a key point in understanding SGNS,</a:t>
            </a:r>
          </a:p>
          <a:p>
            <a:r>
              <a:rPr lang="en-US" baseline="0" dirty="0"/>
              <a:t>Is that it also learns an auxiliary matrix C of context vectors</a:t>
            </a:r>
          </a:p>
          <a:p>
            <a:endParaRPr lang="en-US" baseline="0" dirty="0"/>
          </a:p>
          <a:p>
            <a:r>
              <a:rPr lang="en-US" baseline="0" dirty="0"/>
              <a:t>So in fact, each word has two different embeddings</a:t>
            </a:r>
          </a:p>
          <a:p>
            <a:endParaRPr lang="en-US" baseline="0" dirty="0"/>
          </a:p>
          <a:p>
            <a:r>
              <a:rPr lang="en-US" baseline="0" dirty="0"/>
              <a:t>Which are not necessarily similar.</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40</a:t>
            </a:fld>
            <a:endParaRPr lang="en-GB"/>
          </a:p>
        </p:txBody>
      </p:sp>
    </p:spTree>
    <p:extLst>
      <p:ext uri="{BB962C8B-B14F-4D97-AF65-F5344CB8AC3E}">
        <p14:creationId xmlns:p14="http://schemas.microsoft.com/office/powerpoint/2010/main" val="1415654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41</a:t>
            </a:fld>
            <a:endParaRPr lang="en-US"/>
          </a:p>
        </p:txBody>
      </p:sp>
    </p:spTree>
    <p:extLst>
      <p:ext uri="{BB962C8B-B14F-4D97-AF65-F5344CB8AC3E}">
        <p14:creationId xmlns:p14="http://schemas.microsoft.com/office/powerpoint/2010/main" val="353741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…SGNS maximizes the similarity between word</a:t>
            </a:r>
            <a:r>
              <a:rPr lang="en-US" baseline="0" dirty="0"/>
              <a:t> and context vectors that were </a:t>
            </a:r>
            <a:r>
              <a:rPr lang="en-US" b="1" baseline="0" dirty="0"/>
              <a:t>observed together</a:t>
            </a:r>
            <a:r>
              <a:rPr lang="en-US" baseline="0" dirty="0"/>
              <a:t>.</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42</a:t>
            </a:fld>
            <a:endParaRPr lang="en-GB"/>
          </a:p>
        </p:txBody>
      </p:sp>
    </p:spTree>
    <p:extLst>
      <p:ext uri="{BB962C8B-B14F-4D97-AF65-F5344CB8AC3E}">
        <p14:creationId xmlns:p14="http://schemas.microsoft.com/office/powerpoint/2010/main" val="878108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minimizes the similarity between word and context vectors </a:t>
            </a:r>
            <a:r>
              <a:rPr lang="en-US" b="1" baseline="0" dirty="0"/>
              <a:t>hallucinated together</a:t>
            </a:r>
            <a:r>
              <a:rPr lang="en-US" baseline="0" dirty="0"/>
              <a:t>.</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43</a:t>
            </a:fld>
            <a:endParaRPr lang="en-GB"/>
          </a:p>
        </p:txBody>
      </p:sp>
    </p:spTree>
    <p:extLst>
      <p:ext uri="{BB962C8B-B14F-4D97-AF65-F5344CB8AC3E}">
        <p14:creationId xmlns:p14="http://schemas.microsoft.com/office/powerpoint/2010/main" val="111783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45</a:t>
            </a:fld>
            <a:endParaRPr lang="en-US"/>
          </a:p>
        </p:txBody>
      </p:sp>
    </p:spTree>
    <p:extLst>
      <p:ext uri="{BB962C8B-B14F-4D97-AF65-F5344CB8AC3E}">
        <p14:creationId xmlns:p14="http://schemas.microsoft.com/office/powerpoint/2010/main" val="136502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a:t>There</a:t>
            </a:r>
            <a:r>
              <a:rPr lang="en-US" baseline="0" dirty="0"/>
              <a:t> are two approaches for creating these vectors:</a:t>
            </a:r>
          </a:p>
          <a:p>
            <a:endParaRPr lang="en-US" baseline="0" dirty="0"/>
          </a:p>
          <a:p>
            <a:r>
              <a:rPr lang="en-US" baseline="0" dirty="0"/>
              <a:t>First, we’ve got the traditional count-based approach,</a:t>
            </a:r>
            <a:endParaRPr lang="en-GB" baseline="0" dirty="0"/>
          </a:p>
          <a:p>
            <a:r>
              <a:rPr lang="en-US" baseline="0" dirty="0"/>
              <a:t>where the most common variant is the word-context PMI matrix.</a:t>
            </a:r>
          </a:p>
          <a:p>
            <a:endParaRPr lang="en-US" baseline="0" dirty="0"/>
          </a:p>
          <a:p>
            <a:r>
              <a:rPr lang="en-US" baseline="0" dirty="0"/>
              <a:t>The other, cutting-edge, approach, is word embeddings,</a:t>
            </a:r>
          </a:p>
          <a:p>
            <a:r>
              <a:rPr lang="en-US" baseline="0" dirty="0"/>
              <a:t>Which has become extremely popular with word2vec.</a:t>
            </a:r>
          </a:p>
          <a:p>
            <a:r>
              <a:rPr lang="en-US" baseline="0" dirty="0"/>
              <a:t>Now, the interesting thing…</a:t>
            </a:r>
          </a:p>
          <a:p>
            <a:endParaRPr lang="en-US" baseline="0" dirty="0"/>
          </a:p>
          <a:p>
            <a:r>
              <a:rPr lang="en-US" baseline="0" dirty="0"/>
              <a:t>…is that both approaches rely on the same linguistic theory: the distributional hypothesis.</a:t>
            </a:r>
          </a:p>
          <a:p>
            <a:r>
              <a:rPr lang="en-US" baseline="0" dirty="0"/>
              <a:t>&lt;pause&gt;</a:t>
            </a:r>
          </a:p>
          <a:p>
            <a:r>
              <a:rPr lang="en-US" baseline="0" dirty="0"/>
              <a:t>Now, in previous work, that I’ll talk about in a minute,</a:t>
            </a:r>
          </a:p>
          <a:p>
            <a:r>
              <a:rPr lang="en-US" baseline="0" dirty="0"/>
              <a:t>we showed that the two approaches are even more related.</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972137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way SGNS hallucinates is really important.</a:t>
            </a:r>
          </a:p>
          <a:p>
            <a:endParaRPr lang="en-US" dirty="0"/>
          </a:p>
          <a:p>
            <a:r>
              <a:rPr lang="en-US" dirty="0"/>
              <a:t>It’s actually where it</a:t>
            </a:r>
            <a:r>
              <a:rPr lang="en-US" baseline="0" dirty="0"/>
              <a:t> gets its name from.</a:t>
            </a:r>
          </a:p>
          <a:p>
            <a:endParaRPr lang="en-US" baseline="0" dirty="0"/>
          </a:p>
          <a:p>
            <a:r>
              <a:rPr lang="en-US" baseline="0" dirty="0"/>
              <a:t>For each observed word-context pair,</a:t>
            </a:r>
          </a:p>
          <a:p>
            <a:r>
              <a:rPr lang="en-US" baseline="0" dirty="0"/>
              <a:t>SGNS samples k contexts at random,</a:t>
            </a:r>
          </a:p>
          <a:p>
            <a:r>
              <a:rPr lang="en-US" baseline="0" dirty="0"/>
              <a:t>As negative examples</a:t>
            </a:r>
          </a:p>
          <a:p>
            <a:endParaRPr lang="en-US" baseline="0" dirty="0"/>
          </a:p>
          <a:p>
            <a:r>
              <a:rPr lang="en-US" baseline="0" dirty="0"/>
              <a:t>Now, when we say random, we mean the unigram distribution</a:t>
            </a:r>
          </a:p>
          <a:p>
            <a:endParaRPr lang="en-US" baseline="0" dirty="0"/>
          </a:p>
          <a:p>
            <a:r>
              <a:rPr lang="en-US" baseline="0" dirty="0"/>
              <a:t>And Spoiler Alert: changing this distribution has quite a significant effect.</a:t>
            </a:r>
          </a:p>
          <a:p>
            <a:endParaRPr lang="en-US" baseline="0" dirty="0"/>
          </a:p>
          <a:p>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46</a:t>
            </a:fld>
            <a:endParaRPr lang="en-GB"/>
          </a:p>
        </p:txBody>
      </p:sp>
    </p:spTree>
    <p:extLst>
      <p:ext uri="{BB962C8B-B14F-4D97-AF65-F5344CB8AC3E}">
        <p14:creationId xmlns:p14="http://schemas.microsoft.com/office/powerpoint/2010/main" val="2211104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a:t>In practice, it’s</a:t>
            </a:r>
            <a:r>
              <a:rPr lang="en-US" baseline="0" dirty="0"/>
              <a:t> actually a smoothed unigram distribution.</a:t>
            </a:r>
          </a:p>
          <a:p>
            <a:endParaRPr lang="en-US" baseline="0" dirty="0"/>
          </a:p>
          <a:p>
            <a:r>
              <a:rPr lang="en-US" baseline="0" dirty="0"/>
              <a:t>And this tiny little change, makes quite a big difference.</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377081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baseline="0" dirty="0"/>
              <a:t>Now, what’s neat about context distribution smoothing</a:t>
            </a:r>
          </a:p>
          <a:p>
            <a:endParaRPr lang="en-US" baseline="0" dirty="0"/>
          </a:p>
          <a:p>
            <a:r>
              <a:rPr lang="en-US" baseline="0" dirty="0"/>
              <a:t>Is that we can adapt it to PMI!</a:t>
            </a:r>
          </a:p>
          <a:p>
            <a:endParaRPr lang="en-US" baseline="0" dirty="0"/>
          </a:p>
          <a:p>
            <a:r>
              <a:rPr lang="en-US" baseline="0" dirty="0"/>
              <a:t>This is done by simply replacing the probability of C with the smoothed probability.</a:t>
            </a:r>
          </a:p>
          <a:p>
            <a:endParaRPr lang="en-US" baseline="0" dirty="0"/>
          </a:p>
          <a:p>
            <a:r>
              <a:rPr lang="en-US" baseline="0" dirty="0"/>
              <a:t>Just like this:</a:t>
            </a:r>
          </a:p>
          <a:p>
            <a:endParaRPr lang="en-US" baseline="0" dirty="0"/>
          </a:p>
          <a:p>
            <a:r>
              <a:rPr lang="en-US" baseline="0" dirty="0"/>
              <a:t>And this tweak consistently improves performance on every task.</a:t>
            </a:r>
          </a:p>
          <a:p>
            <a:endParaRPr lang="en-US" baseline="0" dirty="0"/>
          </a:p>
          <a:p>
            <a:r>
              <a:rPr lang="en-US" baseline="0" dirty="0"/>
              <a:t>So if there’s one technical detail you should remember from this talk, it’s this:</a:t>
            </a:r>
          </a:p>
          <a:p>
            <a:r>
              <a:rPr lang="en-US" baseline="0" dirty="0"/>
              <a:t>Always use context distribution smoothing!</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1874091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49</a:t>
            </a:fld>
            <a:endParaRPr lang="en-US"/>
          </a:p>
        </p:txBody>
      </p:sp>
    </p:spTree>
    <p:extLst>
      <p:ext uri="{BB962C8B-B14F-4D97-AF65-F5344CB8AC3E}">
        <p14:creationId xmlns:p14="http://schemas.microsoft.com/office/powerpoint/2010/main" val="3243643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the embedding matrices</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50</a:t>
            </a:fld>
            <a:endParaRPr lang="en-GB"/>
          </a:p>
        </p:txBody>
      </p:sp>
    </p:spTree>
    <p:extLst>
      <p:ext uri="{BB962C8B-B14F-4D97-AF65-F5344CB8AC3E}">
        <p14:creationId xmlns:p14="http://schemas.microsoft.com/office/powerpoint/2010/main" val="2109610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multiply them</a:t>
            </a:r>
          </a:p>
          <a:p>
            <a:endParaRPr lang="en-US" dirty="0"/>
          </a:p>
          <a:p>
            <a:r>
              <a:rPr lang="en-US" dirty="0"/>
              <a:t>What do we get?</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51</a:t>
            </a:fld>
            <a:endParaRPr lang="en-GB"/>
          </a:p>
        </p:txBody>
      </p:sp>
    </p:spTree>
    <p:extLst>
      <p:ext uri="{BB962C8B-B14F-4D97-AF65-F5344CB8AC3E}">
        <p14:creationId xmlns:p14="http://schemas.microsoft.com/office/powerpoint/2010/main" val="777746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a pretty big, </a:t>
            </a:r>
            <a:r>
              <a:rPr lang="en-US" baseline="0" dirty="0"/>
              <a:t>square matrix</a:t>
            </a:r>
            <a:r>
              <a:rPr lang="en-GB" baseline="0" dirty="0"/>
              <a:t>,</a:t>
            </a:r>
          </a:p>
          <a:p>
            <a:endParaRPr lang="en-US" baseline="0" dirty="0"/>
          </a:p>
          <a:p>
            <a:r>
              <a:rPr lang="en-US" baseline="0" dirty="0"/>
              <a:t>Where each cell describes the relation between a specific word, w, </a:t>
            </a:r>
          </a:p>
          <a:p>
            <a:r>
              <a:rPr lang="en-US" baseline="0" dirty="0"/>
              <a:t>With a specific context, c.</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A287F05-FCD8-4F5C-AFF0-93765CD6FDBF}" type="slidenum">
              <a:rPr lang="en-GB" smtClean="0"/>
              <a:t>52</a:t>
            </a:fld>
            <a:endParaRPr lang="en-GB"/>
          </a:p>
        </p:txBody>
      </p:sp>
    </p:spTree>
    <p:extLst>
      <p:ext uri="{BB962C8B-B14F-4D97-AF65-F5344CB8AC3E}">
        <p14:creationId xmlns:p14="http://schemas.microsoft.com/office/powerpoint/2010/main" val="266337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our NIPS paper, we </a:t>
            </a:r>
            <a:r>
              <a:rPr lang="en-US" b="1" dirty="0"/>
              <a:t>proved</a:t>
            </a:r>
            <a:r>
              <a:rPr lang="en-US" b="0" baseline="0" dirty="0"/>
              <a:t> that with enough dimensions and iterations…</a:t>
            </a:r>
          </a:p>
          <a:p>
            <a:endParaRPr lang="en-GB" b="1" dirty="0"/>
          </a:p>
        </p:txBody>
      </p:sp>
      <p:sp>
        <p:nvSpPr>
          <p:cNvPr id="4" name="Slide Number Placeholder 3"/>
          <p:cNvSpPr>
            <a:spLocks noGrp="1"/>
          </p:cNvSpPr>
          <p:nvPr>
            <p:ph type="sldNum" sz="quarter" idx="10"/>
          </p:nvPr>
        </p:nvSpPr>
        <p:spPr/>
        <p:txBody>
          <a:bodyPr/>
          <a:lstStyle/>
          <a:p>
            <a:fld id="{3A287F05-FCD8-4F5C-AFF0-93765CD6FDBF}" type="slidenum">
              <a:rPr lang="en-GB" smtClean="0"/>
              <a:t>53</a:t>
            </a:fld>
            <a:endParaRPr lang="en-GB"/>
          </a:p>
        </p:txBody>
      </p:sp>
    </p:spTree>
    <p:extLst>
      <p:ext uri="{BB962C8B-B14F-4D97-AF65-F5344CB8AC3E}">
        <p14:creationId xmlns:p14="http://schemas.microsoft.com/office/powerpoint/2010/main" val="370663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…SGNS will converge to the classic word-context PMI matrix…</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54</a:t>
            </a:fld>
            <a:endParaRPr lang="en-GB"/>
          </a:p>
        </p:txBody>
      </p:sp>
    </p:spTree>
    <p:extLst>
      <p:ext uri="{BB962C8B-B14F-4D97-AF65-F5344CB8AC3E}">
        <p14:creationId xmlns:p14="http://schemas.microsoft.com/office/powerpoint/2010/main" val="436309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little twist.</a:t>
            </a:r>
          </a:p>
          <a:p>
            <a:r>
              <a:rPr lang="en-US" dirty="0"/>
              <a:t>Now, recall that k is the number of negative samples generated for each positive example (</a:t>
            </a:r>
            <a:r>
              <a:rPr lang="en-US" dirty="0" err="1"/>
              <a:t>w,c</a:t>
            </a:r>
            <a:r>
              <a:rPr lang="en-US" dirty="0"/>
              <a:t>) \in D.</a:t>
            </a:r>
          </a:p>
          <a:p>
            <a:endParaRPr lang="en-US" dirty="0"/>
          </a:p>
          <a:p>
            <a:r>
              <a:rPr lang="en-US" dirty="0"/>
              <a:t>This is of course the optimal value, and not necessarily</a:t>
            </a:r>
            <a:r>
              <a:rPr lang="en-US" baseline="0" dirty="0"/>
              <a:t> what we get in practice.</a:t>
            </a:r>
            <a:endParaRPr lang="en-US" dirty="0"/>
          </a:p>
        </p:txBody>
      </p:sp>
      <p:sp>
        <p:nvSpPr>
          <p:cNvPr id="4" name="Slide Number Placeholder 3"/>
          <p:cNvSpPr>
            <a:spLocks noGrp="1"/>
          </p:cNvSpPr>
          <p:nvPr>
            <p:ph type="sldNum" sz="quarter" idx="10"/>
          </p:nvPr>
        </p:nvSpPr>
        <p:spPr/>
        <p:txBody>
          <a:bodyPr/>
          <a:lstStyle/>
          <a:p>
            <a:fld id="{3A287F05-FCD8-4F5C-AFF0-93765CD6FDBF}" type="slidenum">
              <a:rPr lang="en-GB" smtClean="0"/>
              <a:t>55</a:t>
            </a:fld>
            <a:endParaRPr lang="en-GB"/>
          </a:p>
        </p:txBody>
      </p:sp>
    </p:spTree>
    <p:extLst>
      <p:ext uri="{BB962C8B-B14F-4D97-AF65-F5344CB8AC3E}">
        <p14:creationId xmlns:p14="http://schemas.microsoft.com/office/powerpoint/2010/main" val="172956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maybe a bit of both?</a:t>
            </a:r>
          </a:p>
          <a:p>
            <a:r>
              <a:rPr lang="en-US" dirty="0"/>
              <a:t>&lt;pause&gt;</a:t>
            </a:r>
          </a:p>
        </p:txBody>
      </p:sp>
      <p:sp>
        <p:nvSpPr>
          <p:cNvPr id="4" name="Slide Number Placeholder 3"/>
          <p:cNvSpPr>
            <a:spLocks noGrp="1"/>
          </p:cNvSpPr>
          <p:nvPr>
            <p:ph type="sldNum" sz="quarter" idx="10"/>
          </p:nvPr>
        </p:nvSpPr>
        <p:spPr/>
        <p:txBody>
          <a:bodyPr/>
          <a:lstStyle/>
          <a:p>
            <a:fld id="{3A287F05-FCD8-4F5C-AFF0-93765CD6FDBF}" type="slidenum">
              <a:rPr lang="en-GB" smtClean="0"/>
              <a:t>6</a:t>
            </a:fld>
            <a:endParaRPr lang="en-GB"/>
          </a:p>
        </p:txBody>
      </p:sp>
    </p:spTree>
    <p:extLst>
      <p:ext uri="{BB962C8B-B14F-4D97-AF65-F5344CB8AC3E}">
        <p14:creationId xmlns:p14="http://schemas.microsoft.com/office/powerpoint/2010/main" val="522930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sum it up,</a:t>
            </a:r>
            <a:r>
              <a:rPr lang="en-US" baseline="0" dirty="0"/>
              <a:t> SGNS is doing what we’ve been doing in NLP for a couple of decades:</a:t>
            </a:r>
          </a:p>
          <a:p>
            <a:endParaRPr lang="en-US" baseline="0" dirty="0"/>
          </a:p>
          <a:p>
            <a:r>
              <a:rPr lang="en-US" baseline="0" dirty="0"/>
              <a:t>It’s factorizing the PMI matrix,</a:t>
            </a:r>
          </a:p>
          <a:p>
            <a:endParaRPr lang="en-US" baseline="0" dirty="0"/>
          </a:p>
          <a:p>
            <a:r>
              <a:rPr lang="en-US" baseline="0" dirty="0"/>
              <a:t>Apparently, just like SVD.</a:t>
            </a:r>
          </a:p>
          <a:p>
            <a:endParaRPr lang="en-US" baseline="0" dirty="0"/>
          </a:p>
          <a:p>
            <a:r>
              <a:rPr lang="en-US" baseline="0" dirty="0"/>
              <a:t>And, while I didn’t explain it, </a:t>
            </a:r>
            <a:r>
              <a:rPr lang="en-US" baseline="0" dirty="0" err="1"/>
              <a:t>GloVe</a:t>
            </a:r>
            <a:r>
              <a:rPr lang="en-US" baseline="0" dirty="0"/>
              <a:t> also factorizes a similar matrix.</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56</a:t>
            </a:fld>
            <a:endParaRPr lang="en-GB"/>
          </a:p>
        </p:txBody>
      </p:sp>
    </p:spTree>
    <p:extLst>
      <p:ext uri="{BB962C8B-B14F-4D97-AF65-F5344CB8AC3E}">
        <p14:creationId xmlns:p14="http://schemas.microsoft.com/office/powerpoint/2010/main" val="1799791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embeddings are still better, right?</a:t>
            </a:r>
          </a:p>
          <a:p>
            <a:endParaRPr lang="en-US" dirty="0"/>
          </a:p>
          <a:p>
            <a:r>
              <a:rPr lang="en-US" dirty="0"/>
              <a:t>There’s plenty of evidence,</a:t>
            </a:r>
          </a:p>
          <a:p>
            <a:endParaRPr lang="en-US" dirty="0"/>
          </a:p>
          <a:p>
            <a:r>
              <a:rPr lang="en-US" baseline="0" dirty="0"/>
              <a:t>Even a couple of papers.</a:t>
            </a:r>
          </a:p>
          <a:p>
            <a:endParaRPr lang="en-US" baseline="0" dirty="0"/>
          </a:p>
          <a:p>
            <a:r>
              <a:rPr lang="en-US" baseline="0" dirty="0"/>
              <a:t>So how does this fit with our story?</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57</a:t>
            </a:fld>
            <a:endParaRPr lang="en-GB"/>
          </a:p>
        </p:txBody>
      </p:sp>
    </p:spTree>
    <p:extLst>
      <p:ext uri="{BB962C8B-B14F-4D97-AF65-F5344CB8AC3E}">
        <p14:creationId xmlns:p14="http://schemas.microsoft.com/office/powerpoint/2010/main" val="2035968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like I said at the</a:t>
            </a:r>
            <a:r>
              <a:rPr lang="en-US" baseline="0" dirty="0"/>
              <a:t> beginning, word2vec and </a:t>
            </a:r>
            <a:r>
              <a:rPr lang="en-US" baseline="0" dirty="0" err="1"/>
              <a:t>GloVe</a:t>
            </a:r>
            <a:r>
              <a:rPr lang="en-US" baseline="0" dirty="0"/>
              <a:t> are more than just algorithms.</a:t>
            </a:r>
          </a:p>
          <a:p>
            <a:endParaRPr lang="en-US" baseline="0" dirty="0"/>
          </a:p>
          <a:p>
            <a:r>
              <a:rPr lang="en-US" baseline="0" dirty="0"/>
              <a:t>They introduce many new hyperparameters,</a:t>
            </a:r>
          </a:p>
          <a:p>
            <a:endParaRPr lang="en-US" baseline="0" dirty="0"/>
          </a:p>
          <a:p>
            <a:r>
              <a:rPr lang="en-US" baseline="0" dirty="0"/>
              <a:t>Which may seem minor,</a:t>
            </a:r>
          </a:p>
          <a:p>
            <a:r>
              <a:rPr lang="en-US" baseline="0" dirty="0"/>
              <a:t>but as it turns out, they make a pretty big difference in practice.</a:t>
            </a:r>
          </a:p>
        </p:txBody>
      </p:sp>
      <p:sp>
        <p:nvSpPr>
          <p:cNvPr id="4" name="Slide Number Placeholder 3"/>
          <p:cNvSpPr>
            <a:spLocks noGrp="1"/>
          </p:cNvSpPr>
          <p:nvPr>
            <p:ph type="sldNum" sz="quarter" idx="10"/>
          </p:nvPr>
        </p:nvSpPr>
        <p:spPr/>
        <p:txBody>
          <a:bodyPr/>
          <a:lstStyle/>
          <a:p>
            <a:fld id="{3A287F05-FCD8-4F5C-AFF0-93765CD6FDBF}" type="slidenum">
              <a:rPr lang="en-GB" smtClean="0"/>
              <a:t>58</a:t>
            </a:fld>
            <a:endParaRPr lang="en-GB"/>
          </a:p>
        </p:txBody>
      </p:sp>
    </p:spTree>
    <p:extLst>
      <p:ext uri="{BB962C8B-B14F-4D97-AF65-F5344CB8AC3E}">
        <p14:creationId xmlns:p14="http://schemas.microsoft.com/office/powerpoint/2010/main" val="2134862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look at Context Distribution Smoothing,</a:t>
            </a:r>
          </a:p>
          <a:p>
            <a:r>
              <a:rPr lang="en-US" dirty="0"/>
              <a:t>and see how we can adapt it to traditional count-based methods.</a:t>
            </a:r>
          </a:p>
          <a:p>
            <a:endParaRPr lang="en-US" baseline="0" dirty="0"/>
          </a:p>
        </p:txBody>
      </p:sp>
      <p:sp>
        <p:nvSpPr>
          <p:cNvPr id="4" name="Slide Number Placeholder 3"/>
          <p:cNvSpPr>
            <a:spLocks noGrp="1"/>
          </p:cNvSpPr>
          <p:nvPr>
            <p:ph type="sldNum" sz="quarter" idx="10"/>
          </p:nvPr>
        </p:nvSpPr>
        <p:spPr/>
        <p:txBody>
          <a:bodyPr/>
          <a:lstStyle/>
          <a:p>
            <a:fld id="{3A287F05-FCD8-4F5C-AFF0-93765CD6FDBF}" type="slidenum">
              <a:rPr lang="en-GB" smtClean="0"/>
              <a:t>59</a:t>
            </a:fld>
            <a:endParaRPr lang="en-GB"/>
          </a:p>
        </p:txBody>
      </p:sp>
    </p:spTree>
    <p:extLst>
      <p:ext uri="{BB962C8B-B14F-4D97-AF65-F5344CB8AC3E}">
        <p14:creationId xmlns:p14="http://schemas.microsoft.com/office/powerpoint/2010/main" val="1153019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baseline="0" dirty="0"/>
              <a:t>So dynamic context windows</a:t>
            </a:r>
          </a:p>
          <a:p>
            <a:endParaRPr lang="en-US" baseline="0" dirty="0"/>
          </a:p>
          <a:p>
            <a:r>
              <a:rPr lang="en-US" baseline="0" dirty="0"/>
              <a:t>Let’s say we have our sentence from earlier,</a:t>
            </a:r>
          </a:p>
          <a:p>
            <a:r>
              <a:rPr lang="en-US" baseline="0" dirty="0"/>
              <a:t>And we want to look at a context window of 4 words around </a:t>
            </a:r>
            <a:r>
              <a:rPr lang="en-US" baseline="0" dirty="0" err="1"/>
              <a:t>wampimuk</a:t>
            </a:r>
            <a:r>
              <a:rPr lang="en-US" baseline="0" dirty="0"/>
              <a:t>.</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60</a:t>
            </a:fld>
            <a:endParaRPr lang="en-GB">
              <a:solidFill>
                <a:prstClr val="black"/>
              </a:solidFill>
            </a:endParaRPr>
          </a:p>
        </p:txBody>
      </p:sp>
    </p:spTree>
    <p:extLst>
      <p:ext uri="{BB962C8B-B14F-4D97-AF65-F5344CB8AC3E}">
        <p14:creationId xmlns:p14="http://schemas.microsoft.com/office/powerpoint/2010/main" val="297810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a:t>Now, some of these context words are obviously more related</a:t>
            </a:r>
            <a:r>
              <a:rPr lang="en-US" baseline="0" dirty="0"/>
              <a:t> to the meaning of </a:t>
            </a:r>
            <a:r>
              <a:rPr lang="en-US" baseline="0" dirty="0" err="1"/>
              <a:t>wampimuk</a:t>
            </a:r>
            <a:r>
              <a:rPr lang="en-US" baseline="0" dirty="0"/>
              <a:t> than others.</a:t>
            </a:r>
          </a:p>
          <a:p>
            <a:r>
              <a:rPr lang="en-US" baseline="0" dirty="0"/>
              <a:t>The intuition behind dynamic context windows, is that the closer the context is to the target…</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1553872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a:t>…</a:t>
            </a:r>
            <a:r>
              <a:rPr lang="en-US" baseline="0" dirty="0"/>
              <a:t>the more relevant it is.</a:t>
            </a:r>
          </a:p>
          <a:p>
            <a:endParaRPr lang="en-US" baseline="0" dirty="0"/>
          </a:p>
          <a:p>
            <a:r>
              <a:rPr lang="en-US" baseline="0" dirty="0"/>
              <a:t>word2vec does just that, by randomly sampling the size of the context window around each token.</a:t>
            </a:r>
          </a:p>
          <a:p>
            <a:r>
              <a:rPr lang="en-US" baseline="0" dirty="0"/>
              <a:t>What you see here are the probabilities that each specific context word will be included in the training data.</a:t>
            </a:r>
          </a:p>
          <a:p>
            <a:endParaRPr lang="en-US" baseline="0" dirty="0"/>
          </a:p>
          <a:p>
            <a:r>
              <a:rPr lang="en-US" baseline="0" dirty="0" err="1"/>
              <a:t>GloVe</a:t>
            </a:r>
            <a:r>
              <a:rPr lang="en-US" baseline="0" dirty="0"/>
              <a:t> also does something similar, but in a deterministic manner, and with a slightly different distribution.</a:t>
            </a:r>
          </a:p>
          <a:p>
            <a:endParaRPr lang="en-US" baseline="0" dirty="0"/>
          </a:p>
          <a:p>
            <a:r>
              <a:rPr lang="en-US" baseline="0" dirty="0"/>
              <a:t>There are of course other ways to do this,</a:t>
            </a:r>
          </a:p>
          <a:p>
            <a:r>
              <a:rPr lang="en-US" baseline="0" dirty="0"/>
              <a:t>And they were all, apparently,</a:t>
            </a:r>
          </a:p>
          <a:p>
            <a:endParaRPr lang="en-US" baseline="0" dirty="0"/>
          </a:p>
          <a:p>
            <a:r>
              <a:rPr lang="en-US" baseline="0" dirty="0"/>
              <a:t>Applied to traditional algorithms about a decade ago.</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1598530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63</a:t>
            </a:fld>
            <a:endParaRPr lang="en-US"/>
          </a:p>
        </p:txBody>
      </p:sp>
    </p:spTree>
    <p:extLst>
      <p:ext uri="{BB962C8B-B14F-4D97-AF65-F5344CB8AC3E}">
        <p14:creationId xmlns:p14="http://schemas.microsoft.com/office/powerpoint/2010/main" val="3815719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baseline="0" dirty="0"/>
              <a:t>So, each word has two representations, right?</a:t>
            </a:r>
          </a:p>
          <a:p>
            <a:endParaRPr lang="en-US" baseline="0" dirty="0"/>
          </a:p>
          <a:p>
            <a:r>
              <a:rPr lang="en-US" baseline="0" dirty="0"/>
              <a:t>So what if instead of using just the word vectors,</a:t>
            </a:r>
          </a:p>
          <a:p>
            <a:endParaRPr lang="en-US" baseline="0" dirty="0"/>
          </a:p>
          <a:p>
            <a:r>
              <a:rPr lang="en-US" baseline="0" dirty="0"/>
              <a:t>We’d also use the information in the context vectors,</a:t>
            </a:r>
          </a:p>
          <a:p>
            <a:r>
              <a:rPr lang="en-US" baseline="0" dirty="0"/>
              <a:t>to represent our words?</a:t>
            </a:r>
          </a:p>
          <a:p>
            <a:endParaRPr lang="en-US" dirty="0"/>
          </a:p>
          <a:p>
            <a:r>
              <a:rPr lang="en-US" dirty="0"/>
              <a:t>This trick was introduced as part of </a:t>
            </a:r>
            <a:r>
              <a:rPr lang="en-US" dirty="0" err="1"/>
              <a:t>GloVe</a:t>
            </a:r>
            <a:r>
              <a:rPr lang="en-US" dirty="0"/>
              <a:t>,</a:t>
            </a:r>
          </a:p>
          <a:p>
            <a:endParaRPr lang="en-US" baseline="0" dirty="0"/>
          </a:p>
          <a:p>
            <a:r>
              <a:rPr lang="en-US" baseline="0" dirty="0"/>
              <a:t>But it was also only applied to </a:t>
            </a:r>
            <a:r>
              <a:rPr lang="en-US" baseline="0" dirty="0" err="1"/>
              <a:t>GloVe</a:t>
            </a:r>
            <a:r>
              <a:rPr lang="en-US" baseline="0" dirty="0"/>
              <a:t>,</a:t>
            </a:r>
          </a:p>
          <a:p>
            <a:r>
              <a:rPr lang="en-US" baseline="0" dirty="0"/>
              <a:t>and not to the other methods.</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1567800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“don’t count, predict”</a:t>
            </a:r>
            <a:r>
              <a:rPr lang="en-US" baseline="0" dirty="0"/>
              <a:t>,</a:t>
            </a:r>
          </a:p>
          <a:p>
            <a:endParaRPr lang="en-US" baseline="0" dirty="0"/>
          </a:p>
          <a:p>
            <a:r>
              <a:rPr lang="en-US" baseline="0" dirty="0"/>
              <a:t>The authors show that word2vec is better than count-based methods.</a:t>
            </a:r>
          </a:p>
          <a:p>
            <a:r>
              <a:rPr lang="en-US" baseline="0" dirty="0"/>
              <a:t>And, while they did tune a lot of different hyperparameters,</a:t>
            </a:r>
          </a:p>
          <a:p>
            <a:r>
              <a:rPr lang="en-US" baseline="0" dirty="0"/>
              <a:t>Other hyperparameters remained hidden inside the code.</a:t>
            </a:r>
          </a:p>
          <a:p>
            <a:endParaRPr lang="en-US" baseline="0" dirty="0"/>
          </a:p>
          <a:p>
            <a:r>
              <a:rPr lang="en-US" baseline="0" dirty="0"/>
              <a:t>And it turns out,</a:t>
            </a:r>
          </a:p>
          <a:p>
            <a:r>
              <a:rPr lang="en-US" baseline="0" dirty="0"/>
              <a:t>That these hidden hyperparameters account for most of the reported performance gaps.</a:t>
            </a:r>
          </a:p>
          <a:p>
            <a:endParaRPr lang="en-US" baseline="0" dirty="0"/>
          </a:p>
          <a:p>
            <a:r>
              <a:rPr lang="en-US" baseline="0" dirty="0"/>
              <a:t>In our experiments, we show that embeddings are not really better than count-based methods.</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65</a:t>
            </a:fld>
            <a:endParaRPr lang="en-GB"/>
          </a:p>
        </p:txBody>
      </p:sp>
    </p:spTree>
    <p:extLst>
      <p:ext uri="{BB962C8B-B14F-4D97-AF65-F5344CB8AC3E}">
        <p14:creationId xmlns:p14="http://schemas.microsoft.com/office/powerpoint/2010/main" val="226641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8</a:t>
            </a:fld>
            <a:endParaRPr lang="en-US"/>
          </a:p>
        </p:txBody>
      </p:sp>
    </p:spTree>
    <p:extLst>
      <p:ext uri="{BB962C8B-B14F-4D97-AF65-F5344CB8AC3E}">
        <p14:creationId xmlns:p14="http://schemas.microsoft.com/office/powerpoint/2010/main" val="220730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69103-2D17-4832-98EE-51E176497DD9}" type="slidenum">
              <a:rPr lang="en-US"/>
              <a:t>66</a:t>
            </a:fld>
            <a:endParaRPr lang="en-US"/>
          </a:p>
        </p:txBody>
      </p:sp>
    </p:spTree>
    <p:extLst>
      <p:ext uri="{BB962C8B-B14F-4D97-AF65-F5344CB8AC3E}">
        <p14:creationId xmlns:p14="http://schemas.microsoft.com/office/powerpoint/2010/main" val="216508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empus Sans ITC" charset="0"/>
                <a:ea typeface="Arial" charset="0"/>
                <a:cs typeface="Arial" charset="0"/>
              </a:defRPr>
            </a:lvl1pPr>
            <a:lvl2pPr marL="742950" indent="-285750">
              <a:defRPr>
                <a:solidFill>
                  <a:schemeClr val="tx1"/>
                </a:solidFill>
                <a:latin typeface="Tempus Sans ITC" charset="0"/>
                <a:ea typeface="Arial" charset="0"/>
                <a:cs typeface="Arial" charset="0"/>
              </a:defRPr>
            </a:lvl2pPr>
            <a:lvl3pPr marL="1143000" indent="-228600">
              <a:defRPr>
                <a:solidFill>
                  <a:schemeClr val="tx1"/>
                </a:solidFill>
                <a:latin typeface="Tempus Sans ITC" charset="0"/>
                <a:ea typeface="Arial" charset="0"/>
                <a:cs typeface="Arial" charset="0"/>
              </a:defRPr>
            </a:lvl3pPr>
            <a:lvl4pPr marL="1600200" indent="-228600">
              <a:defRPr>
                <a:solidFill>
                  <a:schemeClr val="tx1"/>
                </a:solidFill>
                <a:latin typeface="Tempus Sans ITC" charset="0"/>
                <a:ea typeface="Arial" charset="0"/>
                <a:cs typeface="Arial" charset="0"/>
              </a:defRPr>
            </a:lvl4pPr>
            <a:lvl5pPr marL="2057400" indent="-228600">
              <a:defRPr>
                <a:solidFill>
                  <a:schemeClr val="tx1"/>
                </a:solidFill>
                <a:latin typeface="Tempus Sans ITC" charset="0"/>
                <a:ea typeface="Arial" charset="0"/>
                <a:cs typeface="Arial" charset="0"/>
              </a:defRPr>
            </a:lvl5pPr>
            <a:lvl6pPr marL="2514600" indent="-228600" defTabSz="457200" fontAlgn="base">
              <a:spcBef>
                <a:spcPct val="0"/>
              </a:spcBef>
              <a:spcAft>
                <a:spcPct val="0"/>
              </a:spcAft>
              <a:defRPr>
                <a:solidFill>
                  <a:schemeClr val="tx1"/>
                </a:solidFill>
                <a:latin typeface="Tempus Sans ITC" charset="0"/>
                <a:ea typeface="Arial" charset="0"/>
                <a:cs typeface="Arial" charset="0"/>
              </a:defRPr>
            </a:lvl6pPr>
            <a:lvl7pPr marL="2971800" indent="-228600" defTabSz="457200" fontAlgn="base">
              <a:spcBef>
                <a:spcPct val="0"/>
              </a:spcBef>
              <a:spcAft>
                <a:spcPct val="0"/>
              </a:spcAft>
              <a:defRPr>
                <a:solidFill>
                  <a:schemeClr val="tx1"/>
                </a:solidFill>
                <a:latin typeface="Tempus Sans ITC" charset="0"/>
                <a:ea typeface="Arial" charset="0"/>
                <a:cs typeface="Arial" charset="0"/>
              </a:defRPr>
            </a:lvl7pPr>
            <a:lvl8pPr marL="3429000" indent="-228600" defTabSz="457200" fontAlgn="base">
              <a:spcBef>
                <a:spcPct val="0"/>
              </a:spcBef>
              <a:spcAft>
                <a:spcPct val="0"/>
              </a:spcAft>
              <a:defRPr>
                <a:solidFill>
                  <a:schemeClr val="tx1"/>
                </a:solidFill>
                <a:latin typeface="Tempus Sans ITC" charset="0"/>
                <a:ea typeface="Arial" charset="0"/>
                <a:cs typeface="Arial" charset="0"/>
              </a:defRPr>
            </a:lvl8pPr>
            <a:lvl9pPr marL="3886200" indent="-228600" defTabSz="457200" fontAlgn="base">
              <a:spcBef>
                <a:spcPct val="0"/>
              </a:spcBef>
              <a:spcAft>
                <a:spcPct val="0"/>
              </a:spcAft>
              <a:defRPr>
                <a:solidFill>
                  <a:schemeClr val="tx1"/>
                </a:solidFill>
                <a:latin typeface="Tempus Sans ITC" charset="0"/>
                <a:ea typeface="Arial" charset="0"/>
                <a:cs typeface="Arial" charset="0"/>
              </a:defRPr>
            </a:lvl9pPr>
          </a:lstStyle>
          <a:p>
            <a:fld id="{A16D7A9F-A889-0A40-9FC2-46175C619DEC}" type="slidenum">
              <a:rPr lang="en-US" altLang="x-none">
                <a:latin typeface="Calibri" charset="0"/>
              </a:rPr>
              <a:pPr/>
              <a:t>77</a:t>
            </a:fld>
            <a:endParaRPr lang="en-US" altLang="x-none">
              <a:latin typeface="Calibri" charset="0"/>
            </a:endParaRPr>
          </a:p>
        </p:txBody>
      </p:sp>
    </p:spTree>
    <p:extLst>
      <p:ext uri="{BB962C8B-B14F-4D97-AF65-F5344CB8AC3E}">
        <p14:creationId xmlns:p14="http://schemas.microsoft.com/office/powerpoint/2010/main" val="1953494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88</a:t>
            </a:fld>
            <a:endParaRPr lang="en-US"/>
          </a:p>
        </p:txBody>
      </p:sp>
    </p:spTree>
    <p:extLst>
      <p:ext uri="{BB962C8B-B14F-4D97-AF65-F5344CB8AC3E}">
        <p14:creationId xmlns:p14="http://schemas.microsoft.com/office/powerpoint/2010/main" val="298166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10F76-A975-7B45-92C2-290A7B0F3DC6}" type="slidenum">
              <a:rPr lang="zh-TW" altLang="en-US"/>
              <a:pPr/>
              <a:t>89</a:t>
            </a:fld>
            <a:endParaRPr lang="en-US" altLang="zh-TW"/>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477471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B98EF-220B-184B-9D00-DE1D036BAC02}" type="slidenum">
              <a:rPr lang="zh-TW" altLang="en-US"/>
              <a:pPr/>
              <a:t>90</a:t>
            </a:fld>
            <a:endParaRPr lang="en-US" altLang="zh-TW"/>
          </a:p>
        </p:txBody>
      </p:sp>
      <p:sp>
        <p:nvSpPr>
          <p:cNvPr id="1328130" name="Rectangle 2"/>
          <p:cNvSpPr>
            <a:spLocks noGrp="1" noRot="1" noChangeAspect="1" noChangeArrowheads="1" noTextEdit="1"/>
          </p:cNvSpPr>
          <p:nvPr>
            <p:ph type="sldImg"/>
          </p:nvPr>
        </p:nvSpPr>
        <p:spPr>
          <a:ln/>
        </p:spPr>
      </p:sp>
      <p:sp>
        <p:nvSpPr>
          <p:cNvPr id="132813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288544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06854-773A-D042-98D5-3416459AF4B2}" type="slidenum">
              <a:rPr lang="zh-TW" altLang="en-US"/>
              <a:pPr/>
              <a:t>91</a:t>
            </a:fld>
            <a:endParaRPr lang="en-US" altLang="zh-TW"/>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r>
              <a:rPr lang="en-US" altLang="zh-TW"/>
              <a:t>Moving toward statistical approaches for semantic role labeling, the first available corpus is FrameNet, which is developed in UC Berkeley.  According to their definition, semantic frames are representations of situation types, such as eating or walking, together with lists of participants and conceptual roles that are components of such situations.  For example, the frame shown on this slide is the hit_target situation. </a:t>
            </a:r>
          </a:p>
          <a:p>
            <a:endParaRPr lang="en-US" altLang="zh-TW"/>
          </a:p>
          <a:p>
            <a:r>
              <a:rPr lang="en-US" altLang="zh-TW"/>
              <a:t>In their terminology, there are two types of components of a frame.  One is lexical units, which are words that evoke the frame, such as hit, pick off, and shoot here.</a:t>
            </a:r>
          </a:p>
          <a:p>
            <a:r>
              <a:rPr lang="en-US" altLang="zh-TW"/>
              <a:t>The other component is frame elements, which are the semantic roles involved in this frame.</a:t>
            </a:r>
          </a:p>
          <a:p>
            <a:r>
              <a:rPr lang="en-US" altLang="zh-TW"/>
              <a:t>Frame elements can be further categorized into 2 types, one is core elements, and the other is non-core frame elements.</a:t>
            </a:r>
          </a:p>
          <a:p>
            <a:endParaRPr lang="en-US" altLang="zh-TW"/>
          </a:p>
          <a:p>
            <a:r>
              <a:rPr lang="en-US" altLang="zh-TW"/>
              <a:t>------------------</a:t>
            </a:r>
          </a:p>
          <a:p>
            <a:endParaRPr lang="en-US" altLang="zh-TW"/>
          </a:p>
          <a:p>
            <a:r>
              <a:rPr lang="en-US" altLang="zh-TW"/>
              <a:t>http://framenet.icsi.berkeley.edu/index.php?option=com_wrapper&amp;Itemid=118&amp;frame=Hit_target&amp;</a:t>
            </a:r>
          </a:p>
          <a:p>
            <a:endParaRPr lang="zh-TW" altLang="en-US"/>
          </a:p>
          <a:p>
            <a:r>
              <a:rPr lang="en-US" altLang="zh-TW" b="1"/>
              <a:t>What is a frame and how do you know when you've got one?</a:t>
            </a:r>
            <a:r>
              <a:rPr lang="en-US" altLang="zh-TW"/>
              <a:t> Semantic frames are schematic representations of situation types (eating, spying, removing, classifying, etc.) together with lists of the kinds of participants, props, and other conceptual roles that are seen as components of such situations. The semantic arguments of a predicating word correspond to what we call the frame elements of the frame associated with that word. </a:t>
            </a:r>
            <a:br>
              <a:rPr lang="en-US" altLang="zh-TW"/>
            </a:br>
            <a:br>
              <a:rPr lang="en-US" altLang="zh-TW"/>
            </a:br>
            <a:r>
              <a:rPr lang="en-US" altLang="zh-TW"/>
              <a:t>In principle, work on a new frame begins with the native speaker analyst's intuitive judgment that some particular conceptual pattern underlies one or more lexical units in the language in a systematic way. We are satisfied with such judgments when we see that we can analyze sentences containing the words we've assigned to the frame in terms of the frame elements that we defined in characterizing the frame. </a:t>
            </a:r>
            <a:br>
              <a:rPr lang="en-US" altLang="zh-TW"/>
            </a:br>
            <a:br>
              <a:rPr lang="en-US" altLang="zh-TW"/>
            </a:br>
            <a:r>
              <a:rPr lang="en-US" altLang="zh-TW"/>
              <a:t>In real life, the actual experience is a kind of cognitive zigzag: a frame is proposed, and some words are suggested for illustrating the frame. Frame elements are suggested that the analyst thinks these words would have in common. In the course of doing some initial annotation, however, we often discover distinctions among the words that were not at first noticed, and often a slightly different version of the frame is formulated--one which no longer welcomes some of the words in the original list, but takes in some new ones. </a:t>
            </a:r>
            <a:br>
              <a:rPr lang="en-US" altLang="zh-TW"/>
            </a:br>
            <a:endParaRPr lang="en-US" altLang="zh-TW"/>
          </a:p>
        </p:txBody>
      </p:sp>
    </p:spTree>
    <p:extLst>
      <p:ext uri="{BB962C8B-B14F-4D97-AF65-F5344CB8AC3E}">
        <p14:creationId xmlns:p14="http://schemas.microsoft.com/office/powerpoint/2010/main" val="238066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90EAD-4856-FE4A-B669-33D7C455835D}" type="slidenum">
              <a:rPr lang="zh-TW" altLang="en-US"/>
              <a:pPr/>
              <a:t>92</a:t>
            </a:fld>
            <a:endParaRPr lang="en-US" altLang="zh-TW"/>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r>
              <a:rPr lang="en-US" altLang="zh-TW" dirty="0"/>
              <a:t>The next corpus, which is the main focused data in this tutorial, is the proposition bank, or </a:t>
            </a:r>
            <a:r>
              <a:rPr lang="en-US" altLang="zh-TW" dirty="0" err="1"/>
              <a:t>PropBank</a:t>
            </a:r>
            <a:r>
              <a:rPr lang="en-US" altLang="zh-TW" dirty="0"/>
              <a:t>.</a:t>
            </a:r>
          </a:p>
          <a:p>
            <a:r>
              <a:rPr lang="en-US" altLang="zh-TW" dirty="0" err="1"/>
              <a:t>PropBank</a:t>
            </a:r>
            <a:r>
              <a:rPr lang="en-US" altLang="zh-TW" dirty="0"/>
              <a:t> is developed in U Penn by a team led by Martha Palmer.  The name of “proposition” comes from the goal of transferring sentences into propositions.</a:t>
            </a:r>
          </a:p>
        </p:txBody>
      </p:sp>
    </p:spTree>
    <p:extLst>
      <p:ext uri="{BB962C8B-B14F-4D97-AF65-F5344CB8AC3E}">
        <p14:creationId xmlns:p14="http://schemas.microsoft.com/office/powerpoint/2010/main" val="661690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93</a:t>
            </a:fld>
            <a:endParaRPr lang="en-US"/>
          </a:p>
        </p:txBody>
      </p:sp>
    </p:spTree>
    <p:extLst>
      <p:ext uri="{BB962C8B-B14F-4D97-AF65-F5344CB8AC3E}">
        <p14:creationId xmlns:p14="http://schemas.microsoft.com/office/powerpoint/2010/main" val="178732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9</a:t>
            </a:fld>
            <a:endParaRPr lang="en-US"/>
          </a:p>
        </p:txBody>
      </p:sp>
    </p:spTree>
    <p:extLst>
      <p:ext uri="{BB962C8B-B14F-4D97-AF65-F5344CB8AC3E}">
        <p14:creationId xmlns:p14="http://schemas.microsoft.com/office/powerpoint/2010/main" val="410286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a:t>
            </a:r>
            <a:r>
              <a:rPr lang="en-US" baseline="0" dirty="0"/>
              <a:t> contains input word vectors.</a:t>
            </a:r>
          </a:p>
          <a:p>
            <a:r>
              <a:rPr lang="en-US" baseline="0" dirty="0"/>
              <a:t>W’ contains output word vectors.</a:t>
            </a:r>
          </a:p>
          <a:p>
            <a:endParaRPr lang="en-US" baseline="0" dirty="0"/>
          </a:p>
          <a:p>
            <a:r>
              <a:rPr lang="en-US" baseline="0" dirty="0"/>
              <a:t>We can consider either W or W’ as the word’s representation. Or even take the average.</a:t>
            </a:r>
            <a:endParaRPr lang="en-US" dirty="0"/>
          </a:p>
        </p:txBody>
      </p:sp>
      <p:sp>
        <p:nvSpPr>
          <p:cNvPr id="4" name="Slide Number Placeholder 3"/>
          <p:cNvSpPr>
            <a:spLocks noGrp="1"/>
          </p:cNvSpPr>
          <p:nvPr>
            <p:ph type="sldNum" sz="quarter" idx="10"/>
          </p:nvPr>
        </p:nvSpPr>
        <p:spPr/>
        <p:txBody>
          <a:bodyPr/>
          <a:lstStyle/>
          <a:p>
            <a:fld id="{5DE69103-2D17-4832-98EE-51E176497DD9}" type="slidenum">
              <a:rPr lang="en-US" smtClean="0"/>
              <a:t>21</a:t>
            </a:fld>
            <a:endParaRPr lang="en-US"/>
          </a:p>
        </p:txBody>
      </p:sp>
    </p:spTree>
    <p:extLst>
      <p:ext uri="{BB962C8B-B14F-4D97-AF65-F5344CB8AC3E}">
        <p14:creationId xmlns:p14="http://schemas.microsoft.com/office/powerpoint/2010/main" val="229620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69103-2D17-4832-98EE-51E176497DD9}" type="slidenum">
              <a:rPr lang="en-US"/>
              <a:t>23</a:t>
            </a:fld>
            <a:endParaRPr lang="en-US"/>
          </a:p>
        </p:txBody>
      </p:sp>
    </p:spTree>
    <p:extLst>
      <p:ext uri="{BB962C8B-B14F-4D97-AF65-F5344CB8AC3E}">
        <p14:creationId xmlns:p14="http://schemas.microsoft.com/office/powerpoint/2010/main" val="1996663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25</a:t>
            </a:fld>
            <a:endParaRPr lang="en-US"/>
          </a:p>
        </p:txBody>
      </p:sp>
    </p:spTree>
    <p:extLst>
      <p:ext uri="{BB962C8B-B14F-4D97-AF65-F5344CB8AC3E}">
        <p14:creationId xmlns:p14="http://schemas.microsoft.com/office/powerpoint/2010/main" val="106695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a:t>
            </a:r>
            <a:r>
              <a:rPr lang="en-US" baseline="0" dirty="0"/>
              <a:t> contains input word vectors.</a:t>
            </a:r>
          </a:p>
          <a:p>
            <a:r>
              <a:rPr lang="en-US" baseline="0" dirty="0"/>
              <a:t>W’ contains output word vectors.</a:t>
            </a:r>
          </a:p>
          <a:p>
            <a:endParaRPr lang="en-US" baseline="0" dirty="0"/>
          </a:p>
          <a:p>
            <a:r>
              <a:rPr lang="en-US" baseline="0" dirty="0"/>
              <a:t>We can consider either W or W’ as the word’s representation. Or even take the average.</a:t>
            </a:r>
            <a:endParaRPr lang="en-US" dirty="0"/>
          </a:p>
        </p:txBody>
      </p:sp>
      <p:sp>
        <p:nvSpPr>
          <p:cNvPr id="4" name="Slide Number Placeholder 3"/>
          <p:cNvSpPr>
            <a:spLocks noGrp="1"/>
          </p:cNvSpPr>
          <p:nvPr>
            <p:ph type="sldNum" sz="quarter" idx="10"/>
          </p:nvPr>
        </p:nvSpPr>
        <p:spPr/>
        <p:txBody>
          <a:bodyPr/>
          <a:lstStyle/>
          <a:p>
            <a:fld id="{5DE69103-2D17-4832-98EE-51E176497DD9}" type="slidenum">
              <a:rPr lang="en-US" smtClean="0"/>
              <a:t>26</a:t>
            </a:fld>
            <a:endParaRPr lang="en-US"/>
          </a:p>
        </p:txBody>
      </p:sp>
    </p:spTree>
    <p:extLst>
      <p:ext uri="{BB962C8B-B14F-4D97-AF65-F5344CB8AC3E}">
        <p14:creationId xmlns:p14="http://schemas.microsoft.com/office/powerpoint/2010/main" val="2272157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C81944A-D244-47BF-B1C6-C46970BBC34F}" type="datetime1">
              <a:rPr lang="en-GB" smtClean="0">
                <a:solidFill>
                  <a:prstClr val="black">
                    <a:tint val="75000"/>
                  </a:prstClr>
                </a:solidFill>
              </a:rPr>
              <a:pPr/>
              <a:t>05/12/2020</a:t>
            </a:fld>
            <a:endParaRPr lang="en-GB">
              <a:solidFill>
                <a:prstClr val="black">
                  <a:tint val="75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F92B3FB-2F82-4CB9-93A4-1640FC20E3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581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2895600" y="6248400"/>
            <a:ext cx="2895600" cy="476250"/>
          </a:xfrm>
          <a:prstGeom prst="rect">
            <a:avLst/>
          </a:prstGeom>
        </p:spPr>
        <p:txBody>
          <a:bodyPr/>
          <a:lstStyle>
            <a:lvl1pPr>
              <a:defRPr/>
            </a:lvl1pPr>
          </a:lstStyle>
          <a:p>
            <a:endParaRPr lang="en-US" altLang="zh-TW"/>
          </a:p>
        </p:txBody>
      </p:sp>
      <p:sp>
        <p:nvSpPr>
          <p:cNvPr id="7" name="Slide Number Placeholder 6"/>
          <p:cNvSpPr>
            <a:spLocks noGrp="1"/>
          </p:cNvSpPr>
          <p:nvPr>
            <p:ph type="sldNum" sz="quarter" idx="12"/>
          </p:nvPr>
        </p:nvSpPr>
        <p:spPr>
          <a:xfrm>
            <a:off x="6324600" y="6248400"/>
            <a:ext cx="2667000" cy="457200"/>
          </a:xfrm>
        </p:spPr>
        <p:txBody>
          <a:bodyPr/>
          <a:lstStyle>
            <a:lvl1pPr>
              <a:defRPr/>
            </a:lvl1pPr>
          </a:lstStyle>
          <a:p>
            <a:endParaRPr lang="en-US" altLang="zh-TW"/>
          </a:p>
        </p:txBody>
      </p:sp>
    </p:spTree>
    <p:extLst>
      <p:ext uri="{BB962C8B-B14F-4D97-AF65-F5344CB8AC3E}">
        <p14:creationId xmlns:p14="http://schemas.microsoft.com/office/powerpoint/2010/main" val="4869329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F1FAE7-7799-3E4C-BBCC-C0B466D1F5E6}" type="datetimeFigureOut">
              <a:rPr lang="en-US" smtClean="0"/>
              <a:t>12/5/20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DB668-C7DB-AA4E-A848-3A302D9B8BBD}" type="slidenum">
              <a:rPr lang="en-US" smtClean="0"/>
              <a:t>‹#›</a:t>
            </a:fld>
            <a:endParaRPr lang="en-US"/>
          </a:p>
        </p:txBody>
      </p:sp>
    </p:spTree>
    <p:extLst>
      <p:ext uri="{BB962C8B-B14F-4D97-AF65-F5344CB8AC3E}">
        <p14:creationId xmlns:p14="http://schemas.microsoft.com/office/powerpoint/2010/main" val="278943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032" name="Bild 48" descr="Logo_Inst_InfSys_P309.pd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7" r:id="rId4"/>
    <p:sldLayoutId id="2147483878" r:id="rId5"/>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5.png"/><Relationship Id="rId7" Type="http://schemas.openxmlformats.org/officeDocument/2006/relationships/image" Target="../media/image23.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0.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1.png"/><Relationship Id="rId5" Type="http://schemas.openxmlformats.org/officeDocument/2006/relationships/image" Target="../media/image270.png"/><Relationship Id="rId4" Type="http://schemas.openxmlformats.org/officeDocument/2006/relationships/image" Target="../media/image260.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1.png"/><Relationship Id="rId5" Type="http://schemas.openxmlformats.org/officeDocument/2006/relationships/image" Target="../media/image270.png"/><Relationship Id="rId4" Type="http://schemas.openxmlformats.org/officeDocument/2006/relationships/image" Target="../media/image260.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5.png"/><Relationship Id="rId7" Type="http://schemas.openxmlformats.org/officeDocument/2006/relationships/image" Target="../media/image23.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0.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1.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12.xml"/><Relationship Id="rId21" Type="http://schemas.openxmlformats.org/officeDocument/2006/relationships/image" Target="../media/image35.wmf"/><Relationship Id="rId7" Type="http://schemas.openxmlformats.org/officeDocument/2006/relationships/image" Target="../media/image28.wmf"/><Relationship Id="rId12" Type="http://schemas.openxmlformats.org/officeDocument/2006/relationships/oleObject" Target="../embeddings/oleObject5.bin"/><Relationship Id="rId17" Type="http://schemas.openxmlformats.org/officeDocument/2006/relationships/image" Target="../media/image33.wmf"/><Relationship Id="rId25" Type="http://schemas.openxmlformats.org/officeDocument/2006/relationships/image" Target="../media/image37.wmf"/><Relationship Id="rId2" Type="http://schemas.openxmlformats.org/officeDocument/2006/relationships/slideLayout" Target="../slideLayouts/slideLayout5.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39.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0.wmf"/><Relationship Id="rId24" Type="http://schemas.openxmlformats.org/officeDocument/2006/relationships/oleObject" Target="../embeddings/oleObject11.bin"/><Relationship Id="rId5" Type="http://schemas.openxmlformats.org/officeDocument/2006/relationships/image" Target="../media/image27.wmf"/><Relationship Id="rId15" Type="http://schemas.openxmlformats.org/officeDocument/2006/relationships/image" Target="../media/image32.wmf"/><Relationship Id="rId23" Type="http://schemas.openxmlformats.org/officeDocument/2006/relationships/image" Target="../media/image36.wmf"/><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34.wmf"/><Relationship Id="rId4" Type="http://schemas.openxmlformats.org/officeDocument/2006/relationships/oleObject" Target="../embeddings/oleObject1.bin"/><Relationship Id="rId9" Type="http://schemas.openxmlformats.org/officeDocument/2006/relationships/image" Target="../media/image29.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38.wmf"/></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2.wmf"/><Relationship Id="rId5" Type="http://schemas.openxmlformats.org/officeDocument/2006/relationships/oleObject" Target="../embeddings/oleObject15.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5.wmf"/><Relationship Id="rId5" Type="http://schemas.openxmlformats.org/officeDocument/2006/relationships/oleObject" Target="../embeddings/oleObject19.bin"/><Relationship Id="rId10" Type="http://schemas.openxmlformats.org/officeDocument/2006/relationships/image" Target="../media/image30.wmf"/><Relationship Id="rId4" Type="http://schemas.openxmlformats.org/officeDocument/2006/relationships/image" Target="../media/image43.wmf"/><Relationship Id="rId9" Type="http://schemas.openxmlformats.org/officeDocument/2006/relationships/oleObject" Target="../embeddings/oleObject21.bin"/></Relationships>
</file>

<file path=ppt/slides/_rels/slide3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8.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43.wmf"/><Relationship Id="rId4" Type="http://schemas.openxmlformats.org/officeDocument/2006/relationships/image" Target="../media/image47.wmf"/><Relationship Id="rId9"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0.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52.wmf"/><Relationship Id="rId4" Type="http://schemas.openxmlformats.org/officeDocument/2006/relationships/image" Target="../media/image43.wmf"/><Relationship Id="rId9"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56.png"/><Relationship Id="rId3" Type="http://schemas.openxmlformats.org/officeDocument/2006/relationships/image" Target="../media/image311.png"/><Relationship Id="rId7" Type="http://schemas.openxmlformats.org/officeDocument/2006/relationships/image" Target="../media/image322.png"/><Relationship Id="rId12" Type="http://schemas.openxmlformats.org/officeDocument/2006/relationships/image" Target="../media/image3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4.png"/><Relationship Id="rId4" Type="http://schemas.openxmlformats.org/officeDocument/2006/relationships/image" Target="../media/image110.png"/><Relationship Id="rId9" Type="http://schemas.openxmlformats.org/officeDocument/2006/relationships/image" Target="../media/image160.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7.svg"/><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0.sv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362.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 Id="rId9" Type="http://schemas.openxmlformats.org/officeDocument/2006/relationships/image" Target="../media/image260.png"/></Relationships>
</file>

<file path=ppt/slides/_rels/slide51.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372.png"/><Relationship Id="rId7" Type="http://schemas.openxmlformats.org/officeDocument/2006/relationships/image" Target="../media/image31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 Id="rId9" Type="http://schemas.openxmlformats.org/officeDocument/2006/relationships/image" Target="../media/image361.png"/></Relationships>
</file>

<file path=ppt/slides/_rels/slide52.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411.png"/><Relationship Id="rId3" Type="http://schemas.openxmlformats.org/officeDocument/2006/relationships/image" Target="../media/image382.png"/><Relationship Id="rId7" Type="http://schemas.openxmlformats.org/officeDocument/2006/relationships/image" Target="../media/image310.png"/><Relationship Id="rId12" Type="http://schemas.openxmlformats.org/officeDocument/2006/relationships/image" Target="../media/image40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90.png"/><Relationship Id="rId5" Type="http://schemas.openxmlformats.org/officeDocument/2006/relationships/image" Target="../media/image290.png"/><Relationship Id="rId10" Type="http://schemas.openxmlformats.org/officeDocument/2006/relationships/image" Target="../media/image381.png"/><Relationship Id="rId4" Type="http://schemas.openxmlformats.org/officeDocument/2006/relationships/image" Target="../media/image280.png"/><Relationship Id="rId9" Type="http://schemas.openxmlformats.org/officeDocument/2006/relationships/image" Target="../media/image361.png"/></Relationships>
</file>

<file path=ppt/slides/_rels/slide53.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690.png"/><Relationship Id="rId7" Type="http://schemas.openxmlformats.org/officeDocument/2006/relationships/image" Target="../media/image360.png"/><Relationship Id="rId12" Type="http://schemas.openxmlformats.org/officeDocument/2006/relationships/image" Target="../media/image4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410.png"/><Relationship Id="rId5" Type="http://schemas.openxmlformats.org/officeDocument/2006/relationships/image" Target="../media/image340.png"/><Relationship Id="rId10" Type="http://schemas.openxmlformats.org/officeDocument/2006/relationships/image" Target="../media/image400.png"/><Relationship Id="rId4" Type="http://schemas.openxmlformats.org/officeDocument/2006/relationships/image" Target="../media/image330.png"/><Relationship Id="rId9" Type="http://schemas.openxmlformats.org/officeDocument/2006/relationships/image" Target="../media/image380.png"/></Relationships>
</file>

<file path=ppt/slides/_rels/slide54.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411.png"/><Relationship Id="rId3" Type="http://schemas.openxmlformats.org/officeDocument/2006/relationships/image" Target="../media/image421.png"/><Relationship Id="rId7" Type="http://schemas.openxmlformats.org/officeDocument/2006/relationships/image" Target="../media/image310.png"/><Relationship Id="rId12" Type="http://schemas.openxmlformats.org/officeDocument/2006/relationships/image" Target="../media/image40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0.png"/><Relationship Id="rId11" Type="http://schemas.openxmlformats.org/officeDocument/2006/relationships/image" Target="../media/image390.png"/><Relationship Id="rId5" Type="http://schemas.openxmlformats.org/officeDocument/2006/relationships/image" Target="../media/image290.png"/><Relationship Id="rId10" Type="http://schemas.openxmlformats.org/officeDocument/2006/relationships/image" Target="../media/image441.png"/><Relationship Id="rId4" Type="http://schemas.openxmlformats.org/officeDocument/2006/relationships/image" Target="../media/image280.png"/><Relationship Id="rId9" Type="http://schemas.openxmlformats.org/officeDocument/2006/relationships/image" Target="../media/image361.png"/></Relationships>
</file>

<file path=ppt/slides/_rels/slide55.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420.png"/><Relationship Id="rId3" Type="http://schemas.openxmlformats.org/officeDocument/2006/relationships/image" Target="../media/image431.png"/><Relationship Id="rId7" Type="http://schemas.openxmlformats.org/officeDocument/2006/relationships/image" Target="../media/image360.png"/><Relationship Id="rId12" Type="http://schemas.openxmlformats.org/officeDocument/2006/relationships/image" Target="../media/image4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400.png"/><Relationship Id="rId5" Type="http://schemas.openxmlformats.org/officeDocument/2006/relationships/image" Target="../media/image340.png"/><Relationship Id="rId15" Type="http://schemas.openxmlformats.org/officeDocument/2006/relationships/image" Target="../media/image78.png"/><Relationship Id="rId10" Type="http://schemas.openxmlformats.org/officeDocument/2006/relationships/image" Target="../media/image440.png"/><Relationship Id="rId4" Type="http://schemas.openxmlformats.org/officeDocument/2006/relationships/image" Target="../media/image330.png"/><Relationship Id="rId9" Type="http://schemas.openxmlformats.org/officeDocument/2006/relationships/image" Target="../media/image380.png"/><Relationship Id="rId14" Type="http://schemas.openxmlformats.org/officeDocument/2006/relationships/image" Target="../media/image46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68760"/>
            <a:ext cx="7772400" cy="2088232"/>
          </a:xfrm>
        </p:spPr>
        <p:txBody>
          <a:bodyPr/>
          <a:lstStyle/>
          <a:p>
            <a:pPr eaLnBrk="1" hangingPunct="1">
              <a:defRPr/>
            </a:pPr>
            <a:r>
              <a:rPr lang="de-DE" sz="3600" b="1" dirty="0">
                <a:cs typeface="+mj-cs"/>
              </a:rPr>
              <a:t>Intelligent </a:t>
            </a:r>
            <a:r>
              <a:rPr lang="de-DE" sz="3600" b="1" dirty="0" err="1">
                <a:cs typeface="+mj-cs"/>
              </a:rPr>
              <a:t>Agents</a:t>
            </a:r>
            <a:br>
              <a:rPr lang="de-DE" sz="3600" b="1" dirty="0">
                <a:cs typeface="+mj-cs"/>
              </a:rPr>
            </a:br>
            <a:r>
              <a:rPr lang="de-DE" sz="2400" b="1" dirty="0">
                <a:cs typeface="+mj-cs"/>
              </a:rPr>
              <a:t> </a:t>
            </a:r>
            <a:br>
              <a:rPr lang="de-DE" sz="3600" b="1" dirty="0">
                <a:cs typeface="+mj-cs"/>
              </a:rPr>
            </a:br>
            <a:r>
              <a:rPr lang="de-DE" sz="2800" b="1" dirty="0">
                <a:cs typeface="+mj-cs"/>
              </a:rPr>
              <a:t>Word </a:t>
            </a:r>
            <a:r>
              <a:rPr lang="de-DE" sz="2800" b="1" dirty="0" err="1">
                <a:cs typeface="+mj-cs"/>
              </a:rPr>
              <a:t>Semantics</a:t>
            </a:r>
            <a:r>
              <a:rPr lang="de-DE" sz="2800" b="1" dirty="0">
                <a:cs typeface="+mj-cs"/>
              </a:rPr>
              <a:t>, </a:t>
            </a:r>
            <a:r>
              <a:rPr lang="de-DE" sz="2800" b="1" dirty="0" err="1">
                <a:cs typeface="+mj-cs"/>
              </a:rPr>
              <a:t>Embeddings</a:t>
            </a:r>
            <a:r>
              <a:rPr lang="de-DE" sz="2800" b="1" dirty="0">
                <a:cs typeface="+mj-cs"/>
              </a:rPr>
              <a:t> </a:t>
            </a:r>
            <a:r>
              <a:rPr lang="de-DE" sz="2800" b="1" dirty="0" err="1">
                <a:cs typeface="+mj-cs"/>
              </a:rPr>
              <a:t>and</a:t>
            </a:r>
            <a:r>
              <a:rPr lang="de-DE" sz="2800" b="1" dirty="0">
                <a:cs typeface="+mj-cs"/>
              </a:rPr>
              <a:t> </a:t>
            </a:r>
            <a:br>
              <a:rPr lang="de-DE" sz="2800" b="1" dirty="0">
                <a:cs typeface="+mj-cs"/>
              </a:rPr>
            </a:br>
            <a:r>
              <a:rPr lang="de-DE" sz="2800" b="1" dirty="0">
                <a:cs typeface="+mj-cs"/>
              </a:rPr>
              <a:t>Latent </a:t>
            </a:r>
            <a:r>
              <a:rPr lang="de-DE" sz="2800" b="1" dirty="0" err="1">
                <a:cs typeface="+mj-cs"/>
              </a:rPr>
              <a:t>Sequential</a:t>
            </a:r>
            <a:r>
              <a:rPr lang="de-DE" sz="2800" b="1" dirty="0">
                <a:cs typeface="+mj-cs"/>
              </a:rPr>
              <a:t> </a:t>
            </a:r>
            <a:r>
              <a:rPr lang="de-DE" sz="2800" b="1" dirty="0" err="1">
                <a:cs typeface="+mj-cs"/>
              </a:rPr>
              <a:t>Structures</a:t>
            </a:r>
            <a:endParaRPr lang="de-DE" sz="3600" b="1" dirty="0">
              <a:cs typeface="+mj-cs"/>
            </a:endParaRPr>
          </a:p>
        </p:txBody>
      </p:sp>
      <p:sp>
        <p:nvSpPr>
          <p:cNvPr id="3" name="Untertitel 2"/>
          <p:cNvSpPr>
            <a:spLocks noGrp="1"/>
          </p:cNvSpPr>
          <p:nvPr>
            <p:ph type="subTitle" idx="1"/>
          </p:nvPr>
        </p:nvSpPr>
        <p:spPr>
          <a:xfrm>
            <a:off x="1371600" y="3717032"/>
            <a:ext cx="6400800" cy="2304356"/>
          </a:xfrm>
        </p:spPr>
        <p:txBody>
          <a:bodyPr/>
          <a:lstStyle/>
          <a:p>
            <a:pPr eaLnBrk="1" hangingPunct="1">
              <a:defRPr/>
            </a:pPr>
            <a:r>
              <a:rPr lang="de-DE" dirty="0">
                <a:cs typeface="+mn-cs"/>
              </a:rPr>
              <a:t>Prof. Dr. Ralf Möller</a:t>
            </a:r>
          </a:p>
          <a:p>
            <a:pPr eaLnBrk="1" hangingPunct="1">
              <a:defRPr/>
            </a:pPr>
            <a:r>
              <a:rPr lang="de-DE" dirty="0">
                <a:cs typeface="+mn-cs"/>
              </a:rPr>
              <a:t>Universität zu Lübeck</a:t>
            </a:r>
          </a:p>
          <a:p>
            <a:pPr eaLnBrk="1" hangingPunct="1">
              <a:defRPr/>
            </a:pPr>
            <a:r>
              <a:rPr lang="de-DE" dirty="0">
                <a:cs typeface="+mn-cs"/>
              </a:rPr>
              <a:t>Institut für Informationssysteme</a:t>
            </a:r>
          </a:p>
        </p:txBody>
      </p:sp>
      <p:sp>
        <p:nvSpPr>
          <p:cNvPr id="4" name="TextBox 3">
            <a:extLst>
              <a:ext uri="{FF2B5EF4-FFF2-40B4-BE49-F238E27FC236}">
                <a16:creationId xmlns:a16="http://schemas.microsoft.com/office/drawing/2014/main" id="{E093BD70-EC4C-7F48-BC88-C11B94891089}"/>
              </a:ext>
            </a:extLst>
          </p:cNvPr>
          <p:cNvSpPr txBox="1"/>
          <p:nvPr/>
        </p:nvSpPr>
        <p:spPr>
          <a:xfrm>
            <a:off x="7201989" y="7236823"/>
            <a:ext cx="184731" cy="369332"/>
          </a:xfrm>
          <a:prstGeom prst="rect">
            <a:avLst/>
          </a:prstGeom>
          <a:noFill/>
        </p:spPr>
        <p:txBody>
          <a:bodyPr wrap="none" rtlCol="0">
            <a:spAutoFit/>
          </a:bodyPr>
          <a:lstStyle/>
          <a:p>
            <a:endParaRPr lang="en-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10</a:t>
            </a:fld>
            <a:endParaRPr lang="en-US" dirty="0"/>
          </a:p>
        </p:txBody>
      </p:sp>
      <p:grpSp>
        <p:nvGrpSpPr>
          <p:cNvPr id="20" name="Group 19"/>
          <p:cNvGrpSpPr/>
          <p:nvPr/>
        </p:nvGrpSpPr>
        <p:grpSpPr>
          <a:xfrm>
            <a:off x="1813000" y="1777208"/>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13001" y="3927968"/>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04947" y="2441095"/>
            <a:ext cx="396455" cy="300082"/>
          </a:xfrm>
          <a:prstGeom prst="rect">
            <a:avLst/>
          </a:prstGeom>
          <a:noFill/>
        </p:spPr>
        <p:txBody>
          <a:bodyPr wrap="none" rtlCol="0">
            <a:spAutoFit/>
          </a:bodyPr>
          <a:lstStyle/>
          <a:p>
            <a:r>
              <a:rPr lang="en-US" sz="1350" dirty="0"/>
              <a:t>cat</a:t>
            </a:r>
          </a:p>
        </p:txBody>
      </p:sp>
      <p:sp>
        <p:nvSpPr>
          <p:cNvPr id="33" name="TextBox 32"/>
          <p:cNvSpPr txBox="1"/>
          <p:nvPr/>
        </p:nvSpPr>
        <p:spPr>
          <a:xfrm>
            <a:off x="1404947" y="4641199"/>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4408343" y="3139088"/>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09979" y="2847056"/>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68174" y="1399992"/>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18740" y="1777209"/>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18740" y="3136132"/>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12447" y="3558397"/>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18740" y="4219999"/>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63518" y="2366973"/>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39038" y="3584857"/>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14083" y="2846144"/>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14083" y="4208936"/>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598429" y="2411562"/>
            <a:ext cx="1072217" cy="300082"/>
          </a:xfrm>
          <a:prstGeom prst="rect">
            <a:avLst/>
          </a:prstGeom>
          <a:noFill/>
        </p:spPr>
        <p:txBody>
          <a:bodyPr wrap="none" rtlCol="0">
            <a:spAutoFit/>
          </a:bodyPr>
          <a:lstStyle/>
          <a:p>
            <a:r>
              <a:rPr lang="en-US" sz="1350" dirty="0"/>
              <a:t>Output layer</a:t>
            </a:r>
          </a:p>
        </p:txBody>
      </p:sp>
      <p:sp>
        <p:nvSpPr>
          <p:cNvPr id="55" name="TextBox 54"/>
          <p:cNvSpPr txBox="1"/>
          <p:nvPr/>
        </p:nvSpPr>
        <p:spPr>
          <a:xfrm>
            <a:off x="64155" y="3520792"/>
            <a:ext cx="747320" cy="507831"/>
          </a:xfrm>
          <a:prstGeom prst="rect">
            <a:avLst/>
          </a:prstGeom>
          <a:noFill/>
        </p:spPr>
        <p:txBody>
          <a:bodyPr wrap="none" rtlCol="0">
            <a:spAutoFit/>
          </a:bodyPr>
          <a:lstStyle/>
          <a:p>
            <a:r>
              <a:rPr lang="en-US" sz="1350" dirty="0"/>
              <a:t>one-hot</a:t>
            </a:r>
          </a:p>
          <a:p>
            <a:r>
              <a:rPr lang="en-US" sz="1350" dirty="0"/>
              <a:t>vector</a:t>
            </a:r>
          </a:p>
        </p:txBody>
      </p:sp>
      <p:sp>
        <p:nvSpPr>
          <p:cNvPr id="56" name="TextBox 55"/>
          <p:cNvSpPr txBox="1"/>
          <p:nvPr/>
        </p:nvSpPr>
        <p:spPr>
          <a:xfrm>
            <a:off x="7939036" y="3520791"/>
            <a:ext cx="747320" cy="507831"/>
          </a:xfrm>
          <a:prstGeom prst="rect">
            <a:avLst/>
          </a:prstGeom>
          <a:noFill/>
        </p:spPr>
        <p:txBody>
          <a:bodyPr wrap="none" rtlCol="0">
            <a:spAutoFit/>
          </a:bodyPr>
          <a:lstStyle/>
          <a:p>
            <a:r>
              <a:rPr lang="en-US" sz="1350" dirty="0"/>
              <a:t>one-hot</a:t>
            </a:r>
          </a:p>
          <a:p>
            <a:r>
              <a:rPr lang="en-US" sz="1350" dirty="0"/>
              <a:t>vector</a:t>
            </a:r>
          </a:p>
        </p:txBody>
      </p:sp>
      <p:sp>
        <p:nvSpPr>
          <p:cNvPr id="69" name="TextBox 68"/>
          <p:cNvSpPr txBox="1"/>
          <p:nvPr/>
        </p:nvSpPr>
        <p:spPr>
          <a:xfrm>
            <a:off x="-71218" y="1881601"/>
            <a:ext cx="1981825" cy="300082"/>
          </a:xfrm>
          <a:prstGeom prst="rect">
            <a:avLst/>
          </a:prstGeom>
          <a:noFill/>
        </p:spPr>
        <p:txBody>
          <a:bodyPr wrap="none" rtlCol="0">
            <a:spAutoFit/>
          </a:bodyPr>
          <a:lstStyle/>
          <a:p>
            <a:r>
              <a:rPr lang="en-US" sz="1350" dirty="0">
                <a:solidFill>
                  <a:srgbClr val="FF0000"/>
                </a:solidFill>
              </a:rPr>
              <a:t>Index of cat in vocabulary</a:t>
            </a:r>
          </a:p>
        </p:txBody>
      </p:sp>
      <p:sp>
        <p:nvSpPr>
          <p:cNvPr id="71" name="Rectangle 70"/>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0959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11</a:t>
            </a:fld>
            <a:endParaRPr lang="en-US" dirty="0"/>
          </a:p>
        </p:txBody>
      </p:sp>
      <p:grpSp>
        <p:nvGrpSpPr>
          <p:cNvPr id="20" name="Group 19"/>
          <p:cNvGrpSpPr/>
          <p:nvPr/>
        </p:nvGrpSpPr>
        <p:grpSpPr>
          <a:xfrm>
            <a:off x="1838114"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8115"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30062" y="2453691"/>
            <a:ext cx="396455" cy="300082"/>
          </a:xfrm>
          <a:prstGeom prst="rect">
            <a:avLst/>
          </a:prstGeom>
          <a:noFill/>
        </p:spPr>
        <p:txBody>
          <a:bodyPr wrap="none" rtlCol="0">
            <a:spAutoFit/>
          </a:bodyPr>
          <a:lstStyle/>
          <a:p>
            <a:r>
              <a:rPr lang="en-US" sz="1350" dirty="0"/>
              <a:t>cat</a:t>
            </a:r>
          </a:p>
        </p:txBody>
      </p:sp>
      <p:sp>
        <p:nvSpPr>
          <p:cNvPr id="33" name="TextBox 32"/>
          <p:cNvSpPr txBox="1"/>
          <p:nvPr/>
        </p:nvSpPr>
        <p:spPr>
          <a:xfrm>
            <a:off x="1430061"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4433457"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3"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3289"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5" y="17898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2" y="35709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325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8632" y="2379569"/>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64152" y="3597454"/>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39197"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7" y="42215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4" y="2424158"/>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xmlns:a14="http://schemas.microsoft.com/office/drawing/2010/main">
        <mc:Choice Requires="a14">
          <p:sp>
            <p:nvSpPr>
              <p:cNvPr id="71" name="TextBox 70"/>
              <p:cNvSpPr txBox="1"/>
              <p:nvPr/>
            </p:nvSpPr>
            <p:spPr>
              <a:xfrm>
                <a:off x="2249594"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1" name="TextBox 70"/>
              <p:cNvSpPr txBox="1">
                <a:spLocks noRot="1" noChangeAspect="1" noMove="1" noResize="1" noEditPoints="1" noAdjustHandles="1" noChangeArrowheads="1" noChangeShapeType="1" noTextEdit="1"/>
              </p:cNvSpPr>
              <p:nvPr/>
            </p:nvSpPr>
            <p:spPr>
              <a:xfrm>
                <a:off x="2249594" y="2451367"/>
                <a:ext cx="906402" cy="41549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270889"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3" name="TextBox 72"/>
              <p:cNvSpPr txBox="1">
                <a:spLocks noRot="1" noChangeAspect="1" noMove="1" noResize="1" noEditPoints="1" noAdjustHandles="1" noChangeArrowheads="1" noChangeShapeType="1" noTextEdit="1"/>
              </p:cNvSpPr>
              <p:nvPr/>
            </p:nvSpPr>
            <p:spPr>
              <a:xfrm>
                <a:off x="2270889" y="4384725"/>
                <a:ext cx="906402" cy="415498"/>
              </a:xfrm>
              <a:prstGeom prst="rect">
                <a:avLst/>
              </a:prstGeom>
              <a:blipFill>
                <a:blip r:embed="rId3"/>
                <a:stretch>
                  <a:fillRect/>
                </a:stretch>
              </a:blipFill>
            </p:spPr>
            <p:txBody>
              <a:bodyPr/>
              <a:lstStyle/>
              <a:p>
                <a:r>
                  <a:rPr lang="en-US">
                    <a:noFill/>
                  </a:rPr>
                  <a:t> </a:t>
                </a:r>
              </a:p>
            </p:txBody>
          </p:sp>
        </mc:Fallback>
      </mc:AlternateContent>
      <p:sp>
        <p:nvSpPr>
          <p:cNvPr id="74" name="TextBox 73"/>
          <p:cNvSpPr txBox="1"/>
          <p:nvPr/>
        </p:nvSpPr>
        <p:spPr>
          <a:xfrm>
            <a:off x="1198629"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8629"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56683" y="4359966"/>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xmlns:a14="http://schemas.microsoft.com/office/drawing/2010/main">
        <mc:Choice Requires="a14">
          <p:sp>
            <p:nvSpPr>
              <p:cNvPr id="78" name="TextBox 77"/>
              <p:cNvSpPr txBox="1"/>
              <p:nvPr/>
            </p:nvSpPr>
            <p:spPr>
              <a:xfrm>
                <a:off x="5584219" y="3469545"/>
                <a:ext cx="1011111"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r>
                            <a:rPr lang="en-US" sz="2100" i="1">
                              <a:latin typeface="Cambria Math" panose="02040503050406030204" pitchFamily="18" charset="0"/>
                            </a:rPr>
                            <m:t>′</m:t>
                          </m:r>
                        </m:e>
                        <m:sub>
                          <m:r>
                            <a:rPr lang="en-US" sz="2100" i="1">
                              <a:latin typeface="Cambria Math" panose="02040503050406030204" pitchFamily="18" charset="0"/>
                            </a:rPr>
                            <m:t>𝑁</m:t>
                          </m:r>
                          <m:r>
                            <a:rPr lang="en-US" sz="2100" i="1">
                              <a:latin typeface="Cambria Math" panose="02040503050406030204" pitchFamily="18" charset="0"/>
                            </a:rPr>
                            <m:t>×</m:t>
                          </m:r>
                          <m:r>
                            <a:rPr lang="en-US" sz="2100" i="1">
                              <a:latin typeface="Cambria Math" panose="02040503050406030204" pitchFamily="18" charset="0"/>
                            </a:rPr>
                            <m:t>𝑉</m:t>
                          </m:r>
                        </m:sub>
                      </m:sSub>
                    </m:oMath>
                  </m:oMathPara>
                </a14:m>
                <a:endParaRPr lang="en-US" sz="2100" dirty="0"/>
              </a:p>
            </p:txBody>
          </p:sp>
        </mc:Choice>
        <mc:Fallback xmlns="">
          <p:sp>
            <p:nvSpPr>
              <p:cNvPr id="78" name="TextBox 77"/>
              <p:cNvSpPr txBox="1">
                <a:spLocks noRot="1" noChangeAspect="1" noMove="1" noResize="1" noEditPoints="1" noAdjustHandles="1" noChangeArrowheads="1" noChangeShapeType="1" noTextEdit="1"/>
              </p:cNvSpPr>
              <p:nvPr/>
            </p:nvSpPr>
            <p:spPr>
              <a:xfrm>
                <a:off x="5584219" y="3469545"/>
                <a:ext cx="1011111" cy="415498"/>
              </a:xfrm>
              <a:prstGeom prst="rect">
                <a:avLst/>
              </a:prstGeom>
              <a:blipFill>
                <a:blip r:embed="rId4"/>
                <a:stretch>
                  <a:fillRect/>
                </a:stretch>
              </a:blipFill>
            </p:spPr>
            <p:txBody>
              <a:bodyPr/>
              <a:lstStyle/>
              <a:p>
                <a:r>
                  <a:rPr lang="en-US">
                    <a:noFill/>
                  </a:rPr>
                  <a:t> </a:t>
                </a:r>
              </a:p>
            </p:txBody>
          </p:sp>
        </mc:Fallback>
      </mc:AlternateContent>
      <p:sp>
        <p:nvSpPr>
          <p:cNvPr id="80" name="TextBox 79"/>
          <p:cNvSpPr txBox="1"/>
          <p:nvPr/>
        </p:nvSpPr>
        <p:spPr>
          <a:xfrm>
            <a:off x="7356959" y="4408603"/>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3368056" y="5456182"/>
            <a:ext cx="2435282" cy="300082"/>
          </a:xfrm>
          <a:prstGeom prst="rect">
            <a:avLst/>
          </a:prstGeom>
          <a:noFill/>
        </p:spPr>
        <p:txBody>
          <a:bodyPr wrap="none" rtlCol="0">
            <a:spAutoFit/>
          </a:bodyPr>
          <a:lstStyle/>
          <a:p>
            <a:r>
              <a:rPr lang="en-US" sz="1350" dirty="0"/>
              <a:t>N will be the size of word vector</a:t>
            </a:r>
          </a:p>
        </p:txBody>
      </p:sp>
      <p:sp>
        <p:nvSpPr>
          <p:cNvPr id="81" name="TextBox 80"/>
          <p:cNvSpPr txBox="1"/>
          <p:nvPr/>
        </p:nvSpPr>
        <p:spPr>
          <a:xfrm>
            <a:off x="3677804" y="1106081"/>
            <a:ext cx="1968103" cy="300082"/>
          </a:xfrm>
          <a:prstGeom prst="rect">
            <a:avLst/>
          </a:prstGeom>
          <a:noFill/>
        </p:spPr>
        <p:txBody>
          <a:bodyPr wrap="none" rtlCol="0">
            <a:spAutoFit/>
          </a:bodyPr>
          <a:lstStyle/>
          <a:p>
            <a:r>
              <a:rPr lang="en-US" sz="1350" dirty="0">
                <a:solidFill>
                  <a:srgbClr val="FF0000"/>
                </a:solidFill>
              </a:rPr>
              <a:t>We must learn W and W</a:t>
            </a:r>
            <a:r>
              <a:rPr lang="en-US" sz="1350" baseline="30000" dirty="0">
                <a:solidFill>
                  <a:srgbClr val="FF0000"/>
                </a:solidFill>
              </a:rPr>
              <a:t>’</a:t>
            </a:r>
            <a:r>
              <a:rPr lang="en-US" sz="1350" dirty="0">
                <a:solidFill>
                  <a:srgbClr val="FF0000"/>
                </a:solidFill>
              </a:rPr>
              <a:t> </a:t>
            </a:r>
          </a:p>
        </p:txBody>
      </p:sp>
      <p:cxnSp>
        <p:nvCxnSpPr>
          <p:cNvPr id="3" name="Straight Arrow Connector 2"/>
          <p:cNvCxnSpPr>
            <a:stCxn id="81" idx="2"/>
            <a:endCxn id="71" idx="3"/>
          </p:cNvCxnSpPr>
          <p:nvPr/>
        </p:nvCxnSpPr>
        <p:spPr>
          <a:xfrm flipH="1">
            <a:off x="3155996" y="1406163"/>
            <a:ext cx="1505860" cy="1252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1" idx="2"/>
            <a:endCxn id="78" idx="0"/>
          </p:cNvCxnSpPr>
          <p:nvPr/>
        </p:nvCxnSpPr>
        <p:spPr>
          <a:xfrm>
            <a:off x="4661856" y="1406163"/>
            <a:ext cx="1427919" cy="2063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61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12</a:t>
            </a:fld>
            <a:endParaRPr lang="en-US" dirty="0"/>
          </a:p>
        </p:txBody>
      </p:sp>
      <p:grpSp>
        <p:nvGrpSpPr>
          <p:cNvPr id="20" name="Group 19"/>
          <p:cNvGrpSpPr/>
          <p:nvPr/>
        </p:nvGrpSpPr>
        <p:grpSpPr>
          <a:xfrm>
            <a:off x="1836685" y="1781204"/>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6686" y="39319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28632" y="2445091"/>
            <a:ext cx="395108" cy="300082"/>
          </a:xfrm>
          <a:prstGeom prst="rect">
            <a:avLst/>
          </a:prstGeom>
          <a:noFill/>
        </p:spPr>
        <p:txBody>
          <a:bodyPr wrap="none" rtlCol="0">
            <a:spAutoFit/>
          </a:bodyPr>
          <a:lstStyle/>
          <a:p>
            <a:r>
              <a:rPr lang="en-US" sz="1350" dirty="0" err="1"/>
              <a:t>x</a:t>
            </a:r>
            <a:r>
              <a:rPr lang="en-US" sz="1350" baseline="-25000" dirty="0" err="1"/>
              <a:t>cat</a:t>
            </a:r>
            <a:endParaRPr lang="en-US" sz="1350" dirty="0"/>
          </a:p>
        </p:txBody>
      </p:sp>
      <p:sp>
        <p:nvSpPr>
          <p:cNvPr id="33" name="TextBox 32"/>
          <p:cNvSpPr txBox="1"/>
          <p:nvPr/>
        </p:nvSpPr>
        <p:spPr>
          <a:xfrm>
            <a:off x="1428632" y="4645195"/>
            <a:ext cx="377155" cy="300082"/>
          </a:xfrm>
          <a:prstGeom prst="rect">
            <a:avLst/>
          </a:prstGeom>
          <a:noFill/>
        </p:spPr>
        <p:txBody>
          <a:bodyPr wrap="none" rtlCol="0">
            <a:spAutoFit/>
          </a:bodyPr>
          <a:lstStyle/>
          <a:p>
            <a:r>
              <a:rPr lang="en-US" sz="1350" dirty="0" err="1"/>
              <a:t>x</a:t>
            </a:r>
            <a:r>
              <a:rPr lang="en-US" sz="1350" baseline="-25000" dirty="0" err="1"/>
              <a:t>on</a:t>
            </a:r>
            <a:endParaRPr lang="en-US" sz="1350" dirty="0"/>
          </a:p>
        </p:txBody>
      </p:sp>
      <p:grpSp>
        <p:nvGrpSpPr>
          <p:cNvPr id="46" name="Group 45"/>
          <p:cNvGrpSpPr/>
          <p:nvPr/>
        </p:nvGrpSpPr>
        <p:grpSpPr>
          <a:xfrm>
            <a:off x="4433456" y="31430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2" y="2851052"/>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1859" y="14039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4" y="17812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01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1" y="35623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239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1434" y="4582242"/>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64151" y="3588853"/>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39196" y="28501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6" y="42129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3" y="2415558"/>
            <a:ext cx="1072217" cy="300082"/>
          </a:xfrm>
          <a:prstGeom prst="rect">
            <a:avLst/>
          </a:prstGeom>
          <a:noFill/>
        </p:spPr>
        <p:txBody>
          <a:bodyPr wrap="none" rtlCol="0">
            <a:spAutoFit/>
          </a:bodyPr>
          <a:lstStyle/>
          <a:p>
            <a:r>
              <a:rPr lang="en-US" sz="1350" dirty="0"/>
              <a:t>Output layer</a:t>
            </a:r>
          </a:p>
        </p:txBody>
      </p:sp>
      <p:sp>
        <p:nvSpPr>
          <p:cNvPr id="74" name="TextBox 73"/>
          <p:cNvSpPr txBox="1"/>
          <p:nvPr/>
        </p:nvSpPr>
        <p:spPr>
          <a:xfrm>
            <a:off x="1197200" y="3321391"/>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7200" y="5447581"/>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71741" y="4845890"/>
            <a:ext cx="619080" cy="300082"/>
          </a:xfrm>
          <a:prstGeom prst="rect">
            <a:avLst/>
          </a:prstGeom>
          <a:noFill/>
        </p:spPr>
        <p:txBody>
          <a:bodyPr wrap="none" rtlCol="0">
            <a:spAutoFit/>
          </a:bodyPr>
          <a:lstStyle/>
          <a:p>
            <a:r>
              <a:rPr lang="en-US" sz="1350" dirty="0"/>
              <a:t>N-dim</a:t>
            </a:r>
          </a:p>
        </p:txBody>
      </p:sp>
      <p:sp>
        <p:nvSpPr>
          <p:cNvPr id="80" name="TextBox 79"/>
          <p:cNvSpPr txBox="1"/>
          <p:nvPr/>
        </p:nvSpPr>
        <p:spPr>
          <a:xfrm>
            <a:off x="7356958" y="4400003"/>
            <a:ext cx="604653" cy="300082"/>
          </a:xfrm>
          <a:prstGeom prst="rect">
            <a:avLst/>
          </a:prstGeom>
          <a:noFill/>
        </p:spPr>
        <p:txBody>
          <a:bodyPr wrap="none" rtlCol="0">
            <a:spAutoFit/>
          </a:bodyPr>
          <a:lstStyle/>
          <a:p>
            <a:r>
              <a:rPr lang="en-US" sz="1350" dirty="0"/>
              <a:t>V-dim</a:t>
            </a:r>
          </a:p>
        </p:txBody>
      </p:sp>
      <mc:AlternateContent xmlns:mc="http://schemas.openxmlformats.org/markup-compatibility/2006" xmlns:a14="http://schemas.microsoft.com/office/drawing/2010/main">
        <mc:Choice Requires="a14">
          <p:sp>
            <p:nvSpPr>
              <p:cNvPr id="98" name="TextBox 97"/>
              <p:cNvSpPr txBox="1"/>
              <p:nvPr/>
            </p:nvSpPr>
            <p:spPr>
              <a:xfrm rot="1413182">
                <a:off x="2030402" y="2789620"/>
                <a:ext cx="2504916"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𝑐𝑎𝑡</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𝑐𝑎𝑡</m:t>
                          </m:r>
                        </m:sub>
                      </m:sSub>
                    </m:oMath>
                  </m:oMathPara>
                </a14:m>
                <a:endParaRPr lang="en-US" sz="2100" dirty="0"/>
              </a:p>
            </p:txBody>
          </p:sp>
        </mc:Choice>
        <mc:Fallback xmlns="">
          <p:sp>
            <p:nvSpPr>
              <p:cNvPr id="98" name="TextBox 97"/>
              <p:cNvSpPr txBox="1">
                <a:spLocks noRot="1" noChangeAspect="1" noMove="1" noResize="1" noEditPoints="1" noAdjustHandles="1" noChangeArrowheads="1" noChangeShapeType="1" noTextEdit="1"/>
              </p:cNvSpPr>
              <p:nvPr/>
            </p:nvSpPr>
            <p:spPr>
              <a:xfrm rot="1413182">
                <a:off x="2030402" y="2789620"/>
                <a:ext cx="2504916" cy="42203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rot="19631347">
                <a:off x="2133570" y="4232326"/>
                <a:ext cx="2356479"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𝑜𝑛</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𝑜𝑛</m:t>
                          </m:r>
                        </m:sub>
                      </m:sSub>
                    </m:oMath>
                  </m:oMathPara>
                </a14:m>
                <a:endParaRPr lang="en-US" sz="2100" dirty="0"/>
              </a:p>
            </p:txBody>
          </p:sp>
        </mc:Choice>
        <mc:Fallback xmlns="">
          <p:sp>
            <p:nvSpPr>
              <p:cNvPr id="99" name="TextBox 98"/>
              <p:cNvSpPr txBox="1">
                <a:spLocks noRot="1" noChangeAspect="1" noMove="1" noResize="1" noEditPoints="1" noAdjustHandles="1" noChangeArrowheads="1" noChangeShapeType="1" noTextEdit="1"/>
              </p:cNvSpPr>
              <p:nvPr/>
            </p:nvSpPr>
            <p:spPr>
              <a:xfrm rot="19631347">
                <a:off x="2133570" y="4232326"/>
                <a:ext cx="2356479" cy="422039"/>
              </a:xfrm>
              <a:prstGeom prst="rect">
                <a:avLst/>
              </a:prstGeom>
              <a:blipFill>
                <a:blip r:embed="rId3"/>
                <a:stretch>
                  <a:fillRect/>
                </a:stretch>
              </a:blipFill>
            </p:spPr>
            <p:txBody>
              <a:bodyPr/>
              <a:lstStyle/>
              <a:p>
                <a:r>
                  <a:rPr lang="en-US">
                    <a:noFill/>
                  </a:rPr>
                  <a:t> </a:t>
                </a:r>
              </a:p>
            </p:txBody>
          </p:sp>
        </mc:Fallback>
      </mc:AlternateContent>
      <p:sp>
        <p:nvSpPr>
          <p:cNvPr id="100" name="TextBox 99"/>
          <p:cNvSpPr txBox="1"/>
          <p:nvPr/>
        </p:nvSpPr>
        <p:spPr>
          <a:xfrm>
            <a:off x="3921245" y="3579316"/>
            <a:ext cx="271228" cy="300082"/>
          </a:xfrm>
          <a:prstGeom prst="rect">
            <a:avLst/>
          </a:prstGeom>
          <a:noFill/>
        </p:spPr>
        <p:txBody>
          <a:bodyPr wrap="none" rtlCol="0">
            <a:spAutoFit/>
          </a:bodyPr>
          <a:lstStyle/>
          <a:p>
            <a:r>
              <a:rPr lang="en-US" sz="1350" dirty="0"/>
              <a:t>+</a:t>
            </a:r>
          </a:p>
        </p:txBody>
      </p:sp>
      <mc:AlternateContent xmlns:mc="http://schemas.openxmlformats.org/markup-compatibility/2006" xmlns:a14="http://schemas.microsoft.com/office/drawing/2010/main">
        <mc:Choice Requires="a14">
          <p:sp>
            <p:nvSpPr>
              <p:cNvPr id="101" name="TextBox 100"/>
              <p:cNvSpPr txBox="1"/>
              <p:nvPr/>
            </p:nvSpPr>
            <p:spPr>
              <a:xfrm>
                <a:off x="4573989" y="3476420"/>
                <a:ext cx="1307153" cy="468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𝑣</m:t>
                          </m:r>
                        </m:e>
                      </m:acc>
                      <m:r>
                        <a:rPr lang="en-US" sz="1350" i="1">
                          <a:latin typeface="Cambria Math" panose="02040503050406030204" pitchFamily="18" charset="0"/>
                        </a:rPr>
                        <m:t>=</m:t>
                      </m:r>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𝑐𝑎𝑡</m:t>
                              </m:r>
                            </m:sub>
                          </m:sSub>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𝑜𝑛</m:t>
                              </m:r>
                            </m:sub>
                          </m:sSub>
                        </m:num>
                        <m:den>
                          <m:r>
                            <a:rPr lang="en-US" sz="1350" i="1">
                              <a:latin typeface="Cambria Math" panose="02040503050406030204" pitchFamily="18" charset="0"/>
                            </a:rPr>
                            <m:t>2</m:t>
                          </m:r>
                        </m:den>
                      </m:f>
                    </m:oMath>
                  </m:oMathPara>
                </a14:m>
                <a:endParaRPr lang="en-US" sz="135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4573989" y="3476420"/>
                <a:ext cx="1307153" cy="468333"/>
              </a:xfrm>
              <a:prstGeom prst="rect">
                <a:avLst/>
              </a:prstGeom>
              <a:blipFill>
                <a:blip r:embed="rId4"/>
                <a:stretch>
                  <a:fillRect b="-2597"/>
                </a:stretch>
              </a:blipFill>
            </p:spPr>
            <p:txBody>
              <a:bodyPr/>
              <a:lstStyle/>
              <a:p>
                <a:r>
                  <a:rPr lang="en-US">
                    <a:noFill/>
                  </a:rPr>
                  <a:t> </a:t>
                </a:r>
              </a:p>
            </p:txBody>
          </p:sp>
        </mc:Fallback>
      </mc:AlternateContent>
      <p:graphicFrame>
        <p:nvGraphicFramePr>
          <p:cNvPr id="2" name="Table 1"/>
          <p:cNvGraphicFramePr>
            <a:graphicFrameLocks noGrp="1"/>
          </p:cNvGraphicFramePr>
          <p:nvPr/>
        </p:nvGraphicFramePr>
        <p:xfrm>
          <a:off x="2536924" y="1255867"/>
          <a:ext cx="2468880"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3241636"/>
                    </a:ext>
                  </a:extLst>
                </a:gridCol>
                <a:gridCol w="246888">
                  <a:extLst>
                    <a:ext uri="{9D8B030D-6E8A-4147-A177-3AD203B41FA5}">
                      <a16:colId xmlns:a16="http://schemas.microsoft.com/office/drawing/2014/main" val="4278168359"/>
                    </a:ext>
                  </a:extLst>
                </a:gridCol>
                <a:gridCol w="246888">
                  <a:extLst>
                    <a:ext uri="{9D8B030D-6E8A-4147-A177-3AD203B41FA5}">
                      <a16:colId xmlns:a16="http://schemas.microsoft.com/office/drawing/2014/main" val="1775200123"/>
                    </a:ext>
                  </a:extLst>
                </a:gridCol>
                <a:gridCol w="246888">
                  <a:extLst>
                    <a:ext uri="{9D8B030D-6E8A-4147-A177-3AD203B41FA5}">
                      <a16:colId xmlns:a16="http://schemas.microsoft.com/office/drawing/2014/main" val="3058570661"/>
                    </a:ext>
                  </a:extLst>
                </a:gridCol>
                <a:gridCol w="246888">
                  <a:extLst>
                    <a:ext uri="{9D8B030D-6E8A-4147-A177-3AD203B41FA5}">
                      <a16:colId xmlns:a16="http://schemas.microsoft.com/office/drawing/2014/main" val="3635929464"/>
                    </a:ext>
                  </a:extLst>
                </a:gridCol>
                <a:gridCol w="246888">
                  <a:extLst>
                    <a:ext uri="{9D8B030D-6E8A-4147-A177-3AD203B41FA5}">
                      <a16:colId xmlns:a16="http://schemas.microsoft.com/office/drawing/2014/main" val="1060927547"/>
                    </a:ext>
                  </a:extLst>
                </a:gridCol>
                <a:gridCol w="246888">
                  <a:extLst>
                    <a:ext uri="{9D8B030D-6E8A-4147-A177-3AD203B41FA5}">
                      <a16:colId xmlns:a16="http://schemas.microsoft.com/office/drawing/2014/main" val="2648937507"/>
                    </a:ext>
                  </a:extLst>
                </a:gridCol>
                <a:gridCol w="246888">
                  <a:extLst>
                    <a:ext uri="{9D8B030D-6E8A-4147-A177-3AD203B41FA5}">
                      <a16:colId xmlns:a16="http://schemas.microsoft.com/office/drawing/2014/main" val="3865230097"/>
                    </a:ext>
                  </a:extLst>
                </a:gridCol>
                <a:gridCol w="246888">
                  <a:extLst>
                    <a:ext uri="{9D8B030D-6E8A-4147-A177-3AD203B41FA5}">
                      <a16:colId xmlns:a16="http://schemas.microsoft.com/office/drawing/2014/main" val="2604712063"/>
                    </a:ext>
                  </a:extLst>
                </a:gridCol>
                <a:gridCol w="246888">
                  <a:extLst>
                    <a:ext uri="{9D8B030D-6E8A-4147-A177-3AD203B41FA5}">
                      <a16:colId xmlns:a16="http://schemas.microsoft.com/office/drawing/2014/main" val="3797226581"/>
                    </a:ext>
                  </a:extLst>
                </a:gridCol>
              </a:tblGrid>
              <a:tr h="246888">
                <a:tc>
                  <a:txBody>
                    <a:bodyPr/>
                    <a:lstStyle/>
                    <a:p>
                      <a:pPr algn="ctr"/>
                      <a:r>
                        <a:rPr lang="en-US" sz="900" b="0" dirty="0"/>
                        <a:t>0.1</a:t>
                      </a:r>
                    </a:p>
                  </a:txBody>
                  <a:tcPr marL="0" marR="0" marT="0" marB="0" anchor="ctr">
                    <a:solidFill>
                      <a:schemeClr val="bg1"/>
                    </a:solidFill>
                  </a:tcPr>
                </a:tc>
                <a:tc>
                  <a:txBody>
                    <a:bodyPr/>
                    <a:lstStyle/>
                    <a:p>
                      <a:pPr algn="ctr"/>
                      <a:r>
                        <a:rPr lang="en-US" sz="900" b="1" dirty="0">
                          <a:solidFill>
                            <a:srgbClr val="FF0000"/>
                          </a:solidFill>
                        </a:rPr>
                        <a:t>2.4</a:t>
                      </a:r>
                    </a:p>
                  </a:txBody>
                  <a:tcPr marL="0" marR="0" marT="0" marB="0" anchor="ctr">
                    <a:solidFill>
                      <a:schemeClr val="bg1"/>
                    </a:solidFill>
                  </a:tcPr>
                </a:tc>
                <a:tc>
                  <a:txBody>
                    <a:bodyPr/>
                    <a:lstStyle/>
                    <a:p>
                      <a:pPr algn="ctr"/>
                      <a:r>
                        <a:rPr lang="en-US" sz="900" b="0" dirty="0"/>
                        <a:t>1.6</a:t>
                      </a:r>
                    </a:p>
                  </a:txBody>
                  <a:tcPr marL="0" marR="0" marT="0" marB="0" anchor="ctr">
                    <a:solidFill>
                      <a:schemeClr val="bg1"/>
                    </a:solidFill>
                  </a:tcPr>
                </a:tc>
                <a:tc>
                  <a:txBody>
                    <a:bodyPr/>
                    <a:lstStyle/>
                    <a:p>
                      <a:pPr algn="ctr"/>
                      <a:r>
                        <a:rPr lang="en-US" sz="900" b="0" dirty="0"/>
                        <a:t>1.8</a:t>
                      </a:r>
                    </a:p>
                  </a:txBody>
                  <a:tcPr marL="0" marR="0" marT="0" marB="0" anchor="ctr">
                    <a:solidFill>
                      <a:schemeClr val="bg1"/>
                    </a:solidFill>
                  </a:tcPr>
                </a:tc>
                <a:tc>
                  <a:txBody>
                    <a:bodyPr/>
                    <a:lstStyle/>
                    <a:p>
                      <a:pPr algn="ctr"/>
                      <a:r>
                        <a:rPr lang="en-US" sz="900" b="0" dirty="0"/>
                        <a:t>0.5</a:t>
                      </a:r>
                    </a:p>
                  </a:txBody>
                  <a:tcPr marL="0" marR="0" marT="0" marB="0" anchor="ctr">
                    <a:solidFill>
                      <a:schemeClr val="bg1"/>
                    </a:solidFill>
                  </a:tcPr>
                </a:tc>
                <a:tc>
                  <a:txBody>
                    <a:bodyPr/>
                    <a:lstStyle/>
                    <a:p>
                      <a:pPr algn="ctr"/>
                      <a:r>
                        <a:rPr lang="en-US" sz="900" b="0" dirty="0"/>
                        <a:t>0.9</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3.2</a:t>
                      </a:r>
                    </a:p>
                  </a:txBody>
                  <a:tcPr marL="0" marR="0" marT="0" marB="0" anchor="ctr">
                    <a:solidFill>
                      <a:schemeClr val="bg1"/>
                    </a:solidFill>
                  </a:tcPr>
                </a:tc>
                <a:extLst>
                  <a:ext uri="{0D108BD9-81ED-4DB2-BD59-A6C34878D82A}">
                    <a16:rowId xmlns:a16="http://schemas.microsoft.com/office/drawing/2014/main" val="1811048262"/>
                  </a:ext>
                </a:extLst>
              </a:tr>
              <a:tr h="246888">
                <a:tc>
                  <a:txBody>
                    <a:bodyPr/>
                    <a:lstStyle/>
                    <a:p>
                      <a:pPr algn="ctr"/>
                      <a:r>
                        <a:rPr lang="en-US" sz="900" b="0" dirty="0"/>
                        <a:t>0.5</a:t>
                      </a:r>
                    </a:p>
                  </a:txBody>
                  <a:tcPr marL="0" marR="0" marT="0" marB="0" anchor="ctr">
                    <a:solidFill>
                      <a:schemeClr val="bg1"/>
                    </a:solidFill>
                  </a:tcPr>
                </a:tc>
                <a:tc>
                  <a:txBody>
                    <a:bodyPr/>
                    <a:lstStyle/>
                    <a:p>
                      <a:pPr algn="ctr"/>
                      <a:r>
                        <a:rPr lang="en-US" sz="900" b="1" dirty="0">
                          <a:solidFill>
                            <a:srgbClr val="FF0000"/>
                          </a:solidFill>
                        </a:rPr>
                        <a:t>2.6</a:t>
                      </a:r>
                    </a:p>
                  </a:txBody>
                  <a:tcPr marL="0" marR="0" marT="0" marB="0" anchor="ctr">
                    <a:solidFill>
                      <a:schemeClr val="bg1"/>
                    </a:solidFill>
                  </a:tcPr>
                </a:tc>
                <a:tc>
                  <a:txBody>
                    <a:bodyPr/>
                    <a:lstStyle/>
                    <a:p>
                      <a:pPr algn="ctr"/>
                      <a:r>
                        <a:rPr lang="en-US" sz="900" b="0" dirty="0"/>
                        <a:t>1.4</a:t>
                      </a:r>
                    </a:p>
                  </a:txBody>
                  <a:tcPr marL="0" marR="0" marT="0" marB="0" anchor="ctr">
                    <a:solidFill>
                      <a:schemeClr val="bg1"/>
                    </a:solidFill>
                  </a:tcPr>
                </a:tc>
                <a:tc>
                  <a:txBody>
                    <a:bodyPr/>
                    <a:lstStyle/>
                    <a:p>
                      <a:pPr algn="ctr"/>
                      <a:r>
                        <a:rPr lang="en-US" sz="900" b="0" dirty="0"/>
                        <a:t>2.9</a:t>
                      </a:r>
                    </a:p>
                  </a:txBody>
                  <a:tcPr marL="0" marR="0" marT="0" marB="0" anchor="ctr">
                    <a:solidFill>
                      <a:schemeClr val="bg1"/>
                    </a:solidFill>
                  </a:tcPr>
                </a:tc>
                <a:tc>
                  <a:txBody>
                    <a:bodyPr/>
                    <a:lstStyle/>
                    <a:p>
                      <a:pPr algn="ctr"/>
                      <a:r>
                        <a:rPr lang="en-US" sz="900" b="0" dirty="0"/>
                        <a:t>1.5</a:t>
                      </a:r>
                    </a:p>
                  </a:txBody>
                  <a:tcPr marL="0" marR="0" marT="0" marB="0" anchor="ctr">
                    <a:solidFill>
                      <a:schemeClr val="bg1"/>
                    </a:solidFill>
                  </a:tcPr>
                </a:tc>
                <a:tc>
                  <a:txBody>
                    <a:bodyPr/>
                    <a:lstStyle/>
                    <a:p>
                      <a:pPr algn="ctr"/>
                      <a:r>
                        <a:rPr lang="en-US" sz="900" b="0" dirty="0"/>
                        <a:t>3.6</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6.1</a:t>
                      </a:r>
                    </a:p>
                  </a:txBody>
                  <a:tcPr marL="0" marR="0" marT="0" marB="0" anchor="ctr">
                    <a:solidFill>
                      <a:schemeClr val="bg1"/>
                    </a:solidFill>
                  </a:tcPr>
                </a:tc>
                <a:extLst>
                  <a:ext uri="{0D108BD9-81ED-4DB2-BD59-A6C34878D82A}">
                    <a16:rowId xmlns:a16="http://schemas.microsoft.com/office/drawing/2014/main" val="1623160804"/>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4268311445"/>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3457582356"/>
                  </a:ext>
                </a:extLst>
              </a:tr>
              <a:tr h="246888">
                <a:tc>
                  <a:txBody>
                    <a:bodyPr/>
                    <a:lstStyle/>
                    <a:p>
                      <a:pPr algn="ctr"/>
                      <a:r>
                        <a:rPr lang="en-US" sz="900" b="0" dirty="0"/>
                        <a:t>0.6</a:t>
                      </a:r>
                    </a:p>
                  </a:txBody>
                  <a:tcPr marL="0" marR="0" marT="0" marB="0" anchor="ctr">
                    <a:solidFill>
                      <a:schemeClr val="bg1"/>
                    </a:solidFill>
                  </a:tcPr>
                </a:tc>
                <a:tc>
                  <a:txBody>
                    <a:bodyPr/>
                    <a:lstStyle/>
                    <a:p>
                      <a:pPr algn="ctr"/>
                      <a:r>
                        <a:rPr lang="en-US" sz="900" b="1" dirty="0">
                          <a:solidFill>
                            <a:srgbClr val="FF0000"/>
                          </a:solidFill>
                        </a:rPr>
                        <a:t>1.8</a:t>
                      </a:r>
                    </a:p>
                  </a:txBody>
                  <a:tcPr marL="0" marR="0" marT="0" marB="0" anchor="ctr">
                    <a:solidFill>
                      <a:schemeClr val="bg1"/>
                    </a:solidFill>
                  </a:tcPr>
                </a:tc>
                <a:tc>
                  <a:txBody>
                    <a:bodyPr/>
                    <a:lstStyle/>
                    <a:p>
                      <a:pPr algn="ctr"/>
                      <a:r>
                        <a:rPr lang="en-US" sz="900" b="0" dirty="0"/>
                        <a:t>2.7</a:t>
                      </a:r>
                    </a:p>
                  </a:txBody>
                  <a:tcPr marL="0" marR="0" marT="0" marB="0" anchor="ctr">
                    <a:solidFill>
                      <a:schemeClr val="bg1"/>
                    </a:solidFill>
                  </a:tcPr>
                </a:tc>
                <a:tc>
                  <a:txBody>
                    <a:bodyPr/>
                    <a:lstStyle/>
                    <a:p>
                      <a:pPr algn="ctr"/>
                      <a:r>
                        <a:rPr lang="en-US" sz="900" b="0" dirty="0"/>
                        <a:t>1.9</a:t>
                      </a:r>
                    </a:p>
                  </a:txBody>
                  <a:tcPr marL="0" marR="0" marT="0" marB="0" anchor="ctr">
                    <a:solidFill>
                      <a:schemeClr val="bg1"/>
                    </a:solidFill>
                  </a:tcPr>
                </a:tc>
                <a:tc>
                  <a:txBody>
                    <a:bodyPr/>
                    <a:lstStyle/>
                    <a:p>
                      <a:pPr algn="ctr"/>
                      <a:r>
                        <a:rPr lang="en-US" sz="900" b="0" dirty="0"/>
                        <a:t>2.4</a:t>
                      </a:r>
                    </a:p>
                  </a:txBody>
                  <a:tcPr marL="0" marR="0" marT="0" marB="0" anchor="ctr">
                    <a:solidFill>
                      <a:schemeClr val="bg1"/>
                    </a:solidFill>
                  </a:tcPr>
                </a:tc>
                <a:tc>
                  <a:txBody>
                    <a:bodyPr/>
                    <a:lstStyle/>
                    <a:p>
                      <a:pPr algn="ctr"/>
                      <a:r>
                        <a:rPr lang="en-US" sz="900" b="0" dirty="0"/>
                        <a:t>2.0</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57" name="TextBox 156"/>
              <p:cNvSpPr txBox="1"/>
              <p:nvPr/>
            </p:nvSpPr>
            <p:spPr>
              <a:xfrm>
                <a:off x="5053939" y="1734834"/>
                <a:ext cx="34657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xmlns="">
          <p:sp>
            <p:nvSpPr>
              <p:cNvPr id="157" name="TextBox 156"/>
              <p:cNvSpPr txBox="1">
                <a:spLocks noRot="1" noChangeAspect="1" noMove="1" noResize="1" noEditPoints="1" noAdjustHandles="1" noChangeArrowheads="1" noChangeShapeType="1" noTextEdit="1"/>
              </p:cNvSpPr>
              <p:nvPr/>
            </p:nvSpPr>
            <p:spPr>
              <a:xfrm>
                <a:off x="5053939" y="1734834"/>
                <a:ext cx="346570" cy="300082"/>
              </a:xfrm>
              <a:prstGeom prst="rect">
                <a:avLst/>
              </a:prstGeom>
              <a:blipFill>
                <a:blip r:embed="rId5"/>
                <a:stretch>
                  <a:fillRect/>
                </a:stretch>
              </a:blipFill>
            </p:spPr>
            <p:txBody>
              <a:bodyPr/>
              <a:lstStyle/>
              <a:p>
                <a:r>
                  <a:rPr lang="en-US">
                    <a:noFill/>
                  </a:rPr>
                  <a:t> </a:t>
                </a:r>
              </a:p>
            </p:txBody>
          </p:sp>
        </mc:Fallback>
      </mc:AlternateContent>
      <p:grpSp>
        <p:nvGrpSpPr>
          <p:cNvPr id="159" name="Group 158"/>
          <p:cNvGrpSpPr/>
          <p:nvPr/>
        </p:nvGrpSpPr>
        <p:grpSpPr>
          <a:xfrm>
            <a:off x="5404082" y="1253174"/>
            <a:ext cx="205740" cy="1783080"/>
            <a:chOff x="1800225" y="419100"/>
            <a:chExt cx="182880" cy="1828800"/>
          </a:xfrm>
        </p:grpSpPr>
        <p:sp>
          <p:nvSpPr>
            <p:cNvPr id="160" name="Rectangle 159"/>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1" name="Rectangle 160"/>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62" name="Rectangle 161"/>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3" name="Rectangle 162"/>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4" name="Rectangle 163"/>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5" name="Rectangle 16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6" name="Rectangle 16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7" name="Rectangle 16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8" name="Rectangle 16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69" name="Rectangle 16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mc:AlternateContent xmlns:mc="http://schemas.openxmlformats.org/markup-compatibility/2006" xmlns:a14="http://schemas.microsoft.com/office/drawing/2010/main">
        <mc:Choice Requires="a14">
          <p:sp>
            <p:nvSpPr>
              <p:cNvPr id="170" name="TextBox 169"/>
              <p:cNvSpPr txBox="1"/>
              <p:nvPr/>
            </p:nvSpPr>
            <p:spPr>
              <a:xfrm>
                <a:off x="3364441" y="843212"/>
                <a:ext cx="3335272"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              ×</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𝑐𝑎𝑡</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𝑐𝑎𝑡</m:t>
                          </m:r>
                        </m:sub>
                      </m:sSub>
                    </m:oMath>
                  </m:oMathPara>
                </a14:m>
                <a:endParaRPr lang="en-US" sz="2100" dirty="0"/>
              </a:p>
            </p:txBody>
          </p:sp>
        </mc:Choice>
        <mc:Fallback xmlns="">
          <p:sp>
            <p:nvSpPr>
              <p:cNvPr id="170" name="TextBox 169"/>
              <p:cNvSpPr txBox="1">
                <a:spLocks noRot="1" noChangeAspect="1" noMove="1" noResize="1" noEditPoints="1" noAdjustHandles="1" noChangeArrowheads="1" noChangeShapeType="1" noTextEdit="1"/>
              </p:cNvSpPr>
              <p:nvPr/>
            </p:nvSpPr>
            <p:spPr>
              <a:xfrm>
                <a:off x="3364441" y="843212"/>
                <a:ext cx="3335272" cy="422039"/>
              </a:xfrm>
              <a:prstGeom prst="rect">
                <a:avLst/>
              </a:prstGeom>
              <a:blipFill>
                <a:blip r:embed="rId6"/>
                <a:stretch>
                  <a:fillRect/>
                </a:stretch>
              </a:blipFill>
            </p:spPr>
            <p:txBody>
              <a:bodyPr/>
              <a:lstStyle/>
              <a:p>
                <a:r>
                  <a:rPr lang="en-US">
                    <a:noFill/>
                  </a:rPr>
                  <a:t> </a:t>
                </a:r>
              </a:p>
            </p:txBody>
          </p:sp>
        </mc:Fallback>
      </mc:AlternateContent>
      <p:graphicFrame>
        <p:nvGraphicFramePr>
          <p:cNvPr id="3" name="Table 2"/>
          <p:cNvGraphicFramePr>
            <a:graphicFrameLocks noGrp="1"/>
          </p:cNvGraphicFramePr>
          <p:nvPr/>
        </p:nvGraphicFramePr>
        <p:xfrm>
          <a:off x="6114243" y="1257515"/>
          <a:ext cx="246888"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5159121"/>
                    </a:ext>
                  </a:extLst>
                </a:gridCol>
              </a:tblGrid>
              <a:tr h="246888">
                <a:tc>
                  <a:txBody>
                    <a:bodyPr/>
                    <a:lstStyle/>
                    <a:p>
                      <a:pPr algn="ctr"/>
                      <a:r>
                        <a:rPr lang="en-US" sz="900" b="1" dirty="0">
                          <a:solidFill>
                            <a:srgbClr val="FF0000"/>
                          </a:solidFill>
                        </a:rPr>
                        <a:t>2.4</a:t>
                      </a:r>
                    </a:p>
                  </a:txBody>
                  <a:tcPr marL="0" marR="0" marT="0" marB="0" anchor="ctr">
                    <a:solidFill>
                      <a:schemeClr val="bg1"/>
                    </a:solidFill>
                  </a:tcPr>
                </a:tc>
                <a:extLst>
                  <a:ext uri="{0D108BD9-81ED-4DB2-BD59-A6C34878D82A}">
                    <a16:rowId xmlns:a16="http://schemas.microsoft.com/office/drawing/2014/main" val="2404443869"/>
                  </a:ext>
                </a:extLst>
              </a:tr>
              <a:tr h="246888">
                <a:tc>
                  <a:txBody>
                    <a:bodyPr/>
                    <a:lstStyle/>
                    <a:p>
                      <a:pPr algn="ctr"/>
                      <a:r>
                        <a:rPr lang="en-US" sz="900" b="1" dirty="0">
                          <a:solidFill>
                            <a:srgbClr val="FF0000"/>
                          </a:solidFill>
                        </a:rPr>
                        <a:t>2.6</a:t>
                      </a:r>
                    </a:p>
                  </a:txBody>
                  <a:tcPr marL="0" marR="0" marT="0" marB="0" anchor="ctr">
                    <a:solidFill>
                      <a:schemeClr val="bg1"/>
                    </a:solidFill>
                  </a:tcPr>
                </a:tc>
                <a:extLst>
                  <a:ext uri="{0D108BD9-81ED-4DB2-BD59-A6C34878D82A}">
                    <a16:rowId xmlns:a16="http://schemas.microsoft.com/office/drawing/2014/main" val="404524459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246888">
                <a:tc>
                  <a:txBody>
                    <a:bodyPr/>
                    <a:lstStyle/>
                    <a:p>
                      <a:pPr algn="ctr"/>
                      <a:r>
                        <a:rPr lang="en-US" sz="9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71" name="TextBox 170"/>
              <p:cNvSpPr txBox="1"/>
              <p:nvPr/>
            </p:nvSpPr>
            <p:spPr>
              <a:xfrm>
                <a:off x="5706094" y="1744978"/>
                <a:ext cx="352982"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xmlns="">
          <p:sp>
            <p:nvSpPr>
              <p:cNvPr id="171" name="TextBox 170"/>
              <p:cNvSpPr txBox="1">
                <a:spLocks noRot="1" noChangeAspect="1" noMove="1" noResize="1" noEditPoints="1" noAdjustHandles="1" noChangeArrowheads="1" noChangeShapeType="1" noTextEdit="1"/>
              </p:cNvSpPr>
              <p:nvPr/>
            </p:nvSpPr>
            <p:spPr>
              <a:xfrm>
                <a:off x="5706094" y="1744978"/>
                <a:ext cx="352982" cy="30008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044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down)">
                                      <p:cBhvr>
                                        <p:cTn id="10" dur="500"/>
                                        <p:tgtEl>
                                          <p:spTgt spid="157"/>
                                        </p:tgtEl>
                                      </p:cBhvr>
                                    </p:animEffect>
                                  </p:childTnLst>
                                </p:cTn>
                              </p:par>
                              <p:par>
                                <p:cTn id="11" presetID="22" presetClass="entr" presetSubtype="4"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wipe(down)">
                                      <p:cBhvr>
                                        <p:cTn id="13" dur="500"/>
                                        <p:tgtEl>
                                          <p:spTgt spid="15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wipe(down)">
                                      <p:cBhvr>
                                        <p:cTn id="16" dur="500"/>
                                        <p:tgtEl>
                                          <p:spTgt spid="170"/>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down)">
                                      <p:cBhvr>
                                        <p:cTn id="22"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70" grpId="0"/>
      <p:bldP spid="1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13</a:t>
            </a:fld>
            <a:endParaRPr lang="en-US" dirty="0"/>
          </a:p>
        </p:txBody>
      </p:sp>
      <p:grpSp>
        <p:nvGrpSpPr>
          <p:cNvPr id="20" name="Group 19"/>
          <p:cNvGrpSpPr/>
          <p:nvPr/>
        </p:nvGrpSpPr>
        <p:grpSpPr>
          <a:xfrm>
            <a:off x="1836685" y="1781204"/>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6686" y="39319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28632" y="2445091"/>
            <a:ext cx="395108" cy="300082"/>
          </a:xfrm>
          <a:prstGeom prst="rect">
            <a:avLst/>
          </a:prstGeom>
          <a:noFill/>
        </p:spPr>
        <p:txBody>
          <a:bodyPr wrap="none" rtlCol="0">
            <a:spAutoFit/>
          </a:bodyPr>
          <a:lstStyle/>
          <a:p>
            <a:r>
              <a:rPr lang="en-US" sz="1350" dirty="0" err="1"/>
              <a:t>x</a:t>
            </a:r>
            <a:r>
              <a:rPr lang="en-US" sz="1350" baseline="-25000" dirty="0" err="1"/>
              <a:t>cat</a:t>
            </a:r>
            <a:endParaRPr lang="en-US" sz="1350" dirty="0"/>
          </a:p>
        </p:txBody>
      </p:sp>
      <p:sp>
        <p:nvSpPr>
          <p:cNvPr id="33" name="TextBox 32"/>
          <p:cNvSpPr txBox="1"/>
          <p:nvPr/>
        </p:nvSpPr>
        <p:spPr>
          <a:xfrm>
            <a:off x="1428632" y="4645195"/>
            <a:ext cx="377155" cy="300082"/>
          </a:xfrm>
          <a:prstGeom prst="rect">
            <a:avLst/>
          </a:prstGeom>
          <a:noFill/>
        </p:spPr>
        <p:txBody>
          <a:bodyPr wrap="none" rtlCol="0">
            <a:spAutoFit/>
          </a:bodyPr>
          <a:lstStyle/>
          <a:p>
            <a:r>
              <a:rPr lang="en-US" sz="1350" dirty="0" err="1"/>
              <a:t>x</a:t>
            </a:r>
            <a:r>
              <a:rPr lang="en-US" sz="1350" baseline="-25000" dirty="0" err="1"/>
              <a:t>on</a:t>
            </a:r>
            <a:endParaRPr lang="en-US" sz="1350" dirty="0"/>
          </a:p>
        </p:txBody>
      </p:sp>
      <p:grpSp>
        <p:nvGrpSpPr>
          <p:cNvPr id="46" name="Group 45"/>
          <p:cNvGrpSpPr/>
          <p:nvPr/>
        </p:nvGrpSpPr>
        <p:grpSpPr>
          <a:xfrm>
            <a:off x="4433456" y="31430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2" y="2851052"/>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1859" y="14039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4" y="17812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01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1" y="35623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239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1434" y="4582242"/>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64151" y="3588853"/>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39196" y="28501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6" y="42129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3" y="2415558"/>
            <a:ext cx="1072217" cy="300082"/>
          </a:xfrm>
          <a:prstGeom prst="rect">
            <a:avLst/>
          </a:prstGeom>
          <a:noFill/>
        </p:spPr>
        <p:txBody>
          <a:bodyPr wrap="none" rtlCol="0">
            <a:spAutoFit/>
          </a:bodyPr>
          <a:lstStyle/>
          <a:p>
            <a:r>
              <a:rPr lang="en-US" sz="1350" dirty="0"/>
              <a:t>Output layer</a:t>
            </a:r>
          </a:p>
        </p:txBody>
      </p:sp>
      <p:sp>
        <p:nvSpPr>
          <p:cNvPr id="74" name="TextBox 73"/>
          <p:cNvSpPr txBox="1"/>
          <p:nvPr/>
        </p:nvSpPr>
        <p:spPr>
          <a:xfrm>
            <a:off x="1197200" y="3321391"/>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7200" y="5447581"/>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71741" y="4845890"/>
            <a:ext cx="619080" cy="300082"/>
          </a:xfrm>
          <a:prstGeom prst="rect">
            <a:avLst/>
          </a:prstGeom>
          <a:noFill/>
        </p:spPr>
        <p:txBody>
          <a:bodyPr wrap="none" rtlCol="0">
            <a:spAutoFit/>
          </a:bodyPr>
          <a:lstStyle/>
          <a:p>
            <a:r>
              <a:rPr lang="en-US" sz="1350" dirty="0"/>
              <a:t>N-dim</a:t>
            </a:r>
          </a:p>
        </p:txBody>
      </p:sp>
      <p:sp>
        <p:nvSpPr>
          <p:cNvPr id="80" name="TextBox 79"/>
          <p:cNvSpPr txBox="1"/>
          <p:nvPr/>
        </p:nvSpPr>
        <p:spPr>
          <a:xfrm>
            <a:off x="7356958" y="4400003"/>
            <a:ext cx="604653" cy="300082"/>
          </a:xfrm>
          <a:prstGeom prst="rect">
            <a:avLst/>
          </a:prstGeom>
          <a:noFill/>
        </p:spPr>
        <p:txBody>
          <a:bodyPr wrap="none" rtlCol="0">
            <a:spAutoFit/>
          </a:bodyPr>
          <a:lstStyle/>
          <a:p>
            <a:r>
              <a:rPr lang="en-US" sz="1350" dirty="0"/>
              <a:t>V-dim</a:t>
            </a:r>
          </a:p>
        </p:txBody>
      </p:sp>
      <mc:AlternateContent xmlns:mc="http://schemas.openxmlformats.org/markup-compatibility/2006" xmlns:a14="http://schemas.microsoft.com/office/drawing/2010/main">
        <mc:Choice Requires="a14">
          <p:sp>
            <p:nvSpPr>
              <p:cNvPr id="98" name="TextBox 97"/>
              <p:cNvSpPr txBox="1"/>
              <p:nvPr/>
            </p:nvSpPr>
            <p:spPr>
              <a:xfrm rot="1413182">
                <a:off x="2030402" y="2789620"/>
                <a:ext cx="2504916"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𝑐𝑎𝑡</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𝑐𝑎𝑡</m:t>
                          </m:r>
                        </m:sub>
                      </m:sSub>
                    </m:oMath>
                  </m:oMathPara>
                </a14:m>
                <a:endParaRPr lang="en-US" sz="2100" dirty="0"/>
              </a:p>
            </p:txBody>
          </p:sp>
        </mc:Choice>
        <mc:Fallback xmlns="">
          <p:sp>
            <p:nvSpPr>
              <p:cNvPr id="98" name="TextBox 97"/>
              <p:cNvSpPr txBox="1">
                <a:spLocks noRot="1" noChangeAspect="1" noMove="1" noResize="1" noEditPoints="1" noAdjustHandles="1" noChangeArrowheads="1" noChangeShapeType="1" noTextEdit="1"/>
              </p:cNvSpPr>
              <p:nvPr/>
            </p:nvSpPr>
            <p:spPr>
              <a:xfrm rot="1413182">
                <a:off x="2030402" y="2789620"/>
                <a:ext cx="2504916" cy="42203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rot="19631347">
                <a:off x="2133570" y="4232326"/>
                <a:ext cx="2356479"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𝑜𝑛</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𝑜𝑛</m:t>
                          </m:r>
                        </m:sub>
                      </m:sSub>
                    </m:oMath>
                  </m:oMathPara>
                </a14:m>
                <a:endParaRPr lang="en-US" sz="2100" dirty="0"/>
              </a:p>
            </p:txBody>
          </p:sp>
        </mc:Choice>
        <mc:Fallback xmlns="">
          <p:sp>
            <p:nvSpPr>
              <p:cNvPr id="99" name="TextBox 98"/>
              <p:cNvSpPr txBox="1">
                <a:spLocks noRot="1" noChangeAspect="1" noMove="1" noResize="1" noEditPoints="1" noAdjustHandles="1" noChangeArrowheads="1" noChangeShapeType="1" noTextEdit="1"/>
              </p:cNvSpPr>
              <p:nvPr/>
            </p:nvSpPr>
            <p:spPr>
              <a:xfrm rot="19631347">
                <a:off x="2133570" y="4232326"/>
                <a:ext cx="2356479" cy="422039"/>
              </a:xfrm>
              <a:prstGeom prst="rect">
                <a:avLst/>
              </a:prstGeom>
              <a:blipFill>
                <a:blip r:embed="rId3"/>
                <a:stretch>
                  <a:fillRect/>
                </a:stretch>
              </a:blipFill>
            </p:spPr>
            <p:txBody>
              <a:bodyPr/>
              <a:lstStyle/>
              <a:p>
                <a:r>
                  <a:rPr lang="en-US">
                    <a:noFill/>
                  </a:rPr>
                  <a:t> </a:t>
                </a:r>
              </a:p>
            </p:txBody>
          </p:sp>
        </mc:Fallback>
      </mc:AlternateContent>
      <p:sp>
        <p:nvSpPr>
          <p:cNvPr id="100" name="TextBox 99"/>
          <p:cNvSpPr txBox="1"/>
          <p:nvPr/>
        </p:nvSpPr>
        <p:spPr>
          <a:xfrm>
            <a:off x="3921245" y="3579316"/>
            <a:ext cx="271228" cy="300082"/>
          </a:xfrm>
          <a:prstGeom prst="rect">
            <a:avLst/>
          </a:prstGeom>
          <a:noFill/>
        </p:spPr>
        <p:txBody>
          <a:bodyPr wrap="none" rtlCol="0">
            <a:spAutoFit/>
          </a:bodyPr>
          <a:lstStyle/>
          <a:p>
            <a:r>
              <a:rPr lang="en-US" sz="1350" dirty="0"/>
              <a:t>+</a:t>
            </a:r>
          </a:p>
        </p:txBody>
      </p:sp>
      <mc:AlternateContent xmlns:mc="http://schemas.openxmlformats.org/markup-compatibility/2006" xmlns:a14="http://schemas.microsoft.com/office/drawing/2010/main">
        <mc:Choice Requires="a14">
          <p:sp>
            <p:nvSpPr>
              <p:cNvPr id="101" name="TextBox 100"/>
              <p:cNvSpPr txBox="1"/>
              <p:nvPr/>
            </p:nvSpPr>
            <p:spPr>
              <a:xfrm>
                <a:off x="4573989" y="3476420"/>
                <a:ext cx="1307153" cy="468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𝑣</m:t>
                          </m:r>
                        </m:e>
                      </m:acc>
                      <m:r>
                        <a:rPr lang="en-US" sz="1350" i="1">
                          <a:latin typeface="Cambria Math" panose="02040503050406030204" pitchFamily="18" charset="0"/>
                        </a:rPr>
                        <m:t>=</m:t>
                      </m:r>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𝑐𝑎𝑡</m:t>
                              </m:r>
                            </m:sub>
                          </m:sSub>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𝑣</m:t>
                              </m:r>
                            </m:e>
                            <m:sub>
                              <m:r>
                                <a:rPr lang="en-US" sz="1350" i="1">
                                  <a:latin typeface="Cambria Math" panose="02040503050406030204" pitchFamily="18" charset="0"/>
                                </a:rPr>
                                <m:t>𝑜𝑛</m:t>
                              </m:r>
                            </m:sub>
                          </m:sSub>
                        </m:num>
                        <m:den>
                          <m:r>
                            <a:rPr lang="en-US" sz="1350" i="1">
                              <a:latin typeface="Cambria Math" panose="02040503050406030204" pitchFamily="18" charset="0"/>
                            </a:rPr>
                            <m:t>2</m:t>
                          </m:r>
                        </m:den>
                      </m:f>
                    </m:oMath>
                  </m:oMathPara>
                </a14:m>
                <a:endParaRPr lang="en-US" sz="135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4573989" y="3476420"/>
                <a:ext cx="1307153" cy="468333"/>
              </a:xfrm>
              <a:prstGeom prst="rect">
                <a:avLst/>
              </a:prstGeom>
              <a:blipFill>
                <a:blip r:embed="rId4"/>
                <a:stretch>
                  <a:fillRect b="-2597"/>
                </a:stretch>
              </a:blipFill>
            </p:spPr>
            <p:txBody>
              <a:bodyPr/>
              <a:lstStyle/>
              <a:p>
                <a:r>
                  <a:rPr lang="en-US">
                    <a:noFill/>
                  </a:rPr>
                  <a:t> </a:t>
                </a:r>
              </a:p>
            </p:txBody>
          </p:sp>
        </mc:Fallback>
      </mc:AlternateContent>
      <p:graphicFrame>
        <p:nvGraphicFramePr>
          <p:cNvPr id="2" name="Table 1"/>
          <p:cNvGraphicFramePr>
            <a:graphicFrameLocks noGrp="1"/>
          </p:cNvGraphicFramePr>
          <p:nvPr/>
        </p:nvGraphicFramePr>
        <p:xfrm>
          <a:off x="2536924" y="1255867"/>
          <a:ext cx="2468880"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3241636"/>
                    </a:ext>
                  </a:extLst>
                </a:gridCol>
                <a:gridCol w="246888">
                  <a:extLst>
                    <a:ext uri="{9D8B030D-6E8A-4147-A177-3AD203B41FA5}">
                      <a16:colId xmlns:a16="http://schemas.microsoft.com/office/drawing/2014/main" val="4278168359"/>
                    </a:ext>
                  </a:extLst>
                </a:gridCol>
                <a:gridCol w="246888">
                  <a:extLst>
                    <a:ext uri="{9D8B030D-6E8A-4147-A177-3AD203B41FA5}">
                      <a16:colId xmlns:a16="http://schemas.microsoft.com/office/drawing/2014/main" val="1775200123"/>
                    </a:ext>
                  </a:extLst>
                </a:gridCol>
                <a:gridCol w="246888">
                  <a:extLst>
                    <a:ext uri="{9D8B030D-6E8A-4147-A177-3AD203B41FA5}">
                      <a16:colId xmlns:a16="http://schemas.microsoft.com/office/drawing/2014/main" val="3058570661"/>
                    </a:ext>
                  </a:extLst>
                </a:gridCol>
                <a:gridCol w="246888">
                  <a:extLst>
                    <a:ext uri="{9D8B030D-6E8A-4147-A177-3AD203B41FA5}">
                      <a16:colId xmlns:a16="http://schemas.microsoft.com/office/drawing/2014/main" val="3635929464"/>
                    </a:ext>
                  </a:extLst>
                </a:gridCol>
                <a:gridCol w="246888">
                  <a:extLst>
                    <a:ext uri="{9D8B030D-6E8A-4147-A177-3AD203B41FA5}">
                      <a16:colId xmlns:a16="http://schemas.microsoft.com/office/drawing/2014/main" val="1060927547"/>
                    </a:ext>
                  </a:extLst>
                </a:gridCol>
                <a:gridCol w="246888">
                  <a:extLst>
                    <a:ext uri="{9D8B030D-6E8A-4147-A177-3AD203B41FA5}">
                      <a16:colId xmlns:a16="http://schemas.microsoft.com/office/drawing/2014/main" val="2648937507"/>
                    </a:ext>
                  </a:extLst>
                </a:gridCol>
                <a:gridCol w="246888">
                  <a:extLst>
                    <a:ext uri="{9D8B030D-6E8A-4147-A177-3AD203B41FA5}">
                      <a16:colId xmlns:a16="http://schemas.microsoft.com/office/drawing/2014/main" val="3865230097"/>
                    </a:ext>
                  </a:extLst>
                </a:gridCol>
                <a:gridCol w="246888">
                  <a:extLst>
                    <a:ext uri="{9D8B030D-6E8A-4147-A177-3AD203B41FA5}">
                      <a16:colId xmlns:a16="http://schemas.microsoft.com/office/drawing/2014/main" val="2604712063"/>
                    </a:ext>
                  </a:extLst>
                </a:gridCol>
                <a:gridCol w="246888">
                  <a:extLst>
                    <a:ext uri="{9D8B030D-6E8A-4147-A177-3AD203B41FA5}">
                      <a16:colId xmlns:a16="http://schemas.microsoft.com/office/drawing/2014/main" val="3797226581"/>
                    </a:ext>
                  </a:extLst>
                </a:gridCol>
              </a:tblGrid>
              <a:tr h="246888">
                <a:tc>
                  <a:txBody>
                    <a:bodyPr/>
                    <a:lstStyle/>
                    <a:p>
                      <a:pPr algn="ctr"/>
                      <a:r>
                        <a:rPr lang="en-US" sz="900" b="0" dirty="0">
                          <a:solidFill>
                            <a:schemeClr val="tx1"/>
                          </a:solidFill>
                        </a:rPr>
                        <a:t>0.1</a:t>
                      </a:r>
                    </a:p>
                  </a:txBody>
                  <a:tcPr marL="0" marR="0" marT="0" marB="0" anchor="ctr">
                    <a:solidFill>
                      <a:schemeClr val="bg1"/>
                    </a:solidFill>
                  </a:tcPr>
                </a:tc>
                <a:tc>
                  <a:txBody>
                    <a:bodyPr/>
                    <a:lstStyle/>
                    <a:p>
                      <a:pPr algn="ctr"/>
                      <a:r>
                        <a:rPr lang="en-US" sz="900" b="0" dirty="0">
                          <a:solidFill>
                            <a:schemeClr val="tx1"/>
                          </a:solidFill>
                        </a:rPr>
                        <a:t>2.4</a:t>
                      </a:r>
                    </a:p>
                  </a:txBody>
                  <a:tcPr marL="0" marR="0" marT="0" marB="0" anchor="ctr">
                    <a:solidFill>
                      <a:schemeClr val="bg1"/>
                    </a:solidFill>
                  </a:tcPr>
                </a:tc>
                <a:tc>
                  <a:txBody>
                    <a:bodyPr/>
                    <a:lstStyle/>
                    <a:p>
                      <a:pPr algn="ctr"/>
                      <a:r>
                        <a:rPr lang="en-US" sz="900" b="0" dirty="0">
                          <a:solidFill>
                            <a:schemeClr val="tx1"/>
                          </a:solidFill>
                        </a:rPr>
                        <a:t>1.6</a:t>
                      </a:r>
                    </a:p>
                  </a:txBody>
                  <a:tcPr marL="0" marR="0" marT="0" marB="0" anchor="ctr">
                    <a:solidFill>
                      <a:schemeClr val="bg1"/>
                    </a:solidFill>
                  </a:tcPr>
                </a:tc>
                <a:tc>
                  <a:txBody>
                    <a:bodyPr/>
                    <a:lstStyle/>
                    <a:p>
                      <a:pPr algn="ctr"/>
                      <a:r>
                        <a:rPr lang="en-US" sz="900" b="1" dirty="0">
                          <a:solidFill>
                            <a:srgbClr val="FF0000"/>
                          </a:solidFill>
                        </a:rPr>
                        <a:t>1.8</a:t>
                      </a:r>
                    </a:p>
                  </a:txBody>
                  <a:tcPr marL="0" marR="0" marT="0" marB="0" anchor="ctr">
                    <a:solidFill>
                      <a:schemeClr val="bg1"/>
                    </a:solidFill>
                  </a:tcPr>
                </a:tc>
                <a:tc>
                  <a:txBody>
                    <a:bodyPr/>
                    <a:lstStyle/>
                    <a:p>
                      <a:pPr algn="ctr"/>
                      <a:r>
                        <a:rPr lang="en-US" sz="900" b="0" dirty="0"/>
                        <a:t>0.5</a:t>
                      </a:r>
                    </a:p>
                  </a:txBody>
                  <a:tcPr marL="0" marR="0" marT="0" marB="0" anchor="ctr">
                    <a:solidFill>
                      <a:schemeClr val="bg1"/>
                    </a:solidFill>
                  </a:tcPr>
                </a:tc>
                <a:tc>
                  <a:txBody>
                    <a:bodyPr/>
                    <a:lstStyle/>
                    <a:p>
                      <a:pPr algn="ctr"/>
                      <a:r>
                        <a:rPr lang="en-US" sz="900" b="0" dirty="0"/>
                        <a:t>0.9</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3.2</a:t>
                      </a:r>
                    </a:p>
                  </a:txBody>
                  <a:tcPr marL="0" marR="0" marT="0" marB="0" anchor="ctr">
                    <a:solidFill>
                      <a:schemeClr val="bg1"/>
                    </a:solidFill>
                  </a:tcPr>
                </a:tc>
                <a:extLst>
                  <a:ext uri="{0D108BD9-81ED-4DB2-BD59-A6C34878D82A}">
                    <a16:rowId xmlns:a16="http://schemas.microsoft.com/office/drawing/2014/main" val="1811048262"/>
                  </a:ext>
                </a:extLst>
              </a:tr>
              <a:tr h="246888">
                <a:tc>
                  <a:txBody>
                    <a:bodyPr/>
                    <a:lstStyle/>
                    <a:p>
                      <a:pPr algn="ctr"/>
                      <a:r>
                        <a:rPr lang="en-US" sz="900" b="0" dirty="0">
                          <a:solidFill>
                            <a:schemeClr val="tx1"/>
                          </a:solidFill>
                        </a:rPr>
                        <a:t>0.5</a:t>
                      </a:r>
                    </a:p>
                  </a:txBody>
                  <a:tcPr marL="0" marR="0" marT="0" marB="0" anchor="ctr">
                    <a:solidFill>
                      <a:schemeClr val="bg1"/>
                    </a:solidFill>
                  </a:tcPr>
                </a:tc>
                <a:tc>
                  <a:txBody>
                    <a:bodyPr/>
                    <a:lstStyle/>
                    <a:p>
                      <a:pPr algn="ctr"/>
                      <a:r>
                        <a:rPr lang="en-US" sz="900" b="0" dirty="0">
                          <a:solidFill>
                            <a:schemeClr val="tx1"/>
                          </a:solidFill>
                        </a:rPr>
                        <a:t>2.6</a:t>
                      </a:r>
                    </a:p>
                  </a:txBody>
                  <a:tcPr marL="0" marR="0" marT="0" marB="0" anchor="ctr">
                    <a:solidFill>
                      <a:schemeClr val="bg1"/>
                    </a:solidFill>
                  </a:tcPr>
                </a:tc>
                <a:tc>
                  <a:txBody>
                    <a:bodyPr/>
                    <a:lstStyle/>
                    <a:p>
                      <a:pPr algn="ctr"/>
                      <a:r>
                        <a:rPr lang="en-US" sz="900" b="0" dirty="0">
                          <a:solidFill>
                            <a:schemeClr val="tx1"/>
                          </a:solidFill>
                        </a:rPr>
                        <a:t>1.4</a:t>
                      </a:r>
                    </a:p>
                  </a:txBody>
                  <a:tcPr marL="0" marR="0" marT="0" marB="0" anchor="ctr">
                    <a:solidFill>
                      <a:schemeClr val="bg1"/>
                    </a:solidFill>
                  </a:tcPr>
                </a:tc>
                <a:tc>
                  <a:txBody>
                    <a:bodyPr/>
                    <a:lstStyle/>
                    <a:p>
                      <a:pPr algn="ctr"/>
                      <a:r>
                        <a:rPr lang="en-US" sz="900" b="1" dirty="0">
                          <a:solidFill>
                            <a:srgbClr val="FF0000"/>
                          </a:solidFill>
                        </a:rPr>
                        <a:t>2.9</a:t>
                      </a:r>
                    </a:p>
                  </a:txBody>
                  <a:tcPr marL="0" marR="0" marT="0" marB="0" anchor="ctr">
                    <a:solidFill>
                      <a:schemeClr val="bg1"/>
                    </a:solidFill>
                  </a:tcPr>
                </a:tc>
                <a:tc>
                  <a:txBody>
                    <a:bodyPr/>
                    <a:lstStyle/>
                    <a:p>
                      <a:pPr algn="ctr"/>
                      <a:r>
                        <a:rPr lang="en-US" sz="900" b="0" dirty="0"/>
                        <a:t>1.5</a:t>
                      </a:r>
                    </a:p>
                  </a:txBody>
                  <a:tcPr marL="0" marR="0" marT="0" marB="0" anchor="ctr">
                    <a:solidFill>
                      <a:schemeClr val="bg1"/>
                    </a:solidFill>
                  </a:tcPr>
                </a:tc>
                <a:tc>
                  <a:txBody>
                    <a:bodyPr/>
                    <a:lstStyle/>
                    <a:p>
                      <a:pPr algn="ctr"/>
                      <a:r>
                        <a:rPr lang="en-US" sz="900" b="0" dirty="0"/>
                        <a:t>3.6</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6.1</a:t>
                      </a:r>
                    </a:p>
                  </a:txBody>
                  <a:tcPr marL="0" marR="0" marT="0" marB="0" anchor="ctr">
                    <a:solidFill>
                      <a:schemeClr val="bg1"/>
                    </a:solidFill>
                  </a:tcPr>
                </a:tc>
                <a:extLst>
                  <a:ext uri="{0D108BD9-81ED-4DB2-BD59-A6C34878D82A}">
                    <a16:rowId xmlns:a16="http://schemas.microsoft.com/office/drawing/2014/main" val="1623160804"/>
                  </a:ext>
                </a:extLst>
              </a:tr>
              <a:tr h="246888">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4268311445"/>
                  </a:ext>
                </a:extLst>
              </a:tr>
              <a:tr h="246888">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3457582356"/>
                  </a:ext>
                </a:extLst>
              </a:tr>
              <a:tr h="246888">
                <a:tc>
                  <a:txBody>
                    <a:bodyPr/>
                    <a:lstStyle/>
                    <a:p>
                      <a:pPr algn="ctr"/>
                      <a:r>
                        <a:rPr lang="en-US" sz="900" b="0" dirty="0">
                          <a:solidFill>
                            <a:schemeClr val="tx1"/>
                          </a:solidFill>
                        </a:rPr>
                        <a:t>0.6</a:t>
                      </a:r>
                    </a:p>
                  </a:txBody>
                  <a:tcPr marL="0" marR="0" marT="0" marB="0" anchor="ctr">
                    <a:solidFill>
                      <a:schemeClr val="bg1"/>
                    </a:solidFill>
                  </a:tcPr>
                </a:tc>
                <a:tc>
                  <a:txBody>
                    <a:bodyPr/>
                    <a:lstStyle/>
                    <a:p>
                      <a:pPr algn="ctr"/>
                      <a:r>
                        <a:rPr lang="en-US" sz="900" b="0" dirty="0">
                          <a:solidFill>
                            <a:schemeClr val="tx1"/>
                          </a:solidFill>
                        </a:rPr>
                        <a:t>1.8</a:t>
                      </a:r>
                    </a:p>
                  </a:txBody>
                  <a:tcPr marL="0" marR="0" marT="0" marB="0" anchor="ctr">
                    <a:solidFill>
                      <a:schemeClr val="bg1"/>
                    </a:solidFill>
                  </a:tcPr>
                </a:tc>
                <a:tc>
                  <a:txBody>
                    <a:bodyPr/>
                    <a:lstStyle/>
                    <a:p>
                      <a:pPr algn="ctr"/>
                      <a:r>
                        <a:rPr lang="en-US" sz="900" b="0" dirty="0">
                          <a:solidFill>
                            <a:schemeClr val="tx1"/>
                          </a:solidFill>
                        </a:rPr>
                        <a:t>2.7</a:t>
                      </a:r>
                    </a:p>
                  </a:txBody>
                  <a:tcPr marL="0" marR="0" marT="0" marB="0" anchor="ctr">
                    <a:solidFill>
                      <a:schemeClr val="bg1"/>
                    </a:solidFill>
                  </a:tcPr>
                </a:tc>
                <a:tc>
                  <a:txBody>
                    <a:bodyPr/>
                    <a:lstStyle/>
                    <a:p>
                      <a:pPr algn="ctr"/>
                      <a:r>
                        <a:rPr lang="en-US" sz="900" b="1" dirty="0">
                          <a:solidFill>
                            <a:srgbClr val="FF0000"/>
                          </a:solidFill>
                        </a:rPr>
                        <a:t>1.9</a:t>
                      </a:r>
                    </a:p>
                  </a:txBody>
                  <a:tcPr marL="0" marR="0" marT="0" marB="0" anchor="ctr">
                    <a:solidFill>
                      <a:schemeClr val="bg1"/>
                    </a:solidFill>
                  </a:tcPr>
                </a:tc>
                <a:tc>
                  <a:txBody>
                    <a:bodyPr/>
                    <a:lstStyle/>
                    <a:p>
                      <a:pPr algn="ctr"/>
                      <a:r>
                        <a:rPr lang="en-US" sz="900" b="0" dirty="0"/>
                        <a:t>2.4</a:t>
                      </a:r>
                    </a:p>
                  </a:txBody>
                  <a:tcPr marL="0" marR="0" marT="0" marB="0" anchor="ctr">
                    <a:solidFill>
                      <a:schemeClr val="bg1"/>
                    </a:solidFill>
                  </a:tcPr>
                </a:tc>
                <a:tc>
                  <a:txBody>
                    <a:bodyPr/>
                    <a:lstStyle/>
                    <a:p>
                      <a:pPr algn="ctr"/>
                      <a:r>
                        <a:rPr lang="en-US" sz="900" b="0" dirty="0"/>
                        <a:t>2.0</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57" name="TextBox 156"/>
              <p:cNvSpPr txBox="1"/>
              <p:nvPr/>
            </p:nvSpPr>
            <p:spPr>
              <a:xfrm>
                <a:off x="5053939" y="1734834"/>
                <a:ext cx="34657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xmlns="">
          <p:sp>
            <p:nvSpPr>
              <p:cNvPr id="157" name="TextBox 156"/>
              <p:cNvSpPr txBox="1">
                <a:spLocks noRot="1" noChangeAspect="1" noMove="1" noResize="1" noEditPoints="1" noAdjustHandles="1" noChangeArrowheads="1" noChangeShapeType="1" noTextEdit="1"/>
              </p:cNvSpPr>
              <p:nvPr/>
            </p:nvSpPr>
            <p:spPr>
              <a:xfrm>
                <a:off x="5053939" y="1734834"/>
                <a:ext cx="346570" cy="300082"/>
              </a:xfrm>
              <a:prstGeom prst="rect">
                <a:avLst/>
              </a:prstGeom>
              <a:blipFill>
                <a:blip r:embed="rId5"/>
                <a:stretch>
                  <a:fillRect/>
                </a:stretch>
              </a:blipFill>
            </p:spPr>
            <p:txBody>
              <a:bodyPr/>
              <a:lstStyle/>
              <a:p>
                <a:r>
                  <a:rPr lang="en-US">
                    <a:noFill/>
                  </a:rPr>
                  <a:t> </a:t>
                </a:r>
              </a:p>
            </p:txBody>
          </p:sp>
        </mc:Fallback>
      </mc:AlternateContent>
      <p:grpSp>
        <p:nvGrpSpPr>
          <p:cNvPr id="159" name="Group 158"/>
          <p:cNvGrpSpPr/>
          <p:nvPr/>
        </p:nvGrpSpPr>
        <p:grpSpPr>
          <a:xfrm>
            <a:off x="5404082" y="1253174"/>
            <a:ext cx="205740" cy="1783080"/>
            <a:chOff x="1800225" y="419100"/>
            <a:chExt cx="182880" cy="1828800"/>
          </a:xfrm>
        </p:grpSpPr>
        <p:sp>
          <p:nvSpPr>
            <p:cNvPr id="160" name="Rectangle 159"/>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1" name="Rectangle 160"/>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2" name="Rectangle 161"/>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3" name="Rectangle 162"/>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64" name="Rectangle 163"/>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5" name="Rectangle 16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6" name="Rectangle 16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7" name="Rectangle 16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8" name="Rectangle 16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69" name="Rectangle 16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mc:AlternateContent xmlns:mc="http://schemas.openxmlformats.org/markup-compatibility/2006" xmlns:a14="http://schemas.microsoft.com/office/drawing/2010/main">
        <mc:Choice Requires="a14">
          <p:sp>
            <p:nvSpPr>
              <p:cNvPr id="170" name="TextBox 169"/>
              <p:cNvSpPr txBox="1"/>
              <p:nvPr/>
            </p:nvSpPr>
            <p:spPr>
              <a:xfrm>
                <a:off x="3364441" y="843212"/>
                <a:ext cx="3186834"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              ×</m:t>
                      </m:r>
                      <m:sSub>
                        <m:sSubPr>
                          <m:ctrlPr>
                            <a:rPr lang="en-US" sz="2100" i="1">
                              <a:latin typeface="Cambria Math" panose="02040503050406030204" pitchFamily="18" charset="0"/>
                            </a:rPr>
                          </m:ctrlPr>
                        </m:sSubPr>
                        <m:e>
                          <m:r>
                            <a:rPr lang="en-US" sz="2100" i="1">
                              <a:latin typeface="Cambria Math" panose="02040503050406030204" pitchFamily="18" charset="0"/>
                            </a:rPr>
                            <m:t>𝑥</m:t>
                          </m:r>
                        </m:e>
                        <m:sub>
                          <m:r>
                            <a:rPr lang="en-US" sz="2100" i="1">
                              <a:latin typeface="Cambria Math" panose="02040503050406030204" pitchFamily="18" charset="0"/>
                            </a:rPr>
                            <m:t>𝑜𝑛</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en-US" sz="2100" i="1">
                              <a:latin typeface="Cambria Math" panose="02040503050406030204" pitchFamily="18" charset="0"/>
                            </a:rPr>
                            <m:t>𝑣</m:t>
                          </m:r>
                        </m:e>
                        <m:sub>
                          <m:r>
                            <a:rPr lang="en-US" sz="2100" i="1">
                              <a:latin typeface="Cambria Math" panose="02040503050406030204" pitchFamily="18" charset="0"/>
                            </a:rPr>
                            <m:t>𝑜𝑛</m:t>
                          </m:r>
                        </m:sub>
                      </m:sSub>
                    </m:oMath>
                  </m:oMathPara>
                </a14:m>
                <a:endParaRPr lang="en-US" sz="2100" dirty="0"/>
              </a:p>
            </p:txBody>
          </p:sp>
        </mc:Choice>
        <mc:Fallback xmlns="">
          <p:sp>
            <p:nvSpPr>
              <p:cNvPr id="170" name="TextBox 169"/>
              <p:cNvSpPr txBox="1">
                <a:spLocks noRot="1" noChangeAspect="1" noMove="1" noResize="1" noEditPoints="1" noAdjustHandles="1" noChangeArrowheads="1" noChangeShapeType="1" noTextEdit="1"/>
              </p:cNvSpPr>
              <p:nvPr/>
            </p:nvSpPr>
            <p:spPr>
              <a:xfrm>
                <a:off x="3364441" y="843212"/>
                <a:ext cx="3186834" cy="422039"/>
              </a:xfrm>
              <a:prstGeom prst="rect">
                <a:avLst/>
              </a:prstGeom>
              <a:blipFill>
                <a:blip r:embed="rId6"/>
                <a:stretch>
                  <a:fillRect/>
                </a:stretch>
              </a:blipFill>
            </p:spPr>
            <p:txBody>
              <a:bodyPr/>
              <a:lstStyle/>
              <a:p>
                <a:r>
                  <a:rPr lang="en-US">
                    <a:noFill/>
                  </a:rPr>
                  <a:t> </a:t>
                </a:r>
              </a:p>
            </p:txBody>
          </p:sp>
        </mc:Fallback>
      </mc:AlternateContent>
      <p:graphicFrame>
        <p:nvGraphicFramePr>
          <p:cNvPr id="3" name="Table 2"/>
          <p:cNvGraphicFramePr>
            <a:graphicFrameLocks noGrp="1"/>
          </p:cNvGraphicFramePr>
          <p:nvPr/>
        </p:nvGraphicFramePr>
        <p:xfrm>
          <a:off x="6114243" y="1257515"/>
          <a:ext cx="246888"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5159121"/>
                    </a:ext>
                  </a:extLst>
                </a:gridCol>
              </a:tblGrid>
              <a:tr h="246888">
                <a:tc>
                  <a:txBody>
                    <a:bodyPr/>
                    <a:lstStyle/>
                    <a:p>
                      <a:pPr algn="ctr"/>
                      <a:r>
                        <a:rPr lang="en-US" sz="9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2404443869"/>
                  </a:ext>
                </a:extLst>
              </a:tr>
              <a:tr h="246888">
                <a:tc>
                  <a:txBody>
                    <a:bodyPr/>
                    <a:lstStyle/>
                    <a:p>
                      <a:pPr algn="ctr"/>
                      <a:r>
                        <a:rPr lang="en-US" sz="900" b="1" dirty="0">
                          <a:solidFill>
                            <a:srgbClr val="FF0000"/>
                          </a:solidFill>
                        </a:rPr>
                        <a:t>2.9</a:t>
                      </a:r>
                    </a:p>
                  </a:txBody>
                  <a:tcPr marL="0" marR="0" marT="0" marB="0" anchor="ctr">
                    <a:solidFill>
                      <a:schemeClr val="bg1"/>
                    </a:solidFill>
                  </a:tcPr>
                </a:tc>
                <a:extLst>
                  <a:ext uri="{0D108BD9-81ED-4DB2-BD59-A6C34878D82A}">
                    <a16:rowId xmlns:a16="http://schemas.microsoft.com/office/drawing/2014/main" val="404524459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246888">
                <a:tc>
                  <a:txBody>
                    <a:bodyPr/>
                    <a:lstStyle/>
                    <a:p>
                      <a:pPr algn="ctr"/>
                      <a:r>
                        <a:rPr lang="en-US" sz="9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71" name="TextBox 170"/>
              <p:cNvSpPr txBox="1"/>
              <p:nvPr/>
            </p:nvSpPr>
            <p:spPr>
              <a:xfrm>
                <a:off x="5706094" y="1744978"/>
                <a:ext cx="352982"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xmlns="">
          <p:sp>
            <p:nvSpPr>
              <p:cNvPr id="171" name="TextBox 170"/>
              <p:cNvSpPr txBox="1">
                <a:spLocks noRot="1" noChangeAspect="1" noMove="1" noResize="1" noEditPoints="1" noAdjustHandles="1" noChangeArrowheads="1" noChangeShapeType="1" noTextEdit="1"/>
              </p:cNvSpPr>
              <p:nvPr/>
            </p:nvSpPr>
            <p:spPr>
              <a:xfrm>
                <a:off x="5706094" y="1744978"/>
                <a:ext cx="352982" cy="30008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7435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14</a:t>
            </a:fld>
            <a:endParaRPr lang="en-US" dirty="0"/>
          </a:p>
        </p:txBody>
      </p:sp>
      <p:grpSp>
        <p:nvGrpSpPr>
          <p:cNvPr id="20" name="Group 19"/>
          <p:cNvGrpSpPr/>
          <p:nvPr/>
        </p:nvGrpSpPr>
        <p:grpSpPr>
          <a:xfrm>
            <a:off x="1412230"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412231"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004178" y="2453691"/>
            <a:ext cx="396455" cy="300082"/>
          </a:xfrm>
          <a:prstGeom prst="rect">
            <a:avLst/>
          </a:prstGeom>
          <a:noFill/>
        </p:spPr>
        <p:txBody>
          <a:bodyPr wrap="none" rtlCol="0">
            <a:spAutoFit/>
          </a:bodyPr>
          <a:lstStyle/>
          <a:p>
            <a:r>
              <a:rPr lang="en-US" sz="1350" dirty="0"/>
              <a:t>cat</a:t>
            </a:r>
          </a:p>
        </p:txBody>
      </p:sp>
      <p:sp>
        <p:nvSpPr>
          <p:cNvPr id="33" name="TextBox 32"/>
          <p:cNvSpPr txBox="1"/>
          <p:nvPr/>
        </p:nvSpPr>
        <p:spPr>
          <a:xfrm>
            <a:off x="1004177"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4007573"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6609209"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067405"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1617971" y="17898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617970"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11678" y="35709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617970" y="42325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662748" y="2379569"/>
            <a:ext cx="1075423" cy="300082"/>
          </a:xfrm>
          <a:prstGeom prst="rect">
            <a:avLst/>
          </a:prstGeom>
          <a:noFill/>
        </p:spPr>
        <p:txBody>
          <a:bodyPr wrap="none" rtlCol="0">
            <a:spAutoFit/>
          </a:bodyPr>
          <a:lstStyle/>
          <a:p>
            <a:r>
              <a:rPr lang="en-US" sz="1350" dirty="0"/>
              <a:t>Hidden layer</a:t>
            </a:r>
          </a:p>
        </p:txBody>
      </p:sp>
      <mc:AlternateContent xmlns:mc="http://schemas.openxmlformats.org/markup-compatibility/2006" xmlns:a14="http://schemas.microsoft.com/office/drawing/2010/main">
        <mc:Choice Requires="a14">
          <p:sp>
            <p:nvSpPr>
              <p:cNvPr id="83" name="TextBox 82"/>
              <p:cNvSpPr txBox="1"/>
              <p:nvPr/>
            </p:nvSpPr>
            <p:spPr>
              <a:xfrm>
                <a:off x="6537223" y="4719314"/>
                <a:ext cx="542456" cy="300082"/>
              </a:xfrm>
              <a:prstGeom prst="rect">
                <a:avLst/>
              </a:prstGeom>
              <a:noFill/>
            </p:spPr>
            <p:txBody>
              <a:bodyPr wrap="none" rtlCol="0">
                <a:spAutoFit/>
              </a:bodyPr>
              <a:lstStyle/>
              <a:p>
                <a14:m>
                  <m:oMath xmlns:m="http://schemas.openxmlformats.org/officeDocument/2006/math">
                    <m:sSub>
                      <m:sSubPr>
                        <m:ctrlPr>
                          <a:rPr lang="en-US" sz="1350" i="1">
                            <a:latin typeface="Cambria Math" panose="02040503050406030204" pitchFamily="18" charset="0"/>
                          </a:rPr>
                        </m:ctrlPr>
                      </m:sSubPr>
                      <m:e>
                        <m:acc>
                          <m:accPr>
                            <m:chr m:val="̂"/>
                            <m:ctrlPr>
                              <a:rPr lang="en-US" sz="1350" i="1">
                                <a:latin typeface="Cambria Math" panose="02040503050406030204" pitchFamily="18" charset="0"/>
                              </a:rPr>
                            </m:ctrlPr>
                          </m:accPr>
                          <m:e>
                            <m:r>
                              <a:rPr lang="en-US" sz="1350" i="1">
                                <a:latin typeface="Cambria Math" panose="02040503050406030204" pitchFamily="18" charset="0"/>
                              </a:rPr>
                              <m:t>𝑦</m:t>
                            </m:r>
                          </m:e>
                        </m:acc>
                      </m:e>
                      <m:sub>
                        <m:r>
                          <m:rPr>
                            <m:sty m:val="p"/>
                          </m:rPr>
                          <a:rPr lang="en-US" sz="1350">
                            <a:latin typeface="Cambria Math" panose="02040503050406030204" pitchFamily="18" charset="0"/>
                          </a:rPr>
                          <m:t>sat</m:t>
                        </m:r>
                      </m:sub>
                    </m:sSub>
                    <m:r>
                      <a:rPr lang="en-US" sz="1350">
                        <a:latin typeface="Cambria Math" panose="02040503050406030204" pitchFamily="18" charset="0"/>
                      </a:rPr>
                      <m:t> </m:t>
                    </m:r>
                  </m:oMath>
                </a14:m>
                <a:r>
                  <a:rPr lang="en-US" sz="1350" dirty="0"/>
                  <a:t> </a:t>
                </a:r>
              </a:p>
            </p:txBody>
          </p:sp>
        </mc:Choice>
        <mc:Fallback xmlns="">
          <p:sp>
            <p:nvSpPr>
              <p:cNvPr id="83" name="TextBox 82"/>
              <p:cNvSpPr txBox="1">
                <a:spLocks noRot="1" noChangeAspect="1" noMove="1" noResize="1" noEditPoints="1" noAdjustHandles="1" noChangeArrowheads="1" noChangeShapeType="1" noTextEdit="1"/>
              </p:cNvSpPr>
              <p:nvPr/>
            </p:nvSpPr>
            <p:spPr>
              <a:xfrm>
                <a:off x="6537223" y="4719314"/>
                <a:ext cx="542456" cy="300082"/>
              </a:xfrm>
              <a:prstGeom prst="rect">
                <a:avLst/>
              </a:prstGeom>
              <a:blipFill>
                <a:blip r:embed="rId2"/>
                <a:stretch>
                  <a:fillRect b="-2041"/>
                </a:stretch>
              </a:blipFill>
            </p:spPr>
            <p:txBody>
              <a:bodyPr/>
              <a:lstStyle/>
              <a:p>
                <a:r>
                  <a:rPr lang="en-US">
                    <a:noFill/>
                  </a:rPr>
                  <a:t> </a:t>
                </a:r>
              </a:p>
            </p:txBody>
          </p:sp>
        </mc:Fallback>
      </mc:AlternateContent>
      <p:cxnSp>
        <p:nvCxnSpPr>
          <p:cNvPr id="84" name="Straight Connector 83"/>
          <p:cNvCxnSpPr/>
          <p:nvPr/>
        </p:nvCxnSpPr>
        <p:spPr>
          <a:xfrm flipV="1">
            <a:off x="4213313"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13313" y="42215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052351" y="2412643"/>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xmlns:a14="http://schemas.microsoft.com/office/drawing/2010/main">
        <mc:Choice Requires="a14">
          <p:sp>
            <p:nvSpPr>
              <p:cNvPr id="71" name="TextBox 70"/>
              <p:cNvSpPr txBox="1"/>
              <p:nvPr/>
            </p:nvSpPr>
            <p:spPr>
              <a:xfrm>
                <a:off x="1823710"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1" name="TextBox 70"/>
              <p:cNvSpPr txBox="1">
                <a:spLocks noRot="1" noChangeAspect="1" noMove="1" noResize="1" noEditPoints="1" noAdjustHandles="1" noChangeArrowheads="1" noChangeShapeType="1" noTextEdit="1"/>
              </p:cNvSpPr>
              <p:nvPr/>
            </p:nvSpPr>
            <p:spPr>
              <a:xfrm>
                <a:off x="1823710" y="2451367"/>
                <a:ext cx="906402" cy="415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845005"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845005" y="4384725"/>
                <a:ext cx="906402" cy="415498"/>
              </a:xfrm>
              <a:prstGeom prst="rect">
                <a:avLst/>
              </a:prstGeom>
              <a:blipFill>
                <a:blip r:embed="rId4"/>
                <a:stretch>
                  <a:fillRect/>
                </a:stretch>
              </a:blipFill>
            </p:spPr>
            <p:txBody>
              <a:bodyPr/>
              <a:lstStyle/>
              <a:p>
                <a:r>
                  <a:rPr lang="en-US">
                    <a:noFill/>
                  </a:rPr>
                  <a:t> </a:t>
                </a:r>
              </a:p>
            </p:txBody>
          </p:sp>
        </mc:Fallback>
      </mc:AlternateContent>
      <p:sp>
        <p:nvSpPr>
          <p:cNvPr id="74" name="TextBox 73"/>
          <p:cNvSpPr txBox="1"/>
          <p:nvPr/>
        </p:nvSpPr>
        <p:spPr>
          <a:xfrm>
            <a:off x="772745"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772745"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3830797" y="4594160"/>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xmlns:a14="http://schemas.microsoft.com/office/drawing/2010/main">
        <mc:Choice Requires="a14">
          <p:sp>
            <p:nvSpPr>
              <p:cNvPr id="78" name="TextBox 77"/>
              <p:cNvSpPr txBox="1"/>
              <p:nvPr/>
            </p:nvSpPr>
            <p:spPr>
              <a:xfrm>
                <a:off x="4505412" y="3455545"/>
                <a:ext cx="1754903"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smtClean="0">
                              <a:latin typeface="Cambria Math" panose="02040503050406030204" pitchFamily="18" charset="0"/>
                            </a:rPr>
                          </m:ctrlPr>
                        </m:sSubSupPr>
                        <m:e>
                          <m:r>
                            <a:rPr lang="en-US" sz="2100" i="1">
                              <a:latin typeface="Cambria Math" panose="02040503050406030204" pitchFamily="18" charset="0"/>
                            </a:rPr>
                            <m:t>𝑊</m:t>
                          </m:r>
                        </m:e>
                        <m:sub>
                          <m:r>
                            <a:rPr lang="de-DE" sz="2100" b="0" i="1" smtClean="0">
                              <a:latin typeface="Cambria Math" charset="0"/>
                            </a:rPr>
                            <m:t>𝑁</m:t>
                          </m:r>
                          <m:r>
                            <a:rPr lang="en-US" sz="2100" i="1">
                              <a:latin typeface="Cambria Math" panose="02040503050406030204" pitchFamily="18" charset="0"/>
                            </a:rPr>
                            <m:t>×</m:t>
                          </m:r>
                          <m:r>
                            <a:rPr lang="de-DE" sz="2100" b="0" i="1" smtClean="0">
                              <a:latin typeface="Cambria Math" charset="0"/>
                            </a:rPr>
                            <m:t>𝑉</m:t>
                          </m:r>
                        </m:sub>
                        <m:sup>
                          <m:r>
                            <a:rPr lang="en-US" sz="2100" i="1">
                              <a:latin typeface="Cambria Math" panose="02040503050406030204" pitchFamily="18" charset="0"/>
                            </a:rPr>
                            <m:t>′</m:t>
                          </m:r>
                        </m:sup>
                      </m:sSubSup>
                      <m:r>
                        <a:rPr lang="en-US" sz="2100" i="1">
                          <a:latin typeface="Cambria Math" panose="02040503050406030204" pitchFamily="18" charset="0"/>
                        </a:rPr>
                        <m:t>×</m:t>
                      </m:r>
                      <m:acc>
                        <m:accPr>
                          <m:chr m:val="̂"/>
                          <m:ctrlPr>
                            <a:rPr lang="en-US" sz="2100" i="1">
                              <a:latin typeface="Cambria Math" panose="02040503050406030204" pitchFamily="18" charset="0"/>
                            </a:rPr>
                          </m:ctrlPr>
                        </m:accPr>
                        <m:e>
                          <m:r>
                            <a:rPr lang="en-US" sz="2100" i="1">
                              <a:latin typeface="Cambria Math" panose="02040503050406030204" pitchFamily="18" charset="0"/>
                            </a:rPr>
                            <m:t>𝑣</m:t>
                          </m:r>
                        </m:e>
                      </m:acc>
                      <m:r>
                        <a:rPr lang="en-US" sz="2100" i="1">
                          <a:latin typeface="Cambria Math" panose="02040503050406030204" pitchFamily="18" charset="0"/>
                        </a:rPr>
                        <m:t>=</m:t>
                      </m:r>
                      <m:r>
                        <a:rPr lang="en-US" sz="2100" i="1">
                          <a:latin typeface="Cambria Math" panose="02040503050406030204" pitchFamily="18" charset="0"/>
                        </a:rPr>
                        <m:t>𝑧</m:t>
                      </m:r>
                    </m:oMath>
                  </m:oMathPara>
                </a14:m>
                <a:endParaRPr lang="en-US" sz="2100" dirty="0"/>
              </a:p>
            </p:txBody>
          </p:sp>
        </mc:Choice>
        <mc:Fallback xmlns="">
          <p:sp>
            <p:nvSpPr>
              <p:cNvPr id="78" name="TextBox 77"/>
              <p:cNvSpPr txBox="1">
                <a:spLocks noRot="1" noChangeAspect="1" noMove="1" noResize="1" noEditPoints="1" noAdjustHandles="1" noChangeArrowheads="1" noChangeShapeType="1" noTextEdit="1"/>
              </p:cNvSpPr>
              <p:nvPr/>
            </p:nvSpPr>
            <p:spPr>
              <a:xfrm>
                <a:off x="4505412" y="3455545"/>
                <a:ext cx="1754903" cy="415498"/>
              </a:xfrm>
              <a:prstGeom prst="rect">
                <a:avLst/>
              </a:prstGeom>
              <a:blipFill rotWithShape="0">
                <a:blip r:embed="rId5"/>
                <a:stretch>
                  <a:fillRect t="-5882" b="-1471"/>
                </a:stretch>
              </a:blipFill>
            </p:spPr>
            <p:txBody>
              <a:bodyPr/>
              <a:lstStyle/>
              <a:p>
                <a:r>
                  <a:rPr lang="en-US">
                    <a:noFill/>
                  </a:rPr>
                  <a:t> </a:t>
                </a:r>
              </a:p>
            </p:txBody>
          </p:sp>
        </mc:Fallback>
      </mc:AlternateContent>
      <p:sp>
        <p:nvSpPr>
          <p:cNvPr id="80" name="TextBox 79"/>
          <p:cNvSpPr txBox="1"/>
          <p:nvPr/>
        </p:nvSpPr>
        <p:spPr>
          <a:xfrm>
            <a:off x="6474226" y="5036235"/>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2942172" y="5456182"/>
            <a:ext cx="2435282" cy="300082"/>
          </a:xfrm>
          <a:prstGeom prst="rect">
            <a:avLst/>
          </a:prstGeom>
          <a:noFill/>
        </p:spPr>
        <p:txBody>
          <a:bodyPr wrap="none" rtlCol="0">
            <a:spAutoFit/>
          </a:bodyPr>
          <a:lstStyle/>
          <a:p>
            <a:r>
              <a:rPr lang="en-US" sz="1350" dirty="0"/>
              <a:t>N will be the size of word vector</a:t>
            </a:r>
          </a:p>
        </p:txBody>
      </p:sp>
      <mc:AlternateContent xmlns:mc="http://schemas.openxmlformats.org/markup-compatibility/2006" xmlns:a14="http://schemas.microsoft.com/office/drawing/2010/main">
        <mc:Choice Requires="a14">
          <p:sp>
            <p:nvSpPr>
              <p:cNvPr id="2" name="Rectangle 1"/>
              <p:cNvSpPr/>
              <p:nvPr/>
            </p:nvSpPr>
            <p:spPr>
              <a:xfrm>
                <a:off x="3955526" y="4241513"/>
                <a:ext cx="32278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𝑣</m:t>
                          </m:r>
                        </m:e>
                      </m:acc>
                    </m:oMath>
                  </m:oMathPara>
                </a14:m>
                <a:endParaRPr lang="en-US" sz="1350" dirty="0"/>
              </a:p>
            </p:txBody>
          </p:sp>
        </mc:Choice>
        <mc:Fallback xmlns="">
          <p:sp>
            <p:nvSpPr>
              <p:cNvPr id="2" name="Rectangle 1"/>
              <p:cNvSpPr>
                <a:spLocks noRot="1" noChangeAspect="1" noMove="1" noResize="1" noEditPoints="1" noAdjustHandles="1" noChangeArrowheads="1" noChangeShapeType="1" noTextEdit="1"/>
              </p:cNvSpPr>
              <p:nvPr/>
            </p:nvSpPr>
            <p:spPr>
              <a:xfrm>
                <a:off x="3955526" y="4241513"/>
                <a:ext cx="322781" cy="300082"/>
              </a:xfrm>
              <a:prstGeom prst="rect">
                <a:avLst/>
              </a:prstGeom>
              <a:blipFill>
                <a:blip r:embed="rId6"/>
                <a:stretch>
                  <a:fillRect r="-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6712079" y="3402022"/>
                <a:ext cx="2208495"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rPr>
                            <m:t>𝑦</m:t>
                          </m:r>
                        </m:e>
                      </m:acc>
                      <m:r>
                        <a:rPr lang="en-US" sz="2100" i="1">
                          <a:latin typeface="Cambria Math" panose="02040503050406030204" pitchFamily="18" charset="0"/>
                        </a:rPr>
                        <m:t>=</m:t>
                      </m:r>
                      <m:r>
                        <a:rPr lang="en-US" sz="2100" i="1">
                          <a:latin typeface="Cambria Math" panose="02040503050406030204" pitchFamily="18" charset="0"/>
                        </a:rPr>
                        <m:t>𝑠𝑜𝑓𝑡𝑚𝑎𝑥</m:t>
                      </m:r>
                      <m:r>
                        <a:rPr lang="en-US" sz="2100" i="1">
                          <a:latin typeface="Cambria Math" panose="02040503050406030204" pitchFamily="18" charset="0"/>
                        </a:rPr>
                        <m:t>(</m:t>
                      </m:r>
                      <m:r>
                        <a:rPr lang="en-US" sz="2100" i="1">
                          <a:latin typeface="Cambria Math" panose="02040503050406030204" pitchFamily="18" charset="0"/>
                        </a:rPr>
                        <m:t>𝑧</m:t>
                      </m:r>
                      <m:r>
                        <a:rPr lang="en-US" sz="2100" i="1">
                          <a:latin typeface="Cambria Math" panose="02040503050406030204" pitchFamily="18" charset="0"/>
                        </a:rPr>
                        <m:t>)</m:t>
                      </m:r>
                    </m:oMath>
                  </m:oMathPara>
                </a14:m>
                <a:endParaRPr lang="en-US" sz="2100" dirty="0"/>
              </a:p>
            </p:txBody>
          </p:sp>
        </mc:Choice>
        <mc:Fallback xmlns="">
          <p:sp>
            <p:nvSpPr>
              <p:cNvPr id="86" name="TextBox 85"/>
              <p:cNvSpPr txBox="1">
                <a:spLocks noRot="1" noChangeAspect="1" noMove="1" noResize="1" noEditPoints="1" noAdjustHandles="1" noChangeArrowheads="1" noChangeShapeType="1" noTextEdit="1"/>
              </p:cNvSpPr>
              <p:nvPr/>
            </p:nvSpPr>
            <p:spPr>
              <a:xfrm>
                <a:off x="6712079" y="3402022"/>
                <a:ext cx="2208495" cy="415498"/>
              </a:xfrm>
              <a:prstGeom prst="rect">
                <a:avLst/>
              </a:prstGeom>
              <a:blipFill>
                <a:blip r:embed="rId7"/>
                <a:stretch>
                  <a:fillRect t="-4412" b="-17647"/>
                </a:stretch>
              </a:blipFill>
            </p:spPr>
            <p:txBody>
              <a:bodyPr/>
              <a:lstStyle/>
              <a:p>
                <a:r>
                  <a:rPr lang="en-US">
                    <a:noFill/>
                  </a:rPr>
                  <a:t> </a:t>
                </a:r>
              </a:p>
            </p:txBody>
          </p:sp>
        </mc:Fallback>
      </mc:AlternateContent>
      <p:sp>
        <p:nvSpPr>
          <p:cNvPr id="81" name="Rectangle 80"/>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0258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90836"/>
            <a:ext cx="8229600" cy="3381153"/>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15</a:t>
            </a:fld>
            <a:endParaRPr lang="de-DE"/>
          </a:p>
        </p:txBody>
      </p:sp>
      <p:sp>
        <p:nvSpPr>
          <p:cNvPr id="6" name="TextBox 5"/>
          <p:cNvSpPr txBox="1"/>
          <p:nvPr/>
        </p:nvSpPr>
        <p:spPr>
          <a:xfrm>
            <a:off x="3995936" y="6361583"/>
            <a:ext cx="1029449" cy="307777"/>
          </a:xfrm>
          <a:prstGeom prst="rect">
            <a:avLst/>
          </a:prstGeom>
          <a:noFill/>
        </p:spPr>
        <p:txBody>
          <a:bodyPr wrap="none" rtlCol="0">
            <a:spAutoFit/>
          </a:bodyPr>
          <a:lstStyle/>
          <a:p>
            <a:r>
              <a:rPr lang="en-US" sz="1400" dirty="0">
                <a:solidFill>
                  <a:srgbClr val="0B05FF"/>
                </a:solidFill>
              </a:rPr>
              <a:t>[Wikipedia]</a:t>
            </a:r>
          </a:p>
        </p:txBody>
      </p:sp>
    </p:spTree>
    <p:extLst>
      <p:ext uri="{BB962C8B-B14F-4D97-AF65-F5344CB8AC3E}">
        <p14:creationId xmlns:p14="http://schemas.microsoft.com/office/powerpoint/2010/main" val="214200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a:t>
            </a:r>
            <a:r>
              <a:rPr lang="en-US" b="1" dirty="0"/>
              <a:t>z</a:t>
            </a:r>
            <a:r>
              <a:rPr lang="en-US" dirty="0"/>
              <a: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385" y="1196975"/>
            <a:ext cx="5445229"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16</a:t>
            </a:fld>
            <a:endParaRPr lang="de-DE"/>
          </a:p>
        </p:txBody>
      </p:sp>
      <p:sp>
        <p:nvSpPr>
          <p:cNvPr id="6" name="Rectangle 5"/>
          <p:cNvSpPr/>
          <p:nvPr/>
        </p:nvSpPr>
        <p:spPr>
          <a:xfrm>
            <a:off x="3995936" y="1556792"/>
            <a:ext cx="576064" cy="216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2915816" y="5517232"/>
            <a:ext cx="4378798"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1849385" y="5817449"/>
            <a:ext cx="4378798"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1849385" y="1196975"/>
            <a:ext cx="1930528" cy="3240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TextBox 9"/>
          <p:cNvSpPr txBox="1"/>
          <p:nvPr/>
        </p:nvSpPr>
        <p:spPr>
          <a:xfrm>
            <a:off x="2935447" y="1234046"/>
            <a:ext cx="522900" cy="353943"/>
          </a:xfrm>
          <a:prstGeom prst="rect">
            <a:avLst/>
          </a:prstGeom>
          <a:noFill/>
        </p:spPr>
        <p:txBody>
          <a:bodyPr wrap="none" rtlCol="0">
            <a:spAutoFit/>
          </a:bodyPr>
          <a:lstStyle/>
          <a:p>
            <a:r>
              <a:rPr lang="en-US" sz="1700"/>
              <a:t>The</a:t>
            </a:r>
          </a:p>
        </p:txBody>
      </p:sp>
      <p:sp>
        <p:nvSpPr>
          <p:cNvPr id="11" name="TextBox 10"/>
          <p:cNvSpPr txBox="1"/>
          <p:nvPr/>
        </p:nvSpPr>
        <p:spPr>
          <a:xfrm>
            <a:off x="3995936" y="6361583"/>
            <a:ext cx="1029449" cy="307777"/>
          </a:xfrm>
          <a:prstGeom prst="rect">
            <a:avLst/>
          </a:prstGeom>
          <a:noFill/>
        </p:spPr>
        <p:txBody>
          <a:bodyPr wrap="none" rtlCol="0">
            <a:spAutoFit/>
          </a:bodyPr>
          <a:lstStyle/>
          <a:p>
            <a:r>
              <a:rPr lang="en-US" sz="1400" dirty="0">
                <a:solidFill>
                  <a:srgbClr val="0B05FF"/>
                </a:solidFill>
              </a:rPr>
              <a:t>[Wikipedia]</a:t>
            </a:r>
          </a:p>
        </p:txBody>
      </p:sp>
    </p:spTree>
    <p:extLst>
      <p:ext uri="{BB962C8B-B14F-4D97-AF65-F5344CB8AC3E}">
        <p14:creationId xmlns:p14="http://schemas.microsoft.com/office/powerpoint/2010/main" val="115561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17</a:t>
            </a:fld>
            <a:endParaRPr lang="en-US" dirty="0"/>
          </a:p>
        </p:txBody>
      </p:sp>
      <p:grpSp>
        <p:nvGrpSpPr>
          <p:cNvPr id="20" name="Group 19"/>
          <p:cNvGrpSpPr/>
          <p:nvPr/>
        </p:nvGrpSpPr>
        <p:grpSpPr>
          <a:xfrm>
            <a:off x="1838114"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8115"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30062" y="2453691"/>
            <a:ext cx="396455" cy="300082"/>
          </a:xfrm>
          <a:prstGeom prst="rect">
            <a:avLst/>
          </a:prstGeom>
          <a:noFill/>
        </p:spPr>
        <p:txBody>
          <a:bodyPr wrap="none" rtlCol="0">
            <a:spAutoFit/>
          </a:bodyPr>
          <a:lstStyle/>
          <a:p>
            <a:r>
              <a:rPr lang="en-US" sz="1350" dirty="0"/>
              <a:t>cat</a:t>
            </a:r>
          </a:p>
        </p:txBody>
      </p:sp>
      <p:sp>
        <p:nvSpPr>
          <p:cNvPr id="33" name="TextBox 32"/>
          <p:cNvSpPr txBox="1"/>
          <p:nvPr/>
        </p:nvSpPr>
        <p:spPr>
          <a:xfrm>
            <a:off x="1430061"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4433457"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3"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3289"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5" y="17898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2" y="35709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325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8632" y="2379569"/>
            <a:ext cx="1075423" cy="300082"/>
          </a:xfrm>
          <a:prstGeom prst="rect">
            <a:avLst/>
          </a:prstGeom>
          <a:noFill/>
        </p:spPr>
        <p:txBody>
          <a:bodyPr wrap="none" rtlCol="0">
            <a:spAutoFit/>
          </a:bodyPr>
          <a:lstStyle/>
          <a:p>
            <a:r>
              <a:rPr lang="en-US" sz="1350" dirty="0"/>
              <a:t>Hidden layer</a:t>
            </a:r>
          </a:p>
        </p:txBody>
      </p:sp>
      <mc:AlternateContent xmlns:mc="http://schemas.openxmlformats.org/markup-compatibility/2006" xmlns:a14="http://schemas.microsoft.com/office/drawing/2010/main">
        <mc:Choice Requires="a14">
          <p:sp>
            <p:nvSpPr>
              <p:cNvPr id="83" name="TextBox 82"/>
              <p:cNvSpPr txBox="1"/>
              <p:nvPr/>
            </p:nvSpPr>
            <p:spPr>
              <a:xfrm>
                <a:off x="6963107" y="4719314"/>
                <a:ext cx="542456" cy="300082"/>
              </a:xfrm>
              <a:prstGeom prst="rect">
                <a:avLst/>
              </a:prstGeom>
              <a:noFill/>
            </p:spPr>
            <p:txBody>
              <a:bodyPr wrap="none" rtlCol="0">
                <a:spAutoFit/>
              </a:bodyPr>
              <a:lstStyle/>
              <a:p>
                <a14:m>
                  <m:oMath xmlns:m="http://schemas.openxmlformats.org/officeDocument/2006/math">
                    <m:sSub>
                      <m:sSubPr>
                        <m:ctrlPr>
                          <a:rPr lang="en-US" sz="1350" i="1">
                            <a:latin typeface="Cambria Math" panose="02040503050406030204" pitchFamily="18" charset="0"/>
                          </a:rPr>
                        </m:ctrlPr>
                      </m:sSubPr>
                      <m:e>
                        <m:acc>
                          <m:accPr>
                            <m:chr m:val="̂"/>
                            <m:ctrlPr>
                              <a:rPr lang="en-US" sz="1350" i="1">
                                <a:latin typeface="Cambria Math" panose="02040503050406030204" pitchFamily="18" charset="0"/>
                              </a:rPr>
                            </m:ctrlPr>
                          </m:accPr>
                          <m:e>
                            <m:r>
                              <a:rPr lang="en-US" sz="1350" i="1">
                                <a:latin typeface="Cambria Math" panose="02040503050406030204" pitchFamily="18" charset="0"/>
                              </a:rPr>
                              <m:t>𝑦</m:t>
                            </m:r>
                          </m:e>
                        </m:acc>
                      </m:e>
                      <m:sub>
                        <m:r>
                          <m:rPr>
                            <m:sty m:val="p"/>
                          </m:rPr>
                          <a:rPr lang="en-US" sz="1350">
                            <a:latin typeface="Cambria Math" panose="02040503050406030204" pitchFamily="18" charset="0"/>
                          </a:rPr>
                          <m:t>sat</m:t>
                        </m:r>
                      </m:sub>
                    </m:sSub>
                    <m:r>
                      <a:rPr lang="en-US" sz="1350">
                        <a:latin typeface="Cambria Math" panose="02040503050406030204" pitchFamily="18" charset="0"/>
                      </a:rPr>
                      <m:t> </m:t>
                    </m:r>
                  </m:oMath>
                </a14:m>
                <a:r>
                  <a:rPr lang="en-US" sz="1350" dirty="0"/>
                  <a:t> </a:t>
                </a:r>
              </a:p>
            </p:txBody>
          </p:sp>
        </mc:Choice>
        <mc:Fallback xmlns="">
          <p:sp>
            <p:nvSpPr>
              <p:cNvPr id="83" name="TextBox 82"/>
              <p:cNvSpPr txBox="1">
                <a:spLocks noRot="1" noChangeAspect="1" noMove="1" noResize="1" noEditPoints="1" noAdjustHandles="1" noChangeArrowheads="1" noChangeShapeType="1" noTextEdit="1"/>
              </p:cNvSpPr>
              <p:nvPr/>
            </p:nvSpPr>
            <p:spPr>
              <a:xfrm>
                <a:off x="6963107" y="4719314"/>
                <a:ext cx="542456" cy="300082"/>
              </a:xfrm>
              <a:prstGeom prst="rect">
                <a:avLst/>
              </a:prstGeom>
              <a:blipFill>
                <a:blip r:embed="rId2"/>
                <a:stretch>
                  <a:fillRect b="-2041"/>
                </a:stretch>
              </a:blipFill>
            </p:spPr>
            <p:txBody>
              <a:bodyPr/>
              <a:lstStyle/>
              <a:p>
                <a:r>
                  <a:rPr lang="en-US">
                    <a:noFill/>
                  </a:rPr>
                  <a:t> </a:t>
                </a:r>
              </a:p>
            </p:txBody>
          </p:sp>
        </mc:Fallback>
      </mc:AlternateContent>
      <p:cxnSp>
        <p:nvCxnSpPr>
          <p:cNvPr id="84" name="Straight Connector 83"/>
          <p:cNvCxnSpPr/>
          <p:nvPr/>
        </p:nvCxnSpPr>
        <p:spPr>
          <a:xfrm flipV="1">
            <a:off x="4639197"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7" y="42215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4" y="2424158"/>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xmlns:a14="http://schemas.microsoft.com/office/drawing/2010/main">
        <mc:Choice Requires="a14">
          <p:sp>
            <p:nvSpPr>
              <p:cNvPr id="71" name="TextBox 70"/>
              <p:cNvSpPr txBox="1"/>
              <p:nvPr/>
            </p:nvSpPr>
            <p:spPr>
              <a:xfrm>
                <a:off x="2249594"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1" name="TextBox 70"/>
              <p:cNvSpPr txBox="1">
                <a:spLocks noRot="1" noChangeAspect="1" noMove="1" noResize="1" noEditPoints="1" noAdjustHandles="1" noChangeArrowheads="1" noChangeShapeType="1" noTextEdit="1"/>
              </p:cNvSpPr>
              <p:nvPr/>
            </p:nvSpPr>
            <p:spPr>
              <a:xfrm>
                <a:off x="2249594" y="2451367"/>
                <a:ext cx="906402" cy="415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270889"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3" name="TextBox 72"/>
              <p:cNvSpPr txBox="1">
                <a:spLocks noRot="1" noChangeAspect="1" noMove="1" noResize="1" noEditPoints="1" noAdjustHandles="1" noChangeArrowheads="1" noChangeShapeType="1" noTextEdit="1"/>
              </p:cNvSpPr>
              <p:nvPr/>
            </p:nvSpPr>
            <p:spPr>
              <a:xfrm>
                <a:off x="2270889" y="4384725"/>
                <a:ext cx="906402" cy="415498"/>
              </a:xfrm>
              <a:prstGeom prst="rect">
                <a:avLst/>
              </a:prstGeom>
              <a:blipFill>
                <a:blip r:embed="rId4"/>
                <a:stretch>
                  <a:fillRect/>
                </a:stretch>
              </a:blipFill>
            </p:spPr>
            <p:txBody>
              <a:bodyPr/>
              <a:lstStyle/>
              <a:p>
                <a:r>
                  <a:rPr lang="en-US">
                    <a:noFill/>
                  </a:rPr>
                  <a:t> </a:t>
                </a:r>
              </a:p>
            </p:txBody>
          </p:sp>
        </mc:Fallback>
      </mc:AlternateContent>
      <p:sp>
        <p:nvSpPr>
          <p:cNvPr id="74" name="TextBox 73"/>
          <p:cNvSpPr txBox="1"/>
          <p:nvPr/>
        </p:nvSpPr>
        <p:spPr>
          <a:xfrm>
            <a:off x="1198629"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8629"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56681" y="4594160"/>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xmlns:a14="http://schemas.microsoft.com/office/drawing/2010/main">
        <mc:Choice Requires="a14">
          <p:sp>
            <p:nvSpPr>
              <p:cNvPr id="78" name="TextBox 77"/>
              <p:cNvSpPr txBox="1"/>
              <p:nvPr/>
            </p:nvSpPr>
            <p:spPr>
              <a:xfrm>
                <a:off x="4931296" y="3455545"/>
                <a:ext cx="2159887" cy="73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smtClean="0">
                              <a:latin typeface="Cambria Math" panose="02040503050406030204" pitchFamily="18" charset="0"/>
                            </a:rPr>
                          </m:ctrlPr>
                        </m:sSubSupPr>
                        <m:e>
                          <m:r>
                            <a:rPr lang="en-US" sz="2100" i="1">
                              <a:latin typeface="Cambria Math" panose="02040503050406030204" pitchFamily="18" charset="0"/>
                            </a:rPr>
                            <m:t>𝑊</m:t>
                          </m:r>
                        </m:e>
                        <m:sub>
                          <m:r>
                            <a:rPr lang="de-DE" sz="2100" b="0" i="1" smtClean="0">
                              <a:latin typeface="Cambria Math" charset="0"/>
                            </a:rPr>
                            <m:t>𝑁</m:t>
                          </m:r>
                          <m:r>
                            <a:rPr lang="en-US" sz="2100" i="1">
                              <a:latin typeface="Cambria Math" panose="02040503050406030204" pitchFamily="18" charset="0"/>
                            </a:rPr>
                            <m:t>×</m:t>
                          </m:r>
                          <m:r>
                            <a:rPr lang="de-DE" sz="2100" b="0" i="1" smtClean="0">
                              <a:latin typeface="Cambria Math" charset="0"/>
                            </a:rPr>
                            <m:t>𝑉</m:t>
                          </m:r>
                        </m:sub>
                        <m:sup>
                          <m:r>
                            <a:rPr lang="en-US" sz="2100" i="1">
                              <a:latin typeface="Cambria Math" panose="02040503050406030204" pitchFamily="18" charset="0"/>
                            </a:rPr>
                            <m:t>′</m:t>
                          </m:r>
                        </m:sup>
                      </m:sSubSup>
                      <m:r>
                        <a:rPr lang="en-US" sz="2100" i="1">
                          <a:latin typeface="Cambria Math" panose="02040503050406030204" pitchFamily="18" charset="0"/>
                        </a:rPr>
                        <m:t>×</m:t>
                      </m:r>
                      <m:acc>
                        <m:accPr>
                          <m:chr m:val="̂"/>
                          <m:ctrlPr>
                            <a:rPr lang="en-US" sz="2100" i="1">
                              <a:latin typeface="Cambria Math" panose="02040503050406030204" pitchFamily="18" charset="0"/>
                            </a:rPr>
                          </m:ctrlPr>
                        </m:accPr>
                        <m:e>
                          <m:r>
                            <a:rPr lang="en-US" sz="2100" i="1">
                              <a:latin typeface="Cambria Math" panose="02040503050406030204" pitchFamily="18" charset="0"/>
                            </a:rPr>
                            <m:t>𝑣</m:t>
                          </m:r>
                        </m:e>
                      </m:acc>
                      <m:r>
                        <a:rPr lang="en-US" sz="2100" i="1">
                          <a:latin typeface="Cambria Math" panose="02040503050406030204" pitchFamily="18" charset="0"/>
                        </a:rPr>
                        <m:t>=</m:t>
                      </m:r>
                      <m:r>
                        <a:rPr lang="en-US" sz="2100" i="1">
                          <a:latin typeface="Cambria Math" panose="02040503050406030204" pitchFamily="18" charset="0"/>
                        </a:rPr>
                        <m:t>𝑧</m:t>
                      </m:r>
                    </m:oMath>
                  </m:oMathPara>
                </a14:m>
                <a:endParaRPr lang="en-US" sz="2100" dirty="0"/>
              </a:p>
              <a:p>
                <a:pPr/>
                <a14:m>
                  <m:oMathPara xmlns:m="http://schemas.openxmlformats.org/officeDocument/2006/math">
                    <m:oMathParaPr>
                      <m:jc m:val="centerGroup"/>
                    </m:oMathParaPr>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rPr>
                            <m:t>𝑦</m:t>
                          </m:r>
                        </m:e>
                      </m:acc>
                      <m:r>
                        <a:rPr lang="en-US" sz="2100" i="1">
                          <a:latin typeface="Cambria Math" panose="02040503050406030204" pitchFamily="18" charset="0"/>
                        </a:rPr>
                        <m:t>=</m:t>
                      </m:r>
                      <m:r>
                        <a:rPr lang="en-US" sz="2100" i="1">
                          <a:latin typeface="Cambria Math" panose="02040503050406030204" pitchFamily="18" charset="0"/>
                        </a:rPr>
                        <m:t>𝑠𝑜𝑓𝑡𝑚𝑎𝑥</m:t>
                      </m:r>
                      <m:r>
                        <a:rPr lang="en-US" sz="2100" i="1">
                          <a:latin typeface="Cambria Math" panose="02040503050406030204" pitchFamily="18" charset="0"/>
                        </a:rPr>
                        <m:t>(</m:t>
                      </m:r>
                      <m:r>
                        <a:rPr lang="en-US" sz="2100" i="1">
                          <a:latin typeface="Cambria Math" panose="02040503050406030204" pitchFamily="18" charset="0"/>
                        </a:rPr>
                        <m:t>𝑧</m:t>
                      </m:r>
                      <m:r>
                        <a:rPr lang="en-US" sz="2100" i="1">
                          <a:latin typeface="Cambria Math" panose="02040503050406030204" pitchFamily="18" charset="0"/>
                        </a:rPr>
                        <m:t>)</m:t>
                      </m:r>
                    </m:oMath>
                  </m:oMathPara>
                </a14:m>
                <a:endParaRPr lang="en-US" sz="2100" dirty="0"/>
              </a:p>
            </p:txBody>
          </p:sp>
        </mc:Choice>
        <mc:Fallback xmlns="">
          <p:sp>
            <p:nvSpPr>
              <p:cNvPr id="78" name="TextBox 77"/>
              <p:cNvSpPr txBox="1">
                <a:spLocks noRot="1" noChangeAspect="1" noMove="1" noResize="1" noEditPoints="1" noAdjustHandles="1" noChangeArrowheads="1" noChangeShapeType="1" noTextEdit="1"/>
              </p:cNvSpPr>
              <p:nvPr/>
            </p:nvSpPr>
            <p:spPr>
              <a:xfrm>
                <a:off x="4931296" y="3455545"/>
                <a:ext cx="2159887" cy="738664"/>
              </a:xfrm>
              <a:prstGeom prst="rect">
                <a:avLst/>
              </a:prstGeom>
              <a:blipFill rotWithShape="0">
                <a:blip r:embed="rId5"/>
                <a:stretch>
                  <a:fillRect t="-3306" b="-7438"/>
                </a:stretch>
              </a:blipFill>
            </p:spPr>
            <p:txBody>
              <a:bodyPr/>
              <a:lstStyle/>
              <a:p>
                <a:r>
                  <a:rPr lang="en-US">
                    <a:noFill/>
                  </a:rPr>
                  <a:t> </a:t>
                </a:r>
              </a:p>
            </p:txBody>
          </p:sp>
        </mc:Fallback>
      </mc:AlternateContent>
      <p:sp>
        <p:nvSpPr>
          <p:cNvPr id="80" name="TextBox 79"/>
          <p:cNvSpPr txBox="1"/>
          <p:nvPr/>
        </p:nvSpPr>
        <p:spPr>
          <a:xfrm>
            <a:off x="6900110" y="5036235"/>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3368056" y="5456182"/>
            <a:ext cx="2435282" cy="300082"/>
          </a:xfrm>
          <a:prstGeom prst="rect">
            <a:avLst/>
          </a:prstGeom>
          <a:noFill/>
        </p:spPr>
        <p:txBody>
          <a:bodyPr wrap="none" rtlCol="0">
            <a:spAutoFit/>
          </a:bodyPr>
          <a:lstStyle/>
          <a:p>
            <a:r>
              <a:rPr lang="en-US" sz="1350" dirty="0"/>
              <a:t>N will be the size of word vector</a:t>
            </a:r>
          </a:p>
        </p:txBody>
      </p:sp>
      <mc:AlternateContent xmlns:mc="http://schemas.openxmlformats.org/markup-compatibility/2006" xmlns:a14="http://schemas.microsoft.com/office/drawing/2010/main">
        <mc:Choice Requires="a14">
          <p:sp>
            <p:nvSpPr>
              <p:cNvPr id="2" name="Rectangle 1"/>
              <p:cNvSpPr/>
              <p:nvPr/>
            </p:nvSpPr>
            <p:spPr>
              <a:xfrm>
                <a:off x="4381410" y="4241513"/>
                <a:ext cx="32278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𝑣</m:t>
                          </m:r>
                        </m:e>
                      </m:acc>
                    </m:oMath>
                  </m:oMathPara>
                </a14:m>
                <a:endParaRPr lang="en-US" sz="1350" dirty="0"/>
              </a:p>
            </p:txBody>
          </p:sp>
        </mc:Choice>
        <mc:Fallback xmlns="">
          <p:sp>
            <p:nvSpPr>
              <p:cNvPr id="2" name="Rectangle 1"/>
              <p:cNvSpPr>
                <a:spLocks noRot="1" noChangeAspect="1" noMove="1" noResize="1" noEditPoints="1" noAdjustHandles="1" noChangeArrowheads="1" noChangeShapeType="1" noTextEdit="1"/>
              </p:cNvSpPr>
              <p:nvPr/>
            </p:nvSpPr>
            <p:spPr>
              <a:xfrm>
                <a:off x="4381410" y="4241513"/>
                <a:ext cx="322781" cy="300082"/>
              </a:xfrm>
              <a:prstGeom prst="rect">
                <a:avLst/>
              </a:prstGeom>
              <a:blipFill>
                <a:blip r:embed="rId6"/>
                <a:stretch>
                  <a:fillRect r="-3774"/>
                </a:stretch>
              </a:blipFill>
            </p:spPr>
            <p:txBody>
              <a:bodyPr/>
              <a:lstStyle/>
              <a:p>
                <a:r>
                  <a:rPr lang="en-US">
                    <a:noFill/>
                  </a:rPr>
                  <a:t> </a:t>
                </a:r>
              </a:p>
            </p:txBody>
          </p:sp>
        </mc:Fallback>
      </mc:AlternateContent>
      <p:graphicFrame>
        <p:nvGraphicFramePr>
          <p:cNvPr id="81" name="Table 80"/>
          <p:cNvGraphicFramePr>
            <a:graphicFrameLocks noGrp="1"/>
          </p:cNvGraphicFramePr>
          <p:nvPr/>
        </p:nvGraphicFramePr>
        <p:xfrm>
          <a:off x="8135165" y="2858741"/>
          <a:ext cx="246888" cy="246888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5159121"/>
                    </a:ext>
                  </a:extLst>
                </a:gridCol>
              </a:tblGrid>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2404443869"/>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4045244593"/>
                  </a:ext>
                </a:extLst>
              </a:tr>
              <a:tr h="246888">
                <a:tc>
                  <a:txBody>
                    <a:bodyPr/>
                    <a:lstStyle/>
                    <a:p>
                      <a:pPr algn="ctr"/>
                      <a:r>
                        <a:rPr lang="en-US" sz="9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val="2752563613"/>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201681552"/>
                  </a:ext>
                </a:extLst>
              </a:tr>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177053094"/>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2987099312"/>
                  </a:ext>
                </a:extLst>
              </a:tr>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4040427874"/>
                  </a:ext>
                </a:extLst>
              </a:tr>
              <a:tr h="246888">
                <a:tc>
                  <a:txBody>
                    <a:bodyPr/>
                    <a:lstStyle/>
                    <a:p>
                      <a:pPr algn="ctr"/>
                      <a:r>
                        <a:rPr lang="en-US" sz="900" b="1" dirty="0">
                          <a:solidFill>
                            <a:srgbClr val="FF0000"/>
                          </a:solidFill>
                        </a:rPr>
                        <a:t>0.7</a:t>
                      </a:r>
                    </a:p>
                  </a:txBody>
                  <a:tcPr marL="0" marR="0" marT="0" marB="0" anchor="ctr">
                    <a:solidFill>
                      <a:schemeClr val="bg1"/>
                    </a:solidFill>
                  </a:tcPr>
                </a:tc>
                <a:extLst>
                  <a:ext uri="{0D108BD9-81ED-4DB2-BD59-A6C34878D82A}">
                    <a16:rowId xmlns:a16="http://schemas.microsoft.com/office/drawing/2014/main" val="4092259214"/>
                  </a:ext>
                </a:extLst>
              </a:tr>
              <a:tr h="246888">
                <a:tc>
                  <a:txBody>
                    <a:bodyPr/>
                    <a:lstStyle/>
                    <a:p>
                      <a:pPr algn="ctr"/>
                      <a:r>
                        <a:rPr lang="en-US" sz="900" b="0" dirty="0">
                          <a:solidFill>
                            <a:schemeClr val="tx1"/>
                          </a:solidFill>
                        </a:rPr>
                        <a:t>…</a:t>
                      </a:r>
                    </a:p>
                  </a:txBody>
                  <a:tcPr marL="0" marR="0" marT="0" marB="0" anchor="ctr">
                    <a:solidFill>
                      <a:schemeClr val="bg1"/>
                    </a:solidFill>
                  </a:tcPr>
                </a:tc>
                <a:extLst>
                  <a:ext uri="{0D108BD9-81ED-4DB2-BD59-A6C34878D82A}">
                    <a16:rowId xmlns:a16="http://schemas.microsoft.com/office/drawing/2014/main" val="2895132886"/>
                  </a:ext>
                </a:extLst>
              </a:tr>
              <a:tr h="246888">
                <a:tc>
                  <a:txBody>
                    <a:bodyPr/>
                    <a:lstStyle/>
                    <a:p>
                      <a:pPr algn="ctr"/>
                      <a:r>
                        <a:rPr lang="en-US" sz="9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val="3595132379"/>
                  </a:ext>
                </a:extLst>
              </a:tr>
            </a:tbl>
          </a:graphicData>
        </a:graphic>
      </p:graphicFrame>
      <mc:AlternateContent xmlns:mc="http://schemas.openxmlformats.org/markup-compatibility/2006" xmlns:a14="http://schemas.microsoft.com/office/drawing/2010/main">
        <mc:Choice Requires="a14">
          <p:sp>
            <p:nvSpPr>
              <p:cNvPr id="85" name="TextBox 84"/>
              <p:cNvSpPr txBox="1"/>
              <p:nvPr/>
            </p:nvSpPr>
            <p:spPr>
              <a:xfrm>
                <a:off x="8135165" y="5446645"/>
                <a:ext cx="360740" cy="300082"/>
              </a:xfrm>
              <a:prstGeom prst="rect">
                <a:avLst/>
              </a:prstGeom>
              <a:noFill/>
            </p:spPr>
            <p:txBody>
              <a:bodyPr wrap="none" rtlCol="0">
                <a:spAutoFit/>
              </a:bodyPr>
              <a:lstStyle/>
              <a:p>
                <a14:m>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𝑦</m:t>
                        </m:r>
                      </m:e>
                    </m:acc>
                    <m:r>
                      <a:rPr lang="en-US" sz="1350">
                        <a:latin typeface="Cambria Math" panose="02040503050406030204" pitchFamily="18" charset="0"/>
                      </a:rPr>
                      <m:t> </m:t>
                    </m:r>
                  </m:oMath>
                </a14:m>
                <a:r>
                  <a:rPr lang="en-US" sz="1350" dirty="0"/>
                  <a:t> </a:t>
                </a:r>
              </a:p>
            </p:txBody>
          </p:sp>
        </mc:Choice>
        <mc:Fallback xmlns="">
          <p:sp>
            <p:nvSpPr>
              <p:cNvPr id="85" name="TextBox 84"/>
              <p:cNvSpPr txBox="1">
                <a:spLocks noRot="1" noChangeAspect="1" noMove="1" noResize="1" noEditPoints="1" noAdjustHandles="1" noChangeArrowheads="1" noChangeShapeType="1" noTextEdit="1"/>
              </p:cNvSpPr>
              <p:nvPr/>
            </p:nvSpPr>
            <p:spPr>
              <a:xfrm>
                <a:off x="8135165" y="5446645"/>
                <a:ext cx="360740" cy="3000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623543" y="1841407"/>
                <a:ext cx="2419380" cy="300082"/>
              </a:xfrm>
              <a:prstGeom prst="rect">
                <a:avLst/>
              </a:prstGeom>
              <a:noFill/>
            </p:spPr>
            <p:txBody>
              <a:bodyPr wrap="none" rtlCol="0">
                <a:spAutoFit/>
              </a:bodyPr>
              <a:lstStyle/>
              <a:p>
                <a:r>
                  <a:rPr lang="en-US" sz="1350" dirty="0">
                    <a:solidFill>
                      <a:srgbClr val="FF0000"/>
                    </a:solidFill>
                  </a:rPr>
                  <a:t>We would prefer </a:t>
                </a:r>
                <a14:m>
                  <m:oMath xmlns:m="http://schemas.openxmlformats.org/officeDocument/2006/math">
                    <m:acc>
                      <m:accPr>
                        <m:chr m:val="̂"/>
                        <m:ctrlPr>
                          <a:rPr lang="en-US" sz="1350" i="1">
                            <a:solidFill>
                              <a:srgbClr val="FF0000"/>
                            </a:solidFill>
                            <a:latin typeface="Cambria Math" panose="02040503050406030204" pitchFamily="18" charset="0"/>
                          </a:rPr>
                        </m:ctrlPr>
                      </m:accPr>
                      <m:e>
                        <m:r>
                          <a:rPr lang="en-US" sz="1350" i="1">
                            <a:solidFill>
                              <a:srgbClr val="FF0000"/>
                            </a:solidFill>
                            <a:latin typeface="Cambria Math" panose="02040503050406030204" pitchFamily="18" charset="0"/>
                          </a:rPr>
                          <m:t>𝑦</m:t>
                        </m:r>
                      </m:e>
                    </m:acc>
                  </m:oMath>
                </a14:m>
                <a:r>
                  <a:rPr lang="en-US" sz="1350" dirty="0">
                    <a:solidFill>
                      <a:srgbClr val="FF0000"/>
                    </a:solidFill>
                  </a:rPr>
                  <a:t> close to </a:t>
                </a:r>
                <a14:m>
                  <m:oMath xmlns:m="http://schemas.openxmlformats.org/officeDocument/2006/math">
                    <m:sSub>
                      <m:sSubPr>
                        <m:ctrlPr>
                          <a:rPr lang="en-US" sz="1350" i="1" dirty="0">
                            <a:solidFill>
                              <a:srgbClr val="FF0000"/>
                            </a:solidFill>
                            <a:latin typeface="Cambria Math" panose="02040503050406030204" pitchFamily="18" charset="0"/>
                          </a:rPr>
                        </m:ctrlPr>
                      </m:sSubPr>
                      <m:e>
                        <m:acc>
                          <m:accPr>
                            <m:chr m:val="̂"/>
                            <m:ctrlPr>
                              <a:rPr lang="en-US" sz="1350" i="1">
                                <a:solidFill>
                                  <a:srgbClr val="FF0000"/>
                                </a:solidFill>
                                <a:latin typeface="Cambria Math" panose="02040503050406030204" pitchFamily="18" charset="0"/>
                              </a:rPr>
                            </m:ctrlPr>
                          </m:accPr>
                          <m:e>
                            <m:r>
                              <a:rPr lang="en-US" sz="1350" i="1">
                                <a:solidFill>
                                  <a:srgbClr val="FF0000"/>
                                </a:solidFill>
                                <a:latin typeface="Cambria Math" panose="02040503050406030204" pitchFamily="18" charset="0"/>
                              </a:rPr>
                              <m:t>𝑦</m:t>
                            </m:r>
                          </m:e>
                        </m:acc>
                      </m:e>
                      <m:sub>
                        <m:r>
                          <a:rPr lang="en-US" sz="1350" i="1" dirty="0">
                            <a:solidFill>
                              <a:srgbClr val="FF0000"/>
                            </a:solidFill>
                            <a:latin typeface="Cambria Math" panose="02040503050406030204" pitchFamily="18" charset="0"/>
                          </a:rPr>
                          <m:t>𝑠𝑎𝑡</m:t>
                        </m:r>
                      </m:sub>
                    </m:sSub>
                  </m:oMath>
                </a14:m>
                <a:endParaRPr lang="en-US" sz="1350" dirty="0">
                  <a:solidFill>
                    <a:srgbClr val="FF0000"/>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623543" y="1841407"/>
                <a:ext cx="2419380" cy="300082"/>
              </a:xfrm>
              <a:prstGeom prst="rect">
                <a:avLst/>
              </a:prstGeom>
              <a:blipFill>
                <a:blip r:embed="rId8"/>
                <a:stretch>
                  <a:fillRect l="-758" t="-2041" b="-20408"/>
                </a:stretch>
              </a:blipFill>
            </p:spPr>
            <p:txBody>
              <a:bodyPr/>
              <a:lstStyle/>
              <a:p>
                <a:r>
                  <a:rPr lang="en-US">
                    <a:noFill/>
                  </a:rPr>
                  <a:t> </a:t>
                </a:r>
              </a:p>
            </p:txBody>
          </p:sp>
        </mc:Fallback>
      </mc:AlternateContent>
      <p:sp>
        <p:nvSpPr>
          <p:cNvPr id="86" name="Rectangle 85"/>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7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5D62-7DB0-B044-A7EA-2CD189EC93DC}"/>
              </a:ext>
            </a:extLst>
          </p:cNvPr>
          <p:cNvSpPr>
            <a:spLocks noGrp="1"/>
          </p:cNvSpPr>
          <p:nvPr>
            <p:ph type="title"/>
          </p:nvPr>
        </p:nvSpPr>
        <p:spPr/>
        <p:txBody>
          <a:bodyPr/>
          <a:lstStyle/>
          <a:p>
            <a:r>
              <a:rPr lang="en-DE" dirty="0"/>
              <a:t>CBOW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A35290-F7A4-304D-BD1A-8A8467020B45}"/>
                  </a:ext>
                </a:extLst>
              </p:cNvPr>
              <p:cNvSpPr>
                <a:spLocks noGrp="1"/>
              </p:cNvSpPr>
              <p:nvPr>
                <p:ph idx="1"/>
              </p:nvPr>
            </p:nvSpPr>
            <p:spPr/>
            <p:txBody>
              <a:bodyPr/>
              <a:lstStyle/>
              <a:p>
                <a:pPr marL="0" indent="0">
                  <a:buNone/>
                </a:pPr>
                <a:r>
                  <a:rPr lang="de-DE" sz="2400" b="0" dirty="0"/>
                  <a:t>Objective: </a:t>
                </a:r>
                <a:r>
                  <a:rPr lang="de-DE" sz="2400" b="0" dirty="0" err="1"/>
                  <a:t>Given</a:t>
                </a:r>
                <a:r>
                  <a:rPr lang="de-DE" sz="2400" b="0" dirty="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m:t>
                        </m:r>
                        <m:r>
                          <a:rPr lang="de-DE" sz="2400" i="1">
                            <a:latin typeface="Cambria Math" panose="02040503050406030204" pitchFamily="18" charset="0"/>
                          </a:rPr>
                          <m:t>𝑘</m:t>
                        </m:r>
                      </m:sub>
                    </m:sSub>
                    <m:r>
                      <a:rPr lang="de-DE" sz="2400" i="1">
                        <a:latin typeface="Cambria Math" panose="02040503050406030204" pitchFamily="18" charset="0"/>
                      </a:rPr>
                      <m:t> …,</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+1</m:t>
                        </m:r>
                      </m:sub>
                    </m:sSub>
                    <m:r>
                      <a:rPr lang="de-DE" sz="2400" i="1">
                        <a:latin typeface="Cambria Math" panose="02040503050406030204" pitchFamily="18" charset="0"/>
                      </a:rPr>
                      <m:t>, …</m:t>
                    </m:r>
                    <m:r>
                      <m:rPr>
                        <m:nor/>
                      </m:rPr>
                      <a:rPr lang="en-DE" sz="2400" dirty="0"/>
                      <m:t>, </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m:t>
                        </m:r>
                        <m:r>
                          <a:rPr lang="de-DE" sz="2400" i="1">
                            <a:latin typeface="Cambria Math" panose="02040503050406030204" pitchFamily="18" charset="0"/>
                          </a:rPr>
                          <m:t>𝑘</m:t>
                        </m:r>
                      </m:sub>
                    </m:sSub>
                  </m:oMath>
                </a14:m>
                <a:r>
                  <a:rPr lang="de-DE" sz="2400" b="0" dirty="0"/>
                  <a:t>, </a:t>
                </a:r>
                <a:r>
                  <a:rPr lang="de-DE" sz="2400" b="0" dirty="0" err="1"/>
                  <a:t>predict</a:t>
                </a:r>
                <a:r>
                  <a:rPr lang="de-DE" sz="2400" b="0" dirty="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sub>
                    </m:sSub>
                  </m:oMath>
                </a14:m>
                <a:endParaRPr lang="de-DE" sz="2400" b="0" dirty="0"/>
              </a:p>
              <a:p>
                <a:pPr marL="0" indent="0">
                  <a:buNone/>
                </a:pPr>
                <a:endParaRPr lang="en-DE" sz="2400" dirty="0"/>
              </a:p>
              <a:p>
                <a:pPr marL="0" indent="0">
                  <a:buNone/>
                </a:pPr>
                <a:r>
                  <a:rPr lang="en-DE" sz="2400" dirty="0"/>
                  <a:t>Training data: Given sequence of words &lt;</a:t>
                </a:r>
                <a:r>
                  <a:rPr lang="de-DE" sz="2400" dirty="0"/>
                  <a:t> </a:t>
                </a:r>
                <a14:m>
                  <m:oMath xmlns:m="http://schemas.openxmlformats.org/officeDocument/2006/math">
                    <m:r>
                      <a:rPr lang="de-DE" sz="2400" i="1">
                        <a:latin typeface="Cambria Math" panose="02040503050406030204" pitchFamily="18" charset="0"/>
                      </a:rPr>
                      <m:t>𝑤</m:t>
                    </m:r>
                    <m:r>
                      <a:rPr lang="de-DE" sz="2400" i="1" baseline="-25000">
                        <a:latin typeface="Cambria Math" panose="02040503050406030204" pitchFamily="18" charset="0"/>
                      </a:rPr>
                      <m:t>1</m:t>
                    </m:r>
                    <m:r>
                      <a:rPr lang="de-DE" sz="2400" i="1">
                        <a:latin typeface="Cambria Math" panose="02040503050406030204" pitchFamily="18" charset="0"/>
                      </a:rPr>
                      <m:t>, </m:t>
                    </m:r>
                    <m:r>
                      <a:rPr lang="de-DE" sz="2400" i="1">
                        <a:latin typeface="Cambria Math" panose="02040503050406030204" pitchFamily="18" charset="0"/>
                      </a:rPr>
                      <m:t>𝑤</m:t>
                    </m:r>
                    <m:r>
                      <a:rPr lang="de-DE" sz="2400" i="1" baseline="-25000">
                        <a:latin typeface="Cambria Math" panose="02040503050406030204" pitchFamily="18" charset="0"/>
                      </a:rPr>
                      <m:t>2</m:t>
                    </m:r>
                    <m:r>
                      <a:rPr lang="de-DE" sz="2400" i="1">
                        <a:latin typeface="Cambria Math" panose="02040503050406030204" pitchFamily="18" charset="0"/>
                      </a:rPr>
                      <m:t>, …</m:t>
                    </m:r>
                    <m:r>
                      <a:rPr lang="de-DE" sz="2400" i="1">
                        <a:latin typeface="Cambria Math" panose="02040503050406030204" pitchFamily="18" charset="0"/>
                      </a:rPr>
                      <m:t>𝑤𝑛</m:t>
                    </m:r>
                    <m:r>
                      <a:rPr lang="de-DE" sz="2400" i="1">
                        <a:latin typeface="Cambria Math" panose="02040503050406030204" pitchFamily="18" charset="0"/>
                      </a:rPr>
                      <m:t> </m:t>
                    </m:r>
                  </m:oMath>
                </a14:m>
                <a:r>
                  <a:rPr lang="en-DE" sz="2400" dirty="0"/>
                  <a:t>&gt;, extract context and target: </a:t>
                </a:r>
                <a14:m>
                  <m:oMath xmlns:m="http://schemas.openxmlformats.org/officeDocument/2006/math">
                    <m:r>
                      <a:rPr lang="de-DE" sz="2400" dirty="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m:t>
                        </m:r>
                        <m:r>
                          <a:rPr lang="de-DE" sz="2400" i="1">
                            <a:latin typeface="Cambria Math" panose="02040503050406030204" pitchFamily="18" charset="0"/>
                          </a:rPr>
                          <m:t>𝑘</m:t>
                        </m:r>
                      </m:sub>
                    </m:sSub>
                    <m:r>
                      <a:rPr lang="de-DE" sz="2400" i="1">
                        <a:latin typeface="Cambria Math" panose="02040503050406030204" pitchFamily="18" charset="0"/>
                      </a:rPr>
                      <m:t> …,</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+1</m:t>
                        </m:r>
                      </m:sub>
                    </m:sSub>
                    <m:r>
                      <a:rPr lang="de-DE" sz="2400" i="1">
                        <a:latin typeface="Cambria Math" panose="02040503050406030204" pitchFamily="18" charset="0"/>
                      </a:rPr>
                      <m:t>, …</m:t>
                    </m:r>
                    <m:r>
                      <m:rPr>
                        <m:nor/>
                      </m:rPr>
                      <a:rPr lang="en-DE" sz="2400" dirty="0"/>
                      <m:t>, </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m:t>
                        </m:r>
                        <m:r>
                          <a:rPr lang="de-DE" sz="2400" i="1">
                            <a:latin typeface="Cambria Math" panose="02040503050406030204" pitchFamily="18" charset="0"/>
                          </a:rPr>
                          <m:t>𝑘</m:t>
                        </m:r>
                      </m:sub>
                    </m:sSub>
                  </m:oMath>
                </a14:m>
                <a:r>
                  <a:rPr lang="de-DE" sz="2400" dirty="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sub>
                    </m:sSub>
                    <m:r>
                      <a:rPr lang="de-DE" sz="2400" b="0" i="1" smtClean="0">
                        <a:latin typeface="Cambria Math" panose="02040503050406030204" pitchFamily="18" charset="0"/>
                      </a:rPr>
                      <m:t>)</m:t>
                    </m:r>
                  </m:oMath>
                </a14:m>
                <a:endParaRPr lang="de-DE" sz="2400" i="1" dirty="0">
                  <a:latin typeface="Cambria Math" panose="02040503050406030204" pitchFamily="18" charset="0"/>
                </a:endParaRPr>
              </a:p>
              <a:p>
                <a:pPr marL="0" indent="0">
                  <a:buNone/>
                </a:pPr>
                <a:endParaRPr lang="de-DE" sz="2400" i="1" dirty="0">
                  <a:latin typeface="Cambria Math" panose="02040503050406030204" pitchFamily="18" charset="0"/>
                </a:endParaRPr>
              </a:p>
              <a:p>
                <a:pPr marL="0" indent="0">
                  <a:buNone/>
                </a:pPr>
                <a:r>
                  <a:rPr lang="en-DE" sz="2400" dirty="0"/>
                  <a:t>Knowns: </a:t>
                </a:r>
              </a:p>
              <a:p>
                <a:pPr lvl="1"/>
                <a:r>
                  <a:rPr lang="en-DE" sz="2000" dirty="0"/>
                  <a:t>Training data </a:t>
                </a:r>
                <a14:m>
                  <m:oMath xmlns:m="http://schemas.openxmlformats.org/officeDocument/2006/math">
                    <m:r>
                      <a:rPr lang="de-DE" sz="2000" b="0" i="0" dirty="0" smtClean="0">
                        <a:latin typeface="Cambria Math" panose="02040503050406030204" pitchFamily="18" charset="0"/>
                      </a:rPr>
                      <m:t>{</m:t>
                    </m:r>
                    <m:r>
                      <a:rPr lang="de-DE" sz="2000" dirty="0">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i="1">
                            <a:latin typeface="Cambria Math" panose="02040503050406030204" pitchFamily="18" charset="0"/>
                          </a:rPr>
                          <m:t>𝑐</m:t>
                        </m:r>
                        <m:r>
                          <a:rPr lang="de-DE" sz="2000" i="1">
                            <a:latin typeface="Cambria Math" panose="02040503050406030204" pitchFamily="18" charset="0"/>
                          </a:rPr>
                          <m:t>−</m:t>
                        </m:r>
                        <m:r>
                          <a:rPr lang="de-DE" sz="2000" i="1">
                            <a:latin typeface="Cambria Math" panose="02040503050406030204" pitchFamily="18" charset="0"/>
                          </a:rPr>
                          <m:t>𝑘</m:t>
                        </m:r>
                      </m:sub>
                    </m:sSub>
                    <m:r>
                      <a:rPr lang="de-DE" sz="2000" i="1">
                        <a:latin typeface="Cambria Math" panose="02040503050406030204" pitchFamily="18" charset="0"/>
                      </a:rPr>
                      <m:t> …,</m:t>
                    </m:r>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i="1">
                            <a:latin typeface="Cambria Math" panose="02040503050406030204" pitchFamily="18" charset="0"/>
                          </a:rPr>
                          <m:t>𝑐</m:t>
                        </m:r>
                        <m:r>
                          <a:rPr lang="de-DE" sz="2000" i="1">
                            <a:latin typeface="Cambria Math" panose="02040503050406030204" pitchFamily="18" charset="0"/>
                          </a:rPr>
                          <m:t>−1</m:t>
                        </m:r>
                      </m:sub>
                    </m:sSub>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i="1">
                            <a:latin typeface="Cambria Math" panose="02040503050406030204" pitchFamily="18" charset="0"/>
                          </a:rPr>
                          <m:t>𝑐</m:t>
                        </m:r>
                        <m:r>
                          <a:rPr lang="de-DE" sz="2000" i="1">
                            <a:latin typeface="Cambria Math" panose="02040503050406030204" pitchFamily="18" charset="0"/>
                          </a:rPr>
                          <m:t>+1</m:t>
                        </m:r>
                      </m:sub>
                    </m:sSub>
                    <m:r>
                      <a:rPr lang="de-DE" sz="2000" i="1">
                        <a:latin typeface="Cambria Math" panose="02040503050406030204" pitchFamily="18" charset="0"/>
                      </a:rPr>
                      <m:t>, …</m:t>
                    </m:r>
                    <m:r>
                      <m:rPr>
                        <m:nor/>
                      </m:rPr>
                      <a:rPr lang="en-DE" sz="2000" dirty="0"/>
                      <m:t>, </m:t>
                    </m:r>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i="1">
                            <a:latin typeface="Cambria Math" panose="02040503050406030204" pitchFamily="18" charset="0"/>
                          </a:rPr>
                          <m:t>𝑐</m:t>
                        </m:r>
                        <m:r>
                          <a:rPr lang="de-DE" sz="2000" i="1">
                            <a:latin typeface="Cambria Math" panose="02040503050406030204" pitchFamily="18" charset="0"/>
                          </a:rPr>
                          <m:t>+</m:t>
                        </m:r>
                        <m:r>
                          <a:rPr lang="de-DE" sz="2000" i="1">
                            <a:latin typeface="Cambria Math" panose="02040503050406030204" pitchFamily="18" charset="0"/>
                          </a:rPr>
                          <m:t>𝑘</m:t>
                        </m:r>
                      </m:sub>
                    </m:sSub>
                  </m:oMath>
                </a14:m>
                <a:r>
                  <a:rPr lang="de-DE"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i="1">
                            <a:latin typeface="Cambria Math" panose="02040503050406030204" pitchFamily="18" charset="0"/>
                          </a:rPr>
                          <m:t>𝑐</m:t>
                        </m:r>
                      </m:sub>
                    </m:sSub>
                    <m:r>
                      <a:rPr lang="de-DE" sz="2000" i="1">
                        <a:latin typeface="Cambria Math" panose="02040503050406030204" pitchFamily="18" charset="0"/>
                      </a:rPr>
                      <m:t>)</m:t>
                    </m:r>
                    <m:r>
                      <a:rPr lang="de-DE" sz="2000" b="0" i="1" smtClean="0">
                        <a:latin typeface="Cambria Math" panose="02040503050406030204" pitchFamily="18" charset="0"/>
                      </a:rPr>
                      <m:t>}</m:t>
                    </m:r>
                  </m:oMath>
                </a14:m>
                <a:endParaRPr lang="en-DE" sz="2000" dirty="0"/>
              </a:p>
              <a:p>
                <a:pPr lvl="1"/>
                <a:r>
                  <a:rPr lang="en-DE" sz="2000" dirty="0"/>
                  <a:t>Vocabulary {</a:t>
                </a:r>
                <a14:m>
                  <m:oMath xmlns:m="http://schemas.openxmlformats.org/officeDocument/2006/math">
                    <m:r>
                      <a:rPr lang="de-DE" sz="2000" i="1">
                        <a:latin typeface="Cambria Math" panose="02040503050406030204" pitchFamily="18" charset="0"/>
                      </a:rPr>
                      <m:t>𝑤</m:t>
                    </m:r>
                    <m:r>
                      <a:rPr lang="de-DE" sz="2000" i="1" baseline="-25000">
                        <a:latin typeface="Cambria Math" panose="02040503050406030204" pitchFamily="18" charset="0"/>
                      </a:rPr>
                      <m:t>1</m:t>
                    </m:r>
                    <m:r>
                      <a:rPr lang="de-DE" sz="2000" i="1">
                        <a:latin typeface="Cambria Math" panose="02040503050406030204" pitchFamily="18" charset="0"/>
                      </a:rPr>
                      <m:t>, </m:t>
                    </m:r>
                    <m:r>
                      <a:rPr lang="de-DE" sz="2000" i="1">
                        <a:latin typeface="Cambria Math" panose="02040503050406030204" pitchFamily="18" charset="0"/>
                      </a:rPr>
                      <m:t>𝑤</m:t>
                    </m:r>
                    <m:r>
                      <a:rPr lang="de-DE" sz="2000" i="1" baseline="-25000">
                        <a:latin typeface="Cambria Math" panose="02040503050406030204" pitchFamily="18" charset="0"/>
                      </a:rPr>
                      <m:t>2</m:t>
                    </m:r>
                    <m:r>
                      <a:rPr lang="de-DE" sz="2000" i="1">
                        <a:latin typeface="Cambria Math" panose="02040503050406030204" pitchFamily="18" charset="0"/>
                      </a:rPr>
                      <m:t>, …</m:t>
                    </m:r>
                    <m:r>
                      <a:rPr lang="de-DE" sz="2000" i="1">
                        <a:latin typeface="Cambria Math" panose="02040503050406030204" pitchFamily="18" charset="0"/>
                      </a:rPr>
                      <m:t>𝑤𝑉</m:t>
                    </m:r>
                    <m:r>
                      <a:rPr lang="de-DE" sz="2000" b="0" i="1" smtClean="0">
                        <a:latin typeface="Cambria Math" panose="02040503050406030204" pitchFamily="18" charset="0"/>
                      </a:rPr>
                      <m:t>} </m:t>
                    </m:r>
                  </m:oMath>
                </a14:m>
                <a:r>
                  <a:rPr lang="en-DE" sz="2000" dirty="0"/>
                  <a:t>of the training corpus </a:t>
                </a:r>
                <a:endParaRPr lang="de-DE" sz="2200" i="1" dirty="0">
                  <a:latin typeface="Cambria Math" panose="02040503050406030204" pitchFamily="18" charset="0"/>
                </a:endParaRPr>
              </a:p>
              <a:p>
                <a:endParaRPr lang="de-DE" sz="2200" i="1" dirty="0">
                  <a:latin typeface="Cambria Math" panose="02040503050406030204" pitchFamily="18" charset="0"/>
                </a:endParaRPr>
              </a:p>
              <a:p>
                <a:pPr marL="0" indent="0">
                  <a:buNone/>
                </a:pPr>
                <a:r>
                  <a:rPr lang="en-DE" sz="2400" dirty="0"/>
                  <a:t>Unknowns: </a:t>
                </a:r>
              </a:p>
              <a:p>
                <a:pPr lvl="1"/>
                <a:r>
                  <a:rPr lang="en-DE" sz="2000" dirty="0"/>
                  <a:t>Word embedding matrices </a:t>
                </a:r>
                <a14:m>
                  <m:oMath xmlns:m="http://schemas.openxmlformats.org/officeDocument/2006/math">
                    <m:r>
                      <a:rPr lang="de-DE" sz="2000" i="1">
                        <a:latin typeface="Cambria Math" panose="02040503050406030204" pitchFamily="18" charset="0"/>
                      </a:rPr>
                      <m:t>𝑊</m:t>
                    </m:r>
                    <m:r>
                      <a:rPr lang="de-DE" sz="2000" i="1" baseline="-25000">
                        <a:latin typeface="Cambria Math" panose="02040503050406030204" pitchFamily="18" charset="0"/>
                      </a:rPr>
                      <m:t>𝑉</m:t>
                    </m:r>
                  </m:oMath>
                </a14:m>
                <a:r>
                  <a:rPr lang="en-DE" sz="2000" baseline="-25000" dirty="0"/>
                  <a:t> x </a:t>
                </a:r>
                <a14:m>
                  <m:oMath xmlns:m="http://schemas.openxmlformats.org/officeDocument/2006/math">
                    <m:r>
                      <a:rPr lang="de-DE" sz="2000" i="1" baseline="-25000">
                        <a:latin typeface="Cambria Math" panose="02040503050406030204" pitchFamily="18" charset="0"/>
                      </a:rPr>
                      <m:t>𝑁</m:t>
                    </m:r>
                  </m:oMath>
                </a14:m>
                <a:r>
                  <a:rPr lang="en-DE" sz="2000" dirty="0"/>
                  <a:t> and </a:t>
                </a:r>
                <a14:m>
                  <m:oMath xmlns:m="http://schemas.openxmlformats.org/officeDocument/2006/math">
                    <m:r>
                      <a:rPr lang="de-DE" sz="2000" i="1">
                        <a:latin typeface="Cambria Math" panose="02040503050406030204" pitchFamily="18" charset="0"/>
                      </a:rPr>
                      <m:t>𝑊</m:t>
                    </m:r>
                    <m:r>
                      <a:rPr lang="de-DE" sz="2000" i="1">
                        <a:latin typeface="Cambria Math" panose="02040503050406030204" pitchFamily="18" charset="0"/>
                      </a:rPr>
                      <m:t>′</m:t>
                    </m:r>
                    <m:r>
                      <a:rPr lang="de-DE" sz="2000" i="1" baseline="-25000">
                        <a:latin typeface="Cambria Math" panose="02040503050406030204" pitchFamily="18" charset="0"/>
                      </a:rPr>
                      <m:t>𝑁</m:t>
                    </m:r>
                  </m:oMath>
                </a14:m>
                <a:r>
                  <a:rPr lang="en-DE" sz="2000" baseline="-25000" dirty="0"/>
                  <a:t> x </a:t>
                </a:r>
                <a14:m>
                  <m:oMath xmlns:m="http://schemas.openxmlformats.org/officeDocument/2006/math">
                    <m:r>
                      <a:rPr lang="de-DE" sz="2000" i="1" baseline="-25000">
                        <a:latin typeface="Cambria Math" panose="02040503050406030204" pitchFamily="18" charset="0"/>
                      </a:rPr>
                      <m:t>𝑉</m:t>
                    </m:r>
                  </m:oMath>
                </a14:m>
                <a:r>
                  <a:rPr lang="en-DE" sz="2000" dirty="0"/>
                  <a:t> with </a:t>
                </a:r>
                <a14:m>
                  <m:oMath xmlns:m="http://schemas.openxmlformats.org/officeDocument/2006/math">
                    <m:r>
                      <a:rPr lang="de-DE" sz="2000" i="1">
                        <a:latin typeface="Cambria Math" panose="02040503050406030204" pitchFamily="18" charset="0"/>
                      </a:rPr>
                      <m:t>𝑁</m:t>
                    </m:r>
                  </m:oMath>
                </a14:m>
                <a:r>
                  <a:rPr lang="en-DE" sz="2000" dirty="0"/>
                  <a:t> being a hyperparameter</a:t>
                </a:r>
              </a:p>
            </p:txBody>
          </p:sp>
        </mc:Choice>
        <mc:Fallback xmlns="">
          <p:sp>
            <p:nvSpPr>
              <p:cNvPr id="3" name="Content Placeholder 2">
                <a:extLst>
                  <a:ext uri="{FF2B5EF4-FFF2-40B4-BE49-F238E27FC236}">
                    <a16:creationId xmlns:a16="http://schemas.microsoft.com/office/drawing/2014/main" id="{4FA35290-F7A4-304D-BD1A-8A8467020B45}"/>
                  </a:ext>
                </a:extLst>
              </p:cNvPr>
              <p:cNvSpPr>
                <a:spLocks noGrp="1" noRot="1" noChangeAspect="1" noMove="1" noResize="1" noEditPoints="1" noAdjustHandles="1" noChangeArrowheads="1" noChangeShapeType="1" noTextEdit="1"/>
              </p:cNvSpPr>
              <p:nvPr>
                <p:ph idx="1"/>
              </p:nvPr>
            </p:nvSpPr>
            <p:spPr>
              <a:blipFill>
                <a:blip r:embed="rId2"/>
                <a:stretch>
                  <a:fillRect l="-1235" t="-1020"/>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98AB7437-B9F5-944E-B7CE-A037DCB1A432}"/>
              </a:ext>
            </a:extLst>
          </p:cNvPr>
          <p:cNvSpPr>
            <a:spLocks noGrp="1"/>
          </p:cNvSpPr>
          <p:nvPr>
            <p:ph type="sldNum" sz="quarter" idx="12"/>
          </p:nvPr>
        </p:nvSpPr>
        <p:spPr/>
        <p:txBody>
          <a:bodyPr/>
          <a:lstStyle/>
          <a:p>
            <a:pPr>
              <a:defRPr/>
            </a:pPr>
            <a:fld id="{A4C577E2-95DD-1F4B-A688-E8FB02007787}" type="slidenum">
              <a:rPr lang="de-DE" smtClean="0"/>
              <a:pPr>
                <a:defRPr/>
              </a:pPr>
              <a:t>18</a:t>
            </a:fld>
            <a:endParaRPr lang="de-DE"/>
          </a:p>
        </p:txBody>
      </p:sp>
    </p:spTree>
    <p:extLst>
      <p:ext uri="{BB962C8B-B14F-4D97-AF65-F5344CB8AC3E}">
        <p14:creationId xmlns:p14="http://schemas.microsoft.com/office/powerpoint/2010/main" val="83572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474B-5EC1-7D43-B5FB-835B7427C897}"/>
              </a:ext>
            </a:extLst>
          </p:cNvPr>
          <p:cNvSpPr>
            <a:spLocks noGrp="1"/>
          </p:cNvSpPr>
          <p:nvPr>
            <p:ph type="title"/>
          </p:nvPr>
        </p:nvSpPr>
        <p:spPr/>
        <p:txBody>
          <a:bodyPr/>
          <a:lstStyle/>
          <a:p>
            <a:r>
              <a:rPr lang="en-DE" dirty="0"/>
              <a:t>Loss Function for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48A972-8D7F-9847-A669-F5FB992ED8E5}"/>
                  </a:ext>
                </a:extLst>
              </p:cNvPr>
              <p:cNvSpPr>
                <a:spLocks noGrp="1"/>
              </p:cNvSpPr>
              <p:nvPr>
                <p:ph idx="1"/>
              </p:nvPr>
            </p:nvSpPr>
            <p:spPr/>
            <p:txBody>
              <a:bodyPr/>
              <a:lstStyle/>
              <a:p>
                <a:r>
                  <a:rPr lang="en-DE" dirty="0"/>
                  <a:t>How to determine word embedding matrices?</a:t>
                </a:r>
              </a:p>
              <a:p>
                <a:r>
                  <a:rPr lang="en-DE" dirty="0"/>
                  <a:t>Cross entropy for comparing probability distributions</a:t>
                </a:r>
              </a:p>
              <a:p>
                <a:pPr lvl="1"/>
                <a14:m>
                  <m:oMath xmlns:m="http://schemas.openxmlformats.org/officeDocument/2006/math">
                    <m:r>
                      <a:rPr lang="de-DE" b="0" i="1" smtClean="0">
                        <a:latin typeface="Cambria Math" panose="02040503050406030204" pitchFamily="18" charset="0"/>
                      </a:rPr>
                      <m:t>𝐻</m:t>
                    </m:r>
                    <m:d>
                      <m:dPr>
                        <m:ctrlPr>
                          <a:rPr lang="de-DE" b="0" i="1" smtClean="0">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b="0" i="1" smtClean="0">
                            <a:latin typeface="Cambria Math" panose="02040503050406030204" pitchFamily="18" charset="0"/>
                          </a:rPr>
                          <m:t>, </m:t>
                        </m:r>
                        <m:r>
                          <a:rPr lang="de-DE" b="0" i="1" smtClean="0">
                            <a:latin typeface="Cambria Math" panose="02040503050406030204" pitchFamily="18" charset="0"/>
                          </a:rPr>
                          <m:t>𝑦</m:t>
                        </m:r>
                      </m:e>
                    </m:d>
                    <m:r>
                      <a:rPr lang="de-DE" b="0" i="1" smtClean="0">
                        <a:latin typeface="Cambria Math" panose="02040503050406030204" pitchFamily="18" charset="0"/>
                      </a:rPr>
                      <m:t>=−</m:t>
                    </m:r>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𝑗</m:t>
                        </m:r>
                        <m:r>
                          <a:rPr lang="de-DE" b="0" i="1" smtClean="0">
                            <a:latin typeface="Cambria Math" panose="02040503050406030204" pitchFamily="18" charset="0"/>
                          </a:rPr>
                          <m:t>=1</m:t>
                        </m:r>
                      </m:sub>
                      <m:sup>
                        <m:r>
                          <a:rPr lang="de-DE" b="0" i="1" smtClean="0">
                            <a:latin typeface="Cambria Math" panose="02040503050406030204" pitchFamily="18" charset="0"/>
                          </a:rPr>
                          <m:t>𝑉</m:t>
                        </m:r>
                      </m:sup>
                      <m:e>
                        <m:r>
                          <a:rPr lang="de-DE" b="0" i="1" smtClean="0">
                            <a:latin typeface="Cambria Math" panose="02040503050406030204" pitchFamily="18" charset="0"/>
                          </a:rPr>
                          <m:t>𝑦</m:t>
                        </m:r>
                        <m:r>
                          <a:rPr lang="de-DE" b="0" i="1" baseline="-25000" smtClean="0">
                            <a:latin typeface="Cambria Math" panose="02040503050406030204" pitchFamily="18" charset="0"/>
                          </a:rPr>
                          <m:t>𝑗</m:t>
                        </m:r>
                        <m:r>
                          <a:rPr lang="de-DE" b="0" i="1" smtClean="0">
                            <a:latin typeface="Cambria Math" panose="02040503050406030204" pitchFamily="18" charset="0"/>
                          </a:rPr>
                          <m:t> </m:t>
                        </m:r>
                        <m:r>
                          <a:rPr lang="de-DE" b="0" i="1" smtClean="0">
                            <a:latin typeface="Cambria Math" panose="02040503050406030204" pitchFamily="18" charset="0"/>
                          </a:rPr>
                          <m:t>𝑙𝑜𝑔</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baseline="-25000">
                            <a:latin typeface="Cambria Math" panose="02040503050406030204" pitchFamily="18" charset="0"/>
                          </a:rPr>
                          <m:t>𝑗</m:t>
                        </m:r>
                        <m:r>
                          <a:rPr lang="de-DE" i="1">
                            <a:latin typeface="Cambria Math" panose="02040503050406030204" pitchFamily="18" charset="0"/>
                          </a:rPr>
                          <m:t>)</m:t>
                        </m:r>
                      </m:e>
                    </m:nary>
                  </m:oMath>
                </a14:m>
                <a:endParaRPr lang="en-DE" dirty="0"/>
              </a:p>
              <a:p>
                <a14:m>
                  <m:oMath xmlns:m="http://schemas.openxmlformats.org/officeDocument/2006/math">
                    <m:r>
                      <a:rPr lang="de-DE" i="1">
                        <a:latin typeface="Cambria Math" panose="02040503050406030204" pitchFamily="18" charset="0"/>
                      </a:rPr>
                      <m:t>𝑦</m:t>
                    </m:r>
                  </m:oMath>
                </a14:m>
                <a:r>
                  <a:rPr lang="en-DE" dirty="0"/>
                  <a:t> is a one-hot vector with a “one” at position </a:t>
                </a:r>
                <a14:m>
                  <m:oMath xmlns:m="http://schemas.openxmlformats.org/officeDocument/2006/math">
                    <m:r>
                      <a:rPr lang="en-DE" i="1" dirty="0" smtClean="0">
                        <a:latin typeface="Cambria Math" panose="02040503050406030204" pitchFamily="18" charset="0"/>
                      </a:rPr>
                      <m:t>𝑖</m:t>
                    </m:r>
                  </m:oMath>
                </a14:m>
                <a:endParaRPr lang="en-DE" dirty="0"/>
              </a:p>
              <a:p>
                <a:pPr lvl="1"/>
                <a14:m>
                  <m:oMath xmlns:m="http://schemas.openxmlformats.org/officeDocument/2006/math">
                    <m:r>
                      <a:rPr lang="de-DE" i="1">
                        <a:latin typeface="Cambria Math" panose="02040503050406030204" pitchFamily="18" charset="0"/>
                      </a:rPr>
                      <m:t>𝐻</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 </m:t>
                        </m:r>
                        <m:r>
                          <a:rPr lang="de-DE" i="1">
                            <a:latin typeface="Cambria Math" panose="02040503050406030204" pitchFamily="18" charset="0"/>
                          </a:rPr>
                          <m:t>𝑦</m:t>
                        </m:r>
                      </m:e>
                    </m:d>
                    <m:r>
                      <a:rPr lang="de-DE" i="1">
                        <a:latin typeface="Cambria Math" panose="02040503050406030204" pitchFamily="18" charset="0"/>
                      </a:rPr>
                      <m:t>=−</m:t>
                    </m:r>
                    <m:r>
                      <a:rPr lang="de-DE" i="1">
                        <a:latin typeface="Cambria Math" panose="02040503050406030204" pitchFamily="18" charset="0"/>
                      </a:rPr>
                      <m:t>𝑦𝑖</m:t>
                    </m:r>
                    <m:r>
                      <a:rPr lang="de-DE" i="1">
                        <a:latin typeface="Cambria Math" panose="02040503050406030204" pitchFamily="18" charset="0"/>
                      </a:rPr>
                      <m:t> </m:t>
                    </m:r>
                    <m:r>
                      <a:rPr lang="de-DE" i="1">
                        <a:latin typeface="Cambria Math" panose="02040503050406030204" pitchFamily="18" charset="0"/>
                      </a:rPr>
                      <m:t>𝑙𝑜𝑔</m:t>
                    </m:r>
                    <m:d>
                      <m:dPr>
                        <m:ctrlPr>
                          <a:rPr lang="de-DE" i="1">
                            <a:latin typeface="Cambria Math" panose="02040503050406030204" pitchFamily="18" charset="0"/>
                          </a:rPr>
                        </m:ctrlPr>
                      </m:dPr>
                      <m:e>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b="0" i="1" baseline="-25000" smtClean="0">
                            <a:latin typeface="Cambria Math" panose="02040503050406030204" pitchFamily="18" charset="0"/>
                          </a:rPr>
                          <m:t>𝑖</m:t>
                        </m:r>
                      </m:e>
                    </m:d>
                    <m:r>
                      <a:rPr lang="de-DE" b="0" i="1" smtClean="0">
                        <a:latin typeface="Cambria Math" panose="02040503050406030204" pitchFamily="18" charset="0"/>
                      </a:rPr>
                      <m:t>=</m:t>
                    </m:r>
                    <m:r>
                      <a:rPr lang="de-DE" i="1">
                        <a:latin typeface="Cambria Math" panose="02040503050406030204" pitchFamily="18" charset="0"/>
                      </a:rPr>
                      <m:t>−</m:t>
                    </m:r>
                    <m:r>
                      <a:rPr lang="de-DE" i="1">
                        <a:latin typeface="Cambria Math" panose="02040503050406030204" pitchFamily="18" charset="0"/>
                      </a:rPr>
                      <m:t>𝑙𝑜𝑔</m:t>
                    </m:r>
                    <m:r>
                      <a:rPr lang="de-DE" i="1">
                        <a:latin typeface="Cambria Math" panose="02040503050406030204" pitchFamily="18" charset="0"/>
                      </a:rPr>
                      <m:t>(</m:t>
                    </m:r>
                    <m:acc>
                      <m:accPr>
                        <m:chr m:val="̂"/>
                        <m:ctrlPr>
                          <a:rPr lang="de-DE" i="1">
                            <a:latin typeface="Cambria Math" panose="02040503050406030204" pitchFamily="18" charset="0"/>
                          </a:rPr>
                        </m:ctrlPr>
                      </m:accPr>
                      <m:e>
                        <m:r>
                          <a:rPr lang="de-DE" i="1">
                            <a:latin typeface="Cambria Math" panose="02040503050406030204" pitchFamily="18" charset="0"/>
                          </a:rPr>
                          <m:t>𝑦</m:t>
                        </m:r>
                      </m:e>
                    </m:acc>
                    <m:r>
                      <a:rPr lang="de-DE" i="1" baseline="-25000">
                        <a:latin typeface="Cambria Math" panose="02040503050406030204" pitchFamily="18" charset="0"/>
                      </a:rPr>
                      <m:t>𝑖</m:t>
                    </m:r>
                    <m:r>
                      <a:rPr lang="de-DE" i="1">
                        <a:latin typeface="Cambria Math" panose="02040503050406030204" pitchFamily="18" charset="0"/>
                      </a:rPr>
                      <m:t>)</m:t>
                    </m:r>
                  </m:oMath>
                </a14:m>
                <a:endParaRPr lang="en-DE" dirty="0"/>
              </a:p>
              <a:p>
                <a:pPr marL="457200" lvl="1" indent="0">
                  <a:buNone/>
                </a:pPr>
                <a:endParaRPr lang="en-DE" dirty="0"/>
              </a:p>
              <a:p>
                <a:endParaRPr lang="en-DE" dirty="0"/>
              </a:p>
              <a:p>
                <a:endParaRPr lang="en-DE" dirty="0"/>
              </a:p>
            </p:txBody>
          </p:sp>
        </mc:Choice>
        <mc:Fallback xmlns="">
          <p:sp>
            <p:nvSpPr>
              <p:cNvPr id="3" name="Content Placeholder 2">
                <a:extLst>
                  <a:ext uri="{FF2B5EF4-FFF2-40B4-BE49-F238E27FC236}">
                    <a16:creationId xmlns:a16="http://schemas.microsoft.com/office/drawing/2014/main" id="{1B48A972-8D7F-9847-A669-F5FB992ED8E5}"/>
                  </a:ext>
                </a:extLst>
              </p:cNvPr>
              <p:cNvSpPr>
                <a:spLocks noGrp="1" noRot="1" noChangeAspect="1" noMove="1" noResize="1" noEditPoints="1" noAdjustHandles="1" noChangeArrowheads="1" noChangeShapeType="1" noTextEdit="1"/>
              </p:cNvSpPr>
              <p:nvPr>
                <p:ph idx="1"/>
              </p:nvPr>
            </p:nvSpPr>
            <p:spPr>
              <a:blipFill>
                <a:blip r:embed="rId2"/>
                <a:stretch>
                  <a:fillRect l="-1389" t="-1276"/>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41EA00FE-693A-7549-B586-0DFF4BB45C35}"/>
              </a:ext>
            </a:extLst>
          </p:cNvPr>
          <p:cNvSpPr>
            <a:spLocks noGrp="1"/>
          </p:cNvSpPr>
          <p:nvPr>
            <p:ph type="sldNum" sz="quarter" idx="12"/>
          </p:nvPr>
        </p:nvSpPr>
        <p:spPr/>
        <p:txBody>
          <a:bodyPr/>
          <a:lstStyle/>
          <a:p>
            <a:pPr>
              <a:defRPr/>
            </a:pPr>
            <a:fld id="{A4C577E2-95DD-1F4B-A688-E8FB02007787}" type="slidenum">
              <a:rPr lang="de-DE" smtClean="0"/>
              <a:pPr>
                <a:defRPr/>
              </a:pPr>
              <a:t>19</a:t>
            </a:fld>
            <a:endParaRPr lang="de-DE"/>
          </a:p>
        </p:txBody>
      </p:sp>
      <p:grpSp>
        <p:nvGrpSpPr>
          <p:cNvPr id="10" name="Group 9">
            <a:extLst>
              <a:ext uri="{FF2B5EF4-FFF2-40B4-BE49-F238E27FC236}">
                <a16:creationId xmlns:a16="http://schemas.microsoft.com/office/drawing/2014/main" id="{13D93958-9AC5-614F-A5A8-C9F2663D60DE}"/>
              </a:ext>
            </a:extLst>
          </p:cNvPr>
          <p:cNvGrpSpPr/>
          <p:nvPr/>
        </p:nvGrpSpPr>
        <p:grpSpPr>
          <a:xfrm>
            <a:off x="3275856" y="3496011"/>
            <a:ext cx="7128792" cy="2904790"/>
            <a:chOff x="3275856" y="3496011"/>
            <a:chExt cx="7128792" cy="2904790"/>
          </a:xfrm>
        </p:grpSpPr>
        <p:sp>
          <p:nvSpPr>
            <p:cNvPr id="9" name="Cloud Callout 8">
              <a:extLst>
                <a:ext uri="{FF2B5EF4-FFF2-40B4-BE49-F238E27FC236}">
                  <a16:creationId xmlns:a16="http://schemas.microsoft.com/office/drawing/2014/main" id="{940727BF-E6CD-1745-ADD0-8FC9227A27F5}"/>
                </a:ext>
              </a:extLst>
            </p:cNvPr>
            <p:cNvSpPr/>
            <p:nvPr/>
          </p:nvSpPr>
          <p:spPr>
            <a:xfrm>
              <a:off x="3275856" y="3496011"/>
              <a:ext cx="7128792" cy="2904790"/>
            </a:xfrm>
            <a:prstGeom prst="cloudCallout">
              <a:avLst>
                <a:gd name="adj1" fmla="val -58008"/>
                <a:gd name="adj2" fmla="val -36267"/>
              </a:avLst>
            </a:prstGeom>
            <a:ln>
              <a:solidFill>
                <a:schemeClr val="bg1">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DE" dirty="0">
                <a:solidFill>
                  <a:sysClr val="windowText" lastClr="000000"/>
                </a:solidFill>
              </a:endParaRPr>
            </a:p>
          </p:txBody>
        </p:sp>
        <p:pic>
          <p:nvPicPr>
            <p:cNvPr id="7" name="Picture 6" descr="Text&#10;&#10;Description automatically generated">
              <a:extLst>
                <a:ext uri="{FF2B5EF4-FFF2-40B4-BE49-F238E27FC236}">
                  <a16:creationId xmlns:a16="http://schemas.microsoft.com/office/drawing/2014/main" id="{42DDA3F2-7695-B746-9E32-A961014C0F6A}"/>
                </a:ext>
              </a:extLst>
            </p:cNvPr>
            <p:cNvPicPr>
              <a:picLocks noChangeAspect="1"/>
            </p:cNvPicPr>
            <p:nvPr/>
          </p:nvPicPr>
          <p:blipFill>
            <a:blip r:embed="rId3"/>
            <a:stretch>
              <a:fillRect/>
            </a:stretch>
          </p:blipFill>
          <p:spPr>
            <a:xfrm>
              <a:off x="4223288" y="4001406"/>
              <a:ext cx="4741200" cy="1875866"/>
            </a:xfrm>
            <a:prstGeom prst="rect">
              <a:avLst/>
            </a:prstGeom>
          </p:spPr>
        </p:pic>
        <p:sp>
          <p:nvSpPr>
            <p:cNvPr id="8" name="Rectangle 7">
              <a:extLst>
                <a:ext uri="{FF2B5EF4-FFF2-40B4-BE49-F238E27FC236}">
                  <a16:creationId xmlns:a16="http://schemas.microsoft.com/office/drawing/2014/main" id="{C863D531-4A02-3449-9ADB-650CADBECE6A}"/>
                </a:ext>
              </a:extLst>
            </p:cNvPr>
            <p:cNvSpPr/>
            <p:nvPr/>
          </p:nvSpPr>
          <p:spPr>
            <a:xfrm>
              <a:off x="4943153" y="5661248"/>
              <a:ext cx="3517279"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grpSp>
    </p:spTree>
    <p:extLst>
      <p:ext uri="{BB962C8B-B14F-4D97-AF65-F5344CB8AC3E}">
        <p14:creationId xmlns:p14="http://schemas.microsoft.com/office/powerpoint/2010/main" val="41896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Word-Word Associations in Document Retrieval</a:t>
            </a:r>
          </a:p>
        </p:txBody>
      </p:sp>
      <p:sp>
        <p:nvSpPr>
          <p:cNvPr id="3" name="Content Placeholder 2"/>
          <p:cNvSpPr>
            <a:spLocks noGrp="1"/>
          </p:cNvSpPr>
          <p:nvPr>
            <p:ph idx="1"/>
          </p:nvPr>
        </p:nvSpPr>
        <p:spPr>
          <a:xfrm>
            <a:off x="457200" y="1196975"/>
            <a:ext cx="8363272" cy="49688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Recap</a:t>
            </a:r>
          </a:p>
          <a:p>
            <a:pPr marL="342900" lvl="1" indent="-342900" eaLnBrk="1" fontAlgn="auto" hangingPunct="1">
              <a:spcBef>
                <a:spcPts val="0"/>
              </a:spcBef>
              <a:spcAft>
                <a:spcPts val="0"/>
              </a:spcAft>
              <a:buFontTx/>
              <a:buChar char="•"/>
            </a:pPr>
            <a:r>
              <a:rPr lang="en-US" dirty="0">
                <a:solidFill>
                  <a:srgbClr val="0305FF"/>
                </a:solidFill>
              </a:rPr>
              <a:t>LSI</a:t>
            </a:r>
            <a:r>
              <a:rPr lang="en-US" dirty="0"/>
              <a:t>: Documents as vectors, dimension reduction</a:t>
            </a:r>
          </a:p>
          <a:p>
            <a:pPr eaLnBrk="1" fontAlgn="auto" hangingPunct="1">
              <a:spcBef>
                <a:spcPts val="0"/>
              </a:spcBef>
              <a:spcAft>
                <a:spcPts val="0"/>
              </a:spcAft>
            </a:pPr>
            <a:r>
              <a:rPr lang="en-US" dirty="0">
                <a:solidFill>
                  <a:srgbClr val="0305FF"/>
                </a:solidFill>
              </a:rPr>
              <a:t>Topic Modeling</a:t>
            </a:r>
          </a:p>
          <a:p>
            <a:pPr lvl="1" eaLnBrk="1" fontAlgn="auto" hangingPunct="1">
              <a:spcBef>
                <a:spcPts val="0"/>
              </a:spcBef>
              <a:spcAft>
                <a:spcPts val="0"/>
              </a:spcAft>
            </a:pPr>
            <a:r>
              <a:rPr lang="en-US" dirty="0"/>
              <a:t>Topic = Word distribution</a:t>
            </a:r>
          </a:p>
          <a:p>
            <a:pPr lvl="1" eaLnBrk="1" fontAlgn="auto" hangingPunct="1">
              <a:spcBef>
                <a:spcPts val="0"/>
              </a:spcBef>
              <a:spcAft>
                <a:spcPts val="0"/>
              </a:spcAft>
            </a:pPr>
            <a:r>
              <a:rPr lang="en-US" dirty="0"/>
              <a:t>From LDA-Model: P(Z | </a:t>
            </a:r>
            <a:r>
              <a:rPr lang="en-US" b="1" dirty="0"/>
              <a:t>w</a:t>
            </a:r>
            <a:r>
              <a:rPr lang="en-US" dirty="0"/>
              <a:t>)</a:t>
            </a:r>
          </a:p>
          <a:p>
            <a:pPr lvl="1" eaLnBrk="1" fontAlgn="auto" hangingPunct="1">
              <a:spcBef>
                <a:spcPts val="0"/>
              </a:spcBef>
              <a:spcAft>
                <a:spcPts val="0"/>
              </a:spcAft>
            </a:pPr>
            <a:r>
              <a:rPr lang="en-US" dirty="0"/>
              <a:t>Assumption: </a:t>
            </a:r>
            <a:r>
              <a:rPr lang="en-US" dirty="0">
                <a:solidFill>
                  <a:srgbClr val="0305FF"/>
                </a:solidFill>
              </a:rPr>
              <a:t>Bag of words </a:t>
            </a:r>
            <a:r>
              <a:rPr lang="en-US" dirty="0"/>
              <a:t>model </a:t>
            </a:r>
            <a:br>
              <a:rPr lang="en-US" dirty="0"/>
            </a:br>
            <a:r>
              <a:rPr lang="en-US" dirty="0"/>
              <a:t>(independence, </a:t>
            </a:r>
            <a:r>
              <a:rPr lang="en-US" dirty="0">
                <a:solidFill>
                  <a:srgbClr val="0305FF"/>
                </a:solidFill>
              </a:rPr>
              <a:t>naïve Bayes</a:t>
            </a:r>
            <a:r>
              <a:rPr lang="en-US" dirty="0"/>
              <a:t>, unigram distribution)</a:t>
            </a:r>
          </a:p>
          <a:p>
            <a:pPr marL="0" indent="0" eaLnBrk="1" fontAlgn="auto" hangingPunct="1">
              <a:spcBef>
                <a:spcPts val="0"/>
              </a:spcBef>
              <a:spcAft>
                <a:spcPts val="0"/>
              </a:spcAft>
              <a:buNone/>
            </a:pPr>
            <a:r>
              <a:rPr lang="en-US" dirty="0">
                <a:solidFill>
                  <a:srgbClr val="FF0000"/>
                </a:solidFill>
              </a:rPr>
              <a:t>Words are not independent </a:t>
            </a:r>
            <a:r>
              <a:rPr lang="en-US" dirty="0"/>
              <a:t>of each other</a:t>
            </a:r>
          </a:p>
          <a:p>
            <a:pPr eaLnBrk="1" fontAlgn="auto" hangingPunct="1">
              <a:spcBef>
                <a:spcPts val="0"/>
              </a:spcBef>
              <a:spcAft>
                <a:spcPts val="0"/>
              </a:spcAft>
            </a:pPr>
            <a:r>
              <a:rPr lang="en-US" dirty="0"/>
              <a:t>Word similarity measures</a:t>
            </a:r>
          </a:p>
          <a:p>
            <a:pPr eaLnBrk="1" fontAlgn="auto" hangingPunct="1">
              <a:spcBef>
                <a:spcPts val="0"/>
              </a:spcBef>
              <a:spcAft>
                <a:spcPts val="0"/>
              </a:spcAft>
            </a:pPr>
            <a:r>
              <a:rPr lang="en-US" dirty="0"/>
              <a:t>Extend query with similar words automatically</a:t>
            </a:r>
          </a:p>
          <a:p>
            <a:pPr eaLnBrk="1" fontAlgn="auto" hangingPunct="1">
              <a:spcBef>
                <a:spcPts val="0"/>
              </a:spcBef>
              <a:spcAft>
                <a:spcPts val="0"/>
              </a:spcAft>
            </a:pPr>
            <a:r>
              <a:rPr lang="en-US" dirty="0"/>
              <a:t>Extend query with most frequent followers/predecessors</a:t>
            </a:r>
          </a:p>
          <a:p>
            <a:pPr eaLnBrk="1" fontAlgn="auto" hangingPunct="1">
              <a:spcBef>
                <a:spcPts val="0"/>
              </a:spcBef>
              <a:spcAft>
                <a:spcPts val="0"/>
              </a:spcAft>
            </a:pPr>
            <a:r>
              <a:rPr lang="en-US" dirty="0"/>
              <a:t>Insert words in anticipated gaps in a string query</a:t>
            </a:r>
          </a:p>
          <a:p>
            <a:pPr marL="0" indent="0" eaLnBrk="1" fontAlgn="auto" hangingPunct="1">
              <a:spcBef>
                <a:spcPts val="0"/>
              </a:spcBef>
              <a:spcAft>
                <a:spcPts val="0"/>
              </a:spcAft>
              <a:buNone/>
            </a:pPr>
            <a:r>
              <a:rPr lang="en-US" dirty="0"/>
              <a:t>Need to represent </a:t>
            </a:r>
            <a:r>
              <a:rPr lang="en-US"/>
              <a:t>more aspects of </a:t>
            </a:r>
            <a:r>
              <a:rPr lang="en-US" dirty="0">
                <a:solidFill>
                  <a:srgbClr val="0305FF"/>
                </a:solidFill>
              </a:rPr>
              <a:t>word semantics</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Tree>
    <p:extLst>
      <p:ext uri="{BB962C8B-B14F-4D97-AF65-F5344CB8AC3E}">
        <p14:creationId xmlns:p14="http://schemas.microsoft.com/office/powerpoint/2010/main" val="25299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F819-61BD-6D4A-AAFE-050F8DF985F8}"/>
              </a:ext>
            </a:extLst>
          </p:cNvPr>
          <p:cNvSpPr>
            <a:spLocks noGrp="1"/>
          </p:cNvSpPr>
          <p:nvPr>
            <p:ph type="title"/>
          </p:nvPr>
        </p:nvSpPr>
        <p:spPr/>
        <p:txBody>
          <a:bodyPr/>
          <a:lstStyle/>
          <a:p>
            <a:r>
              <a:rPr lang="en-DE" dirty="0"/>
              <a:t>CBOW: Derivation of Learning Procedure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96A0A7-EE88-2D49-A2B5-7C9A804A8F8D}"/>
                  </a:ext>
                </a:extLst>
              </p:cNvPr>
              <p:cNvSpPr>
                <a:spLocks noGrp="1"/>
              </p:cNvSpPr>
              <p:nvPr>
                <p:ph idx="1"/>
              </p:nvPr>
            </p:nvSpPr>
            <p:spPr/>
            <p:txBody>
              <a:bodyPr/>
              <a:lstStyle/>
              <a:p>
                <a:pPr marL="0" indent="0">
                  <a:buNone/>
                </a:pPr>
                <a:r>
                  <a:rPr lang="en-DE" dirty="0"/>
                  <a:t> </a:t>
                </a:r>
              </a:p>
              <a:p>
                <a:pPr marL="0" indent="0">
                  <a:lnSpc>
                    <a:spcPct val="150000"/>
                  </a:lnSpc>
                  <a:buNone/>
                </a:pPr>
                <a:r>
                  <a:rPr lang="de-DE" i="1" dirty="0" err="1">
                    <a:latin typeface="Cambria Math" panose="02040503050406030204" pitchFamily="18" charset="0"/>
                  </a:rPr>
                  <a:t>Minimize</a:t>
                </a:r>
                <a:r>
                  <a:rPr lang="de-DE" i="1" dirty="0">
                    <a:latin typeface="Cambria Math" panose="02040503050406030204" pitchFamily="18" charset="0"/>
                  </a:rPr>
                  <a:t>   </a:t>
                </a:r>
                <a14:m>
                  <m:oMath xmlns:m="http://schemas.openxmlformats.org/officeDocument/2006/math">
                    <m:r>
                      <a:rPr lang="de-DE" i="1">
                        <a:latin typeface="Cambria Math" panose="02040503050406030204" pitchFamily="18" charset="0"/>
                      </a:rPr>
                      <m:t>−</m:t>
                    </m:r>
                    <m:func>
                      <m:funcPr>
                        <m:ctrlPr>
                          <a:rPr lang="de-DE" i="1">
                            <a:latin typeface="Cambria Math" panose="02040503050406030204" pitchFamily="18" charset="0"/>
                          </a:rPr>
                        </m:ctrlPr>
                      </m:funcPr>
                      <m:fName>
                        <m:r>
                          <m:rPr>
                            <m:sty m:val="p"/>
                          </m:rPr>
                          <a:rPr lang="de-DE">
                            <a:latin typeface="Cambria Math" panose="02040503050406030204" pitchFamily="18" charset="0"/>
                          </a:rPr>
                          <m:t>log</m:t>
                        </m:r>
                      </m:fName>
                      <m:e>
                        <m:r>
                          <a:rPr lang="de-DE" i="1">
                            <a:latin typeface="Cambria Math" panose="02040503050406030204" pitchFamily="18" charset="0"/>
                          </a:rPr>
                          <m:t>𝑃</m:t>
                        </m:r>
                        <m:d>
                          <m:dPr>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sub>
                            </m:sSub>
                          </m:e>
                        </m:d>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r>
                              <a:rPr lang="de-DE" i="1">
                                <a:latin typeface="Cambria Math" panose="02040503050406030204" pitchFamily="18" charset="0"/>
                              </a:rPr>
                              <m:t>−</m:t>
                            </m:r>
                            <m:r>
                              <a:rPr lang="de-DE" i="1">
                                <a:latin typeface="Cambria Math" panose="02040503050406030204" pitchFamily="18" charset="0"/>
                              </a:rPr>
                              <m:t>𝑘</m:t>
                            </m:r>
                          </m:sub>
                        </m:sSub>
                        <m:r>
                          <a:rPr lang="de-DE" b="0" i="1" smtClean="0">
                            <a:latin typeface="Cambria Math" panose="02040503050406030204" pitchFamily="18" charset="0"/>
                          </a:rPr>
                          <m:t>,</m:t>
                        </m:r>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r>
                              <a:rPr lang="de-DE" i="1">
                                <a:latin typeface="Cambria Math" panose="02040503050406030204" pitchFamily="18" charset="0"/>
                              </a:rPr>
                              <m:t>+1</m:t>
                            </m:r>
                          </m:sub>
                        </m:sSub>
                        <m:r>
                          <a:rPr lang="de-DE" i="1">
                            <a:latin typeface="Cambria Math" panose="02040503050406030204" pitchFamily="18" charset="0"/>
                          </a:rPr>
                          <m:t>, …</m:t>
                        </m:r>
                        <m:r>
                          <m:rPr>
                            <m:nor/>
                          </m:rPr>
                          <a:rPr lang="en-DE" dirty="0"/>
                          <m:t>, </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r>
                              <a:rPr lang="de-DE" i="1">
                                <a:latin typeface="Cambria Math" panose="02040503050406030204" pitchFamily="18" charset="0"/>
                              </a:rPr>
                              <m:t>+</m:t>
                            </m:r>
                            <m:r>
                              <a:rPr lang="de-DE" i="1">
                                <a:latin typeface="Cambria Math" panose="02040503050406030204" pitchFamily="18" charset="0"/>
                              </a:rPr>
                              <m:t>𝑘</m:t>
                            </m:r>
                          </m:sub>
                        </m:sSub>
                        <m:r>
                          <a:rPr lang="de-DE" i="1">
                            <a:latin typeface="Cambria Math" panose="02040503050406030204" pitchFamily="18" charset="0"/>
                          </a:rPr>
                          <m:t>)</m:t>
                        </m:r>
                      </m:e>
                    </m:func>
                  </m:oMath>
                </a14:m>
                <a:br>
                  <a:rPr lang="de-DE" i="1" dirty="0">
                    <a:latin typeface="Cambria Math" panose="02040503050406030204" pitchFamily="18" charset="0"/>
                  </a:rPr>
                </a:br>
                <a:r>
                  <a:rPr lang="de-DE" dirty="0">
                    <a:latin typeface="Cambria Math" panose="02040503050406030204" pitchFamily="18" charset="0"/>
                  </a:rPr>
                  <a:t>= </a:t>
                </a:r>
                <a14:m>
                  <m:oMath xmlns:m="http://schemas.openxmlformats.org/officeDocument/2006/math">
                    <m:r>
                      <a:rPr lang="de-DE" i="1">
                        <a:latin typeface="Cambria Math" panose="02040503050406030204" pitchFamily="18" charset="0"/>
                      </a:rPr>
                      <m:t>−</m:t>
                    </m:r>
                    <m:func>
                      <m:funcPr>
                        <m:ctrlPr>
                          <a:rPr lang="de-DE" i="1">
                            <a:latin typeface="Cambria Math" panose="02040503050406030204" pitchFamily="18" charset="0"/>
                          </a:rPr>
                        </m:ctrlPr>
                      </m:funcPr>
                      <m:fName>
                        <m:r>
                          <m:rPr>
                            <m:sty m:val="p"/>
                          </m:rPr>
                          <a:rPr lang="de-DE">
                            <a:latin typeface="Cambria Math" panose="02040503050406030204" pitchFamily="18" charset="0"/>
                          </a:rPr>
                          <m:t>log</m:t>
                        </m:r>
                      </m:fName>
                      <m:e>
                        <m:r>
                          <a:rPr lang="de-DE" i="1">
                            <a:latin typeface="Cambria Math" panose="02040503050406030204" pitchFamily="18" charset="0"/>
                          </a:rPr>
                          <m:t>𝑃</m:t>
                        </m:r>
                        <m:d>
                          <m:dPr>
                            <m:endChr m:val="|"/>
                            <m:ctrlPr>
                              <a:rPr lang="de-DE" i="1">
                                <a:latin typeface="Cambria Math" panose="02040503050406030204" pitchFamily="18" charset="0"/>
                              </a:rPr>
                            </m:ctrlPr>
                          </m:dPr>
                          <m:e>
                            <m:r>
                              <a:rPr lang="de-DE" i="1">
                                <a:latin typeface="Cambria Math" panose="02040503050406030204" pitchFamily="18" charset="0"/>
                              </a:rPr>
                              <m:t>𝑊</m:t>
                            </m:r>
                            <m:r>
                              <a:rPr lang="de-DE" b="0" i="1" smtClean="0">
                                <a:latin typeface="Cambria Math" panose="02040503050406030204" pitchFamily="18" charset="0"/>
                              </a:rPr>
                              <m:t>′</m:t>
                            </m:r>
                            <m:d>
                              <m:dPr>
                                <m:begChr m:val="["/>
                                <m:endChr m:val="]"/>
                                <m:ctrlPr>
                                  <a:rPr lang="de-DE" i="1">
                                    <a:latin typeface="Cambria Math" panose="02040503050406030204" pitchFamily="18" charset="0"/>
                                  </a:rPr>
                                </m:ctrlPr>
                              </m:dPr>
                              <m:e>
                                <m:r>
                                  <a:rPr lang="de-DE" i="1">
                                    <a:latin typeface="Cambria Math" panose="02040503050406030204" pitchFamily="18" charset="0"/>
                                  </a:rPr>
                                  <m:t>𝑐</m:t>
                                </m:r>
                              </m:e>
                            </m:d>
                            <m:r>
                              <a:rPr lang="de-DE" b="0" i="1" smtClean="0">
                                <a:latin typeface="Cambria Math" panose="02040503050406030204" pitchFamily="18" charset="0"/>
                              </a:rPr>
                              <m:t> </m:t>
                            </m:r>
                          </m:e>
                        </m:d>
                        <m:r>
                          <a:rPr lang="de-DE" i="1">
                            <a:latin typeface="Cambria Math" panose="02040503050406030204" pitchFamily="18" charset="0"/>
                          </a:rPr>
                          <m:t> </m:t>
                        </m:r>
                        <m:acc>
                          <m:accPr>
                            <m:chr m:val="̂"/>
                            <m:ctrlPr>
                              <a:rPr lang="de-DE" i="1">
                                <a:latin typeface="Cambria Math" panose="02040503050406030204" pitchFamily="18" charset="0"/>
                              </a:rPr>
                            </m:ctrlPr>
                          </m:accPr>
                          <m:e>
                            <m:r>
                              <a:rPr lang="de-DE" i="1">
                                <a:latin typeface="Cambria Math" panose="02040503050406030204" pitchFamily="18" charset="0"/>
                              </a:rPr>
                              <m:t>𝑣</m:t>
                            </m:r>
                          </m:e>
                        </m:acc>
                        <m:r>
                          <a:rPr lang="de-DE" i="1">
                            <a:latin typeface="Cambria Math" panose="02040503050406030204" pitchFamily="18" charset="0"/>
                          </a:rPr>
                          <m:t>)</m:t>
                        </m:r>
                      </m:e>
                    </m:func>
                  </m:oMath>
                </a14:m>
                <a:r>
                  <a:rPr lang="de-DE" dirty="0"/>
                  <a:t>  (and due </a:t>
                </a:r>
                <a:r>
                  <a:rPr lang="de-DE" dirty="0" err="1"/>
                  <a:t>to</a:t>
                </a:r>
                <a:r>
                  <a:rPr lang="de-DE" dirty="0"/>
                  <a:t> </a:t>
                </a:r>
                <a:r>
                  <a:rPr lang="de-DE" dirty="0" err="1"/>
                  <a:t>the</a:t>
                </a:r>
                <a:r>
                  <a:rPr lang="de-DE" dirty="0"/>
                  <a:t> </a:t>
                </a:r>
                <a:r>
                  <a:rPr lang="de-DE" dirty="0" err="1"/>
                  <a:t>softmax</a:t>
                </a:r>
                <a:r>
                  <a:rPr lang="de-DE" dirty="0"/>
                  <a:t>)</a:t>
                </a:r>
              </a:p>
              <a:p>
                <a:pPr marL="0" indent="0">
                  <a:buNone/>
                </a:pPr>
                <a:r>
                  <a:rPr lang="de-DE" dirty="0"/>
                  <a:t>= </a:t>
                </a:r>
                <a14:m>
                  <m:oMath xmlns:m="http://schemas.openxmlformats.org/officeDocument/2006/math">
                    <m:r>
                      <a:rPr lang="de-DE" i="1">
                        <a:latin typeface="Cambria Math" panose="02040503050406030204" pitchFamily="18" charset="0"/>
                      </a:rPr>
                      <m:t>−</m:t>
                    </m:r>
                    <m:func>
                      <m:funcPr>
                        <m:ctrlPr>
                          <a:rPr lang="de-DE" i="1">
                            <a:latin typeface="Cambria Math" panose="02040503050406030204" pitchFamily="18" charset="0"/>
                          </a:rPr>
                        </m:ctrlPr>
                      </m:funcPr>
                      <m:fName>
                        <m:r>
                          <m:rPr>
                            <m:sty m:val="p"/>
                          </m:rPr>
                          <a:rPr lang="de-DE">
                            <a:latin typeface="Cambria Math" panose="02040503050406030204" pitchFamily="18" charset="0"/>
                          </a:rPr>
                          <m:t>log</m:t>
                        </m:r>
                      </m:fName>
                      <m:e>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𝑊</m:t>
                                </m:r>
                                <m:r>
                                  <a:rPr lang="de-DE" b="0" i="1" smtClean="0">
                                    <a:latin typeface="Cambria Math" panose="02040503050406030204" pitchFamily="18" charset="0"/>
                                  </a:rPr>
                                  <m:t>′</m:t>
                                </m:r>
                                <m:d>
                                  <m:dPr>
                                    <m:begChr m:val="["/>
                                    <m:endChr m:val="]"/>
                                    <m:ctrlPr>
                                      <a:rPr lang="de-DE" i="1">
                                        <a:latin typeface="Cambria Math" panose="02040503050406030204" pitchFamily="18" charset="0"/>
                                      </a:rPr>
                                    </m:ctrlPr>
                                  </m:dPr>
                                  <m:e>
                                    <m:r>
                                      <a:rPr lang="de-DE" i="1">
                                        <a:latin typeface="Cambria Math" panose="02040503050406030204" pitchFamily="18" charset="0"/>
                                      </a:rPr>
                                      <m:t>𝑐</m:t>
                                    </m:r>
                                  </m:e>
                                </m:d>
                                <m:r>
                                  <a:rPr lang="de-DE" i="1" baseline="30000">
                                    <a:latin typeface="Cambria Math" panose="02040503050406030204" pitchFamily="18" charset="0"/>
                                  </a:rPr>
                                  <m:t>𝑇</m:t>
                                </m:r>
                                <m:acc>
                                  <m:accPr>
                                    <m:chr m:val="̂"/>
                                    <m:ctrlPr>
                                      <a:rPr lang="de-DE" i="1">
                                        <a:latin typeface="Cambria Math" panose="02040503050406030204" pitchFamily="18" charset="0"/>
                                      </a:rPr>
                                    </m:ctrlPr>
                                  </m:accPr>
                                  <m:e>
                                    <m:r>
                                      <a:rPr lang="de-DE" i="1">
                                        <a:latin typeface="Cambria Math" panose="02040503050406030204" pitchFamily="18" charset="0"/>
                                      </a:rPr>
                                      <m:t>𝑣</m:t>
                                    </m:r>
                                  </m:e>
                                </m:acc>
                              </m:sup>
                            </m:sSup>
                          </m:num>
                          <m:den>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𝑗</m:t>
                                </m:r>
                                <m:r>
                                  <a:rPr lang="de-DE" i="1">
                                    <a:latin typeface="Cambria Math" panose="02040503050406030204" pitchFamily="18" charset="0"/>
                                  </a:rPr>
                                  <m:t>=1</m:t>
                                </m:r>
                              </m:sub>
                              <m:sup>
                                <m:r>
                                  <a:rPr lang="de-DE" i="1">
                                    <a:latin typeface="Cambria Math" panose="02040503050406030204" pitchFamily="18" charset="0"/>
                                  </a:rPr>
                                  <m:t>𝑉</m:t>
                                </m:r>
                              </m:sup>
                              <m:e>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𝑊</m:t>
                                    </m:r>
                                    <m:r>
                                      <a:rPr lang="de-DE" b="0" i="1" smtClean="0">
                                        <a:latin typeface="Cambria Math" panose="02040503050406030204" pitchFamily="18" charset="0"/>
                                      </a:rPr>
                                      <m:t>′</m:t>
                                    </m:r>
                                    <m:d>
                                      <m:dPr>
                                        <m:begChr m:val="["/>
                                        <m:endChr m:val="]"/>
                                        <m:ctrlPr>
                                          <a:rPr lang="de-DE" i="1">
                                            <a:latin typeface="Cambria Math" panose="02040503050406030204" pitchFamily="18" charset="0"/>
                                          </a:rPr>
                                        </m:ctrlPr>
                                      </m:dPr>
                                      <m:e>
                                        <m:r>
                                          <a:rPr lang="de-DE" i="1">
                                            <a:latin typeface="Cambria Math" panose="02040503050406030204" pitchFamily="18" charset="0"/>
                                          </a:rPr>
                                          <m:t>𝑐</m:t>
                                        </m:r>
                                      </m:e>
                                    </m:d>
                                    <m:r>
                                      <a:rPr lang="de-DE" i="1" baseline="30000">
                                        <a:latin typeface="Cambria Math" panose="02040503050406030204" pitchFamily="18" charset="0"/>
                                      </a:rPr>
                                      <m:t>𝑇</m:t>
                                    </m:r>
                                    <m:r>
                                      <a:rPr lang="de-DE" i="1" baseline="-25000">
                                        <a:latin typeface="Cambria Math" panose="02040503050406030204" pitchFamily="18" charset="0"/>
                                      </a:rPr>
                                      <m:t>𝑗</m:t>
                                    </m:r>
                                    <m:acc>
                                      <m:accPr>
                                        <m:chr m:val="̂"/>
                                        <m:ctrlPr>
                                          <a:rPr lang="de-DE" i="1">
                                            <a:latin typeface="Cambria Math" panose="02040503050406030204" pitchFamily="18" charset="0"/>
                                          </a:rPr>
                                        </m:ctrlPr>
                                      </m:accPr>
                                      <m:e>
                                        <m:r>
                                          <a:rPr lang="de-DE" i="1">
                                            <a:latin typeface="Cambria Math" panose="02040503050406030204" pitchFamily="18" charset="0"/>
                                          </a:rPr>
                                          <m:t>𝑣</m:t>
                                        </m:r>
                                      </m:e>
                                    </m:acc>
                                  </m:sup>
                                </m:sSup>
                              </m:e>
                            </m:nary>
                          </m:den>
                        </m:f>
                      </m:e>
                    </m:func>
                  </m:oMath>
                </a14:m>
                <a:endParaRPr lang="de-DE" b="0" dirty="0"/>
              </a:p>
              <a:p>
                <a:pPr marL="0" indent="0">
                  <a:buNone/>
                </a:pPr>
                <a14:m>
                  <m:oMath xmlns:m="http://schemas.openxmlformats.org/officeDocument/2006/math">
                    <m:r>
                      <a:rPr lang="de-DE" b="0" i="1" smtClean="0">
                        <a:latin typeface="Cambria Math" panose="02040503050406030204" pitchFamily="18" charset="0"/>
                      </a:rPr>
                      <m:t>=− </m:t>
                    </m:r>
                    <m:r>
                      <a:rPr lang="de-DE" i="1">
                        <a:latin typeface="Cambria Math" panose="02040503050406030204" pitchFamily="18" charset="0"/>
                      </a:rPr>
                      <m:t>𝑊</m:t>
                    </m:r>
                    <m:r>
                      <a:rPr lang="de-DE" b="0" i="1" smtClean="0">
                        <a:latin typeface="Cambria Math" panose="02040503050406030204" pitchFamily="18" charset="0"/>
                      </a:rPr>
                      <m:t>′</m:t>
                    </m:r>
                    <m:d>
                      <m:dPr>
                        <m:begChr m:val="["/>
                        <m:endChr m:val="]"/>
                        <m:ctrlPr>
                          <a:rPr lang="de-DE" i="1">
                            <a:latin typeface="Cambria Math" panose="02040503050406030204" pitchFamily="18" charset="0"/>
                          </a:rPr>
                        </m:ctrlPr>
                      </m:dPr>
                      <m:e>
                        <m:r>
                          <a:rPr lang="de-DE" i="1">
                            <a:latin typeface="Cambria Math" panose="02040503050406030204" pitchFamily="18" charset="0"/>
                          </a:rPr>
                          <m:t>𝑐</m:t>
                        </m:r>
                      </m:e>
                    </m:d>
                    <m:r>
                      <a:rPr lang="de-DE" i="1" baseline="30000">
                        <a:latin typeface="Cambria Math" panose="02040503050406030204" pitchFamily="18" charset="0"/>
                      </a:rPr>
                      <m:t>𝑇</m:t>
                    </m:r>
                    <m:acc>
                      <m:accPr>
                        <m:chr m:val="̂"/>
                        <m:ctrlPr>
                          <a:rPr lang="de-DE" i="1">
                            <a:latin typeface="Cambria Math" panose="02040503050406030204" pitchFamily="18" charset="0"/>
                          </a:rPr>
                        </m:ctrlPr>
                      </m:accPr>
                      <m:e>
                        <m:r>
                          <a:rPr lang="de-DE" i="1">
                            <a:latin typeface="Cambria Math" panose="02040503050406030204" pitchFamily="18" charset="0"/>
                          </a:rPr>
                          <m:t>𝑣</m:t>
                        </m:r>
                      </m:e>
                    </m:acc>
                    <m:r>
                      <a:rPr lang="de-DE" b="0" i="1" smtClean="0">
                        <a:latin typeface="Cambria Math" panose="02040503050406030204" pitchFamily="18" charset="0"/>
                      </a:rPr>
                      <m:t>+</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log</m:t>
                        </m:r>
                      </m:fName>
                      <m:e>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𝑗</m:t>
                            </m:r>
                            <m:r>
                              <a:rPr lang="de-DE" i="1">
                                <a:latin typeface="Cambria Math" panose="02040503050406030204" pitchFamily="18" charset="0"/>
                              </a:rPr>
                              <m:t>=1</m:t>
                            </m:r>
                          </m:sub>
                          <m:sup>
                            <m:r>
                              <a:rPr lang="de-DE" i="1">
                                <a:latin typeface="Cambria Math" panose="02040503050406030204" pitchFamily="18" charset="0"/>
                              </a:rPr>
                              <m:t>𝑉</m:t>
                            </m:r>
                          </m:sup>
                          <m:e>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𝑊</m:t>
                                </m:r>
                                <m:r>
                                  <a:rPr lang="de-DE" b="0" i="1" smtClean="0">
                                    <a:latin typeface="Cambria Math" panose="02040503050406030204" pitchFamily="18" charset="0"/>
                                  </a:rPr>
                                  <m:t>′</m:t>
                                </m:r>
                                <m:d>
                                  <m:dPr>
                                    <m:begChr m:val="["/>
                                    <m:endChr m:val="]"/>
                                    <m:ctrlPr>
                                      <a:rPr lang="de-DE" i="1">
                                        <a:latin typeface="Cambria Math" panose="02040503050406030204" pitchFamily="18" charset="0"/>
                                      </a:rPr>
                                    </m:ctrlPr>
                                  </m:dPr>
                                  <m:e>
                                    <m:r>
                                      <a:rPr lang="de-DE" b="0" i="1" smtClean="0">
                                        <a:latin typeface="Cambria Math" panose="02040503050406030204" pitchFamily="18" charset="0"/>
                                      </a:rPr>
                                      <m:t>𝑗</m:t>
                                    </m:r>
                                  </m:e>
                                </m:d>
                                <m:r>
                                  <a:rPr lang="de-DE" i="1" baseline="30000">
                                    <a:latin typeface="Cambria Math" panose="02040503050406030204" pitchFamily="18" charset="0"/>
                                  </a:rPr>
                                  <m:t>𝑇</m:t>
                                </m:r>
                                <m:acc>
                                  <m:accPr>
                                    <m:chr m:val="̂"/>
                                    <m:ctrlPr>
                                      <a:rPr lang="de-DE" i="1">
                                        <a:latin typeface="Cambria Math" panose="02040503050406030204" pitchFamily="18" charset="0"/>
                                      </a:rPr>
                                    </m:ctrlPr>
                                  </m:accPr>
                                  <m:e>
                                    <m:r>
                                      <a:rPr lang="de-DE" i="1">
                                        <a:latin typeface="Cambria Math" panose="02040503050406030204" pitchFamily="18" charset="0"/>
                                      </a:rPr>
                                      <m:t>𝑣</m:t>
                                    </m:r>
                                  </m:e>
                                </m:acc>
                              </m:sup>
                            </m:sSup>
                          </m:e>
                        </m:nary>
                      </m:e>
                    </m:func>
                  </m:oMath>
                </a14:m>
                <a:r>
                  <a:rPr lang="de-DE" b="0" dirty="0"/>
                  <a:t> </a:t>
                </a:r>
              </a:p>
              <a:p>
                <a:pPr marL="0" indent="0">
                  <a:buNone/>
                </a:pPr>
                <a:r>
                  <a:rPr lang="de-DE" dirty="0" err="1"/>
                  <a:t>where</a:t>
                </a:r>
                <a:r>
                  <a:rPr lang="de-DE" dirty="0"/>
                  <a:t> </a:t>
                </a:r>
              </a:p>
              <a:p>
                <a:pPr marL="0" indent="0">
                  <a:buNone/>
                </a:pPr>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𝑣</m:t>
                        </m:r>
                      </m:e>
                    </m:acc>
                    <m:r>
                      <a:rPr lang="de-DE" b="0" i="1" smtClean="0">
                        <a:latin typeface="Cambria Math" panose="02040503050406030204" pitchFamily="18" charset="0"/>
                      </a:rPr>
                      <m:t>=</m:t>
                    </m:r>
                    <m:r>
                      <a:rPr lang="de-DE" b="0" i="0" smtClean="0">
                        <a:latin typeface="Cambria Math" panose="02040503050406030204" pitchFamily="18" charset="0"/>
                      </a:rPr>
                      <m:t> </m:t>
                    </m:r>
                    <m:sSup>
                      <m:sSupPr>
                        <m:ctrlPr>
                          <a:rPr lang="de-DE" b="0" i="1" smtClean="0">
                            <a:latin typeface="Cambria Math" panose="02040503050406030204" pitchFamily="18" charset="0"/>
                          </a:rPr>
                        </m:ctrlPr>
                      </m:sSupPr>
                      <m:e>
                        <m:r>
                          <a:rPr lang="de-DE" b="0" i="1" smtClean="0">
                            <a:latin typeface="Cambria Math" panose="02040503050406030204" pitchFamily="18" charset="0"/>
                          </a:rPr>
                          <m:t>(2</m:t>
                        </m:r>
                        <m:r>
                          <a:rPr lang="de-DE" b="0" i="1" smtClean="0">
                            <a:latin typeface="Cambria Math" panose="02040503050406030204" pitchFamily="18" charset="0"/>
                          </a:rPr>
                          <m:t>𝑘</m:t>
                        </m:r>
                        <m:r>
                          <a:rPr lang="de-DE" b="0" i="1" smtClean="0">
                            <a:latin typeface="Cambria Math" panose="02040503050406030204" pitchFamily="18" charset="0"/>
                          </a:rPr>
                          <m:t>)</m:t>
                        </m:r>
                      </m:e>
                      <m:sup>
                        <m:r>
                          <a:rPr lang="de-DE" b="0" i="1" smtClean="0">
                            <a:latin typeface="Cambria Math" panose="02040503050406030204" pitchFamily="18" charset="0"/>
                          </a:rPr>
                          <m:t>−1</m:t>
                        </m:r>
                      </m:sup>
                    </m:sSup>
                    <m:nary>
                      <m:naryPr>
                        <m:chr m:val="∑"/>
                        <m:ctrlPr>
                          <a:rPr lang="de-DE" b="0" i="1" smtClean="0">
                            <a:latin typeface="Cambria Math" panose="02040503050406030204" pitchFamily="18" charset="0"/>
                          </a:rPr>
                        </m:ctrlPr>
                      </m:naryPr>
                      <m:sub>
                        <m:r>
                          <m:rPr>
                            <m:brk m:alnAt="23"/>
                          </m:rP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𝑘</m:t>
                        </m:r>
                      </m:sub>
                      <m:sup>
                        <m:r>
                          <a:rPr lang="de-DE" b="0" i="1" smtClean="0">
                            <a:latin typeface="Cambria Math" panose="02040503050406030204" pitchFamily="18" charset="0"/>
                          </a:rPr>
                          <m:t>𝑘</m:t>
                        </m:r>
                      </m:sup>
                      <m:e>
                        <m:r>
                          <a:rPr lang="de-DE" b="0" i="1" smtClean="0">
                            <a:latin typeface="Cambria Math" panose="02040503050406030204" pitchFamily="18" charset="0"/>
                          </a:rPr>
                          <m:t>𝑊</m:t>
                        </m:r>
                        <m:r>
                          <a:rPr lang="de-DE" b="0" i="1" baseline="30000" smtClean="0">
                            <a:latin typeface="Cambria Math" panose="02040503050406030204" pitchFamily="18" charset="0"/>
                          </a:rPr>
                          <m:t>𝑇</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𝑤</m:t>
                            </m:r>
                          </m:e>
                          <m:sub>
                            <m:r>
                              <a:rPr lang="de-DE" b="0" i="1" smtClean="0">
                                <a:latin typeface="Cambria Math" panose="02040503050406030204" pitchFamily="18" charset="0"/>
                              </a:rPr>
                              <m:t>𝑐</m:t>
                            </m:r>
                            <m:r>
                              <a:rPr lang="de-DE" b="0" i="1" smtClean="0">
                                <a:latin typeface="Cambria Math" panose="02040503050406030204" pitchFamily="18" charset="0"/>
                              </a:rPr>
                              <m:t>+</m:t>
                            </m:r>
                            <m:r>
                              <a:rPr lang="de-DE" b="0" i="1" smtClean="0">
                                <a:latin typeface="Cambria Math" panose="02040503050406030204" pitchFamily="18" charset="0"/>
                              </a:rPr>
                              <m:t>𝑖</m:t>
                            </m:r>
                          </m:sub>
                        </m:sSub>
                      </m:e>
                    </m:nary>
                  </m:oMath>
                </a14:m>
                <a:r>
                  <a:rPr lang="de-DE" b="0" dirty="0"/>
                  <a:t> </a:t>
                </a:r>
              </a:p>
            </p:txBody>
          </p:sp>
        </mc:Choice>
        <mc:Fallback xmlns="">
          <p:sp>
            <p:nvSpPr>
              <p:cNvPr id="3" name="Content Placeholder 2">
                <a:extLst>
                  <a:ext uri="{FF2B5EF4-FFF2-40B4-BE49-F238E27FC236}">
                    <a16:creationId xmlns:a16="http://schemas.microsoft.com/office/drawing/2014/main" id="{DF96A0A7-EE88-2D49-A2B5-7C9A804A8F8D}"/>
                  </a:ext>
                </a:extLst>
              </p:cNvPr>
              <p:cNvSpPr>
                <a:spLocks noGrp="1" noRot="1" noChangeAspect="1" noMove="1" noResize="1" noEditPoints="1" noAdjustHandles="1" noChangeArrowheads="1" noChangeShapeType="1" noTextEdit="1"/>
              </p:cNvSpPr>
              <p:nvPr>
                <p:ph idx="1"/>
              </p:nvPr>
            </p:nvSpPr>
            <p:spPr>
              <a:blipFill>
                <a:blip r:embed="rId2"/>
                <a:stretch>
                  <a:fillRect l="-1389" b="-5357"/>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1DF8DCC4-D76D-7444-90C7-337A3E752049}"/>
              </a:ext>
            </a:extLst>
          </p:cNvPr>
          <p:cNvSpPr>
            <a:spLocks noGrp="1"/>
          </p:cNvSpPr>
          <p:nvPr>
            <p:ph type="sldNum" sz="quarter" idx="12"/>
          </p:nvPr>
        </p:nvSpPr>
        <p:spPr/>
        <p:txBody>
          <a:bodyPr/>
          <a:lstStyle/>
          <a:p>
            <a:pPr>
              <a:defRPr/>
            </a:pPr>
            <a:fld id="{A4C577E2-95DD-1F4B-A688-E8FB02007787}" type="slidenum">
              <a:rPr lang="de-DE" smtClean="0"/>
              <a:pPr>
                <a:defRPr/>
              </a:pPr>
              <a:t>20</a:t>
            </a:fld>
            <a:endParaRPr lang="de-DE"/>
          </a:p>
        </p:txBody>
      </p:sp>
      <p:sp>
        <p:nvSpPr>
          <p:cNvPr id="5" name="Cloud Callout 4">
            <a:extLst>
              <a:ext uri="{FF2B5EF4-FFF2-40B4-BE49-F238E27FC236}">
                <a16:creationId xmlns:a16="http://schemas.microsoft.com/office/drawing/2014/main" id="{688BD1DD-B1A8-7F4F-86B7-CEA212D44FFE}"/>
              </a:ext>
            </a:extLst>
          </p:cNvPr>
          <p:cNvSpPr/>
          <p:nvPr/>
        </p:nvSpPr>
        <p:spPr>
          <a:xfrm>
            <a:off x="5245549" y="4518674"/>
            <a:ext cx="3477841" cy="1152128"/>
          </a:xfrm>
          <a:prstGeom prst="cloudCallout">
            <a:avLst>
              <a:gd name="adj1" fmla="val -52633"/>
              <a:gd name="adj2" fmla="val -599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Use gradient decent to update word vectors</a:t>
            </a:r>
          </a:p>
        </p:txBody>
      </p:sp>
    </p:spTree>
    <p:extLst>
      <p:ext uri="{BB962C8B-B14F-4D97-AF65-F5344CB8AC3E}">
        <p14:creationId xmlns:p14="http://schemas.microsoft.com/office/powerpoint/2010/main" val="233452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21</a:t>
            </a:fld>
            <a:endParaRPr lang="en-US" dirty="0"/>
          </a:p>
        </p:txBody>
      </p:sp>
      <p:grpSp>
        <p:nvGrpSpPr>
          <p:cNvPr id="20" name="Group 19"/>
          <p:cNvGrpSpPr/>
          <p:nvPr/>
        </p:nvGrpSpPr>
        <p:grpSpPr>
          <a:xfrm>
            <a:off x="1836685" y="1781204"/>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6686" y="39319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28632" y="2445091"/>
            <a:ext cx="395108" cy="300082"/>
          </a:xfrm>
          <a:prstGeom prst="rect">
            <a:avLst/>
          </a:prstGeom>
          <a:noFill/>
        </p:spPr>
        <p:txBody>
          <a:bodyPr wrap="none" rtlCol="0">
            <a:spAutoFit/>
          </a:bodyPr>
          <a:lstStyle/>
          <a:p>
            <a:r>
              <a:rPr lang="en-US" sz="1350" dirty="0" err="1"/>
              <a:t>x</a:t>
            </a:r>
            <a:r>
              <a:rPr lang="en-US" sz="1350" baseline="-25000" dirty="0" err="1"/>
              <a:t>cat</a:t>
            </a:r>
            <a:endParaRPr lang="en-US" sz="1350" dirty="0"/>
          </a:p>
        </p:txBody>
      </p:sp>
      <p:sp>
        <p:nvSpPr>
          <p:cNvPr id="33" name="TextBox 32"/>
          <p:cNvSpPr txBox="1"/>
          <p:nvPr/>
        </p:nvSpPr>
        <p:spPr>
          <a:xfrm>
            <a:off x="1428632" y="4645195"/>
            <a:ext cx="377155" cy="300082"/>
          </a:xfrm>
          <a:prstGeom prst="rect">
            <a:avLst/>
          </a:prstGeom>
          <a:noFill/>
        </p:spPr>
        <p:txBody>
          <a:bodyPr wrap="none" rtlCol="0">
            <a:spAutoFit/>
          </a:bodyPr>
          <a:lstStyle/>
          <a:p>
            <a:r>
              <a:rPr lang="en-US" sz="1350" dirty="0" err="1"/>
              <a:t>x</a:t>
            </a:r>
            <a:r>
              <a:rPr lang="en-US" sz="1350" baseline="-25000" dirty="0" err="1"/>
              <a:t>on</a:t>
            </a:r>
            <a:endParaRPr lang="en-US" sz="1350" dirty="0"/>
          </a:p>
        </p:txBody>
      </p:sp>
      <p:grpSp>
        <p:nvGrpSpPr>
          <p:cNvPr id="46" name="Group 45"/>
          <p:cNvGrpSpPr/>
          <p:nvPr/>
        </p:nvGrpSpPr>
        <p:grpSpPr>
          <a:xfrm>
            <a:off x="4433456" y="31430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2" y="2851052"/>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1859" y="14039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4" y="17812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01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1" y="35623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239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1434" y="4582242"/>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64151" y="3588853"/>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39196" y="28501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6" y="42129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3" y="2415558"/>
            <a:ext cx="1072217" cy="300082"/>
          </a:xfrm>
          <a:prstGeom prst="rect">
            <a:avLst/>
          </a:prstGeom>
          <a:noFill/>
        </p:spPr>
        <p:txBody>
          <a:bodyPr wrap="none" rtlCol="0">
            <a:spAutoFit/>
          </a:bodyPr>
          <a:lstStyle/>
          <a:p>
            <a:r>
              <a:rPr lang="en-US" sz="1350" dirty="0"/>
              <a:t>Output layer</a:t>
            </a:r>
          </a:p>
        </p:txBody>
      </p:sp>
      <p:sp>
        <p:nvSpPr>
          <p:cNvPr id="74" name="TextBox 73"/>
          <p:cNvSpPr txBox="1"/>
          <p:nvPr/>
        </p:nvSpPr>
        <p:spPr>
          <a:xfrm>
            <a:off x="1197200" y="3321391"/>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7200" y="5447581"/>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71741" y="4845890"/>
            <a:ext cx="619080" cy="300082"/>
          </a:xfrm>
          <a:prstGeom prst="rect">
            <a:avLst/>
          </a:prstGeom>
          <a:noFill/>
        </p:spPr>
        <p:txBody>
          <a:bodyPr wrap="none" rtlCol="0">
            <a:spAutoFit/>
          </a:bodyPr>
          <a:lstStyle/>
          <a:p>
            <a:r>
              <a:rPr lang="en-US" sz="1350" dirty="0"/>
              <a:t>N-dim</a:t>
            </a:r>
          </a:p>
        </p:txBody>
      </p:sp>
      <p:sp>
        <p:nvSpPr>
          <p:cNvPr id="80" name="TextBox 79"/>
          <p:cNvSpPr txBox="1"/>
          <p:nvPr/>
        </p:nvSpPr>
        <p:spPr>
          <a:xfrm>
            <a:off x="7356958" y="4400003"/>
            <a:ext cx="604653" cy="300082"/>
          </a:xfrm>
          <a:prstGeom prst="rect">
            <a:avLst/>
          </a:prstGeom>
          <a:noFill/>
        </p:spPr>
        <p:txBody>
          <a:bodyPr wrap="none" rtlCol="0">
            <a:spAutoFit/>
          </a:bodyPr>
          <a:lstStyle/>
          <a:p>
            <a:r>
              <a:rPr lang="en-US" sz="1350" dirty="0"/>
              <a:t>V-dim</a:t>
            </a:r>
          </a:p>
        </p:txBody>
      </p:sp>
      <mc:AlternateContent xmlns:mc="http://schemas.openxmlformats.org/markup-compatibility/2006" xmlns:a14="http://schemas.microsoft.com/office/drawing/2010/main">
        <mc:Choice Requires="a14">
          <p:sp>
            <p:nvSpPr>
              <p:cNvPr id="98" name="TextBox 97"/>
              <p:cNvSpPr txBox="1"/>
              <p:nvPr/>
            </p:nvSpPr>
            <p:spPr>
              <a:xfrm>
                <a:off x="2053870" y="2801162"/>
                <a:ext cx="906402" cy="450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sSubSup>
                    </m:oMath>
                  </m:oMathPara>
                </a14:m>
                <a:endParaRPr lang="en-US" sz="2100" dirty="0"/>
              </a:p>
            </p:txBody>
          </p:sp>
        </mc:Choice>
        <mc:Fallback xmlns="">
          <p:sp>
            <p:nvSpPr>
              <p:cNvPr id="98" name="TextBox 97"/>
              <p:cNvSpPr txBox="1">
                <a:spLocks noRot="1" noChangeAspect="1" noMove="1" noResize="1" noEditPoints="1" noAdjustHandles="1" noChangeArrowheads="1" noChangeShapeType="1" noTextEdit="1"/>
              </p:cNvSpPr>
              <p:nvPr/>
            </p:nvSpPr>
            <p:spPr>
              <a:xfrm>
                <a:off x="2053870" y="2801162"/>
                <a:ext cx="906402" cy="450444"/>
              </a:xfrm>
              <a:prstGeom prst="rect">
                <a:avLst/>
              </a:prstGeom>
              <a:blipFill>
                <a:blip r:embed="rId3"/>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2157431" y="4243868"/>
                <a:ext cx="906402" cy="450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sSubSup>
                    </m:oMath>
                  </m:oMathPara>
                </a14:m>
                <a:endParaRPr lang="en-US" sz="2100" dirty="0"/>
              </a:p>
            </p:txBody>
          </p:sp>
        </mc:Choice>
        <mc:Fallback xmlns="">
          <p:sp>
            <p:nvSpPr>
              <p:cNvPr id="99" name="TextBox 98"/>
              <p:cNvSpPr txBox="1">
                <a:spLocks noRot="1" noChangeAspect="1" noMove="1" noResize="1" noEditPoints="1" noAdjustHandles="1" noChangeArrowheads="1" noChangeShapeType="1" noTextEdit="1"/>
              </p:cNvSpPr>
              <p:nvPr/>
            </p:nvSpPr>
            <p:spPr>
              <a:xfrm>
                <a:off x="2157431" y="4243868"/>
                <a:ext cx="906402" cy="450444"/>
              </a:xfrm>
              <a:prstGeom prst="rect">
                <a:avLst/>
              </a:prstGeom>
              <a:blipFill>
                <a:blip r:embed="rId4"/>
                <a:stretch>
                  <a:fillRect b="-1351"/>
                </a:stretch>
              </a:blipFill>
            </p:spPr>
            <p:txBody>
              <a:bodyPr/>
              <a:lstStyle/>
              <a:p>
                <a:r>
                  <a:rPr lang="en-US">
                    <a:noFill/>
                  </a:rPr>
                  <a:t> </a:t>
                </a:r>
              </a:p>
            </p:txBody>
          </p:sp>
        </mc:Fallback>
      </mc:AlternateContent>
      <p:graphicFrame>
        <p:nvGraphicFramePr>
          <p:cNvPr id="2" name="Table 1"/>
          <p:cNvGraphicFramePr>
            <a:graphicFrameLocks noGrp="1"/>
          </p:cNvGraphicFramePr>
          <p:nvPr/>
        </p:nvGraphicFramePr>
        <p:xfrm>
          <a:off x="2536924" y="1255867"/>
          <a:ext cx="2468880"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3241636"/>
                    </a:ext>
                  </a:extLst>
                </a:gridCol>
                <a:gridCol w="246888">
                  <a:extLst>
                    <a:ext uri="{9D8B030D-6E8A-4147-A177-3AD203B41FA5}">
                      <a16:colId xmlns:a16="http://schemas.microsoft.com/office/drawing/2014/main" val="4278168359"/>
                    </a:ext>
                  </a:extLst>
                </a:gridCol>
                <a:gridCol w="246888">
                  <a:extLst>
                    <a:ext uri="{9D8B030D-6E8A-4147-A177-3AD203B41FA5}">
                      <a16:colId xmlns:a16="http://schemas.microsoft.com/office/drawing/2014/main" val="1775200123"/>
                    </a:ext>
                  </a:extLst>
                </a:gridCol>
                <a:gridCol w="246888">
                  <a:extLst>
                    <a:ext uri="{9D8B030D-6E8A-4147-A177-3AD203B41FA5}">
                      <a16:colId xmlns:a16="http://schemas.microsoft.com/office/drawing/2014/main" val="3058570661"/>
                    </a:ext>
                  </a:extLst>
                </a:gridCol>
                <a:gridCol w="246888">
                  <a:extLst>
                    <a:ext uri="{9D8B030D-6E8A-4147-A177-3AD203B41FA5}">
                      <a16:colId xmlns:a16="http://schemas.microsoft.com/office/drawing/2014/main" val="3635929464"/>
                    </a:ext>
                  </a:extLst>
                </a:gridCol>
                <a:gridCol w="246888">
                  <a:extLst>
                    <a:ext uri="{9D8B030D-6E8A-4147-A177-3AD203B41FA5}">
                      <a16:colId xmlns:a16="http://schemas.microsoft.com/office/drawing/2014/main" val="1060927547"/>
                    </a:ext>
                  </a:extLst>
                </a:gridCol>
                <a:gridCol w="246888">
                  <a:extLst>
                    <a:ext uri="{9D8B030D-6E8A-4147-A177-3AD203B41FA5}">
                      <a16:colId xmlns:a16="http://schemas.microsoft.com/office/drawing/2014/main" val="2648937507"/>
                    </a:ext>
                  </a:extLst>
                </a:gridCol>
                <a:gridCol w="246888">
                  <a:extLst>
                    <a:ext uri="{9D8B030D-6E8A-4147-A177-3AD203B41FA5}">
                      <a16:colId xmlns:a16="http://schemas.microsoft.com/office/drawing/2014/main" val="3865230097"/>
                    </a:ext>
                  </a:extLst>
                </a:gridCol>
                <a:gridCol w="246888">
                  <a:extLst>
                    <a:ext uri="{9D8B030D-6E8A-4147-A177-3AD203B41FA5}">
                      <a16:colId xmlns:a16="http://schemas.microsoft.com/office/drawing/2014/main" val="2604712063"/>
                    </a:ext>
                  </a:extLst>
                </a:gridCol>
                <a:gridCol w="246888">
                  <a:extLst>
                    <a:ext uri="{9D8B030D-6E8A-4147-A177-3AD203B41FA5}">
                      <a16:colId xmlns:a16="http://schemas.microsoft.com/office/drawing/2014/main" val="3797226581"/>
                    </a:ext>
                  </a:extLst>
                </a:gridCol>
              </a:tblGrid>
              <a:tr h="246888">
                <a:tc>
                  <a:txBody>
                    <a:bodyPr/>
                    <a:lstStyle/>
                    <a:p>
                      <a:pPr algn="ctr"/>
                      <a:r>
                        <a:rPr lang="en-US" sz="900" b="0" dirty="0"/>
                        <a:t>0.1</a:t>
                      </a:r>
                    </a:p>
                  </a:txBody>
                  <a:tcPr marL="0" marR="0" marT="0" marB="0" anchor="ctr">
                    <a:solidFill>
                      <a:schemeClr val="bg1"/>
                    </a:solidFill>
                  </a:tcPr>
                </a:tc>
                <a:tc>
                  <a:txBody>
                    <a:bodyPr/>
                    <a:lstStyle/>
                    <a:p>
                      <a:pPr algn="ctr"/>
                      <a:r>
                        <a:rPr lang="en-US" sz="900" b="1" dirty="0">
                          <a:solidFill>
                            <a:srgbClr val="FF0000"/>
                          </a:solidFill>
                        </a:rPr>
                        <a:t>2.4</a:t>
                      </a:r>
                    </a:p>
                  </a:txBody>
                  <a:tcPr marL="0" marR="0" marT="0" marB="0" anchor="ctr">
                    <a:solidFill>
                      <a:schemeClr val="bg1"/>
                    </a:solidFill>
                  </a:tcPr>
                </a:tc>
                <a:tc>
                  <a:txBody>
                    <a:bodyPr/>
                    <a:lstStyle/>
                    <a:p>
                      <a:pPr algn="ctr"/>
                      <a:r>
                        <a:rPr lang="en-US" sz="900" b="0" dirty="0"/>
                        <a:t>1.6</a:t>
                      </a:r>
                    </a:p>
                  </a:txBody>
                  <a:tcPr marL="0" marR="0" marT="0" marB="0" anchor="ctr">
                    <a:solidFill>
                      <a:schemeClr val="bg1"/>
                    </a:solidFill>
                  </a:tcPr>
                </a:tc>
                <a:tc>
                  <a:txBody>
                    <a:bodyPr/>
                    <a:lstStyle/>
                    <a:p>
                      <a:pPr algn="ctr"/>
                      <a:r>
                        <a:rPr lang="en-US" sz="900" b="0" dirty="0"/>
                        <a:t>1.8</a:t>
                      </a:r>
                    </a:p>
                  </a:txBody>
                  <a:tcPr marL="0" marR="0" marT="0" marB="0" anchor="ctr">
                    <a:solidFill>
                      <a:schemeClr val="bg1"/>
                    </a:solidFill>
                  </a:tcPr>
                </a:tc>
                <a:tc>
                  <a:txBody>
                    <a:bodyPr/>
                    <a:lstStyle/>
                    <a:p>
                      <a:pPr algn="ctr"/>
                      <a:r>
                        <a:rPr lang="en-US" sz="900" b="0" dirty="0"/>
                        <a:t>0.5</a:t>
                      </a:r>
                    </a:p>
                  </a:txBody>
                  <a:tcPr marL="0" marR="0" marT="0" marB="0" anchor="ctr">
                    <a:solidFill>
                      <a:schemeClr val="bg1"/>
                    </a:solidFill>
                  </a:tcPr>
                </a:tc>
                <a:tc>
                  <a:txBody>
                    <a:bodyPr/>
                    <a:lstStyle/>
                    <a:p>
                      <a:pPr algn="ctr"/>
                      <a:r>
                        <a:rPr lang="en-US" sz="900" b="0" dirty="0"/>
                        <a:t>0.9</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3.2</a:t>
                      </a:r>
                    </a:p>
                  </a:txBody>
                  <a:tcPr marL="0" marR="0" marT="0" marB="0" anchor="ctr">
                    <a:solidFill>
                      <a:schemeClr val="bg1"/>
                    </a:solidFill>
                  </a:tcPr>
                </a:tc>
                <a:extLst>
                  <a:ext uri="{0D108BD9-81ED-4DB2-BD59-A6C34878D82A}">
                    <a16:rowId xmlns:a16="http://schemas.microsoft.com/office/drawing/2014/main" val="1811048262"/>
                  </a:ext>
                </a:extLst>
              </a:tr>
              <a:tr h="246888">
                <a:tc>
                  <a:txBody>
                    <a:bodyPr/>
                    <a:lstStyle/>
                    <a:p>
                      <a:pPr algn="ctr"/>
                      <a:r>
                        <a:rPr lang="en-US" sz="900" b="0" dirty="0"/>
                        <a:t>0.5</a:t>
                      </a:r>
                    </a:p>
                  </a:txBody>
                  <a:tcPr marL="0" marR="0" marT="0" marB="0" anchor="ctr">
                    <a:solidFill>
                      <a:schemeClr val="bg1"/>
                    </a:solidFill>
                  </a:tcPr>
                </a:tc>
                <a:tc>
                  <a:txBody>
                    <a:bodyPr/>
                    <a:lstStyle/>
                    <a:p>
                      <a:pPr algn="ctr"/>
                      <a:r>
                        <a:rPr lang="en-US" sz="900" b="1" dirty="0">
                          <a:solidFill>
                            <a:srgbClr val="FF0000"/>
                          </a:solidFill>
                        </a:rPr>
                        <a:t>2.6</a:t>
                      </a:r>
                    </a:p>
                  </a:txBody>
                  <a:tcPr marL="0" marR="0" marT="0" marB="0" anchor="ctr">
                    <a:solidFill>
                      <a:schemeClr val="bg1"/>
                    </a:solidFill>
                  </a:tcPr>
                </a:tc>
                <a:tc>
                  <a:txBody>
                    <a:bodyPr/>
                    <a:lstStyle/>
                    <a:p>
                      <a:pPr algn="ctr"/>
                      <a:r>
                        <a:rPr lang="en-US" sz="900" b="0" dirty="0"/>
                        <a:t>1.4</a:t>
                      </a:r>
                    </a:p>
                  </a:txBody>
                  <a:tcPr marL="0" marR="0" marT="0" marB="0" anchor="ctr">
                    <a:solidFill>
                      <a:schemeClr val="bg1"/>
                    </a:solidFill>
                  </a:tcPr>
                </a:tc>
                <a:tc>
                  <a:txBody>
                    <a:bodyPr/>
                    <a:lstStyle/>
                    <a:p>
                      <a:pPr algn="ctr"/>
                      <a:r>
                        <a:rPr lang="en-US" sz="900" b="0" dirty="0"/>
                        <a:t>2.9</a:t>
                      </a:r>
                    </a:p>
                  </a:txBody>
                  <a:tcPr marL="0" marR="0" marT="0" marB="0" anchor="ctr">
                    <a:solidFill>
                      <a:schemeClr val="bg1"/>
                    </a:solidFill>
                  </a:tcPr>
                </a:tc>
                <a:tc>
                  <a:txBody>
                    <a:bodyPr/>
                    <a:lstStyle/>
                    <a:p>
                      <a:pPr algn="ctr"/>
                      <a:r>
                        <a:rPr lang="en-US" sz="900" b="0" dirty="0"/>
                        <a:t>1.5</a:t>
                      </a:r>
                    </a:p>
                  </a:txBody>
                  <a:tcPr marL="0" marR="0" marT="0" marB="0" anchor="ctr">
                    <a:solidFill>
                      <a:schemeClr val="bg1"/>
                    </a:solidFill>
                  </a:tcPr>
                </a:tc>
                <a:tc>
                  <a:txBody>
                    <a:bodyPr/>
                    <a:lstStyle/>
                    <a:p>
                      <a:pPr algn="ctr"/>
                      <a:r>
                        <a:rPr lang="en-US" sz="900" b="0" dirty="0"/>
                        <a:t>3.6</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6.1</a:t>
                      </a:r>
                    </a:p>
                  </a:txBody>
                  <a:tcPr marL="0" marR="0" marT="0" marB="0" anchor="ctr">
                    <a:solidFill>
                      <a:schemeClr val="bg1"/>
                    </a:solidFill>
                  </a:tcPr>
                </a:tc>
                <a:extLst>
                  <a:ext uri="{0D108BD9-81ED-4DB2-BD59-A6C34878D82A}">
                    <a16:rowId xmlns:a16="http://schemas.microsoft.com/office/drawing/2014/main" val="1623160804"/>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4268311445"/>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3457582356"/>
                  </a:ext>
                </a:extLst>
              </a:tr>
              <a:tr h="246888">
                <a:tc>
                  <a:txBody>
                    <a:bodyPr/>
                    <a:lstStyle/>
                    <a:p>
                      <a:pPr algn="ctr"/>
                      <a:r>
                        <a:rPr lang="en-US" sz="900" b="0" dirty="0"/>
                        <a:t>0.6</a:t>
                      </a:r>
                    </a:p>
                  </a:txBody>
                  <a:tcPr marL="0" marR="0" marT="0" marB="0" anchor="ctr">
                    <a:solidFill>
                      <a:schemeClr val="bg1"/>
                    </a:solidFill>
                  </a:tcPr>
                </a:tc>
                <a:tc>
                  <a:txBody>
                    <a:bodyPr/>
                    <a:lstStyle/>
                    <a:p>
                      <a:pPr algn="ctr"/>
                      <a:r>
                        <a:rPr lang="en-US" sz="900" b="1" dirty="0">
                          <a:solidFill>
                            <a:srgbClr val="FF0000"/>
                          </a:solidFill>
                        </a:rPr>
                        <a:t>1.8</a:t>
                      </a:r>
                    </a:p>
                  </a:txBody>
                  <a:tcPr marL="0" marR="0" marT="0" marB="0" anchor="ctr">
                    <a:solidFill>
                      <a:schemeClr val="bg1"/>
                    </a:solidFill>
                  </a:tcPr>
                </a:tc>
                <a:tc>
                  <a:txBody>
                    <a:bodyPr/>
                    <a:lstStyle/>
                    <a:p>
                      <a:pPr algn="ctr"/>
                      <a:r>
                        <a:rPr lang="en-US" sz="900" b="0" dirty="0"/>
                        <a:t>2.7</a:t>
                      </a:r>
                    </a:p>
                  </a:txBody>
                  <a:tcPr marL="0" marR="0" marT="0" marB="0" anchor="ctr">
                    <a:solidFill>
                      <a:schemeClr val="bg1"/>
                    </a:solidFill>
                  </a:tcPr>
                </a:tc>
                <a:tc>
                  <a:txBody>
                    <a:bodyPr/>
                    <a:lstStyle/>
                    <a:p>
                      <a:pPr algn="ctr"/>
                      <a:r>
                        <a:rPr lang="en-US" sz="900" b="0" dirty="0"/>
                        <a:t>1.9</a:t>
                      </a:r>
                    </a:p>
                  </a:txBody>
                  <a:tcPr marL="0" marR="0" marT="0" marB="0" anchor="ctr">
                    <a:solidFill>
                      <a:schemeClr val="bg1"/>
                    </a:solidFill>
                  </a:tcPr>
                </a:tc>
                <a:tc>
                  <a:txBody>
                    <a:bodyPr/>
                    <a:lstStyle/>
                    <a:p>
                      <a:pPr algn="ctr"/>
                      <a:r>
                        <a:rPr lang="en-US" sz="900" b="0" dirty="0"/>
                        <a:t>2.4</a:t>
                      </a:r>
                    </a:p>
                  </a:txBody>
                  <a:tcPr marL="0" marR="0" marT="0" marB="0" anchor="ctr">
                    <a:solidFill>
                      <a:schemeClr val="bg1"/>
                    </a:solidFill>
                  </a:tcPr>
                </a:tc>
                <a:tc>
                  <a:txBody>
                    <a:bodyPr/>
                    <a:lstStyle/>
                    <a:p>
                      <a:pPr algn="ctr"/>
                      <a:r>
                        <a:rPr lang="en-US" sz="900" b="0" dirty="0"/>
                        <a:t>2.0</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70" name="TextBox 169"/>
              <p:cNvSpPr txBox="1"/>
              <p:nvPr/>
            </p:nvSpPr>
            <p:spPr>
              <a:xfrm>
                <a:off x="3364441" y="843212"/>
                <a:ext cx="906402"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oMath>
                  </m:oMathPara>
                </a14:m>
                <a:endParaRPr lang="en-US" sz="2100" dirty="0"/>
              </a:p>
            </p:txBody>
          </p:sp>
        </mc:Choice>
        <mc:Fallback xmlns="">
          <p:sp>
            <p:nvSpPr>
              <p:cNvPr id="170" name="TextBox 169"/>
              <p:cNvSpPr txBox="1">
                <a:spLocks noRot="1" noChangeAspect="1" noMove="1" noResize="1" noEditPoints="1" noAdjustHandles="1" noChangeArrowheads="1" noChangeShapeType="1" noTextEdit="1"/>
              </p:cNvSpPr>
              <p:nvPr/>
            </p:nvSpPr>
            <p:spPr>
              <a:xfrm>
                <a:off x="3364441" y="843212"/>
                <a:ext cx="906402" cy="422039"/>
              </a:xfrm>
              <a:prstGeom prst="rect">
                <a:avLst/>
              </a:prstGeom>
              <a:blipFill>
                <a:blip r:embed="rId5"/>
                <a:stretch>
                  <a:fillRect/>
                </a:stretch>
              </a:blipFill>
            </p:spPr>
            <p:txBody>
              <a:bodyPr/>
              <a:lstStyle/>
              <a:p>
                <a:r>
                  <a:rPr lang="en-US">
                    <a:noFill/>
                  </a:rPr>
                  <a:t> </a:t>
                </a:r>
              </a:p>
            </p:txBody>
          </p:sp>
        </mc:Fallback>
      </mc:AlternateContent>
      <p:sp>
        <p:nvSpPr>
          <p:cNvPr id="81" name="TextBox 80"/>
          <p:cNvSpPr txBox="1"/>
          <p:nvPr/>
        </p:nvSpPr>
        <p:spPr>
          <a:xfrm>
            <a:off x="5624801" y="1314183"/>
            <a:ext cx="1779141" cy="300082"/>
          </a:xfrm>
          <a:prstGeom prst="rect">
            <a:avLst/>
          </a:prstGeom>
          <a:noFill/>
        </p:spPr>
        <p:txBody>
          <a:bodyPr wrap="none" rtlCol="0">
            <a:spAutoFit/>
          </a:bodyPr>
          <a:lstStyle/>
          <a:p>
            <a:r>
              <a:rPr lang="en-US" sz="1350" dirty="0">
                <a:solidFill>
                  <a:srgbClr val="FF0000"/>
                </a:solidFill>
              </a:rPr>
              <a:t>Contain word’s vectors</a:t>
            </a:r>
          </a:p>
        </p:txBody>
      </p:sp>
      <p:cxnSp>
        <p:nvCxnSpPr>
          <p:cNvPr id="6" name="Straight Arrow Connector 5"/>
          <p:cNvCxnSpPr>
            <a:stCxn id="81" idx="1"/>
            <a:endCxn id="2" idx="3"/>
          </p:cNvCxnSpPr>
          <p:nvPr/>
        </p:nvCxnSpPr>
        <p:spPr>
          <a:xfrm flipH="1">
            <a:off x="5005804" y="1464224"/>
            <a:ext cx="618997" cy="40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p:cNvSpPr txBox="1"/>
              <p:nvPr/>
            </p:nvSpPr>
            <p:spPr>
              <a:xfrm>
                <a:off x="5630643" y="3421906"/>
                <a:ext cx="922688"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smtClean="0">
                              <a:latin typeface="Cambria Math" panose="02040503050406030204" pitchFamily="18" charset="0"/>
                            </a:rPr>
                          </m:ctrlPr>
                        </m:sSubSupPr>
                        <m:e>
                          <m:r>
                            <a:rPr lang="en-US" sz="2100" i="1">
                              <a:latin typeface="Cambria Math" panose="02040503050406030204" pitchFamily="18" charset="0"/>
                            </a:rPr>
                            <m:t>𝑊</m:t>
                          </m:r>
                        </m:e>
                        <m:sub>
                          <m:r>
                            <a:rPr lang="de-DE" sz="2100" b="0" i="1" smtClean="0">
                              <a:latin typeface="Cambria Math" charset="0"/>
                            </a:rPr>
                            <m:t>𝑁</m:t>
                          </m:r>
                          <m:r>
                            <a:rPr lang="en-US" sz="2100" i="1">
                              <a:latin typeface="Cambria Math" panose="02040503050406030204" pitchFamily="18" charset="0"/>
                            </a:rPr>
                            <m:t>×</m:t>
                          </m:r>
                          <m:r>
                            <a:rPr lang="de-DE" sz="2100" b="0" i="1" smtClean="0">
                              <a:latin typeface="Cambria Math" charset="0"/>
                            </a:rPr>
                            <m:t>𝑉</m:t>
                          </m:r>
                        </m:sub>
                        <m:sup>
                          <m:r>
                            <a:rPr lang="en-US" sz="2100" i="1">
                              <a:latin typeface="Cambria Math" panose="02040503050406030204" pitchFamily="18" charset="0"/>
                            </a:rPr>
                            <m:t>′</m:t>
                          </m:r>
                        </m:sup>
                      </m:sSubSup>
                    </m:oMath>
                  </m:oMathPara>
                </a14:m>
                <a:endParaRPr lang="en-US" sz="2100" dirty="0"/>
              </a:p>
            </p:txBody>
          </p:sp>
        </mc:Choice>
        <mc:Fallback xmlns="">
          <p:sp>
            <p:nvSpPr>
              <p:cNvPr id="85" name="TextBox 84"/>
              <p:cNvSpPr txBox="1">
                <a:spLocks noRot="1" noChangeAspect="1" noMove="1" noResize="1" noEditPoints="1" noAdjustHandles="1" noChangeArrowheads="1" noChangeShapeType="1" noTextEdit="1"/>
              </p:cNvSpPr>
              <p:nvPr/>
            </p:nvSpPr>
            <p:spPr>
              <a:xfrm>
                <a:off x="5630643" y="3421906"/>
                <a:ext cx="922688" cy="415498"/>
              </a:xfrm>
              <a:prstGeom prst="rect">
                <a:avLst/>
              </a:prstGeom>
              <a:blipFill rotWithShape="0">
                <a:blip r:embed="rId6"/>
                <a:stretch>
                  <a:fillRect b="-2941"/>
                </a:stretch>
              </a:blipFill>
            </p:spPr>
            <p:txBody>
              <a:bodyPr/>
              <a:lstStyle/>
              <a:p>
                <a:r>
                  <a:rPr lang="en-US">
                    <a:noFill/>
                  </a:rPr>
                  <a:t> </a:t>
                </a:r>
              </a:p>
            </p:txBody>
          </p:sp>
        </mc:Fallback>
      </mc:AlternateContent>
      <p:sp>
        <p:nvSpPr>
          <p:cNvPr id="3" name="Rectangle 2"/>
          <p:cNvSpPr/>
          <p:nvPr/>
        </p:nvSpPr>
        <p:spPr>
          <a:xfrm>
            <a:off x="1491859" y="5898887"/>
            <a:ext cx="6463430" cy="646331"/>
          </a:xfrm>
          <a:prstGeom prst="rect">
            <a:avLst/>
          </a:prstGeom>
        </p:spPr>
        <p:txBody>
          <a:bodyPr wrap="square">
            <a:spAutoFit/>
          </a:bodyPr>
          <a:lstStyle/>
          <a:p>
            <a:r>
              <a:rPr lang="en-US" dirty="0"/>
              <a:t>We can consider either W or W’ as the word’s representation. </a:t>
            </a:r>
            <a:br>
              <a:rPr lang="en-US" dirty="0"/>
            </a:br>
            <a:r>
              <a:rPr lang="en-US" dirty="0"/>
              <a:t>Or even take the average.</a:t>
            </a:r>
          </a:p>
        </p:txBody>
      </p:sp>
    </p:spTree>
    <p:extLst>
      <p:ext uri="{BB962C8B-B14F-4D97-AF65-F5344CB8AC3E}">
        <p14:creationId xmlns:p14="http://schemas.microsoft.com/office/powerpoint/2010/main" val="3365066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1466"/>
            <a:ext cx="8229600" cy="503238"/>
          </a:xfrm>
        </p:spPr>
        <p:txBody>
          <a:bodyPr/>
          <a:lstStyle/>
          <a:p>
            <a:r>
              <a:rPr lang="en-US" dirty="0"/>
              <a:t>Intrinsic Evaluation</a:t>
            </a:r>
          </a:p>
        </p:txBody>
      </p:sp>
      <p:sp>
        <p:nvSpPr>
          <p:cNvPr id="4" name="Slide Number Placeholder 3"/>
          <p:cNvSpPr>
            <a:spLocks noGrp="1"/>
          </p:cNvSpPr>
          <p:nvPr>
            <p:ph type="sldNum" sz="quarter" idx="12"/>
          </p:nvPr>
        </p:nvSpPr>
        <p:spPr/>
        <p:txBody>
          <a:bodyPr/>
          <a:lstStyle/>
          <a:p>
            <a:fld id="{330EA680-D336-4FF7-8B7A-9848BB0A1C32}"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1077238" y="1481589"/>
            <a:ext cx="6379322" cy="4519161"/>
          </a:xfrm>
          <a:prstGeom prst="rect">
            <a:avLst/>
          </a:prstGeom>
        </p:spPr>
      </p:pic>
    </p:spTree>
    <p:extLst>
      <p:ext uri="{BB962C8B-B14F-4D97-AF65-F5344CB8AC3E}">
        <p14:creationId xmlns:p14="http://schemas.microsoft.com/office/powerpoint/2010/main" val="1022544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Word analogies</a:t>
            </a:r>
          </a:p>
        </p:txBody>
      </p:sp>
      <p:sp>
        <p:nvSpPr>
          <p:cNvPr id="3" name="Slide Number Placeholder 2"/>
          <p:cNvSpPr>
            <a:spLocks noGrp="1"/>
          </p:cNvSpPr>
          <p:nvPr>
            <p:ph type="sldNum" sz="quarter" idx="12"/>
          </p:nvPr>
        </p:nvSpPr>
        <p:spPr/>
        <p:txBody>
          <a:bodyPr/>
          <a:lstStyle/>
          <a:p>
            <a:fld id="{330EA680-D336-4FF7-8B7A-9848BB0A1C32}" type="slidenum">
              <a:rPr lang="en-US" smtClean="0"/>
              <a:t>23</a:t>
            </a:fld>
            <a:endParaRPr lang="en-US"/>
          </a:p>
        </p:txBody>
      </p:sp>
      <p:pic>
        <p:nvPicPr>
          <p:cNvPr id="6" name="Picture 5"/>
          <p:cNvPicPr>
            <a:picLocks noChangeAspect="1"/>
          </p:cNvPicPr>
          <p:nvPr/>
        </p:nvPicPr>
        <p:blipFill>
          <a:blip r:embed="rId3"/>
          <a:stretch>
            <a:fillRect/>
          </a:stretch>
        </p:blipFill>
        <p:spPr>
          <a:xfrm>
            <a:off x="991891" y="1567933"/>
            <a:ext cx="7160217" cy="4911174"/>
          </a:xfrm>
          <a:prstGeom prst="rect">
            <a:avLst/>
          </a:prstGeom>
        </p:spPr>
      </p:pic>
    </p:spTree>
    <p:extLst>
      <p:ext uri="{BB962C8B-B14F-4D97-AF65-F5344CB8AC3E}">
        <p14:creationId xmlns:p14="http://schemas.microsoft.com/office/powerpoint/2010/main" val="173451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8E94-86C5-F74F-B409-0CCD0D9E21EB}"/>
              </a:ext>
            </a:extLst>
          </p:cNvPr>
          <p:cNvSpPr>
            <a:spLocks noGrp="1"/>
          </p:cNvSpPr>
          <p:nvPr>
            <p:ph type="title"/>
          </p:nvPr>
        </p:nvSpPr>
        <p:spPr/>
        <p:txBody>
          <a:bodyPr/>
          <a:lstStyle/>
          <a:p>
            <a:r>
              <a:rPr lang="en-DE" dirty="0"/>
              <a:t>Extrinsic Evaluation</a:t>
            </a:r>
          </a:p>
        </p:txBody>
      </p:sp>
      <p:sp>
        <p:nvSpPr>
          <p:cNvPr id="3" name="Content Placeholder 2">
            <a:extLst>
              <a:ext uri="{FF2B5EF4-FFF2-40B4-BE49-F238E27FC236}">
                <a16:creationId xmlns:a16="http://schemas.microsoft.com/office/drawing/2014/main" id="{36A3C38F-347E-E743-AB26-D88753B11C24}"/>
              </a:ext>
            </a:extLst>
          </p:cNvPr>
          <p:cNvSpPr>
            <a:spLocks noGrp="1"/>
          </p:cNvSpPr>
          <p:nvPr>
            <p:ph idx="1"/>
          </p:nvPr>
        </p:nvSpPr>
        <p:spPr/>
        <p:txBody>
          <a:bodyPr/>
          <a:lstStyle/>
          <a:p>
            <a:r>
              <a:rPr lang="en-DE" dirty="0"/>
              <a:t>Evaluate in applications</a:t>
            </a:r>
          </a:p>
          <a:p>
            <a:pPr lvl="1"/>
            <a:r>
              <a:rPr lang="en-DE" dirty="0"/>
              <a:t>Sentiment analysis</a:t>
            </a:r>
          </a:p>
          <a:p>
            <a:pPr lvl="1"/>
            <a:r>
              <a:rPr lang="en-DE" dirty="0"/>
              <a:t>…</a:t>
            </a:r>
          </a:p>
        </p:txBody>
      </p:sp>
      <p:sp>
        <p:nvSpPr>
          <p:cNvPr id="4" name="Slide Number Placeholder 3">
            <a:extLst>
              <a:ext uri="{FF2B5EF4-FFF2-40B4-BE49-F238E27FC236}">
                <a16:creationId xmlns:a16="http://schemas.microsoft.com/office/drawing/2014/main" id="{ED4A3134-D91F-9847-9934-7DEAB4B344FD}"/>
              </a:ext>
            </a:extLst>
          </p:cNvPr>
          <p:cNvSpPr>
            <a:spLocks noGrp="1"/>
          </p:cNvSpPr>
          <p:nvPr>
            <p:ph type="sldNum" sz="quarter" idx="12"/>
          </p:nvPr>
        </p:nvSpPr>
        <p:spPr/>
        <p:txBody>
          <a:bodyPr/>
          <a:lstStyle/>
          <a:p>
            <a:pPr>
              <a:defRPr/>
            </a:pPr>
            <a:fld id="{A4C577E2-95DD-1F4B-A688-E8FB02007787}" type="slidenum">
              <a:rPr lang="de-DE" smtClean="0"/>
              <a:pPr>
                <a:defRPr/>
              </a:pPr>
              <a:t>24</a:t>
            </a:fld>
            <a:endParaRPr lang="de-DE"/>
          </a:p>
        </p:txBody>
      </p:sp>
    </p:spTree>
    <p:extLst>
      <p:ext uri="{BB962C8B-B14F-4D97-AF65-F5344CB8AC3E}">
        <p14:creationId xmlns:p14="http://schemas.microsoft.com/office/powerpoint/2010/main" val="179430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68760"/>
            <a:ext cx="7772400" cy="2088232"/>
          </a:xfrm>
        </p:spPr>
        <p:txBody>
          <a:bodyPr/>
          <a:lstStyle/>
          <a:p>
            <a:pPr eaLnBrk="1" hangingPunct="1">
              <a:defRPr/>
            </a:pPr>
            <a:r>
              <a:rPr lang="de-DE" sz="3600" b="1" dirty="0">
                <a:cs typeface="+mj-cs"/>
              </a:rPr>
              <a:t>Intelligent </a:t>
            </a:r>
            <a:r>
              <a:rPr lang="de-DE" sz="3600" b="1" dirty="0" err="1">
                <a:cs typeface="+mj-cs"/>
              </a:rPr>
              <a:t>Agents</a:t>
            </a:r>
            <a:br>
              <a:rPr lang="de-DE" sz="3600" b="1" dirty="0">
                <a:cs typeface="+mj-cs"/>
              </a:rPr>
            </a:br>
            <a:r>
              <a:rPr lang="de-DE" sz="2400" b="1" dirty="0">
                <a:cs typeface="+mj-cs"/>
              </a:rPr>
              <a:t> </a:t>
            </a:r>
            <a:br>
              <a:rPr lang="de-DE" sz="3600" b="1" dirty="0">
                <a:cs typeface="+mj-cs"/>
              </a:rPr>
            </a:br>
            <a:r>
              <a:rPr lang="de-DE" sz="2800" b="1" dirty="0">
                <a:cs typeface="+mj-cs"/>
              </a:rPr>
              <a:t>Word </a:t>
            </a:r>
            <a:r>
              <a:rPr lang="de-DE" sz="2800" b="1" dirty="0" err="1">
                <a:cs typeface="+mj-cs"/>
              </a:rPr>
              <a:t>Semantics</a:t>
            </a:r>
            <a:r>
              <a:rPr lang="de-DE" sz="2800" b="1" dirty="0">
                <a:cs typeface="+mj-cs"/>
              </a:rPr>
              <a:t>, </a:t>
            </a:r>
            <a:r>
              <a:rPr lang="de-DE" sz="2800" b="1" dirty="0" err="1">
                <a:cs typeface="+mj-cs"/>
              </a:rPr>
              <a:t>Embeddings</a:t>
            </a:r>
            <a:r>
              <a:rPr lang="de-DE" sz="2800" b="1" dirty="0">
                <a:cs typeface="+mj-cs"/>
              </a:rPr>
              <a:t> </a:t>
            </a:r>
            <a:r>
              <a:rPr lang="de-DE" sz="2800" b="1" dirty="0" err="1">
                <a:cs typeface="+mj-cs"/>
              </a:rPr>
              <a:t>and</a:t>
            </a:r>
            <a:r>
              <a:rPr lang="de-DE" sz="2800" b="1" dirty="0">
                <a:cs typeface="+mj-cs"/>
              </a:rPr>
              <a:t> </a:t>
            </a:r>
            <a:br>
              <a:rPr lang="de-DE" sz="2800" b="1" dirty="0">
                <a:cs typeface="+mj-cs"/>
              </a:rPr>
            </a:br>
            <a:r>
              <a:rPr lang="de-DE" sz="2800" b="1" dirty="0">
                <a:cs typeface="+mj-cs"/>
              </a:rPr>
              <a:t>Latent </a:t>
            </a:r>
            <a:r>
              <a:rPr lang="de-DE" sz="2800" b="1" dirty="0" err="1">
                <a:cs typeface="+mj-cs"/>
              </a:rPr>
              <a:t>Sequential</a:t>
            </a:r>
            <a:r>
              <a:rPr lang="de-DE" sz="2800" b="1" dirty="0">
                <a:cs typeface="+mj-cs"/>
              </a:rPr>
              <a:t> </a:t>
            </a:r>
            <a:r>
              <a:rPr lang="de-DE" sz="2800" b="1" dirty="0" err="1">
                <a:cs typeface="+mj-cs"/>
              </a:rPr>
              <a:t>Structures</a:t>
            </a:r>
            <a:endParaRPr lang="de-DE" sz="3600" b="1" dirty="0">
              <a:cs typeface="+mj-cs"/>
            </a:endParaRPr>
          </a:p>
        </p:txBody>
      </p:sp>
      <p:sp>
        <p:nvSpPr>
          <p:cNvPr id="3" name="Untertitel 2"/>
          <p:cNvSpPr>
            <a:spLocks noGrp="1"/>
          </p:cNvSpPr>
          <p:nvPr>
            <p:ph type="subTitle" idx="1"/>
          </p:nvPr>
        </p:nvSpPr>
        <p:spPr>
          <a:xfrm>
            <a:off x="1371600" y="3717032"/>
            <a:ext cx="6400800" cy="2304356"/>
          </a:xfrm>
        </p:spPr>
        <p:txBody>
          <a:bodyPr/>
          <a:lstStyle/>
          <a:p>
            <a:pPr eaLnBrk="1" hangingPunct="1">
              <a:defRPr/>
            </a:pPr>
            <a:r>
              <a:rPr lang="de-DE" dirty="0">
                <a:cs typeface="+mn-cs"/>
              </a:rPr>
              <a:t>Prof. Dr. Ralf Möller</a:t>
            </a:r>
          </a:p>
          <a:p>
            <a:pPr eaLnBrk="1" hangingPunct="1">
              <a:defRPr/>
            </a:pPr>
            <a:r>
              <a:rPr lang="de-DE" dirty="0">
                <a:cs typeface="+mn-cs"/>
              </a:rPr>
              <a:t>Universität zu Lübeck</a:t>
            </a:r>
          </a:p>
          <a:p>
            <a:pPr eaLnBrk="1" hangingPunct="1">
              <a:defRPr/>
            </a:pPr>
            <a:r>
              <a:rPr lang="de-DE" dirty="0">
                <a:cs typeface="+mn-cs"/>
              </a:rPr>
              <a:t>Institut für Informationssysteme</a:t>
            </a:r>
          </a:p>
        </p:txBody>
      </p:sp>
      <p:sp>
        <p:nvSpPr>
          <p:cNvPr id="4" name="TextBox 3">
            <a:extLst>
              <a:ext uri="{FF2B5EF4-FFF2-40B4-BE49-F238E27FC236}">
                <a16:creationId xmlns:a16="http://schemas.microsoft.com/office/drawing/2014/main" id="{E093BD70-EC4C-7F48-BC88-C11B94891089}"/>
              </a:ext>
            </a:extLst>
          </p:cNvPr>
          <p:cNvSpPr txBox="1"/>
          <p:nvPr/>
        </p:nvSpPr>
        <p:spPr>
          <a:xfrm>
            <a:off x="7201989" y="7236823"/>
            <a:ext cx="184731" cy="369332"/>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2503299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26</a:t>
            </a:fld>
            <a:endParaRPr lang="en-US" dirty="0"/>
          </a:p>
        </p:txBody>
      </p:sp>
      <p:grpSp>
        <p:nvGrpSpPr>
          <p:cNvPr id="20" name="Group 19"/>
          <p:cNvGrpSpPr/>
          <p:nvPr/>
        </p:nvGrpSpPr>
        <p:grpSpPr>
          <a:xfrm>
            <a:off x="1836685" y="1781204"/>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6686" y="39319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28632" y="2445091"/>
            <a:ext cx="395108" cy="300082"/>
          </a:xfrm>
          <a:prstGeom prst="rect">
            <a:avLst/>
          </a:prstGeom>
          <a:noFill/>
        </p:spPr>
        <p:txBody>
          <a:bodyPr wrap="none" rtlCol="0">
            <a:spAutoFit/>
          </a:bodyPr>
          <a:lstStyle/>
          <a:p>
            <a:r>
              <a:rPr lang="en-US" sz="1350" dirty="0" err="1"/>
              <a:t>x</a:t>
            </a:r>
            <a:r>
              <a:rPr lang="en-US" sz="1350" baseline="-25000" dirty="0" err="1"/>
              <a:t>cat</a:t>
            </a:r>
            <a:endParaRPr lang="en-US" sz="1350" dirty="0"/>
          </a:p>
        </p:txBody>
      </p:sp>
      <p:sp>
        <p:nvSpPr>
          <p:cNvPr id="33" name="TextBox 32"/>
          <p:cNvSpPr txBox="1"/>
          <p:nvPr/>
        </p:nvSpPr>
        <p:spPr>
          <a:xfrm>
            <a:off x="1428632" y="4645195"/>
            <a:ext cx="377155" cy="300082"/>
          </a:xfrm>
          <a:prstGeom prst="rect">
            <a:avLst/>
          </a:prstGeom>
          <a:noFill/>
        </p:spPr>
        <p:txBody>
          <a:bodyPr wrap="none" rtlCol="0">
            <a:spAutoFit/>
          </a:bodyPr>
          <a:lstStyle/>
          <a:p>
            <a:r>
              <a:rPr lang="en-US" sz="1350" dirty="0" err="1"/>
              <a:t>x</a:t>
            </a:r>
            <a:r>
              <a:rPr lang="en-US" sz="1350" baseline="-25000" dirty="0" err="1"/>
              <a:t>on</a:t>
            </a:r>
            <a:endParaRPr lang="en-US" sz="1350" dirty="0"/>
          </a:p>
        </p:txBody>
      </p:sp>
      <p:grpSp>
        <p:nvGrpSpPr>
          <p:cNvPr id="46" name="Group 45"/>
          <p:cNvGrpSpPr/>
          <p:nvPr/>
        </p:nvGrpSpPr>
        <p:grpSpPr>
          <a:xfrm>
            <a:off x="4433456" y="31430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2" y="2851052"/>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1859" y="14039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4" y="17812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01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1" y="35623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239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1434" y="4582242"/>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64151" y="3588853"/>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39196" y="28501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6" y="42129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3" y="2415558"/>
            <a:ext cx="1072217" cy="300082"/>
          </a:xfrm>
          <a:prstGeom prst="rect">
            <a:avLst/>
          </a:prstGeom>
          <a:noFill/>
        </p:spPr>
        <p:txBody>
          <a:bodyPr wrap="none" rtlCol="0">
            <a:spAutoFit/>
          </a:bodyPr>
          <a:lstStyle/>
          <a:p>
            <a:r>
              <a:rPr lang="en-US" sz="1350" dirty="0"/>
              <a:t>Output layer</a:t>
            </a:r>
          </a:p>
        </p:txBody>
      </p:sp>
      <p:sp>
        <p:nvSpPr>
          <p:cNvPr id="74" name="TextBox 73"/>
          <p:cNvSpPr txBox="1"/>
          <p:nvPr/>
        </p:nvSpPr>
        <p:spPr>
          <a:xfrm>
            <a:off x="1197200" y="3321391"/>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7200" y="5447581"/>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71741" y="4845890"/>
            <a:ext cx="619080" cy="300082"/>
          </a:xfrm>
          <a:prstGeom prst="rect">
            <a:avLst/>
          </a:prstGeom>
          <a:noFill/>
        </p:spPr>
        <p:txBody>
          <a:bodyPr wrap="none" rtlCol="0">
            <a:spAutoFit/>
          </a:bodyPr>
          <a:lstStyle/>
          <a:p>
            <a:r>
              <a:rPr lang="en-US" sz="1350" dirty="0"/>
              <a:t>N-dim</a:t>
            </a:r>
          </a:p>
        </p:txBody>
      </p:sp>
      <p:sp>
        <p:nvSpPr>
          <p:cNvPr id="80" name="TextBox 79"/>
          <p:cNvSpPr txBox="1"/>
          <p:nvPr/>
        </p:nvSpPr>
        <p:spPr>
          <a:xfrm>
            <a:off x="7356958" y="4400003"/>
            <a:ext cx="604653" cy="300082"/>
          </a:xfrm>
          <a:prstGeom prst="rect">
            <a:avLst/>
          </a:prstGeom>
          <a:noFill/>
        </p:spPr>
        <p:txBody>
          <a:bodyPr wrap="none" rtlCol="0">
            <a:spAutoFit/>
          </a:bodyPr>
          <a:lstStyle/>
          <a:p>
            <a:r>
              <a:rPr lang="en-US" sz="1350" dirty="0"/>
              <a:t>V-dim</a:t>
            </a:r>
          </a:p>
        </p:txBody>
      </p:sp>
      <mc:AlternateContent xmlns:mc="http://schemas.openxmlformats.org/markup-compatibility/2006" xmlns:a14="http://schemas.microsoft.com/office/drawing/2010/main">
        <mc:Choice Requires="a14">
          <p:sp>
            <p:nvSpPr>
              <p:cNvPr id="98" name="TextBox 97"/>
              <p:cNvSpPr txBox="1"/>
              <p:nvPr/>
            </p:nvSpPr>
            <p:spPr>
              <a:xfrm>
                <a:off x="2053870" y="2801162"/>
                <a:ext cx="906402" cy="450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sSubSup>
                    </m:oMath>
                  </m:oMathPara>
                </a14:m>
                <a:endParaRPr lang="en-US" sz="2100" dirty="0"/>
              </a:p>
            </p:txBody>
          </p:sp>
        </mc:Choice>
        <mc:Fallback xmlns="">
          <p:sp>
            <p:nvSpPr>
              <p:cNvPr id="98" name="TextBox 97"/>
              <p:cNvSpPr txBox="1">
                <a:spLocks noRot="1" noChangeAspect="1" noMove="1" noResize="1" noEditPoints="1" noAdjustHandles="1" noChangeArrowheads="1" noChangeShapeType="1" noTextEdit="1"/>
              </p:cNvSpPr>
              <p:nvPr/>
            </p:nvSpPr>
            <p:spPr>
              <a:xfrm>
                <a:off x="2053870" y="2801162"/>
                <a:ext cx="906402" cy="450444"/>
              </a:xfrm>
              <a:prstGeom prst="rect">
                <a:avLst/>
              </a:prstGeom>
              <a:blipFill>
                <a:blip r:embed="rId3"/>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2157431" y="4243868"/>
                <a:ext cx="906402" cy="450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sSubSup>
                    </m:oMath>
                  </m:oMathPara>
                </a14:m>
                <a:endParaRPr lang="en-US" sz="2100" dirty="0"/>
              </a:p>
            </p:txBody>
          </p:sp>
        </mc:Choice>
        <mc:Fallback xmlns="">
          <p:sp>
            <p:nvSpPr>
              <p:cNvPr id="99" name="TextBox 98"/>
              <p:cNvSpPr txBox="1">
                <a:spLocks noRot="1" noChangeAspect="1" noMove="1" noResize="1" noEditPoints="1" noAdjustHandles="1" noChangeArrowheads="1" noChangeShapeType="1" noTextEdit="1"/>
              </p:cNvSpPr>
              <p:nvPr/>
            </p:nvSpPr>
            <p:spPr>
              <a:xfrm>
                <a:off x="2157431" y="4243868"/>
                <a:ext cx="906402" cy="450444"/>
              </a:xfrm>
              <a:prstGeom prst="rect">
                <a:avLst/>
              </a:prstGeom>
              <a:blipFill>
                <a:blip r:embed="rId4"/>
                <a:stretch>
                  <a:fillRect b="-1351"/>
                </a:stretch>
              </a:blipFill>
            </p:spPr>
            <p:txBody>
              <a:bodyPr/>
              <a:lstStyle/>
              <a:p>
                <a:r>
                  <a:rPr lang="en-US">
                    <a:noFill/>
                  </a:rPr>
                  <a:t> </a:t>
                </a:r>
              </a:p>
            </p:txBody>
          </p:sp>
        </mc:Fallback>
      </mc:AlternateContent>
      <p:graphicFrame>
        <p:nvGraphicFramePr>
          <p:cNvPr id="2" name="Table 1"/>
          <p:cNvGraphicFramePr>
            <a:graphicFrameLocks noGrp="1"/>
          </p:cNvGraphicFramePr>
          <p:nvPr/>
        </p:nvGraphicFramePr>
        <p:xfrm>
          <a:off x="2536924" y="1255867"/>
          <a:ext cx="2468880"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3241636"/>
                    </a:ext>
                  </a:extLst>
                </a:gridCol>
                <a:gridCol w="246888">
                  <a:extLst>
                    <a:ext uri="{9D8B030D-6E8A-4147-A177-3AD203B41FA5}">
                      <a16:colId xmlns:a16="http://schemas.microsoft.com/office/drawing/2014/main" val="4278168359"/>
                    </a:ext>
                  </a:extLst>
                </a:gridCol>
                <a:gridCol w="246888">
                  <a:extLst>
                    <a:ext uri="{9D8B030D-6E8A-4147-A177-3AD203B41FA5}">
                      <a16:colId xmlns:a16="http://schemas.microsoft.com/office/drawing/2014/main" val="1775200123"/>
                    </a:ext>
                  </a:extLst>
                </a:gridCol>
                <a:gridCol w="246888">
                  <a:extLst>
                    <a:ext uri="{9D8B030D-6E8A-4147-A177-3AD203B41FA5}">
                      <a16:colId xmlns:a16="http://schemas.microsoft.com/office/drawing/2014/main" val="3058570661"/>
                    </a:ext>
                  </a:extLst>
                </a:gridCol>
                <a:gridCol w="246888">
                  <a:extLst>
                    <a:ext uri="{9D8B030D-6E8A-4147-A177-3AD203B41FA5}">
                      <a16:colId xmlns:a16="http://schemas.microsoft.com/office/drawing/2014/main" val="3635929464"/>
                    </a:ext>
                  </a:extLst>
                </a:gridCol>
                <a:gridCol w="246888">
                  <a:extLst>
                    <a:ext uri="{9D8B030D-6E8A-4147-A177-3AD203B41FA5}">
                      <a16:colId xmlns:a16="http://schemas.microsoft.com/office/drawing/2014/main" val="1060927547"/>
                    </a:ext>
                  </a:extLst>
                </a:gridCol>
                <a:gridCol w="246888">
                  <a:extLst>
                    <a:ext uri="{9D8B030D-6E8A-4147-A177-3AD203B41FA5}">
                      <a16:colId xmlns:a16="http://schemas.microsoft.com/office/drawing/2014/main" val="2648937507"/>
                    </a:ext>
                  </a:extLst>
                </a:gridCol>
                <a:gridCol w="246888">
                  <a:extLst>
                    <a:ext uri="{9D8B030D-6E8A-4147-A177-3AD203B41FA5}">
                      <a16:colId xmlns:a16="http://schemas.microsoft.com/office/drawing/2014/main" val="3865230097"/>
                    </a:ext>
                  </a:extLst>
                </a:gridCol>
                <a:gridCol w="246888">
                  <a:extLst>
                    <a:ext uri="{9D8B030D-6E8A-4147-A177-3AD203B41FA5}">
                      <a16:colId xmlns:a16="http://schemas.microsoft.com/office/drawing/2014/main" val="2604712063"/>
                    </a:ext>
                  </a:extLst>
                </a:gridCol>
                <a:gridCol w="246888">
                  <a:extLst>
                    <a:ext uri="{9D8B030D-6E8A-4147-A177-3AD203B41FA5}">
                      <a16:colId xmlns:a16="http://schemas.microsoft.com/office/drawing/2014/main" val="3797226581"/>
                    </a:ext>
                  </a:extLst>
                </a:gridCol>
              </a:tblGrid>
              <a:tr h="246888">
                <a:tc>
                  <a:txBody>
                    <a:bodyPr/>
                    <a:lstStyle/>
                    <a:p>
                      <a:pPr algn="ctr"/>
                      <a:r>
                        <a:rPr lang="en-US" sz="900" b="0" dirty="0"/>
                        <a:t>0.1</a:t>
                      </a:r>
                    </a:p>
                  </a:txBody>
                  <a:tcPr marL="0" marR="0" marT="0" marB="0" anchor="ctr">
                    <a:solidFill>
                      <a:schemeClr val="bg1"/>
                    </a:solidFill>
                  </a:tcPr>
                </a:tc>
                <a:tc>
                  <a:txBody>
                    <a:bodyPr/>
                    <a:lstStyle/>
                    <a:p>
                      <a:pPr algn="ctr"/>
                      <a:r>
                        <a:rPr lang="en-US" sz="900" b="1" dirty="0">
                          <a:solidFill>
                            <a:srgbClr val="FF0000"/>
                          </a:solidFill>
                        </a:rPr>
                        <a:t>2.4</a:t>
                      </a:r>
                    </a:p>
                  </a:txBody>
                  <a:tcPr marL="0" marR="0" marT="0" marB="0" anchor="ctr">
                    <a:solidFill>
                      <a:schemeClr val="bg1"/>
                    </a:solidFill>
                  </a:tcPr>
                </a:tc>
                <a:tc>
                  <a:txBody>
                    <a:bodyPr/>
                    <a:lstStyle/>
                    <a:p>
                      <a:pPr algn="ctr"/>
                      <a:r>
                        <a:rPr lang="en-US" sz="900" b="0" dirty="0"/>
                        <a:t>1.6</a:t>
                      </a:r>
                    </a:p>
                  </a:txBody>
                  <a:tcPr marL="0" marR="0" marT="0" marB="0" anchor="ctr">
                    <a:solidFill>
                      <a:schemeClr val="bg1"/>
                    </a:solidFill>
                  </a:tcPr>
                </a:tc>
                <a:tc>
                  <a:txBody>
                    <a:bodyPr/>
                    <a:lstStyle/>
                    <a:p>
                      <a:pPr algn="ctr"/>
                      <a:r>
                        <a:rPr lang="en-US" sz="900" b="0" dirty="0"/>
                        <a:t>1.8</a:t>
                      </a:r>
                    </a:p>
                  </a:txBody>
                  <a:tcPr marL="0" marR="0" marT="0" marB="0" anchor="ctr">
                    <a:solidFill>
                      <a:schemeClr val="bg1"/>
                    </a:solidFill>
                  </a:tcPr>
                </a:tc>
                <a:tc>
                  <a:txBody>
                    <a:bodyPr/>
                    <a:lstStyle/>
                    <a:p>
                      <a:pPr algn="ctr"/>
                      <a:r>
                        <a:rPr lang="en-US" sz="900" b="0" dirty="0"/>
                        <a:t>0.5</a:t>
                      </a:r>
                    </a:p>
                  </a:txBody>
                  <a:tcPr marL="0" marR="0" marT="0" marB="0" anchor="ctr">
                    <a:solidFill>
                      <a:schemeClr val="bg1"/>
                    </a:solidFill>
                  </a:tcPr>
                </a:tc>
                <a:tc>
                  <a:txBody>
                    <a:bodyPr/>
                    <a:lstStyle/>
                    <a:p>
                      <a:pPr algn="ctr"/>
                      <a:r>
                        <a:rPr lang="en-US" sz="900" b="0" dirty="0"/>
                        <a:t>0.9</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3.2</a:t>
                      </a:r>
                    </a:p>
                  </a:txBody>
                  <a:tcPr marL="0" marR="0" marT="0" marB="0" anchor="ctr">
                    <a:solidFill>
                      <a:schemeClr val="bg1"/>
                    </a:solidFill>
                  </a:tcPr>
                </a:tc>
                <a:extLst>
                  <a:ext uri="{0D108BD9-81ED-4DB2-BD59-A6C34878D82A}">
                    <a16:rowId xmlns:a16="http://schemas.microsoft.com/office/drawing/2014/main" val="1811048262"/>
                  </a:ext>
                </a:extLst>
              </a:tr>
              <a:tr h="246888">
                <a:tc>
                  <a:txBody>
                    <a:bodyPr/>
                    <a:lstStyle/>
                    <a:p>
                      <a:pPr algn="ctr"/>
                      <a:r>
                        <a:rPr lang="en-US" sz="900" b="0" dirty="0"/>
                        <a:t>0.5</a:t>
                      </a:r>
                    </a:p>
                  </a:txBody>
                  <a:tcPr marL="0" marR="0" marT="0" marB="0" anchor="ctr">
                    <a:solidFill>
                      <a:schemeClr val="bg1"/>
                    </a:solidFill>
                  </a:tcPr>
                </a:tc>
                <a:tc>
                  <a:txBody>
                    <a:bodyPr/>
                    <a:lstStyle/>
                    <a:p>
                      <a:pPr algn="ctr"/>
                      <a:r>
                        <a:rPr lang="en-US" sz="900" b="1" dirty="0">
                          <a:solidFill>
                            <a:srgbClr val="FF0000"/>
                          </a:solidFill>
                        </a:rPr>
                        <a:t>2.6</a:t>
                      </a:r>
                    </a:p>
                  </a:txBody>
                  <a:tcPr marL="0" marR="0" marT="0" marB="0" anchor="ctr">
                    <a:solidFill>
                      <a:schemeClr val="bg1"/>
                    </a:solidFill>
                  </a:tcPr>
                </a:tc>
                <a:tc>
                  <a:txBody>
                    <a:bodyPr/>
                    <a:lstStyle/>
                    <a:p>
                      <a:pPr algn="ctr"/>
                      <a:r>
                        <a:rPr lang="en-US" sz="900" b="0" dirty="0"/>
                        <a:t>1.4</a:t>
                      </a:r>
                    </a:p>
                  </a:txBody>
                  <a:tcPr marL="0" marR="0" marT="0" marB="0" anchor="ctr">
                    <a:solidFill>
                      <a:schemeClr val="bg1"/>
                    </a:solidFill>
                  </a:tcPr>
                </a:tc>
                <a:tc>
                  <a:txBody>
                    <a:bodyPr/>
                    <a:lstStyle/>
                    <a:p>
                      <a:pPr algn="ctr"/>
                      <a:r>
                        <a:rPr lang="en-US" sz="900" b="0" dirty="0"/>
                        <a:t>2.9</a:t>
                      </a:r>
                    </a:p>
                  </a:txBody>
                  <a:tcPr marL="0" marR="0" marT="0" marB="0" anchor="ctr">
                    <a:solidFill>
                      <a:schemeClr val="bg1"/>
                    </a:solidFill>
                  </a:tcPr>
                </a:tc>
                <a:tc>
                  <a:txBody>
                    <a:bodyPr/>
                    <a:lstStyle/>
                    <a:p>
                      <a:pPr algn="ctr"/>
                      <a:r>
                        <a:rPr lang="en-US" sz="900" b="0" dirty="0"/>
                        <a:t>1.5</a:t>
                      </a:r>
                    </a:p>
                  </a:txBody>
                  <a:tcPr marL="0" marR="0" marT="0" marB="0" anchor="ctr">
                    <a:solidFill>
                      <a:schemeClr val="bg1"/>
                    </a:solidFill>
                  </a:tcPr>
                </a:tc>
                <a:tc>
                  <a:txBody>
                    <a:bodyPr/>
                    <a:lstStyle/>
                    <a:p>
                      <a:pPr algn="ctr"/>
                      <a:r>
                        <a:rPr lang="en-US" sz="900" b="0" dirty="0"/>
                        <a:t>3.6</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6.1</a:t>
                      </a:r>
                    </a:p>
                  </a:txBody>
                  <a:tcPr marL="0" marR="0" marT="0" marB="0" anchor="ctr">
                    <a:solidFill>
                      <a:schemeClr val="bg1"/>
                    </a:solidFill>
                  </a:tcPr>
                </a:tc>
                <a:extLst>
                  <a:ext uri="{0D108BD9-81ED-4DB2-BD59-A6C34878D82A}">
                    <a16:rowId xmlns:a16="http://schemas.microsoft.com/office/drawing/2014/main" val="1623160804"/>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4268311445"/>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val="3457582356"/>
                  </a:ext>
                </a:extLst>
              </a:tr>
              <a:tr h="246888">
                <a:tc>
                  <a:txBody>
                    <a:bodyPr/>
                    <a:lstStyle/>
                    <a:p>
                      <a:pPr algn="ctr"/>
                      <a:r>
                        <a:rPr lang="en-US" sz="900" b="0" dirty="0"/>
                        <a:t>0.6</a:t>
                      </a:r>
                    </a:p>
                  </a:txBody>
                  <a:tcPr marL="0" marR="0" marT="0" marB="0" anchor="ctr">
                    <a:solidFill>
                      <a:schemeClr val="bg1"/>
                    </a:solidFill>
                  </a:tcPr>
                </a:tc>
                <a:tc>
                  <a:txBody>
                    <a:bodyPr/>
                    <a:lstStyle/>
                    <a:p>
                      <a:pPr algn="ctr"/>
                      <a:r>
                        <a:rPr lang="en-US" sz="900" b="1" dirty="0">
                          <a:solidFill>
                            <a:srgbClr val="FF0000"/>
                          </a:solidFill>
                        </a:rPr>
                        <a:t>1.8</a:t>
                      </a:r>
                    </a:p>
                  </a:txBody>
                  <a:tcPr marL="0" marR="0" marT="0" marB="0" anchor="ctr">
                    <a:solidFill>
                      <a:schemeClr val="bg1"/>
                    </a:solidFill>
                  </a:tcPr>
                </a:tc>
                <a:tc>
                  <a:txBody>
                    <a:bodyPr/>
                    <a:lstStyle/>
                    <a:p>
                      <a:pPr algn="ctr"/>
                      <a:r>
                        <a:rPr lang="en-US" sz="900" b="0" dirty="0"/>
                        <a:t>2.7</a:t>
                      </a:r>
                    </a:p>
                  </a:txBody>
                  <a:tcPr marL="0" marR="0" marT="0" marB="0" anchor="ctr">
                    <a:solidFill>
                      <a:schemeClr val="bg1"/>
                    </a:solidFill>
                  </a:tcPr>
                </a:tc>
                <a:tc>
                  <a:txBody>
                    <a:bodyPr/>
                    <a:lstStyle/>
                    <a:p>
                      <a:pPr algn="ctr"/>
                      <a:r>
                        <a:rPr lang="en-US" sz="900" b="0" dirty="0"/>
                        <a:t>1.9</a:t>
                      </a:r>
                    </a:p>
                  </a:txBody>
                  <a:tcPr marL="0" marR="0" marT="0" marB="0" anchor="ctr">
                    <a:solidFill>
                      <a:schemeClr val="bg1"/>
                    </a:solidFill>
                  </a:tcPr>
                </a:tc>
                <a:tc>
                  <a:txBody>
                    <a:bodyPr/>
                    <a:lstStyle/>
                    <a:p>
                      <a:pPr algn="ctr"/>
                      <a:r>
                        <a:rPr lang="en-US" sz="900" b="0" dirty="0"/>
                        <a:t>2.4</a:t>
                      </a:r>
                    </a:p>
                  </a:txBody>
                  <a:tcPr marL="0" marR="0" marT="0" marB="0" anchor="ctr">
                    <a:solidFill>
                      <a:schemeClr val="bg1"/>
                    </a:solidFill>
                  </a:tcPr>
                </a:tc>
                <a:tc>
                  <a:txBody>
                    <a:bodyPr/>
                    <a:lstStyle/>
                    <a:p>
                      <a:pPr algn="ctr"/>
                      <a:r>
                        <a:rPr lang="en-US" sz="900" b="0" dirty="0"/>
                        <a:t>2.0</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70" name="TextBox 169"/>
              <p:cNvSpPr txBox="1"/>
              <p:nvPr/>
            </p:nvSpPr>
            <p:spPr>
              <a:xfrm>
                <a:off x="3364441" y="843212"/>
                <a:ext cx="906402"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oMath>
                  </m:oMathPara>
                </a14:m>
                <a:endParaRPr lang="en-US" sz="2100" dirty="0"/>
              </a:p>
            </p:txBody>
          </p:sp>
        </mc:Choice>
        <mc:Fallback xmlns="">
          <p:sp>
            <p:nvSpPr>
              <p:cNvPr id="170" name="TextBox 169"/>
              <p:cNvSpPr txBox="1">
                <a:spLocks noRot="1" noChangeAspect="1" noMove="1" noResize="1" noEditPoints="1" noAdjustHandles="1" noChangeArrowheads="1" noChangeShapeType="1" noTextEdit="1"/>
              </p:cNvSpPr>
              <p:nvPr/>
            </p:nvSpPr>
            <p:spPr>
              <a:xfrm>
                <a:off x="3364441" y="843212"/>
                <a:ext cx="906402" cy="422039"/>
              </a:xfrm>
              <a:prstGeom prst="rect">
                <a:avLst/>
              </a:prstGeom>
              <a:blipFill>
                <a:blip r:embed="rId5"/>
                <a:stretch>
                  <a:fillRect/>
                </a:stretch>
              </a:blipFill>
            </p:spPr>
            <p:txBody>
              <a:bodyPr/>
              <a:lstStyle/>
              <a:p>
                <a:r>
                  <a:rPr lang="en-US">
                    <a:noFill/>
                  </a:rPr>
                  <a:t> </a:t>
                </a:r>
              </a:p>
            </p:txBody>
          </p:sp>
        </mc:Fallback>
      </mc:AlternateContent>
      <p:sp>
        <p:nvSpPr>
          <p:cNvPr id="81" name="TextBox 80"/>
          <p:cNvSpPr txBox="1"/>
          <p:nvPr/>
        </p:nvSpPr>
        <p:spPr>
          <a:xfrm>
            <a:off x="5624801" y="1314183"/>
            <a:ext cx="1779141" cy="300082"/>
          </a:xfrm>
          <a:prstGeom prst="rect">
            <a:avLst/>
          </a:prstGeom>
          <a:noFill/>
        </p:spPr>
        <p:txBody>
          <a:bodyPr wrap="none" rtlCol="0">
            <a:spAutoFit/>
          </a:bodyPr>
          <a:lstStyle/>
          <a:p>
            <a:r>
              <a:rPr lang="en-US" sz="1350" dirty="0">
                <a:solidFill>
                  <a:srgbClr val="FF0000"/>
                </a:solidFill>
              </a:rPr>
              <a:t>Contain word’s vectors</a:t>
            </a:r>
          </a:p>
        </p:txBody>
      </p:sp>
      <p:cxnSp>
        <p:nvCxnSpPr>
          <p:cNvPr id="6" name="Straight Arrow Connector 5"/>
          <p:cNvCxnSpPr>
            <a:stCxn id="81" idx="1"/>
            <a:endCxn id="2" idx="3"/>
          </p:cNvCxnSpPr>
          <p:nvPr/>
        </p:nvCxnSpPr>
        <p:spPr>
          <a:xfrm flipH="1">
            <a:off x="5005804" y="1464224"/>
            <a:ext cx="618997" cy="40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p:cNvSpPr txBox="1"/>
              <p:nvPr/>
            </p:nvSpPr>
            <p:spPr>
              <a:xfrm>
                <a:off x="5630643" y="3421906"/>
                <a:ext cx="922688"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smtClean="0">
                              <a:latin typeface="Cambria Math" panose="02040503050406030204" pitchFamily="18" charset="0"/>
                            </a:rPr>
                          </m:ctrlPr>
                        </m:sSubSupPr>
                        <m:e>
                          <m:r>
                            <a:rPr lang="en-US" sz="2100" i="1">
                              <a:latin typeface="Cambria Math" panose="02040503050406030204" pitchFamily="18" charset="0"/>
                            </a:rPr>
                            <m:t>𝑊</m:t>
                          </m:r>
                        </m:e>
                        <m:sub>
                          <m:r>
                            <a:rPr lang="de-DE" sz="2100" b="0" i="1" smtClean="0">
                              <a:latin typeface="Cambria Math" charset="0"/>
                            </a:rPr>
                            <m:t>𝑁</m:t>
                          </m:r>
                          <m:r>
                            <a:rPr lang="en-US" sz="2100" i="1">
                              <a:latin typeface="Cambria Math" panose="02040503050406030204" pitchFamily="18" charset="0"/>
                            </a:rPr>
                            <m:t>×</m:t>
                          </m:r>
                          <m:r>
                            <a:rPr lang="de-DE" sz="2100" b="0" i="1" smtClean="0">
                              <a:latin typeface="Cambria Math" charset="0"/>
                            </a:rPr>
                            <m:t>𝑉</m:t>
                          </m:r>
                        </m:sub>
                        <m:sup>
                          <m:r>
                            <a:rPr lang="en-US" sz="2100" i="1">
                              <a:latin typeface="Cambria Math" panose="02040503050406030204" pitchFamily="18" charset="0"/>
                            </a:rPr>
                            <m:t>′</m:t>
                          </m:r>
                        </m:sup>
                      </m:sSubSup>
                    </m:oMath>
                  </m:oMathPara>
                </a14:m>
                <a:endParaRPr lang="en-US" sz="2100" dirty="0"/>
              </a:p>
            </p:txBody>
          </p:sp>
        </mc:Choice>
        <mc:Fallback xmlns="">
          <p:sp>
            <p:nvSpPr>
              <p:cNvPr id="85" name="TextBox 84"/>
              <p:cNvSpPr txBox="1">
                <a:spLocks noRot="1" noChangeAspect="1" noMove="1" noResize="1" noEditPoints="1" noAdjustHandles="1" noChangeArrowheads="1" noChangeShapeType="1" noTextEdit="1"/>
              </p:cNvSpPr>
              <p:nvPr/>
            </p:nvSpPr>
            <p:spPr>
              <a:xfrm>
                <a:off x="5630643" y="3421906"/>
                <a:ext cx="922688" cy="415498"/>
              </a:xfrm>
              <a:prstGeom prst="rect">
                <a:avLst/>
              </a:prstGeom>
              <a:blipFill rotWithShape="0">
                <a:blip r:embed="rId6"/>
                <a:stretch>
                  <a:fillRect b="-2941"/>
                </a:stretch>
              </a:blipFill>
            </p:spPr>
            <p:txBody>
              <a:bodyPr/>
              <a:lstStyle/>
              <a:p>
                <a:r>
                  <a:rPr lang="en-US">
                    <a:noFill/>
                  </a:rPr>
                  <a:t> </a:t>
                </a:r>
              </a:p>
            </p:txBody>
          </p:sp>
        </mc:Fallback>
      </mc:AlternateContent>
      <p:sp>
        <p:nvSpPr>
          <p:cNvPr id="3" name="Rectangle 2"/>
          <p:cNvSpPr/>
          <p:nvPr/>
        </p:nvSpPr>
        <p:spPr>
          <a:xfrm>
            <a:off x="1491859" y="5898887"/>
            <a:ext cx="6463430" cy="646331"/>
          </a:xfrm>
          <a:prstGeom prst="rect">
            <a:avLst/>
          </a:prstGeom>
        </p:spPr>
        <p:txBody>
          <a:bodyPr wrap="square">
            <a:spAutoFit/>
          </a:bodyPr>
          <a:lstStyle/>
          <a:p>
            <a:r>
              <a:rPr lang="en-US" dirty="0"/>
              <a:t>We can consider either W or W’ as the word’s representation. </a:t>
            </a:r>
            <a:br>
              <a:rPr lang="en-US" dirty="0"/>
            </a:br>
            <a:r>
              <a:rPr lang="en-US" dirty="0"/>
              <a:t>Or even take the average.</a:t>
            </a:r>
          </a:p>
        </p:txBody>
      </p:sp>
    </p:spTree>
    <p:extLst>
      <p:ext uri="{BB962C8B-B14F-4D97-AF65-F5344CB8AC3E}">
        <p14:creationId xmlns:p14="http://schemas.microsoft.com/office/powerpoint/2010/main" val="2278498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27</a:t>
            </a:fld>
            <a:endParaRPr lang="en-US" dirty="0"/>
          </a:p>
        </p:txBody>
      </p:sp>
      <p:grpSp>
        <p:nvGrpSpPr>
          <p:cNvPr id="20" name="Group 19"/>
          <p:cNvGrpSpPr/>
          <p:nvPr/>
        </p:nvGrpSpPr>
        <p:grpSpPr>
          <a:xfrm>
            <a:off x="1838114"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8115"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30062" y="2453691"/>
            <a:ext cx="396455" cy="300082"/>
          </a:xfrm>
          <a:prstGeom prst="rect">
            <a:avLst/>
          </a:prstGeom>
          <a:noFill/>
        </p:spPr>
        <p:txBody>
          <a:bodyPr wrap="none" rtlCol="0">
            <a:spAutoFit/>
          </a:bodyPr>
          <a:lstStyle/>
          <a:p>
            <a:r>
              <a:rPr lang="en-US" sz="1350" dirty="0"/>
              <a:t>cat</a:t>
            </a:r>
          </a:p>
        </p:txBody>
      </p:sp>
      <p:sp>
        <p:nvSpPr>
          <p:cNvPr id="33" name="TextBox 32"/>
          <p:cNvSpPr txBox="1"/>
          <p:nvPr/>
        </p:nvSpPr>
        <p:spPr>
          <a:xfrm>
            <a:off x="1430061"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4433457"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3"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3289"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5" y="17898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2" y="35709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325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8632" y="2379569"/>
            <a:ext cx="1075423" cy="300082"/>
          </a:xfrm>
          <a:prstGeom prst="rect">
            <a:avLst/>
          </a:prstGeom>
          <a:noFill/>
        </p:spPr>
        <p:txBody>
          <a:bodyPr wrap="none" rtlCol="0">
            <a:spAutoFit/>
          </a:bodyPr>
          <a:lstStyle/>
          <a:p>
            <a:r>
              <a:rPr lang="en-US" sz="1350" dirty="0"/>
              <a:t>Hidden layer</a:t>
            </a:r>
          </a:p>
        </p:txBody>
      </p:sp>
      <mc:AlternateContent xmlns:mc="http://schemas.openxmlformats.org/markup-compatibility/2006" xmlns:a14="http://schemas.microsoft.com/office/drawing/2010/main">
        <mc:Choice Requires="a14">
          <p:sp>
            <p:nvSpPr>
              <p:cNvPr id="83" name="TextBox 82"/>
              <p:cNvSpPr txBox="1"/>
              <p:nvPr/>
            </p:nvSpPr>
            <p:spPr>
              <a:xfrm>
                <a:off x="6963107" y="4719314"/>
                <a:ext cx="542456" cy="300082"/>
              </a:xfrm>
              <a:prstGeom prst="rect">
                <a:avLst/>
              </a:prstGeom>
              <a:noFill/>
            </p:spPr>
            <p:txBody>
              <a:bodyPr wrap="none" rtlCol="0">
                <a:spAutoFit/>
              </a:bodyPr>
              <a:lstStyle/>
              <a:p>
                <a14:m>
                  <m:oMath xmlns:m="http://schemas.openxmlformats.org/officeDocument/2006/math">
                    <m:sSub>
                      <m:sSubPr>
                        <m:ctrlPr>
                          <a:rPr lang="en-US" sz="1350" i="1">
                            <a:latin typeface="Cambria Math" panose="02040503050406030204" pitchFamily="18" charset="0"/>
                          </a:rPr>
                        </m:ctrlPr>
                      </m:sSubPr>
                      <m:e>
                        <m:acc>
                          <m:accPr>
                            <m:chr m:val="̂"/>
                            <m:ctrlPr>
                              <a:rPr lang="en-US" sz="1350" i="1">
                                <a:latin typeface="Cambria Math" panose="02040503050406030204" pitchFamily="18" charset="0"/>
                              </a:rPr>
                            </m:ctrlPr>
                          </m:accPr>
                          <m:e>
                            <m:r>
                              <a:rPr lang="en-US" sz="1350" i="1">
                                <a:latin typeface="Cambria Math" panose="02040503050406030204" pitchFamily="18" charset="0"/>
                              </a:rPr>
                              <m:t>𝑦</m:t>
                            </m:r>
                          </m:e>
                        </m:acc>
                      </m:e>
                      <m:sub>
                        <m:r>
                          <m:rPr>
                            <m:sty m:val="p"/>
                          </m:rPr>
                          <a:rPr lang="en-US" sz="1350">
                            <a:latin typeface="Cambria Math" panose="02040503050406030204" pitchFamily="18" charset="0"/>
                          </a:rPr>
                          <m:t>sat</m:t>
                        </m:r>
                      </m:sub>
                    </m:sSub>
                    <m:r>
                      <a:rPr lang="en-US" sz="1350">
                        <a:latin typeface="Cambria Math" panose="02040503050406030204" pitchFamily="18" charset="0"/>
                      </a:rPr>
                      <m:t> </m:t>
                    </m:r>
                  </m:oMath>
                </a14:m>
                <a:r>
                  <a:rPr lang="en-US" sz="1350" dirty="0"/>
                  <a:t> </a:t>
                </a:r>
              </a:p>
            </p:txBody>
          </p:sp>
        </mc:Choice>
        <mc:Fallback xmlns="">
          <p:sp>
            <p:nvSpPr>
              <p:cNvPr id="83" name="TextBox 82"/>
              <p:cNvSpPr txBox="1">
                <a:spLocks noRot="1" noChangeAspect="1" noMove="1" noResize="1" noEditPoints="1" noAdjustHandles="1" noChangeArrowheads="1" noChangeShapeType="1" noTextEdit="1"/>
              </p:cNvSpPr>
              <p:nvPr/>
            </p:nvSpPr>
            <p:spPr>
              <a:xfrm>
                <a:off x="6963107" y="4719314"/>
                <a:ext cx="542456" cy="300082"/>
              </a:xfrm>
              <a:prstGeom prst="rect">
                <a:avLst/>
              </a:prstGeom>
              <a:blipFill>
                <a:blip r:embed="rId2"/>
                <a:stretch>
                  <a:fillRect b="-2041"/>
                </a:stretch>
              </a:blipFill>
            </p:spPr>
            <p:txBody>
              <a:bodyPr/>
              <a:lstStyle/>
              <a:p>
                <a:r>
                  <a:rPr lang="en-US">
                    <a:noFill/>
                  </a:rPr>
                  <a:t> </a:t>
                </a:r>
              </a:p>
            </p:txBody>
          </p:sp>
        </mc:Fallback>
      </mc:AlternateContent>
      <p:cxnSp>
        <p:nvCxnSpPr>
          <p:cNvPr id="84" name="Straight Connector 83"/>
          <p:cNvCxnSpPr/>
          <p:nvPr/>
        </p:nvCxnSpPr>
        <p:spPr>
          <a:xfrm flipV="1">
            <a:off x="4639197"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7" y="42215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4" y="2424158"/>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xmlns:a14="http://schemas.microsoft.com/office/drawing/2010/main">
        <mc:Choice Requires="a14">
          <p:sp>
            <p:nvSpPr>
              <p:cNvPr id="71" name="TextBox 70"/>
              <p:cNvSpPr txBox="1"/>
              <p:nvPr/>
            </p:nvSpPr>
            <p:spPr>
              <a:xfrm>
                <a:off x="2249594"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1" name="TextBox 70"/>
              <p:cNvSpPr txBox="1">
                <a:spLocks noRot="1" noChangeAspect="1" noMove="1" noResize="1" noEditPoints="1" noAdjustHandles="1" noChangeArrowheads="1" noChangeShapeType="1" noTextEdit="1"/>
              </p:cNvSpPr>
              <p:nvPr/>
            </p:nvSpPr>
            <p:spPr>
              <a:xfrm>
                <a:off x="2249594" y="2451367"/>
                <a:ext cx="906402" cy="415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270889"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3" name="TextBox 72"/>
              <p:cNvSpPr txBox="1">
                <a:spLocks noRot="1" noChangeAspect="1" noMove="1" noResize="1" noEditPoints="1" noAdjustHandles="1" noChangeArrowheads="1" noChangeShapeType="1" noTextEdit="1"/>
              </p:cNvSpPr>
              <p:nvPr/>
            </p:nvSpPr>
            <p:spPr>
              <a:xfrm>
                <a:off x="2270889" y="4384725"/>
                <a:ext cx="906402" cy="415498"/>
              </a:xfrm>
              <a:prstGeom prst="rect">
                <a:avLst/>
              </a:prstGeom>
              <a:blipFill>
                <a:blip r:embed="rId4"/>
                <a:stretch>
                  <a:fillRect/>
                </a:stretch>
              </a:blipFill>
            </p:spPr>
            <p:txBody>
              <a:bodyPr/>
              <a:lstStyle/>
              <a:p>
                <a:r>
                  <a:rPr lang="en-US">
                    <a:noFill/>
                  </a:rPr>
                  <a:t> </a:t>
                </a:r>
              </a:p>
            </p:txBody>
          </p:sp>
        </mc:Fallback>
      </mc:AlternateContent>
      <p:sp>
        <p:nvSpPr>
          <p:cNvPr id="74" name="TextBox 73"/>
          <p:cNvSpPr txBox="1"/>
          <p:nvPr/>
        </p:nvSpPr>
        <p:spPr>
          <a:xfrm>
            <a:off x="1198629"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8629"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56681" y="4594160"/>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xmlns:a14="http://schemas.microsoft.com/office/drawing/2010/main">
        <mc:Choice Requires="a14">
          <p:sp>
            <p:nvSpPr>
              <p:cNvPr id="78" name="TextBox 77"/>
              <p:cNvSpPr txBox="1"/>
              <p:nvPr/>
            </p:nvSpPr>
            <p:spPr>
              <a:xfrm>
                <a:off x="4931296" y="3455545"/>
                <a:ext cx="2159887" cy="73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smtClean="0">
                              <a:latin typeface="Cambria Math" panose="02040503050406030204" pitchFamily="18" charset="0"/>
                            </a:rPr>
                          </m:ctrlPr>
                        </m:sSubSupPr>
                        <m:e>
                          <m:r>
                            <a:rPr lang="en-US" sz="2100" i="1">
                              <a:latin typeface="Cambria Math" panose="02040503050406030204" pitchFamily="18" charset="0"/>
                            </a:rPr>
                            <m:t>𝑊</m:t>
                          </m:r>
                        </m:e>
                        <m:sub>
                          <m:r>
                            <a:rPr lang="de-DE" sz="2100" b="0" i="1" smtClean="0">
                              <a:latin typeface="Cambria Math" charset="0"/>
                            </a:rPr>
                            <m:t>𝑁</m:t>
                          </m:r>
                          <m:r>
                            <a:rPr lang="en-US" sz="2100" i="1">
                              <a:latin typeface="Cambria Math" panose="02040503050406030204" pitchFamily="18" charset="0"/>
                            </a:rPr>
                            <m:t>×</m:t>
                          </m:r>
                          <m:r>
                            <a:rPr lang="de-DE" sz="2100" b="0" i="1" smtClean="0">
                              <a:latin typeface="Cambria Math" charset="0"/>
                            </a:rPr>
                            <m:t>𝑉</m:t>
                          </m:r>
                        </m:sub>
                        <m:sup>
                          <m:r>
                            <a:rPr lang="en-US" sz="2100" i="1">
                              <a:latin typeface="Cambria Math" panose="02040503050406030204" pitchFamily="18" charset="0"/>
                            </a:rPr>
                            <m:t>′</m:t>
                          </m:r>
                        </m:sup>
                      </m:sSubSup>
                      <m:r>
                        <a:rPr lang="en-US" sz="2100" i="1">
                          <a:latin typeface="Cambria Math" panose="02040503050406030204" pitchFamily="18" charset="0"/>
                        </a:rPr>
                        <m:t>×</m:t>
                      </m:r>
                      <m:acc>
                        <m:accPr>
                          <m:chr m:val="̂"/>
                          <m:ctrlPr>
                            <a:rPr lang="en-US" sz="2100" i="1">
                              <a:latin typeface="Cambria Math" panose="02040503050406030204" pitchFamily="18" charset="0"/>
                            </a:rPr>
                          </m:ctrlPr>
                        </m:accPr>
                        <m:e>
                          <m:r>
                            <a:rPr lang="en-US" sz="2100" i="1">
                              <a:latin typeface="Cambria Math" panose="02040503050406030204" pitchFamily="18" charset="0"/>
                            </a:rPr>
                            <m:t>𝑣</m:t>
                          </m:r>
                        </m:e>
                      </m:acc>
                      <m:r>
                        <a:rPr lang="en-US" sz="2100" i="1">
                          <a:latin typeface="Cambria Math" panose="02040503050406030204" pitchFamily="18" charset="0"/>
                        </a:rPr>
                        <m:t>=</m:t>
                      </m:r>
                      <m:r>
                        <a:rPr lang="en-US" sz="2100" i="1">
                          <a:latin typeface="Cambria Math" panose="02040503050406030204" pitchFamily="18" charset="0"/>
                        </a:rPr>
                        <m:t>𝑧</m:t>
                      </m:r>
                    </m:oMath>
                  </m:oMathPara>
                </a14:m>
                <a:endParaRPr lang="en-US" sz="2100" dirty="0"/>
              </a:p>
              <a:p>
                <a:pPr/>
                <a14:m>
                  <m:oMathPara xmlns:m="http://schemas.openxmlformats.org/officeDocument/2006/math">
                    <m:oMathParaPr>
                      <m:jc m:val="centerGroup"/>
                    </m:oMathParaPr>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rPr>
                            <m:t>𝑦</m:t>
                          </m:r>
                        </m:e>
                      </m:acc>
                      <m:r>
                        <a:rPr lang="en-US" sz="2100" i="1">
                          <a:latin typeface="Cambria Math" panose="02040503050406030204" pitchFamily="18" charset="0"/>
                        </a:rPr>
                        <m:t>=</m:t>
                      </m:r>
                      <m:r>
                        <a:rPr lang="en-US" sz="2100" i="1">
                          <a:latin typeface="Cambria Math" panose="02040503050406030204" pitchFamily="18" charset="0"/>
                        </a:rPr>
                        <m:t>𝑠𝑜𝑓𝑡𝑚𝑎𝑥</m:t>
                      </m:r>
                      <m:r>
                        <a:rPr lang="en-US" sz="2100" i="1">
                          <a:latin typeface="Cambria Math" panose="02040503050406030204" pitchFamily="18" charset="0"/>
                        </a:rPr>
                        <m:t>(</m:t>
                      </m:r>
                      <m:r>
                        <a:rPr lang="en-US" sz="2100" i="1">
                          <a:latin typeface="Cambria Math" panose="02040503050406030204" pitchFamily="18" charset="0"/>
                        </a:rPr>
                        <m:t>𝑧</m:t>
                      </m:r>
                      <m:r>
                        <a:rPr lang="en-US" sz="2100" i="1">
                          <a:latin typeface="Cambria Math" panose="02040503050406030204" pitchFamily="18" charset="0"/>
                        </a:rPr>
                        <m:t>)</m:t>
                      </m:r>
                    </m:oMath>
                  </m:oMathPara>
                </a14:m>
                <a:endParaRPr lang="en-US" sz="2100" dirty="0"/>
              </a:p>
            </p:txBody>
          </p:sp>
        </mc:Choice>
        <mc:Fallback xmlns="">
          <p:sp>
            <p:nvSpPr>
              <p:cNvPr id="78" name="TextBox 77"/>
              <p:cNvSpPr txBox="1">
                <a:spLocks noRot="1" noChangeAspect="1" noMove="1" noResize="1" noEditPoints="1" noAdjustHandles="1" noChangeArrowheads="1" noChangeShapeType="1" noTextEdit="1"/>
              </p:cNvSpPr>
              <p:nvPr/>
            </p:nvSpPr>
            <p:spPr>
              <a:xfrm>
                <a:off x="4931296" y="3455545"/>
                <a:ext cx="2159887" cy="738664"/>
              </a:xfrm>
              <a:prstGeom prst="rect">
                <a:avLst/>
              </a:prstGeom>
              <a:blipFill rotWithShape="0">
                <a:blip r:embed="rId5"/>
                <a:stretch>
                  <a:fillRect t="-3306" b="-7438"/>
                </a:stretch>
              </a:blipFill>
            </p:spPr>
            <p:txBody>
              <a:bodyPr/>
              <a:lstStyle/>
              <a:p>
                <a:r>
                  <a:rPr lang="en-US">
                    <a:noFill/>
                  </a:rPr>
                  <a:t> </a:t>
                </a:r>
              </a:p>
            </p:txBody>
          </p:sp>
        </mc:Fallback>
      </mc:AlternateContent>
      <p:sp>
        <p:nvSpPr>
          <p:cNvPr id="80" name="TextBox 79"/>
          <p:cNvSpPr txBox="1"/>
          <p:nvPr/>
        </p:nvSpPr>
        <p:spPr>
          <a:xfrm>
            <a:off x="6900110" y="5036235"/>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3368056" y="5456182"/>
            <a:ext cx="2435282" cy="300082"/>
          </a:xfrm>
          <a:prstGeom prst="rect">
            <a:avLst/>
          </a:prstGeom>
          <a:noFill/>
        </p:spPr>
        <p:txBody>
          <a:bodyPr wrap="none" rtlCol="0">
            <a:spAutoFit/>
          </a:bodyPr>
          <a:lstStyle/>
          <a:p>
            <a:r>
              <a:rPr lang="en-US" sz="1350" dirty="0"/>
              <a:t>N will be the size of word vector</a:t>
            </a:r>
          </a:p>
        </p:txBody>
      </p:sp>
      <mc:AlternateContent xmlns:mc="http://schemas.openxmlformats.org/markup-compatibility/2006" xmlns:a14="http://schemas.microsoft.com/office/drawing/2010/main">
        <mc:Choice Requires="a14">
          <p:sp>
            <p:nvSpPr>
              <p:cNvPr id="2" name="Rectangle 1"/>
              <p:cNvSpPr/>
              <p:nvPr/>
            </p:nvSpPr>
            <p:spPr>
              <a:xfrm>
                <a:off x="4381410" y="4241513"/>
                <a:ext cx="32278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𝑣</m:t>
                          </m:r>
                        </m:e>
                      </m:acc>
                    </m:oMath>
                  </m:oMathPara>
                </a14:m>
                <a:endParaRPr lang="en-US" sz="1350" dirty="0"/>
              </a:p>
            </p:txBody>
          </p:sp>
        </mc:Choice>
        <mc:Fallback xmlns="">
          <p:sp>
            <p:nvSpPr>
              <p:cNvPr id="2" name="Rectangle 1"/>
              <p:cNvSpPr>
                <a:spLocks noRot="1" noChangeAspect="1" noMove="1" noResize="1" noEditPoints="1" noAdjustHandles="1" noChangeArrowheads="1" noChangeShapeType="1" noTextEdit="1"/>
              </p:cNvSpPr>
              <p:nvPr/>
            </p:nvSpPr>
            <p:spPr>
              <a:xfrm>
                <a:off x="4381410" y="4241513"/>
                <a:ext cx="322781" cy="300082"/>
              </a:xfrm>
              <a:prstGeom prst="rect">
                <a:avLst/>
              </a:prstGeom>
              <a:blipFill>
                <a:blip r:embed="rId6"/>
                <a:stretch>
                  <a:fillRect r="-3774"/>
                </a:stretch>
              </a:blipFill>
            </p:spPr>
            <p:txBody>
              <a:bodyPr/>
              <a:lstStyle/>
              <a:p>
                <a:r>
                  <a:rPr lang="en-US">
                    <a:noFill/>
                  </a:rPr>
                  <a:t> </a:t>
                </a:r>
              </a:p>
            </p:txBody>
          </p:sp>
        </mc:Fallback>
      </mc:AlternateContent>
      <p:graphicFrame>
        <p:nvGraphicFramePr>
          <p:cNvPr id="81" name="Table 80"/>
          <p:cNvGraphicFramePr>
            <a:graphicFrameLocks noGrp="1"/>
          </p:cNvGraphicFramePr>
          <p:nvPr/>
        </p:nvGraphicFramePr>
        <p:xfrm>
          <a:off x="8135165" y="2858741"/>
          <a:ext cx="246888" cy="246888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val="4255159121"/>
                    </a:ext>
                  </a:extLst>
                </a:gridCol>
              </a:tblGrid>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2404443869"/>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4045244593"/>
                  </a:ext>
                </a:extLst>
              </a:tr>
              <a:tr h="246888">
                <a:tc>
                  <a:txBody>
                    <a:bodyPr/>
                    <a:lstStyle/>
                    <a:p>
                      <a:pPr algn="ctr"/>
                      <a:r>
                        <a:rPr lang="en-US" sz="9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val="2752563613"/>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201681552"/>
                  </a:ext>
                </a:extLst>
              </a:tr>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177053094"/>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2987099312"/>
                  </a:ext>
                </a:extLst>
              </a:tr>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4040427874"/>
                  </a:ext>
                </a:extLst>
              </a:tr>
              <a:tr h="246888">
                <a:tc>
                  <a:txBody>
                    <a:bodyPr/>
                    <a:lstStyle/>
                    <a:p>
                      <a:pPr algn="ctr"/>
                      <a:r>
                        <a:rPr lang="en-US" sz="900" b="1" dirty="0">
                          <a:solidFill>
                            <a:srgbClr val="FF0000"/>
                          </a:solidFill>
                        </a:rPr>
                        <a:t>0.7</a:t>
                      </a:r>
                    </a:p>
                  </a:txBody>
                  <a:tcPr marL="0" marR="0" marT="0" marB="0" anchor="ctr">
                    <a:solidFill>
                      <a:schemeClr val="bg1"/>
                    </a:solidFill>
                  </a:tcPr>
                </a:tc>
                <a:extLst>
                  <a:ext uri="{0D108BD9-81ED-4DB2-BD59-A6C34878D82A}">
                    <a16:rowId xmlns:a16="http://schemas.microsoft.com/office/drawing/2014/main" val="4092259214"/>
                  </a:ext>
                </a:extLst>
              </a:tr>
              <a:tr h="246888">
                <a:tc>
                  <a:txBody>
                    <a:bodyPr/>
                    <a:lstStyle/>
                    <a:p>
                      <a:pPr algn="ctr"/>
                      <a:r>
                        <a:rPr lang="en-US" sz="900" b="0" dirty="0">
                          <a:solidFill>
                            <a:schemeClr val="tx1"/>
                          </a:solidFill>
                        </a:rPr>
                        <a:t>…</a:t>
                      </a:r>
                    </a:p>
                  </a:txBody>
                  <a:tcPr marL="0" marR="0" marT="0" marB="0" anchor="ctr">
                    <a:solidFill>
                      <a:schemeClr val="bg1"/>
                    </a:solidFill>
                  </a:tcPr>
                </a:tc>
                <a:extLst>
                  <a:ext uri="{0D108BD9-81ED-4DB2-BD59-A6C34878D82A}">
                    <a16:rowId xmlns:a16="http://schemas.microsoft.com/office/drawing/2014/main" val="2895132886"/>
                  </a:ext>
                </a:extLst>
              </a:tr>
              <a:tr h="246888">
                <a:tc>
                  <a:txBody>
                    <a:bodyPr/>
                    <a:lstStyle/>
                    <a:p>
                      <a:pPr algn="ctr"/>
                      <a:r>
                        <a:rPr lang="en-US" sz="9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val="3595132379"/>
                  </a:ext>
                </a:extLst>
              </a:tr>
            </a:tbl>
          </a:graphicData>
        </a:graphic>
      </p:graphicFrame>
      <mc:AlternateContent xmlns:mc="http://schemas.openxmlformats.org/markup-compatibility/2006" xmlns:a14="http://schemas.microsoft.com/office/drawing/2010/main">
        <mc:Choice Requires="a14">
          <p:sp>
            <p:nvSpPr>
              <p:cNvPr id="85" name="TextBox 84"/>
              <p:cNvSpPr txBox="1"/>
              <p:nvPr/>
            </p:nvSpPr>
            <p:spPr>
              <a:xfrm>
                <a:off x="8135165" y="5446645"/>
                <a:ext cx="360740" cy="300082"/>
              </a:xfrm>
              <a:prstGeom prst="rect">
                <a:avLst/>
              </a:prstGeom>
              <a:noFill/>
            </p:spPr>
            <p:txBody>
              <a:bodyPr wrap="none" rtlCol="0">
                <a:spAutoFit/>
              </a:bodyPr>
              <a:lstStyle/>
              <a:p>
                <a14:m>
                  <m:oMath xmlns:m="http://schemas.openxmlformats.org/officeDocument/2006/math">
                    <m:acc>
                      <m:accPr>
                        <m:chr m:val="̂"/>
                        <m:ctrlPr>
                          <a:rPr lang="en-US" sz="1350" i="1">
                            <a:latin typeface="Cambria Math" panose="02040503050406030204" pitchFamily="18" charset="0"/>
                          </a:rPr>
                        </m:ctrlPr>
                      </m:accPr>
                      <m:e>
                        <m:r>
                          <a:rPr lang="en-US" sz="1350" i="1">
                            <a:latin typeface="Cambria Math" panose="02040503050406030204" pitchFamily="18" charset="0"/>
                          </a:rPr>
                          <m:t>𝑦</m:t>
                        </m:r>
                      </m:e>
                    </m:acc>
                    <m:r>
                      <a:rPr lang="en-US" sz="1350">
                        <a:latin typeface="Cambria Math" panose="02040503050406030204" pitchFamily="18" charset="0"/>
                      </a:rPr>
                      <m:t> </m:t>
                    </m:r>
                  </m:oMath>
                </a14:m>
                <a:r>
                  <a:rPr lang="en-US" sz="1350" dirty="0"/>
                  <a:t> </a:t>
                </a:r>
              </a:p>
            </p:txBody>
          </p:sp>
        </mc:Choice>
        <mc:Fallback xmlns="">
          <p:sp>
            <p:nvSpPr>
              <p:cNvPr id="85" name="TextBox 84"/>
              <p:cNvSpPr txBox="1">
                <a:spLocks noRot="1" noChangeAspect="1" noMove="1" noResize="1" noEditPoints="1" noAdjustHandles="1" noChangeArrowheads="1" noChangeShapeType="1" noTextEdit="1"/>
              </p:cNvSpPr>
              <p:nvPr/>
            </p:nvSpPr>
            <p:spPr>
              <a:xfrm>
                <a:off x="8135165" y="5446645"/>
                <a:ext cx="360740" cy="3000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623543" y="1841407"/>
                <a:ext cx="2419380" cy="300082"/>
              </a:xfrm>
              <a:prstGeom prst="rect">
                <a:avLst/>
              </a:prstGeom>
              <a:noFill/>
            </p:spPr>
            <p:txBody>
              <a:bodyPr wrap="none" rtlCol="0">
                <a:spAutoFit/>
              </a:bodyPr>
              <a:lstStyle/>
              <a:p>
                <a:r>
                  <a:rPr lang="en-US" sz="1350" dirty="0">
                    <a:solidFill>
                      <a:srgbClr val="FF0000"/>
                    </a:solidFill>
                  </a:rPr>
                  <a:t>We would prefer </a:t>
                </a:r>
                <a14:m>
                  <m:oMath xmlns:m="http://schemas.openxmlformats.org/officeDocument/2006/math">
                    <m:acc>
                      <m:accPr>
                        <m:chr m:val="̂"/>
                        <m:ctrlPr>
                          <a:rPr lang="en-US" sz="1350" i="1">
                            <a:solidFill>
                              <a:srgbClr val="FF0000"/>
                            </a:solidFill>
                            <a:latin typeface="Cambria Math" panose="02040503050406030204" pitchFamily="18" charset="0"/>
                          </a:rPr>
                        </m:ctrlPr>
                      </m:accPr>
                      <m:e>
                        <m:r>
                          <a:rPr lang="en-US" sz="1350" i="1">
                            <a:solidFill>
                              <a:srgbClr val="FF0000"/>
                            </a:solidFill>
                            <a:latin typeface="Cambria Math" panose="02040503050406030204" pitchFamily="18" charset="0"/>
                          </a:rPr>
                          <m:t>𝑦</m:t>
                        </m:r>
                      </m:e>
                    </m:acc>
                  </m:oMath>
                </a14:m>
                <a:r>
                  <a:rPr lang="en-US" sz="1350" dirty="0">
                    <a:solidFill>
                      <a:srgbClr val="FF0000"/>
                    </a:solidFill>
                  </a:rPr>
                  <a:t> close to </a:t>
                </a:r>
                <a14:m>
                  <m:oMath xmlns:m="http://schemas.openxmlformats.org/officeDocument/2006/math">
                    <m:sSub>
                      <m:sSubPr>
                        <m:ctrlPr>
                          <a:rPr lang="en-US" sz="1350" i="1" dirty="0">
                            <a:solidFill>
                              <a:srgbClr val="FF0000"/>
                            </a:solidFill>
                            <a:latin typeface="Cambria Math" panose="02040503050406030204" pitchFamily="18" charset="0"/>
                          </a:rPr>
                        </m:ctrlPr>
                      </m:sSubPr>
                      <m:e>
                        <m:acc>
                          <m:accPr>
                            <m:chr m:val="̂"/>
                            <m:ctrlPr>
                              <a:rPr lang="en-US" sz="1350" i="1">
                                <a:solidFill>
                                  <a:srgbClr val="FF0000"/>
                                </a:solidFill>
                                <a:latin typeface="Cambria Math" panose="02040503050406030204" pitchFamily="18" charset="0"/>
                              </a:rPr>
                            </m:ctrlPr>
                          </m:accPr>
                          <m:e>
                            <m:r>
                              <a:rPr lang="en-US" sz="1350" i="1">
                                <a:solidFill>
                                  <a:srgbClr val="FF0000"/>
                                </a:solidFill>
                                <a:latin typeface="Cambria Math" panose="02040503050406030204" pitchFamily="18" charset="0"/>
                              </a:rPr>
                              <m:t>𝑦</m:t>
                            </m:r>
                          </m:e>
                        </m:acc>
                      </m:e>
                      <m:sub>
                        <m:r>
                          <a:rPr lang="en-US" sz="1350" i="1" dirty="0">
                            <a:solidFill>
                              <a:srgbClr val="FF0000"/>
                            </a:solidFill>
                            <a:latin typeface="Cambria Math" panose="02040503050406030204" pitchFamily="18" charset="0"/>
                          </a:rPr>
                          <m:t>𝑠𝑎𝑡</m:t>
                        </m:r>
                      </m:sub>
                    </m:sSub>
                  </m:oMath>
                </a14:m>
                <a:endParaRPr lang="en-US" sz="1350" dirty="0">
                  <a:solidFill>
                    <a:srgbClr val="FF0000"/>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623543" y="1841407"/>
                <a:ext cx="2419380" cy="300082"/>
              </a:xfrm>
              <a:prstGeom prst="rect">
                <a:avLst/>
              </a:prstGeom>
              <a:blipFill>
                <a:blip r:embed="rId8"/>
                <a:stretch>
                  <a:fillRect l="-758" t="-2041" b="-20408"/>
                </a:stretch>
              </a:blipFill>
            </p:spPr>
            <p:txBody>
              <a:bodyPr/>
              <a:lstStyle/>
              <a:p>
                <a:r>
                  <a:rPr lang="en-US">
                    <a:noFill/>
                  </a:rPr>
                  <a:t> </a:t>
                </a:r>
              </a:p>
            </p:txBody>
          </p:sp>
        </mc:Fallback>
      </mc:AlternateContent>
      <p:sp>
        <p:nvSpPr>
          <p:cNvPr id="86" name="Rectangle 85"/>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ight Arrow 5">
            <a:extLst>
              <a:ext uri="{FF2B5EF4-FFF2-40B4-BE49-F238E27FC236}">
                <a16:creationId xmlns:a16="http://schemas.microsoft.com/office/drawing/2014/main" id="{2B100B78-BB81-8444-9480-03A9F3F5CB60}"/>
              </a:ext>
            </a:extLst>
          </p:cNvPr>
          <p:cNvSpPr/>
          <p:nvPr/>
        </p:nvSpPr>
        <p:spPr>
          <a:xfrm>
            <a:off x="2628115" y="109803"/>
            <a:ext cx="3816424" cy="8432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CBOW</a:t>
            </a:r>
          </a:p>
        </p:txBody>
      </p:sp>
      <p:sp>
        <p:nvSpPr>
          <p:cNvPr id="7" name="Left Arrow 6">
            <a:extLst>
              <a:ext uri="{FF2B5EF4-FFF2-40B4-BE49-F238E27FC236}">
                <a16:creationId xmlns:a16="http://schemas.microsoft.com/office/drawing/2014/main" id="{9B2F66DF-7FD8-2544-B7D8-855C982E8E99}"/>
              </a:ext>
            </a:extLst>
          </p:cNvPr>
          <p:cNvSpPr/>
          <p:nvPr/>
        </p:nvSpPr>
        <p:spPr>
          <a:xfrm>
            <a:off x="2628115" y="1048193"/>
            <a:ext cx="3744085" cy="7918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Skip-Gram</a:t>
            </a:r>
          </a:p>
        </p:txBody>
      </p:sp>
      <p:sp>
        <p:nvSpPr>
          <p:cNvPr id="8" name="Cloud Callout 7">
            <a:extLst>
              <a:ext uri="{FF2B5EF4-FFF2-40B4-BE49-F238E27FC236}">
                <a16:creationId xmlns:a16="http://schemas.microsoft.com/office/drawing/2014/main" id="{EABF31BC-880C-7149-A149-61EDAE412E37}"/>
              </a:ext>
            </a:extLst>
          </p:cNvPr>
          <p:cNvSpPr/>
          <p:nvPr/>
        </p:nvSpPr>
        <p:spPr>
          <a:xfrm>
            <a:off x="6623543" y="-153667"/>
            <a:ext cx="2628977" cy="1406841"/>
          </a:xfrm>
          <a:prstGeom prst="cloudCallout">
            <a:avLst>
              <a:gd name="adj1" fmla="val -56085"/>
              <a:gd name="adj2" fmla="val 702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Only one input vector</a:t>
            </a:r>
            <a:br>
              <a:rPr lang="en-DE" dirty="0">
                <a:solidFill>
                  <a:sysClr val="windowText" lastClr="000000"/>
                </a:solidFill>
              </a:rPr>
            </a:br>
            <a:r>
              <a:rPr lang="en-DE" dirty="0">
                <a:solidFill>
                  <a:sysClr val="windowText" lastClr="000000"/>
                </a:solidFill>
              </a:rPr>
              <a:t>(no averaging)</a:t>
            </a:r>
          </a:p>
        </p:txBody>
      </p:sp>
    </p:spTree>
    <p:extLst>
      <p:ext uri="{BB962C8B-B14F-4D97-AF65-F5344CB8AC3E}">
        <p14:creationId xmlns:p14="http://schemas.microsoft.com/office/powerpoint/2010/main" val="371068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5D62-7DB0-B044-A7EA-2CD189EC93DC}"/>
              </a:ext>
            </a:extLst>
          </p:cNvPr>
          <p:cNvSpPr>
            <a:spLocks noGrp="1"/>
          </p:cNvSpPr>
          <p:nvPr>
            <p:ph type="title"/>
          </p:nvPr>
        </p:nvSpPr>
        <p:spPr/>
        <p:txBody>
          <a:bodyPr/>
          <a:lstStyle/>
          <a:p>
            <a:r>
              <a:rPr lang="en-DE" dirty="0"/>
              <a:t>Skip-Gram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A35290-F7A4-304D-BD1A-8A8467020B45}"/>
                  </a:ext>
                </a:extLst>
              </p:cNvPr>
              <p:cNvSpPr>
                <a:spLocks noGrp="1"/>
              </p:cNvSpPr>
              <p:nvPr>
                <p:ph idx="1"/>
              </p:nvPr>
            </p:nvSpPr>
            <p:spPr/>
            <p:txBody>
              <a:bodyPr/>
              <a:lstStyle/>
              <a:p>
                <a:pPr marL="0" indent="0">
                  <a:buNone/>
                </a:pPr>
                <a:r>
                  <a:rPr lang="de-DE" sz="2400" b="0" dirty="0"/>
                  <a:t>Objective: </a:t>
                </a:r>
                <a:r>
                  <a:rPr lang="de-DE" sz="2400" b="0" dirty="0" err="1"/>
                  <a:t>Given</a:t>
                </a:r>
                <a:r>
                  <a:rPr lang="de-DE" sz="2400" b="0" dirty="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sub>
                    </m:sSub>
                  </m:oMath>
                </a14:m>
                <a:r>
                  <a:rPr lang="de-DE" sz="2400" b="0" dirty="0"/>
                  <a:t>, </a:t>
                </a:r>
                <a:r>
                  <a:rPr lang="de-DE" sz="2400" b="0" dirty="0" err="1"/>
                  <a:t>predict</a:t>
                </a:r>
                <a:r>
                  <a:rPr lang="de-DE" sz="2400" b="0" dirty="0"/>
                  <a:t> </a:t>
                </a:r>
                <a14:m>
                  <m:oMath xmlns:m="http://schemas.openxmlformats.org/officeDocument/2006/math">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m:t>
                        </m:r>
                        <m:r>
                          <a:rPr lang="de-DE" sz="2400" i="1">
                            <a:latin typeface="Cambria Math" panose="02040503050406030204" pitchFamily="18" charset="0"/>
                          </a:rPr>
                          <m:t>𝑘</m:t>
                        </m:r>
                      </m:sub>
                    </m:sSub>
                    <m:r>
                      <a:rPr lang="de-DE" sz="2400" i="1">
                        <a:latin typeface="Cambria Math" panose="02040503050406030204" pitchFamily="18" charset="0"/>
                      </a:rPr>
                      <m:t> …,</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+1</m:t>
                        </m:r>
                      </m:sub>
                    </m:sSub>
                    <m:r>
                      <a:rPr lang="de-DE" sz="2400" i="1">
                        <a:latin typeface="Cambria Math" panose="02040503050406030204" pitchFamily="18" charset="0"/>
                      </a:rPr>
                      <m:t>, …</m:t>
                    </m:r>
                    <m:r>
                      <m:rPr>
                        <m:nor/>
                      </m:rPr>
                      <a:rPr lang="en-DE" sz="2400" dirty="0"/>
                      <m:t>, </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m:t>
                        </m:r>
                        <m:r>
                          <a:rPr lang="de-DE" sz="2400" i="1">
                            <a:latin typeface="Cambria Math" panose="02040503050406030204" pitchFamily="18" charset="0"/>
                          </a:rPr>
                          <m:t>𝑘</m:t>
                        </m:r>
                      </m:sub>
                    </m:sSub>
                  </m:oMath>
                </a14:m>
                <a:endParaRPr lang="de-DE" sz="2400" b="0" dirty="0"/>
              </a:p>
              <a:p>
                <a:pPr marL="0" indent="0">
                  <a:buNone/>
                </a:pPr>
                <a:endParaRPr lang="en-DE" sz="2400" dirty="0"/>
              </a:p>
              <a:p>
                <a:pPr marL="0" indent="0">
                  <a:buNone/>
                </a:pPr>
                <a:r>
                  <a:rPr lang="en-DE" sz="2400" dirty="0"/>
                  <a:t>Training data: Given sequence of words &lt;</a:t>
                </a:r>
                <a:r>
                  <a:rPr lang="de-DE" sz="2400" dirty="0"/>
                  <a:t> </a:t>
                </a:r>
                <a14:m>
                  <m:oMath xmlns:m="http://schemas.openxmlformats.org/officeDocument/2006/math">
                    <m:r>
                      <a:rPr lang="de-DE" sz="2400" i="1">
                        <a:latin typeface="Cambria Math" panose="02040503050406030204" pitchFamily="18" charset="0"/>
                      </a:rPr>
                      <m:t>𝑤</m:t>
                    </m:r>
                    <m:r>
                      <a:rPr lang="de-DE" sz="2400" i="1" baseline="-25000">
                        <a:latin typeface="Cambria Math" panose="02040503050406030204" pitchFamily="18" charset="0"/>
                      </a:rPr>
                      <m:t>1</m:t>
                    </m:r>
                    <m:r>
                      <a:rPr lang="de-DE" sz="2400" i="1">
                        <a:latin typeface="Cambria Math" panose="02040503050406030204" pitchFamily="18" charset="0"/>
                      </a:rPr>
                      <m:t>, </m:t>
                    </m:r>
                    <m:r>
                      <a:rPr lang="de-DE" sz="2400" i="1">
                        <a:latin typeface="Cambria Math" panose="02040503050406030204" pitchFamily="18" charset="0"/>
                      </a:rPr>
                      <m:t>𝑤</m:t>
                    </m:r>
                    <m:r>
                      <a:rPr lang="de-DE" sz="2400" i="1" baseline="-25000">
                        <a:latin typeface="Cambria Math" panose="02040503050406030204" pitchFamily="18" charset="0"/>
                      </a:rPr>
                      <m:t>2</m:t>
                    </m:r>
                    <m:r>
                      <a:rPr lang="de-DE" sz="2400" i="1">
                        <a:latin typeface="Cambria Math" panose="02040503050406030204" pitchFamily="18" charset="0"/>
                      </a:rPr>
                      <m:t>, …</m:t>
                    </m:r>
                    <m:sSub>
                      <m:sSubPr>
                        <m:ctrlPr>
                          <a:rPr lang="de-DE" sz="2400" i="1" smtClean="0">
                            <a:latin typeface="Cambria Math" panose="02040503050406030204" pitchFamily="18" charset="0"/>
                          </a:rPr>
                        </m:ctrlPr>
                      </m:sSubPr>
                      <m:e>
                        <m:r>
                          <a:rPr lang="de-DE" sz="2400" b="0" i="1" smtClean="0">
                            <a:latin typeface="Cambria Math" panose="02040503050406030204" pitchFamily="18" charset="0"/>
                          </a:rPr>
                          <m:t>𝑤</m:t>
                        </m:r>
                      </m:e>
                      <m:sub>
                        <m:r>
                          <a:rPr lang="de-DE" sz="2400" b="0" i="1" smtClean="0">
                            <a:latin typeface="Cambria Math" panose="02040503050406030204" pitchFamily="18" charset="0"/>
                          </a:rPr>
                          <m:t>𝑛</m:t>
                        </m:r>
                      </m:sub>
                    </m:sSub>
                    <m:r>
                      <a:rPr lang="de-DE" sz="2400" i="1">
                        <a:latin typeface="Cambria Math" panose="02040503050406030204" pitchFamily="18" charset="0"/>
                      </a:rPr>
                      <m:t> </m:t>
                    </m:r>
                  </m:oMath>
                </a14:m>
                <a:r>
                  <a:rPr lang="en-DE" sz="2400" dirty="0"/>
                  <a:t>&gt;, extract input and output: </a:t>
                </a:r>
                <a14:m>
                  <m:oMath xmlns:m="http://schemas.openxmlformats.org/officeDocument/2006/math">
                    <m:r>
                      <a:rPr lang="de-DE" sz="2400" dirty="0">
                        <a:latin typeface="Cambria Math" panose="02040503050406030204" pitchFamily="18" charset="0"/>
                      </a:rPr>
                      <m:t>(</m:t>
                    </m:r>
                    <m:sSub>
                      <m:sSubPr>
                        <m:ctrlPr>
                          <a:rPr lang="de-DE" sz="2400" i="1" smtClean="0">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sub>
                    </m:sSub>
                    <m:r>
                      <a:rPr lang="de-DE" sz="2400" b="0" i="1" smtClean="0">
                        <a:latin typeface="Cambria Math" panose="02040503050406030204" pitchFamily="18" charset="0"/>
                      </a:rPr>
                      <m:t> ; </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m:t>
                        </m:r>
                        <m:r>
                          <a:rPr lang="de-DE" sz="2400" i="1">
                            <a:latin typeface="Cambria Math" panose="02040503050406030204" pitchFamily="18" charset="0"/>
                          </a:rPr>
                          <m:t>𝑘</m:t>
                        </m:r>
                      </m:sub>
                    </m:sSub>
                    <m:r>
                      <a:rPr lang="de-DE" sz="2400" i="1">
                        <a:latin typeface="Cambria Math" panose="02040503050406030204" pitchFamily="18" charset="0"/>
                      </a:rPr>
                      <m:t> …,</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−1</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+1</m:t>
                        </m:r>
                      </m:sub>
                    </m:sSub>
                    <m:r>
                      <a:rPr lang="de-DE" sz="2400" i="1">
                        <a:latin typeface="Cambria Math" panose="02040503050406030204" pitchFamily="18" charset="0"/>
                      </a:rPr>
                      <m:t>, …</m:t>
                    </m:r>
                    <m:r>
                      <m:rPr>
                        <m:nor/>
                      </m:rPr>
                      <a:rPr lang="en-DE" sz="2400" dirty="0"/>
                      <m:t>, </m:t>
                    </m:r>
                    <m:sSub>
                      <m:sSubPr>
                        <m:ctrlPr>
                          <a:rPr lang="de-DE" sz="2400" i="1">
                            <a:latin typeface="Cambria Math" panose="02040503050406030204" pitchFamily="18" charset="0"/>
                          </a:rPr>
                        </m:ctrlPr>
                      </m:sSubPr>
                      <m:e>
                        <m:r>
                          <a:rPr lang="de-DE" sz="2400" i="1">
                            <a:latin typeface="Cambria Math" panose="02040503050406030204" pitchFamily="18" charset="0"/>
                          </a:rPr>
                          <m:t>𝑤</m:t>
                        </m:r>
                      </m:e>
                      <m:sub>
                        <m:r>
                          <a:rPr lang="de-DE" sz="2400" i="1">
                            <a:latin typeface="Cambria Math" panose="02040503050406030204" pitchFamily="18" charset="0"/>
                          </a:rPr>
                          <m:t>𝑐</m:t>
                        </m:r>
                        <m:r>
                          <a:rPr lang="de-DE" sz="2400" i="1">
                            <a:latin typeface="Cambria Math" panose="02040503050406030204" pitchFamily="18" charset="0"/>
                          </a:rPr>
                          <m:t>+</m:t>
                        </m:r>
                        <m:r>
                          <a:rPr lang="de-DE" sz="2400" i="1">
                            <a:latin typeface="Cambria Math" panose="02040503050406030204" pitchFamily="18" charset="0"/>
                          </a:rPr>
                          <m:t>𝑘</m:t>
                        </m:r>
                      </m:sub>
                    </m:sSub>
                    <m:r>
                      <a:rPr lang="de-DE" sz="2400" b="0" i="1" smtClean="0">
                        <a:latin typeface="Cambria Math" panose="02040503050406030204" pitchFamily="18" charset="0"/>
                      </a:rPr>
                      <m:t>)</m:t>
                    </m:r>
                  </m:oMath>
                </a14:m>
                <a:endParaRPr lang="de-DE" sz="2400" i="1" dirty="0">
                  <a:latin typeface="Cambria Math" panose="02040503050406030204" pitchFamily="18" charset="0"/>
                </a:endParaRPr>
              </a:p>
              <a:p>
                <a:pPr marL="0" indent="0">
                  <a:buNone/>
                </a:pPr>
                <a:endParaRPr lang="de-DE" sz="2400" i="1" dirty="0">
                  <a:latin typeface="Cambria Math" panose="02040503050406030204" pitchFamily="18" charset="0"/>
                </a:endParaRPr>
              </a:p>
              <a:p>
                <a:pPr marL="0" indent="0">
                  <a:buNone/>
                </a:pPr>
                <a:r>
                  <a:rPr lang="en-DE" sz="2400" dirty="0"/>
                  <a:t>Knowns: </a:t>
                </a:r>
              </a:p>
              <a:p>
                <a:pPr lvl="1"/>
                <a:r>
                  <a:rPr lang="en-DE" sz="2000" dirty="0"/>
                  <a:t>Training data </a:t>
                </a:r>
                <a14:m>
                  <m:oMath xmlns:m="http://schemas.openxmlformats.org/officeDocument/2006/math">
                    <m:r>
                      <a:rPr lang="de-DE" sz="2000" b="0" i="0" dirty="0" smtClean="0">
                        <a:latin typeface="Cambria Math" panose="02040503050406030204" pitchFamily="18" charset="0"/>
                      </a:rPr>
                      <m:t>{</m:t>
                    </m:r>
                    <m:r>
                      <a:rPr lang="de-DE" sz="2000" dirty="0">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i="1">
                            <a:latin typeface="Cambria Math" panose="02040503050406030204" pitchFamily="18" charset="0"/>
                          </a:rPr>
                          <m:t>𝑐</m:t>
                        </m:r>
                      </m:sub>
                    </m:sSub>
                    <m:r>
                      <a:rPr lang="de-DE" sz="2000" i="1">
                        <a:latin typeface="Cambria Math" panose="02040503050406030204" pitchFamily="18" charset="0"/>
                      </a:rPr>
                      <m:t> ; </m:t>
                    </m:r>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i="1">
                            <a:latin typeface="Cambria Math" panose="02040503050406030204" pitchFamily="18" charset="0"/>
                          </a:rPr>
                          <m:t>𝑐</m:t>
                        </m:r>
                        <m:r>
                          <a:rPr lang="de-DE" sz="2000" i="1">
                            <a:latin typeface="Cambria Math" panose="02040503050406030204" pitchFamily="18" charset="0"/>
                          </a:rPr>
                          <m:t>−</m:t>
                        </m:r>
                        <m:r>
                          <a:rPr lang="de-DE" sz="2000" i="1">
                            <a:latin typeface="Cambria Math" panose="02040503050406030204" pitchFamily="18" charset="0"/>
                          </a:rPr>
                          <m:t>𝑘</m:t>
                        </m:r>
                      </m:sub>
                    </m:sSub>
                    <m:r>
                      <a:rPr lang="de-DE" sz="2000" i="1">
                        <a:latin typeface="Cambria Math" panose="02040503050406030204" pitchFamily="18" charset="0"/>
                      </a:rPr>
                      <m:t> …,</m:t>
                    </m:r>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i="1">
                            <a:latin typeface="Cambria Math" panose="02040503050406030204" pitchFamily="18" charset="0"/>
                          </a:rPr>
                          <m:t>𝑐</m:t>
                        </m:r>
                        <m:r>
                          <a:rPr lang="de-DE" sz="2000" i="1">
                            <a:latin typeface="Cambria Math" panose="02040503050406030204" pitchFamily="18" charset="0"/>
                          </a:rPr>
                          <m:t>−1</m:t>
                        </m:r>
                      </m:sub>
                    </m:sSub>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i="1">
                            <a:latin typeface="Cambria Math" panose="02040503050406030204" pitchFamily="18" charset="0"/>
                          </a:rPr>
                          <m:t>𝑐</m:t>
                        </m:r>
                        <m:r>
                          <a:rPr lang="de-DE" sz="2000" i="1">
                            <a:latin typeface="Cambria Math" panose="02040503050406030204" pitchFamily="18" charset="0"/>
                          </a:rPr>
                          <m:t>+1</m:t>
                        </m:r>
                      </m:sub>
                    </m:sSub>
                    <m:r>
                      <a:rPr lang="de-DE" sz="2000" i="1">
                        <a:latin typeface="Cambria Math" panose="02040503050406030204" pitchFamily="18" charset="0"/>
                      </a:rPr>
                      <m:t>, …</m:t>
                    </m:r>
                    <m:r>
                      <m:rPr>
                        <m:nor/>
                      </m:rPr>
                      <a:rPr lang="en-DE" sz="2000" dirty="0"/>
                      <m:t>, </m:t>
                    </m:r>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i="1">
                            <a:latin typeface="Cambria Math" panose="02040503050406030204" pitchFamily="18" charset="0"/>
                          </a:rPr>
                          <m:t>𝑐</m:t>
                        </m:r>
                        <m:r>
                          <a:rPr lang="de-DE" sz="2000" i="1">
                            <a:latin typeface="Cambria Math" panose="02040503050406030204" pitchFamily="18" charset="0"/>
                          </a:rPr>
                          <m:t>+</m:t>
                        </m:r>
                        <m:r>
                          <a:rPr lang="de-DE" sz="2000" i="1">
                            <a:latin typeface="Cambria Math" panose="02040503050406030204" pitchFamily="18" charset="0"/>
                          </a:rPr>
                          <m:t>𝑘</m:t>
                        </m:r>
                      </m:sub>
                    </m:sSub>
                    <m:r>
                      <a:rPr lang="de-DE" sz="2000" i="1">
                        <a:latin typeface="Cambria Math" panose="02040503050406030204" pitchFamily="18" charset="0"/>
                      </a:rPr>
                      <m:t>)</m:t>
                    </m:r>
                    <m:r>
                      <a:rPr lang="de-DE" sz="2000" b="0" i="1" smtClean="0">
                        <a:latin typeface="Cambria Math" panose="02040503050406030204" pitchFamily="18" charset="0"/>
                      </a:rPr>
                      <m:t>}</m:t>
                    </m:r>
                  </m:oMath>
                </a14:m>
                <a:endParaRPr lang="en-DE" sz="2000" dirty="0"/>
              </a:p>
              <a:p>
                <a:pPr lvl="1"/>
                <a:r>
                  <a:rPr lang="en-DE" sz="2000" dirty="0"/>
                  <a:t>Vocabulary {</a:t>
                </a:r>
                <a14:m>
                  <m:oMath xmlns:m="http://schemas.openxmlformats.org/officeDocument/2006/math">
                    <m:r>
                      <a:rPr lang="de-DE" sz="2000" i="1">
                        <a:latin typeface="Cambria Math" panose="02040503050406030204" pitchFamily="18" charset="0"/>
                      </a:rPr>
                      <m:t>𝑤</m:t>
                    </m:r>
                    <m:r>
                      <a:rPr lang="de-DE" sz="2000" i="1" baseline="-25000">
                        <a:latin typeface="Cambria Math" panose="02040503050406030204" pitchFamily="18" charset="0"/>
                      </a:rPr>
                      <m:t>1</m:t>
                    </m:r>
                    <m:r>
                      <a:rPr lang="de-DE" sz="2000" i="1">
                        <a:latin typeface="Cambria Math" panose="02040503050406030204" pitchFamily="18" charset="0"/>
                      </a:rPr>
                      <m:t>, </m:t>
                    </m:r>
                    <m:r>
                      <a:rPr lang="de-DE" sz="2000" i="1">
                        <a:latin typeface="Cambria Math" panose="02040503050406030204" pitchFamily="18" charset="0"/>
                      </a:rPr>
                      <m:t>𝑤</m:t>
                    </m:r>
                    <m:r>
                      <a:rPr lang="de-DE" sz="2000" i="1" baseline="-25000">
                        <a:latin typeface="Cambria Math" panose="02040503050406030204" pitchFamily="18" charset="0"/>
                      </a:rPr>
                      <m:t>2</m:t>
                    </m:r>
                    <m:r>
                      <a:rPr lang="de-DE" sz="2000" i="1">
                        <a:latin typeface="Cambria Math" panose="02040503050406030204" pitchFamily="18" charset="0"/>
                      </a:rPr>
                      <m:t>, …</m:t>
                    </m:r>
                    <m:sSub>
                      <m:sSubPr>
                        <m:ctrlPr>
                          <a:rPr lang="de-DE" sz="2000" i="1">
                            <a:latin typeface="Cambria Math" panose="02040503050406030204" pitchFamily="18" charset="0"/>
                          </a:rPr>
                        </m:ctrlPr>
                      </m:sSubPr>
                      <m:e>
                        <m:r>
                          <a:rPr lang="de-DE" sz="2000" i="1">
                            <a:latin typeface="Cambria Math" panose="02040503050406030204" pitchFamily="18" charset="0"/>
                          </a:rPr>
                          <m:t>𝑤</m:t>
                        </m:r>
                      </m:e>
                      <m:sub>
                        <m:r>
                          <a:rPr lang="de-DE" sz="2000" b="0" i="1" smtClean="0">
                            <a:latin typeface="Cambria Math" panose="02040503050406030204" pitchFamily="18" charset="0"/>
                          </a:rPr>
                          <m:t>𝑉</m:t>
                        </m:r>
                      </m:sub>
                    </m:sSub>
                    <m:r>
                      <a:rPr lang="de-DE" sz="2000" b="0" i="1" smtClean="0">
                        <a:latin typeface="Cambria Math" panose="02040503050406030204" pitchFamily="18" charset="0"/>
                      </a:rPr>
                      <m:t>} </m:t>
                    </m:r>
                  </m:oMath>
                </a14:m>
                <a:r>
                  <a:rPr lang="en-DE" sz="2000" dirty="0"/>
                  <a:t>of the training corpus </a:t>
                </a:r>
                <a:endParaRPr lang="de-DE" sz="2200" i="1" dirty="0">
                  <a:latin typeface="Cambria Math" panose="02040503050406030204" pitchFamily="18" charset="0"/>
                </a:endParaRPr>
              </a:p>
              <a:p>
                <a:endParaRPr lang="de-DE" sz="2200" i="1" dirty="0">
                  <a:latin typeface="Cambria Math" panose="02040503050406030204" pitchFamily="18" charset="0"/>
                </a:endParaRPr>
              </a:p>
              <a:p>
                <a:pPr marL="0" indent="0">
                  <a:buNone/>
                </a:pPr>
                <a:r>
                  <a:rPr lang="en-DE" sz="2400" dirty="0"/>
                  <a:t>Unknowns: </a:t>
                </a:r>
              </a:p>
              <a:p>
                <a:pPr lvl="1"/>
                <a:r>
                  <a:rPr lang="en-DE" sz="2000" dirty="0"/>
                  <a:t>Word embedding matrices </a:t>
                </a:r>
                <a14:m>
                  <m:oMath xmlns:m="http://schemas.openxmlformats.org/officeDocument/2006/math">
                    <m:r>
                      <a:rPr lang="de-DE" sz="2000" b="0" i="1" smtClean="0">
                        <a:latin typeface="Cambria Math" panose="02040503050406030204" pitchFamily="18" charset="0"/>
                      </a:rPr>
                      <m:t>𝑊</m:t>
                    </m:r>
                    <m:r>
                      <a:rPr lang="de-DE" sz="2000" b="0" i="1" baseline="-25000" smtClean="0">
                        <a:latin typeface="Cambria Math" panose="02040503050406030204" pitchFamily="18" charset="0"/>
                      </a:rPr>
                      <m:t>𝑉</m:t>
                    </m:r>
                  </m:oMath>
                </a14:m>
                <a:r>
                  <a:rPr lang="en-DE" sz="2000" baseline="-25000" dirty="0"/>
                  <a:t> x </a:t>
                </a:r>
                <a14:m>
                  <m:oMath xmlns:m="http://schemas.openxmlformats.org/officeDocument/2006/math">
                    <m:r>
                      <a:rPr lang="de-DE" sz="2000" b="0" i="1" baseline="-25000" smtClean="0">
                        <a:latin typeface="Cambria Math" panose="02040503050406030204" pitchFamily="18" charset="0"/>
                      </a:rPr>
                      <m:t>𝑁</m:t>
                    </m:r>
                  </m:oMath>
                </a14:m>
                <a:r>
                  <a:rPr lang="en-DE" sz="2000" dirty="0"/>
                  <a:t> and </a:t>
                </a:r>
                <a14:m>
                  <m:oMath xmlns:m="http://schemas.openxmlformats.org/officeDocument/2006/math">
                    <m:r>
                      <a:rPr lang="de-DE" sz="2000" i="1">
                        <a:latin typeface="Cambria Math" panose="02040503050406030204" pitchFamily="18" charset="0"/>
                      </a:rPr>
                      <m:t>𝑊</m:t>
                    </m:r>
                    <m:r>
                      <a:rPr lang="de-DE" sz="2000" b="0" i="1" smtClean="0">
                        <a:latin typeface="Cambria Math" panose="02040503050406030204" pitchFamily="18" charset="0"/>
                      </a:rPr>
                      <m:t>′</m:t>
                    </m:r>
                    <m:r>
                      <a:rPr lang="de-DE" sz="2000" i="1" baseline="-25000">
                        <a:latin typeface="Cambria Math" panose="02040503050406030204" pitchFamily="18" charset="0"/>
                      </a:rPr>
                      <m:t>𝑁</m:t>
                    </m:r>
                  </m:oMath>
                </a14:m>
                <a:r>
                  <a:rPr lang="en-DE" sz="2000" baseline="-25000" dirty="0"/>
                  <a:t> x </a:t>
                </a:r>
                <a14:m>
                  <m:oMath xmlns:m="http://schemas.openxmlformats.org/officeDocument/2006/math">
                    <m:r>
                      <a:rPr lang="de-DE" sz="2000" i="1" baseline="-25000">
                        <a:latin typeface="Cambria Math" panose="02040503050406030204" pitchFamily="18" charset="0"/>
                      </a:rPr>
                      <m:t>𝑉</m:t>
                    </m:r>
                  </m:oMath>
                </a14:m>
                <a:r>
                  <a:rPr lang="en-DE" sz="2000" dirty="0"/>
                  <a:t> with </a:t>
                </a:r>
                <a14:m>
                  <m:oMath xmlns:m="http://schemas.openxmlformats.org/officeDocument/2006/math">
                    <m:r>
                      <a:rPr lang="de-DE" sz="2000" b="0" i="1" smtClean="0">
                        <a:latin typeface="Cambria Math" panose="02040503050406030204" pitchFamily="18" charset="0"/>
                      </a:rPr>
                      <m:t>𝑁</m:t>
                    </m:r>
                  </m:oMath>
                </a14:m>
                <a:r>
                  <a:rPr lang="en-DE" sz="2000" dirty="0"/>
                  <a:t> being a hyperparameter</a:t>
                </a:r>
              </a:p>
            </p:txBody>
          </p:sp>
        </mc:Choice>
        <mc:Fallback xmlns="">
          <p:sp>
            <p:nvSpPr>
              <p:cNvPr id="3" name="Content Placeholder 2">
                <a:extLst>
                  <a:ext uri="{FF2B5EF4-FFF2-40B4-BE49-F238E27FC236}">
                    <a16:creationId xmlns:a16="http://schemas.microsoft.com/office/drawing/2014/main" id="{4FA35290-F7A4-304D-BD1A-8A8467020B45}"/>
                  </a:ext>
                </a:extLst>
              </p:cNvPr>
              <p:cNvSpPr>
                <a:spLocks noGrp="1" noRot="1" noChangeAspect="1" noMove="1" noResize="1" noEditPoints="1" noAdjustHandles="1" noChangeArrowheads="1" noChangeShapeType="1" noTextEdit="1"/>
              </p:cNvSpPr>
              <p:nvPr>
                <p:ph idx="1"/>
              </p:nvPr>
            </p:nvSpPr>
            <p:spPr>
              <a:blipFill>
                <a:blip r:embed="rId2"/>
                <a:stretch>
                  <a:fillRect l="-1235" t="-1020"/>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98AB7437-B9F5-944E-B7CE-A037DCB1A432}"/>
              </a:ext>
            </a:extLst>
          </p:cNvPr>
          <p:cNvSpPr>
            <a:spLocks noGrp="1"/>
          </p:cNvSpPr>
          <p:nvPr>
            <p:ph type="sldNum" sz="quarter" idx="12"/>
          </p:nvPr>
        </p:nvSpPr>
        <p:spPr/>
        <p:txBody>
          <a:bodyPr/>
          <a:lstStyle/>
          <a:p>
            <a:pPr>
              <a:defRPr/>
            </a:pPr>
            <a:fld id="{A4C577E2-95DD-1F4B-A688-E8FB02007787}" type="slidenum">
              <a:rPr lang="de-DE" smtClean="0"/>
              <a:pPr>
                <a:defRPr/>
              </a:pPr>
              <a:t>28</a:t>
            </a:fld>
            <a:endParaRPr lang="de-DE"/>
          </a:p>
        </p:txBody>
      </p:sp>
    </p:spTree>
    <p:extLst>
      <p:ext uri="{BB962C8B-B14F-4D97-AF65-F5344CB8AC3E}">
        <p14:creationId xmlns:p14="http://schemas.microsoft.com/office/powerpoint/2010/main" val="359458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F819-61BD-6D4A-AAFE-050F8DF985F8}"/>
              </a:ext>
            </a:extLst>
          </p:cNvPr>
          <p:cNvSpPr>
            <a:spLocks noGrp="1"/>
          </p:cNvSpPr>
          <p:nvPr>
            <p:ph type="title"/>
          </p:nvPr>
        </p:nvSpPr>
        <p:spPr/>
        <p:txBody>
          <a:bodyPr/>
          <a:lstStyle/>
          <a:p>
            <a:r>
              <a:rPr lang="en-DE" dirty="0"/>
              <a:t>Skip-Gram: Derivation of Learning Procedure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96A0A7-EE88-2D49-A2B5-7C9A804A8F8D}"/>
                  </a:ext>
                </a:extLst>
              </p:cNvPr>
              <p:cNvSpPr>
                <a:spLocks noGrp="1"/>
              </p:cNvSpPr>
              <p:nvPr>
                <p:ph idx="1"/>
              </p:nvPr>
            </p:nvSpPr>
            <p:spPr/>
            <p:txBody>
              <a:bodyPr/>
              <a:lstStyle/>
              <a:p>
                <a:pPr marL="0" indent="0">
                  <a:lnSpc>
                    <a:spcPct val="150000"/>
                  </a:lnSpc>
                  <a:buNone/>
                </a:pPr>
                <a:r>
                  <a:rPr lang="de-DE" i="1" dirty="0">
                    <a:latin typeface="Cambria Math" panose="02040503050406030204" pitchFamily="18" charset="0"/>
                  </a:rPr>
                  <a:t>Minimize   </a:t>
                </a:r>
                <a14:m>
                  <m:oMath xmlns:m="http://schemas.openxmlformats.org/officeDocument/2006/math">
                    <m:r>
                      <a:rPr lang="de-DE" i="1">
                        <a:latin typeface="Cambria Math" panose="02040503050406030204" pitchFamily="18" charset="0"/>
                      </a:rPr>
                      <m:t>−</m:t>
                    </m:r>
                    <m:func>
                      <m:funcPr>
                        <m:ctrlPr>
                          <a:rPr lang="de-DE" i="1">
                            <a:latin typeface="Cambria Math" panose="02040503050406030204" pitchFamily="18" charset="0"/>
                          </a:rPr>
                        </m:ctrlPr>
                      </m:funcPr>
                      <m:fName>
                        <m:r>
                          <m:rPr>
                            <m:sty m:val="p"/>
                          </m:rPr>
                          <a:rPr lang="de-DE">
                            <a:latin typeface="Cambria Math" panose="02040503050406030204" pitchFamily="18" charset="0"/>
                          </a:rPr>
                          <m:t>log</m:t>
                        </m:r>
                      </m:fName>
                      <m:e>
                        <m:r>
                          <a:rPr lang="de-DE" i="1">
                            <a:latin typeface="Cambria Math" panose="02040503050406030204" pitchFamily="18" charset="0"/>
                          </a:rPr>
                          <m:t>𝑃</m:t>
                        </m:r>
                        <m:d>
                          <m:dPr>
                            <m:endChr m:val="|"/>
                            <m:ctrlPr>
                              <a:rPr lang="de-DE" b="0" i="1" smtClean="0">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r>
                                  <a:rPr lang="de-DE" i="1">
                                    <a:latin typeface="Cambria Math" panose="02040503050406030204" pitchFamily="18" charset="0"/>
                                  </a:rPr>
                                  <m:t>−</m:t>
                                </m:r>
                                <m:r>
                                  <a:rPr lang="de-DE" b="0" i="1" smtClean="0">
                                    <a:latin typeface="Cambria Math" panose="02040503050406030204" pitchFamily="18" charset="0"/>
                                  </a:rPr>
                                  <m:t>𝑚</m:t>
                                </m:r>
                              </m:sub>
                            </m:sSub>
                            <m:r>
                              <a:rPr lang="de-DE" b="0" i="1" smtClean="0">
                                <a:latin typeface="Cambria Math" panose="02040503050406030204" pitchFamily="18" charset="0"/>
                              </a:rPr>
                              <m:t>,</m:t>
                            </m:r>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r>
                                  <a:rPr lang="de-DE" i="1">
                                    <a:latin typeface="Cambria Math" panose="02040503050406030204" pitchFamily="18" charset="0"/>
                                  </a:rPr>
                                  <m:t>+1</m:t>
                                </m:r>
                              </m:sub>
                            </m:sSub>
                            <m:r>
                              <a:rPr lang="de-DE" i="1">
                                <a:latin typeface="Cambria Math" panose="02040503050406030204" pitchFamily="18" charset="0"/>
                              </a:rPr>
                              <m:t>, …</m:t>
                            </m:r>
                            <m:r>
                              <m:rPr>
                                <m:nor/>
                              </m:rPr>
                              <a:rPr lang="en-DE" dirty="0"/>
                              <m:t>, </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r>
                                  <a:rPr lang="de-DE" i="1">
                                    <a:latin typeface="Cambria Math" panose="02040503050406030204" pitchFamily="18" charset="0"/>
                                  </a:rPr>
                                  <m:t>+</m:t>
                                </m:r>
                                <m:r>
                                  <a:rPr lang="de-DE" b="0" i="1" smtClean="0">
                                    <a:latin typeface="Cambria Math" panose="02040503050406030204" pitchFamily="18" charset="0"/>
                                  </a:rPr>
                                  <m:t>𝑚</m:t>
                                </m:r>
                              </m:sub>
                            </m:sSub>
                          </m:e>
                        </m:d>
                        <m:r>
                          <a:rPr lang="de-DE" b="0" i="1" smtClean="0">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sub>
                        </m:sSub>
                        <m:r>
                          <a:rPr lang="de-DE" i="1">
                            <a:latin typeface="Cambria Math" panose="02040503050406030204" pitchFamily="18" charset="0"/>
                          </a:rPr>
                          <m:t>)</m:t>
                        </m:r>
                      </m:e>
                    </m:func>
                  </m:oMath>
                </a14:m>
                <a:br>
                  <a:rPr lang="de-DE" i="1" dirty="0">
                    <a:latin typeface="Cambria Math" panose="02040503050406030204" pitchFamily="18" charset="0"/>
                  </a:rPr>
                </a:br>
                <a:r>
                  <a:rPr lang="de-DE" i="1" dirty="0">
                    <a:latin typeface="Cambria Math" panose="02040503050406030204" pitchFamily="18" charset="0"/>
                  </a:rPr>
                  <a:t> </a:t>
                </a:r>
                <a:r>
                  <a:rPr lang="de-DE" dirty="0">
                    <a:latin typeface="Cambria Math" panose="02040503050406030204" pitchFamily="18" charset="0"/>
                  </a:rPr>
                  <a:t>= </a:t>
                </a:r>
                <a14:m>
                  <m:oMath xmlns:m="http://schemas.openxmlformats.org/officeDocument/2006/math">
                    <m:r>
                      <a:rPr lang="de-DE" i="1">
                        <a:latin typeface="Cambria Math" panose="02040503050406030204" pitchFamily="18" charset="0"/>
                      </a:rPr>
                      <m:t>−</m:t>
                    </m:r>
                    <m:func>
                      <m:funcPr>
                        <m:ctrlPr>
                          <a:rPr lang="de-DE" i="1" smtClean="0">
                            <a:latin typeface="Cambria Math" panose="02040503050406030204" pitchFamily="18" charset="0"/>
                          </a:rPr>
                        </m:ctrlPr>
                      </m:funcPr>
                      <m:fName>
                        <m:r>
                          <m:rPr>
                            <m:sty m:val="p"/>
                          </m:rPr>
                          <a:rPr lang="de-DE">
                            <a:latin typeface="Cambria Math" panose="02040503050406030204" pitchFamily="18" charset="0"/>
                          </a:rPr>
                          <m:t>log</m:t>
                        </m:r>
                      </m:fName>
                      <m:e>
                        <m:nary>
                          <m:naryPr>
                            <m:chr m:val="∏"/>
                            <m:ctrlPr>
                              <a:rPr lang="de-DE" i="1" smtClean="0">
                                <a:latin typeface="Cambria Math" panose="02040503050406030204" pitchFamily="18" charset="0"/>
                              </a:rPr>
                            </m:ctrlPr>
                          </m:naryPr>
                          <m:sub>
                            <m:r>
                              <m:rPr>
                                <m:brk m:alnAt="23"/>
                              </m:rPr>
                              <a:rPr lang="de-DE" b="0" i="1" smtClean="0">
                                <a:latin typeface="Cambria Math" panose="02040503050406030204" pitchFamily="18" charset="0"/>
                              </a:rPr>
                              <m:t>𝑗</m:t>
                            </m:r>
                            <m:r>
                              <a:rPr lang="de-DE" b="0" i="1" smtClean="0">
                                <a:latin typeface="Cambria Math" panose="02040503050406030204" pitchFamily="18" charset="0"/>
                              </a:rPr>
                              <m:t>=0, </m:t>
                            </m:r>
                            <m:r>
                              <a:rPr lang="de-DE" b="0" i="1" smtClean="0">
                                <a:latin typeface="Cambria Math" panose="02040503050406030204" pitchFamily="18" charset="0"/>
                              </a:rPr>
                              <m:t>𝑗</m:t>
                            </m:r>
                            <m:r>
                              <a:rPr lang="de-DE" b="0" i="1" smtClean="0">
                                <a:latin typeface="Cambria Math" panose="02040503050406030204" pitchFamily="18" charset="0"/>
                              </a:rPr>
                              <m:t>≠</m:t>
                            </m:r>
                            <m:r>
                              <a:rPr lang="de-DE" b="0" i="1" smtClean="0">
                                <a:latin typeface="Cambria Math" panose="02040503050406030204" pitchFamily="18" charset="0"/>
                              </a:rPr>
                              <m:t>𝑚</m:t>
                            </m:r>
                          </m:sub>
                          <m:sup>
                            <m:r>
                              <a:rPr lang="de-DE" b="0" i="1" smtClean="0">
                                <a:latin typeface="Cambria Math" panose="02040503050406030204" pitchFamily="18" charset="0"/>
                              </a:rPr>
                              <m:t>2</m:t>
                            </m:r>
                            <m:r>
                              <a:rPr lang="de-DE" b="0" i="1" smtClean="0">
                                <a:latin typeface="Cambria Math" panose="02040503050406030204" pitchFamily="18" charset="0"/>
                              </a:rPr>
                              <m:t>𝑚</m:t>
                            </m:r>
                          </m:sup>
                          <m:e>
                            <m:r>
                              <a:rPr lang="de-DE" i="1">
                                <a:latin typeface="Cambria Math" panose="02040503050406030204" pitchFamily="18" charset="0"/>
                              </a:rPr>
                              <m:t>𝑃</m:t>
                            </m:r>
                            <m:r>
                              <a:rPr lang="de-DE" i="1">
                                <a:latin typeface="Cambria Math" panose="02040503050406030204" pitchFamily="18" charset="0"/>
                              </a:rPr>
                              <m:t> </m:t>
                            </m:r>
                            <m:d>
                              <m:dPr>
                                <m:endChr m:val="|"/>
                                <m:ctrlPr>
                                  <a:rPr lang="de-DE" i="1" smtClean="0">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r>
                                      <a:rPr lang="de-DE" i="1">
                                        <a:latin typeface="Cambria Math" panose="02040503050406030204" pitchFamily="18" charset="0"/>
                                      </a:rPr>
                                      <m:t>−</m:t>
                                    </m:r>
                                    <m:r>
                                      <a:rPr lang="de-DE" b="0" i="1" smtClean="0">
                                        <a:latin typeface="Cambria Math" panose="02040503050406030204" pitchFamily="18" charset="0"/>
                                      </a:rPr>
                                      <m:t>𝑚</m:t>
                                    </m:r>
                                    <m:r>
                                      <a:rPr lang="de-DE" b="0" i="1" smtClean="0">
                                        <a:latin typeface="Cambria Math" panose="02040503050406030204" pitchFamily="18" charset="0"/>
                                      </a:rPr>
                                      <m:t>+</m:t>
                                    </m:r>
                                    <m:r>
                                      <a:rPr lang="de-DE" b="0" i="1" smtClean="0">
                                        <a:latin typeface="Cambria Math" panose="02040503050406030204" pitchFamily="18" charset="0"/>
                                      </a:rPr>
                                      <m:t>𝑗</m:t>
                                    </m:r>
                                  </m:sub>
                                </m:sSub>
                                <m:r>
                                  <a:rPr lang="de-DE" i="1">
                                    <a:latin typeface="Cambria Math" panose="02040503050406030204" pitchFamily="18" charset="0"/>
                                  </a:rPr>
                                  <m:t> </m:t>
                                </m:r>
                              </m:e>
                            </m:d>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i="1">
                                    <a:latin typeface="Cambria Math" panose="02040503050406030204" pitchFamily="18" charset="0"/>
                                  </a:rPr>
                                  <m:t>𝑐</m:t>
                                </m:r>
                              </m:sub>
                            </m:sSub>
                            <m:r>
                              <a:rPr lang="de-DE" i="1">
                                <a:latin typeface="Cambria Math" panose="02040503050406030204" pitchFamily="18" charset="0"/>
                              </a:rPr>
                              <m:t>)</m:t>
                            </m:r>
                          </m:e>
                        </m:nary>
                      </m:e>
                    </m:func>
                  </m:oMath>
                </a14:m>
                <a:r>
                  <a:rPr lang="de-DE" dirty="0"/>
                  <a:t>     (and due </a:t>
                </a:r>
                <a:r>
                  <a:rPr lang="de-DE" dirty="0" err="1"/>
                  <a:t>to</a:t>
                </a:r>
                <a:r>
                  <a:rPr lang="de-DE" dirty="0"/>
                  <a:t> </a:t>
                </a:r>
                <a:r>
                  <a:rPr lang="de-DE" dirty="0" err="1"/>
                  <a:t>softmax</a:t>
                </a:r>
                <a:r>
                  <a:rPr lang="de-DE" dirty="0"/>
                  <a:t>)</a:t>
                </a:r>
              </a:p>
              <a:p>
                <a:pPr marL="0" indent="0">
                  <a:buNone/>
                </a:pPr>
                <a:r>
                  <a:rPr lang="de-DE" dirty="0"/>
                  <a:t> </a:t>
                </a:r>
                <a14:m>
                  <m:oMath xmlns:m="http://schemas.openxmlformats.org/officeDocument/2006/math">
                    <m:r>
                      <a:rPr lang="de-DE">
                        <a:latin typeface="Cambria Math" panose="02040503050406030204" pitchFamily="18" charset="0"/>
                      </a:rPr>
                      <m:t>=</m:t>
                    </m:r>
                    <m:r>
                      <a:rPr lang="de-DE" i="1">
                        <a:latin typeface="Cambria Math" panose="02040503050406030204" pitchFamily="18" charset="0"/>
                      </a:rPr>
                      <m:t>−</m:t>
                    </m:r>
                    <m:func>
                      <m:funcPr>
                        <m:ctrlPr>
                          <a:rPr lang="de-DE" i="1">
                            <a:latin typeface="Cambria Math" panose="02040503050406030204" pitchFamily="18" charset="0"/>
                          </a:rPr>
                        </m:ctrlPr>
                      </m:funcPr>
                      <m:fName>
                        <m:r>
                          <m:rPr>
                            <m:sty m:val="p"/>
                          </m:rPr>
                          <a:rPr lang="de-DE">
                            <a:latin typeface="Cambria Math" panose="02040503050406030204" pitchFamily="18" charset="0"/>
                          </a:rPr>
                          <m:t>log</m:t>
                        </m:r>
                      </m:fName>
                      <m:e>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𝑗</m:t>
                            </m:r>
                            <m:r>
                              <a:rPr lang="de-DE" i="1">
                                <a:latin typeface="Cambria Math" panose="02040503050406030204" pitchFamily="18" charset="0"/>
                              </a:rPr>
                              <m:t>=0, </m:t>
                            </m:r>
                            <m:r>
                              <a:rPr lang="de-DE" i="1">
                                <a:latin typeface="Cambria Math" panose="02040503050406030204" pitchFamily="18" charset="0"/>
                              </a:rPr>
                              <m:t>𝑗</m:t>
                            </m:r>
                            <m:r>
                              <a:rPr lang="de-DE" i="1">
                                <a:latin typeface="Cambria Math" panose="02040503050406030204" pitchFamily="18" charset="0"/>
                              </a:rPr>
                              <m:t>≠</m:t>
                            </m:r>
                            <m:r>
                              <a:rPr lang="de-DE" i="1">
                                <a:latin typeface="Cambria Math" panose="02040503050406030204" pitchFamily="18" charset="0"/>
                              </a:rPr>
                              <m:t>𝑚</m:t>
                            </m:r>
                          </m:sub>
                          <m:sup>
                            <m:r>
                              <a:rPr lang="de-DE" i="1">
                                <a:latin typeface="Cambria Math" panose="02040503050406030204" pitchFamily="18" charset="0"/>
                              </a:rPr>
                              <m:t>2</m:t>
                            </m:r>
                            <m:r>
                              <a:rPr lang="de-DE" i="1">
                                <a:latin typeface="Cambria Math" panose="02040503050406030204" pitchFamily="18" charset="0"/>
                              </a:rPr>
                              <m:t>𝑚</m:t>
                            </m:r>
                          </m:sup>
                          <m:e>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panose="02040503050406030204" pitchFamily="18" charset="0"/>
                                      </a:rPr>
                                      <m:t>𝑒</m:t>
                                    </m:r>
                                  </m:e>
                                  <m:sup>
                                    <m:sSub>
                                      <m:sSubPr>
                                        <m:ctrlPr>
                                          <a:rPr lang="de-DE" i="1" smtClean="0">
                                            <a:latin typeface="Cambria Math" panose="02040503050406030204" pitchFamily="18" charset="0"/>
                                          </a:rPr>
                                        </m:ctrlPr>
                                      </m:sSubPr>
                                      <m:e>
                                        <m:r>
                                          <a:rPr lang="de-DE" b="0" i="1" smtClean="0">
                                            <a:latin typeface="Cambria Math" panose="02040503050406030204" pitchFamily="18" charset="0"/>
                                          </a:rPr>
                                          <m:t>𝑊</m:t>
                                        </m:r>
                                      </m:e>
                                      <m:sub>
                                        <m:r>
                                          <a:rPr lang="de-DE" i="1">
                                            <a:latin typeface="Cambria Math" panose="02040503050406030204" pitchFamily="18" charset="0"/>
                                          </a:rPr>
                                          <m:t>𝑐</m:t>
                                        </m:r>
                                        <m:r>
                                          <a:rPr lang="de-DE" i="1">
                                            <a:latin typeface="Cambria Math" panose="02040503050406030204" pitchFamily="18" charset="0"/>
                                          </a:rPr>
                                          <m:t>−</m:t>
                                        </m:r>
                                        <m:r>
                                          <a:rPr lang="de-DE" i="1">
                                            <a:latin typeface="Cambria Math" panose="02040503050406030204" pitchFamily="18" charset="0"/>
                                          </a:rPr>
                                          <m:t>𝑚</m:t>
                                        </m:r>
                                        <m:r>
                                          <a:rPr lang="de-DE" i="1">
                                            <a:latin typeface="Cambria Math" panose="02040503050406030204" pitchFamily="18" charset="0"/>
                                          </a:rPr>
                                          <m:t>+</m:t>
                                        </m:r>
                                        <m:r>
                                          <a:rPr lang="de-DE" i="1">
                                            <a:latin typeface="Cambria Math" panose="02040503050406030204" pitchFamily="18" charset="0"/>
                                          </a:rPr>
                                          <m:t>𝑗</m:t>
                                        </m:r>
                                      </m:sub>
                                    </m:sSub>
                                    <m:sSub>
                                      <m:sSubPr>
                                        <m:ctrlPr>
                                          <a:rPr lang="de-DE" i="1">
                                            <a:latin typeface="Cambria Math" panose="02040503050406030204" pitchFamily="18" charset="0"/>
                                          </a:rPr>
                                        </m:ctrlPr>
                                      </m:sSubPr>
                                      <m:e>
                                        <m:r>
                                          <a:rPr lang="de-DE" b="0" i="1" smtClean="0">
                                            <a:latin typeface="Cambria Math" panose="02040503050406030204" pitchFamily="18" charset="0"/>
                                          </a:rPr>
                                          <m:t> </m:t>
                                        </m:r>
                                        <m:r>
                                          <a:rPr lang="de-DE" i="1">
                                            <a:latin typeface="Cambria Math" panose="02040503050406030204" pitchFamily="18" charset="0"/>
                                          </a:rPr>
                                          <m:t>𝑣</m:t>
                                        </m:r>
                                      </m:e>
                                      <m:sub>
                                        <m:r>
                                          <a:rPr lang="de-DE" i="1">
                                            <a:latin typeface="Cambria Math" panose="02040503050406030204" pitchFamily="18" charset="0"/>
                                          </a:rPr>
                                          <m:t>𝑐</m:t>
                                        </m:r>
                                      </m:sub>
                                    </m:sSub>
                                  </m:sup>
                                </m:sSup>
                              </m:num>
                              <m:den>
                                <m:nary>
                                  <m:naryPr>
                                    <m:chr m:val="∑"/>
                                    <m:ctrlPr>
                                      <a:rPr lang="de-DE" i="1">
                                        <a:latin typeface="Cambria Math" panose="02040503050406030204" pitchFamily="18" charset="0"/>
                                      </a:rPr>
                                    </m:ctrlPr>
                                  </m:naryPr>
                                  <m:sub>
                                    <m:r>
                                      <a:rPr lang="de-DE" b="0" i="1" smtClean="0">
                                        <a:latin typeface="Cambria Math" panose="02040503050406030204" pitchFamily="18" charset="0"/>
                                      </a:rPr>
                                      <m:t>𝑘</m:t>
                                    </m:r>
                                    <m:r>
                                      <a:rPr lang="de-DE" i="1">
                                        <a:latin typeface="Cambria Math" panose="02040503050406030204" pitchFamily="18" charset="0"/>
                                      </a:rPr>
                                      <m:t>=1</m:t>
                                    </m:r>
                                  </m:sub>
                                  <m:sup>
                                    <m:r>
                                      <a:rPr lang="de-DE" i="1">
                                        <a:latin typeface="Cambria Math" panose="02040503050406030204" pitchFamily="18" charset="0"/>
                                      </a:rPr>
                                      <m:t>𝑉</m:t>
                                    </m:r>
                                  </m:sup>
                                  <m:e>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𝑊</m:t>
                                        </m:r>
                                        <m:r>
                                          <a:rPr lang="de-DE" i="1" baseline="-25000" smtClean="0">
                                            <a:latin typeface="Cambria Math" panose="02040503050406030204" pitchFamily="18" charset="0"/>
                                          </a:rPr>
                                          <m:t>𝑘</m:t>
                                        </m:r>
                                        <m:sSub>
                                          <m:sSubPr>
                                            <m:ctrlPr>
                                              <a:rPr lang="de-DE" i="1">
                                                <a:latin typeface="Cambria Math" panose="02040503050406030204" pitchFamily="18" charset="0"/>
                                              </a:rPr>
                                            </m:ctrlPr>
                                          </m:sSubPr>
                                          <m:e>
                                            <m:r>
                                              <a:rPr lang="de-DE" b="0" i="1" smtClean="0">
                                                <a:latin typeface="Cambria Math" panose="02040503050406030204" pitchFamily="18" charset="0"/>
                                              </a:rPr>
                                              <m:t> </m:t>
                                            </m:r>
                                            <m:r>
                                              <a:rPr lang="de-DE" i="1">
                                                <a:latin typeface="Cambria Math" panose="02040503050406030204" pitchFamily="18" charset="0"/>
                                              </a:rPr>
                                              <m:t>𝑣</m:t>
                                            </m:r>
                                          </m:e>
                                          <m:sub>
                                            <m:r>
                                              <a:rPr lang="de-DE" i="1">
                                                <a:latin typeface="Cambria Math" panose="02040503050406030204" pitchFamily="18" charset="0"/>
                                              </a:rPr>
                                              <m:t>𝑐</m:t>
                                            </m:r>
                                          </m:sub>
                                        </m:sSub>
                                      </m:sup>
                                    </m:sSup>
                                  </m:e>
                                </m:nary>
                              </m:den>
                            </m:f>
                          </m:e>
                        </m:nary>
                      </m:e>
                    </m:func>
                  </m:oMath>
                </a14:m>
                <a:endParaRPr lang="de-DE" b="0" dirty="0"/>
              </a:p>
              <a:p>
                <a:pPr marL="0" indent="0">
                  <a:buNone/>
                </a:pPr>
                <a14:m>
                  <m:oMath xmlns:m="http://schemas.openxmlformats.org/officeDocument/2006/math">
                    <m:r>
                      <a:rPr lang="de-DE" b="0" i="1" smtClean="0">
                        <a:latin typeface="Cambria Math" panose="02040503050406030204" pitchFamily="18" charset="0"/>
                      </a:rPr>
                      <m:t> =−</m:t>
                    </m:r>
                    <m:nary>
                      <m:naryPr>
                        <m:chr m:val="∑"/>
                        <m:limLoc m:val="subSup"/>
                        <m:ctrlPr>
                          <a:rPr lang="de-DE" b="0" i="1" smtClean="0">
                            <a:latin typeface="Cambria Math" panose="02040503050406030204" pitchFamily="18" charset="0"/>
                          </a:rPr>
                        </m:ctrlPr>
                      </m:naryPr>
                      <m:sub>
                        <m:r>
                          <m:rPr>
                            <m:brk m:alnAt="23"/>
                          </m:rPr>
                          <a:rPr lang="de-DE" i="1">
                            <a:latin typeface="Cambria Math" panose="02040503050406030204" pitchFamily="18" charset="0"/>
                          </a:rPr>
                          <m:t>𝑗</m:t>
                        </m:r>
                        <m:r>
                          <a:rPr lang="de-DE" i="1">
                            <a:latin typeface="Cambria Math" panose="02040503050406030204" pitchFamily="18" charset="0"/>
                          </a:rPr>
                          <m:t>=0, </m:t>
                        </m:r>
                        <m:r>
                          <a:rPr lang="de-DE" i="1">
                            <a:latin typeface="Cambria Math" panose="02040503050406030204" pitchFamily="18" charset="0"/>
                          </a:rPr>
                          <m:t>𝑗</m:t>
                        </m:r>
                        <m:r>
                          <a:rPr lang="de-DE" i="1">
                            <a:latin typeface="Cambria Math" panose="02040503050406030204" pitchFamily="18" charset="0"/>
                          </a:rPr>
                          <m:t>≠</m:t>
                        </m:r>
                        <m:r>
                          <a:rPr lang="de-DE" i="1">
                            <a:latin typeface="Cambria Math" panose="02040503050406030204" pitchFamily="18" charset="0"/>
                          </a:rPr>
                          <m:t>𝑚</m:t>
                        </m:r>
                      </m:sub>
                      <m:sup>
                        <m:r>
                          <a:rPr lang="de-DE" i="1">
                            <a:latin typeface="Cambria Math" panose="02040503050406030204" pitchFamily="18" charset="0"/>
                          </a:rPr>
                          <m:t>2</m:t>
                        </m:r>
                        <m:r>
                          <a:rPr lang="de-DE" i="1">
                            <a:latin typeface="Cambria Math" panose="02040503050406030204" pitchFamily="18" charset="0"/>
                          </a:rPr>
                          <m:t>𝑚</m:t>
                        </m:r>
                      </m:sup>
                      <m:e>
                        <m:sSub>
                          <m:sSubPr>
                            <m:ctrlPr>
                              <a:rPr lang="de-DE" i="1">
                                <a:latin typeface="Cambria Math" panose="02040503050406030204" pitchFamily="18" charset="0"/>
                              </a:rPr>
                            </m:ctrlPr>
                          </m:sSubPr>
                          <m:e>
                            <m:r>
                              <a:rPr lang="de-DE" i="1">
                                <a:latin typeface="Cambria Math" panose="02040503050406030204" pitchFamily="18" charset="0"/>
                              </a:rPr>
                              <m:t>𝑊</m:t>
                            </m:r>
                          </m:e>
                          <m:sub>
                            <m:r>
                              <a:rPr lang="de-DE" i="1">
                                <a:latin typeface="Cambria Math" panose="02040503050406030204" pitchFamily="18" charset="0"/>
                              </a:rPr>
                              <m:t>𝑐</m:t>
                            </m:r>
                            <m:r>
                              <a:rPr lang="de-DE" i="1">
                                <a:latin typeface="Cambria Math" panose="02040503050406030204" pitchFamily="18" charset="0"/>
                              </a:rPr>
                              <m:t>−</m:t>
                            </m:r>
                            <m:r>
                              <a:rPr lang="de-DE" i="1">
                                <a:latin typeface="Cambria Math" panose="02040503050406030204" pitchFamily="18" charset="0"/>
                              </a:rPr>
                              <m:t>𝑚</m:t>
                            </m:r>
                            <m:r>
                              <a:rPr lang="de-DE" i="1">
                                <a:latin typeface="Cambria Math" panose="02040503050406030204" pitchFamily="18" charset="0"/>
                              </a:rPr>
                              <m:t>+</m:t>
                            </m:r>
                            <m:r>
                              <a:rPr lang="de-DE" i="1">
                                <a:latin typeface="Cambria Math" panose="02040503050406030204" pitchFamily="18" charset="0"/>
                              </a:rPr>
                              <m:t>𝑗</m:t>
                            </m:r>
                          </m:sub>
                        </m:sSub>
                        <m:sSub>
                          <m:sSubPr>
                            <m:ctrlPr>
                              <a:rPr lang="de-DE" i="1">
                                <a:latin typeface="Cambria Math" panose="02040503050406030204" pitchFamily="18" charset="0"/>
                              </a:rPr>
                            </m:ctrlPr>
                          </m:sSubPr>
                          <m:e>
                            <m:r>
                              <a:rPr lang="de-DE" i="1">
                                <a:latin typeface="Cambria Math" panose="02040503050406030204" pitchFamily="18" charset="0"/>
                              </a:rPr>
                              <m:t> </m:t>
                            </m:r>
                            <m:r>
                              <a:rPr lang="de-DE" i="1">
                                <a:latin typeface="Cambria Math" panose="02040503050406030204" pitchFamily="18" charset="0"/>
                              </a:rPr>
                              <m:t>𝑣</m:t>
                            </m:r>
                          </m:e>
                          <m:sub>
                            <m:r>
                              <a:rPr lang="de-DE" i="1">
                                <a:latin typeface="Cambria Math" panose="02040503050406030204" pitchFamily="18" charset="0"/>
                              </a:rPr>
                              <m:t>𝑐</m:t>
                            </m:r>
                          </m:sub>
                        </m:sSub>
                      </m:e>
                    </m:nary>
                    <m:r>
                      <a:rPr lang="de-DE" b="0" i="1" smtClean="0">
                        <a:latin typeface="Cambria Math" panose="02040503050406030204" pitchFamily="18" charset="0"/>
                      </a:rPr>
                      <m:t>    +2</m:t>
                    </m:r>
                    <m:r>
                      <a:rPr lang="de-DE" b="0" i="1" smtClean="0">
                        <a:latin typeface="Cambria Math" panose="02040503050406030204" pitchFamily="18" charset="0"/>
                      </a:rPr>
                      <m:t>𝑚</m:t>
                    </m:r>
                    <m:func>
                      <m:funcPr>
                        <m:ctrlPr>
                          <a:rPr lang="de-DE" b="0" i="1" smtClean="0">
                            <a:latin typeface="Cambria Math" panose="02040503050406030204" pitchFamily="18" charset="0"/>
                          </a:rPr>
                        </m:ctrlPr>
                      </m:funcPr>
                      <m:fName>
                        <m:r>
                          <m:rPr>
                            <m:sty m:val="p"/>
                          </m:rPr>
                          <a:rPr lang="de-DE" b="0" i="0" smtClean="0">
                            <a:latin typeface="Cambria Math" panose="02040503050406030204" pitchFamily="18" charset="0"/>
                          </a:rPr>
                          <m:t>log</m:t>
                        </m:r>
                      </m:fName>
                      <m:e>
                        <m:nary>
                          <m:naryPr>
                            <m:chr m:val="∑"/>
                            <m:ctrlPr>
                              <a:rPr lang="de-DE" i="1">
                                <a:latin typeface="Cambria Math" panose="02040503050406030204" pitchFamily="18" charset="0"/>
                              </a:rPr>
                            </m:ctrlPr>
                          </m:naryPr>
                          <m:sub>
                            <m:r>
                              <a:rPr lang="de-DE" b="0" i="1" smtClean="0">
                                <a:latin typeface="Cambria Math" panose="02040503050406030204" pitchFamily="18" charset="0"/>
                              </a:rPr>
                              <m:t>𝑘</m:t>
                            </m:r>
                            <m:r>
                              <a:rPr lang="de-DE" i="1">
                                <a:latin typeface="Cambria Math" panose="02040503050406030204" pitchFamily="18" charset="0"/>
                              </a:rPr>
                              <m:t>=1</m:t>
                            </m:r>
                          </m:sub>
                          <m:sup>
                            <m:r>
                              <a:rPr lang="de-DE" i="1">
                                <a:latin typeface="Cambria Math" panose="02040503050406030204" pitchFamily="18" charset="0"/>
                              </a:rPr>
                              <m:t>𝑉</m:t>
                            </m:r>
                          </m:sup>
                          <m:e>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𝑊</m:t>
                                </m:r>
                                <m:r>
                                  <a:rPr lang="de-DE" i="1" baseline="-25000">
                                    <a:latin typeface="Cambria Math" panose="02040503050406030204" pitchFamily="18" charset="0"/>
                                  </a:rPr>
                                  <m:t>𝑘</m:t>
                                </m:r>
                                <m:sSub>
                                  <m:sSubPr>
                                    <m:ctrlPr>
                                      <a:rPr lang="de-DE" i="1">
                                        <a:latin typeface="Cambria Math" panose="02040503050406030204" pitchFamily="18" charset="0"/>
                                      </a:rPr>
                                    </m:ctrlPr>
                                  </m:sSubPr>
                                  <m:e>
                                    <m:r>
                                      <a:rPr lang="de-DE" i="1">
                                        <a:latin typeface="Cambria Math" panose="02040503050406030204" pitchFamily="18" charset="0"/>
                                      </a:rPr>
                                      <m:t> </m:t>
                                    </m:r>
                                    <m:r>
                                      <a:rPr lang="de-DE" i="1">
                                        <a:latin typeface="Cambria Math" panose="02040503050406030204" pitchFamily="18" charset="0"/>
                                      </a:rPr>
                                      <m:t>𝑣</m:t>
                                    </m:r>
                                  </m:e>
                                  <m:sub>
                                    <m:r>
                                      <a:rPr lang="de-DE" i="1">
                                        <a:latin typeface="Cambria Math" panose="02040503050406030204" pitchFamily="18" charset="0"/>
                                      </a:rPr>
                                      <m:t>𝑐</m:t>
                                    </m:r>
                                  </m:sub>
                                </m:sSub>
                              </m:sup>
                            </m:sSup>
                          </m:e>
                        </m:nary>
                      </m:e>
                    </m:func>
                  </m:oMath>
                </a14:m>
                <a:r>
                  <a:rPr lang="de-DE" b="0" dirty="0"/>
                  <a:t> </a:t>
                </a:r>
              </a:p>
              <a:p>
                <a:pPr marL="0" indent="0">
                  <a:buNone/>
                </a:pPr>
                <a:endParaRPr lang="de-DE" dirty="0"/>
              </a:p>
              <a:p>
                <a:pPr marL="0" indent="0">
                  <a:buNone/>
                </a:pPr>
                <a:r>
                  <a:rPr lang="de-DE" dirty="0" err="1"/>
                  <a:t>where</a:t>
                </a:r>
                <a:r>
                  <a:rPr lang="de-DE" dirty="0"/>
                  <a:t> </a:t>
                </a:r>
                <a14:m>
                  <m:oMath xmlns:m="http://schemas.openxmlformats.org/officeDocument/2006/math">
                    <m:sSub>
                      <m:sSubPr>
                        <m:ctrlPr>
                          <a:rPr lang="de-DE" b="0" i="1" smtClean="0">
                            <a:latin typeface="Cambria Math" panose="02040503050406030204" pitchFamily="18" charset="0"/>
                          </a:rPr>
                        </m:ctrlPr>
                      </m:sSubPr>
                      <m:e>
                        <m:r>
                          <a:rPr lang="de-DE" i="1">
                            <a:latin typeface="Cambria Math" panose="02040503050406030204" pitchFamily="18" charset="0"/>
                          </a:rPr>
                          <m:t>𝑣</m:t>
                        </m:r>
                      </m:e>
                      <m:sub>
                        <m:r>
                          <a:rPr lang="de-DE" b="0" i="1" smtClean="0">
                            <a:latin typeface="Cambria Math" panose="02040503050406030204" pitchFamily="18" charset="0"/>
                          </a:rPr>
                          <m:t>𝑐</m:t>
                        </m:r>
                      </m:sub>
                    </m:sSub>
                    <m:r>
                      <a:rPr lang="de-DE" b="0" i="1" smtClean="0">
                        <a:latin typeface="Cambria Math" panose="02040503050406030204" pitchFamily="18" charset="0"/>
                      </a:rPr>
                      <m:t>=</m:t>
                    </m:r>
                    <m:r>
                      <a:rPr lang="de-DE" i="1">
                        <a:latin typeface="Cambria Math" panose="02040503050406030204" pitchFamily="18" charset="0"/>
                      </a:rPr>
                      <m:t>𝑊</m:t>
                    </m:r>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𝑐</m:t>
                        </m:r>
                      </m:sub>
                    </m:sSub>
                  </m:oMath>
                </a14:m>
                <a:r>
                  <a:rPr lang="de-DE" b="0" dirty="0"/>
                  <a:t> </a:t>
                </a:r>
                <a:br>
                  <a:rPr lang="de-DE" b="0" dirty="0"/>
                </a:br>
                <a:r>
                  <a:rPr lang="de-DE" b="0" dirty="0"/>
                  <a:t>(</a:t>
                </a:r>
                <a:r>
                  <a:rPr lang="de-DE" b="0" dirty="0" err="1"/>
                  <a:t>no</a:t>
                </a:r>
                <a:r>
                  <a:rPr lang="de-DE" b="0" dirty="0"/>
                  <a:t> </a:t>
                </a:r>
                <a:r>
                  <a:rPr lang="de-DE" b="0" dirty="0" err="1"/>
                  <a:t>averaging</a:t>
                </a:r>
                <a:r>
                  <a:rPr lang="de-DE" b="0" dirty="0"/>
                  <a:t> </a:t>
                </a:r>
                <a:r>
                  <a:rPr lang="de-DE" b="0" dirty="0" err="1"/>
                  <a:t>for</a:t>
                </a:r>
                <a:r>
                  <a:rPr lang="de-DE" b="0" dirty="0"/>
                  <a:t> </a:t>
                </a:r>
                <a:r>
                  <a:rPr lang="de-DE" b="0" dirty="0" err="1"/>
                  <a:t>skip</a:t>
                </a:r>
                <a:r>
                  <a:rPr lang="de-DE" dirty="0"/>
                  <a:t>-</a:t>
                </a:r>
                <a:r>
                  <a:rPr lang="de-DE" b="0" dirty="0"/>
                  <a:t>gram)</a:t>
                </a:r>
              </a:p>
            </p:txBody>
          </p:sp>
        </mc:Choice>
        <mc:Fallback xmlns="">
          <p:sp>
            <p:nvSpPr>
              <p:cNvPr id="3" name="Content Placeholder 2">
                <a:extLst>
                  <a:ext uri="{FF2B5EF4-FFF2-40B4-BE49-F238E27FC236}">
                    <a16:creationId xmlns:a16="http://schemas.microsoft.com/office/drawing/2014/main" id="{DF96A0A7-EE88-2D49-A2B5-7C9A804A8F8D}"/>
                  </a:ext>
                </a:extLst>
              </p:cNvPr>
              <p:cNvSpPr>
                <a:spLocks noGrp="1" noRot="1" noChangeAspect="1" noMove="1" noResize="1" noEditPoints="1" noAdjustHandles="1" noChangeArrowheads="1" noChangeShapeType="1" noTextEdit="1"/>
              </p:cNvSpPr>
              <p:nvPr>
                <p:ph idx="1"/>
              </p:nvPr>
            </p:nvSpPr>
            <p:spPr>
              <a:blipFill>
                <a:blip r:embed="rId2"/>
                <a:stretch>
                  <a:fillRect l="-1389"/>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1DF8DCC4-D76D-7444-90C7-337A3E752049}"/>
              </a:ext>
            </a:extLst>
          </p:cNvPr>
          <p:cNvSpPr>
            <a:spLocks noGrp="1"/>
          </p:cNvSpPr>
          <p:nvPr>
            <p:ph type="sldNum" sz="quarter" idx="12"/>
          </p:nvPr>
        </p:nvSpPr>
        <p:spPr/>
        <p:txBody>
          <a:bodyPr/>
          <a:lstStyle/>
          <a:p>
            <a:pPr>
              <a:defRPr/>
            </a:pPr>
            <a:fld id="{A4C577E2-95DD-1F4B-A688-E8FB02007787}" type="slidenum">
              <a:rPr lang="de-DE" smtClean="0"/>
              <a:pPr>
                <a:defRPr/>
              </a:pPr>
              <a:t>29</a:t>
            </a:fld>
            <a:endParaRPr lang="de-DE"/>
          </a:p>
        </p:txBody>
      </p:sp>
      <p:sp>
        <p:nvSpPr>
          <p:cNvPr id="5" name="Cloud Callout 4">
            <a:extLst>
              <a:ext uri="{FF2B5EF4-FFF2-40B4-BE49-F238E27FC236}">
                <a16:creationId xmlns:a16="http://schemas.microsoft.com/office/drawing/2014/main" id="{688BD1DD-B1A8-7F4F-86B7-CEA212D44FFE}"/>
              </a:ext>
            </a:extLst>
          </p:cNvPr>
          <p:cNvSpPr/>
          <p:nvPr/>
        </p:nvSpPr>
        <p:spPr>
          <a:xfrm>
            <a:off x="5292080" y="4293095"/>
            <a:ext cx="3851920" cy="1439089"/>
          </a:xfrm>
          <a:prstGeom prst="cloudCallout">
            <a:avLst>
              <a:gd name="adj1" fmla="val -52633"/>
              <a:gd name="adj2" fmla="val -599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Use stochastic gradient decent to minimize and then to update word vectors</a:t>
            </a:r>
          </a:p>
        </p:txBody>
      </p:sp>
      <p:sp>
        <p:nvSpPr>
          <p:cNvPr id="6" name="Rectangle 5">
            <a:extLst>
              <a:ext uri="{FF2B5EF4-FFF2-40B4-BE49-F238E27FC236}">
                <a16:creationId xmlns:a16="http://schemas.microsoft.com/office/drawing/2014/main" id="{12EEF67A-57AB-4541-899D-ED6A4F2854E1}"/>
              </a:ext>
            </a:extLst>
          </p:cNvPr>
          <p:cNvSpPr/>
          <p:nvPr/>
        </p:nvSpPr>
        <p:spPr>
          <a:xfrm>
            <a:off x="2267744" y="6165572"/>
            <a:ext cx="4867175" cy="461665"/>
          </a:xfrm>
          <a:prstGeom prst="rect">
            <a:avLst/>
          </a:prstGeom>
        </p:spPr>
        <p:txBody>
          <a:bodyPr wrap="square">
            <a:spAutoFit/>
          </a:bodyPr>
          <a:lstStyle/>
          <a:p>
            <a:r>
              <a:rPr lang="en-US" sz="1200" dirty="0">
                <a:solidFill>
                  <a:srgbClr val="0B05FF"/>
                </a:solidFill>
                <a:latin typeface="+mn-lt"/>
              </a:rPr>
              <a:t>word2vec Explained: Deriving </a:t>
            </a:r>
            <a:r>
              <a:rPr lang="en-US" sz="1200" dirty="0" err="1">
                <a:solidFill>
                  <a:srgbClr val="0B05FF"/>
                </a:solidFill>
                <a:latin typeface="+mn-lt"/>
              </a:rPr>
              <a:t>Mikolov</a:t>
            </a:r>
            <a:r>
              <a:rPr lang="en-US" sz="1200" dirty="0">
                <a:solidFill>
                  <a:srgbClr val="0B05FF"/>
                </a:solidFill>
                <a:latin typeface="+mn-lt"/>
              </a:rPr>
              <a:t> et al.’s Negative-Sampling Word-Embedding Method, Yoav Goldberg and Omer Levy, </a:t>
            </a:r>
            <a:r>
              <a:rPr lang="en-US" sz="1200" dirty="0" err="1">
                <a:solidFill>
                  <a:srgbClr val="0B05FF"/>
                </a:solidFill>
                <a:latin typeface="+mn-lt"/>
              </a:rPr>
              <a:t>arxiv</a:t>
            </a:r>
            <a:r>
              <a:rPr lang="en-US" sz="1200" dirty="0">
                <a:solidFill>
                  <a:srgbClr val="0B05FF"/>
                </a:solidFill>
                <a:latin typeface="+mn-lt"/>
              </a:rPr>
              <a:t>, </a:t>
            </a:r>
            <a:r>
              <a:rPr lang="en-US" sz="1200" b="1" dirty="0">
                <a:solidFill>
                  <a:srgbClr val="FF0000"/>
                </a:solidFill>
                <a:latin typeface="+mn-lt"/>
              </a:rPr>
              <a:t>2014</a:t>
            </a:r>
            <a:r>
              <a:rPr lang="en-US" sz="1200" dirty="0">
                <a:solidFill>
                  <a:srgbClr val="0B05FF"/>
                </a:solidFill>
                <a:latin typeface="+mn-lt"/>
              </a:rPr>
              <a:t>.</a:t>
            </a:r>
          </a:p>
        </p:txBody>
      </p:sp>
    </p:spTree>
    <p:extLst>
      <p:ext uri="{BB962C8B-B14F-4D97-AF65-F5344CB8AC3E}">
        <p14:creationId xmlns:p14="http://schemas.microsoft.com/office/powerpoint/2010/main" val="17406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for Representing Word Semantics</a:t>
            </a:r>
            <a:endParaRPr lang="en-GB" dirty="0"/>
          </a:p>
        </p:txBody>
      </p:sp>
      <p:sp>
        <p:nvSpPr>
          <p:cNvPr id="6" name="Content Placeholder 5"/>
          <p:cNvSpPr>
            <a:spLocks noGrp="1"/>
          </p:cNvSpPr>
          <p:nvPr>
            <p:ph sz="half" idx="1"/>
          </p:nvPr>
        </p:nvSpPr>
        <p:spPr>
          <a:xfrm>
            <a:off x="628650" y="1825625"/>
            <a:ext cx="3886200" cy="1980000"/>
          </a:xfrm>
          <a:ln w="25400">
            <a:solidFill>
              <a:schemeClr val="tx1"/>
            </a:solidFill>
          </a:ln>
        </p:spPr>
        <p:txBody>
          <a:bodyPr>
            <a:normAutofit fontScale="92500" lnSpcReduction="20000"/>
          </a:bodyPr>
          <a:lstStyle/>
          <a:p>
            <a:pPr marL="0" indent="0">
              <a:buNone/>
            </a:pPr>
            <a:r>
              <a:rPr lang="en-US" b="1" dirty="0"/>
              <a:t>Distributional Semantics (</a:t>
            </a:r>
            <a:r>
              <a:rPr lang="en-US" b="1" i="1" dirty="0"/>
              <a:t>Count</a:t>
            </a:r>
            <a:r>
              <a:rPr lang="en-US" b="1" dirty="0"/>
              <a:t>)</a:t>
            </a:r>
          </a:p>
          <a:p>
            <a:r>
              <a:rPr lang="en-US" sz="2400" dirty="0"/>
              <a:t>Used since the 90’s</a:t>
            </a:r>
          </a:p>
          <a:p>
            <a:r>
              <a:rPr lang="en-US" sz="2400" dirty="0"/>
              <a:t>Sparse word-context PMI/PPMI matrix</a:t>
            </a:r>
          </a:p>
          <a:p>
            <a:r>
              <a:rPr lang="en-US" sz="2400" dirty="0"/>
              <a:t>Decomposed with SVD</a:t>
            </a:r>
          </a:p>
        </p:txBody>
      </p:sp>
      <p:sp>
        <p:nvSpPr>
          <p:cNvPr id="7" name="Content Placeholder 6"/>
          <p:cNvSpPr>
            <a:spLocks noGrp="1"/>
          </p:cNvSpPr>
          <p:nvPr>
            <p:ph sz="half" idx="2"/>
          </p:nvPr>
        </p:nvSpPr>
        <p:spPr>
          <a:xfrm>
            <a:off x="4629150" y="1825625"/>
            <a:ext cx="3886200" cy="1980000"/>
          </a:xfrm>
          <a:ln w="25400">
            <a:solidFill>
              <a:schemeClr val="tx1"/>
            </a:solidFill>
          </a:ln>
        </p:spPr>
        <p:txBody>
          <a:bodyPr>
            <a:normAutofit fontScale="92500" lnSpcReduction="20000"/>
          </a:bodyPr>
          <a:lstStyle/>
          <a:p>
            <a:pPr marL="0" indent="0">
              <a:buNone/>
            </a:pPr>
            <a:r>
              <a:rPr lang="en-US" b="1" dirty="0"/>
              <a:t>Word Embeddings (</a:t>
            </a:r>
            <a:r>
              <a:rPr lang="en-US" b="1" i="1" dirty="0"/>
              <a:t>Predict</a:t>
            </a:r>
            <a:r>
              <a:rPr lang="en-US" b="1" dirty="0"/>
              <a:t>)</a:t>
            </a:r>
          </a:p>
          <a:p>
            <a:r>
              <a:rPr lang="en-US" sz="2400" dirty="0"/>
              <a:t>Inspired by deep learning</a:t>
            </a:r>
          </a:p>
          <a:p>
            <a:r>
              <a:rPr lang="en-US" sz="2400" dirty="0">
                <a:latin typeface="Courier New" panose="02070309020205020404" pitchFamily="49" charset="0"/>
                <a:cs typeface="Courier New" panose="02070309020205020404" pitchFamily="49" charset="0"/>
              </a:rPr>
              <a:t>word2vec</a:t>
            </a:r>
            <a:r>
              <a:rPr lang="en-US" sz="2400" dirty="0"/>
              <a:t> </a:t>
            </a:r>
            <a:br>
              <a:rPr lang="en-US" sz="2400" dirty="0"/>
            </a:br>
            <a:r>
              <a:rPr lang="en-US" sz="2400" i="1" dirty="0"/>
              <a:t>(</a:t>
            </a:r>
            <a:r>
              <a:rPr lang="en-US" sz="2400" i="1" dirty="0" err="1"/>
              <a:t>Mikolov</a:t>
            </a:r>
            <a:r>
              <a:rPr lang="en-US" sz="2400" i="1" dirty="0"/>
              <a:t> et al., 2013)</a:t>
            </a:r>
          </a:p>
          <a:p>
            <a:r>
              <a:rPr lang="en-US" sz="2400" dirty="0" err="1"/>
              <a:t>GloVe</a:t>
            </a:r>
            <a:r>
              <a:rPr lang="en-US" sz="2400" dirty="0"/>
              <a:t> </a:t>
            </a:r>
            <a:br>
              <a:rPr lang="en-US" sz="2400" dirty="0"/>
            </a:br>
            <a:r>
              <a:rPr lang="en-US" sz="2400" i="1" dirty="0"/>
              <a:t>(Pennington et al., 2014)</a:t>
            </a:r>
          </a:p>
        </p:txBody>
      </p:sp>
      <p:sp>
        <p:nvSpPr>
          <p:cNvPr id="4" name="Slide Number Placeholder 3"/>
          <p:cNvSpPr>
            <a:spLocks noGrp="1"/>
          </p:cNvSpPr>
          <p:nvPr>
            <p:ph type="sldNum" sz="quarter" idx="12"/>
          </p:nvPr>
        </p:nvSpPr>
        <p:spPr/>
        <p:txBody>
          <a:bodyPr/>
          <a:lstStyle/>
          <a:p>
            <a:fld id="{7F92B3FB-2F82-4CB9-93A4-1640FC20E3CE}" type="slidenum">
              <a:rPr lang="en-GB" smtClean="0">
                <a:solidFill>
                  <a:prstClr val="black">
                    <a:tint val="75000"/>
                  </a:prstClr>
                </a:solidFill>
              </a:rPr>
              <a:pPr/>
              <a:t>3</a:t>
            </a:fld>
            <a:endParaRPr lang="en-GB">
              <a:solidFill>
                <a:prstClr val="black">
                  <a:tint val="75000"/>
                </a:prstClr>
              </a:solidFill>
            </a:endParaRPr>
          </a:p>
        </p:txBody>
      </p:sp>
      <p:sp>
        <p:nvSpPr>
          <p:cNvPr id="9" name="Content Placeholder 2"/>
          <p:cNvSpPr txBox="1">
            <a:spLocks/>
          </p:cNvSpPr>
          <p:nvPr/>
        </p:nvSpPr>
        <p:spPr>
          <a:xfrm>
            <a:off x="485775" y="4691066"/>
            <a:ext cx="8172450" cy="103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prstClr val="black"/>
                </a:solidFill>
              </a:rPr>
              <a:t>Underlying Theory: </a:t>
            </a:r>
            <a:r>
              <a:rPr lang="en-US" sz="2000" b="1" dirty="0">
                <a:solidFill>
                  <a:prstClr val="black"/>
                </a:solidFill>
              </a:rPr>
              <a:t>The Distributional Hypothesis</a:t>
            </a:r>
            <a:r>
              <a:rPr lang="en-US" sz="2000" dirty="0">
                <a:solidFill>
                  <a:prstClr val="black"/>
                </a:solidFill>
              </a:rPr>
              <a:t> </a:t>
            </a:r>
            <a:r>
              <a:rPr lang="en-US" sz="2000" i="1" dirty="0">
                <a:solidFill>
                  <a:prstClr val="black"/>
                </a:solidFill>
              </a:rPr>
              <a:t>(Harris, ’54; Firth, ‘57)</a:t>
            </a:r>
          </a:p>
          <a:p>
            <a:pPr marL="0" indent="0" algn="ctr">
              <a:buFont typeface="Arial" panose="020B0604020202020204" pitchFamily="34" charset="0"/>
              <a:buNone/>
            </a:pPr>
            <a:r>
              <a:rPr lang="en-US" sz="2000" dirty="0">
                <a:solidFill>
                  <a:prstClr val="black"/>
                </a:solidFill>
              </a:rPr>
              <a:t>“Similar words occur in similar contexts”</a:t>
            </a:r>
          </a:p>
        </p:txBody>
      </p:sp>
      <p:cxnSp>
        <p:nvCxnSpPr>
          <p:cNvPr id="11" name="Straight Arrow Connector 10"/>
          <p:cNvCxnSpPr>
            <a:stCxn id="6" idx="2"/>
            <a:endCxn id="9" idx="0"/>
          </p:cNvCxnSpPr>
          <p:nvPr/>
        </p:nvCxnSpPr>
        <p:spPr>
          <a:xfrm>
            <a:off x="2571750" y="3805625"/>
            <a:ext cx="675000" cy="90000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flipH="1">
            <a:off x="5897250" y="3805625"/>
            <a:ext cx="675000" cy="90000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02256" y="1152072"/>
            <a:ext cx="3025187" cy="461665"/>
          </a:xfrm>
          <a:prstGeom prst="rect">
            <a:avLst/>
          </a:prstGeom>
        </p:spPr>
        <p:txBody>
          <a:bodyPr wrap="none">
            <a:spAutoFit/>
          </a:bodyPr>
          <a:lstStyle/>
          <a:p>
            <a:r>
              <a:rPr lang="en-US" sz="2400" dirty="0"/>
              <a:t>Beyond bags of words</a:t>
            </a:r>
          </a:p>
        </p:txBody>
      </p:sp>
      <p:sp>
        <p:nvSpPr>
          <p:cNvPr id="5" name="Rectangle 4"/>
          <p:cNvSpPr/>
          <p:nvPr/>
        </p:nvSpPr>
        <p:spPr>
          <a:xfrm>
            <a:off x="4788024" y="6073551"/>
            <a:ext cx="3171061" cy="307777"/>
          </a:xfrm>
          <a:prstGeom prst="rect">
            <a:avLst/>
          </a:prstGeom>
        </p:spPr>
        <p:txBody>
          <a:bodyPr wrap="none">
            <a:spAutoFit/>
          </a:bodyPr>
          <a:lstStyle/>
          <a:p>
            <a:r>
              <a:rPr lang="en-US" sz="1400" dirty="0">
                <a:solidFill>
                  <a:srgbClr val="0B05FF"/>
                </a:solidFill>
              </a:rPr>
              <a:t>https://</a:t>
            </a:r>
            <a:r>
              <a:rPr lang="en-US" sz="1400" dirty="0" err="1">
                <a:solidFill>
                  <a:srgbClr val="0B05FF"/>
                </a:solidFill>
              </a:rPr>
              <a:t>nlp.stanford.edu</a:t>
            </a:r>
            <a:r>
              <a:rPr lang="en-US" sz="1400" dirty="0">
                <a:solidFill>
                  <a:srgbClr val="0B05FF"/>
                </a:solidFill>
              </a:rPr>
              <a:t>/projects/glove/</a:t>
            </a:r>
          </a:p>
        </p:txBody>
      </p:sp>
      <p:sp>
        <p:nvSpPr>
          <p:cNvPr id="8" name="Rectangle 7"/>
          <p:cNvSpPr/>
          <p:nvPr/>
        </p:nvSpPr>
        <p:spPr>
          <a:xfrm>
            <a:off x="4629150" y="5785625"/>
            <a:ext cx="5005777" cy="307777"/>
          </a:xfrm>
          <a:prstGeom prst="rect">
            <a:avLst/>
          </a:prstGeom>
        </p:spPr>
        <p:txBody>
          <a:bodyPr wrap="square">
            <a:spAutoFit/>
          </a:bodyPr>
          <a:lstStyle/>
          <a:p>
            <a:r>
              <a:rPr lang="en-US" sz="1400" dirty="0">
                <a:solidFill>
                  <a:srgbClr val="0B05FF"/>
                </a:solidFill>
              </a:rPr>
              <a:t>https://</a:t>
            </a:r>
            <a:r>
              <a:rPr lang="en-US" sz="1400" dirty="0" err="1">
                <a:solidFill>
                  <a:srgbClr val="0B05FF"/>
                </a:solidFill>
              </a:rPr>
              <a:t>www.tensorflow.org</a:t>
            </a:r>
            <a:r>
              <a:rPr lang="en-US" sz="1400" dirty="0">
                <a:solidFill>
                  <a:srgbClr val="0B05FF"/>
                </a:solidFill>
              </a:rPr>
              <a:t>/tutorials/word2vec</a:t>
            </a:r>
          </a:p>
        </p:txBody>
      </p:sp>
    </p:spTree>
    <p:extLst>
      <p:ext uri="{BB962C8B-B14F-4D97-AF65-F5344CB8AC3E}">
        <p14:creationId xmlns:p14="http://schemas.microsoft.com/office/powerpoint/2010/main" val="20406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3" grpId="0"/>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a:latin typeface="Courier New" panose="02070309020205020404" pitchFamily="49" charset="0"/>
                <a:cs typeface="Courier New" panose="02070309020205020404" pitchFamily="49" charset="0"/>
              </a:rPr>
              <a:t>word2vec</a:t>
            </a:r>
            <a:r>
              <a:rPr lang="en-US" dirty="0"/>
              <a:t>?</a:t>
            </a:r>
            <a:endParaRPr lang="en-GB" dirty="0"/>
          </a:p>
        </p:txBody>
      </p:sp>
      <p:sp>
        <p:nvSpPr>
          <p:cNvPr id="3" name="Content Placeholder 2"/>
          <p:cNvSpPr>
            <a:spLocks noGrp="1"/>
          </p:cNvSpPr>
          <p:nvPr>
            <p:ph idx="1"/>
          </p:nvPr>
        </p:nvSpPr>
        <p:spPr>
          <a:xfrm>
            <a:off x="468313" y="1484784"/>
            <a:ext cx="7886700" cy="4104456"/>
          </a:xfrm>
        </p:spPr>
        <p:txBody>
          <a:bodyPr>
            <a:normAutofit fontScale="92500" lnSpcReduction="20000"/>
          </a:bodyPr>
          <a:lstStyle/>
          <a:p>
            <a:r>
              <a:rPr lang="en-US" dirty="0">
                <a:latin typeface="Courier New" panose="02070309020205020404" pitchFamily="49" charset="0"/>
                <a:cs typeface="Courier New" panose="02070309020205020404" pitchFamily="49" charset="0"/>
              </a:rPr>
              <a:t>word2vec</a:t>
            </a:r>
            <a:r>
              <a:rPr lang="en-US" dirty="0"/>
              <a:t> is </a:t>
            </a:r>
            <a:r>
              <a:rPr lang="en-US" b="1" dirty="0"/>
              <a:t>not</a:t>
            </a:r>
            <a:r>
              <a:rPr lang="en-US" dirty="0"/>
              <a:t> a single algorithm</a:t>
            </a:r>
          </a:p>
          <a:p>
            <a:r>
              <a:rPr lang="en-US" dirty="0"/>
              <a:t>It is a </a:t>
            </a:r>
            <a:r>
              <a:rPr lang="en-US" b="1" dirty="0"/>
              <a:t>software package</a:t>
            </a:r>
            <a:r>
              <a:rPr lang="en-US" dirty="0"/>
              <a:t> for representing words as vectors, containing:</a:t>
            </a:r>
          </a:p>
          <a:p>
            <a:pPr lvl="1"/>
            <a:r>
              <a:rPr lang="en-US" dirty="0"/>
              <a:t>Two distinct models</a:t>
            </a:r>
          </a:p>
          <a:p>
            <a:pPr lvl="2"/>
            <a:r>
              <a:rPr lang="en-US" dirty="0" err="1"/>
              <a:t>CBoW</a:t>
            </a:r>
            <a:endParaRPr lang="en-US" dirty="0"/>
          </a:p>
          <a:p>
            <a:pPr lvl="2"/>
            <a:r>
              <a:rPr lang="en-US" dirty="0"/>
              <a:t>Skip-Gram</a:t>
            </a:r>
          </a:p>
          <a:p>
            <a:pPr lvl="1"/>
            <a:r>
              <a:rPr lang="en-US" dirty="0"/>
              <a:t>Various training methods</a:t>
            </a:r>
          </a:p>
          <a:p>
            <a:pPr lvl="2"/>
            <a:r>
              <a:rPr lang="en-US" dirty="0" err="1"/>
              <a:t>Softmax</a:t>
            </a:r>
            <a:r>
              <a:rPr lang="en-US" dirty="0"/>
              <a:t> is a bottleneck (discussed next)</a:t>
            </a:r>
          </a:p>
          <a:p>
            <a:pPr lvl="1"/>
            <a:r>
              <a:rPr lang="en-US" dirty="0"/>
              <a:t>A rich preprocessing pipeline</a:t>
            </a:r>
          </a:p>
          <a:p>
            <a:pPr lvl="2"/>
            <a:r>
              <a:rPr lang="en-US" dirty="0"/>
              <a:t>Dynamic Context Windows</a:t>
            </a:r>
          </a:p>
          <a:p>
            <a:pPr lvl="2"/>
            <a:r>
              <a:rPr lang="en-US" dirty="0"/>
              <a:t>Subsampling of Frequent Words</a:t>
            </a:r>
          </a:p>
          <a:p>
            <a:pPr lvl="2"/>
            <a:r>
              <a:rPr lang="en-US" dirty="0"/>
              <a:t>Deleting Rare Words (left out)</a:t>
            </a:r>
          </a:p>
        </p:txBody>
      </p:sp>
      <p:sp>
        <p:nvSpPr>
          <p:cNvPr id="4" name="Slide Number Placeholder 3"/>
          <p:cNvSpPr>
            <a:spLocks noGrp="1"/>
          </p:cNvSpPr>
          <p:nvPr>
            <p:ph type="sldNum" sz="quarter" idx="12"/>
          </p:nvPr>
        </p:nvSpPr>
        <p:spPr/>
        <p:txBody>
          <a:bodyPr/>
          <a:lstStyle/>
          <a:p>
            <a:fld id="{7F92B3FB-2F82-4CB9-93A4-1640FC20E3CE}" type="slidenum">
              <a:rPr lang="en-GB" smtClean="0"/>
              <a:t>30</a:t>
            </a:fld>
            <a:endParaRPr lang="en-GB"/>
          </a:p>
        </p:txBody>
      </p:sp>
    </p:spTree>
    <p:extLst>
      <p:ext uri="{BB962C8B-B14F-4D97-AF65-F5344CB8AC3E}">
        <p14:creationId xmlns:p14="http://schemas.microsoft.com/office/powerpoint/2010/main" val="4106592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4EA8-3795-BA43-B967-EB40366B2195}"/>
              </a:ext>
            </a:extLst>
          </p:cNvPr>
          <p:cNvSpPr>
            <a:spLocks noGrp="1"/>
          </p:cNvSpPr>
          <p:nvPr>
            <p:ph type="title"/>
          </p:nvPr>
        </p:nvSpPr>
        <p:spPr/>
        <p:txBody>
          <a:bodyPr/>
          <a:lstStyle/>
          <a:p>
            <a:r>
              <a:rPr lang="en-DE" dirty="0"/>
              <a:t>Softmax is a Bottleneck (CBOW and Skip-Gram)</a:t>
            </a:r>
          </a:p>
        </p:txBody>
      </p:sp>
      <p:sp>
        <p:nvSpPr>
          <p:cNvPr id="4" name="Slide Number Placeholder 3">
            <a:extLst>
              <a:ext uri="{FF2B5EF4-FFF2-40B4-BE49-F238E27FC236}">
                <a16:creationId xmlns:a16="http://schemas.microsoft.com/office/drawing/2014/main" id="{837ADBE9-323A-B54E-BC58-02A5FE215844}"/>
              </a:ext>
            </a:extLst>
          </p:cNvPr>
          <p:cNvSpPr>
            <a:spLocks noGrp="1"/>
          </p:cNvSpPr>
          <p:nvPr>
            <p:ph type="sldNum" sz="quarter" idx="12"/>
          </p:nvPr>
        </p:nvSpPr>
        <p:spPr/>
        <p:txBody>
          <a:bodyPr/>
          <a:lstStyle/>
          <a:p>
            <a:pPr>
              <a:defRPr/>
            </a:pPr>
            <a:fld id="{A4C577E2-95DD-1F4B-A688-E8FB02007787}" type="slidenum">
              <a:rPr lang="de-DE" smtClean="0"/>
              <a:pPr>
                <a:defRPr/>
              </a:pPr>
              <a:t>31</a:t>
            </a:fld>
            <a:endParaRPr lang="de-DE"/>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4D02502B-57E7-094E-BAC3-A34F73671608}"/>
                  </a:ext>
                </a:extLst>
              </p:cNvPr>
              <p:cNvSpPr>
                <a:spLocks noGrp="1"/>
              </p:cNvSpPr>
              <p:nvPr>
                <p:ph type="body" idx="4294967295"/>
              </p:nvPr>
            </p:nvSpPr>
            <p:spPr/>
            <p:txBody>
              <a:bodyPr/>
              <a:lstStyle/>
              <a:p>
                <a:r>
                  <a:rPr lang="en-DE" dirty="0"/>
                  <a:t>The denominator is a sum across entire vocabulary</a:t>
                </a:r>
              </a:p>
              <a:p>
                <a14:m>
                  <m:oMath xmlns:m="http://schemas.openxmlformats.org/officeDocument/2006/math">
                    <m:r>
                      <a:rPr lang="de-DE" i="1">
                        <a:latin typeface="Cambria Math" panose="02040503050406030204" pitchFamily="18" charset="0"/>
                      </a:rPr>
                      <m:t>−</m:t>
                    </m:r>
                    <m:nary>
                      <m:naryPr>
                        <m:chr m:val="∑"/>
                        <m:limLoc m:val="subSup"/>
                        <m:ctrlPr>
                          <a:rPr lang="de-DE" i="1">
                            <a:latin typeface="Cambria Math" panose="02040503050406030204" pitchFamily="18" charset="0"/>
                          </a:rPr>
                        </m:ctrlPr>
                      </m:naryPr>
                      <m:sub>
                        <m:r>
                          <m:rPr>
                            <m:brk m:alnAt="23"/>
                          </m:rPr>
                          <a:rPr lang="de-DE" i="1">
                            <a:latin typeface="Cambria Math" panose="02040503050406030204" pitchFamily="18" charset="0"/>
                          </a:rPr>
                          <m:t>𝑗</m:t>
                        </m:r>
                        <m:r>
                          <a:rPr lang="de-DE" i="1">
                            <a:latin typeface="Cambria Math" panose="02040503050406030204" pitchFamily="18" charset="0"/>
                          </a:rPr>
                          <m:t>=0, </m:t>
                        </m:r>
                        <m:r>
                          <a:rPr lang="de-DE" i="1">
                            <a:latin typeface="Cambria Math" panose="02040503050406030204" pitchFamily="18" charset="0"/>
                          </a:rPr>
                          <m:t>𝑗</m:t>
                        </m:r>
                        <m:r>
                          <a:rPr lang="de-DE" i="1">
                            <a:latin typeface="Cambria Math" panose="02040503050406030204" pitchFamily="18" charset="0"/>
                          </a:rPr>
                          <m:t>≠</m:t>
                        </m:r>
                        <m:r>
                          <a:rPr lang="de-DE" i="1">
                            <a:latin typeface="Cambria Math" panose="02040503050406030204" pitchFamily="18" charset="0"/>
                          </a:rPr>
                          <m:t>𝑚</m:t>
                        </m:r>
                      </m:sub>
                      <m:sup>
                        <m:r>
                          <a:rPr lang="de-DE" i="1">
                            <a:latin typeface="Cambria Math" panose="02040503050406030204" pitchFamily="18" charset="0"/>
                          </a:rPr>
                          <m:t>2</m:t>
                        </m:r>
                        <m:r>
                          <a:rPr lang="de-DE" i="1">
                            <a:latin typeface="Cambria Math" panose="02040503050406030204" pitchFamily="18" charset="0"/>
                          </a:rPr>
                          <m:t>𝑚</m:t>
                        </m:r>
                      </m:sup>
                      <m:e>
                        <m:sSub>
                          <m:sSubPr>
                            <m:ctrlPr>
                              <a:rPr lang="de-DE" i="1">
                                <a:latin typeface="Cambria Math" panose="02040503050406030204" pitchFamily="18" charset="0"/>
                              </a:rPr>
                            </m:ctrlPr>
                          </m:sSubPr>
                          <m:e>
                            <m:r>
                              <a:rPr lang="de-DE" i="1">
                                <a:latin typeface="Cambria Math" panose="02040503050406030204" pitchFamily="18" charset="0"/>
                              </a:rPr>
                              <m:t>𝑊</m:t>
                            </m:r>
                          </m:e>
                          <m:sub>
                            <m:r>
                              <a:rPr lang="de-DE" i="1">
                                <a:latin typeface="Cambria Math" panose="02040503050406030204" pitchFamily="18" charset="0"/>
                              </a:rPr>
                              <m:t>𝑐</m:t>
                            </m:r>
                            <m:r>
                              <a:rPr lang="de-DE" i="1">
                                <a:latin typeface="Cambria Math" panose="02040503050406030204" pitchFamily="18" charset="0"/>
                              </a:rPr>
                              <m:t>−</m:t>
                            </m:r>
                            <m:r>
                              <a:rPr lang="de-DE" i="1">
                                <a:latin typeface="Cambria Math" panose="02040503050406030204" pitchFamily="18" charset="0"/>
                              </a:rPr>
                              <m:t>𝑚</m:t>
                            </m:r>
                            <m:r>
                              <a:rPr lang="de-DE" i="1">
                                <a:latin typeface="Cambria Math" panose="02040503050406030204" pitchFamily="18" charset="0"/>
                              </a:rPr>
                              <m:t>+</m:t>
                            </m:r>
                            <m:r>
                              <a:rPr lang="de-DE" i="1">
                                <a:latin typeface="Cambria Math" panose="02040503050406030204" pitchFamily="18" charset="0"/>
                              </a:rPr>
                              <m:t>𝑗</m:t>
                            </m:r>
                          </m:sub>
                        </m:sSub>
                        <m:sSub>
                          <m:sSubPr>
                            <m:ctrlPr>
                              <a:rPr lang="de-DE" i="1">
                                <a:latin typeface="Cambria Math" panose="02040503050406030204" pitchFamily="18" charset="0"/>
                              </a:rPr>
                            </m:ctrlPr>
                          </m:sSubPr>
                          <m:e>
                            <m:r>
                              <a:rPr lang="de-DE" i="1">
                                <a:latin typeface="Cambria Math" panose="02040503050406030204" pitchFamily="18" charset="0"/>
                              </a:rPr>
                              <m:t> </m:t>
                            </m:r>
                            <m:r>
                              <a:rPr lang="de-DE" i="1">
                                <a:latin typeface="Cambria Math" panose="02040503050406030204" pitchFamily="18" charset="0"/>
                              </a:rPr>
                              <m:t>𝑣</m:t>
                            </m:r>
                          </m:e>
                          <m:sub>
                            <m:r>
                              <a:rPr lang="de-DE" i="1">
                                <a:latin typeface="Cambria Math" panose="02040503050406030204" pitchFamily="18" charset="0"/>
                              </a:rPr>
                              <m:t>𝑐</m:t>
                            </m:r>
                          </m:sub>
                        </m:sSub>
                      </m:e>
                    </m:nary>
                    <m:r>
                      <a:rPr lang="de-DE" i="1">
                        <a:latin typeface="Cambria Math" panose="02040503050406030204" pitchFamily="18" charset="0"/>
                      </a:rPr>
                      <m:t>    +2</m:t>
                    </m:r>
                    <m:r>
                      <a:rPr lang="de-DE" i="1">
                        <a:latin typeface="Cambria Math" panose="02040503050406030204" pitchFamily="18" charset="0"/>
                      </a:rPr>
                      <m:t>𝑚</m:t>
                    </m:r>
                    <m:func>
                      <m:funcPr>
                        <m:ctrlPr>
                          <a:rPr lang="de-DE" i="1">
                            <a:latin typeface="Cambria Math" panose="02040503050406030204" pitchFamily="18" charset="0"/>
                          </a:rPr>
                        </m:ctrlPr>
                      </m:funcPr>
                      <m:fName>
                        <m:r>
                          <m:rPr>
                            <m:sty m:val="p"/>
                          </m:rPr>
                          <a:rPr lang="de-DE">
                            <a:latin typeface="Cambria Math" panose="02040503050406030204" pitchFamily="18" charset="0"/>
                          </a:rPr>
                          <m:t>log</m:t>
                        </m:r>
                      </m:fName>
                      <m:e>
                        <m:nary>
                          <m:naryPr>
                            <m:chr m:val="∑"/>
                            <m:ctrlPr>
                              <a:rPr lang="de-DE" i="1">
                                <a:latin typeface="Cambria Math" panose="02040503050406030204" pitchFamily="18" charset="0"/>
                              </a:rPr>
                            </m:ctrlPr>
                          </m:naryPr>
                          <m:sub>
                            <m:r>
                              <a:rPr lang="de-DE" i="1">
                                <a:latin typeface="Cambria Math" panose="02040503050406030204" pitchFamily="18" charset="0"/>
                              </a:rPr>
                              <m:t>𝑘</m:t>
                            </m:r>
                            <m:r>
                              <a:rPr lang="de-DE" i="1">
                                <a:latin typeface="Cambria Math" panose="02040503050406030204" pitchFamily="18" charset="0"/>
                              </a:rPr>
                              <m:t>=1</m:t>
                            </m:r>
                          </m:sub>
                          <m:sup>
                            <m:r>
                              <a:rPr lang="de-DE" i="1">
                                <a:latin typeface="Cambria Math" panose="02040503050406030204" pitchFamily="18" charset="0"/>
                              </a:rPr>
                              <m:t>𝑉</m:t>
                            </m:r>
                          </m:sup>
                          <m:e>
                            <m:sSup>
                              <m:sSupPr>
                                <m:ctrlPr>
                                  <a:rPr lang="de-DE" i="1">
                                    <a:latin typeface="Cambria Math" panose="02040503050406030204" pitchFamily="18" charset="0"/>
                                  </a:rPr>
                                </m:ctrlPr>
                              </m:sSupPr>
                              <m:e>
                                <m:r>
                                  <a:rPr lang="de-DE" i="1">
                                    <a:latin typeface="Cambria Math" panose="02040503050406030204" pitchFamily="18" charset="0"/>
                                  </a:rPr>
                                  <m:t>𝑒</m:t>
                                </m:r>
                              </m:e>
                              <m:sup>
                                <m:r>
                                  <a:rPr lang="de-DE" i="1">
                                    <a:latin typeface="Cambria Math" panose="02040503050406030204" pitchFamily="18" charset="0"/>
                                  </a:rPr>
                                  <m:t>𝑊</m:t>
                                </m:r>
                                <m:r>
                                  <a:rPr lang="de-DE" i="1" baseline="-25000">
                                    <a:latin typeface="Cambria Math" panose="02040503050406030204" pitchFamily="18" charset="0"/>
                                  </a:rPr>
                                  <m:t>𝑘</m:t>
                                </m:r>
                                <m:sSub>
                                  <m:sSubPr>
                                    <m:ctrlPr>
                                      <a:rPr lang="de-DE" i="1">
                                        <a:latin typeface="Cambria Math" panose="02040503050406030204" pitchFamily="18" charset="0"/>
                                      </a:rPr>
                                    </m:ctrlPr>
                                  </m:sSubPr>
                                  <m:e>
                                    <m:r>
                                      <a:rPr lang="de-DE" i="1">
                                        <a:latin typeface="Cambria Math" panose="02040503050406030204" pitchFamily="18" charset="0"/>
                                      </a:rPr>
                                      <m:t> </m:t>
                                    </m:r>
                                    <m:r>
                                      <a:rPr lang="de-DE" i="1">
                                        <a:latin typeface="Cambria Math" panose="02040503050406030204" pitchFamily="18" charset="0"/>
                                      </a:rPr>
                                      <m:t>𝑣</m:t>
                                    </m:r>
                                  </m:e>
                                  <m:sub>
                                    <m:r>
                                      <a:rPr lang="de-DE" i="1">
                                        <a:latin typeface="Cambria Math" panose="02040503050406030204" pitchFamily="18" charset="0"/>
                                      </a:rPr>
                                      <m:t>𝑐</m:t>
                                    </m:r>
                                  </m:sub>
                                </m:sSub>
                              </m:sup>
                            </m:sSup>
                          </m:e>
                        </m:nary>
                      </m:e>
                    </m:func>
                  </m:oMath>
                </a14:m>
                <a:endParaRPr lang="en-DE" dirty="0"/>
              </a:p>
              <a:p>
                <a:r>
                  <a:rPr lang="en-DE" dirty="0"/>
                  <a:t>To be computed for every window</a:t>
                </a:r>
              </a:p>
              <a:p>
                <a:r>
                  <a:rPr lang="en-DE" dirty="0"/>
                  <a:t>Too expensive</a:t>
                </a:r>
              </a:p>
              <a:p>
                <a:r>
                  <a:rPr lang="en-DE" dirty="0"/>
                  <a:t>Single update of parameters requires iteration of entire vocabulary (which usually is in millions)</a:t>
                </a:r>
              </a:p>
              <a:p>
                <a:r>
                  <a:rPr lang="en-DE" dirty="0"/>
                  <a:t>Various optimized training methods</a:t>
                </a:r>
              </a:p>
              <a:p>
                <a:pPr lvl="1"/>
                <a:r>
                  <a:rPr lang="en-DE" dirty="0"/>
                  <a:t>Hierarchical Softmax</a:t>
                </a:r>
              </a:p>
              <a:p>
                <a:pPr lvl="1"/>
                <a:r>
                  <a:rPr lang="en-DE" dirty="0"/>
                  <a:t>Noise Contrastive Estimation (left out)</a:t>
                </a:r>
              </a:p>
              <a:p>
                <a:pPr lvl="1"/>
                <a:r>
                  <a:rPr lang="en-DE" dirty="0"/>
                  <a:t>Negative Sampling</a:t>
                </a:r>
              </a:p>
              <a:p>
                <a:endParaRPr lang="en-DE" dirty="0"/>
              </a:p>
            </p:txBody>
          </p:sp>
        </mc:Choice>
        <mc:Fallback xmlns="">
          <p:sp>
            <p:nvSpPr>
              <p:cNvPr id="3" name="Text Placeholder 2">
                <a:extLst>
                  <a:ext uri="{FF2B5EF4-FFF2-40B4-BE49-F238E27FC236}">
                    <a16:creationId xmlns:a16="http://schemas.microsoft.com/office/drawing/2014/main" id="{4D02502B-57E7-094E-BAC3-A34F73671608}"/>
                  </a:ext>
                </a:extLst>
              </p:cNvPr>
              <p:cNvSpPr>
                <a:spLocks noGrp="1" noRot="1" noChangeAspect="1" noMove="1" noResize="1" noEditPoints="1" noAdjustHandles="1" noChangeArrowheads="1" noChangeShapeType="1" noTextEdit="1"/>
              </p:cNvSpPr>
              <p:nvPr>
                <p:ph type="body" idx="4294967295"/>
              </p:nvPr>
            </p:nvSpPr>
            <p:spPr>
              <a:blipFill>
                <a:blip r:embed="rId3"/>
                <a:stretch>
                  <a:fillRect l="-1389" t="-2806" r="-309"/>
                </a:stretch>
              </a:blipFill>
            </p:spPr>
            <p:txBody>
              <a:bodyPr/>
              <a:lstStyle/>
              <a:p>
                <a:r>
                  <a:rPr lang="en-DE">
                    <a:noFill/>
                  </a:rPr>
                  <a:t> </a:t>
                </a:r>
              </a:p>
            </p:txBody>
          </p:sp>
        </mc:Fallback>
      </mc:AlternateContent>
      <p:sp>
        <p:nvSpPr>
          <p:cNvPr id="8" name="Oval 7">
            <a:extLst>
              <a:ext uri="{FF2B5EF4-FFF2-40B4-BE49-F238E27FC236}">
                <a16:creationId xmlns:a16="http://schemas.microsoft.com/office/drawing/2014/main" id="{7E402ED7-4364-F74A-BAEA-950A6D9FFB68}"/>
              </a:ext>
            </a:extLst>
          </p:cNvPr>
          <p:cNvSpPr/>
          <p:nvPr/>
        </p:nvSpPr>
        <p:spPr>
          <a:xfrm>
            <a:off x="5796136" y="1556792"/>
            <a:ext cx="432048" cy="5040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a:p>
        </p:txBody>
      </p:sp>
      <p:sp>
        <p:nvSpPr>
          <p:cNvPr id="5" name="Rectangle 4">
            <a:extLst>
              <a:ext uri="{FF2B5EF4-FFF2-40B4-BE49-F238E27FC236}">
                <a16:creationId xmlns:a16="http://schemas.microsoft.com/office/drawing/2014/main" id="{E3864E87-FF99-B246-A469-8709251D26B3}"/>
              </a:ext>
            </a:extLst>
          </p:cNvPr>
          <p:cNvSpPr/>
          <p:nvPr/>
        </p:nvSpPr>
        <p:spPr>
          <a:xfrm>
            <a:off x="2974923" y="6160411"/>
            <a:ext cx="3275856" cy="400110"/>
          </a:xfrm>
          <a:prstGeom prst="rect">
            <a:avLst/>
          </a:prstGeom>
        </p:spPr>
        <p:txBody>
          <a:bodyPr wrap="square">
            <a:spAutoFit/>
          </a:bodyPr>
          <a:lstStyle/>
          <a:p>
            <a:r>
              <a:rPr lang="en-US" sz="1000" dirty="0">
                <a:solidFill>
                  <a:srgbClr val="0B05FF"/>
                </a:solidFill>
              </a:rPr>
              <a:t>Rong, X. word2vec Parameter Learning Explained (cite arxiv:1411.2738). </a:t>
            </a:r>
            <a:r>
              <a:rPr lang="en-US" sz="1000" b="1" dirty="0">
                <a:solidFill>
                  <a:srgbClr val="FF0000"/>
                </a:solidFill>
              </a:rPr>
              <a:t>2014</a:t>
            </a:r>
            <a:r>
              <a:rPr lang="en-US" sz="1000" dirty="0">
                <a:solidFill>
                  <a:srgbClr val="0B05FF"/>
                </a:solidFill>
              </a:rPr>
              <a:t>.</a:t>
            </a:r>
            <a:endParaRPr lang="en-US" sz="1000" dirty="0">
              <a:solidFill>
                <a:srgbClr val="0B05FF"/>
              </a:solidFill>
              <a:latin typeface="+mn-lt"/>
            </a:endParaRPr>
          </a:p>
        </p:txBody>
      </p:sp>
    </p:spTree>
    <p:extLst>
      <p:ext uri="{BB962C8B-B14F-4D97-AF65-F5344CB8AC3E}">
        <p14:creationId xmlns:p14="http://schemas.microsoft.com/office/powerpoint/2010/main" val="667249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293" y="235585"/>
            <a:ext cx="8229600" cy="503238"/>
          </a:xfrm>
        </p:spPr>
        <p:txBody>
          <a:bodyPr/>
          <a:lstStyle/>
          <a:p>
            <a:r>
              <a:rPr lang="en-GB" dirty="0"/>
              <a:t>Hierarchical </a:t>
            </a:r>
            <a:r>
              <a:rPr lang="en-GB" dirty="0" err="1"/>
              <a:t>softmax</a:t>
            </a:r>
            <a:r>
              <a:rPr lang="en-GB" dirty="0"/>
              <a:t> using Trees</a:t>
            </a:r>
          </a:p>
        </p:txBody>
      </p:sp>
      <p:sp>
        <p:nvSpPr>
          <p:cNvPr id="63" name="Slide Number Placeholder 62"/>
          <p:cNvSpPr>
            <a:spLocks noGrp="1"/>
          </p:cNvSpPr>
          <p:nvPr>
            <p:ph type="sldNum" sz="quarter" idx="12"/>
          </p:nvPr>
        </p:nvSpPr>
        <p:spPr/>
        <p:txBody>
          <a:bodyPr/>
          <a:lstStyle/>
          <a:p>
            <a:fld id="{4CE482DC-2269-4F26-9D2A-7E44B1A4CD85}" type="slidenum">
              <a:rPr lang="en-US" smtClean="0"/>
              <a:t>32</a:t>
            </a:fld>
            <a:endParaRPr lang="en-US" dirty="0"/>
          </a:p>
        </p:txBody>
      </p:sp>
      <p:sp>
        <p:nvSpPr>
          <p:cNvPr id="11" name="Content Placeholder 27"/>
          <p:cNvSpPr txBox="1">
            <a:spLocks/>
          </p:cNvSpPr>
          <p:nvPr/>
        </p:nvSpPr>
        <p:spPr>
          <a:xfrm>
            <a:off x="4839764" y="1211583"/>
            <a:ext cx="4308513"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solidFill>
                  <a:schemeClr val="tx1"/>
                </a:solidFill>
              </a:rPr>
              <a:t>Replace computation with </a:t>
            </a:r>
            <a:r>
              <a:rPr lang="en-US" i="1" dirty="0">
                <a:solidFill>
                  <a:schemeClr val="tx1"/>
                </a:solidFill>
              </a:rPr>
              <a:t>V</a:t>
            </a:r>
            <a:r>
              <a:rPr lang="en-US" dirty="0">
                <a:solidFill>
                  <a:schemeClr val="tx1"/>
                </a:solidFill>
              </a:rPr>
              <a:t> vectors of target words</a:t>
            </a:r>
            <a:br>
              <a:rPr lang="en-US" dirty="0">
                <a:solidFill>
                  <a:schemeClr val="tx1"/>
                </a:solidFill>
              </a:rPr>
            </a:br>
            <a:r>
              <a:rPr lang="en-US" dirty="0">
                <a:solidFill>
                  <a:schemeClr val="tx1"/>
                </a:solidFill>
              </a:rPr>
              <a:t>by computation with log(</a:t>
            </a:r>
            <a:r>
              <a:rPr lang="en-US" i="1" dirty="0">
                <a:solidFill>
                  <a:schemeClr val="tx1"/>
                </a:solidFill>
              </a:rPr>
              <a:t>V</a:t>
            </a:r>
            <a:r>
              <a:rPr lang="en-US" dirty="0">
                <a:solidFill>
                  <a:schemeClr val="tx1"/>
                </a:solidFill>
              </a:rPr>
              <a:t>) vectors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Need to learn </a:t>
            </a:r>
          </a:p>
          <a:p>
            <a:pPr marL="0" indent="0">
              <a:buNone/>
            </a:pPr>
            <a:endParaRPr lang="en-US" dirty="0"/>
          </a:p>
          <a:p>
            <a:endParaRPr lang="en-US" sz="1800" b="1" dirty="0">
              <a:solidFill>
                <a:srgbClr val="FF0000"/>
              </a:solidFill>
            </a:endParaRPr>
          </a:p>
        </p:txBody>
      </p:sp>
      <p:grpSp>
        <p:nvGrpSpPr>
          <p:cNvPr id="60" name="Group 59"/>
          <p:cNvGrpSpPr/>
          <p:nvPr/>
        </p:nvGrpSpPr>
        <p:grpSpPr>
          <a:xfrm>
            <a:off x="324411" y="3071213"/>
            <a:ext cx="2610373" cy="542925"/>
            <a:chOff x="252592" y="3641504"/>
            <a:chExt cx="2610373" cy="542925"/>
          </a:xfrm>
        </p:grpSpPr>
        <p:sp>
          <p:nvSpPr>
            <p:cNvPr id="9" name="Rectangle 319"/>
            <p:cNvSpPr>
              <a:spLocks/>
            </p:cNvSpPr>
            <p:nvPr/>
          </p:nvSpPr>
          <p:spPr bwMode="auto">
            <a:xfrm>
              <a:off x="252592" y="3641504"/>
              <a:ext cx="2121610"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sz="1800" dirty="0">
                  <a:latin typeface="+mj-lt"/>
                  <a:ea typeface="Gill Sans" charset="0"/>
                  <a:cs typeface="Gill Sans" charset="0"/>
                </a:rPr>
                <a:t>predicted word</a:t>
              </a:r>
              <a:br>
                <a:rPr lang="en-US" sz="1800" dirty="0">
                  <a:latin typeface="+mj-lt"/>
                  <a:ea typeface="Gill Sans" charset="0"/>
                  <a:cs typeface="Gill Sans" charset="0"/>
                </a:rPr>
              </a:br>
              <a:r>
                <a:rPr lang="en-US" sz="1800" dirty="0">
                  <a:latin typeface="+mj-lt"/>
                  <a:ea typeface="Gill Sans" charset="0"/>
                  <a:cs typeface="Gill Sans" charset="0"/>
                </a:rPr>
                <a:t>vector</a:t>
              </a:r>
            </a:p>
          </p:txBody>
        </p:sp>
        <p:graphicFrame>
          <p:nvGraphicFramePr>
            <p:cNvPr id="12" name="Object 11"/>
            <p:cNvGraphicFramePr>
              <a:graphicFrameLocks noChangeAspect="1"/>
            </p:cNvGraphicFramePr>
            <p:nvPr/>
          </p:nvGraphicFramePr>
          <p:xfrm>
            <a:off x="2464502" y="3778278"/>
            <a:ext cx="398463" cy="350837"/>
          </p:xfrm>
          <a:graphic>
            <a:graphicData uri="http://schemas.openxmlformats.org/presentationml/2006/ole">
              <mc:AlternateContent xmlns:mc="http://schemas.openxmlformats.org/markup-compatibility/2006">
                <mc:Choice xmlns:v="urn:schemas-microsoft-com:vml" Requires="v">
                  <p:oleObj spid="_x0000_s40317" name="Equation" r:id="rId4" imgW="266400" imgH="215640" progId="Equation.3">
                    <p:embed/>
                  </p:oleObj>
                </mc:Choice>
                <mc:Fallback>
                  <p:oleObj name="Equation" r:id="rId4" imgW="266400" imgH="215640" progId="Equation.3">
                    <p:embed/>
                    <p:pic>
                      <p:nvPicPr>
                        <p:cNvPr id="12" name="Object 11"/>
                        <p:cNvPicPr/>
                        <p:nvPr/>
                      </p:nvPicPr>
                      <p:blipFill>
                        <a:blip r:embed="rId5"/>
                        <a:stretch>
                          <a:fillRect/>
                        </a:stretch>
                      </p:blipFill>
                      <p:spPr>
                        <a:xfrm>
                          <a:off x="2464502" y="3778278"/>
                          <a:ext cx="398463" cy="350837"/>
                        </a:xfrm>
                        <a:prstGeom prst="rect">
                          <a:avLst/>
                        </a:prstGeom>
                      </p:spPr>
                    </p:pic>
                  </p:oleObj>
                </mc:Fallback>
              </mc:AlternateContent>
            </a:graphicData>
          </a:graphic>
        </p:graphicFrame>
      </p:grpSp>
      <p:sp>
        <p:nvSpPr>
          <p:cNvPr id="13" name="Rectangle 318"/>
          <p:cNvSpPr>
            <a:spLocks/>
          </p:cNvSpPr>
          <p:nvPr/>
        </p:nvSpPr>
        <p:spPr bwMode="auto">
          <a:xfrm>
            <a:off x="337015" y="1136123"/>
            <a:ext cx="212407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sz="1800" dirty="0">
                <a:latin typeface="+mj-lt"/>
                <a:ea typeface="Gill Sans" charset="0"/>
                <a:cs typeface="Gill Sans" charset="0"/>
              </a:rPr>
              <a:t>target word</a:t>
            </a:r>
          </a:p>
        </p:txBody>
      </p:sp>
      <p:graphicFrame>
        <p:nvGraphicFramePr>
          <p:cNvPr id="14" name="Object 13"/>
          <p:cNvGraphicFramePr>
            <a:graphicFrameLocks noChangeAspect="1"/>
          </p:cNvGraphicFramePr>
          <p:nvPr/>
        </p:nvGraphicFramePr>
        <p:xfrm>
          <a:off x="2536321" y="1259979"/>
          <a:ext cx="457200" cy="330200"/>
        </p:xfrm>
        <a:graphic>
          <a:graphicData uri="http://schemas.openxmlformats.org/presentationml/2006/ole">
            <mc:AlternateContent xmlns:mc="http://schemas.openxmlformats.org/markup-compatibility/2006">
              <mc:Choice xmlns:v="urn:schemas-microsoft-com:vml" Requires="v">
                <p:oleObj spid="_x0000_s40318" name="Equation" r:id="rId6" imgW="304560" imgH="203040" progId="Equation.3">
                  <p:embed/>
                </p:oleObj>
              </mc:Choice>
              <mc:Fallback>
                <p:oleObj name="Equation" r:id="rId6" imgW="304560" imgH="203040" progId="Equation.3">
                  <p:embed/>
                  <p:pic>
                    <p:nvPicPr>
                      <p:cNvPr id="14" name="Object 13"/>
                      <p:cNvPicPr/>
                      <p:nvPr/>
                    </p:nvPicPr>
                    <p:blipFill>
                      <a:blip r:embed="rId7"/>
                      <a:stretch>
                        <a:fillRect/>
                      </a:stretch>
                    </p:blipFill>
                    <p:spPr>
                      <a:xfrm>
                        <a:off x="2536321" y="1259979"/>
                        <a:ext cx="457200" cy="330200"/>
                      </a:xfrm>
                      <a:prstGeom prst="rect">
                        <a:avLst/>
                      </a:prstGeom>
                    </p:spPr>
                  </p:pic>
                </p:oleObj>
              </mc:Fallback>
            </mc:AlternateContent>
          </a:graphicData>
        </a:graphic>
      </p:graphicFrame>
      <p:sp>
        <p:nvSpPr>
          <p:cNvPr id="16" name="Rectangle 319"/>
          <p:cNvSpPr>
            <a:spLocks/>
          </p:cNvSpPr>
          <p:nvPr/>
        </p:nvSpPr>
        <p:spPr bwMode="auto">
          <a:xfrm>
            <a:off x="337015" y="1568578"/>
            <a:ext cx="2286000"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sz="1800" dirty="0">
                <a:latin typeface="+mj-lt"/>
                <a:ea typeface="Gill Sans" charset="0"/>
                <a:cs typeface="Gill Sans" charset="0"/>
              </a:rPr>
              <a:t>word history</a:t>
            </a:r>
          </a:p>
        </p:txBody>
      </p:sp>
      <p:graphicFrame>
        <p:nvGraphicFramePr>
          <p:cNvPr id="17" name="Object 16"/>
          <p:cNvGraphicFramePr>
            <a:graphicFrameLocks noChangeAspect="1"/>
          </p:cNvGraphicFramePr>
          <p:nvPr/>
        </p:nvGraphicFramePr>
        <p:xfrm>
          <a:off x="2536321" y="1642684"/>
          <a:ext cx="436562" cy="371475"/>
        </p:xfrm>
        <a:graphic>
          <a:graphicData uri="http://schemas.openxmlformats.org/presentationml/2006/ole">
            <mc:AlternateContent xmlns:mc="http://schemas.openxmlformats.org/markup-compatibility/2006">
              <mc:Choice xmlns:v="urn:schemas-microsoft-com:vml" Requires="v">
                <p:oleObj spid="_x0000_s40319" name="Equation" r:id="rId8" imgW="291960" imgH="228600" progId="Equation.3">
                  <p:embed/>
                </p:oleObj>
              </mc:Choice>
              <mc:Fallback>
                <p:oleObj name="Equation" r:id="rId8" imgW="291960" imgH="228600" progId="Equation.3">
                  <p:embed/>
                  <p:pic>
                    <p:nvPicPr>
                      <p:cNvPr id="17" name="Object 16"/>
                      <p:cNvPicPr/>
                      <p:nvPr/>
                    </p:nvPicPr>
                    <p:blipFill>
                      <a:blip r:embed="rId9"/>
                      <a:stretch>
                        <a:fillRect/>
                      </a:stretch>
                    </p:blipFill>
                    <p:spPr>
                      <a:xfrm>
                        <a:off x="2536321" y="1642684"/>
                        <a:ext cx="436562" cy="371475"/>
                      </a:xfrm>
                      <a:prstGeom prst="rect">
                        <a:avLst/>
                      </a:prstGeom>
                    </p:spPr>
                  </p:pic>
                </p:oleObj>
              </mc:Fallback>
            </mc:AlternateContent>
          </a:graphicData>
        </a:graphic>
      </p:graphicFrame>
      <p:grpSp>
        <p:nvGrpSpPr>
          <p:cNvPr id="64" name="Group 63"/>
          <p:cNvGrpSpPr/>
          <p:nvPr/>
        </p:nvGrpSpPr>
        <p:grpSpPr>
          <a:xfrm>
            <a:off x="295214" y="4484343"/>
            <a:ext cx="4356100" cy="1420144"/>
            <a:chOff x="223395" y="5054634"/>
            <a:chExt cx="4356100" cy="1420144"/>
          </a:xfrm>
        </p:grpSpPr>
        <p:graphicFrame>
          <p:nvGraphicFramePr>
            <p:cNvPr id="15" name="Object 14"/>
            <p:cNvGraphicFramePr>
              <a:graphicFrameLocks noChangeAspect="1"/>
            </p:cNvGraphicFramePr>
            <p:nvPr/>
          </p:nvGraphicFramePr>
          <p:xfrm>
            <a:off x="2492763" y="5054634"/>
            <a:ext cx="1312862" cy="639763"/>
          </p:xfrm>
          <a:graphic>
            <a:graphicData uri="http://schemas.openxmlformats.org/presentationml/2006/ole">
              <mc:AlternateContent xmlns:mc="http://schemas.openxmlformats.org/markup-compatibility/2006">
                <mc:Choice xmlns:v="urn:schemas-microsoft-com:vml" Requires="v">
                  <p:oleObj spid="_x0000_s40320" name="Equation" r:id="rId10" imgW="876240" imgH="393480" progId="Equation.3">
                    <p:embed/>
                  </p:oleObj>
                </mc:Choice>
                <mc:Fallback>
                  <p:oleObj name="Equation" r:id="rId10" imgW="876240" imgH="393480" progId="Equation.3">
                    <p:embed/>
                    <p:pic>
                      <p:nvPicPr>
                        <p:cNvPr id="15" name="Object 14"/>
                        <p:cNvPicPr/>
                        <p:nvPr/>
                      </p:nvPicPr>
                      <p:blipFill>
                        <a:blip r:embed="rId11"/>
                        <a:stretch>
                          <a:fillRect/>
                        </a:stretch>
                      </p:blipFill>
                      <p:spPr>
                        <a:xfrm>
                          <a:off x="2492763" y="5054634"/>
                          <a:ext cx="1312862" cy="639763"/>
                        </a:xfrm>
                        <a:prstGeom prst="rect">
                          <a:avLst/>
                        </a:prstGeom>
                      </p:spPr>
                    </p:pic>
                  </p:oleObj>
                </mc:Fallback>
              </mc:AlternateContent>
            </a:graphicData>
          </a:graphic>
        </p:graphicFrame>
        <p:sp>
          <p:nvSpPr>
            <p:cNvPr id="18" name="Rectangle 319"/>
            <p:cNvSpPr>
              <a:spLocks/>
            </p:cNvSpPr>
            <p:nvPr/>
          </p:nvSpPr>
          <p:spPr bwMode="auto">
            <a:xfrm>
              <a:off x="267661" y="5104387"/>
              <a:ext cx="2121610"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sz="1800" dirty="0">
                  <a:latin typeface="+mj-lt"/>
                  <a:ea typeface="Gill Sans" charset="0"/>
                  <a:cs typeface="Gill Sans" charset="0"/>
                </a:rPr>
                <a:t>sigmoid</a:t>
              </a:r>
            </a:p>
          </p:txBody>
        </p:sp>
        <p:graphicFrame>
          <p:nvGraphicFramePr>
            <p:cNvPr id="19" name="Object 18"/>
            <p:cNvGraphicFramePr>
              <a:graphicFrameLocks noChangeAspect="1"/>
            </p:cNvGraphicFramePr>
            <p:nvPr/>
          </p:nvGraphicFramePr>
          <p:xfrm>
            <a:off x="223395" y="5711190"/>
            <a:ext cx="4356100" cy="763588"/>
          </p:xfrm>
          <a:graphic>
            <a:graphicData uri="http://schemas.openxmlformats.org/presentationml/2006/ole">
              <mc:AlternateContent xmlns:mc="http://schemas.openxmlformats.org/markup-compatibility/2006">
                <mc:Choice xmlns:v="urn:schemas-microsoft-com:vml" Requires="v">
                  <p:oleObj spid="_x0000_s40321" name="Equation" r:id="rId12" imgW="2908080" imgH="469800" progId="Equation.3">
                    <p:embed/>
                  </p:oleObj>
                </mc:Choice>
                <mc:Fallback>
                  <p:oleObj name="Equation" r:id="rId12" imgW="2908080" imgH="469800" progId="Equation.3">
                    <p:embed/>
                    <p:pic>
                      <p:nvPicPr>
                        <p:cNvPr id="19" name="Object 18"/>
                        <p:cNvPicPr/>
                        <p:nvPr/>
                      </p:nvPicPr>
                      <p:blipFill>
                        <a:blip r:embed="rId13"/>
                        <a:stretch>
                          <a:fillRect/>
                        </a:stretch>
                      </p:blipFill>
                      <p:spPr>
                        <a:xfrm>
                          <a:off x="223395" y="5711190"/>
                          <a:ext cx="4356100" cy="763588"/>
                        </a:xfrm>
                        <a:prstGeom prst="rect">
                          <a:avLst/>
                        </a:prstGeom>
                      </p:spPr>
                    </p:pic>
                  </p:oleObj>
                </mc:Fallback>
              </mc:AlternateContent>
            </a:graphicData>
          </a:graphic>
        </p:graphicFrame>
      </p:grpSp>
      <p:grpSp>
        <p:nvGrpSpPr>
          <p:cNvPr id="50" name="Group 49"/>
          <p:cNvGrpSpPr/>
          <p:nvPr/>
        </p:nvGrpSpPr>
        <p:grpSpPr>
          <a:xfrm>
            <a:off x="339480" y="2260063"/>
            <a:ext cx="3138501" cy="542925"/>
            <a:chOff x="267661" y="2830354"/>
            <a:chExt cx="3138501" cy="542925"/>
          </a:xfrm>
        </p:grpSpPr>
        <p:sp>
          <p:nvSpPr>
            <p:cNvPr id="20" name="Rectangle 318"/>
            <p:cNvSpPr>
              <a:spLocks/>
            </p:cNvSpPr>
            <p:nvPr/>
          </p:nvSpPr>
          <p:spPr bwMode="auto">
            <a:xfrm>
              <a:off x="267661" y="2830354"/>
              <a:ext cx="212407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sz="1800" dirty="0">
                  <a:latin typeface="+mj-lt"/>
                  <a:ea typeface="Gill Sans" charset="0"/>
                  <a:cs typeface="Gill Sans" charset="0"/>
                </a:rPr>
                <a:t>path to </a:t>
              </a:r>
              <a:br>
                <a:rPr lang="en-US" sz="1800" dirty="0">
                  <a:latin typeface="+mj-lt"/>
                  <a:ea typeface="Gill Sans" charset="0"/>
                  <a:cs typeface="Gill Sans" charset="0"/>
                </a:rPr>
              </a:br>
              <a:r>
                <a:rPr lang="en-US" sz="1800" dirty="0">
                  <a:latin typeface="+mj-lt"/>
                  <a:ea typeface="Gill Sans" charset="0"/>
                  <a:cs typeface="Gill Sans" charset="0"/>
                </a:rPr>
                <a:t>target word</a:t>
              </a:r>
              <a:br>
                <a:rPr lang="en-US" sz="1800" dirty="0">
                  <a:latin typeface="+mj-lt"/>
                  <a:ea typeface="Gill Sans" charset="0"/>
                  <a:cs typeface="Gill Sans" charset="0"/>
                </a:rPr>
              </a:br>
              <a:r>
                <a:rPr lang="en-US" sz="1800" dirty="0">
                  <a:latin typeface="+mj-lt"/>
                  <a:ea typeface="Gill Sans" charset="0"/>
                  <a:cs typeface="Gill Sans" charset="0"/>
                </a:rPr>
                <a:t>at node j</a:t>
              </a:r>
            </a:p>
          </p:txBody>
        </p:sp>
        <p:graphicFrame>
          <p:nvGraphicFramePr>
            <p:cNvPr id="21" name="Object 20"/>
            <p:cNvGraphicFramePr>
              <a:graphicFrameLocks noChangeAspect="1"/>
            </p:cNvGraphicFramePr>
            <p:nvPr/>
          </p:nvGraphicFramePr>
          <p:xfrm>
            <a:off x="2491762" y="2944204"/>
            <a:ext cx="914400" cy="350837"/>
          </p:xfrm>
          <a:graphic>
            <a:graphicData uri="http://schemas.openxmlformats.org/presentationml/2006/ole">
              <mc:AlternateContent xmlns:mc="http://schemas.openxmlformats.org/markup-compatibility/2006">
                <mc:Choice xmlns:v="urn:schemas-microsoft-com:vml" Requires="v">
                  <p:oleObj spid="_x0000_s40322" name="Equation" r:id="rId14" imgW="609480" imgH="215640" progId="Equation.3">
                    <p:embed/>
                  </p:oleObj>
                </mc:Choice>
                <mc:Fallback>
                  <p:oleObj name="Equation" r:id="rId14" imgW="609480" imgH="215640" progId="Equation.3">
                    <p:embed/>
                    <p:pic>
                      <p:nvPicPr>
                        <p:cNvPr id="21" name="Object 20"/>
                        <p:cNvPicPr/>
                        <p:nvPr/>
                      </p:nvPicPr>
                      <p:blipFill>
                        <a:blip r:embed="rId15"/>
                        <a:stretch>
                          <a:fillRect/>
                        </a:stretch>
                      </p:blipFill>
                      <p:spPr>
                        <a:xfrm>
                          <a:off x="2491762" y="2944204"/>
                          <a:ext cx="914400" cy="350837"/>
                        </a:xfrm>
                        <a:prstGeom prst="rect">
                          <a:avLst/>
                        </a:prstGeom>
                      </p:spPr>
                    </p:pic>
                  </p:oleObj>
                </mc:Fallback>
              </mc:AlternateContent>
            </a:graphicData>
          </a:graphic>
        </p:graphicFrame>
      </p:grpSp>
      <p:grpSp>
        <p:nvGrpSpPr>
          <p:cNvPr id="62" name="Group 61"/>
          <p:cNvGrpSpPr/>
          <p:nvPr/>
        </p:nvGrpSpPr>
        <p:grpSpPr>
          <a:xfrm>
            <a:off x="324411" y="3802654"/>
            <a:ext cx="2781823" cy="542925"/>
            <a:chOff x="252592" y="4372945"/>
            <a:chExt cx="2781823" cy="542925"/>
          </a:xfrm>
        </p:grpSpPr>
        <p:sp>
          <p:nvSpPr>
            <p:cNvPr id="22" name="Rectangle 319"/>
            <p:cNvSpPr>
              <a:spLocks/>
            </p:cNvSpPr>
            <p:nvPr/>
          </p:nvSpPr>
          <p:spPr bwMode="auto">
            <a:xfrm>
              <a:off x="252592" y="4372945"/>
              <a:ext cx="2121610"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r>
                <a:rPr lang="en-US" sz="1800" dirty="0">
                  <a:latin typeface="+mj-lt"/>
                  <a:ea typeface="Gill Sans" charset="0"/>
                  <a:cs typeface="Gill Sans" charset="0"/>
                </a:rPr>
                <a:t>vector at node j </a:t>
              </a:r>
              <a:br>
                <a:rPr lang="en-US" sz="1800" dirty="0">
                  <a:latin typeface="+mj-lt"/>
                  <a:ea typeface="Gill Sans" charset="0"/>
                  <a:cs typeface="Gill Sans" charset="0"/>
                </a:rPr>
              </a:br>
              <a:r>
                <a:rPr lang="en-US" sz="1800" dirty="0">
                  <a:latin typeface="+mj-lt"/>
                  <a:ea typeface="Gill Sans" charset="0"/>
                  <a:cs typeface="Gill Sans" charset="0"/>
                </a:rPr>
                <a:t>of target word</a:t>
              </a:r>
            </a:p>
          </p:txBody>
        </p:sp>
        <p:graphicFrame>
          <p:nvGraphicFramePr>
            <p:cNvPr id="23" name="Object 22"/>
            <p:cNvGraphicFramePr>
              <a:graphicFrameLocks noChangeAspect="1"/>
            </p:cNvGraphicFramePr>
            <p:nvPr>
              <p:extLst>
                <p:ext uri="{D42A27DB-BD31-4B8C-83A1-F6EECF244321}">
                  <p14:modId xmlns:p14="http://schemas.microsoft.com/office/powerpoint/2010/main" val="3436172773"/>
                </p:ext>
              </p:extLst>
            </p:nvPr>
          </p:nvGraphicFramePr>
          <p:xfrm>
            <a:off x="2464502" y="4442989"/>
            <a:ext cx="569913" cy="392112"/>
          </p:xfrm>
          <a:graphic>
            <a:graphicData uri="http://schemas.openxmlformats.org/presentationml/2006/ole">
              <mc:AlternateContent xmlns:mc="http://schemas.openxmlformats.org/markup-compatibility/2006">
                <mc:Choice xmlns:v="urn:schemas-microsoft-com:vml" Requires="v">
                  <p:oleObj spid="_x0000_s40323" name="Equation" r:id="rId16" imgW="380880" imgH="241200" progId="Equation.3">
                    <p:embed/>
                  </p:oleObj>
                </mc:Choice>
                <mc:Fallback>
                  <p:oleObj name="Equation" r:id="rId16" imgW="380880" imgH="241200" progId="Equation.3">
                    <p:embed/>
                    <p:pic>
                      <p:nvPicPr>
                        <p:cNvPr id="23" name="Object 22"/>
                        <p:cNvPicPr/>
                        <p:nvPr/>
                      </p:nvPicPr>
                      <p:blipFill>
                        <a:blip r:embed="rId17"/>
                        <a:stretch>
                          <a:fillRect/>
                        </a:stretch>
                      </p:blipFill>
                      <p:spPr>
                        <a:xfrm>
                          <a:off x="2464502" y="4442989"/>
                          <a:ext cx="569913" cy="392112"/>
                        </a:xfrm>
                        <a:prstGeom prst="rect">
                          <a:avLst/>
                        </a:prstGeom>
                      </p:spPr>
                    </p:pic>
                  </p:oleObj>
                </mc:Fallback>
              </mc:AlternateContent>
            </a:graphicData>
          </a:graphic>
        </p:graphicFrame>
      </p:grpSp>
      <p:grpSp>
        <p:nvGrpSpPr>
          <p:cNvPr id="61" name="Group 60"/>
          <p:cNvGrpSpPr/>
          <p:nvPr/>
        </p:nvGrpSpPr>
        <p:grpSpPr>
          <a:xfrm>
            <a:off x="5236340" y="2371132"/>
            <a:ext cx="3582365" cy="2613650"/>
            <a:chOff x="5266063" y="3704600"/>
            <a:chExt cx="3582365" cy="2613650"/>
          </a:xfrm>
        </p:grpSpPr>
        <p:sp>
          <p:nvSpPr>
            <p:cNvPr id="7" name="Oval 6"/>
            <p:cNvSpPr/>
            <p:nvPr/>
          </p:nvSpPr>
          <p:spPr>
            <a:xfrm>
              <a:off x="5673687" y="4720535"/>
              <a:ext cx="407624" cy="390669"/>
            </a:xfrm>
            <a:prstGeom prst="ellipse">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081311" y="5514916"/>
              <a:ext cx="407624" cy="390669"/>
            </a:xfrm>
            <a:prstGeom prst="ellipse">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266063" y="5522020"/>
              <a:ext cx="407624" cy="390669"/>
            </a:xfrm>
            <a:prstGeom prst="ellipse">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255109" y="4720535"/>
              <a:ext cx="407624" cy="390669"/>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662733" y="5514916"/>
              <a:ext cx="407624" cy="390669"/>
            </a:xfrm>
            <a:prstGeom prst="ellipse">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847485" y="5522020"/>
              <a:ext cx="407624" cy="390669"/>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6439861" y="3952378"/>
              <a:ext cx="407624" cy="390669"/>
            </a:xfrm>
            <a:prstGeom prst="ellipse">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a:stCxn id="29" idx="5"/>
              <a:endCxn id="26" idx="1"/>
            </p:cNvCxnSpPr>
            <p:nvPr/>
          </p:nvCxnSpPr>
          <p:spPr>
            <a:xfrm>
              <a:off x="6787790" y="4285835"/>
              <a:ext cx="527014" cy="4919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7" idx="0"/>
            </p:cNvCxnSpPr>
            <p:nvPr/>
          </p:nvCxnSpPr>
          <p:spPr>
            <a:xfrm>
              <a:off x="7603038" y="5053992"/>
              <a:ext cx="263507" cy="460924"/>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7" idx="5"/>
              <a:endCxn id="24" idx="0"/>
            </p:cNvCxnSpPr>
            <p:nvPr/>
          </p:nvCxnSpPr>
          <p:spPr>
            <a:xfrm>
              <a:off x="6021616" y="5053992"/>
              <a:ext cx="263507" cy="460924"/>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6" idx="3"/>
              <a:endCxn id="28" idx="0"/>
            </p:cNvCxnSpPr>
            <p:nvPr/>
          </p:nvCxnSpPr>
          <p:spPr>
            <a:xfrm flipH="1">
              <a:off x="7051297" y="5053992"/>
              <a:ext cx="263507" cy="468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7" idx="3"/>
              <a:endCxn id="25" idx="0"/>
            </p:cNvCxnSpPr>
            <p:nvPr/>
          </p:nvCxnSpPr>
          <p:spPr>
            <a:xfrm flipH="1">
              <a:off x="5469875" y="5053992"/>
              <a:ext cx="263507" cy="468028"/>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29" idx="3"/>
              <a:endCxn id="7" idx="7"/>
            </p:cNvCxnSpPr>
            <p:nvPr/>
          </p:nvCxnSpPr>
          <p:spPr>
            <a:xfrm flipH="1">
              <a:off x="6021616" y="4285835"/>
              <a:ext cx="477940" cy="491912"/>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51" name="Object 50"/>
            <p:cNvGraphicFramePr>
              <a:graphicFrameLocks noChangeAspect="1"/>
            </p:cNvGraphicFramePr>
            <p:nvPr/>
          </p:nvGraphicFramePr>
          <p:xfrm>
            <a:off x="8353128" y="5541935"/>
            <a:ext cx="495300" cy="350837"/>
          </p:xfrm>
          <a:graphic>
            <a:graphicData uri="http://schemas.openxmlformats.org/presentationml/2006/ole">
              <mc:AlternateContent xmlns:mc="http://schemas.openxmlformats.org/markup-compatibility/2006">
                <mc:Choice xmlns:v="urn:schemas-microsoft-com:vml" Requires="v">
                  <p:oleObj spid="_x0000_s40324" name="Equation" r:id="rId18" imgW="330120" imgH="215640" progId="Equation.3">
                    <p:embed/>
                  </p:oleObj>
                </mc:Choice>
                <mc:Fallback>
                  <p:oleObj name="Equation" r:id="rId18" imgW="330120" imgH="215640" progId="Equation.3">
                    <p:embed/>
                    <p:pic>
                      <p:nvPicPr>
                        <p:cNvPr id="51" name="Object 50"/>
                        <p:cNvPicPr/>
                        <p:nvPr/>
                      </p:nvPicPr>
                      <p:blipFill>
                        <a:blip r:embed="rId19"/>
                        <a:stretch>
                          <a:fillRect/>
                        </a:stretch>
                      </p:blipFill>
                      <p:spPr>
                        <a:xfrm>
                          <a:off x="8353128" y="5541935"/>
                          <a:ext cx="495300" cy="350837"/>
                        </a:xfrm>
                        <a:prstGeom prst="rect">
                          <a:avLst/>
                        </a:prstGeom>
                      </p:spPr>
                    </p:pic>
                  </p:oleObj>
                </mc:Fallback>
              </mc:AlternateContent>
            </a:graphicData>
          </a:graphic>
        </p:graphicFrame>
        <p:graphicFrame>
          <p:nvGraphicFramePr>
            <p:cNvPr id="52" name="Object 51"/>
            <p:cNvGraphicFramePr>
              <a:graphicFrameLocks noChangeAspect="1"/>
            </p:cNvGraphicFramePr>
            <p:nvPr/>
          </p:nvGraphicFramePr>
          <p:xfrm>
            <a:off x="8550055" y="3994971"/>
            <a:ext cx="133350" cy="268288"/>
          </p:xfrm>
          <a:graphic>
            <a:graphicData uri="http://schemas.openxmlformats.org/presentationml/2006/ole">
              <mc:AlternateContent xmlns:mc="http://schemas.openxmlformats.org/markup-compatibility/2006">
                <mc:Choice xmlns:v="urn:schemas-microsoft-com:vml" Requires="v">
                  <p:oleObj spid="_x0000_s40325" name="Equation" r:id="rId20" imgW="88560" imgH="164880" progId="Equation.3">
                    <p:embed/>
                  </p:oleObj>
                </mc:Choice>
                <mc:Fallback>
                  <p:oleObj name="Equation" r:id="rId20" imgW="88560" imgH="164880" progId="Equation.3">
                    <p:embed/>
                    <p:pic>
                      <p:nvPicPr>
                        <p:cNvPr id="52" name="Object 51"/>
                        <p:cNvPicPr/>
                        <p:nvPr/>
                      </p:nvPicPr>
                      <p:blipFill>
                        <a:blip r:embed="rId21"/>
                        <a:stretch>
                          <a:fillRect/>
                        </a:stretch>
                      </p:blipFill>
                      <p:spPr>
                        <a:xfrm>
                          <a:off x="8550055" y="3994971"/>
                          <a:ext cx="133350" cy="268288"/>
                        </a:xfrm>
                        <a:prstGeom prst="rect">
                          <a:avLst/>
                        </a:prstGeom>
                      </p:spPr>
                    </p:pic>
                  </p:oleObj>
                </mc:Fallback>
              </mc:AlternateContent>
            </a:graphicData>
          </a:graphic>
        </p:graphicFrame>
        <p:graphicFrame>
          <p:nvGraphicFramePr>
            <p:cNvPr id="53" name="Object 52"/>
            <p:cNvGraphicFramePr>
              <a:graphicFrameLocks noChangeAspect="1"/>
            </p:cNvGraphicFramePr>
            <p:nvPr/>
          </p:nvGraphicFramePr>
          <p:xfrm>
            <a:off x="8496300" y="4761088"/>
            <a:ext cx="190500" cy="309562"/>
          </p:xfrm>
          <a:graphic>
            <a:graphicData uri="http://schemas.openxmlformats.org/presentationml/2006/ole">
              <mc:AlternateContent xmlns:mc="http://schemas.openxmlformats.org/markup-compatibility/2006">
                <mc:Choice xmlns:v="urn:schemas-microsoft-com:vml" Requires="v">
                  <p:oleObj spid="_x0000_s40326" name="Equation" r:id="rId22" imgW="126720" imgH="190440" progId="Equation.3">
                    <p:embed/>
                  </p:oleObj>
                </mc:Choice>
                <mc:Fallback>
                  <p:oleObj name="Equation" r:id="rId22" imgW="126720" imgH="190440" progId="Equation.3">
                    <p:embed/>
                    <p:pic>
                      <p:nvPicPr>
                        <p:cNvPr id="53" name="Object 52"/>
                        <p:cNvPicPr/>
                        <p:nvPr/>
                      </p:nvPicPr>
                      <p:blipFill>
                        <a:blip r:embed="rId23"/>
                        <a:stretch>
                          <a:fillRect/>
                        </a:stretch>
                      </p:blipFill>
                      <p:spPr>
                        <a:xfrm>
                          <a:off x="8496300" y="4761088"/>
                          <a:ext cx="190500" cy="309562"/>
                        </a:xfrm>
                        <a:prstGeom prst="rect">
                          <a:avLst/>
                        </a:prstGeom>
                      </p:spPr>
                    </p:pic>
                  </p:oleObj>
                </mc:Fallback>
              </mc:AlternateContent>
            </a:graphicData>
          </a:graphic>
        </p:graphicFrame>
        <p:graphicFrame>
          <p:nvGraphicFramePr>
            <p:cNvPr id="54" name="Object 53"/>
            <p:cNvGraphicFramePr>
              <a:graphicFrameLocks noChangeAspect="1"/>
            </p:cNvGraphicFramePr>
            <p:nvPr/>
          </p:nvGraphicFramePr>
          <p:xfrm>
            <a:off x="7537450" y="4410075"/>
            <a:ext cx="685800" cy="350838"/>
          </p:xfrm>
          <a:graphic>
            <a:graphicData uri="http://schemas.openxmlformats.org/presentationml/2006/ole">
              <mc:AlternateContent xmlns:mc="http://schemas.openxmlformats.org/markup-compatibility/2006">
                <mc:Choice xmlns:v="urn:schemas-microsoft-com:vml" Requires="v">
                  <p:oleObj spid="_x0000_s40327" name="Equation" r:id="rId24" imgW="457200" imgH="215640" progId="Equation.3">
                    <p:embed/>
                  </p:oleObj>
                </mc:Choice>
                <mc:Fallback>
                  <p:oleObj name="Equation" r:id="rId24" imgW="457200" imgH="215640" progId="Equation.3">
                    <p:embed/>
                    <p:pic>
                      <p:nvPicPr>
                        <p:cNvPr id="54" name="Object 53"/>
                        <p:cNvPicPr/>
                        <p:nvPr/>
                      </p:nvPicPr>
                      <p:blipFill>
                        <a:blip r:embed="rId25"/>
                        <a:stretch>
                          <a:fillRect/>
                        </a:stretch>
                      </p:blipFill>
                      <p:spPr>
                        <a:xfrm>
                          <a:off x="7537450" y="4410075"/>
                          <a:ext cx="685800" cy="350838"/>
                        </a:xfrm>
                        <a:prstGeom prst="rect">
                          <a:avLst/>
                        </a:prstGeom>
                      </p:spPr>
                    </p:pic>
                  </p:oleObj>
                </mc:Fallback>
              </mc:AlternateContent>
            </a:graphicData>
          </a:graphic>
        </p:graphicFrame>
        <p:graphicFrame>
          <p:nvGraphicFramePr>
            <p:cNvPr id="55" name="Object 54"/>
            <p:cNvGraphicFramePr>
              <a:graphicFrameLocks noChangeAspect="1"/>
            </p:cNvGraphicFramePr>
            <p:nvPr/>
          </p:nvGraphicFramePr>
          <p:xfrm>
            <a:off x="6643688" y="5967413"/>
            <a:ext cx="990600" cy="350837"/>
          </p:xfrm>
          <a:graphic>
            <a:graphicData uri="http://schemas.openxmlformats.org/presentationml/2006/ole">
              <mc:AlternateContent xmlns:mc="http://schemas.openxmlformats.org/markup-compatibility/2006">
                <mc:Choice xmlns:v="urn:schemas-microsoft-com:vml" Requires="v">
                  <p:oleObj spid="_x0000_s40328" name="Equation" r:id="rId26" imgW="660240" imgH="215640" progId="Equation.3">
                    <p:embed/>
                  </p:oleObj>
                </mc:Choice>
                <mc:Fallback>
                  <p:oleObj name="Equation" r:id="rId26" imgW="660240" imgH="215640" progId="Equation.3">
                    <p:embed/>
                    <p:pic>
                      <p:nvPicPr>
                        <p:cNvPr id="55" name="Object 54"/>
                        <p:cNvPicPr/>
                        <p:nvPr/>
                      </p:nvPicPr>
                      <p:blipFill>
                        <a:blip r:embed="rId27"/>
                        <a:stretch>
                          <a:fillRect/>
                        </a:stretch>
                      </p:blipFill>
                      <p:spPr>
                        <a:xfrm>
                          <a:off x="6643688" y="5967413"/>
                          <a:ext cx="990600" cy="350837"/>
                        </a:xfrm>
                        <a:prstGeom prst="rect">
                          <a:avLst/>
                        </a:prstGeom>
                      </p:spPr>
                    </p:pic>
                  </p:oleObj>
                </mc:Fallback>
              </mc:AlternateContent>
            </a:graphicData>
          </a:graphic>
        </p:graphicFrame>
        <p:graphicFrame>
          <p:nvGraphicFramePr>
            <p:cNvPr id="59" name="Object 58"/>
            <p:cNvGraphicFramePr>
              <a:graphicFrameLocks noChangeAspect="1"/>
            </p:cNvGraphicFramePr>
            <p:nvPr/>
          </p:nvGraphicFramePr>
          <p:xfrm>
            <a:off x="6847485" y="3704600"/>
            <a:ext cx="609600" cy="350838"/>
          </p:xfrm>
          <a:graphic>
            <a:graphicData uri="http://schemas.openxmlformats.org/presentationml/2006/ole">
              <mc:AlternateContent xmlns:mc="http://schemas.openxmlformats.org/markup-compatibility/2006">
                <mc:Choice xmlns:v="urn:schemas-microsoft-com:vml" Requires="v">
                  <p:oleObj spid="_x0000_s40329" name="Equation" r:id="rId28" imgW="406080" imgH="215640" progId="Equation.3">
                    <p:embed/>
                  </p:oleObj>
                </mc:Choice>
                <mc:Fallback>
                  <p:oleObj name="Equation" r:id="rId28" imgW="406080" imgH="215640" progId="Equation.3">
                    <p:embed/>
                    <p:pic>
                      <p:nvPicPr>
                        <p:cNvPr id="59" name="Object 58"/>
                        <p:cNvPicPr/>
                        <p:nvPr/>
                      </p:nvPicPr>
                      <p:blipFill>
                        <a:blip r:embed="rId29"/>
                        <a:stretch>
                          <a:fillRect/>
                        </a:stretch>
                      </p:blipFill>
                      <p:spPr>
                        <a:xfrm>
                          <a:off x="6847485" y="3704600"/>
                          <a:ext cx="609600" cy="350838"/>
                        </a:xfrm>
                        <a:prstGeom prst="rect">
                          <a:avLst/>
                        </a:prstGeom>
                      </p:spPr>
                    </p:pic>
                  </p:oleObj>
                </mc:Fallback>
              </mc:AlternateContent>
            </a:graphicData>
          </a:graphic>
        </p:graphicFrame>
      </p:grpSp>
      <p:sp>
        <p:nvSpPr>
          <p:cNvPr id="45" name="Rectangle 44">
            <a:extLst>
              <a:ext uri="{FF2B5EF4-FFF2-40B4-BE49-F238E27FC236}">
                <a16:creationId xmlns:a16="http://schemas.microsoft.com/office/drawing/2014/main" id="{5C047EEA-60FE-5D41-B437-838964A38181}"/>
              </a:ext>
            </a:extLst>
          </p:cNvPr>
          <p:cNvSpPr/>
          <p:nvPr/>
        </p:nvSpPr>
        <p:spPr>
          <a:xfrm>
            <a:off x="3739465" y="5962817"/>
            <a:ext cx="4788024" cy="646331"/>
          </a:xfrm>
          <a:prstGeom prst="rect">
            <a:avLst/>
          </a:prstGeom>
        </p:spPr>
        <p:txBody>
          <a:bodyPr wrap="square">
            <a:spAutoFit/>
          </a:bodyPr>
          <a:lstStyle/>
          <a:p>
            <a:r>
              <a:rPr lang="es-ES" sz="1200" dirty="0" err="1">
                <a:solidFill>
                  <a:srgbClr val="0B05FF"/>
                </a:solidFill>
              </a:rPr>
              <a:t>Mikolov</a:t>
            </a:r>
            <a:r>
              <a:rPr lang="es-ES" sz="1200" dirty="0">
                <a:solidFill>
                  <a:srgbClr val="0B05FF"/>
                </a:solidFill>
              </a:rPr>
              <a:t>, T., </a:t>
            </a:r>
            <a:r>
              <a:rPr lang="es-ES" sz="1200" dirty="0" err="1">
                <a:solidFill>
                  <a:srgbClr val="0B05FF"/>
                </a:solidFill>
              </a:rPr>
              <a:t>Chen</a:t>
            </a:r>
            <a:r>
              <a:rPr lang="es-ES" sz="1200" dirty="0">
                <a:solidFill>
                  <a:srgbClr val="0B05FF"/>
                </a:solidFill>
              </a:rPr>
              <a:t>, K., </a:t>
            </a:r>
            <a:r>
              <a:rPr lang="es-ES" sz="1200" dirty="0" err="1">
                <a:solidFill>
                  <a:srgbClr val="0B05FF"/>
                </a:solidFill>
              </a:rPr>
              <a:t>Corrado</a:t>
            </a:r>
            <a:r>
              <a:rPr lang="es-ES" sz="1200" dirty="0">
                <a:solidFill>
                  <a:srgbClr val="0B05FF"/>
                </a:solidFill>
              </a:rPr>
              <a:t>, G., </a:t>
            </a:r>
            <a:r>
              <a:rPr lang="es-ES" sz="1200" dirty="0" err="1">
                <a:solidFill>
                  <a:srgbClr val="0B05FF"/>
                </a:solidFill>
              </a:rPr>
              <a:t>Dean</a:t>
            </a:r>
            <a:r>
              <a:rPr lang="es-ES" sz="1200" dirty="0">
                <a:solidFill>
                  <a:srgbClr val="0B05FF"/>
                </a:solidFill>
              </a:rPr>
              <a:t>, J.: </a:t>
            </a:r>
            <a:br>
              <a:rPr lang="es-ES" sz="1200" dirty="0">
                <a:solidFill>
                  <a:srgbClr val="0B05FF"/>
                </a:solidFill>
              </a:rPr>
            </a:br>
            <a:r>
              <a:rPr lang="es-ES" sz="1200" dirty="0" err="1">
                <a:solidFill>
                  <a:srgbClr val="0B05FF"/>
                </a:solidFill>
              </a:rPr>
              <a:t>Efficient</a:t>
            </a:r>
            <a:r>
              <a:rPr lang="es-ES" sz="1200" dirty="0">
                <a:solidFill>
                  <a:srgbClr val="0B05FF"/>
                </a:solidFill>
              </a:rPr>
              <a:t> </a:t>
            </a:r>
            <a:r>
              <a:rPr lang="en-IN" sz="1200" dirty="0">
                <a:solidFill>
                  <a:srgbClr val="0B05FF"/>
                </a:solidFill>
              </a:rPr>
              <a:t>Estimation of Word Representations in Vector Space. </a:t>
            </a:r>
            <a:br>
              <a:rPr lang="en-IN" sz="1200" dirty="0">
                <a:solidFill>
                  <a:srgbClr val="0B05FF"/>
                </a:solidFill>
              </a:rPr>
            </a:br>
            <a:r>
              <a:rPr lang="en-IN" sz="1200" dirty="0">
                <a:solidFill>
                  <a:srgbClr val="0B05FF"/>
                </a:solidFill>
              </a:rPr>
              <a:t>In: ICLR Workshop. </a:t>
            </a:r>
            <a:r>
              <a:rPr lang="en-IN" sz="1200" b="1" dirty="0">
                <a:solidFill>
                  <a:srgbClr val="FF0000"/>
                </a:solidFill>
              </a:rPr>
              <a:t>2013</a:t>
            </a:r>
            <a:r>
              <a:rPr lang="en-IN" sz="1200" dirty="0">
                <a:solidFill>
                  <a:srgbClr val="0B05FF"/>
                </a:solidFill>
              </a:rPr>
              <a:t>.</a:t>
            </a:r>
          </a:p>
        </p:txBody>
      </p:sp>
      <p:sp>
        <p:nvSpPr>
          <p:cNvPr id="4" name="TextBox 3">
            <a:extLst>
              <a:ext uri="{FF2B5EF4-FFF2-40B4-BE49-F238E27FC236}">
                <a16:creationId xmlns:a16="http://schemas.microsoft.com/office/drawing/2014/main" id="{B45DD96E-1B5E-B34E-B130-23EA07C1BF5C}"/>
              </a:ext>
            </a:extLst>
          </p:cNvPr>
          <p:cNvSpPr txBox="1"/>
          <p:nvPr/>
        </p:nvSpPr>
        <p:spPr>
          <a:xfrm>
            <a:off x="266420" y="5892021"/>
            <a:ext cx="3002745"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(n) = left(+) or right child(-)</a:t>
            </a:r>
            <a:endParaRPr lang="en-DE" dirty="0">
              <a:latin typeface="Times New Roman" panose="02020603050405020304" pitchFamily="18" charset="0"/>
              <a:cs typeface="Times New Roman" panose="02020603050405020304" pitchFamily="18" charset="0"/>
            </a:endParaRPr>
          </a:p>
        </p:txBody>
      </p:sp>
      <p:graphicFrame>
        <p:nvGraphicFramePr>
          <p:cNvPr id="49" name="Object 48">
            <a:extLst>
              <a:ext uri="{FF2B5EF4-FFF2-40B4-BE49-F238E27FC236}">
                <a16:creationId xmlns:a16="http://schemas.microsoft.com/office/drawing/2014/main" id="{4E1A848D-4D85-D347-935C-641549100BCD}"/>
              </a:ext>
            </a:extLst>
          </p:cNvPr>
          <p:cNvGraphicFramePr>
            <a:graphicFrameLocks noChangeAspect="1"/>
          </p:cNvGraphicFramePr>
          <p:nvPr>
            <p:extLst>
              <p:ext uri="{D42A27DB-BD31-4B8C-83A1-F6EECF244321}">
                <p14:modId xmlns:p14="http://schemas.microsoft.com/office/powerpoint/2010/main" val="739666875"/>
              </p:ext>
            </p:extLst>
          </p:nvPr>
        </p:nvGraphicFramePr>
        <p:xfrm>
          <a:off x="7109265" y="5406873"/>
          <a:ext cx="569913" cy="392112"/>
        </p:xfrm>
        <a:graphic>
          <a:graphicData uri="http://schemas.openxmlformats.org/presentationml/2006/ole">
            <mc:AlternateContent xmlns:mc="http://schemas.openxmlformats.org/markup-compatibility/2006">
              <mc:Choice xmlns:v="urn:schemas-microsoft-com:vml" Requires="v">
                <p:oleObj spid="_x0000_s40330" name="Equation" r:id="rId16" imgW="380880" imgH="241200" progId="Equation.3">
                  <p:embed/>
                </p:oleObj>
              </mc:Choice>
              <mc:Fallback>
                <p:oleObj name="Equation" r:id="rId16" imgW="380880" imgH="241200" progId="Equation.3">
                  <p:embed/>
                  <p:pic>
                    <p:nvPicPr>
                      <p:cNvPr id="23" name="Object 22"/>
                      <p:cNvPicPr/>
                      <p:nvPr/>
                    </p:nvPicPr>
                    <p:blipFill>
                      <a:blip r:embed="rId17"/>
                      <a:stretch>
                        <a:fillRect/>
                      </a:stretch>
                    </p:blipFill>
                    <p:spPr>
                      <a:xfrm>
                        <a:off x="7109265" y="5406873"/>
                        <a:ext cx="569913" cy="392112"/>
                      </a:xfrm>
                      <a:prstGeom prst="rect">
                        <a:avLst/>
                      </a:prstGeom>
                    </p:spPr>
                  </p:pic>
                </p:oleObj>
              </mc:Fallback>
            </mc:AlternateContent>
          </a:graphicData>
        </a:graphic>
      </p:graphicFrame>
    </p:spTree>
    <p:extLst>
      <p:ext uri="{BB962C8B-B14F-4D97-AF65-F5344CB8AC3E}">
        <p14:creationId xmlns:p14="http://schemas.microsoft.com/office/powerpoint/2010/main" val="26932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dissolve">
                                      <p:cBhvr>
                                        <p:cTn id="40" dur="500"/>
                                        <p:tgtEl>
                                          <p:spTgt spid="11">
                                            <p:txEl>
                                              <p:pRg st="7" end="7"/>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dissolve">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dissolve">
                                      <p:cBhvr>
                                        <p:cTn id="4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2CC4-7036-C140-B651-E3AB20253096}"/>
              </a:ext>
            </a:extLst>
          </p:cNvPr>
          <p:cNvSpPr>
            <a:spLocks noGrp="1"/>
          </p:cNvSpPr>
          <p:nvPr>
            <p:ph type="title"/>
          </p:nvPr>
        </p:nvSpPr>
        <p:spPr/>
        <p:txBody>
          <a:bodyPr/>
          <a:lstStyle/>
          <a:p>
            <a:r>
              <a:rPr lang="en-DE" dirty="0"/>
              <a:t>Huffman Trees instead of Balanced Trees</a:t>
            </a:r>
          </a:p>
        </p:txBody>
      </p:sp>
      <p:sp>
        <p:nvSpPr>
          <p:cNvPr id="3" name="Slide Number Placeholder 2">
            <a:extLst>
              <a:ext uri="{FF2B5EF4-FFF2-40B4-BE49-F238E27FC236}">
                <a16:creationId xmlns:a16="http://schemas.microsoft.com/office/drawing/2014/main" id="{96FD2CFE-9D98-FE48-9044-4FE5BFA4F460}"/>
              </a:ext>
            </a:extLst>
          </p:cNvPr>
          <p:cNvSpPr>
            <a:spLocks noGrp="1"/>
          </p:cNvSpPr>
          <p:nvPr>
            <p:ph type="sldNum" sz="quarter" idx="12"/>
          </p:nvPr>
        </p:nvSpPr>
        <p:spPr/>
        <p:txBody>
          <a:bodyPr/>
          <a:lstStyle/>
          <a:p>
            <a:fld id="{094DB668-C7DB-AA4E-A848-3A302D9B8BBD}" type="slidenum">
              <a:rPr lang="en-US" smtClean="0"/>
              <a:t>33</a:t>
            </a:fld>
            <a:endParaRPr lang="en-US"/>
          </a:p>
        </p:txBody>
      </p:sp>
      <p:pic>
        <p:nvPicPr>
          <p:cNvPr id="5" name="Picture 4" descr="A picture containing diagram&#10;&#10;Description automatically generated">
            <a:extLst>
              <a:ext uri="{FF2B5EF4-FFF2-40B4-BE49-F238E27FC236}">
                <a16:creationId xmlns:a16="http://schemas.microsoft.com/office/drawing/2014/main" id="{46779D44-0FF5-004A-8041-4656B6E63E48}"/>
              </a:ext>
            </a:extLst>
          </p:cNvPr>
          <p:cNvPicPr>
            <a:picLocks noChangeAspect="1"/>
          </p:cNvPicPr>
          <p:nvPr/>
        </p:nvPicPr>
        <p:blipFill>
          <a:blip r:embed="rId2"/>
          <a:stretch>
            <a:fillRect/>
          </a:stretch>
        </p:blipFill>
        <p:spPr>
          <a:xfrm>
            <a:off x="429665" y="1299536"/>
            <a:ext cx="8527403" cy="3322166"/>
          </a:xfrm>
          <a:prstGeom prst="rect">
            <a:avLst/>
          </a:prstGeom>
        </p:spPr>
      </p:pic>
    </p:spTree>
    <p:extLst>
      <p:ext uri="{BB962C8B-B14F-4D97-AF65-F5344CB8AC3E}">
        <p14:creationId xmlns:p14="http://schemas.microsoft.com/office/powerpoint/2010/main" val="3084947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a:t>Conditional probability of word </a:t>
            </a:r>
            <a:r>
              <a:rPr lang="en-GB" i="1" dirty="0"/>
              <a:t>w </a:t>
            </a:r>
            <a:r>
              <a:rPr lang="en-GB" dirty="0"/>
              <a:t>in the data:</a:t>
            </a:r>
          </a:p>
          <a:p>
            <a:endParaRPr lang="en-GB" dirty="0"/>
          </a:p>
          <a:p>
            <a:endParaRPr lang="en-GB" dirty="0"/>
          </a:p>
          <a:p>
            <a:r>
              <a:rPr lang="en-GB" dirty="0"/>
              <a:t>Conditional probability that word </a:t>
            </a:r>
            <a:r>
              <a:rPr lang="en-GB" i="1" dirty="0"/>
              <a:t>w </a:t>
            </a:r>
            <a:r>
              <a:rPr lang="en-GB" dirty="0"/>
              <a:t>comes </a:t>
            </a:r>
            <a:br>
              <a:rPr lang="en-GB" dirty="0"/>
            </a:br>
            <a:r>
              <a:rPr lang="en-GB" dirty="0"/>
              <a:t>from </a:t>
            </a:r>
            <a:r>
              <a:rPr lang="en-GB" dirty="0">
                <a:solidFill>
                  <a:schemeClr val="tx2"/>
                </a:solidFill>
              </a:rPr>
              <a:t>data D </a:t>
            </a:r>
            <a:r>
              <a:rPr lang="en-GB" dirty="0"/>
              <a:t>and </a:t>
            </a:r>
            <a:r>
              <a:rPr lang="en-GB" dirty="0">
                <a:solidFill>
                  <a:schemeClr val="accent4"/>
                </a:solidFill>
              </a:rPr>
              <a:t>not from the noise distribution</a:t>
            </a:r>
            <a:r>
              <a:rPr lang="en-GB" dirty="0"/>
              <a:t>:</a:t>
            </a:r>
          </a:p>
          <a:p>
            <a:endParaRPr lang="en-GB" dirty="0"/>
          </a:p>
          <a:p>
            <a:endParaRPr lang="en-GB" dirty="0"/>
          </a:p>
          <a:p>
            <a:pPr lvl="1"/>
            <a:r>
              <a:rPr lang="en-GB" dirty="0"/>
              <a:t>Auxiliary binary classification problem:</a:t>
            </a:r>
          </a:p>
          <a:p>
            <a:pPr lvl="2"/>
            <a:r>
              <a:rPr lang="en-GB" dirty="0">
                <a:solidFill>
                  <a:schemeClr val="tx2"/>
                </a:solidFill>
              </a:rPr>
              <a:t>Positive examples (data) </a:t>
            </a:r>
            <a:r>
              <a:rPr lang="en-GB" dirty="0"/>
              <a:t>vs. </a:t>
            </a:r>
            <a:r>
              <a:rPr lang="en-GB" dirty="0">
                <a:solidFill>
                  <a:schemeClr val="accent4"/>
                </a:solidFill>
              </a:rPr>
              <a:t>negative examples (noise)</a:t>
            </a:r>
          </a:p>
          <a:p>
            <a:pPr lvl="1"/>
            <a:r>
              <a:rPr lang="en-GB" dirty="0">
                <a:solidFill>
                  <a:schemeClr val="accent4"/>
                </a:solidFill>
              </a:rPr>
              <a:t>Scaling factor </a:t>
            </a:r>
            <a:r>
              <a:rPr lang="en-GB" i="1" dirty="0">
                <a:solidFill>
                  <a:schemeClr val="accent4"/>
                </a:solidFill>
              </a:rPr>
              <a:t>k</a:t>
            </a:r>
            <a:r>
              <a:rPr lang="en-GB" dirty="0"/>
              <a:t>: </a:t>
            </a:r>
            <a:r>
              <a:rPr lang="en-GB" dirty="0">
                <a:solidFill>
                  <a:schemeClr val="accent4"/>
                </a:solidFill>
              </a:rPr>
              <a:t>noisy samples </a:t>
            </a:r>
            <a:r>
              <a:rPr lang="en-GB" dirty="0"/>
              <a:t>k times more likely than data samples</a:t>
            </a:r>
          </a:p>
          <a:p>
            <a:pPr lvl="2"/>
            <a:r>
              <a:rPr lang="en-GB" dirty="0">
                <a:solidFill>
                  <a:schemeClr val="accent4"/>
                </a:solidFill>
              </a:rPr>
              <a:t>Noise distribution</a:t>
            </a:r>
            <a:r>
              <a:rPr lang="en-GB" dirty="0"/>
              <a:t>: based on </a:t>
            </a:r>
            <a:r>
              <a:rPr lang="en-GB" dirty="0">
                <a:solidFill>
                  <a:schemeClr val="accent4"/>
                </a:solidFill>
              </a:rPr>
              <a:t>unigram word probabilities</a:t>
            </a:r>
          </a:p>
          <a:p>
            <a:pPr lvl="1"/>
            <a:r>
              <a:rPr lang="en-GB" dirty="0"/>
              <a:t>Empirically, model can cope with un-normalized probabilities:</a:t>
            </a:r>
          </a:p>
        </p:txBody>
      </p:sp>
      <p:sp>
        <p:nvSpPr>
          <p:cNvPr id="2" name="Title 1"/>
          <p:cNvSpPr>
            <a:spLocks noGrp="1"/>
          </p:cNvSpPr>
          <p:nvPr>
            <p:ph type="title"/>
          </p:nvPr>
        </p:nvSpPr>
        <p:spPr/>
        <p:txBody>
          <a:bodyPr/>
          <a:lstStyle/>
          <a:p>
            <a:r>
              <a:rPr lang="en-GB" dirty="0"/>
              <a:t>Noise-Contrastive Estimation</a:t>
            </a:r>
            <a:endParaRPr lang="en-GB" sz="1800" dirty="0"/>
          </a:p>
        </p:txBody>
      </p:sp>
      <p:sp>
        <p:nvSpPr>
          <p:cNvPr id="4" name="Slide Number Placeholder 3"/>
          <p:cNvSpPr>
            <a:spLocks noGrp="1"/>
          </p:cNvSpPr>
          <p:nvPr>
            <p:ph type="sldNum" sz="quarter" idx="12"/>
          </p:nvPr>
        </p:nvSpPr>
        <p:spPr/>
        <p:txBody>
          <a:bodyPr/>
          <a:lstStyle/>
          <a:p>
            <a:fld id="{4CE482DC-2269-4F26-9D2A-7E44B1A4CD85}" type="slidenum">
              <a:rPr lang="en-US" smtClean="0"/>
              <a:t>34</a:t>
            </a:fld>
            <a:endParaRPr lang="en-US" dirty="0"/>
          </a:p>
        </p:txBody>
      </p:sp>
      <p:sp>
        <p:nvSpPr>
          <p:cNvPr id="13" name="Rounded Rectangle 12"/>
          <p:cNvSpPr/>
          <p:nvPr/>
        </p:nvSpPr>
        <p:spPr>
          <a:xfrm>
            <a:off x="3254772" y="1610339"/>
            <a:ext cx="563217" cy="39211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Rounded Rectangle 18"/>
          <p:cNvSpPr/>
          <p:nvPr/>
        </p:nvSpPr>
        <p:spPr>
          <a:xfrm>
            <a:off x="3022160" y="2037599"/>
            <a:ext cx="1065213" cy="392113"/>
          </a:xfrm>
          <a:prstGeom prst="roundRect">
            <a:avLst/>
          </a:prstGeom>
          <a:solidFill>
            <a:schemeClr val="accent5">
              <a:alpha val="49804"/>
            </a:schemeClr>
          </a:solidFill>
          <a:ln>
            <a:solidFill>
              <a:schemeClr val="accent5">
                <a:lumMod val="50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20" name="Object 19"/>
          <p:cNvGraphicFramePr>
            <a:graphicFrameLocks noChangeAspect="1"/>
          </p:cNvGraphicFramePr>
          <p:nvPr/>
        </p:nvGraphicFramePr>
        <p:xfrm>
          <a:off x="1440594" y="1628074"/>
          <a:ext cx="2606675" cy="825500"/>
        </p:xfrm>
        <a:graphic>
          <a:graphicData uri="http://schemas.openxmlformats.org/presentationml/2006/ole">
            <mc:AlternateContent xmlns:mc="http://schemas.openxmlformats.org/markup-compatibility/2006">
              <mc:Choice xmlns:v="urn:schemas-microsoft-com:vml" Requires="v">
                <p:oleObj spid="_x0000_s34969" name="Equation" r:id="rId3" imgW="1739880" imgH="507960" progId="Equation.3">
                  <p:embed/>
                </p:oleObj>
              </mc:Choice>
              <mc:Fallback>
                <p:oleObj name="Equation" r:id="rId3" imgW="1739880" imgH="507960" progId="Equation.3">
                  <p:embed/>
                  <p:pic>
                    <p:nvPicPr>
                      <p:cNvPr id="20" name="Object 19"/>
                      <p:cNvPicPr/>
                      <p:nvPr/>
                    </p:nvPicPr>
                    <p:blipFill>
                      <a:blip r:embed="rId4"/>
                      <a:stretch>
                        <a:fillRect/>
                      </a:stretch>
                    </p:blipFill>
                    <p:spPr>
                      <a:xfrm>
                        <a:off x="1440594" y="1628074"/>
                        <a:ext cx="2606675" cy="825500"/>
                      </a:xfrm>
                      <a:prstGeom prst="rect">
                        <a:avLst/>
                      </a:prstGeom>
                    </p:spPr>
                  </p:pic>
                </p:oleObj>
              </mc:Fallback>
            </mc:AlternateContent>
          </a:graphicData>
        </a:graphic>
      </p:graphicFrame>
      <p:grpSp>
        <p:nvGrpSpPr>
          <p:cNvPr id="6" name="Group 5"/>
          <p:cNvGrpSpPr/>
          <p:nvPr/>
        </p:nvGrpSpPr>
        <p:grpSpPr>
          <a:xfrm>
            <a:off x="819482" y="3025106"/>
            <a:ext cx="3575107" cy="833785"/>
            <a:chOff x="832771" y="3727908"/>
            <a:chExt cx="3575107" cy="833785"/>
          </a:xfrm>
        </p:grpSpPr>
        <p:sp>
          <p:nvSpPr>
            <p:cNvPr id="26" name="Rounded Rectangle 25"/>
            <p:cNvSpPr/>
            <p:nvPr/>
          </p:nvSpPr>
          <p:spPr>
            <a:xfrm>
              <a:off x="3065790" y="3734035"/>
              <a:ext cx="832601" cy="39211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7" name="Rounded Rectangle 26"/>
            <p:cNvSpPr/>
            <p:nvPr/>
          </p:nvSpPr>
          <p:spPr>
            <a:xfrm>
              <a:off x="3479550" y="4161295"/>
              <a:ext cx="928328" cy="392113"/>
            </a:xfrm>
            <a:prstGeom prst="roundRect">
              <a:avLst/>
            </a:prstGeom>
            <a:solidFill>
              <a:schemeClr val="accent4">
                <a:lumMod val="60000"/>
                <a:lumOff val="40000"/>
                <a:alpha val="49804"/>
              </a:schemeClr>
            </a:solidFill>
            <a:ln>
              <a:solidFill>
                <a:schemeClr val="accent4">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Rounded Rectangle 27"/>
            <p:cNvSpPr/>
            <p:nvPr/>
          </p:nvSpPr>
          <p:spPr>
            <a:xfrm>
              <a:off x="2606846" y="4169580"/>
              <a:ext cx="753976" cy="39211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22" name="Object 21"/>
            <p:cNvGraphicFramePr>
              <a:graphicFrameLocks noChangeAspect="1"/>
            </p:cNvGraphicFramePr>
            <p:nvPr/>
          </p:nvGraphicFramePr>
          <p:xfrm>
            <a:off x="832771" y="3727908"/>
            <a:ext cx="3559175" cy="825500"/>
          </p:xfrm>
          <a:graphic>
            <a:graphicData uri="http://schemas.openxmlformats.org/presentationml/2006/ole">
              <mc:AlternateContent xmlns:mc="http://schemas.openxmlformats.org/markup-compatibility/2006">
                <mc:Choice xmlns:v="urn:schemas-microsoft-com:vml" Requires="v">
                  <p:oleObj spid="_x0000_s34970" name="Equation" r:id="rId5" imgW="2374560" imgH="507960" progId="Equation.3">
                    <p:embed/>
                  </p:oleObj>
                </mc:Choice>
                <mc:Fallback>
                  <p:oleObj name="Equation" r:id="rId5" imgW="2374560" imgH="507960" progId="Equation.3">
                    <p:embed/>
                    <p:pic>
                      <p:nvPicPr>
                        <p:cNvPr id="22" name="Object 21"/>
                        <p:cNvPicPr/>
                        <p:nvPr/>
                      </p:nvPicPr>
                      <p:blipFill>
                        <a:blip r:embed="rId6"/>
                        <a:stretch>
                          <a:fillRect/>
                        </a:stretch>
                      </p:blipFill>
                      <p:spPr>
                        <a:xfrm>
                          <a:off x="832771" y="3727908"/>
                          <a:ext cx="3559175" cy="825500"/>
                        </a:xfrm>
                        <a:prstGeom prst="rect">
                          <a:avLst/>
                        </a:prstGeom>
                      </p:spPr>
                    </p:pic>
                  </p:oleObj>
                </mc:Fallback>
              </mc:AlternateContent>
            </a:graphicData>
          </a:graphic>
        </p:graphicFrame>
      </p:grpSp>
      <p:grpSp>
        <p:nvGrpSpPr>
          <p:cNvPr id="7" name="Group 6"/>
          <p:cNvGrpSpPr/>
          <p:nvPr/>
        </p:nvGrpSpPr>
        <p:grpSpPr>
          <a:xfrm>
            <a:off x="5004048" y="3091156"/>
            <a:ext cx="3292475" cy="742951"/>
            <a:chOff x="5017337" y="3793958"/>
            <a:chExt cx="3292475" cy="742951"/>
          </a:xfrm>
        </p:grpSpPr>
        <p:sp>
          <p:nvSpPr>
            <p:cNvPr id="30" name="Rounded Rectangle 29"/>
            <p:cNvSpPr/>
            <p:nvPr/>
          </p:nvSpPr>
          <p:spPr>
            <a:xfrm>
              <a:off x="7155138" y="3793958"/>
              <a:ext cx="663757" cy="340475"/>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Rounded Rectangle 30"/>
            <p:cNvSpPr/>
            <p:nvPr/>
          </p:nvSpPr>
          <p:spPr>
            <a:xfrm>
              <a:off x="7439308" y="4169581"/>
              <a:ext cx="836972" cy="367328"/>
            </a:xfrm>
            <a:prstGeom prst="roundRect">
              <a:avLst/>
            </a:prstGeom>
            <a:solidFill>
              <a:schemeClr val="accent4">
                <a:lumMod val="60000"/>
                <a:lumOff val="40000"/>
                <a:alpha val="49804"/>
              </a:schemeClr>
            </a:solidFill>
            <a:ln>
              <a:solidFill>
                <a:schemeClr val="accent4">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Rounded Rectangle 31"/>
            <p:cNvSpPr/>
            <p:nvPr/>
          </p:nvSpPr>
          <p:spPr>
            <a:xfrm>
              <a:off x="6696194" y="4177865"/>
              <a:ext cx="588009" cy="35904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18" name="Object 17"/>
            <p:cNvGraphicFramePr>
              <a:graphicFrameLocks noChangeAspect="1"/>
            </p:cNvGraphicFramePr>
            <p:nvPr/>
          </p:nvGraphicFramePr>
          <p:xfrm>
            <a:off x="5017337" y="3793958"/>
            <a:ext cx="3292475" cy="742950"/>
          </p:xfrm>
          <a:graphic>
            <a:graphicData uri="http://schemas.openxmlformats.org/presentationml/2006/ole">
              <mc:AlternateContent xmlns:mc="http://schemas.openxmlformats.org/markup-compatibility/2006">
                <mc:Choice xmlns:v="urn:schemas-microsoft-com:vml" Requires="v">
                  <p:oleObj spid="_x0000_s34971" name="Equation" r:id="rId7" imgW="2197080" imgH="457200" progId="Equation.3">
                    <p:embed/>
                  </p:oleObj>
                </mc:Choice>
                <mc:Fallback>
                  <p:oleObj name="Equation" r:id="rId7" imgW="2197080" imgH="457200" progId="Equation.3">
                    <p:embed/>
                    <p:pic>
                      <p:nvPicPr>
                        <p:cNvPr id="18" name="Object 17"/>
                        <p:cNvPicPr/>
                        <p:nvPr/>
                      </p:nvPicPr>
                      <p:blipFill>
                        <a:blip r:embed="rId8"/>
                        <a:stretch>
                          <a:fillRect/>
                        </a:stretch>
                      </p:blipFill>
                      <p:spPr>
                        <a:xfrm>
                          <a:off x="5017337" y="3793958"/>
                          <a:ext cx="3292475" cy="742950"/>
                        </a:xfrm>
                        <a:prstGeom prst="rect">
                          <a:avLst/>
                        </a:prstGeom>
                      </p:spPr>
                    </p:pic>
                  </p:oleObj>
                </mc:Fallback>
              </mc:AlternateContent>
            </a:graphicData>
          </a:graphic>
        </p:graphicFrame>
      </p:grpSp>
      <p:graphicFrame>
        <p:nvGraphicFramePr>
          <p:cNvPr id="33" name="Object 32"/>
          <p:cNvGraphicFramePr>
            <a:graphicFrameLocks noChangeAspect="1"/>
          </p:cNvGraphicFramePr>
          <p:nvPr/>
        </p:nvGraphicFramePr>
        <p:xfrm>
          <a:off x="1297720" y="6024563"/>
          <a:ext cx="2892425" cy="433387"/>
        </p:xfrm>
        <a:graphic>
          <a:graphicData uri="http://schemas.openxmlformats.org/presentationml/2006/ole">
            <mc:AlternateContent xmlns:mc="http://schemas.openxmlformats.org/markup-compatibility/2006">
              <mc:Choice xmlns:v="urn:schemas-microsoft-com:vml" Requires="v">
                <p:oleObj spid="_x0000_s34972" name="Equation" r:id="rId9" imgW="1930320" imgH="266400" progId="Equation.3">
                  <p:embed/>
                </p:oleObj>
              </mc:Choice>
              <mc:Fallback>
                <p:oleObj name="Equation" r:id="rId9" imgW="1930320" imgH="266400" progId="Equation.3">
                  <p:embed/>
                  <p:pic>
                    <p:nvPicPr>
                      <p:cNvPr id="33" name="Object 32"/>
                      <p:cNvPicPr/>
                      <p:nvPr/>
                    </p:nvPicPr>
                    <p:blipFill>
                      <a:blip r:embed="rId10"/>
                      <a:stretch>
                        <a:fillRect/>
                      </a:stretch>
                    </p:blipFill>
                    <p:spPr>
                      <a:xfrm>
                        <a:off x="1297720" y="6024563"/>
                        <a:ext cx="2892425" cy="4333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87EFFEE-9D63-B740-A10F-CD53CBDF7AAD}"/>
              </a:ext>
            </a:extLst>
          </p:cNvPr>
          <p:cNvSpPr/>
          <p:nvPr/>
        </p:nvSpPr>
        <p:spPr>
          <a:xfrm>
            <a:off x="4568367" y="5960160"/>
            <a:ext cx="4429551" cy="646331"/>
          </a:xfrm>
          <a:prstGeom prst="rect">
            <a:avLst/>
          </a:prstGeom>
        </p:spPr>
        <p:txBody>
          <a:bodyPr wrap="square">
            <a:spAutoFit/>
          </a:bodyPr>
          <a:lstStyle/>
          <a:p>
            <a:r>
              <a:rPr lang="en-GB" sz="1200" dirty="0">
                <a:solidFill>
                  <a:srgbClr val="0B05FF"/>
                </a:solidFill>
              </a:rPr>
              <a:t>A. </a:t>
            </a:r>
            <a:r>
              <a:rPr lang="en-GB" sz="1200" dirty="0" err="1">
                <a:solidFill>
                  <a:srgbClr val="0B05FF"/>
                </a:solidFill>
              </a:rPr>
              <a:t>Mnih</a:t>
            </a:r>
            <a:r>
              <a:rPr lang="en-GB" sz="1200" dirty="0">
                <a:solidFill>
                  <a:srgbClr val="0B05FF"/>
                </a:solidFill>
              </a:rPr>
              <a:t> and K. </a:t>
            </a:r>
            <a:r>
              <a:rPr lang="en-GB" sz="1200" dirty="0" err="1">
                <a:solidFill>
                  <a:srgbClr val="0B05FF"/>
                </a:solidFill>
              </a:rPr>
              <a:t>Kavukcuoglu</a:t>
            </a:r>
            <a:r>
              <a:rPr lang="en-GB" sz="1200" dirty="0">
                <a:solidFill>
                  <a:srgbClr val="0B05FF"/>
                </a:solidFill>
              </a:rPr>
              <a:t> (2013) “Learning word embeddings efficiently with noise-contrastive estimation“, </a:t>
            </a:r>
            <a:br>
              <a:rPr lang="en-GB" sz="1200" dirty="0">
                <a:solidFill>
                  <a:srgbClr val="0B05FF"/>
                </a:solidFill>
              </a:rPr>
            </a:br>
            <a:r>
              <a:rPr lang="en-GB" sz="1200" dirty="0">
                <a:solidFill>
                  <a:srgbClr val="0B05FF"/>
                </a:solidFill>
              </a:rPr>
              <a:t>In: Proc. </a:t>
            </a:r>
            <a:r>
              <a:rPr lang="en-GB" sz="1200" i="1" dirty="0">
                <a:solidFill>
                  <a:srgbClr val="0B05FF"/>
                </a:solidFill>
              </a:rPr>
              <a:t>NIPS, </a:t>
            </a:r>
            <a:r>
              <a:rPr lang="en-GB" sz="1200" b="1" dirty="0">
                <a:solidFill>
                  <a:srgbClr val="FF0000"/>
                </a:solidFill>
              </a:rPr>
              <a:t>2013</a:t>
            </a:r>
            <a:endParaRPr lang="en-DE" sz="1200" b="1" dirty="0">
              <a:solidFill>
                <a:srgbClr val="FF0000"/>
              </a:solidFill>
            </a:endParaRPr>
          </a:p>
        </p:txBody>
      </p:sp>
      <p:sp>
        <p:nvSpPr>
          <p:cNvPr id="8" name="Rectangle 7">
            <a:extLst>
              <a:ext uri="{FF2B5EF4-FFF2-40B4-BE49-F238E27FC236}">
                <a16:creationId xmlns:a16="http://schemas.microsoft.com/office/drawing/2014/main" id="{AA75435E-065A-0845-89AA-E744F8A3DF7F}"/>
              </a:ext>
            </a:extLst>
          </p:cNvPr>
          <p:cNvSpPr/>
          <p:nvPr/>
        </p:nvSpPr>
        <p:spPr>
          <a:xfrm>
            <a:off x="1835696" y="6630791"/>
            <a:ext cx="5914125" cy="276999"/>
          </a:xfrm>
          <a:prstGeom prst="rect">
            <a:avLst/>
          </a:prstGeom>
        </p:spPr>
        <p:txBody>
          <a:bodyPr wrap="square">
            <a:spAutoFit/>
          </a:bodyPr>
          <a:lstStyle/>
          <a:p>
            <a:r>
              <a:rPr lang="en-US" sz="1200" dirty="0">
                <a:solidFill>
                  <a:schemeClr val="bg1"/>
                </a:solidFill>
              </a:rPr>
              <a:t>Tutorial on neural probabilistic language models, Piotr </a:t>
            </a:r>
            <a:r>
              <a:rPr lang="en-US" sz="1200" dirty="0" err="1">
                <a:solidFill>
                  <a:schemeClr val="bg1"/>
                </a:solidFill>
              </a:rPr>
              <a:t>Mirowski</a:t>
            </a:r>
            <a:r>
              <a:rPr lang="en-US" sz="1200" dirty="0">
                <a:solidFill>
                  <a:schemeClr val="bg1"/>
                </a:solidFill>
              </a:rPr>
              <a:t>, Microsoft Bing, 2014</a:t>
            </a:r>
          </a:p>
        </p:txBody>
      </p:sp>
    </p:spTree>
    <p:extLst>
      <p:ext uri="{BB962C8B-B14F-4D97-AF65-F5344CB8AC3E}">
        <p14:creationId xmlns:p14="http://schemas.microsoft.com/office/powerpoint/2010/main" val="41605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Conditional probability that word </a:t>
            </a:r>
            <a:r>
              <a:rPr lang="en-GB" i="1" dirty="0"/>
              <a:t>w </a:t>
            </a:r>
            <a:r>
              <a:rPr lang="en-GB" dirty="0"/>
              <a:t>comes </a:t>
            </a:r>
            <a:br>
              <a:rPr lang="en-GB" dirty="0"/>
            </a:br>
            <a:r>
              <a:rPr lang="en-GB" dirty="0"/>
              <a:t>from </a:t>
            </a:r>
            <a:r>
              <a:rPr lang="en-GB" dirty="0">
                <a:solidFill>
                  <a:schemeClr val="tx2"/>
                </a:solidFill>
              </a:rPr>
              <a:t>data D </a:t>
            </a:r>
            <a:r>
              <a:rPr lang="en-GB" dirty="0"/>
              <a:t>and </a:t>
            </a:r>
            <a:r>
              <a:rPr lang="en-GB" dirty="0">
                <a:solidFill>
                  <a:schemeClr val="accent4"/>
                </a:solidFill>
              </a:rPr>
              <a:t>not from the noise distribution</a:t>
            </a:r>
            <a:r>
              <a:rPr lang="en-GB" dirty="0"/>
              <a:t>:</a:t>
            </a:r>
          </a:p>
          <a:p>
            <a:endParaRPr lang="en-GB" dirty="0"/>
          </a:p>
          <a:p>
            <a:endParaRPr lang="en-GB" dirty="0"/>
          </a:p>
          <a:p>
            <a:pPr lvl="1"/>
            <a:r>
              <a:rPr lang="en-GB" dirty="0"/>
              <a:t>Auxiliary binary classification problem:</a:t>
            </a:r>
          </a:p>
          <a:p>
            <a:pPr lvl="2"/>
            <a:r>
              <a:rPr lang="en-GB" dirty="0">
                <a:solidFill>
                  <a:schemeClr val="tx2"/>
                </a:solidFill>
              </a:rPr>
              <a:t>Positive examples (data) </a:t>
            </a:r>
            <a:r>
              <a:rPr lang="en-GB" dirty="0"/>
              <a:t>vs. </a:t>
            </a:r>
            <a:r>
              <a:rPr lang="en-GB" dirty="0">
                <a:solidFill>
                  <a:schemeClr val="accent4"/>
                </a:solidFill>
              </a:rPr>
              <a:t>negative examples (noise)</a:t>
            </a:r>
          </a:p>
          <a:p>
            <a:pPr lvl="1"/>
            <a:r>
              <a:rPr lang="en-GB" dirty="0">
                <a:solidFill>
                  <a:schemeClr val="accent4"/>
                </a:solidFill>
              </a:rPr>
              <a:t>Scaling factor </a:t>
            </a:r>
            <a:r>
              <a:rPr lang="en-GB" i="1" dirty="0">
                <a:solidFill>
                  <a:schemeClr val="accent4"/>
                </a:solidFill>
              </a:rPr>
              <a:t>k</a:t>
            </a:r>
            <a:r>
              <a:rPr lang="en-GB" dirty="0"/>
              <a:t>: </a:t>
            </a:r>
            <a:r>
              <a:rPr lang="en-GB" dirty="0">
                <a:solidFill>
                  <a:schemeClr val="accent4"/>
                </a:solidFill>
              </a:rPr>
              <a:t>noisy samples </a:t>
            </a:r>
            <a:r>
              <a:rPr lang="en-GB" dirty="0"/>
              <a:t>k times more likely than data samples</a:t>
            </a:r>
          </a:p>
          <a:p>
            <a:pPr lvl="2"/>
            <a:r>
              <a:rPr lang="en-GB" dirty="0">
                <a:solidFill>
                  <a:schemeClr val="accent4"/>
                </a:solidFill>
              </a:rPr>
              <a:t>Noise distribution</a:t>
            </a:r>
            <a:r>
              <a:rPr lang="en-GB" dirty="0"/>
              <a:t>: based on </a:t>
            </a:r>
            <a:r>
              <a:rPr lang="en-GB" dirty="0">
                <a:solidFill>
                  <a:schemeClr val="accent4"/>
                </a:solidFill>
              </a:rPr>
              <a:t>unigram word probabilities</a:t>
            </a:r>
          </a:p>
          <a:p>
            <a:pPr lvl="1"/>
            <a:r>
              <a:rPr lang="en-GB" dirty="0"/>
              <a:t>Introduce log of difference between:</a:t>
            </a:r>
          </a:p>
          <a:p>
            <a:pPr lvl="2"/>
            <a:r>
              <a:rPr lang="en-GB" dirty="0">
                <a:solidFill>
                  <a:schemeClr val="tx2"/>
                </a:solidFill>
              </a:rPr>
              <a:t>score of word </a:t>
            </a:r>
            <a:r>
              <a:rPr lang="en-GB" i="1" dirty="0">
                <a:solidFill>
                  <a:schemeClr val="tx2"/>
                </a:solidFill>
              </a:rPr>
              <a:t>w</a:t>
            </a:r>
            <a:r>
              <a:rPr lang="en-GB" dirty="0">
                <a:solidFill>
                  <a:schemeClr val="tx2"/>
                </a:solidFill>
              </a:rPr>
              <a:t> under data distribution</a:t>
            </a:r>
          </a:p>
          <a:p>
            <a:pPr lvl="2"/>
            <a:r>
              <a:rPr lang="en-GB" dirty="0"/>
              <a:t>and </a:t>
            </a:r>
            <a:r>
              <a:rPr lang="en-GB" dirty="0">
                <a:solidFill>
                  <a:schemeClr val="accent4"/>
                </a:solidFill>
              </a:rPr>
              <a:t>unigram distribution score of word </a:t>
            </a:r>
            <a:r>
              <a:rPr lang="en-GB" i="1" dirty="0">
                <a:solidFill>
                  <a:schemeClr val="accent4"/>
                </a:solidFill>
              </a:rPr>
              <a:t>w</a:t>
            </a:r>
          </a:p>
        </p:txBody>
      </p:sp>
      <p:sp>
        <p:nvSpPr>
          <p:cNvPr id="2" name="Title 1"/>
          <p:cNvSpPr>
            <a:spLocks noGrp="1"/>
          </p:cNvSpPr>
          <p:nvPr>
            <p:ph type="title"/>
          </p:nvPr>
        </p:nvSpPr>
        <p:spPr/>
        <p:txBody>
          <a:bodyPr/>
          <a:lstStyle/>
          <a:p>
            <a:r>
              <a:rPr lang="en-GB" dirty="0"/>
              <a:t>Noise-Contrastive Estimation</a:t>
            </a:r>
            <a:endParaRPr lang="en-GB" sz="1800" dirty="0"/>
          </a:p>
        </p:txBody>
      </p:sp>
      <p:sp>
        <p:nvSpPr>
          <p:cNvPr id="4" name="Slide Number Placeholder 3"/>
          <p:cNvSpPr>
            <a:spLocks noGrp="1"/>
          </p:cNvSpPr>
          <p:nvPr>
            <p:ph type="sldNum" sz="quarter" idx="12"/>
          </p:nvPr>
        </p:nvSpPr>
        <p:spPr/>
        <p:txBody>
          <a:bodyPr/>
          <a:lstStyle/>
          <a:p>
            <a:fld id="{4CE482DC-2269-4F26-9D2A-7E44B1A4CD85}" type="slidenum">
              <a:rPr lang="en-US" smtClean="0"/>
              <a:t>35</a:t>
            </a:fld>
            <a:endParaRPr lang="en-US" dirty="0"/>
          </a:p>
        </p:txBody>
      </p:sp>
      <p:grpSp>
        <p:nvGrpSpPr>
          <p:cNvPr id="7" name="Group 6"/>
          <p:cNvGrpSpPr/>
          <p:nvPr/>
        </p:nvGrpSpPr>
        <p:grpSpPr>
          <a:xfrm>
            <a:off x="832770" y="1988840"/>
            <a:ext cx="3292475" cy="742951"/>
            <a:chOff x="5017337" y="3793958"/>
            <a:chExt cx="3292475" cy="742951"/>
          </a:xfrm>
        </p:grpSpPr>
        <p:sp>
          <p:nvSpPr>
            <p:cNvPr id="30" name="Rounded Rectangle 29"/>
            <p:cNvSpPr/>
            <p:nvPr/>
          </p:nvSpPr>
          <p:spPr>
            <a:xfrm>
              <a:off x="7155138" y="3793958"/>
              <a:ext cx="663757" cy="340475"/>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Rounded Rectangle 30"/>
            <p:cNvSpPr/>
            <p:nvPr/>
          </p:nvSpPr>
          <p:spPr>
            <a:xfrm>
              <a:off x="7439308" y="4169581"/>
              <a:ext cx="836972" cy="367328"/>
            </a:xfrm>
            <a:prstGeom prst="roundRect">
              <a:avLst/>
            </a:prstGeom>
            <a:solidFill>
              <a:schemeClr val="accent4">
                <a:lumMod val="60000"/>
                <a:lumOff val="40000"/>
                <a:alpha val="49804"/>
              </a:schemeClr>
            </a:solidFill>
            <a:ln>
              <a:solidFill>
                <a:schemeClr val="accent4">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Rounded Rectangle 31"/>
            <p:cNvSpPr/>
            <p:nvPr/>
          </p:nvSpPr>
          <p:spPr>
            <a:xfrm>
              <a:off x="6696194" y="4177865"/>
              <a:ext cx="588009" cy="35904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18" name="Object 17"/>
            <p:cNvGraphicFramePr>
              <a:graphicFrameLocks noChangeAspect="1"/>
            </p:cNvGraphicFramePr>
            <p:nvPr/>
          </p:nvGraphicFramePr>
          <p:xfrm>
            <a:off x="5017337" y="3793958"/>
            <a:ext cx="3292475" cy="742950"/>
          </p:xfrm>
          <a:graphic>
            <a:graphicData uri="http://schemas.openxmlformats.org/presentationml/2006/ole">
              <mc:AlternateContent xmlns:mc="http://schemas.openxmlformats.org/markup-compatibility/2006">
                <mc:Choice xmlns:v="urn:schemas-microsoft-com:vml" Requires="v">
                  <p:oleObj spid="_x0000_s35993" name="Equation" r:id="rId3" imgW="2197080" imgH="457200" progId="Equation.3">
                    <p:embed/>
                  </p:oleObj>
                </mc:Choice>
                <mc:Fallback>
                  <p:oleObj name="Equation" r:id="rId3" imgW="2197080" imgH="457200" progId="Equation.3">
                    <p:embed/>
                    <p:pic>
                      <p:nvPicPr>
                        <p:cNvPr id="18" name="Object 17"/>
                        <p:cNvPicPr/>
                        <p:nvPr/>
                      </p:nvPicPr>
                      <p:blipFill>
                        <a:blip r:embed="rId4"/>
                        <a:stretch>
                          <a:fillRect/>
                        </a:stretch>
                      </p:blipFill>
                      <p:spPr>
                        <a:xfrm>
                          <a:off x="5017337" y="3793958"/>
                          <a:ext cx="3292475" cy="742950"/>
                        </a:xfrm>
                        <a:prstGeom prst="rect">
                          <a:avLst/>
                        </a:prstGeom>
                      </p:spPr>
                    </p:pic>
                  </p:oleObj>
                </mc:Fallback>
              </mc:AlternateContent>
            </a:graphicData>
          </a:graphic>
        </p:graphicFrame>
      </p:grpSp>
      <p:graphicFrame>
        <p:nvGraphicFramePr>
          <p:cNvPr id="39" name="Object 38"/>
          <p:cNvGraphicFramePr>
            <a:graphicFrameLocks noChangeAspect="1"/>
          </p:cNvGraphicFramePr>
          <p:nvPr/>
        </p:nvGraphicFramePr>
        <p:xfrm>
          <a:off x="1311176" y="5946130"/>
          <a:ext cx="2701925" cy="392113"/>
        </p:xfrm>
        <a:graphic>
          <a:graphicData uri="http://schemas.openxmlformats.org/presentationml/2006/ole">
            <mc:AlternateContent xmlns:mc="http://schemas.openxmlformats.org/markup-compatibility/2006">
              <mc:Choice xmlns:v="urn:schemas-microsoft-com:vml" Requires="v">
                <p:oleObj spid="_x0000_s35994" name="Equation" r:id="rId5" imgW="1803240" imgH="241200" progId="Equation.3">
                  <p:embed/>
                </p:oleObj>
              </mc:Choice>
              <mc:Fallback>
                <p:oleObj name="Equation" r:id="rId5" imgW="1803240" imgH="241200" progId="Equation.3">
                  <p:embed/>
                  <p:pic>
                    <p:nvPicPr>
                      <p:cNvPr id="39" name="Object 38"/>
                      <p:cNvPicPr/>
                      <p:nvPr/>
                    </p:nvPicPr>
                    <p:blipFill>
                      <a:blip r:embed="rId6"/>
                      <a:stretch>
                        <a:fillRect/>
                      </a:stretch>
                    </p:blipFill>
                    <p:spPr>
                      <a:xfrm>
                        <a:off x="1311176" y="5946130"/>
                        <a:ext cx="2701925" cy="392113"/>
                      </a:xfrm>
                      <a:prstGeom prst="rect">
                        <a:avLst/>
                      </a:prstGeom>
                    </p:spPr>
                  </p:pic>
                </p:oleObj>
              </mc:Fallback>
            </mc:AlternateContent>
          </a:graphicData>
        </a:graphic>
      </p:graphicFrame>
      <p:grpSp>
        <p:nvGrpSpPr>
          <p:cNvPr id="40" name="Group 39"/>
          <p:cNvGrpSpPr/>
          <p:nvPr/>
        </p:nvGrpSpPr>
        <p:grpSpPr>
          <a:xfrm>
            <a:off x="5965825" y="4772195"/>
            <a:ext cx="2720975" cy="384997"/>
            <a:chOff x="5303754" y="3965935"/>
            <a:chExt cx="2720975" cy="384997"/>
          </a:xfrm>
        </p:grpSpPr>
        <p:sp>
          <p:nvSpPr>
            <p:cNvPr id="42" name="Rounded Rectangle 41"/>
            <p:cNvSpPr/>
            <p:nvPr/>
          </p:nvSpPr>
          <p:spPr>
            <a:xfrm>
              <a:off x="6668051" y="3965935"/>
              <a:ext cx="1356678" cy="367328"/>
            </a:xfrm>
            <a:prstGeom prst="roundRect">
              <a:avLst/>
            </a:prstGeom>
            <a:solidFill>
              <a:schemeClr val="accent4">
                <a:lumMod val="60000"/>
                <a:lumOff val="40000"/>
                <a:alpha val="49804"/>
              </a:schemeClr>
            </a:solidFill>
            <a:ln>
              <a:solidFill>
                <a:schemeClr val="accent4">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3" name="Rounded Rectangle 42"/>
            <p:cNvSpPr/>
            <p:nvPr/>
          </p:nvSpPr>
          <p:spPr>
            <a:xfrm>
              <a:off x="6156349" y="3970077"/>
              <a:ext cx="507892" cy="35904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44" name="Object 43"/>
            <p:cNvGraphicFramePr>
              <a:graphicFrameLocks noChangeAspect="1"/>
            </p:cNvGraphicFramePr>
            <p:nvPr/>
          </p:nvGraphicFramePr>
          <p:xfrm>
            <a:off x="5303754" y="3979457"/>
            <a:ext cx="2720975" cy="371475"/>
          </p:xfrm>
          <a:graphic>
            <a:graphicData uri="http://schemas.openxmlformats.org/presentationml/2006/ole">
              <mc:AlternateContent xmlns:mc="http://schemas.openxmlformats.org/markup-compatibility/2006">
                <mc:Choice xmlns:v="urn:schemas-microsoft-com:vml" Requires="v">
                  <p:oleObj spid="_x0000_s35995" name="Equation" r:id="rId7" imgW="1815840" imgH="228600" progId="Equation.3">
                    <p:embed/>
                  </p:oleObj>
                </mc:Choice>
                <mc:Fallback>
                  <p:oleObj name="Equation" r:id="rId7" imgW="1815840" imgH="228600" progId="Equation.3">
                    <p:embed/>
                    <p:pic>
                      <p:nvPicPr>
                        <p:cNvPr id="44" name="Object 43"/>
                        <p:cNvPicPr/>
                        <p:nvPr/>
                      </p:nvPicPr>
                      <p:blipFill>
                        <a:blip r:embed="rId8"/>
                        <a:stretch>
                          <a:fillRect/>
                        </a:stretch>
                      </p:blipFill>
                      <p:spPr>
                        <a:xfrm>
                          <a:off x="5303754" y="3979457"/>
                          <a:ext cx="2720975" cy="371475"/>
                        </a:xfrm>
                        <a:prstGeom prst="rect">
                          <a:avLst/>
                        </a:prstGeom>
                      </p:spPr>
                    </p:pic>
                  </p:oleObj>
                </mc:Fallback>
              </mc:AlternateContent>
            </a:graphicData>
          </a:graphic>
        </p:graphicFrame>
      </p:grpSp>
      <p:graphicFrame>
        <p:nvGraphicFramePr>
          <p:cNvPr id="45" name="Object 44"/>
          <p:cNvGraphicFramePr>
            <a:graphicFrameLocks noChangeAspect="1"/>
          </p:cNvGraphicFramePr>
          <p:nvPr/>
        </p:nvGraphicFramePr>
        <p:xfrm>
          <a:off x="6283474" y="5813573"/>
          <a:ext cx="1312862" cy="639763"/>
        </p:xfrm>
        <a:graphic>
          <a:graphicData uri="http://schemas.openxmlformats.org/presentationml/2006/ole">
            <mc:AlternateContent xmlns:mc="http://schemas.openxmlformats.org/markup-compatibility/2006">
              <mc:Choice xmlns:v="urn:schemas-microsoft-com:vml" Requires="v">
                <p:oleObj spid="_x0000_s35996" name="Equation" r:id="rId9" imgW="876240" imgH="393480" progId="Equation.3">
                  <p:embed/>
                </p:oleObj>
              </mc:Choice>
              <mc:Fallback>
                <p:oleObj name="Equation" r:id="rId9" imgW="876240" imgH="393480" progId="Equation.3">
                  <p:embed/>
                  <p:pic>
                    <p:nvPicPr>
                      <p:cNvPr id="45" name="Object 44"/>
                      <p:cNvPicPr/>
                      <p:nvPr/>
                    </p:nvPicPr>
                    <p:blipFill>
                      <a:blip r:embed="rId10"/>
                      <a:stretch>
                        <a:fillRect/>
                      </a:stretch>
                    </p:blipFill>
                    <p:spPr>
                      <a:xfrm>
                        <a:off x="6283474" y="5813573"/>
                        <a:ext cx="1312862" cy="639763"/>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98A6A9BB-E5EC-C44C-AF37-CB22C8CC73CA}"/>
              </a:ext>
            </a:extLst>
          </p:cNvPr>
          <p:cNvSpPr/>
          <p:nvPr/>
        </p:nvSpPr>
        <p:spPr>
          <a:xfrm>
            <a:off x="1835696" y="6630791"/>
            <a:ext cx="5914125" cy="276999"/>
          </a:xfrm>
          <a:prstGeom prst="rect">
            <a:avLst/>
          </a:prstGeom>
        </p:spPr>
        <p:txBody>
          <a:bodyPr wrap="square">
            <a:spAutoFit/>
          </a:bodyPr>
          <a:lstStyle/>
          <a:p>
            <a:r>
              <a:rPr lang="en-US" sz="1200" dirty="0">
                <a:solidFill>
                  <a:schemeClr val="bg1"/>
                </a:solidFill>
              </a:rPr>
              <a:t>Tutorial on neural probabilistic language models, Piotr </a:t>
            </a:r>
            <a:r>
              <a:rPr lang="en-US" sz="1200" dirty="0" err="1">
                <a:solidFill>
                  <a:schemeClr val="bg1"/>
                </a:solidFill>
              </a:rPr>
              <a:t>Mirowski</a:t>
            </a:r>
            <a:r>
              <a:rPr lang="en-US" sz="1200" dirty="0">
                <a:solidFill>
                  <a:schemeClr val="bg1"/>
                </a:solidFill>
              </a:rPr>
              <a:t>, Microsoft Bing, 2014</a:t>
            </a:r>
          </a:p>
        </p:txBody>
      </p:sp>
    </p:spTree>
    <p:extLst>
      <p:ext uri="{BB962C8B-B14F-4D97-AF65-F5344CB8AC3E}">
        <p14:creationId xmlns:p14="http://schemas.microsoft.com/office/powerpoint/2010/main" val="48260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Noise-Contrastive Estimation</a:t>
            </a:r>
            <a:endParaRPr lang="en-GB" sz="1800" dirty="0"/>
          </a:p>
        </p:txBody>
      </p:sp>
      <p:sp>
        <p:nvSpPr>
          <p:cNvPr id="3" name="Content Placeholder 2"/>
          <p:cNvSpPr>
            <a:spLocks noGrp="1"/>
          </p:cNvSpPr>
          <p:nvPr>
            <p:ph idx="1"/>
          </p:nvPr>
        </p:nvSpPr>
        <p:spPr/>
        <p:txBody>
          <a:bodyPr>
            <a:normAutofit/>
          </a:bodyPr>
          <a:lstStyle/>
          <a:p>
            <a:endParaRPr lang="en-GB" dirty="0"/>
          </a:p>
          <a:p>
            <a:endParaRPr lang="en-GB" dirty="0"/>
          </a:p>
          <a:p>
            <a:endParaRPr lang="en-GB" dirty="0">
              <a:solidFill>
                <a:schemeClr val="tx2"/>
              </a:solidFill>
            </a:endParaRPr>
          </a:p>
          <a:p>
            <a:r>
              <a:rPr lang="en-GB" dirty="0">
                <a:solidFill>
                  <a:schemeClr val="tx2"/>
                </a:solidFill>
              </a:rPr>
              <a:t>New loss function </a:t>
            </a:r>
            <a:r>
              <a:rPr lang="en-GB" dirty="0"/>
              <a:t>to maximize:</a:t>
            </a:r>
          </a:p>
          <a:p>
            <a:pPr lvl="1"/>
            <a:endParaRPr lang="en-GB" dirty="0"/>
          </a:p>
          <a:p>
            <a:pPr lvl="1"/>
            <a:endParaRPr lang="en-GB" dirty="0"/>
          </a:p>
          <a:p>
            <a:pPr lvl="1"/>
            <a:endParaRPr lang="en-GB" dirty="0"/>
          </a:p>
          <a:p>
            <a:pPr marL="457200" lvl="1" indent="0">
              <a:buNone/>
            </a:pPr>
            <a:endParaRPr lang="en-GB" dirty="0"/>
          </a:p>
          <a:p>
            <a:r>
              <a:rPr lang="en-GB" dirty="0"/>
              <a:t>Compare to </a:t>
            </a:r>
            <a:r>
              <a:rPr lang="en-GB" dirty="0">
                <a:solidFill>
                  <a:schemeClr val="tx2"/>
                </a:solidFill>
              </a:rPr>
              <a:t>Maximum Likelihood learning</a:t>
            </a:r>
            <a:r>
              <a:rPr lang="en-GB" dirty="0"/>
              <a:t>:</a:t>
            </a:r>
            <a:endParaRPr lang="en-GB" dirty="0">
              <a:solidFill>
                <a:schemeClr val="tx2"/>
              </a:solidFill>
            </a:endParaRPr>
          </a:p>
        </p:txBody>
      </p:sp>
      <p:sp>
        <p:nvSpPr>
          <p:cNvPr id="4" name="Slide Number Placeholder 3"/>
          <p:cNvSpPr>
            <a:spLocks noGrp="1"/>
          </p:cNvSpPr>
          <p:nvPr>
            <p:ph type="sldNum" sz="quarter" idx="12"/>
          </p:nvPr>
        </p:nvSpPr>
        <p:spPr/>
        <p:txBody>
          <a:bodyPr/>
          <a:lstStyle/>
          <a:p>
            <a:fld id="{4CE482DC-2269-4F26-9D2A-7E44B1A4CD85}" type="slidenum">
              <a:rPr lang="en-US" smtClean="0"/>
              <a:t>36</a:t>
            </a:fld>
            <a:endParaRPr lang="en-US" dirty="0"/>
          </a:p>
        </p:txBody>
      </p:sp>
      <p:grpSp>
        <p:nvGrpSpPr>
          <p:cNvPr id="7" name="Group 6"/>
          <p:cNvGrpSpPr/>
          <p:nvPr/>
        </p:nvGrpSpPr>
        <p:grpSpPr>
          <a:xfrm>
            <a:off x="787519" y="5345113"/>
            <a:ext cx="3709987" cy="639873"/>
            <a:chOff x="787519" y="5345113"/>
            <a:chExt cx="3709987" cy="639873"/>
          </a:xfrm>
        </p:grpSpPr>
        <p:sp>
          <p:nvSpPr>
            <p:cNvPr id="16" name="Rounded Rectangle 15"/>
            <p:cNvSpPr/>
            <p:nvPr/>
          </p:nvSpPr>
          <p:spPr>
            <a:xfrm>
              <a:off x="2317043" y="5387975"/>
              <a:ext cx="2177923" cy="597011"/>
            </a:xfrm>
            <a:prstGeom prst="roundRect">
              <a:avLst/>
            </a:prstGeom>
            <a:solidFill>
              <a:schemeClr val="accent5">
                <a:alpha val="49804"/>
              </a:schemeClr>
            </a:solidFill>
            <a:ln>
              <a:solidFill>
                <a:schemeClr val="accent5">
                  <a:lumMod val="50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Rounded Rectangle 16"/>
            <p:cNvSpPr/>
            <p:nvPr/>
          </p:nvSpPr>
          <p:spPr>
            <a:xfrm>
              <a:off x="1427335" y="5395983"/>
              <a:ext cx="720671" cy="58900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15" name="Object 14"/>
            <p:cNvGraphicFramePr>
              <a:graphicFrameLocks noChangeAspect="1"/>
            </p:cNvGraphicFramePr>
            <p:nvPr/>
          </p:nvGraphicFramePr>
          <p:xfrm>
            <a:off x="787519" y="5345113"/>
            <a:ext cx="3709987" cy="639762"/>
          </p:xfrm>
          <a:graphic>
            <a:graphicData uri="http://schemas.openxmlformats.org/presentationml/2006/ole">
              <mc:AlternateContent xmlns:mc="http://schemas.openxmlformats.org/markup-compatibility/2006">
                <mc:Choice xmlns:v="urn:schemas-microsoft-com:vml" Requires="v">
                  <p:oleObj spid="_x0000_s37055" name="Equation" r:id="rId3" imgW="2476440" imgH="393480" progId="Equation.3">
                    <p:embed/>
                  </p:oleObj>
                </mc:Choice>
                <mc:Fallback>
                  <p:oleObj name="Equation" r:id="rId3" imgW="2476440" imgH="393480" progId="Equation.3">
                    <p:embed/>
                    <p:pic>
                      <p:nvPicPr>
                        <p:cNvPr id="15" name="Object 14"/>
                        <p:cNvPicPr/>
                        <p:nvPr/>
                      </p:nvPicPr>
                      <p:blipFill>
                        <a:blip r:embed="rId4"/>
                        <a:stretch>
                          <a:fillRect/>
                        </a:stretch>
                      </p:blipFill>
                      <p:spPr>
                        <a:xfrm>
                          <a:off x="787519" y="5345113"/>
                          <a:ext cx="3709987" cy="639762"/>
                        </a:xfrm>
                        <a:prstGeom prst="rect">
                          <a:avLst/>
                        </a:prstGeom>
                      </p:spPr>
                    </p:pic>
                  </p:oleObj>
                </mc:Fallback>
              </mc:AlternateContent>
            </a:graphicData>
          </a:graphic>
        </p:graphicFrame>
      </p:grpSp>
      <p:graphicFrame>
        <p:nvGraphicFramePr>
          <p:cNvPr id="21" name="Object 20"/>
          <p:cNvGraphicFramePr>
            <a:graphicFrameLocks noChangeAspect="1"/>
          </p:cNvGraphicFramePr>
          <p:nvPr/>
        </p:nvGraphicFramePr>
        <p:xfrm>
          <a:off x="787519" y="3760788"/>
          <a:ext cx="5319712" cy="688975"/>
        </p:xfrm>
        <a:graphic>
          <a:graphicData uri="http://schemas.openxmlformats.org/presentationml/2006/ole">
            <mc:AlternateContent xmlns:mc="http://schemas.openxmlformats.org/markup-compatibility/2006">
              <mc:Choice xmlns:v="urn:schemas-microsoft-com:vml" Requires="v">
                <p:oleObj spid="_x0000_s37056" name="Equation" r:id="rId5" imgW="3327120" imgH="431640" progId="Equation.3">
                  <p:embed/>
                </p:oleObj>
              </mc:Choice>
              <mc:Fallback>
                <p:oleObj name="Equation" r:id="rId5" imgW="3327120" imgH="431640" progId="Equation.3">
                  <p:embed/>
                  <p:pic>
                    <p:nvPicPr>
                      <p:cNvPr id="21" name="Object 20"/>
                      <p:cNvPicPr/>
                      <p:nvPr/>
                    </p:nvPicPr>
                    <p:blipFill>
                      <a:blip r:embed="rId6"/>
                      <a:stretch>
                        <a:fillRect/>
                      </a:stretch>
                    </p:blipFill>
                    <p:spPr>
                      <a:xfrm>
                        <a:off x="787519" y="3760788"/>
                        <a:ext cx="5319712" cy="688975"/>
                      </a:xfrm>
                      <a:prstGeom prst="rect">
                        <a:avLst/>
                      </a:prstGeom>
                    </p:spPr>
                  </p:pic>
                </p:oleObj>
              </mc:Fallback>
            </mc:AlternateContent>
          </a:graphicData>
        </a:graphic>
      </p:graphicFrame>
      <p:grpSp>
        <p:nvGrpSpPr>
          <p:cNvPr id="24" name="Group 23"/>
          <p:cNvGrpSpPr/>
          <p:nvPr/>
        </p:nvGrpSpPr>
        <p:grpSpPr>
          <a:xfrm>
            <a:off x="832771" y="1268760"/>
            <a:ext cx="3575107" cy="833785"/>
            <a:chOff x="832771" y="3727908"/>
            <a:chExt cx="3575107" cy="833785"/>
          </a:xfrm>
        </p:grpSpPr>
        <p:sp>
          <p:nvSpPr>
            <p:cNvPr id="25" name="Rounded Rectangle 24"/>
            <p:cNvSpPr/>
            <p:nvPr/>
          </p:nvSpPr>
          <p:spPr>
            <a:xfrm>
              <a:off x="3065790" y="3734035"/>
              <a:ext cx="832601" cy="39211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Rounded Rectangle 25"/>
            <p:cNvSpPr/>
            <p:nvPr/>
          </p:nvSpPr>
          <p:spPr>
            <a:xfrm>
              <a:off x="3479550" y="4161295"/>
              <a:ext cx="928328" cy="392113"/>
            </a:xfrm>
            <a:prstGeom prst="roundRect">
              <a:avLst/>
            </a:prstGeom>
            <a:solidFill>
              <a:schemeClr val="accent4">
                <a:lumMod val="60000"/>
                <a:lumOff val="40000"/>
                <a:alpha val="49804"/>
              </a:schemeClr>
            </a:solidFill>
            <a:ln>
              <a:solidFill>
                <a:schemeClr val="accent4">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7" name="Rounded Rectangle 26"/>
            <p:cNvSpPr/>
            <p:nvPr/>
          </p:nvSpPr>
          <p:spPr>
            <a:xfrm>
              <a:off x="2606846" y="4169580"/>
              <a:ext cx="753976" cy="39211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28" name="Object 27"/>
            <p:cNvGraphicFramePr>
              <a:graphicFrameLocks noChangeAspect="1"/>
            </p:cNvGraphicFramePr>
            <p:nvPr/>
          </p:nvGraphicFramePr>
          <p:xfrm>
            <a:off x="832771" y="3727908"/>
            <a:ext cx="3559175" cy="825500"/>
          </p:xfrm>
          <a:graphic>
            <a:graphicData uri="http://schemas.openxmlformats.org/presentationml/2006/ole">
              <mc:AlternateContent xmlns:mc="http://schemas.openxmlformats.org/markup-compatibility/2006">
                <mc:Choice xmlns:v="urn:schemas-microsoft-com:vml" Requires="v">
                  <p:oleObj spid="_x0000_s37057" name="Equation" r:id="rId7" imgW="2374560" imgH="507960" progId="Equation.3">
                    <p:embed/>
                  </p:oleObj>
                </mc:Choice>
                <mc:Fallback>
                  <p:oleObj name="Equation" r:id="rId7" imgW="2374560" imgH="507960" progId="Equation.3">
                    <p:embed/>
                    <p:pic>
                      <p:nvPicPr>
                        <p:cNvPr id="28" name="Object 27"/>
                        <p:cNvPicPr/>
                        <p:nvPr/>
                      </p:nvPicPr>
                      <p:blipFill>
                        <a:blip r:embed="rId8"/>
                        <a:stretch>
                          <a:fillRect/>
                        </a:stretch>
                      </p:blipFill>
                      <p:spPr>
                        <a:xfrm>
                          <a:off x="832771" y="3727908"/>
                          <a:ext cx="3559175" cy="825500"/>
                        </a:xfrm>
                        <a:prstGeom prst="rect">
                          <a:avLst/>
                        </a:prstGeom>
                      </p:spPr>
                    </p:pic>
                  </p:oleObj>
                </mc:Fallback>
              </mc:AlternateContent>
            </a:graphicData>
          </a:graphic>
        </p:graphicFrame>
      </p:grpSp>
      <p:grpSp>
        <p:nvGrpSpPr>
          <p:cNvPr id="29" name="Group 28"/>
          <p:cNvGrpSpPr/>
          <p:nvPr/>
        </p:nvGrpSpPr>
        <p:grpSpPr>
          <a:xfrm>
            <a:off x="5017337" y="1334810"/>
            <a:ext cx="3292475" cy="742951"/>
            <a:chOff x="5017337" y="3793958"/>
            <a:chExt cx="3292475" cy="742951"/>
          </a:xfrm>
        </p:grpSpPr>
        <p:sp>
          <p:nvSpPr>
            <p:cNvPr id="30" name="Rounded Rectangle 29"/>
            <p:cNvSpPr/>
            <p:nvPr/>
          </p:nvSpPr>
          <p:spPr>
            <a:xfrm>
              <a:off x="7155138" y="3793958"/>
              <a:ext cx="663757" cy="340475"/>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Rounded Rectangle 30"/>
            <p:cNvSpPr/>
            <p:nvPr/>
          </p:nvSpPr>
          <p:spPr>
            <a:xfrm>
              <a:off x="7439308" y="4169581"/>
              <a:ext cx="836972" cy="367328"/>
            </a:xfrm>
            <a:prstGeom prst="roundRect">
              <a:avLst/>
            </a:prstGeom>
            <a:solidFill>
              <a:schemeClr val="accent4">
                <a:lumMod val="60000"/>
                <a:lumOff val="40000"/>
                <a:alpha val="49804"/>
              </a:schemeClr>
            </a:solidFill>
            <a:ln>
              <a:solidFill>
                <a:schemeClr val="accent4">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Rounded Rectangle 31"/>
            <p:cNvSpPr/>
            <p:nvPr/>
          </p:nvSpPr>
          <p:spPr>
            <a:xfrm>
              <a:off x="6696194" y="4177865"/>
              <a:ext cx="588009" cy="35904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33" name="Object 32"/>
            <p:cNvGraphicFramePr>
              <a:graphicFrameLocks noChangeAspect="1"/>
            </p:cNvGraphicFramePr>
            <p:nvPr/>
          </p:nvGraphicFramePr>
          <p:xfrm>
            <a:off x="5017337" y="3793958"/>
            <a:ext cx="3292475" cy="742950"/>
          </p:xfrm>
          <a:graphic>
            <a:graphicData uri="http://schemas.openxmlformats.org/presentationml/2006/ole">
              <mc:AlternateContent xmlns:mc="http://schemas.openxmlformats.org/markup-compatibility/2006">
                <mc:Choice xmlns:v="urn:schemas-microsoft-com:vml" Requires="v">
                  <p:oleObj spid="_x0000_s37058" name="Equation" r:id="rId9" imgW="2197080" imgH="457200" progId="Equation.3">
                    <p:embed/>
                  </p:oleObj>
                </mc:Choice>
                <mc:Fallback>
                  <p:oleObj name="Equation" r:id="rId9" imgW="2197080" imgH="457200" progId="Equation.3">
                    <p:embed/>
                    <p:pic>
                      <p:nvPicPr>
                        <p:cNvPr id="33" name="Object 32"/>
                        <p:cNvPicPr/>
                        <p:nvPr/>
                      </p:nvPicPr>
                      <p:blipFill>
                        <a:blip r:embed="rId10"/>
                        <a:stretch>
                          <a:fillRect/>
                        </a:stretch>
                      </p:blipFill>
                      <p:spPr>
                        <a:xfrm>
                          <a:off x="5017337" y="3793958"/>
                          <a:ext cx="3292475" cy="742950"/>
                        </a:xfrm>
                        <a:prstGeom prst="rect">
                          <a:avLst/>
                        </a:prstGeom>
                      </p:spPr>
                    </p:pic>
                  </p:oleObj>
                </mc:Fallback>
              </mc:AlternateContent>
            </a:graphicData>
          </a:graphic>
        </p:graphicFrame>
      </p:grpSp>
      <p:grpSp>
        <p:nvGrpSpPr>
          <p:cNvPr id="6" name="Group 5"/>
          <p:cNvGrpSpPr/>
          <p:nvPr/>
        </p:nvGrpSpPr>
        <p:grpSpPr>
          <a:xfrm>
            <a:off x="832771" y="3246992"/>
            <a:ext cx="5986463" cy="547927"/>
            <a:chOff x="832771" y="3246992"/>
            <a:chExt cx="5986463" cy="547927"/>
          </a:xfrm>
        </p:grpSpPr>
        <p:sp>
          <p:nvSpPr>
            <p:cNvPr id="22" name="Rounded Rectangle 21"/>
            <p:cNvSpPr/>
            <p:nvPr/>
          </p:nvSpPr>
          <p:spPr>
            <a:xfrm>
              <a:off x="1308515" y="3263492"/>
              <a:ext cx="535784" cy="497296"/>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Rounded Rectangle 33"/>
            <p:cNvSpPr/>
            <p:nvPr/>
          </p:nvSpPr>
          <p:spPr>
            <a:xfrm>
              <a:off x="4073518" y="3246992"/>
              <a:ext cx="676713" cy="513796"/>
            </a:xfrm>
            <a:prstGeom prst="roundRect">
              <a:avLst/>
            </a:prstGeom>
            <a:solidFill>
              <a:schemeClr val="accent4">
                <a:lumMod val="60000"/>
                <a:lumOff val="40000"/>
                <a:alpha val="49804"/>
              </a:schemeClr>
            </a:solidFill>
            <a:ln>
              <a:solidFill>
                <a:schemeClr val="accent4">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5" name="Object 4"/>
            <p:cNvGraphicFramePr>
              <a:graphicFrameLocks noChangeAspect="1"/>
            </p:cNvGraphicFramePr>
            <p:nvPr/>
          </p:nvGraphicFramePr>
          <p:xfrm>
            <a:off x="832771" y="3266282"/>
            <a:ext cx="5986463" cy="528637"/>
          </p:xfrm>
          <a:graphic>
            <a:graphicData uri="http://schemas.openxmlformats.org/presentationml/2006/ole">
              <mc:AlternateContent xmlns:mc="http://schemas.openxmlformats.org/markup-compatibility/2006">
                <mc:Choice xmlns:v="urn:schemas-microsoft-com:vml" Requires="v">
                  <p:oleObj spid="_x0000_s37059" name="Equation" r:id="rId11" imgW="3746160" imgH="330120" progId="Equation.3">
                    <p:embed/>
                  </p:oleObj>
                </mc:Choice>
                <mc:Fallback>
                  <p:oleObj name="Equation" r:id="rId11" imgW="3746160" imgH="330120" progId="Equation.3">
                    <p:embed/>
                    <p:pic>
                      <p:nvPicPr>
                        <p:cNvPr id="5" name="Object 4"/>
                        <p:cNvPicPr/>
                        <p:nvPr/>
                      </p:nvPicPr>
                      <p:blipFill>
                        <a:blip r:embed="rId12"/>
                        <a:stretch>
                          <a:fillRect/>
                        </a:stretch>
                      </p:blipFill>
                      <p:spPr>
                        <a:xfrm>
                          <a:off x="832771" y="3266282"/>
                          <a:ext cx="5986463" cy="528637"/>
                        </a:xfrm>
                        <a:prstGeom prst="rect">
                          <a:avLst/>
                        </a:prstGeom>
                      </p:spPr>
                    </p:pic>
                  </p:oleObj>
                </mc:Fallback>
              </mc:AlternateContent>
            </a:graphicData>
          </a:graphic>
        </p:graphicFrame>
      </p:grpSp>
      <p:sp>
        <p:nvSpPr>
          <p:cNvPr id="35" name="Rectangle 34">
            <a:extLst>
              <a:ext uri="{FF2B5EF4-FFF2-40B4-BE49-F238E27FC236}">
                <a16:creationId xmlns:a16="http://schemas.microsoft.com/office/drawing/2014/main" id="{F10DF51F-4012-F945-A76B-F2DF73AFDE41}"/>
              </a:ext>
            </a:extLst>
          </p:cNvPr>
          <p:cNvSpPr/>
          <p:nvPr/>
        </p:nvSpPr>
        <p:spPr>
          <a:xfrm>
            <a:off x="1835696" y="6630791"/>
            <a:ext cx="5914125" cy="276999"/>
          </a:xfrm>
          <a:prstGeom prst="rect">
            <a:avLst/>
          </a:prstGeom>
        </p:spPr>
        <p:txBody>
          <a:bodyPr wrap="square">
            <a:spAutoFit/>
          </a:bodyPr>
          <a:lstStyle/>
          <a:p>
            <a:r>
              <a:rPr lang="en-US" sz="1200" dirty="0">
                <a:solidFill>
                  <a:schemeClr val="bg1"/>
                </a:solidFill>
              </a:rPr>
              <a:t>Tutorial on neural probabilistic language models, Piotr </a:t>
            </a:r>
            <a:r>
              <a:rPr lang="en-US" sz="1200" dirty="0" err="1">
                <a:solidFill>
                  <a:schemeClr val="bg1"/>
                </a:solidFill>
              </a:rPr>
              <a:t>Mirowski</a:t>
            </a:r>
            <a:r>
              <a:rPr lang="en-US" sz="1200" dirty="0">
                <a:solidFill>
                  <a:schemeClr val="bg1"/>
                </a:solidFill>
              </a:rPr>
              <a:t>, Microsoft Bing, 2014</a:t>
            </a:r>
          </a:p>
        </p:txBody>
      </p:sp>
    </p:spTree>
    <p:extLst>
      <p:ext uri="{BB962C8B-B14F-4D97-AF65-F5344CB8AC3E}">
        <p14:creationId xmlns:p14="http://schemas.microsoft.com/office/powerpoint/2010/main" val="160049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Comparison</a:t>
            </a:r>
            <a:endParaRPr lang="en-GB" sz="1800" dirty="0"/>
          </a:p>
        </p:txBody>
      </p:sp>
      <p:sp>
        <p:nvSpPr>
          <p:cNvPr id="3" name="Content Placeholder 2"/>
          <p:cNvSpPr>
            <a:spLocks noGrp="1"/>
          </p:cNvSpPr>
          <p:nvPr>
            <p:ph idx="1"/>
          </p:nvPr>
        </p:nvSpPr>
        <p:spPr/>
        <p:txBody>
          <a:bodyPr>
            <a:normAutofit/>
          </a:bodyPr>
          <a:lstStyle/>
          <a:p>
            <a:r>
              <a:rPr lang="en-GB" dirty="0">
                <a:solidFill>
                  <a:schemeClr val="tx2"/>
                </a:solidFill>
              </a:rPr>
              <a:t>Noise contrastive estimation</a:t>
            </a:r>
          </a:p>
          <a:p>
            <a:endParaRPr lang="en-GB" dirty="0"/>
          </a:p>
          <a:p>
            <a:endParaRPr lang="en-GB" dirty="0"/>
          </a:p>
          <a:p>
            <a:endParaRPr lang="en-GB" dirty="0"/>
          </a:p>
          <a:p>
            <a:r>
              <a:rPr lang="en-GB" dirty="0">
                <a:solidFill>
                  <a:schemeClr val="tx2"/>
                </a:solidFill>
              </a:rPr>
              <a:t>Negative sampling</a:t>
            </a:r>
          </a:p>
          <a:p>
            <a:pPr lvl="1"/>
            <a:r>
              <a:rPr lang="en-GB" dirty="0"/>
              <a:t>Remove normalization term in probabilities</a:t>
            </a:r>
          </a:p>
          <a:p>
            <a:pPr lvl="1"/>
            <a:endParaRPr lang="en-GB" dirty="0"/>
          </a:p>
          <a:p>
            <a:pPr marL="457200" lvl="1" indent="0">
              <a:buNone/>
            </a:pPr>
            <a:endParaRPr lang="en-GB" dirty="0"/>
          </a:p>
          <a:p>
            <a:r>
              <a:rPr lang="en-GB" dirty="0"/>
              <a:t>Compare to </a:t>
            </a:r>
            <a:r>
              <a:rPr lang="en-GB" dirty="0">
                <a:solidFill>
                  <a:schemeClr val="tx2"/>
                </a:solidFill>
              </a:rPr>
              <a:t>Maximum Likelihood learning</a:t>
            </a:r>
            <a:r>
              <a:rPr lang="en-GB" dirty="0"/>
              <a:t>:</a:t>
            </a:r>
            <a:endParaRPr lang="en-GB" dirty="0">
              <a:solidFill>
                <a:schemeClr val="tx2"/>
              </a:solidFill>
            </a:endParaRPr>
          </a:p>
          <a:p>
            <a:pPr lvl="1"/>
            <a:endParaRPr lang="en-GB" dirty="0"/>
          </a:p>
        </p:txBody>
      </p:sp>
      <p:sp>
        <p:nvSpPr>
          <p:cNvPr id="4" name="Slide Number Placeholder 3"/>
          <p:cNvSpPr>
            <a:spLocks noGrp="1"/>
          </p:cNvSpPr>
          <p:nvPr>
            <p:ph type="sldNum" sz="quarter" idx="12"/>
          </p:nvPr>
        </p:nvSpPr>
        <p:spPr/>
        <p:txBody>
          <a:bodyPr/>
          <a:lstStyle/>
          <a:p>
            <a:fld id="{4CE482DC-2269-4F26-9D2A-7E44B1A4CD85}" type="slidenum">
              <a:rPr lang="en-US" smtClean="0"/>
              <a:t>37</a:t>
            </a:fld>
            <a:endParaRPr lang="en-US" dirty="0"/>
          </a:p>
        </p:txBody>
      </p:sp>
      <p:grpSp>
        <p:nvGrpSpPr>
          <p:cNvPr id="35" name="Group 34"/>
          <p:cNvGrpSpPr/>
          <p:nvPr/>
        </p:nvGrpSpPr>
        <p:grpSpPr>
          <a:xfrm>
            <a:off x="881062" y="2285151"/>
            <a:ext cx="3292475" cy="742951"/>
            <a:chOff x="5017337" y="3793958"/>
            <a:chExt cx="3292475" cy="742951"/>
          </a:xfrm>
        </p:grpSpPr>
        <p:sp>
          <p:nvSpPr>
            <p:cNvPr id="36" name="Rounded Rectangle 35"/>
            <p:cNvSpPr/>
            <p:nvPr/>
          </p:nvSpPr>
          <p:spPr>
            <a:xfrm>
              <a:off x="7155138" y="3793958"/>
              <a:ext cx="663757" cy="340475"/>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7" name="Rounded Rectangle 36"/>
            <p:cNvSpPr/>
            <p:nvPr/>
          </p:nvSpPr>
          <p:spPr>
            <a:xfrm>
              <a:off x="7439308" y="4169581"/>
              <a:ext cx="836972" cy="367328"/>
            </a:xfrm>
            <a:prstGeom prst="roundRect">
              <a:avLst/>
            </a:prstGeom>
            <a:solidFill>
              <a:schemeClr val="accent4">
                <a:lumMod val="60000"/>
                <a:lumOff val="40000"/>
                <a:alpha val="49804"/>
              </a:schemeClr>
            </a:solidFill>
            <a:ln>
              <a:solidFill>
                <a:schemeClr val="accent4">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8" name="Rounded Rectangle 37"/>
            <p:cNvSpPr/>
            <p:nvPr/>
          </p:nvSpPr>
          <p:spPr>
            <a:xfrm>
              <a:off x="6696194" y="4177865"/>
              <a:ext cx="588009" cy="359043"/>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39" name="Object 38"/>
            <p:cNvGraphicFramePr>
              <a:graphicFrameLocks noChangeAspect="1"/>
            </p:cNvGraphicFramePr>
            <p:nvPr/>
          </p:nvGraphicFramePr>
          <p:xfrm>
            <a:off x="5017337" y="3793958"/>
            <a:ext cx="3292475" cy="742950"/>
          </p:xfrm>
          <a:graphic>
            <a:graphicData uri="http://schemas.openxmlformats.org/presentationml/2006/ole">
              <mc:AlternateContent xmlns:mc="http://schemas.openxmlformats.org/markup-compatibility/2006">
                <mc:Choice xmlns:v="urn:schemas-microsoft-com:vml" Requires="v">
                  <p:oleObj spid="_x0000_s38079" name="Equation" r:id="rId3" imgW="2197080" imgH="457200" progId="Equation.3">
                    <p:embed/>
                  </p:oleObj>
                </mc:Choice>
                <mc:Fallback>
                  <p:oleObj name="Equation" r:id="rId3" imgW="2197080" imgH="457200" progId="Equation.3">
                    <p:embed/>
                    <p:pic>
                      <p:nvPicPr>
                        <p:cNvPr id="39" name="Object 38"/>
                        <p:cNvPicPr/>
                        <p:nvPr/>
                      </p:nvPicPr>
                      <p:blipFill>
                        <a:blip r:embed="rId4"/>
                        <a:stretch>
                          <a:fillRect/>
                        </a:stretch>
                      </p:blipFill>
                      <p:spPr>
                        <a:xfrm>
                          <a:off x="5017337" y="3793958"/>
                          <a:ext cx="3292475" cy="742950"/>
                        </a:xfrm>
                        <a:prstGeom prst="rect">
                          <a:avLst/>
                        </a:prstGeom>
                      </p:spPr>
                    </p:pic>
                  </p:oleObj>
                </mc:Fallback>
              </mc:AlternateContent>
            </a:graphicData>
          </a:graphic>
        </p:graphicFrame>
      </p:grpSp>
      <p:graphicFrame>
        <p:nvGraphicFramePr>
          <p:cNvPr id="40" name="Object 39"/>
          <p:cNvGraphicFramePr>
            <a:graphicFrameLocks noChangeAspect="1"/>
          </p:cNvGraphicFramePr>
          <p:nvPr/>
        </p:nvGraphicFramePr>
        <p:xfrm>
          <a:off x="5837295" y="4129315"/>
          <a:ext cx="2568575" cy="392112"/>
        </p:xfrm>
        <a:graphic>
          <a:graphicData uri="http://schemas.openxmlformats.org/presentationml/2006/ole">
            <mc:AlternateContent xmlns:mc="http://schemas.openxmlformats.org/markup-compatibility/2006">
              <mc:Choice xmlns:v="urn:schemas-microsoft-com:vml" Requires="v">
                <p:oleObj spid="_x0000_s38080" name="Equation" r:id="rId5" imgW="1714320" imgH="241200" progId="Equation.3">
                  <p:embed/>
                </p:oleObj>
              </mc:Choice>
              <mc:Fallback>
                <p:oleObj name="Equation" r:id="rId5" imgW="1714320" imgH="241200" progId="Equation.3">
                  <p:embed/>
                  <p:pic>
                    <p:nvPicPr>
                      <p:cNvPr id="40" name="Object 39"/>
                      <p:cNvPicPr/>
                      <p:nvPr/>
                    </p:nvPicPr>
                    <p:blipFill>
                      <a:blip r:embed="rId6"/>
                      <a:stretch>
                        <a:fillRect/>
                      </a:stretch>
                    </p:blipFill>
                    <p:spPr>
                      <a:xfrm>
                        <a:off x="5837295" y="4129315"/>
                        <a:ext cx="2568575" cy="392112"/>
                      </a:xfrm>
                      <a:prstGeom prst="rect">
                        <a:avLst/>
                      </a:prstGeom>
                    </p:spPr>
                  </p:pic>
                </p:oleObj>
              </mc:Fallback>
            </mc:AlternateContent>
          </a:graphicData>
        </a:graphic>
      </p:graphicFrame>
      <p:sp>
        <p:nvSpPr>
          <p:cNvPr id="14" name="Rounded Rectangle 13"/>
          <p:cNvSpPr/>
          <p:nvPr/>
        </p:nvSpPr>
        <p:spPr>
          <a:xfrm>
            <a:off x="1339512" y="1789316"/>
            <a:ext cx="535784" cy="497296"/>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Rounded Rectangle 14"/>
          <p:cNvSpPr/>
          <p:nvPr/>
        </p:nvSpPr>
        <p:spPr>
          <a:xfrm>
            <a:off x="4104515" y="1772816"/>
            <a:ext cx="676713" cy="513796"/>
          </a:xfrm>
          <a:prstGeom prst="roundRect">
            <a:avLst/>
          </a:prstGeom>
          <a:solidFill>
            <a:schemeClr val="accent4">
              <a:lumMod val="60000"/>
              <a:lumOff val="40000"/>
              <a:alpha val="49804"/>
            </a:schemeClr>
          </a:solidFill>
          <a:ln>
            <a:solidFill>
              <a:schemeClr val="accent4">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5" name="Object 4"/>
          <p:cNvGraphicFramePr>
            <a:graphicFrameLocks noChangeAspect="1"/>
          </p:cNvGraphicFramePr>
          <p:nvPr/>
        </p:nvGraphicFramePr>
        <p:xfrm>
          <a:off x="881062" y="1793852"/>
          <a:ext cx="5986463" cy="528637"/>
        </p:xfrm>
        <a:graphic>
          <a:graphicData uri="http://schemas.openxmlformats.org/presentationml/2006/ole">
            <mc:AlternateContent xmlns:mc="http://schemas.openxmlformats.org/markup-compatibility/2006">
              <mc:Choice xmlns:v="urn:schemas-microsoft-com:vml" Requires="v">
                <p:oleObj spid="_x0000_s38081" name="Equation" r:id="rId7" imgW="3746160" imgH="330120" progId="Equation.3">
                  <p:embed/>
                </p:oleObj>
              </mc:Choice>
              <mc:Fallback>
                <p:oleObj name="Equation" r:id="rId7" imgW="3746160" imgH="330120" progId="Equation.3">
                  <p:embed/>
                  <p:pic>
                    <p:nvPicPr>
                      <p:cNvPr id="5" name="Object 4"/>
                      <p:cNvPicPr/>
                      <p:nvPr/>
                    </p:nvPicPr>
                    <p:blipFill>
                      <a:blip r:embed="rId8"/>
                      <a:stretch>
                        <a:fillRect/>
                      </a:stretch>
                    </p:blipFill>
                    <p:spPr>
                      <a:xfrm>
                        <a:off x="881062" y="1793852"/>
                        <a:ext cx="5986463" cy="528637"/>
                      </a:xfrm>
                      <a:prstGeom prst="rect">
                        <a:avLst/>
                      </a:prstGeom>
                    </p:spPr>
                  </p:pic>
                </p:oleObj>
              </mc:Fallback>
            </mc:AlternateContent>
          </a:graphicData>
        </a:graphic>
      </p:graphicFrame>
      <p:sp>
        <p:nvSpPr>
          <p:cNvPr id="16" name="Rounded Rectangle 15"/>
          <p:cNvSpPr/>
          <p:nvPr/>
        </p:nvSpPr>
        <p:spPr>
          <a:xfrm>
            <a:off x="1339511" y="4191558"/>
            <a:ext cx="1220407" cy="497296"/>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Rounded Rectangle 16"/>
          <p:cNvSpPr/>
          <p:nvPr/>
        </p:nvSpPr>
        <p:spPr>
          <a:xfrm>
            <a:off x="2727703" y="4175058"/>
            <a:ext cx="2334834" cy="513796"/>
          </a:xfrm>
          <a:prstGeom prst="roundRect">
            <a:avLst/>
          </a:prstGeom>
          <a:solidFill>
            <a:schemeClr val="accent5">
              <a:alpha val="49804"/>
            </a:schemeClr>
          </a:solidFill>
          <a:ln>
            <a:solidFill>
              <a:schemeClr val="accent5">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22" name="Object 21"/>
          <p:cNvGraphicFramePr>
            <a:graphicFrameLocks noChangeAspect="1"/>
          </p:cNvGraphicFramePr>
          <p:nvPr/>
        </p:nvGraphicFramePr>
        <p:xfrm>
          <a:off x="881062" y="4077072"/>
          <a:ext cx="4181475" cy="690563"/>
        </p:xfrm>
        <a:graphic>
          <a:graphicData uri="http://schemas.openxmlformats.org/presentationml/2006/ole">
            <mc:AlternateContent xmlns:mc="http://schemas.openxmlformats.org/markup-compatibility/2006">
              <mc:Choice xmlns:v="urn:schemas-microsoft-com:vml" Requires="v">
                <p:oleObj spid="_x0000_s38082" name="Equation" r:id="rId9" imgW="2616120" imgH="431640" progId="Equation.3">
                  <p:embed/>
                </p:oleObj>
              </mc:Choice>
              <mc:Fallback>
                <p:oleObj name="Equation" r:id="rId9" imgW="2616120" imgH="431640" progId="Equation.3">
                  <p:embed/>
                  <p:pic>
                    <p:nvPicPr>
                      <p:cNvPr id="22" name="Object 21"/>
                      <p:cNvPicPr/>
                      <p:nvPr/>
                    </p:nvPicPr>
                    <p:blipFill>
                      <a:blip r:embed="rId10"/>
                      <a:stretch>
                        <a:fillRect/>
                      </a:stretch>
                    </p:blipFill>
                    <p:spPr>
                      <a:xfrm>
                        <a:off x="881062" y="4077072"/>
                        <a:ext cx="4181475" cy="690563"/>
                      </a:xfrm>
                      <a:prstGeom prst="rect">
                        <a:avLst/>
                      </a:prstGeom>
                    </p:spPr>
                  </p:pic>
                </p:oleObj>
              </mc:Fallback>
            </mc:AlternateContent>
          </a:graphicData>
        </a:graphic>
      </p:graphicFrame>
      <p:grpSp>
        <p:nvGrpSpPr>
          <p:cNvPr id="6" name="Group 5"/>
          <p:cNvGrpSpPr/>
          <p:nvPr/>
        </p:nvGrpSpPr>
        <p:grpSpPr>
          <a:xfrm>
            <a:off x="926545" y="5473476"/>
            <a:ext cx="2377361" cy="513796"/>
            <a:chOff x="926545" y="5473476"/>
            <a:chExt cx="2377361" cy="513796"/>
          </a:xfrm>
        </p:grpSpPr>
        <p:sp>
          <p:nvSpPr>
            <p:cNvPr id="27" name="Rounded Rectangle 26"/>
            <p:cNvSpPr/>
            <p:nvPr/>
          </p:nvSpPr>
          <p:spPr>
            <a:xfrm>
              <a:off x="1339512" y="5489976"/>
              <a:ext cx="573109" cy="497296"/>
            </a:xfrm>
            <a:prstGeom prst="roundRect">
              <a:avLst/>
            </a:prstGeom>
            <a:solidFill>
              <a:schemeClr val="tx2">
                <a:lumMod val="40000"/>
                <a:lumOff val="60000"/>
                <a:alpha val="49804"/>
              </a:schemeClr>
            </a:solidFill>
            <a:ln>
              <a:solidFill>
                <a:schemeClr val="tx2">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Rounded Rectangle 27"/>
            <p:cNvSpPr/>
            <p:nvPr/>
          </p:nvSpPr>
          <p:spPr>
            <a:xfrm>
              <a:off x="2060039" y="5473476"/>
              <a:ext cx="1243867" cy="513796"/>
            </a:xfrm>
            <a:prstGeom prst="roundRect">
              <a:avLst/>
            </a:prstGeom>
            <a:solidFill>
              <a:schemeClr val="accent5">
                <a:alpha val="49804"/>
              </a:schemeClr>
            </a:solidFill>
            <a:ln>
              <a:solidFill>
                <a:schemeClr val="accent5">
                  <a:lumMod val="75000"/>
                  <a:alpha val="50196"/>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aphicFrame>
          <p:nvGraphicFramePr>
            <p:cNvPr id="26" name="Object 25"/>
            <p:cNvGraphicFramePr>
              <a:graphicFrameLocks noChangeAspect="1"/>
            </p:cNvGraphicFramePr>
            <p:nvPr/>
          </p:nvGraphicFramePr>
          <p:xfrm>
            <a:off x="926545" y="5484792"/>
            <a:ext cx="2376488" cy="474663"/>
          </p:xfrm>
          <a:graphic>
            <a:graphicData uri="http://schemas.openxmlformats.org/presentationml/2006/ole">
              <mc:AlternateContent xmlns:mc="http://schemas.openxmlformats.org/markup-compatibility/2006">
                <mc:Choice xmlns:v="urn:schemas-microsoft-com:vml" Requires="v">
                  <p:oleObj spid="_x0000_s38083" name="Equation" r:id="rId11" imgW="1587240" imgH="291960" progId="Equation.3">
                    <p:embed/>
                  </p:oleObj>
                </mc:Choice>
                <mc:Fallback>
                  <p:oleObj name="Equation" r:id="rId11" imgW="1587240" imgH="291960" progId="Equation.3">
                    <p:embed/>
                    <p:pic>
                      <p:nvPicPr>
                        <p:cNvPr id="26" name="Object 25"/>
                        <p:cNvPicPr/>
                        <p:nvPr/>
                      </p:nvPicPr>
                      <p:blipFill>
                        <a:blip r:embed="rId12"/>
                        <a:stretch>
                          <a:fillRect/>
                        </a:stretch>
                      </p:blipFill>
                      <p:spPr>
                        <a:xfrm>
                          <a:off x="926545" y="5484792"/>
                          <a:ext cx="2376488" cy="474663"/>
                        </a:xfrm>
                        <a:prstGeom prst="rect">
                          <a:avLst/>
                        </a:prstGeom>
                      </p:spPr>
                    </p:pic>
                  </p:oleObj>
                </mc:Fallback>
              </mc:AlternateContent>
            </a:graphicData>
          </a:graphic>
        </p:graphicFrame>
      </p:grpSp>
      <p:sp>
        <p:nvSpPr>
          <p:cNvPr id="21" name="Rectangle 20">
            <a:extLst>
              <a:ext uri="{FF2B5EF4-FFF2-40B4-BE49-F238E27FC236}">
                <a16:creationId xmlns:a16="http://schemas.microsoft.com/office/drawing/2014/main" id="{73B6269F-C211-0440-9DE2-7A2F018E305D}"/>
              </a:ext>
            </a:extLst>
          </p:cNvPr>
          <p:cNvSpPr/>
          <p:nvPr/>
        </p:nvSpPr>
        <p:spPr>
          <a:xfrm>
            <a:off x="1835696" y="6630791"/>
            <a:ext cx="5914125" cy="276999"/>
          </a:xfrm>
          <a:prstGeom prst="rect">
            <a:avLst/>
          </a:prstGeom>
        </p:spPr>
        <p:txBody>
          <a:bodyPr wrap="square">
            <a:spAutoFit/>
          </a:bodyPr>
          <a:lstStyle/>
          <a:p>
            <a:r>
              <a:rPr lang="en-US" sz="1200" dirty="0">
                <a:solidFill>
                  <a:schemeClr val="bg1"/>
                </a:solidFill>
              </a:rPr>
              <a:t>Tutorial on neural probabilistic language models, Piotr </a:t>
            </a:r>
            <a:r>
              <a:rPr lang="en-US" sz="1200" dirty="0" err="1">
                <a:solidFill>
                  <a:schemeClr val="bg1"/>
                </a:solidFill>
              </a:rPr>
              <a:t>Mirowski</a:t>
            </a:r>
            <a:r>
              <a:rPr lang="en-US" sz="1200" dirty="0">
                <a:solidFill>
                  <a:schemeClr val="bg1"/>
                </a:solidFill>
              </a:rPr>
              <a:t>, Microsoft Bing, 2014</a:t>
            </a:r>
          </a:p>
        </p:txBody>
      </p:sp>
    </p:spTree>
    <p:extLst>
      <p:ext uri="{BB962C8B-B14F-4D97-AF65-F5344CB8AC3E}">
        <p14:creationId xmlns:p14="http://schemas.microsoft.com/office/powerpoint/2010/main" val="197991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Skip-Grams with Negative Sampling (SGNS)</a:t>
            </a:r>
            <a:endParaRPr lang="en-GB" dirty="0"/>
          </a:p>
        </p:txBody>
      </p:sp>
      <p:sp>
        <p:nvSpPr>
          <p:cNvPr id="3" name="Content Placeholder 2"/>
          <p:cNvSpPr>
            <a:spLocks noGrp="1"/>
          </p:cNvSpPr>
          <p:nvPr>
            <p:ph idx="1"/>
          </p:nvPr>
        </p:nvSpPr>
        <p:spPr/>
        <p:txBody>
          <a:bodyPr/>
          <a:lstStyle/>
          <a:p>
            <a:pPr marL="0" indent="0">
              <a:buNone/>
            </a:pPr>
            <a:r>
              <a:rPr lang="en-US" dirty="0"/>
              <a:t>Marco saw a furry little </a:t>
            </a:r>
            <a:r>
              <a:rPr lang="en-US" dirty="0" err="1">
                <a:solidFill>
                  <a:schemeClr val="accent1">
                    <a:lumMod val="50000"/>
                  </a:schemeClr>
                </a:solidFill>
              </a:rPr>
              <a:t>wampimuk</a:t>
            </a:r>
            <a:r>
              <a:rPr lang="en-US" dirty="0">
                <a:solidFill>
                  <a:schemeClr val="accent1">
                    <a:lumMod val="50000"/>
                  </a:schemeClr>
                </a:solidFill>
              </a:rPr>
              <a:t> </a:t>
            </a:r>
            <a:r>
              <a:rPr lang="en-US" dirty="0"/>
              <a:t>hiding in the tree.</a:t>
            </a:r>
            <a:endParaRPr lang="en-GB" dirty="0"/>
          </a:p>
        </p:txBody>
      </p:sp>
      <p:sp>
        <p:nvSpPr>
          <p:cNvPr id="5" name="Slide Number Placeholder 4"/>
          <p:cNvSpPr>
            <a:spLocks noGrp="1"/>
          </p:cNvSpPr>
          <p:nvPr>
            <p:ph type="sldNum" sz="quarter" idx="12"/>
          </p:nvPr>
        </p:nvSpPr>
        <p:spPr/>
        <p:txBody>
          <a:bodyPr/>
          <a:lstStyle/>
          <a:p>
            <a:fld id="{7F92B3FB-2F82-4CB9-93A4-1640FC20E3CE}" type="slidenum">
              <a:rPr lang="en-GB" smtClean="0"/>
              <a:t>38</a:t>
            </a:fld>
            <a:endParaRPr lang="en-GB"/>
          </a:p>
        </p:txBody>
      </p:sp>
      <p:sp>
        <p:nvSpPr>
          <p:cNvPr id="7" name="TextBox 6">
            <a:extLst>
              <a:ext uri="{FF2B5EF4-FFF2-40B4-BE49-F238E27FC236}">
                <a16:creationId xmlns:a16="http://schemas.microsoft.com/office/drawing/2014/main" id="{53C23D0C-78DC-8C4E-AD94-A2FF2C43F28C}"/>
              </a:ext>
            </a:extLst>
          </p:cNvPr>
          <p:cNvSpPr txBox="1"/>
          <p:nvPr/>
        </p:nvSpPr>
        <p:spPr>
          <a:xfrm>
            <a:off x="1979675" y="5919663"/>
            <a:ext cx="5206875" cy="461665"/>
          </a:xfrm>
          <a:prstGeom prst="rect">
            <a:avLst/>
          </a:prstGeom>
          <a:noFill/>
        </p:spPr>
        <p:txBody>
          <a:bodyPr wrap="none" rtlCol="0">
            <a:spAutoFit/>
          </a:bodyPr>
          <a:lstStyle/>
          <a:p>
            <a:r>
              <a:rPr lang="en-US" sz="1200" dirty="0">
                <a:solidFill>
                  <a:srgbClr val="0B05FF"/>
                </a:solidFill>
              </a:rPr>
              <a:t>Distributed Representations of Words and Phrases and their Compositionality</a:t>
            </a:r>
          </a:p>
          <a:p>
            <a:r>
              <a:rPr lang="en-US" sz="1200" dirty="0">
                <a:solidFill>
                  <a:srgbClr val="0B05FF"/>
                </a:solidFill>
              </a:rPr>
              <a:t>Tomas </a:t>
            </a:r>
            <a:r>
              <a:rPr lang="en-US" sz="1200" dirty="0" err="1">
                <a:solidFill>
                  <a:srgbClr val="0B05FF"/>
                </a:solidFill>
              </a:rPr>
              <a:t>Mikolov</a:t>
            </a:r>
            <a:r>
              <a:rPr lang="en-US" sz="1200" dirty="0">
                <a:solidFill>
                  <a:srgbClr val="0B05FF"/>
                </a:solidFill>
              </a:rPr>
              <a:t>, Ilya </a:t>
            </a:r>
            <a:r>
              <a:rPr lang="en-US" sz="1200" dirty="0" err="1">
                <a:solidFill>
                  <a:srgbClr val="0B05FF"/>
                </a:solidFill>
              </a:rPr>
              <a:t>Sutskever</a:t>
            </a:r>
            <a:r>
              <a:rPr lang="en-US" sz="1200" dirty="0">
                <a:solidFill>
                  <a:srgbClr val="0B05FF"/>
                </a:solidFill>
              </a:rPr>
              <a:t>, Kai Chen, Greg </a:t>
            </a:r>
            <a:r>
              <a:rPr lang="en-US" sz="1200" dirty="0" err="1">
                <a:solidFill>
                  <a:srgbClr val="0B05FF"/>
                </a:solidFill>
              </a:rPr>
              <a:t>Corrado</a:t>
            </a:r>
            <a:r>
              <a:rPr lang="en-US" sz="1200" dirty="0">
                <a:solidFill>
                  <a:srgbClr val="0B05FF"/>
                </a:solidFill>
              </a:rPr>
              <a:t>, Jeffrey Dean, NIPS </a:t>
            </a:r>
            <a:r>
              <a:rPr lang="en-US" sz="1200" b="1" dirty="0">
                <a:solidFill>
                  <a:srgbClr val="FF0000"/>
                </a:solidFill>
              </a:rPr>
              <a:t>2013</a:t>
            </a:r>
          </a:p>
        </p:txBody>
      </p:sp>
    </p:spTree>
    <p:extLst>
      <p:ext uri="{BB962C8B-B14F-4D97-AF65-F5344CB8AC3E}">
        <p14:creationId xmlns:p14="http://schemas.microsoft.com/office/powerpoint/2010/main" val="1932469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Skip-Grams with Negative Sampling (SGNS)</a:t>
            </a:r>
            <a:endParaRPr lang="en-GB" dirty="0"/>
          </a:p>
        </p:txBody>
      </p:sp>
      <p:sp>
        <p:nvSpPr>
          <p:cNvPr id="3" name="Content Placeholder 2"/>
          <p:cNvSpPr>
            <a:spLocks noGrp="1"/>
          </p:cNvSpPr>
          <p:nvPr>
            <p:ph idx="1"/>
          </p:nvPr>
        </p:nvSpPr>
        <p:spPr/>
        <p:txBody>
          <a:bodyPr/>
          <a:lstStyle/>
          <a:p>
            <a:pPr marL="0" indent="0">
              <a:buNone/>
            </a:pPr>
            <a:r>
              <a:rPr lang="en-US" dirty="0"/>
              <a:t>Marco saw a </a:t>
            </a:r>
            <a:r>
              <a:rPr lang="en-US" dirty="0">
                <a:solidFill>
                  <a:schemeClr val="accent2"/>
                </a:solidFill>
              </a:rPr>
              <a:t>furry little </a:t>
            </a:r>
            <a:r>
              <a:rPr lang="en-US" dirty="0" err="1">
                <a:solidFill>
                  <a:schemeClr val="accent1">
                    <a:lumMod val="50000"/>
                  </a:schemeClr>
                </a:solidFill>
              </a:rPr>
              <a:t>wampimuk</a:t>
            </a:r>
            <a:r>
              <a:rPr lang="en-US" dirty="0">
                <a:solidFill>
                  <a:schemeClr val="accent1">
                    <a:lumMod val="50000"/>
                  </a:schemeClr>
                </a:solidFill>
              </a:rPr>
              <a:t> </a:t>
            </a:r>
            <a:r>
              <a:rPr lang="en-US" dirty="0">
                <a:solidFill>
                  <a:schemeClr val="accent2"/>
                </a:solidFill>
              </a:rPr>
              <a:t>hiding in </a:t>
            </a:r>
            <a:r>
              <a:rPr lang="en-US" dirty="0"/>
              <a:t>the tree.</a:t>
            </a:r>
          </a:p>
          <a:p>
            <a:pPr marL="0" indent="0">
              <a:buNone/>
            </a:pPr>
            <a:endParaRPr lang="en-US" dirty="0"/>
          </a:p>
          <a:p>
            <a:pPr marL="0" indent="0">
              <a:buNone/>
            </a:pPr>
            <a:r>
              <a:rPr lang="en-US" b="1" u="sng" dirty="0"/>
              <a:t>words</a:t>
            </a:r>
            <a:r>
              <a:rPr lang="en-US" b="1" dirty="0"/>
              <a:t>			</a:t>
            </a:r>
            <a:r>
              <a:rPr lang="en-US" b="1" u="sng" dirty="0"/>
              <a:t>contexts</a:t>
            </a:r>
          </a:p>
          <a:p>
            <a:pPr marL="0" indent="0">
              <a:buNone/>
            </a:pPr>
            <a:r>
              <a:rPr lang="en-US" dirty="0" err="1"/>
              <a:t>wampimuk</a:t>
            </a:r>
            <a:r>
              <a:rPr lang="en-US" dirty="0"/>
              <a:t>		furry</a:t>
            </a:r>
          </a:p>
          <a:p>
            <a:pPr marL="0" indent="0">
              <a:buNone/>
            </a:pPr>
            <a:r>
              <a:rPr lang="en-US" dirty="0" err="1"/>
              <a:t>wampimuk</a:t>
            </a:r>
            <a:r>
              <a:rPr lang="en-US" dirty="0"/>
              <a:t>		little</a:t>
            </a:r>
            <a:endParaRPr lang="en-GB" dirty="0"/>
          </a:p>
          <a:p>
            <a:pPr marL="0" indent="0">
              <a:buNone/>
            </a:pPr>
            <a:r>
              <a:rPr lang="en-US" dirty="0" err="1"/>
              <a:t>wampimuk</a:t>
            </a:r>
            <a:r>
              <a:rPr lang="en-US" dirty="0"/>
              <a:t>		hiding</a:t>
            </a:r>
            <a:endParaRPr lang="en-GB" dirty="0"/>
          </a:p>
          <a:p>
            <a:pPr marL="0" indent="0">
              <a:buNone/>
            </a:pPr>
            <a:r>
              <a:rPr lang="en-US" dirty="0" err="1"/>
              <a:t>wampimuk</a:t>
            </a:r>
            <a:r>
              <a:rPr lang="en-US" dirty="0"/>
              <a:t>		in</a:t>
            </a:r>
            <a:endParaRPr lang="en-GB" dirty="0"/>
          </a:p>
          <a:p>
            <a:pPr marL="0" indent="0">
              <a:buNone/>
            </a:pPr>
            <a:r>
              <a:rPr lang="en-US" dirty="0"/>
              <a:t>…			…</a:t>
            </a:r>
            <a:endParaRPr lang="en-GB" dirty="0"/>
          </a:p>
        </p:txBody>
      </p:sp>
      <p:sp>
        <p:nvSpPr>
          <p:cNvPr id="5" name="Right Brace 4"/>
          <p:cNvSpPr/>
          <p:nvPr/>
        </p:nvSpPr>
        <p:spPr>
          <a:xfrm>
            <a:off x="3780000" y="2636912"/>
            <a:ext cx="810000" cy="2295000"/>
          </a:xfrm>
          <a:prstGeom prst="rightBrace">
            <a:avLst>
              <a:gd name="adj1" fmla="val 45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4590000" y="3581912"/>
                <a:ext cx="1369366" cy="415498"/>
              </a:xfrm>
              <a:prstGeom prst="rect">
                <a:avLst/>
              </a:prstGeom>
              <a:noFill/>
            </p:spPr>
            <p:txBody>
              <a:bodyPr wrap="square" rtlCol="0">
                <a:spAutoFit/>
              </a:bodyPr>
              <a:lstStyle/>
              <a:p>
                <a:r>
                  <a:rPr lang="en-US" sz="2100" dirty="0"/>
                  <a:t> </a:t>
                </a:r>
                <a14:m>
                  <m:oMath xmlns:m="http://schemas.openxmlformats.org/officeDocument/2006/math">
                    <m:r>
                      <a:rPr lang="en-US" sz="2100" i="1" dirty="0">
                        <a:latin typeface="Cambria Math" panose="02040503050406030204" pitchFamily="18" charset="0"/>
                      </a:rPr>
                      <m:t>𝐷</m:t>
                    </m:r>
                  </m:oMath>
                </a14:m>
                <a:r>
                  <a:rPr lang="en-GB" sz="2100" dirty="0"/>
                  <a:t> (data)</a:t>
                </a:r>
              </a:p>
            </p:txBody>
          </p:sp>
        </mc:Choice>
        <mc:Fallback xmlns="">
          <p:sp>
            <p:nvSpPr>
              <p:cNvPr id="6" name="TextBox 5"/>
              <p:cNvSpPr txBox="1">
                <a:spLocks noRot="1" noChangeAspect="1" noMove="1" noResize="1" noEditPoints="1" noAdjustHandles="1" noChangeArrowheads="1" noChangeShapeType="1" noTextEdit="1"/>
              </p:cNvSpPr>
              <p:nvPr/>
            </p:nvSpPr>
            <p:spPr>
              <a:xfrm>
                <a:off x="4590000" y="3581912"/>
                <a:ext cx="1369366" cy="415498"/>
              </a:xfrm>
              <a:prstGeom prst="rect">
                <a:avLst/>
              </a:prstGeom>
              <a:blipFill rotWithShape="0">
                <a:blip r:embed="rId3"/>
                <a:stretch>
                  <a:fillRect t="-10294" b="-27941"/>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7F92B3FB-2F82-4CB9-93A4-1640FC20E3CE}" type="slidenum">
              <a:rPr lang="en-GB" smtClean="0"/>
              <a:t>39</a:t>
            </a:fld>
            <a:endParaRPr lang="en-GB"/>
          </a:p>
        </p:txBody>
      </p:sp>
      <p:sp>
        <p:nvSpPr>
          <p:cNvPr id="8" name="TextBox 7"/>
          <p:cNvSpPr txBox="1"/>
          <p:nvPr/>
        </p:nvSpPr>
        <p:spPr>
          <a:xfrm>
            <a:off x="3491880" y="6146140"/>
            <a:ext cx="3096344" cy="523220"/>
          </a:xfrm>
          <a:prstGeom prst="rect">
            <a:avLst/>
          </a:prstGeom>
          <a:noFill/>
        </p:spPr>
        <p:txBody>
          <a:bodyPr wrap="square" rtlCol="0">
            <a:spAutoFit/>
          </a:bodyPr>
          <a:lstStyle/>
          <a:p>
            <a:r>
              <a:rPr lang="en-GB" sz="1400" dirty="0">
                <a:solidFill>
                  <a:srgbClr val="0B05FF"/>
                </a:solidFill>
              </a:rPr>
              <a:t>“word2vec Explained…”</a:t>
            </a:r>
          </a:p>
          <a:p>
            <a:r>
              <a:rPr lang="en-US" sz="1400" dirty="0">
                <a:solidFill>
                  <a:srgbClr val="0B05FF"/>
                </a:solidFill>
              </a:rPr>
              <a:t>Goldberg &amp; Levy, </a:t>
            </a:r>
            <a:r>
              <a:rPr lang="en-US" sz="1400" dirty="0" err="1">
                <a:solidFill>
                  <a:srgbClr val="0B05FF"/>
                </a:solidFill>
              </a:rPr>
              <a:t>arXiv</a:t>
            </a:r>
            <a:r>
              <a:rPr lang="en-US" sz="1400" dirty="0">
                <a:solidFill>
                  <a:srgbClr val="0B05FF"/>
                </a:solidFill>
              </a:rPr>
              <a:t> 2014</a:t>
            </a:r>
            <a:endParaRPr lang="en-GB" sz="1400" dirty="0">
              <a:solidFill>
                <a:srgbClr val="0B05FF"/>
              </a:solidFill>
            </a:endParaRPr>
          </a:p>
        </p:txBody>
      </p:sp>
    </p:spTree>
    <p:extLst>
      <p:ext uri="{BB962C8B-B14F-4D97-AF65-F5344CB8AC3E}">
        <p14:creationId xmlns:p14="http://schemas.microsoft.com/office/powerpoint/2010/main" val="163259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Point(wise) Mutual Information: PMI</a:t>
            </a:r>
          </a:p>
        </p:txBody>
      </p:sp>
      <p:sp>
        <p:nvSpPr>
          <p:cNvPr id="3" name="Content Placeholder 2"/>
          <p:cNvSpPr>
            <a:spLocks noGrp="1"/>
          </p:cNvSpPr>
          <p:nvPr>
            <p:ph idx="1"/>
          </p:nvPr>
        </p:nvSpPr>
        <p:spPr/>
        <p:txBody>
          <a:bodyPr/>
          <a:lstStyle/>
          <a:p>
            <a:r>
              <a:rPr lang="en-US" sz="2400" dirty="0">
                <a:solidFill>
                  <a:srgbClr val="0B05FF"/>
                </a:solidFill>
              </a:rPr>
              <a:t>Measure of association </a:t>
            </a:r>
            <a:r>
              <a:rPr lang="en-US" sz="2400" dirty="0"/>
              <a:t>used in information theory and statistics</a:t>
            </a:r>
          </a:p>
          <a:p>
            <a:endParaRPr lang="en-US" sz="2400" dirty="0"/>
          </a:p>
          <a:p>
            <a:endParaRPr lang="en-US" sz="2400" dirty="0"/>
          </a:p>
          <a:p>
            <a:r>
              <a:rPr lang="en-US" sz="2400" dirty="0"/>
              <a:t>Positive PMI:  </a:t>
            </a:r>
            <a:r>
              <a:rPr lang="en-US" sz="2400" dirty="0">
                <a:solidFill>
                  <a:schemeClr val="accent1">
                    <a:lumMod val="50000"/>
                  </a:schemeClr>
                </a:solidFill>
              </a:rPr>
              <a:t>PPMI(x, y) = max( </a:t>
            </a:r>
            <a:r>
              <a:rPr lang="en-US" sz="2400" dirty="0" err="1">
                <a:solidFill>
                  <a:schemeClr val="accent1">
                    <a:lumMod val="50000"/>
                  </a:schemeClr>
                </a:solidFill>
              </a:rPr>
              <a:t>pmi</a:t>
            </a:r>
            <a:r>
              <a:rPr lang="en-US" sz="2400" dirty="0">
                <a:solidFill>
                  <a:schemeClr val="accent1">
                    <a:lumMod val="50000"/>
                  </a:schemeClr>
                </a:solidFill>
              </a:rPr>
              <a:t>(x, y), 0 )</a:t>
            </a:r>
          </a:p>
          <a:p>
            <a:r>
              <a:rPr lang="en-US" sz="2400" dirty="0"/>
              <a:t>Quantifies the discrepancy between the </a:t>
            </a:r>
            <a:r>
              <a:rPr lang="en-US" sz="2400" dirty="0">
                <a:solidFill>
                  <a:srgbClr val="0B05FF"/>
                </a:solidFill>
              </a:rPr>
              <a:t>probability of their coincidence </a:t>
            </a:r>
            <a:r>
              <a:rPr lang="en-US" sz="2400" dirty="0"/>
              <a:t>given their </a:t>
            </a:r>
            <a:r>
              <a:rPr lang="en-US" sz="2400" dirty="0">
                <a:solidFill>
                  <a:srgbClr val="00B050"/>
                </a:solidFill>
              </a:rPr>
              <a:t>joint</a:t>
            </a:r>
            <a:r>
              <a:rPr lang="en-US" sz="2400" dirty="0"/>
              <a:t> </a:t>
            </a:r>
            <a:r>
              <a:rPr lang="en-US" sz="2400" dirty="0">
                <a:solidFill>
                  <a:srgbClr val="00B050"/>
                </a:solidFill>
              </a:rPr>
              <a:t>distribution</a:t>
            </a:r>
            <a:r>
              <a:rPr lang="en-US" sz="2400" dirty="0"/>
              <a:t> and their </a:t>
            </a:r>
            <a:r>
              <a:rPr lang="en-US" sz="2400" dirty="0">
                <a:solidFill>
                  <a:srgbClr val="00B050"/>
                </a:solidFill>
              </a:rPr>
              <a:t>individual distributions</a:t>
            </a:r>
            <a:r>
              <a:rPr lang="en-US" sz="2400" dirty="0"/>
              <a:t>, assuming independence</a:t>
            </a:r>
          </a:p>
          <a:p>
            <a:r>
              <a:rPr lang="en-US" sz="2400" dirty="0">
                <a:solidFill>
                  <a:srgbClr val="FF0000"/>
                </a:solidFill>
              </a:rPr>
              <a:t>Finding collocations and associations between words </a:t>
            </a:r>
          </a:p>
          <a:p>
            <a:r>
              <a:rPr lang="en-US" sz="2400" dirty="0" err="1">
                <a:solidFill>
                  <a:srgbClr val="0B05FF"/>
                </a:solidFill>
              </a:rPr>
              <a:t>Countings</a:t>
            </a:r>
            <a:r>
              <a:rPr lang="en-US" sz="2400" dirty="0">
                <a:solidFill>
                  <a:srgbClr val="0B05FF"/>
                </a:solidFill>
              </a:rPr>
              <a:t> </a:t>
            </a:r>
            <a:r>
              <a:rPr lang="en-US" sz="2400" dirty="0"/>
              <a:t>of occurrences and co-occurrences of words in a text corpus can be used to </a:t>
            </a:r>
            <a:r>
              <a:rPr lang="en-US" sz="2400" dirty="0">
                <a:solidFill>
                  <a:srgbClr val="0B05FF"/>
                </a:solidFill>
              </a:rPr>
              <a:t>approximate</a:t>
            </a:r>
            <a:r>
              <a:rPr lang="en-US" sz="2400" dirty="0"/>
              <a:t> </a:t>
            </a:r>
            <a:r>
              <a:rPr lang="en-US" sz="2400" dirty="0">
                <a:solidFill>
                  <a:srgbClr val="0B05FF"/>
                </a:solidFill>
              </a:rPr>
              <a:t>the probabilities </a:t>
            </a:r>
            <a:r>
              <a:rPr lang="en-US" sz="2400" dirty="0">
                <a:solidFill>
                  <a:schemeClr val="accent1">
                    <a:lumMod val="50000"/>
                  </a:schemeClr>
                </a:solidFill>
              </a:rPr>
              <a:t>p(x) </a:t>
            </a:r>
            <a:r>
              <a:rPr lang="en-US" sz="2400" dirty="0"/>
              <a:t>or </a:t>
            </a:r>
            <a:r>
              <a:rPr lang="en-US" sz="2400" dirty="0">
                <a:solidFill>
                  <a:schemeClr val="accent1">
                    <a:lumMod val="50000"/>
                  </a:schemeClr>
                </a:solidFill>
              </a:rPr>
              <a:t>p(y) </a:t>
            </a:r>
            <a:r>
              <a:rPr lang="en-US" sz="2400" dirty="0"/>
              <a:t>and </a:t>
            </a:r>
            <a:r>
              <a:rPr lang="en-US" sz="2400" dirty="0">
                <a:solidFill>
                  <a:schemeClr val="accent1">
                    <a:lumMod val="50000"/>
                  </a:schemeClr>
                </a:solidFill>
              </a:rPr>
              <a:t>p(</a:t>
            </a:r>
            <a:r>
              <a:rPr lang="en-US" sz="2400" dirty="0" err="1">
                <a:solidFill>
                  <a:schemeClr val="accent1">
                    <a:lumMod val="50000"/>
                  </a:schemeClr>
                </a:solidFill>
              </a:rPr>
              <a:t>x,y</a:t>
            </a:r>
            <a:r>
              <a:rPr lang="en-US" sz="2400" dirty="0">
                <a:solidFill>
                  <a:schemeClr val="accent1">
                    <a:lumMod val="50000"/>
                  </a:schemeClr>
                </a:solidFill>
              </a:rPr>
              <a:t>) </a:t>
            </a:r>
            <a:r>
              <a:rPr lang="en-US" sz="2400" dirty="0"/>
              <a:t>respectively</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4</a:t>
            </a:fld>
            <a:endParaRPr lang="de-DE"/>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309" y="1916832"/>
            <a:ext cx="5940152" cy="758317"/>
          </a:xfrm>
          <a:prstGeom prst="rect">
            <a:avLst/>
          </a:prstGeom>
        </p:spPr>
      </p:pic>
      <p:sp>
        <p:nvSpPr>
          <p:cNvPr id="7" name="Rectangle 6">
            <a:extLst>
              <a:ext uri="{FF2B5EF4-FFF2-40B4-BE49-F238E27FC236}">
                <a16:creationId xmlns:a16="http://schemas.microsoft.com/office/drawing/2014/main" id="{CFA18BFC-C75E-8049-96F1-1FA28F810505}"/>
              </a:ext>
            </a:extLst>
          </p:cNvPr>
          <p:cNvSpPr/>
          <p:nvPr/>
        </p:nvSpPr>
        <p:spPr>
          <a:xfrm>
            <a:off x="2107965" y="6165850"/>
            <a:ext cx="4950296" cy="430887"/>
          </a:xfrm>
          <a:prstGeom prst="rect">
            <a:avLst/>
          </a:prstGeom>
        </p:spPr>
        <p:txBody>
          <a:bodyPr wrap="square">
            <a:spAutoFit/>
          </a:bodyPr>
          <a:lstStyle/>
          <a:p>
            <a:r>
              <a:rPr lang="en-DE" sz="1100" dirty="0">
                <a:solidFill>
                  <a:srgbClr val="0305FF"/>
                </a:solidFill>
              </a:rPr>
              <a:t>Kenneth Ward Church and Patrick Hanks. "Word association norms, mutual information, and lexicography". Comput. Linguist. 16 (1): 22–29. </a:t>
            </a:r>
            <a:r>
              <a:rPr lang="en-DE" sz="1100" b="1" dirty="0">
                <a:solidFill>
                  <a:srgbClr val="FF0000"/>
                </a:solidFill>
              </a:rPr>
              <a:t>1990</a:t>
            </a:r>
            <a:r>
              <a:rPr lang="en-DE" sz="1100" dirty="0">
                <a:solidFill>
                  <a:srgbClr val="0305FF"/>
                </a:solidFill>
              </a:rPr>
              <a:t>.</a:t>
            </a:r>
          </a:p>
        </p:txBody>
      </p:sp>
    </p:spTree>
    <p:extLst>
      <p:ext uri="{BB962C8B-B14F-4D97-AF65-F5344CB8AC3E}">
        <p14:creationId xmlns:p14="http://schemas.microsoft.com/office/powerpoint/2010/main" val="144941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Skip-Grams with Negative Sampling (SGNS)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SGNS finds a vector </a:t>
                </a:r>
                <a14:m>
                  <m:oMath xmlns:m="http://schemas.openxmlformats.org/officeDocument/2006/math">
                    <m:acc>
                      <m:accPr>
                        <m:chr m:val="⃗"/>
                        <m:ctrlPr>
                          <a:rPr lang="en-US" sz="2400" i="1" smtClean="0">
                            <a:solidFill>
                              <a:schemeClr val="accent1">
                                <a:lumMod val="50000"/>
                              </a:schemeClr>
                            </a:solidFill>
                            <a:latin typeface="Cambria Math" panose="02040503050406030204" pitchFamily="18" charset="0"/>
                          </a:rPr>
                        </m:ctrlPr>
                      </m:accPr>
                      <m:e>
                        <m:r>
                          <a:rPr lang="en-US" sz="2400" b="0" i="1" smtClean="0">
                            <a:solidFill>
                              <a:schemeClr val="accent1">
                                <a:lumMod val="50000"/>
                              </a:schemeClr>
                            </a:solidFill>
                            <a:latin typeface="Cambria Math" panose="02040503050406030204" pitchFamily="18" charset="0"/>
                          </a:rPr>
                          <m:t>𝑤</m:t>
                        </m:r>
                      </m:e>
                    </m:acc>
                  </m:oMath>
                </a14:m>
                <a:r>
                  <a:rPr lang="en-GB" sz="2400" dirty="0">
                    <a:solidFill>
                      <a:schemeClr val="accent1">
                        <a:lumMod val="50000"/>
                      </a:schemeClr>
                    </a:solidFill>
                  </a:rPr>
                  <a:t> </a:t>
                </a:r>
                <a:r>
                  <a:rPr lang="en-GB" sz="2400" dirty="0"/>
                  <a:t>for each word </a:t>
                </a:r>
                <a14:m>
                  <m:oMath xmlns:m="http://schemas.openxmlformats.org/officeDocument/2006/math">
                    <m:r>
                      <a:rPr lang="en-US" sz="2400" b="0" i="1" smtClean="0">
                        <a:solidFill>
                          <a:schemeClr val="accent1">
                            <a:lumMod val="50000"/>
                          </a:schemeClr>
                        </a:solidFill>
                        <a:latin typeface="Cambria Math" panose="02040503050406030204" pitchFamily="18" charset="0"/>
                      </a:rPr>
                      <m:t>𝑤</m:t>
                    </m:r>
                  </m:oMath>
                </a14:m>
                <a:r>
                  <a:rPr lang="en-GB" sz="2400" dirty="0">
                    <a:solidFill>
                      <a:schemeClr val="accent1">
                        <a:lumMod val="50000"/>
                      </a:schemeClr>
                    </a:solidFill>
                  </a:rPr>
                  <a:t> </a:t>
                </a:r>
                <a:r>
                  <a:rPr lang="en-GB" sz="2400" dirty="0"/>
                  <a:t>in our vocabulary </a:t>
                </a:r>
                <a14:m>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𝑉</m:t>
                        </m:r>
                      </m:e>
                      <m:sub>
                        <m:r>
                          <a:rPr lang="en-US" sz="2400" b="0" i="1" smtClean="0">
                            <a:solidFill>
                              <a:schemeClr val="accent1">
                                <a:lumMod val="50000"/>
                              </a:schemeClr>
                            </a:solidFill>
                            <a:latin typeface="Cambria Math" panose="02040503050406030204" pitchFamily="18" charset="0"/>
                          </a:rPr>
                          <m:t>𝑊</m:t>
                        </m:r>
                      </m:sub>
                    </m:sSub>
                  </m:oMath>
                </a14:m>
                <a:endParaRPr lang="en-GB" sz="2400" dirty="0"/>
              </a:p>
              <a:p>
                <a:r>
                  <a:rPr lang="en-US" sz="2400" dirty="0"/>
                  <a:t>Each such vector has </a:t>
                </a:r>
                <a14:m>
                  <m:oMath xmlns:m="http://schemas.openxmlformats.org/officeDocument/2006/math">
                    <m:r>
                      <a:rPr lang="en-US" sz="2400" b="0" i="1" smtClean="0">
                        <a:latin typeface="Cambria Math" panose="02040503050406030204" pitchFamily="18" charset="0"/>
                      </a:rPr>
                      <m:t>𝑑</m:t>
                    </m:r>
                  </m:oMath>
                </a14:m>
                <a:r>
                  <a:rPr lang="en-US" sz="2400" dirty="0"/>
                  <a:t> latent dimensions (e.g. </a:t>
                </a:r>
                <a14:m>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=100</m:t>
                    </m:r>
                  </m:oMath>
                </a14:m>
                <a:r>
                  <a:rPr lang="en-US" sz="2400" dirty="0"/>
                  <a:t>)</a:t>
                </a:r>
              </a:p>
              <a:p>
                <a:r>
                  <a:rPr lang="en-US" sz="2400" dirty="0"/>
                  <a:t>Effectively, it learns a matrix </a:t>
                </a:r>
                <a14:m>
                  <m:oMath xmlns:m="http://schemas.openxmlformats.org/officeDocument/2006/math">
                    <m:r>
                      <a:rPr lang="en-US" sz="2400" b="0" i="1" smtClean="0">
                        <a:solidFill>
                          <a:schemeClr val="accent1">
                            <a:lumMod val="50000"/>
                          </a:schemeClr>
                        </a:solidFill>
                        <a:latin typeface="Cambria Math" panose="02040503050406030204" pitchFamily="18" charset="0"/>
                      </a:rPr>
                      <m:t>𝑊</m:t>
                    </m:r>
                  </m:oMath>
                </a14:m>
                <a:r>
                  <a:rPr lang="en-US" sz="2400" dirty="0">
                    <a:solidFill>
                      <a:schemeClr val="accent1">
                        <a:lumMod val="50000"/>
                      </a:schemeClr>
                    </a:solidFill>
                  </a:rPr>
                  <a:t> </a:t>
                </a:r>
                <a:r>
                  <a:rPr lang="en-US" sz="2400" dirty="0"/>
                  <a:t>whose rows represent </a:t>
                </a:r>
                <a14:m>
                  <m:oMath xmlns:m="http://schemas.openxmlformats.org/officeDocument/2006/math">
                    <m:sSub>
                      <m:sSubPr>
                        <m:ctrlPr>
                          <a:rPr lang="en-US" sz="2400" b="0" i="1" smtClean="0">
                            <a:solidFill>
                              <a:schemeClr val="accent1">
                                <a:lumMod val="50000"/>
                              </a:schemeClr>
                            </a:solidFill>
                            <a:latin typeface="Cambria Math" panose="02040503050406030204" pitchFamily="18" charset="0"/>
                          </a:rPr>
                        </m:ctrlPr>
                      </m:sSubPr>
                      <m:e>
                        <m:r>
                          <a:rPr lang="en-US" sz="2400" b="0" i="1" smtClean="0">
                            <a:solidFill>
                              <a:schemeClr val="accent1">
                                <a:lumMod val="50000"/>
                              </a:schemeClr>
                            </a:solidFill>
                            <a:latin typeface="Cambria Math" panose="02040503050406030204" pitchFamily="18" charset="0"/>
                          </a:rPr>
                          <m:t>𝑉</m:t>
                        </m:r>
                      </m:e>
                      <m:sub>
                        <m:r>
                          <a:rPr lang="en-US" sz="2400" b="0" i="1" smtClean="0">
                            <a:solidFill>
                              <a:schemeClr val="accent1">
                                <a:lumMod val="50000"/>
                              </a:schemeClr>
                            </a:solidFill>
                            <a:latin typeface="Cambria Math" panose="02040503050406030204" pitchFamily="18" charset="0"/>
                          </a:rPr>
                          <m:t>𝑊</m:t>
                        </m:r>
                      </m:sub>
                    </m:sSub>
                  </m:oMath>
                </a14:m>
                <a:endParaRPr lang="en-US" sz="2400" dirty="0"/>
              </a:p>
              <a:p>
                <a:r>
                  <a:rPr lang="en-US" sz="2400" b="1" dirty="0"/>
                  <a:t>Key point:</a:t>
                </a:r>
                <a:r>
                  <a:rPr lang="en-US" sz="2400" dirty="0"/>
                  <a:t> it also learns a similar auxiliary matrix </a:t>
                </a:r>
                <a14:m>
                  <m:oMath xmlns:m="http://schemas.openxmlformats.org/officeDocument/2006/math">
                    <m:r>
                      <a:rPr lang="en-US" sz="2400" i="1" dirty="0" smtClean="0">
                        <a:solidFill>
                          <a:schemeClr val="accent2"/>
                        </a:solidFill>
                        <a:latin typeface="Cambria Math" panose="02040503050406030204" pitchFamily="18" charset="0"/>
                      </a:rPr>
                      <m:t>𝐶</m:t>
                    </m:r>
                  </m:oMath>
                </a14:m>
                <a:r>
                  <a:rPr lang="en-US" sz="2400" dirty="0"/>
                  <a:t> of context vectors</a:t>
                </a:r>
              </a:p>
              <a:p>
                <a:r>
                  <a:rPr lang="en-US" sz="2400" dirty="0"/>
                  <a:t>In fact, each word has two embeddings</a:t>
                </a:r>
              </a:p>
              <a:p>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15" t="-859"/>
                </a:stretch>
              </a:blipFill>
            </p:spPr>
            <p:txBody>
              <a:bodyPr/>
              <a:lstStyle/>
              <a:p>
                <a:r>
                  <a:rPr lang="en-US">
                    <a:noFill/>
                  </a:rPr>
                  <a:t> </a:t>
                </a:r>
              </a:p>
            </p:txBody>
          </p:sp>
        </mc:Fallback>
      </mc:AlternateContent>
      <p:grpSp>
        <p:nvGrpSpPr>
          <p:cNvPr id="9" name="Group 8"/>
          <p:cNvGrpSpPr/>
          <p:nvPr/>
        </p:nvGrpSpPr>
        <p:grpSpPr>
          <a:xfrm>
            <a:off x="351835" y="4005063"/>
            <a:ext cx="863165" cy="1712186"/>
            <a:chOff x="469113" y="4197086"/>
            <a:chExt cx="1150887" cy="2282916"/>
          </a:xfrm>
        </p:grpSpPr>
        <mc:AlternateContent xmlns:mc="http://schemas.openxmlformats.org/markup-compatibility/2006" xmlns:a14="http://schemas.microsoft.com/office/drawing/2010/main">
          <mc:Choice Requires="a14">
            <p:sp>
              <p:nvSpPr>
                <p:cNvPr id="5" name="Rectangle 4"/>
                <p:cNvSpPr/>
                <p:nvPr/>
              </p:nvSpPr>
              <p:spPr>
                <a:xfrm>
                  <a:off x="900000" y="4680000"/>
                  <a:ext cx="720000" cy="180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smtClean="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900000" y="468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00000" y="4197086"/>
                  <a:ext cx="72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00000" y="4197086"/>
                  <a:ext cx="720000" cy="492443"/>
                </a:xfrm>
                <a:prstGeom prst="rect">
                  <a:avLst/>
                </a:prstGeom>
                <a:blipFill>
                  <a:blip r:embed="rId5"/>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rot="16200000">
                  <a:off x="-184665" y="5333780"/>
                  <a:ext cx="180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rot="16200000">
                  <a:off x="-184666" y="5395334"/>
                  <a:ext cx="1800000" cy="369332"/>
                </a:xfrm>
                <a:prstGeom prst="rect">
                  <a:avLst/>
                </a:prstGeom>
                <a:blipFill rotWithShape="0">
                  <a:blip r:embed="rId6"/>
                  <a:stretch>
                    <a:fillRect/>
                  </a:stretch>
                </a:blipFill>
              </p:spPr>
              <p:txBody>
                <a:bodyPr/>
                <a:lstStyle/>
                <a:p>
                  <a:r>
                    <a:rPr lang="en-GB">
                      <a:noFill/>
                    </a:rPr>
                    <a:t> </a:t>
                  </a:r>
                </a:p>
              </p:txBody>
            </p:sp>
          </mc:Fallback>
        </mc:AlternateContent>
      </p:grpSp>
      <p:grpSp>
        <p:nvGrpSpPr>
          <p:cNvPr id="12" name="Group 11"/>
          <p:cNvGrpSpPr/>
          <p:nvPr/>
        </p:nvGrpSpPr>
        <p:grpSpPr>
          <a:xfrm>
            <a:off x="648000" y="4433154"/>
            <a:ext cx="4398516" cy="646331"/>
            <a:chOff x="864000" y="4767873"/>
            <a:chExt cx="5864688" cy="861775"/>
          </a:xfrm>
        </p:grpSpPr>
        <p:sp>
          <p:nvSpPr>
            <p:cNvPr id="8" name="Rectangle 7"/>
            <p:cNvSpPr/>
            <p:nvPr/>
          </p:nvSpPr>
          <p:spPr>
            <a:xfrm>
              <a:off x="864000" y="4860000"/>
              <a:ext cx="792000" cy="18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1656000" y="4950000"/>
              <a:ext cx="720000" cy="0"/>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471999" y="4767873"/>
                  <a:ext cx="4256689" cy="861775"/>
                </a:xfrm>
                <a:prstGeom prst="rect">
                  <a:avLst/>
                </a:prstGeom>
                <a:noFill/>
              </p:spPr>
              <p:txBody>
                <a:bodyPr wrap="square" rtlCol="0">
                  <a:spAutoFit/>
                </a:bodyPr>
                <a:lstStyle/>
                <a:p>
                  <a14:m>
                    <m:oMath xmlns:m="http://schemas.openxmlformats.org/officeDocument/2006/math">
                      <m:r>
                        <a:rPr lang="en-US" b="0" i="1" smtClean="0">
                          <a:solidFill>
                            <a:schemeClr val="accent1">
                              <a:lumMod val="50000"/>
                            </a:schemeClr>
                          </a:solidFill>
                          <a:latin typeface="Cambria Math" panose="02040503050406030204" pitchFamily="18" charset="0"/>
                        </a:rPr>
                        <m:t>𝑤</m:t>
                      </m:r>
                    </m:oMath>
                  </a14:m>
                  <a:r>
                    <a:rPr lang="en-GB" dirty="0"/>
                    <a:t>:</a:t>
                  </a:r>
                  <a:r>
                    <a:rPr lang="en-GB" dirty="0" err="1"/>
                    <a:t>wampimuk</a:t>
                  </a:r>
                  <a:r>
                    <a:rPr lang="en-GB"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(−3.1, 4.15, 9.2, −6.5,…)</m:t>
                      </m:r>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471999" y="4767873"/>
                  <a:ext cx="4256689" cy="861775"/>
                </a:xfrm>
                <a:prstGeom prst="rect">
                  <a:avLst/>
                </a:prstGeom>
                <a:blipFill rotWithShape="0">
                  <a:blip r:embed="rId7"/>
                  <a:stretch>
                    <a:fillRect l="-573" t="-3774" b="-6604"/>
                  </a:stretch>
                </a:blipFill>
              </p:spPr>
              <p:txBody>
                <a:bodyPr/>
                <a:lstStyle/>
                <a:p>
                  <a:r>
                    <a:rPr lang="en-US">
                      <a:noFill/>
                    </a:rPr>
                    <a:t> </a:t>
                  </a:r>
                </a:p>
              </p:txBody>
            </p:sp>
          </mc:Fallback>
        </mc:AlternateContent>
      </p:grpSp>
      <p:grpSp>
        <p:nvGrpSpPr>
          <p:cNvPr id="18" name="Group 17"/>
          <p:cNvGrpSpPr/>
          <p:nvPr/>
        </p:nvGrpSpPr>
        <p:grpSpPr>
          <a:xfrm>
            <a:off x="5211833" y="4005063"/>
            <a:ext cx="863165" cy="1712186"/>
            <a:chOff x="6949113" y="4197086"/>
            <a:chExt cx="1150887" cy="2282916"/>
          </a:xfrm>
        </p:grpSpPr>
        <mc:AlternateContent xmlns:mc="http://schemas.openxmlformats.org/markup-compatibility/2006" xmlns:a14="http://schemas.microsoft.com/office/drawing/2010/main">
          <mc:Choice Requires="a14">
            <p:sp>
              <p:nvSpPr>
                <p:cNvPr id="13" name="Rectangle 12"/>
                <p:cNvSpPr/>
                <p:nvPr/>
              </p:nvSpPr>
              <p:spPr>
                <a:xfrm>
                  <a:off x="7380000" y="4680000"/>
                  <a:ext cx="720000" cy="180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380000" y="4680000"/>
                  <a:ext cx="720000" cy="1800000"/>
                </a:xfrm>
                <a:prstGeom prst="rect">
                  <a:avLst/>
                </a:prstGeom>
                <a:blipFill rotWithShape="0">
                  <a:blip r:embed="rId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16200000">
                  <a:off x="6295335" y="5333780"/>
                  <a:ext cx="180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rot="16200000">
                  <a:off x="6295334" y="5395334"/>
                  <a:ext cx="1800000"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380000" y="4197086"/>
                  <a:ext cx="72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7380000" y="4197086"/>
                  <a:ext cx="720000" cy="492443"/>
                </a:xfrm>
                <a:prstGeom prst="rect">
                  <a:avLst/>
                </a:prstGeom>
                <a:blipFill>
                  <a:blip r:embed="rId10"/>
                  <a:stretch>
                    <a:fillRect/>
                  </a:stretch>
                </a:blipFill>
              </p:spPr>
              <p:txBody>
                <a:bodyPr/>
                <a:lstStyle/>
                <a:p>
                  <a:r>
                    <a:rPr lang="en-DE">
                      <a:noFill/>
                    </a:rPr>
                    <a:t> </a:t>
                  </a:r>
                </a:p>
              </p:txBody>
            </p:sp>
          </mc:Fallback>
        </mc:AlternateContent>
      </p:grpSp>
      <p:grpSp>
        <p:nvGrpSpPr>
          <p:cNvPr id="21" name="Group 20"/>
          <p:cNvGrpSpPr/>
          <p:nvPr/>
        </p:nvGrpSpPr>
        <p:grpSpPr>
          <a:xfrm>
            <a:off x="1854000" y="5375038"/>
            <a:ext cx="4248000" cy="646331"/>
            <a:chOff x="2472000" y="6023720"/>
            <a:chExt cx="5664000" cy="861775"/>
          </a:xfrm>
        </p:grpSpPr>
        <p:sp>
          <p:nvSpPr>
            <p:cNvPr id="16" name="Rectangle 15"/>
            <p:cNvSpPr/>
            <p:nvPr/>
          </p:nvSpPr>
          <p:spPr>
            <a:xfrm>
              <a:off x="7344000" y="6120000"/>
              <a:ext cx="792000" cy="18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flipH="1">
              <a:off x="6624000" y="6208386"/>
              <a:ext cx="720000" cy="0"/>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2472000" y="6023720"/>
                  <a:ext cx="4256689" cy="861775"/>
                </a:xfrm>
                <a:prstGeom prst="rect">
                  <a:avLst/>
                </a:prstGeom>
                <a:noFill/>
              </p:spPr>
              <p:txBody>
                <a:bodyPr wrap="square" rtlCol="0">
                  <a:spAutoFit/>
                </a:bodyPr>
                <a:lstStyle/>
                <a:p>
                  <a14:m>
                    <m:oMath xmlns:m="http://schemas.openxmlformats.org/officeDocument/2006/math">
                      <m:r>
                        <a:rPr lang="en-US" b="0" i="1" smtClean="0">
                          <a:solidFill>
                            <a:schemeClr val="accent2"/>
                          </a:solidFill>
                          <a:latin typeface="Cambria Math" panose="02040503050406030204" pitchFamily="18" charset="0"/>
                        </a:rPr>
                        <m:t>𝑐</m:t>
                      </m:r>
                    </m:oMath>
                  </a14:m>
                  <a:r>
                    <a:rPr lang="en-GB" dirty="0"/>
                    <a:t>:wampimuk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(−5.6, 2.95, 1.4, −1.3,…)</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472000" y="6023720"/>
                  <a:ext cx="4256689" cy="369332"/>
                </a:xfrm>
                <a:prstGeom prst="rect">
                  <a:avLst/>
                </a:prstGeom>
                <a:blipFill rotWithShape="0">
                  <a:blip r:embed="rId11"/>
                  <a:stretch>
                    <a:fillRect t="-8197" b="-2459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1782000" y="5031750"/>
                <a:ext cx="187335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oMath>
                  </m:oMathPara>
                </a14:m>
                <a:endParaRPr lang="en-GB" sz="21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782000" y="5031750"/>
                <a:ext cx="1873350" cy="415498"/>
              </a:xfrm>
              <a:prstGeom prst="rect">
                <a:avLst/>
              </a:prstGeom>
              <a:blipFill rotWithShape="0">
                <a:blip r:embed="rId12"/>
                <a:stretch>
                  <a:fillRect/>
                </a:stretch>
              </a:blipFill>
            </p:spPr>
            <p:txBody>
              <a:bodyPr/>
              <a:lstStyle/>
              <a:p>
                <a:r>
                  <a:rPr lang="en-US">
                    <a:noFill/>
                  </a:rPr>
                  <a:t> </a:t>
                </a:r>
              </a:p>
            </p:txBody>
          </p:sp>
        </mc:Fallback>
      </mc:AlternateContent>
      <p:sp>
        <p:nvSpPr>
          <p:cNvPr id="22" name="Slide Number Placeholder 21"/>
          <p:cNvSpPr>
            <a:spLocks noGrp="1"/>
          </p:cNvSpPr>
          <p:nvPr>
            <p:ph type="sldNum" sz="quarter" idx="12"/>
          </p:nvPr>
        </p:nvSpPr>
        <p:spPr/>
        <p:txBody>
          <a:bodyPr/>
          <a:lstStyle/>
          <a:p>
            <a:fld id="{7F92B3FB-2F82-4CB9-93A4-1640FC20E3CE}" type="slidenum">
              <a:rPr lang="en-GB" smtClean="0"/>
              <a:t>40</a:t>
            </a:fld>
            <a:endParaRPr lang="en-GB"/>
          </a:p>
        </p:txBody>
      </p:sp>
      <p:sp>
        <p:nvSpPr>
          <p:cNvPr id="23" name="TextBox 22"/>
          <p:cNvSpPr txBox="1"/>
          <p:nvPr/>
        </p:nvSpPr>
        <p:spPr>
          <a:xfrm>
            <a:off x="3491880" y="6146140"/>
            <a:ext cx="3096344" cy="523220"/>
          </a:xfrm>
          <a:prstGeom prst="rect">
            <a:avLst/>
          </a:prstGeom>
          <a:noFill/>
        </p:spPr>
        <p:txBody>
          <a:bodyPr wrap="square" rtlCol="0">
            <a:spAutoFit/>
          </a:bodyPr>
          <a:lstStyle/>
          <a:p>
            <a:r>
              <a:rPr lang="en-GB" sz="1400" dirty="0">
                <a:solidFill>
                  <a:srgbClr val="0B05FF"/>
                </a:solidFill>
              </a:rPr>
              <a:t>“word2vec Explained…”</a:t>
            </a:r>
          </a:p>
          <a:p>
            <a:r>
              <a:rPr lang="en-US" sz="1400" dirty="0">
                <a:solidFill>
                  <a:srgbClr val="0B05FF"/>
                </a:solidFill>
              </a:rPr>
              <a:t>Goldberg &amp; Levy, </a:t>
            </a:r>
            <a:r>
              <a:rPr lang="en-US" sz="1400" dirty="0" err="1">
                <a:solidFill>
                  <a:srgbClr val="0B05FF"/>
                </a:solidFill>
              </a:rPr>
              <a:t>arXiv</a:t>
            </a:r>
            <a:r>
              <a:rPr lang="en-US" sz="1400" dirty="0">
                <a:solidFill>
                  <a:srgbClr val="0B05FF"/>
                </a:solidFill>
              </a:rPr>
              <a:t> 2014</a:t>
            </a:r>
            <a:endParaRPr lang="en-GB" sz="1400" dirty="0">
              <a:solidFill>
                <a:srgbClr val="0B05FF"/>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4123897-0EE6-1440-9FFE-7614C961262E}"/>
                  </a:ext>
                </a:extLst>
              </p:cNvPr>
              <p:cNvSpPr txBox="1"/>
              <p:nvPr/>
            </p:nvSpPr>
            <p:spPr>
              <a:xfrm>
                <a:off x="6836269" y="4047685"/>
                <a:ext cx="2270301" cy="369332"/>
              </a:xfrm>
              <a:prstGeom prst="rect">
                <a:avLst/>
              </a:prstGeom>
              <a:noFill/>
            </p:spPr>
            <p:txBody>
              <a:bodyPr wrap="none" rtlCol="0">
                <a:spAutoFit/>
              </a:bodyPr>
              <a:lstStyle/>
              <a:p>
                <a14:m>
                  <m:oMath xmlns:m="http://schemas.openxmlformats.org/officeDocument/2006/math">
                    <m:r>
                      <a:rPr lang="de-DE" b="0" i="1" dirty="0" smtClean="0">
                        <a:latin typeface="Cambria Math" panose="02040503050406030204" pitchFamily="18" charset="0"/>
                      </a:rPr>
                      <m:t>𝑑</m:t>
                    </m:r>
                  </m:oMath>
                </a14:m>
                <a:r>
                  <a:rPr lang="de-DE" b="0" dirty="0"/>
                  <a:t> was call</a:t>
                </a:r>
                <a:r>
                  <a:rPr lang="de-DE" dirty="0"/>
                  <a:t>ed </a:t>
                </a:r>
                <a14:m>
                  <m:oMath xmlns:m="http://schemas.openxmlformats.org/officeDocument/2006/math">
                    <m:r>
                      <a:rPr lang="de-DE" b="0" i="1" smtClean="0">
                        <a:latin typeface="Cambria Math" panose="02040503050406030204" pitchFamily="18" charset="0"/>
                      </a:rPr>
                      <m:t>𝑁</m:t>
                    </m:r>
                  </m:oMath>
                </a14:m>
                <a:r>
                  <a:rPr lang="en-DE" dirty="0"/>
                  <a:t> before</a:t>
                </a:r>
              </a:p>
            </p:txBody>
          </p:sp>
        </mc:Choice>
        <mc:Fallback xmlns="">
          <p:sp>
            <p:nvSpPr>
              <p:cNvPr id="24" name="TextBox 23">
                <a:extLst>
                  <a:ext uri="{FF2B5EF4-FFF2-40B4-BE49-F238E27FC236}">
                    <a16:creationId xmlns:a16="http://schemas.microsoft.com/office/drawing/2014/main" id="{94123897-0EE6-1440-9FFE-7614C961262E}"/>
                  </a:ext>
                </a:extLst>
              </p:cNvPr>
              <p:cNvSpPr txBox="1">
                <a:spLocks noRot="1" noChangeAspect="1" noMove="1" noResize="1" noEditPoints="1" noAdjustHandles="1" noChangeArrowheads="1" noChangeShapeType="1" noTextEdit="1"/>
              </p:cNvSpPr>
              <p:nvPr/>
            </p:nvSpPr>
            <p:spPr>
              <a:xfrm>
                <a:off x="6836269" y="4047685"/>
                <a:ext cx="2270301" cy="369332"/>
              </a:xfrm>
              <a:prstGeom prst="rect">
                <a:avLst/>
              </a:prstGeom>
              <a:blipFill>
                <a:blip r:embed="rId13"/>
                <a:stretch>
                  <a:fillRect t="-6667" r="-1111" b="-23333"/>
                </a:stretch>
              </a:blipFill>
            </p:spPr>
            <p:txBody>
              <a:bodyPr/>
              <a:lstStyle/>
              <a:p>
                <a:r>
                  <a:rPr lang="en-DE">
                    <a:noFill/>
                  </a:rPr>
                  <a:t> </a:t>
                </a:r>
              </a:p>
            </p:txBody>
          </p:sp>
        </mc:Fallback>
      </mc:AlternateContent>
    </p:spTree>
    <p:extLst>
      <p:ext uri="{BB962C8B-B14F-4D97-AF65-F5344CB8AC3E}">
        <p14:creationId xmlns:p14="http://schemas.microsoft.com/office/powerpoint/2010/main" val="163187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9"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52A4-965C-4547-BEA5-4EA06644567A}"/>
              </a:ext>
            </a:extLst>
          </p:cNvPr>
          <p:cNvSpPr>
            <a:spLocks noGrp="1"/>
          </p:cNvSpPr>
          <p:nvPr>
            <p:ph type="title"/>
          </p:nvPr>
        </p:nvSpPr>
        <p:spPr/>
        <p:txBody>
          <a:bodyPr/>
          <a:lstStyle/>
          <a:p>
            <a:r>
              <a:rPr lang="en-DE" dirty="0"/>
              <a:t>Coming back to Negative 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4B41CE-E6E6-2341-B510-273DB9D62207}"/>
                  </a:ext>
                </a:extLst>
              </p:cNvPr>
              <p:cNvSpPr>
                <a:spLocks noGrp="1"/>
              </p:cNvSpPr>
              <p:nvPr>
                <p:ph idx="1"/>
              </p:nvPr>
            </p:nvSpPr>
            <p:spPr/>
            <p:txBody>
              <a:bodyPr/>
              <a:lstStyle/>
              <a:p>
                <a:r>
                  <a:rPr lang="en-DE" dirty="0"/>
                  <a:t>Given </a:t>
                </a:r>
                <a14:m>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𝑤</m:t>
                    </m:r>
                    <m:r>
                      <a:rPr lang="de-DE" b="0" i="1" smtClean="0">
                        <a:latin typeface="Cambria Math" panose="02040503050406030204" pitchFamily="18" charset="0"/>
                      </a:rPr>
                      <m:t>, </m:t>
                    </m:r>
                    <m:r>
                      <a:rPr lang="de-DE" b="0" i="1" smtClean="0">
                        <a:latin typeface="Cambria Math" panose="02040503050406030204" pitchFamily="18" charset="0"/>
                      </a:rPr>
                      <m:t>𝑐</m:t>
                    </m:r>
                    <m:r>
                      <a:rPr lang="de-DE" b="0" i="1" smtClean="0">
                        <a:latin typeface="Cambria Math" panose="02040503050406030204" pitchFamily="18" charset="0"/>
                      </a:rPr>
                      <m:t>)</m:t>
                    </m:r>
                  </m:oMath>
                </a14:m>
                <a:r>
                  <a:rPr lang="en-DE" dirty="0"/>
                  <a:t>: word and context</a:t>
                </a:r>
              </a:p>
              <a:p>
                <a:r>
                  <a:rPr lang="en-DE" dirty="0"/>
                  <a:t>Let </a:t>
                </a:r>
                <a14:m>
                  <m:oMath xmlns:m="http://schemas.openxmlformats.org/officeDocument/2006/math">
                    <m:r>
                      <a:rPr lang="de-DE" b="0" i="1" smtClean="0">
                        <a:latin typeface="Cambria Math" panose="02040503050406030204" pitchFamily="18" charset="0"/>
                      </a:rPr>
                      <m:t>𝑃</m:t>
                    </m:r>
                    <m:d>
                      <m:dPr>
                        <m:endChr m:val="|"/>
                        <m:ctrlPr>
                          <a:rPr lang="de-DE" b="0" i="1" smtClean="0">
                            <a:latin typeface="Cambria Math" panose="02040503050406030204" pitchFamily="18" charset="0"/>
                          </a:rPr>
                        </m:ctrlPr>
                      </m:dPr>
                      <m:e>
                        <m:r>
                          <a:rPr lang="de-DE" b="0" i="1" smtClean="0">
                            <a:latin typeface="Cambria Math" panose="02040503050406030204" pitchFamily="18" charset="0"/>
                          </a:rPr>
                          <m:t>𝐷</m:t>
                        </m:r>
                        <m:r>
                          <a:rPr lang="de-DE" b="0" i="1" smtClean="0">
                            <a:latin typeface="Cambria Math" panose="02040503050406030204" pitchFamily="18" charset="0"/>
                          </a:rPr>
                          <m:t>=1</m:t>
                        </m:r>
                      </m:e>
                    </m:d>
                    <m:r>
                      <a:rPr lang="de-DE" b="0" i="1" smtClean="0">
                        <a:latin typeface="Cambria Math" panose="02040503050406030204" pitchFamily="18" charset="0"/>
                      </a:rPr>
                      <m:t> </m:t>
                    </m:r>
                    <m:r>
                      <a:rPr lang="de-DE" b="0" i="1" smtClean="0">
                        <a:latin typeface="Cambria Math" panose="02040503050406030204" pitchFamily="18" charset="0"/>
                      </a:rPr>
                      <m:t>𝑤</m:t>
                    </m:r>
                    <m:r>
                      <a:rPr lang="de-DE" b="0" i="1" smtClean="0">
                        <a:latin typeface="Cambria Math" panose="02040503050406030204" pitchFamily="18" charset="0"/>
                      </a:rPr>
                      <m:t>, </m:t>
                    </m:r>
                    <m:r>
                      <a:rPr lang="de-DE" b="0" i="1" smtClean="0">
                        <a:latin typeface="Cambria Math" panose="02040503050406030204" pitchFamily="18" charset="0"/>
                      </a:rPr>
                      <m:t>𝑐</m:t>
                    </m:r>
                    <m:r>
                      <a:rPr lang="de-DE" b="0" i="1" smtClean="0">
                        <a:latin typeface="Cambria Math" panose="02040503050406030204" pitchFamily="18" charset="0"/>
                      </a:rPr>
                      <m:t>)</m:t>
                    </m:r>
                  </m:oMath>
                </a14:m>
                <a:r>
                  <a:rPr lang="en-DE" dirty="0"/>
                  <a:t> be the probability that </a:t>
                </a:r>
                <a14:m>
                  <m:oMath xmlns:m="http://schemas.openxmlformats.org/officeDocument/2006/math">
                    <m:r>
                      <a:rPr lang="de-DE" i="1">
                        <a:latin typeface="Cambria Math" panose="02040503050406030204" pitchFamily="18" charset="0"/>
                      </a:rPr>
                      <m:t>(</m:t>
                    </m:r>
                    <m:r>
                      <a:rPr lang="de-DE" i="1">
                        <a:latin typeface="Cambria Math" panose="02040503050406030204" pitchFamily="18" charset="0"/>
                      </a:rPr>
                      <m:t>𝑤</m:t>
                    </m:r>
                    <m:r>
                      <a:rPr lang="de-DE" i="1">
                        <a:latin typeface="Cambria Math" panose="02040503050406030204" pitchFamily="18" charset="0"/>
                      </a:rPr>
                      <m:t>, </m:t>
                    </m:r>
                    <m:r>
                      <a:rPr lang="de-DE" i="1">
                        <a:latin typeface="Cambria Math" panose="02040503050406030204" pitchFamily="18" charset="0"/>
                      </a:rPr>
                      <m:t>𝑐</m:t>
                    </m:r>
                    <m:r>
                      <a:rPr lang="de-DE" i="1">
                        <a:latin typeface="Cambria Math" panose="02040503050406030204" pitchFamily="18" charset="0"/>
                      </a:rPr>
                      <m:t>) </m:t>
                    </m:r>
                  </m:oMath>
                </a14:m>
                <a:r>
                  <a:rPr lang="en-DE" dirty="0"/>
                  <a:t>came from the corpus data</a:t>
                </a:r>
              </a:p>
              <a:p>
                <a14:m>
                  <m:oMath xmlns:m="http://schemas.openxmlformats.org/officeDocument/2006/math">
                    <m:r>
                      <a:rPr lang="de-DE" i="1">
                        <a:latin typeface="Cambria Math" panose="02040503050406030204" pitchFamily="18" charset="0"/>
                      </a:rPr>
                      <m:t>𝑃</m:t>
                    </m:r>
                    <m:d>
                      <m:dPr>
                        <m:endChr m:val="|"/>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=0</m:t>
                        </m:r>
                      </m:e>
                    </m:d>
                    <m:r>
                      <a:rPr lang="de-DE" i="1">
                        <a:latin typeface="Cambria Math" panose="02040503050406030204" pitchFamily="18" charset="0"/>
                      </a:rPr>
                      <m:t> </m:t>
                    </m:r>
                    <m:r>
                      <a:rPr lang="de-DE" i="1">
                        <a:latin typeface="Cambria Math" panose="02040503050406030204" pitchFamily="18" charset="0"/>
                      </a:rPr>
                      <m:t>𝑤</m:t>
                    </m:r>
                    <m:r>
                      <a:rPr lang="de-DE" i="1">
                        <a:latin typeface="Cambria Math" panose="02040503050406030204" pitchFamily="18" charset="0"/>
                      </a:rPr>
                      <m:t>, </m:t>
                    </m:r>
                    <m:r>
                      <a:rPr lang="de-DE" i="1">
                        <a:latin typeface="Cambria Math" panose="02040503050406030204" pitchFamily="18" charset="0"/>
                      </a:rPr>
                      <m:t>𝑐</m:t>
                    </m:r>
                    <m:r>
                      <a:rPr lang="de-DE" i="1">
                        <a:latin typeface="Cambria Math" panose="02040503050406030204" pitchFamily="18" charset="0"/>
                      </a:rPr>
                      <m:t>)</m:t>
                    </m:r>
                  </m:oMath>
                </a14:m>
                <a:r>
                  <a:rPr lang="en-DE" dirty="0"/>
                  <a:t> = probability that </a:t>
                </a:r>
                <a14:m>
                  <m:oMath xmlns:m="http://schemas.openxmlformats.org/officeDocument/2006/math">
                    <m:r>
                      <a:rPr lang="de-DE" i="1">
                        <a:latin typeface="Cambria Math" panose="02040503050406030204" pitchFamily="18" charset="0"/>
                      </a:rPr>
                      <m:t>(</m:t>
                    </m:r>
                    <m:r>
                      <a:rPr lang="de-DE" i="1">
                        <a:latin typeface="Cambria Math" panose="02040503050406030204" pitchFamily="18" charset="0"/>
                      </a:rPr>
                      <m:t>𝑤</m:t>
                    </m:r>
                    <m:r>
                      <a:rPr lang="de-DE" i="1">
                        <a:latin typeface="Cambria Math" panose="02040503050406030204" pitchFamily="18" charset="0"/>
                      </a:rPr>
                      <m:t>, </m:t>
                    </m:r>
                    <m:r>
                      <a:rPr lang="de-DE" i="1">
                        <a:latin typeface="Cambria Math" panose="02040503050406030204" pitchFamily="18" charset="0"/>
                      </a:rPr>
                      <m:t>𝑐</m:t>
                    </m:r>
                    <m:r>
                      <a:rPr lang="de-DE" i="1">
                        <a:latin typeface="Cambria Math" panose="02040503050406030204" pitchFamily="18" charset="0"/>
                      </a:rPr>
                      <m:t>) </m:t>
                    </m:r>
                  </m:oMath>
                </a14:m>
                <a:r>
                  <a:rPr lang="en-DE" dirty="0"/>
                  <a:t>are not from the corpus data</a:t>
                </a:r>
              </a:p>
              <a:p>
                <a:r>
                  <a:rPr lang="en-DE" dirty="0"/>
                  <a:t>Let us model </a:t>
                </a:r>
                <a14:m>
                  <m:oMath xmlns:m="http://schemas.openxmlformats.org/officeDocument/2006/math">
                    <m:r>
                      <a:rPr lang="de-DE" i="1">
                        <a:latin typeface="Cambria Math" panose="02040503050406030204" pitchFamily="18" charset="0"/>
                      </a:rPr>
                      <m:t>𝑃</m:t>
                    </m:r>
                    <m:d>
                      <m:dPr>
                        <m:endChr m:val="|"/>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=1</m:t>
                        </m:r>
                      </m:e>
                    </m:d>
                    <m:r>
                      <a:rPr lang="de-DE" i="1">
                        <a:latin typeface="Cambria Math" panose="02040503050406030204" pitchFamily="18" charset="0"/>
                      </a:rPr>
                      <m:t> </m:t>
                    </m:r>
                    <m:r>
                      <a:rPr lang="de-DE" i="1">
                        <a:latin typeface="Cambria Math" panose="02040503050406030204" pitchFamily="18" charset="0"/>
                      </a:rPr>
                      <m:t>𝑤</m:t>
                    </m:r>
                    <m:r>
                      <a:rPr lang="de-DE" i="1">
                        <a:latin typeface="Cambria Math" panose="02040503050406030204" pitchFamily="18" charset="0"/>
                      </a:rPr>
                      <m:t>, </m:t>
                    </m:r>
                    <m:r>
                      <a:rPr lang="de-DE" i="1">
                        <a:latin typeface="Cambria Math" panose="02040503050406030204" pitchFamily="18" charset="0"/>
                      </a:rPr>
                      <m:t>𝑐</m:t>
                    </m:r>
                    <m:r>
                      <a:rPr lang="de-DE" i="1">
                        <a:latin typeface="Cambria Math" panose="02040503050406030204" pitchFamily="18" charset="0"/>
                      </a:rPr>
                      <m:t>)</m:t>
                    </m:r>
                  </m:oMath>
                </a14:m>
                <a:r>
                  <a:rPr lang="en-DE" dirty="0"/>
                  <a:t> with </a:t>
                </a:r>
                <a14:m>
                  <m:oMath xmlns:m="http://schemas.openxmlformats.org/officeDocument/2006/math">
                    <m:r>
                      <a:rPr lang="de-DE" b="0" i="1" smtClean="0">
                        <a:latin typeface="Cambria Math" panose="02040503050406030204" pitchFamily="18" charset="0"/>
                      </a:rPr>
                      <m:t>𝑠𝑖𝑔𝑚𝑜𝑖𝑑</m:t>
                    </m:r>
                  </m:oMath>
                </a14:m>
                <a:endParaRPr lang="en-DE" dirty="0"/>
              </a:p>
              <a:p>
                <a14:m>
                  <m:oMath xmlns:m="http://schemas.openxmlformats.org/officeDocument/2006/math">
                    <m:r>
                      <a:rPr lang="de-DE" i="1">
                        <a:latin typeface="Cambria Math" panose="02040503050406030204" pitchFamily="18" charset="0"/>
                      </a:rPr>
                      <m:t>𝑃</m:t>
                    </m:r>
                    <m:d>
                      <m:dPr>
                        <m:endChr m:val="|"/>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=1</m:t>
                        </m:r>
                      </m:e>
                    </m:d>
                    <m:r>
                      <a:rPr lang="de-DE" i="1">
                        <a:latin typeface="Cambria Math" panose="02040503050406030204" pitchFamily="18" charset="0"/>
                      </a:rPr>
                      <m:t> </m:t>
                    </m:r>
                    <m:r>
                      <a:rPr lang="de-DE" i="1">
                        <a:latin typeface="Cambria Math" panose="02040503050406030204" pitchFamily="18" charset="0"/>
                      </a:rPr>
                      <m:t>𝑤</m:t>
                    </m:r>
                    <m:r>
                      <a:rPr lang="de-DE" i="1">
                        <a:latin typeface="Cambria Math" panose="02040503050406030204" pitchFamily="18" charset="0"/>
                      </a:rPr>
                      <m:t>, </m:t>
                    </m:r>
                    <m:r>
                      <a:rPr lang="de-DE" i="1">
                        <a:latin typeface="Cambria Math" panose="02040503050406030204" pitchFamily="18" charset="0"/>
                      </a:rPr>
                      <m:t>𝑐</m:t>
                    </m:r>
                    <m:r>
                      <a:rPr lang="de-DE" i="1">
                        <a:latin typeface="Cambria Math" panose="02040503050406030204" pitchFamily="18" charset="0"/>
                      </a:rPr>
                      <m:t>)=</m:t>
                    </m:r>
                    <m:r>
                      <a:rPr lang="de-DE" b="0" i="1" smtClean="0">
                        <a:latin typeface="Cambria Math" panose="02040503050406030204" pitchFamily="18" charset="0"/>
                      </a:rPr>
                      <m:t>𝑠𝑖𝑔𝑚𝑜𝑖𝑑</m:t>
                    </m:r>
                    <m:d>
                      <m:dPr>
                        <m:ctrlPr>
                          <a:rPr lang="de-DE" b="0" i="1" smtClean="0">
                            <a:latin typeface="Cambria Math" panose="02040503050406030204" pitchFamily="18" charset="0"/>
                          </a:rPr>
                        </m:ctrlPr>
                      </m:dPr>
                      <m:e>
                        <m:sSubSup>
                          <m:sSubSupPr>
                            <m:ctrlPr>
                              <a:rPr lang="de-DE" i="1">
                                <a:latin typeface="Cambria Math" panose="02040503050406030204" pitchFamily="18" charset="0"/>
                              </a:rPr>
                            </m:ctrlPr>
                          </m:sSubSupPr>
                          <m:e>
                            <m:r>
                              <a:rPr lang="de-DE" b="0" i="1" smtClean="0">
                                <a:latin typeface="Cambria Math" panose="02040503050406030204" pitchFamily="18" charset="0"/>
                              </a:rPr>
                              <m:t>𝑢</m:t>
                            </m:r>
                          </m:e>
                          <m:sub>
                            <m:r>
                              <a:rPr lang="de-DE" b="0" i="1" smtClean="0">
                                <a:latin typeface="Cambria Math" panose="02040503050406030204" pitchFamily="18" charset="0"/>
                              </a:rPr>
                              <m:t>𝑤</m:t>
                            </m:r>
                          </m:sub>
                          <m:sup>
                            <m:r>
                              <a:rPr lang="de-DE" i="1">
                                <a:latin typeface="Cambria Math" panose="02040503050406030204" pitchFamily="18" charset="0"/>
                              </a:rPr>
                              <m:t>𝑇</m:t>
                            </m:r>
                          </m:sup>
                        </m:sSubSup>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b="0" i="1" smtClean="0">
                                <a:latin typeface="Cambria Math" panose="02040503050406030204" pitchFamily="18" charset="0"/>
                              </a:rPr>
                              <m:t>𝑐</m:t>
                            </m:r>
                          </m:sub>
                        </m:sSub>
                      </m:e>
                    </m:d>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1+</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𝑢</m:t>
                                </m:r>
                              </m:e>
                              <m:sub>
                                <m:r>
                                  <a:rPr lang="de-DE" b="0" i="1" smtClean="0">
                                    <a:latin typeface="Cambria Math" panose="02040503050406030204" pitchFamily="18" charset="0"/>
                                  </a:rPr>
                                  <m:t>𝑤</m:t>
                                </m:r>
                              </m:sub>
                              <m:sup>
                                <m:r>
                                  <a:rPr lang="de-DE" b="0" i="1" smtClean="0">
                                    <a:latin typeface="Cambria Math" panose="02040503050406030204" pitchFamily="18" charset="0"/>
                                  </a:rPr>
                                  <m:t>𝑇</m:t>
                                </m:r>
                              </m:sup>
                            </m:sSubSup>
                            <m:sSub>
                              <m:sSubPr>
                                <m:ctrlPr>
                                  <a:rPr lang="de-DE" b="0" i="1" smtClean="0">
                                    <a:latin typeface="Cambria Math" panose="02040503050406030204" pitchFamily="18" charset="0"/>
                                  </a:rPr>
                                </m:ctrlPr>
                              </m:sSubPr>
                              <m:e>
                                <m:r>
                                  <a:rPr lang="de-DE" b="0" i="1" smtClean="0">
                                    <a:latin typeface="Cambria Math" panose="02040503050406030204" pitchFamily="18" charset="0"/>
                                  </a:rPr>
                                  <m:t>𝑣</m:t>
                                </m:r>
                              </m:e>
                              <m:sub>
                                <m:r>
                                  <a:rPr lang="de-DE" b="0" i="1" smtClean="0">
                                    <a:latin typeface="Cambria Math" panose="02040503050406030204" pitchFamily="18" charset="0"/>
                                  </a:rPr>
                                  <m:t>𝑐</m:t>
                                </m:r>
                              </m:sub>
                            </m:sSub>
                          </m:sup>
                        </m:sSup>
                      </m:den>
                    </m:f>
                  </m:oMath>
                </a14:m>
                <a:endParaRPr lang="en-DE" dirty="0"/>
              </a:p>
              <a:p>
                <a:r>
                  <a:rPr lang="en-DE" dirty="0"/>
                  <a:t>Objective:</a:t>
                </a:r>
              </a:p>
              <a:p>
                <a:pPr lvl="1"/>
                <a:r>
                  <a:rPr lang="en-DE" dirty="0"/>
                  <a:t>Maximize </a:t>
                </a:r>
                <a14:m>
                  <m:oMath xmlns:m="http://schemas.openxmlformats.org/officeDocument/2006/math">
                    <m:r>
                      <a:rPr lang="de-DE" i="1">
                        <a:latin typeface="Cambria Math" panose="02040503050406030204" pitchFamily="18" charset="0"/>
                      </a:rPr>
                      <m:t>𝑃</m:t>
                    </m:r>
                    <m:d>
                      <m:dPr>
                        <m:endChr m:val="|"/>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=1</m:t>
                        </m:r>
                      </m:e>
                    </m:d>
                    <m:r>
                      <a:rPr lang="de-DE" i="1">
                        <a:latin typeface="Cambria Math" panose="02040503050406030204" pitchFamily="18" charset="0"/>
                      </a:rPr>
                      <m:t> </m:t>
                    </m:r>
                    <m:r>
                      <a:rPr lang="de-DE" i="1">
                        <a:latin typeface="Cambria Math" panose="02040503050406030204" pitchFamily="18" charset="0"/>
                      </a:rPr>
                      <m:t>𝑤</m:t>
                    </m:r>
                    <m:r>
                      <a:rPr lang="de-DE" i="1">
                        <a:latin typeface="Cambria Math" panose="02040503050406030204" pitchFamily="18" charset="0"/>
                      </a:rPr>
                      <m:t>, </m:t>
                    </m:r>
                    <m:r>
                      <a:rPr lang="de-DE" i="1">
                        <a:latin typeface="Cambria Math" panose="02040503050406030204" pitchFamily="18" charset="0"/>
                      </a:rPr>
                      <m:t>𝑐</m:t>
                    </m:r>
                    <m:r>
                      <a:rPr lang="de-DE" i="1">
                        <a:latin typeface="Cambria Math" panose="02040503050406030204" pitchFamily="18" charset="0"/>
                      </a:rPr>
                      <m:t>)</m:t>
                    </m:r>
                  </m:oMath>
                </a14:m>
                <a:r>
                  <a:rPr lang="en-DE" dirty="0"/>
                  <a:t> if </a:t>
                </a:r>
                <a14:m>
                  <m:oMath xmlns:m="http://schemas.openxmlformats.org/officeDocument/2006/math">
                    <m:r>
                      <a:rPr lang="de-DE" i="1">
                        <a:latin typeface="Cambria Math" panose="02040503050406030204" pitchFamily="18" charset="0"/>
                      </a:rPr>
                      <m:t>(</m:t>
                    </m:r>
                    <m:r>
                      <a:rPr lang="de-DE" i="1">
                        <a:latin typeface="Cambria Math" panose="02040503050406030204" pitchFamily="18" charset="0"/>
                      </a:rPr>
                      <m:t>𝑤</m:t>
                    </m:r>
                    <m:r>
                      <a:rPr lang="de-DE" i="1">
                        <a:latin typeface="Cambria Math" panose="02040503050406030204" pitchFamily="18" charset="0"/>
                      </a:rPr>
                      <m:t>, </m:t>
                    </m:r>
                    <m:r>
                      <a:rPr lang="de-DE" i="1">
                        <a:latin typeface="Cambria Math" panose="02040503050406030204" pitchFamily="18" charset="0"/>
                      </a:rPr>
                      <m:t>𝑐</m:t>
                    </m:r>
                    <m:r>
                      <a:rPr lang="de-DE" i="1">
                        <a:latin typeface="Cambria Math" panose="02040503050406030204" pitchFamily="18" charset="0"/>
                      </a:rPr>
                      <m:t>) </m:t>
                    </m:r>
                  </m:oMath>
                </a14:m>
                <a:r>
                  <a:rPr lang="en-DE" dirty="0"/>
                  <a:t>is in the corpus data</a:t>
                </a:r>
              </a:p>
              <a:p>
                <a:pPr lvl="1"/>
                <a:r>
                  <a:rPr lang="en-DE" dirty="0"/>
                  <a:t>Minimize</a:t>
                </a:r>
                <a14:m>
                  <m:oMath xmlns:m="http://schemas.openxmlformats.org/officeDocument/2006/math">
                    <m:r>
                      <a:rPr lang="de-DE" i="1">
                        <a:latin typeface="Cambria Math" panose="02040503050406030204" pitchFamily="18" charset="0"/>
                      </a:rPr>
                      <m:t>𝑃</m:t>
                    </m:r>
                    <m:d>
                      <m:dPr>
                        <m:endChr m:val="|"/>
                        <m:ctrlPr>
                          <a:rPr lang="de-DE" i="1">
                            <a:latin typeface="Cambria Math" panose="02040503050406030204" pitchFamily="18" charset="0"/>
                          </a:rPr>
                        </m:ctrlPr>
                      </m:dPr>
                      <m:e>
                        <m:r>
                          <a:rPr lang="de-DE" i="1">
                            <a:latin typeface="Cambria Math" panose="02040503050406030204" pitchFamily="18" charset="0"/>
                          </a:rPr>
                          <m:t>𝐷</m:t>
                        </m:r>
                        <m:r>
                          <a:rPr lang="de-DE" i="1">
                            <a:latin typeface="Cambria Math" panose="02040503050406030204" pitchFamily="18" charset="0"/>
                          </a:rPr>
                          <m:t>=1</m:t>
                        </m:r>
                      </m:e>
                    </m:d>
                    <m:r>
                      <a:rPr lang="de-DE" i="1">
                        <a:latin typeface="Cambria Math" panose="02040503050406030204" pitchFamily="18" charset="0"/>
                      </a:rPr>
                      <m:t> </m:t>
                    </m:r>
                    <m:r>
                      <a:rPr lang="de-DE" i="1">
                        <a:latin typeface="Cambria Math" panose="02040503050406030204" pitchFamily="18" charset="0"/>
                      </a:rPr>
                      <m:t>𝑤</m:t>
                    </m:r>
                    <m:r>
                      <a:rPr lang="de-DE" i="1">
                        <a:latin typeface="Cambria Math" panose="02040503050406030204" pitchFamily="18" charset="0"/>
                      </a:rPr>
                      <m:t>, </m:t>
                    </m:r>
                    <m:r>
                      <a:rPr lang="de-DE" i="1">
                        <a:latin typeface="Cambria Math" panose="02040503050406030204" pitchFamily="18" charset="0"/>
                      </a:rPr>
                      <m:t>𝑐</m:t>
                    </m:r>
                    <m:r>
                      <a:rPr lang="de-DE" i="1">
                        <a:latin typeface="Cambria Math" panose="02040503050406030204" pitchFamily="18" charset="0"/>
                      </a:rPr>
                      <m:t>)</m:t>
                    </m:r>
                  </m:oMath>
                </a14:m>
                <a:r>
                  <a:rPr lang="en-DE" dirty="0"/>
                  <a:t> if </a:t>
                </a:r>
                <a14:m>
                  <m:oMath xmlns:m="http://schemas.openxmlformats.org/officeDocument/2006/math">
                    <m:r>
                      <a:rPr lang="de-DE" i="1">
                        <a:latin typeface="Cambria Math" panose="02040503050406030204" pitchFamily="18" charset="0"/>
                      </a:rPr>
                      <m:t>(</m:t>
                    </m:r>
                    <m:r>
                      <a:rPr lang="de-DE" i="1">
                        <a:latin typeface="Cambria Math" panose="02040503050406030204" pitchFamily="18" charset="0"/>
                      </a:rPr>
                      <m:t>𝑤</m:t>
                    </m:r>
                    <m:r>
                      <a:rPr lang="de-DE" i="1">
                        <a:latin typeface="Cambria Math" panose="02040503050406030204" pitchFamily="18" charset="0"/>
                      </a:rPr>
                      <m:t>, </m:t>
                    </m:r>
                    <m:r>
                      <a:rPr lang="de-DE" i="1">
                        <a:latin typeface="Cambria Math" panose="02040503050406030204" pitchFamily="18" charset="0"/>
                      </a:rPr>
                      <m:t>𝑐</m:t>
                    </m:r>
                    <m:r>
                      <a:rPr lang="de-DE" i="1">
                        <a:latin typeface="Cambria Math" panose="02040503050406030204" pitchFamily="18" charset="0"/>
                      </a:rPr>
                      <m:t>) </m:t>
                    </m:r>
                  </m:oMath>
                </a14:m>
                <a:r>
                  <a:rPr lang="en-DE" dirty="0"/>
                  <a:t>not in the corpus data</a:t>
                </a:r>
              </a:p>
            </p:txBody>
          </p:sp>
        </mc:Choice>
        <mc:Fallback xmlns="">
          <p:sp>
            <p:nvSpPr>
              <p:cNvPr id="3" name="Content Placeholder 2">
                <a:extLst>
                  <a:ext uri="{FF2B5EF4-FFF2-40B4-BE49-F238E27FC236}">
                    <a16:creationId xmlns:a16="http://schemas.microsoft.com/office/drawing/2014/main" id="{8E4B41CE-E6E6-2341-B510-273DB9D62207}"/>
                  </a:ext>
                </a:extLst>
              </p:cNvPr>
              <p:cNvSpPr>
                <a:spLocks noGrp="1" noRot="1" noChangeAspect="1" noMove="1" noResize="1" noEditPoints="1" noAdjustHandles="1" noChangeArrowheads="1" noChangeShapeType="1" noTextEdit="1"/>
              </p:cNvSpPr>
              <p:nvPr>
                <p:ph idx="1"/>
              </p:nvPr>
            </p:nvSpPr>
            <p:spPr>
              <a:blipFill>
                <a:blip r:embed="rId3"/>
                <a:stretch>
                  <a:fillRect l="-1389" t="-1276"/>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0595F00C-3B4B-A842-BB3F-3C0778CBA371}"/>
              </a:ext>
            </a:extLst>
          </p:cNvPr>
          <p:cNvSpPr>
            <a:spLocks noGrp="1"/>
          </p:cNvSpPr>
          <p:nvPr>
            <p:ph type="sldNum" sz="quarter" idx="12"/>
          </p:nvPr>
        </p:nvSpPr>
        <p:spPr/>
        <p:txBody>
          <a:bodyPr/>
          <a:lstStyle/>
          <a:p>
            <a:pPr>
              <a:defRPr/>
            </a:pPr>
            <a:fld id="{A4C577E2-95DD-1F4B-A688-E8FB02007787}" type="slidenum">
              <a:rPr lang="de-DE" smtClean="0"/>
              <a:pPr>
                <a:defRPr/>
              </a:pPr>
              <a:t>41</a:t>
            </a:fld>
            <a:endParaRPr lang="de-DE"/>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F1C7204-B216-A448-A51C-93838EF355A6}"/>
                  </a:ext>
                </a:extLst>
              </p:cNvPr>
              <p:cNvSpPr/>
              <p:nvPr/>
            </p:nvSpPr>
            <p:spPr>
              <a:xfrm>
                <a:off x="3275856" y="4509120"/>
                <a:ext cx="2088232"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DE" i="1" smtClean="0">
                              <a:latin typeface="Cambria Math" panose="02040503050406030204" pitchFamily="18" charset="0"/>
                            </a:rPr>
                          </m:ctrlPr>
                        </m:sSubPr>
                        <m:e>
                          <m:r>
                            <a:rPr lang="de-DE" b="0" i="1" smtClean="0">
                              <a:latin typeface="Cambria Math" panose="02040503050406030204" pitchFamily="18" charset="0"/>
                            </a:rPr>
                            <m:t>𝑢</m:t>
                          </m:r>
                        </m:e>
                        <m:sub>
                          <m:r>
                            <a:rPr lang="de-DE" b="0" i="1" smtClean="0">
                              <a:latin typeface="Cambria Math" panose="02040503050406030204" pitchFamily="18" charset="0"/>
                            </a:rPr>
                            <m:t>𝑣</m:t>
                          </m:r>
                        </m:sub>
                      </m:sSub>
                      <m:r>
                        <a:rPr lang="de-DE" b="0" i="1" smtClean="0">
                          <a:latin typeface="Cambria Math" panose="02040503050406030204" pitchFamily="18" charset="0"/>
                        </a:rPr>
                        <m:t>=</m:t>
                      </m:r>
                      <m:r>
                        <a:rPr lang="de-DE" b="0" i="1" smtClean="0">
                          <a:latin typeface="Cambria Math" panose="02040503050406030204" pitchFamily="18" charset="0"/>
                        </a:rPr>
                        <m:t>𝑊𝑤</m:t>
                      </m:r>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𝑣</m:t>
                          </m:r>
                        </m:e>
                        <m:sub>
                          <m:r>
                            <a:rPr lang="de-DE" b="0" i="1" smtClean="0">
                              <a:latin typeface="Cambria Math" panose="02040503050406030204" pitchFamily="18" charset="0"/>
                            </a:rPr>
                            <m:t>𝑐</m:t>
                          </m:r>
                        </m:sub>
                      </m:sSub>
                      <m:r>
                        <a:rPr lang="de-DE" b="0" i="1" smtClean="0">
                          <a:latin typeface="Cambria Math" panose="02040503050406030204" pitchFamily="18" charset="0"/>
                        </a:rPr>
                        <m:t>=</m:t>
                      </m:r>
                      <m:r>
                        <a:rPr lang="de-DE" b="0" i="1" smtClean="0">
                          <a:latin typeface="Cambria Math" panose="02040503050406030204" pitchFamily="18" charset="0"/>
                        </a:rPr>
                        <m:t>𝐶𝑐</m:t>
                      </m:r>
                    </m:oMath>
                  </m:oMathPara>
                </a14:m>
                <a:endParaRPr lang="en-DE" dirty="0"/>
              </a:p>
            </p:txBody>
          </p:sp>
        </mc:Choice>
        <mc:Fallback xmlns="">
          <p:sp>
            <p:nvSpPr>
              <p:cNvPr id="5" name="Rectangle 4">
                <a:extLst>
                  <a:ext uri="{FF2B5EF4-FFF2-40B4-BE49-F238E27FC236}">
                    <a16:creationId xmlns:a16="http://schemas.microsoft.com/office/drawing/2014/main" id="{8F1C7204-B216-A448-A51C-93838EF355A6}"/>
                  </a:ext>
                </a:extLst>
              </p:cNvPr>
              <p:cNvSpPr>
                <a:spLocks noRot="1" noChangeAspect="1" noMove="1" noResize="1" noEditPoints="1" noAdjustHandles="1" noChangeArrowheads="1" noChangeShapeType="1" noTextEdit="1"/>
              </p:cNvSpPr>
              <p:nvPr/>
            </p:nvSpPr>
            <p:spPr>
              <a:xfrm>
                <a:off x="3275856" y="4509120"/>
                <a:ext cx="2088232" cy="360040"/>
              </a:xfrm>
              <a:prstGeom prst="rect">
                <a:avLst/>
              </a:prstGeom>
              <a:blipFill>
                <a:blip r:embed="rId4"/>
                <a:stretch>
                  <a:fillRect b="-12903"/>
                </a:stretch>
              </a:blipFill>
            </p:spPr>
            <p:txBody>
              <a:bodyPr/>
              <a:lstStyle/>
              <a:p>
                <a:r>
                  <a:rPr lang="en-DE">
                    <a:noFill/>
                  </a:rPr>
                  <a:t> </a:t>
                </a:r>
              </a:p>
            </p:txBody>
          </p:sp>
        </mc:Fallback>
      </mc:AlternateContent>
      <p:sp>
        <p:nvSpPr>
          <p:cNvPr id="6" name="TextBox 5">
            <a:extLst>
              <a:ext uri="{FF2B5EF4-FFF2-40B4-BE49-F238E27FC236}">
                <a16:creationId xmlns:a16="http://schemas.microsoft.com/office/drawing/2014/main" id="{537FE1CC-9AB0-614A-A687-857B6B24590A}"/>
              </a:ext>
            </a:extLst>
          </p:cNvPr>
          <p:cNvSpPr txBox="1"/>
          <p:nvPr/>
        </p:nvSpPr>
        <p:spPr>
          <a:xfrm>
            <a:off x="1979675" y="6135687"/>
            <a:ext cx="5206875" cy="461665"/>
          </a:xfrm>
          <a:prstGeom prst="rect">
            <a:avLst/>
          </a:prstGeom>
          <a:noFill/>
        </p:spPr>
        <p:txBody>
          <a:bodyPr wrap="none" rtlCol="0">
            <a:spAutoFit/>
          </a:bodyPr>
          <a:lstStyle/>
          <a:p>
            <a:r>
              <a:rPr lang="en-US" sz="1200" dirty="0">
                <a:solidFill>
                  <a:srgbClr val="0B05FF"/>
                </a:solidFill>
              </a:rPr>
              <a:t>Distributed Representations of Words and Phrases and their Compositionality</a:t>
            </a:r>
          </a:p>
          <a:p>
            <a:r>
              <a:rPr lang="en-US" sz="1200" dirty="0">
                <a:solidFill>
                  <a:srgbClr val="0B05FF"/>
                </a:solidFill>
              </a:rPr>
              <a:t>Tomas </a:t>
            </a:r>
            <a:r>
              <a:rPr lang="en-US" sz="1200" dirty="0" err="1">
                <a:solidFill>
                  <a:srgbClr val="0B05FF"/>
                </a:solidFill>
              </a:rPr>
              <a:t>Mikolov</a:t>
            </a:r>
            <a:r>
              <a:rPr lang="en-US" sz="1200" dirty="0">
                <a:solidFill>
                  <a:srgbClr val="0B05FF"/>
                </a:solidFill>
              </a:rPr>
              <a:t>, Ilya </a:t>
            </a:r>
            <a:r>
              <a:rPr lang="en-US" sz="1200" dirty="0" err="1">
                <a:solidFill>
                  <a:srgbClr val="0B05FF"/>
                </a:solidFill>
              </a:rPr>
              <a:t>Sutskever</a:t>
            </a:r>
            <a:r>
              <a:rPr lang="en-US" sz="1200" dirty="0">
                <a:solidFill>
                  <a:srgbClr val="0B05FF"/>
                </a:solidFill>
              </a:rPr>
              <a:t>, Kai Chen, Greg </a:t>
            </a:r>
            <a:r>
              <a:rPr lang="en-US" sz="1200" dirty="0" err="1">
                <a:solidFill>
                  <a:srgbClr val="0B05FF"/>
                </a:solidFill>
              </a:rPr>
              <a:t>Corrado</a:t>
            </a:r>
            <a:r>
              <a:rPr lang="en-US" sz="1200" dirty="0">
                <a:solidFill>
                  <a:srgbClr val="0B05FF"/>
                </a:solidFill>
              </a:rPr>
              <a:t>, Jeffrey Dean, NIPS </a:t>
            </a:r>
            <a:r>
              <a:rPr lang="en-US" sz="1200" b="1" dirty="0">
                <a:solidFill>
                  <a:srgbClr val="FF0000"/>
                </a:solidFill>
              </a:rPr>
              <a:t>2013</a:t>
            </a:r>
          </a:p>
        </p:txBody>
      </p:sp>
    </p:spTree>
    <p:extLst>
      <p:ext uri="{BB962C8B-B14F-4D97-AF65-F5344CB8AC3E}">
        <p14:creationId xmlns:p14="http://schemas.microsoft.com/office/powerpoint/2010/main" val="1571669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Skip-Grams with Negative Sampling (SGNS)</a:t>
            </a:r>
            <a:endParaRPr lang="en-GB"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556792"/>
                <a:ext cx="3886200" cy="4351338"/>
              </a:xfr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a:normAutofit/>
              </a:bodyPr>
              <a:lstStyle/>
              <a:p>
                <a:r>
                  <a:rPr lang="en-US" b="1" dirty="0"/>
                  <a:t>Maximize:</a:t>
                </a:r>
                <a:r>
                  <a:rPr lang="en-US" dirty="0"/>
                  <a:t> </a:t>
                </a:r>
                <a14:m>
                  <m:oMath xmlns:m="http://schemas.openxmlformats.org/officeDocument/2006/math">
                    <m:r>
                      <a:rPr lang="en-US" b="0" i="1" smtClean="0">
                        <a:latin typeface="Cambria Math" panose="02040503050406030204" pitchFamily="18" charset="0"/>
                      </a:rPr>
                      <m:t>𝜎</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 </m:t>
                                </m:r>
                              </m:sub>
                            </m:sSub>
                          </m:e>
                        </m:acc>
                      </m:e>
                    </m:d>
                  </m:oMath>
                </a14:m>
                <a:endParaRPr lang="en-US" b="0" dirty="0"/>
              </a:p>
              <a:p>
                <a:pPr lvl="1"/>
                <a14:m>
                  <m:oMath xmlns:m="http://schemas.openxmlformats.org/officeDocument/2006/math">
                    <m:r>
                      <a:rPr lang="en-US" b="0" i="1" smtClean="0">
                        <a:solidFill>
                          <a:schemeClr val="accent1">
                            <a:lumMod val="50000"/>
                          </a:schemeClr>
                        </a:solidFill>
                        <a:latin typeface="Cambria Math" panose="02040503050406030204" pitchFamily="18" charset="0"/>
                      </a:rPr>
                      <m:t>𝑐</m:t>
                    </m:r>
                  </m:oMath>
                </a14:m>
                <a:r>
                  <a:rPr lang="en-US" dirty="0"/>
                  <a:t> was </a:t>
                </a:r>
                <a:r>
                  <a:rPr lang="en-US" b="1" dirty="0">
                    <a:solidFill>
                      <a:schemeClr val="accent1">
                        <a:lumMod val="50000"/>
                      </a:schemeClr>
                    </a:solidFill>
                  </a:rPr>
                  <a:t>observed</a:t>
                </a:r>
                <a:r>
                  <a:rPr lang="en-US" dirty="0">
                    <a:solidFill>
                      <a:schemeClr val="accent1">
                        <a:lumMod val="50000"/>
                      </a:schemeClr>
                    </a:solidFill>
                  </a:rPr>
                  <a:t> </a:t>
                </a:r>
                <a:r>
                  <a:rPr lang="en-US" dirty="0"/>
                  <a:t>with </a:t>
                </a:r>
                <a14:m>
                  <m:oMath xmlns:m="http://schemas.openxmlformats.org/officeDocument/2006/math">
                    <m:r>
                      <a:rPr lang="en-US" i="1" dirty="0" smtClean="0">
                        <a:latin typeface="Cambria Math" panose="02040503050406030204" pitchFamily="18" charset="0"/>
                      </a:rPr>
                      <m:t>𝑤</m:t>
                    </m:r>
                  </m:oMath>
                </a14:m>
                <a:endParaRPr lang="en-US" dirty="0"/>
              </a:p>
              <a:p>
                <a:pPr marL="0" indent="0">
                  <a:buNone/>
                </a:pPr>
                <a:endParaRPr lang="en-US" b="1" u="sng" dirty="0"/>
              </a:p>
              <a:p>
                <a:pPr marL="0" indent="0">
                  <a:buNone/>
                </a:pPr>
                <a:r>
                  <a:rPr lang="en-US" b="1" u="sng" dirty="0"/>
                  <a:t>words</a:t>
                </a:r>
                <a:r>
                  <a:rPr lang="en-US" b="1" dirty="0"/>
                  <a:t>		       </a:t>
                </a:r>
                <a:r>
                  <a:rPr lang="en-US" b="1" u="sng" dirty="0"/>
                  <a:t>contexts</a:t>
                </a:r>
              </a:p>
              <a:p>
                <a:pPr marL="0" indent="0">
                  <a:buNone/>
                </a:pPr>
                <a:r>
                  <a:rPr lang="en-US" dirty="0" err="1"/>
                  <a:t>wampimuk</a:t>
                </a:r>
                <a:r>
                  <a:rPr lang="en-US" dirty="0"/>
                  <a:t>		furry</a:t>
                </a:r>
              </a:p>
              <a:p>
                <a:pPr marL="0" indent="0">
                  <a:buNone/>
                </a:pPr>
                <a:r>
                  <a:rPr lang="en-US" dirty="0" err="1"/>
                  <a:t>wampimuk</a:t>
                </a:r>
                <a:r>
                  <a:rPr lang="en-US" dirty="0"/>
                  <a:t>		little</a:t>
                </a:r>
                <a:endParaRPr lang="en-GB" dirty="0"/>
              </a:p>
              <a:p>
                <a:pPr marL="0" indent="0">
                  <a:buNone/>
                </a:pPr>
                <a:r>
                  <a:rPr lang="en-US" dirty="0" err="1"/>
                  <a:t>wampimuk</a:t>
                </a:r>
                <a:r>
                  <a:rPr lang="en-US" dirty="0"/>
                  <a:t>		hiding</a:t>
                </a:r>
                <a:endParaRPr lang="en-GB" dirty="0"/>
              </a:p>
              <a:p>
                <a:pPr marL="0" indent="0">
                  <a:buNone/>
                </a:pPr>
                <a:r>
                  <a:rPr lang="en-US" dirty="0" err="1"/>
                  <a:t>wampimuk</a:t>
                </a:r>
                <a:r>
                  <a:rPr lang="en-US" dirty="0"/>
                  <a:t>		in</a:t>
                </a:r>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556792"/>
                <a:ext cx="3886200" cy="4351338"/>
              </a:xfrm>
              <a:blipFill>
                <a:blip r:embed="rId3"/>
                <a:stretch>
                  <a:fillRect l="-2589" t="-867" r="-647"/>
                </a:stretch>
              </a:blipFill>
              <a:ln>
                <a:solidFill>
                  <a:schemeClr val="accent1">
                    <a:lumMod val="50000"/>
                  </a:schemeClr>
                </a:solidFill>
              </a:ln>
            </p:spPr>
            <p:txBody>
              <a:bodyPr/>
              <a:lstStyle/>
              <a:p>
                <a:r>
                  <a:rPr lang="en-DE">
                    <a:noFill/>
                  </a:rPr>
                  <a:t> </a:t>
                </a:r>
              </a:p>
            </p:txBody>
          </p:sp>
        </mc:Fallback>
      </mc:AlternateContent>
      <p:sp>
        <p:nvSpPr>
          <p:cNvPr id="2" name="Slide Number Placeholder 1"/>
          <p:cNvSpPr>
            <a:spLocks noGrp="1"/>
          </p:cNvSpPr>
          <p:nvPr>
            <p:ph type="sldNum" sz="quarter" idx="12"/>
          </p:nvPr>
        </p:nvSpPr>
        <p:spPr/>
        <p:txBody>
          <a:bodyPr/>
          <a:lstStyle/>
          <a:p>
            <a:fld id="{7F92B3FB-2F82-4CB9-93A4-1640FC20E3CE}" type="slidenum">
              <a:rPr lang="en-GB" smtClean="0"/>
              <a:t>42</a:t>
            </a:fld>
            <a:endParaRPr lang="en-GB"/>
          </a:p>
        </p:txBody>
      </p:sp>
      <p:sp>
        <p:nvSpPr>
          <p:cNvPr id="6" name="TextBox 5"/>
          <p:cNvSpPr txBox="1"/>
          <p:nvPr/>
        </p:nvSpPr>
        <p:spPr>
          <a:xfrm>
            <a:off x="3491880" y="6146140"/>
            <a:ext cx="3096344" cy="523220"/>
          </a:xfrm>
          <a:prstGeom prst="rect">
            <a:avLst/>
          </a:prstGeom>
          <a:noFill/>
        </p:spPr>
        <p:txBody>
          <a:bodyPr wrap="square" rtlCol="0">
            <a:spAutoFit/>
          </a:bodyPr>
          <a:lstStyle/>
          <a:p>
            <a:r>
              <a:rPr lang="en-GB" sz="1400" dirty="0">
                <a:solidFill>
                  <a:srgbClr val="0B05FF"/>
                </a:solidFill>
              </a:rPr>
              <a:t>“word2vec Explained…”</a:t>
            </a:r>
          </a:p>
          <a:p>
            <a:r>
              <a:rPr lang="en-US" sz="1400" dirty="0">
                <a:solidFill>
                  <a:srgbClr val="0B05FF"/>
                </a:solidFill>
              </a:rPr>
              <a:t>Goldberg &amp; Levy, </a:t>
            </a:r>
            <a:r>
              <a:rPr lang="en-US" sz="1400" dirty="0" err="1">
                <a:solidFill>
                  <a:srgbClr val="0B05FF"/>
                </a:solidFill>
              </a:rPr>
              <a:t>arXiv</a:t>
            </a:r>
            <a:r>
              <a:rPr lang="en-US" sz="1400" dirty="0">
                <a:solidFill>
                  <a:srgbClr val="0B05FF"/>
                </a:solidFill>
              </a:rPr>
              <a:t> 2014</a:t>
            </a:r>
            <a:endParaRPr lang="en-GB" sz="1400" dirty="0">
              <a:solidFill>
                <a:srgbClr val="0B05FF"/>
              </a:solidFill>
            </a:endParaRPr>
          </a:p>
        </p:txBody>
      </p:sp>
    </p:spTree>
    <p:extLst>
      <p:ext uri="{BB962C8B-B14F-4D97-AF65-F5344CB8AC3E}">
        <p14:creationId xmlns:p14="http://schemas.microsoft.com/office/powerpoint/2010/main" val="511188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Skip-Grams with Negative Sampling (SGNS)</a:t>
            </a:r>
            <a:endParaRPr lang="en-GB"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xfrm>
                <a:off x="628650" y="1556792"/>
                <a:ext cx="3886200" cy="4351338"/>
              </a:xfrm>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a:normAutofit/>
              </a:bodyPr>
              <a:lstStyle/>
              <a:p>
                <a:r>
                  <a:rPr lang="en-US" b="1" dirty="0"/>
                  <a:t>Maximize:</a:t>
                </a:r>
                <a:r>
                  <a:rPr lang="en-US" dirty="0"/>
                  <a:t> </a:t>
                </a:r>
                <a14:m>
                  <m:oMath xmlns:m="http://schemas.openxmlformats.org/officeDocument/2006/math">
                    <m:r>
                      <a:rPr lang="en-US" b="0" i="1" smtClean="0">
                        <a:latin typeface="Cambria Math" panose="02040503050406030204" pitchFamily="18" charset="0"/>
                      </a:rPr>
                      <m:t>𝜎</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 </m:t>
                                </m:r>
                              </m:sub>
                            </m:sSub>
                          </m:e>
                        </m:acc>
                      </m:e>
                    </m:d>
                  </m:oMath>
                </a14:m>
                <a:endParaRPr lang="en-US" b="0" dirty="0"/>
              </a:p>
              <a:p>
                <a:pPr lvl="1"/>
                <a14:m>
                  <m:oMath xmlns:m="http://schemas.openxmlformats.org/officeDocument/2006/math">
                    <m:r>
                      <a:rPr lang="en-US" b="0" i="1" smtClean="0">
                        <a:solidFill>
                          <a:schemeClr val="accent1">
                            <a:lumMod val="50000"/>
                          </a:schemeClr>
                        </a:solidFill>
                        <a:latin typeface="Cambria Math" panose="02040503050406030204" pitchFamily="18" charset="0"/>
                      </a:rPr>
                      <m:t>𝑐</m:t>
                    </m:r>
                  </m:oMath>
                </a14:m>
                <a:r>
                  <a:rPr lang="en-US" dirty="0"/>
                  <a:t> was </a:t>
                </a:r>
                <a:r>
                  <a:rPr lang="en-US" b="1" dirty="0">
                    <a:solidFill>
                      <a:schemeClr val="accent1">
                        <a:lumMod val="50000"/>
                      </a:schemeClr>
                    </a:solidFill>
                  </a:rPr>
                  <a:t>observed</a:t>
                </a:r>
                <a:r>
                  <a:rPr lang="en-US" dirty="0">
                    <a:solidFill>
                      <a:schemeClr val="accent1">
                        <a:lumMod val="50000"/>
                      </a:schemeClr>
                    </a:solidFill>
                  </a:rPr>
                  <a:t> </a:t>
                </a:r>
                <a:r>
                  <a:rPr lang="en-US" dirty="0"/>
                  <a:t>with </a:t>
                </a:r>
                <a14:m>
                  <m:oMath xmlns:m="http://schemas.openxmlformats.org/officeDocument/2006/math">
                    <m:r>
                      <a:rPr lang="en-US" i="1" dirty="0" smtClean="0">
                        <a:latin typeface="Cambria Math" panose="02040503050406030204" pitchFamily="18" charset="0"/>
                      </a:rPr>
                      <m:t>𝑤</m:t>
                    </m:r>
                  </m:oMath>
                </a14:m>
                <a:endParaRPr lang="en-US" dirty="0"/>
              </a:p>
              <a:p>
                <a:pPr marL="0" indent="0">
                  <a:buNone/>
                </a:pPr>
                <a:endParaRPr lang="en-US" b="1" u="sng" dirty="0"/>
              </a:p>
              <a:p>
                <a:pPr marL="0" indent="0">
                  <a:buNone/>
                </a:pPr>
                <a:r>
                  <a:rPr lang="en-US" b="1" u="sng" dirty="0"/>
                  <a:t>words</a:t>
                </a:r>
                <a:r>
                  <a:rPr lang="en-US" b="1" dirty="0"/>
                  <a:t>		       </a:t>
                </a:r>
                <a:r>
                  <a:rPr lang="en-US" b="1" u="sng" dirty="0"/>
                  <a:t>contexts</a:t>
                </a:r>
              </a:p>
              <a:p>
                <a:pPr marL="0" indent="0">
                  <a:buNone/>
                </a:pPr>
                <a:r>
                  <a:rPr lang="en-US" dirty="0" err="1"/>
                  <a:t>wampimuk</a:t>
                </a:r>
                <a:r>
                  <a:rPr lang="en-US" dirty="0"/>
                  <a:t>		furry</a:t>
                </a:r>
              </a:p>
              <a:p>
                <a:pPr marL="0" indent="0">
                  <a:buNone/>
                </a:pPr>
                <a:r>
                  <a:rPr lang="en-US" dirty="0" err="1"/>
                  <a:t>wampimuk</a:t>
                </a:r>
                <a:r>
                  <a:rPr lang="en-US" dirty="0"/>
                  <a:t>		little</a:t>
                </a:r>
                <a:endParaRPr lang="en-GB" dirty="0"/>
              </a:p>
              <a:p>
                <a:pPr marL="0" indent="0">
                  <a:buNone/>
                </a:pPr>
                <a:r>
                  <a:rPr lang="en-US" dirty="0" err="1"/>
                  <a:t>wampimuk</a:t>
                </a:r>
                <a:r>
                  <a:rPr lang="en-US" dirty="0"/>
                  <a:t>		hiding</a:t>
                </a:r>
                <a:endParaRPr lang="en-GB" dirty="0"/>
              </a:p>
              <a:p>
                <a:pPr marL="0" indent="0">
                  <a:buNone/>
                </a:pPr>
                <a:r>
                  <a:rPr lang="en-US" dirty="0" err="1"/>
                  <a:t>wampimuk</a:t>
                </a:r>
                <a:r>
                  <a:rPr lang="en-US" dirty="0"/>
                  <a:t>		in</a:t>
                </a:r>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xfrm>
                <a:off x="628650" y="1556792"/>
                <a:ext cx="3886200" cy="4351338"/>
              </a:xfrm>
              <a:blipFill>
                <a:blip r:embed="rId3"/>
                <a:stretch>
                  <a:fillRect l="-2589" t="-867" r="-647"/>
                </a:stretch>
              </a:blipFill>
              <a:ln>
                <a:solidFill>
                  <a:schemeClr val="accent1">
                    <a:lumMod val="50000"/>
                  </a:schemeClr>
                </a:solidFill>
              </a:ln>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4629150" y="1556792"/>
                <a:ext cx="3886200" cy="4351338"/>
              </a:xfrm>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normAutofit/>
              </a:bodyPr>
              <a:lstStyle/>
              <a:p>
                <a:r>
                  <a:rPr lang="en-US" b="1" dirty="0"/>
                  <a:t>Minimize:</a:t>
                </a:r>
                <a:r>
                  <a:rPr lang="en-US" dirty="0"/>
                  <a:t> </a:t>
                </a:r>
                <a14:m>
                  <m:oMath xmlns:m="http://schemas.openxmlformats.org/officeDocument/2006/math">
                    <m:r>
                      <a:rPr lang="en-US" i="1">
                        <a:latin typeface="Cambria Math" panose="02040503050406030204" pitchFamily="18" charset="0"/>
                      </a:rPr>
                      <m:t>𝜎</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 </m:t>
                                </m:r>
                              </m:sub>
                            </m:sSub>
                          </m:e>
                        </m:acc>
                        <m:r>
                          <a:rPr lang="en-US" b="0" i="1" smtClean="0">
                            <a:latin typeface="Cambria Math" panose="02040503050406030204" pitchFamily="18" charset="0"/>
                          </a:rPr>
                          <m:t>′</m:t>
                        </m:r>
                      </m:e>
                    </m:d>
                  </m:oMath>
                </a14:m>
                <a:endParaRPr lang="en-US" dirty="0"/>
              </a:p>
              <a:p>
                <a:pPr lvl="1"/>
                <a14:m>
                  <m:oMath xmlns:m="http://schemas.openxmlformats.org/officeDocument/2006/math">
                    <m:r>
                      <a:rPr lang="en-US" b="0" i="1" smtClean="0">
                        <a:solidFill>
                          <a:schemeClr val="accent2"/>
                        </a:solidFill>
                        <a:latin typeface="Cambria Math" panose="02040503050406030204" pitchFamily="18" charset="0"/>
                      </a:rPr>
                      <m:t>𝑐</m:t>
                    </m:r>
                    <m:r>
                      <a:rPr lang="en-US" b="0" i="1" smtClean="0">
                        <a:solidFill>
                          <a:schemeClr val="accent2"/>
                        </a:solidFill>
                        <a:latin typeface="Cambria Math" panose="02040503050406030204" pitchFamily="18" charset="0"/>
                      </a:rPr>
                      <m:t>′</m:t>
                    </m:r>
                  </m:oMath>
                </a14:m>
                <a:r>
                  <a:rPr lang="en-US" dirty="0"/>
                  <a:t> was </a:t>
                </a:r>
                <a:r>
                  <a:rPr lang="en-US" b="1" dirty="0">
                    <a:solidFill>
                      <a:schemeClr val="accent2"/>
                    </a:solidFill>
                  </a:rPr>
                  <a:t>hallucinated</a:t>
                </a:r>
                <a:r>
                  <a:rPr lang="en-US" dirty="0"/>
                  <a:t> with </a:t>
                </a:r>
                <a14:m>
                  <m:oMath xmlns:m="http://schemas.openxmlformats.org/officeDocument/2006/math">
                    <m:r>
                      <a:rPr lang="en-US" i="1" dirty="0" smtClean="0">
                        <a:latin typeface="Cambria Math" panose="02040503050406030204" pitchFamily="18" charset="0"/>
                      </a:rPr>
                      <m:t>𝑤</m:t>
                    </m:r>
                  </m:oMath>
                </a14:m>
                <a:endParaRPr lang="en-US" dirty="0"/>
              </a:p>
              <a:p>
                <a:pPr marL="0" indent="0">
                  <a:buNone/>
                </a:pPr>
                <a:endParaRPr lang="en-US" b="1" u="sng" dirty="0"/>
              </a:p>
              <a:p>
                <a:pPr marL="0" indent="0">
                  <a:buNone/>
                </a:pPr>
                <a:r>
                  <a:rPr lang="en-US" b="1" u="sng" dirty="0"/>
                  <a:t>words</a:t>
                </a:r>
                <a:r>
                  <a:rPr lang="en-US" b="1" dirty="0"/>
                  <a:t>		    </a:t>
                </a:r>
                <a:r>
                  <a:rPr lang="en-US" b="1" u="sng" dirty="0"/>
                  <a:t>contexts</a:t>
                </a:r>
              </a:p>
              <a:p>
                <a:pPr marL="0" indent="0">
                  <a:buNone/>
                </a:pPr>
                <a:r>
                  <a:rPr lang="en-US" dirty="0" err="1"/>
                  <a:t>wampimuk</a:t>
                </a:r>
                <a:r>
                  <a:rPr lang="en-US" dirty="0"/>
                  <a:t>	       Australia</a:t>
                </a:r>
              </a:p>
              <a:p>
                <a:pPr marL="0" indent="0">
                  <a:buNone/>
                </a:pPr>
                <a:r>
                  <a:rPr lang="en-US" dirty="0" err="1"/>
                  <a:t>wampimuk</a:t>
                </a:r>
                <a:r>
                  <a:rPr lang="en-US" dirty="0"/>
                  <a:t>		cyber</a:t>
                </a:r>
                <a:endParaRPr lang="en-GB" dirty="0"/>
              </a:p>
              <a:p>
                <a:pPr marL="0" indent="0">
                  <a:buNone/>
                </a:pPr>
                <a:r>
                  <a:rPr lang="en-US" dirty="0" err="1"/>
                  <a:t>wampimuk</a:t>
                </a:r>
                <a:r>
                  <a:rPr lang="en-US" dirty="0"/>
                  <a:t>		the</a:t>
                </a:r>
                <a:endParaRPr lang="en-GB" dirty="0"/>
              </a:p>
              <a:p>
                <a:pPr marL="0" indent="0">
                  <a:buNone/>
                </a:pPr>
                <a:r>
                  <a:rPr lang="en-US" dirty="0" err="1"/>
                  <a:t>wampimuk</a:t>
                </a:r>
                <a:r>
                  <a:rPr lang="en-US" dirty="0"/>
                  <a:t>		1985</a:t>
                </a:r>
                <a:endParaRPr lang="en-GB"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4629150" y="1556792"/>
                <a:ext cx="3886200" cy="4351338"/>
              </a:xfrm>
              <a:blipFill>
                <a:blip r:embed="rId4"/>
                <a:stretch>
                  <a:fillRect l="-2265" t="-867"/>
                </a:stretch>
              </a:blipFill>
              <a:ln>
                <a:solidFill>
                  <a:schemeClr val="accent2">
                    <a:lumMod val="75000"/>
                  </a:schemeClr>
                </a:solidFill>
              </a:ln>
            </p:spPr>
            <p:txBody>
              <a:bodyPr/>
              <a:lstStyle/>
              <a:p>
                <a:r>
                  <a:rPr lang="en-DE">
                    <a:noFill/>
                  </a:rPr>
                  <a:t> </a:t>
                </a:r>
              </a:p>
            </p:txBody>
          </p:sp>
        </mc:Fallback>
      </mc:AlternateContent>
      <p:sp>
        <p:nvSpPr>
          <p:cNvPr id="2" name="Slide Number Placeholder 1"/>
          <p:cNvSpPr>
            <a:spLocks noGrp="1"/>
          </p:cNvSpPr>
          <p:nvPr>
            <p:ph type="sldNum" sz="quarter" idx="12"/>
          </p:nvPr>
        </p:nvSpPr>
        <p:spPr/>
        <p:txBody>
          <a:bodyPr/>
          <a:lstStyle/>
          <a:p>
            <a:fld id="{7F92B3FB-2F82-4CB9-93A4-1640FC20E3CE}" type="slidenum">
              <a:rPr lang="en-GB" smtClean="0"/>
              <a:t>43</a:t>
            </a:fld>
            <a:endParaRPr lang="en-GB"/>
          </a:p>
        </p:txBody>
      </p:sp>
      <p:sp>
        <p:nvSpPr>
          <p:cNvPr id="8" name="TextBox 7"/>
          <p:cNvSpPr txBox="1"/>
          <p:nvPr/>
        </p:nvSpPr>
        <p:spPr>
          <a:xfrm>
            <a:off x="3491880" y="6146140"/>
            <a:ext cx="3096344" cy="523220"/>
          </a:xfrm>
          <a:prstGeom prst="rect">
            <a:avLst/>
          </a:prstGeom>
          <a:noFill/>
        </p:spPr>
        <p:txBody>
          <a:bodyPr wrap="square" rtlCol="0">
            <a:spAutoFit/>
          </a:bodyPr>
          <a:lstStyle/>
          <a:p>
            <a:r>
              <a:rPr lang="en-GB" sz="1400" dirty="0">
                <a:solidFill>
                  <a:srgbClr val="0B05FF"/>
                </a:solidFill>
              </a:rPr>
              <a:t>“word2vec Explained…”</a:t>
            </a:r>
          </a:p>
          <a:p>
            <a:r>
              <a:rPr lang="en-US" sz="1400" dirty="0">
                <a:solidFill>
                  <a:srgbClr val="0B05FF"/>
                </a:solidFill>
              </a:rPr>
              <a:t>Goldberg &amp; Levy, </a:t>
            </a:r>
            <a:r>
              <a:rPr lang="en-US" sz="1400" dirty="0" err="1">
                <a:solidFill>
                  <a:srgbClr val="0B05FF"/>
                </a:solidFill>
              </a:rPr>
              <a:t>arXiv</a:t>
            </a:r>
            <a:r>
              <a:rPr lang="en-US" sz="1400" dirty="0">
                <a:solidFill>
                  <a:srgbClr val="0B05FF"/>
                </a:solidFill>
              </a:rPr>
              <a:t> 2014</a:t>
            </a:r>
            <a:endParaRPr lang="en-GB" sz="1400" dirty="0">
              <a:solidFill>
                <a:srgbClr val="0B05FF"/>
              </a:solidFill>
            </a:endParaRPr>
          </a:p>
        </p:txBody>
      </p:sp>
    </p:spTree>
    <p:extLst>
      <p:ext uri="{BB962C8B-B14F-4D97-AF65-F5344CB8AC3E}">
        <p14:creationId xmlns:p14="http://schemas.microsoft.com/office/powerpoint/2010/main" val="1170544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6B52-6AB5-AA4E-99C8-D06B0BAB8806}"/>
              </a:ext>
            </a:extLst>
          </p:cNvPr>
          <p:cNvSpPr>
            <a:spLocks noGrp="1"/>
          </p:cNvSpPr>
          <p:nvPr>
            <p:ph type="title"/>
          </p:nvPr>
        </p:nvSpPr>
        <p:spPr/>
        <p:txBody>
          <a:bodyPr/>
          <a:lstStyle/>
          <a:p>
            <a:r>
              <a:rPr lang="en-DE" dirty="0"/>
              <a:t>Math behind Negative Sampling</a:t>
            </a:r>
          </a:p>
        </p:txBody>
      </p:sp>
      <p:pic>
        <p:nvPicPr>
          <p:cNvPr id="6" name="Content Placeholder 5" descr="A picture containing text&#10;&#10;Description automatically generated">
            <a:extLst>
              <a:ext uri="{FF2B5EF4-FFF2-40B4-BE49-F238E27FC236}">
                <a16:creationId xmlns:a16="http://schemas.microsoft.com/office/drawing/2014/main" id="{D0A43206-4931-4046-B8D7-4B5EECCB7C79}"/>
              </a:ext>
            </a:extLst>
          </p:cNvPr>
          <p:cNvPicPr>
            <a:picLocks noGrp="1" noChangeAspect="1"/>
          </p:cNvPicPr>
          <p:nvPr>
            <p:ph idx="1"/>
          </p:nvPr>
        </p:nvPicPr>
        <p:blipFill>
          <a:blip r:embed="rId2"/>
          <a:stretch>
            <a:fillRect/>
          </a:stretch>
        </p:blipFill>
        <p:spPr>
          <a:xfrm>
            <a:off x="457200" y="1532244"/>
            <a:ext cx="8229600" cy="4298337"/>
          </a:xfrm>
        </p:spPr>
      </p:pic>
      <p:sp>
        <p:nvSpPr>
          <p:cNvPr id="4" name="Slide Number Placeholder 3">
            <a:extLst>
              <a:ext uri="{FF2B5EF4-FFF2-40B4-BE49-F238E27FC236}">
                <a16:creationId xmlns:a16="http://schemas.microsoft.com/office/drawing/2014/main" id="{68308444-4782-304C-B83D-A942EF93CDC1}"/>
              </a:ext>
            </a:extLst>
          </p:cNvPr>
          <p:cNvSpPr>
            <a:spLocks noGrp="1"/>
          </p:cNvSpPr>
          <p:nvPr>
            <p:ph type="sldNum" sz="quarter" idx="12"/>
          </p:nvPr>
        </p:nvSpPr>
        <p:spPr/>
        <p:txBody>
          <a:bodyPr/>
          <a:lstStyle/>
          <a:p>
            <a:pPr>
              <a:defRPr/>
            </a:pPr>
            <a:fld id="{A4C577E2-95DD-1F4B-A688-E8FB02007787}" type="slidenum">
              <a:rPr lang="de-DE" smtClean="0"/>
              <a:pPr>
                <a:defRPr/>
              </a:pPr>
              <a:t>44</a:t>
            </a:fld>
            <a:endParaRPr lang="de-DE"/>
          </a:p>
        </p:txBody>
      </p:sp>
      <p:sp>
        <p:nvSpPr>
          <p:cNvPr id="3" name="TextBox 2">
            <a:extLst>
              <a:ext uri="{FF2B5EF4-FFF2-40B4-BE49-F238E27FC236}">
                <a16:creationId xmlns:a16="http://schemas.microsoft.com/office/drawing/2014/main" id="{F33D561C-A78A-9340-9A14-40D831D52982}"/>
              </a:ext>
            </a:extLst>
          </p:cNvPr>
          <p:cNvSpPr txBox="1"/>
          <p:nvPr/>
        </p:nvSpPr>
        <p:spPr>
          <a:xfrm>
            <a:off x="611560" y="1196752"/>
            <a:ext cx="5000087" cy="400110"/>
          </a:xfrm>
          <a:prstGeom prst="rect">
            <a:avLst/>
          </a:prstGeom>
          <a:noFill/>
        </p:spPr>
        <p:txBody>
          <a:bodyPr wrap="none" rtlCol="0">
            <a:spAutoFit/>
          </a:bodyPr>
          <a:lstStyle/>
          <a:p>
            <a:r>
              <a:rPr lang="en-DE" sz="2000" dirty="0"/>
              <a:t>Maximum Likelihood approach for learning 𝜃</a:t>
            </a:r>
          </a:p>
        </p:txBody>
      </p:sp>
      <p:sp>
        <p:nvSpPr>
          <p:cNvPr id="5" name="Rectangle 4">
            <a:extLst>
              <a:ext uri="{FF2B5EF4-FFF2-40B4-BE49-F238E27FC236}">
                <a16:creationId xmlns:a16="http://schemas.microsoft.com/office/drawing/2014/main" id="{67FD10EE-246E-6046-9FB4-05ED1D894F4D}"/>
              </a:ext>
            </a:extLst>
          </p:cNvPr>
          <p:cNvSpPr/>
          <p:nvPr/>
        </p:nvSpPr>
        <p:spPr>
          <a:xfrm>
            <a:off x="7668344" y="2852936"/>
            <a:ext cx="1029569"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DE36A33-710A-8D40-910A-D1F121911B28}"/>
                  </a:ext>
                </a:extLst>
              </p:cNvPr>
              <p:cNvSpPr/>
              <p:nvPr/>
            </p:nvSpPr>
            <p:spPr>
              <a:xfrm>
                <a:off x="899592" y="5229200"/>
                <a:ext cx="5112568" cy="60138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DE" dirty="0"/>
                  <a:t>𝜃</a:t>
                </a:r>
                <a14:m>
                  <m:oMath xmlns:m="http://schemas.openxmlformats.org/officeDocument/2006/math">
                    <m:r>
                      <a:rPr lang="de-DE" b="0" i="0" smtClean="0">
                        <a:latin typeface="Cambria Math" panose="02040503050406030204" pitchFamily="18" charset="0"/>
                      </a:rPr>
                      <m:t>=</m:t>
                    </m:r>
                    <m:d>
                      <m:dPr>
                        <m:ctrlPr>
                          <a:rPr lang="de-DE" b="0" i="1" smtClean="0">
                            <a:latin typeface="Cambria Math" panose="02040503050406030204" pitchFamily="18" charset="0"/>
                          </a:rPr>
                        </m:ctrlPr>
                      </m:dPr>
                      <m:e>
                        <m:r>
                          <m:rPr>
                            <m:sty m:val="p"/>
                          </m:rPr>
                          <a:rPr lang="de-DE" b="0" i="0" smtClean="0">
                            <a:latin typeface="Cambria Math" panose="02040503050406030204" pitchFamily="18" charset="0"/>
                          </a:rPr>
                          <m:t>W</m:t>
                        </m:r>
                        <m:r>
                          <a:rPr lang="de-DE" b="0" i="0" smtClean="0">
                            <a:latin typeface="Cambria Math" panose="02040503050406030204" pitchFamily="18" charset="0"/>
                          </a:rPr>
                          <m:t>, </m:t>
                        </m:r>
                        <m:r>
                          <m:rPr>
                            <m:sty m:val="p"/>
                          </m:rPr>
                          <a:rPr lang="de-DE" b="0" i="0" smtClean="0">
                            <a:latin typeface="Cambria Math" panose="02040503050406030204" pitchFamily="18" charset="0"/>
                          </a:rPr>
                          <m:t>C</m:t>
                        </m:r>
                      </m:e>
                    </m:d>
                    <m:r>
                      <a:rPr lang="de-DE" b="0" i="0" smtClean="0">
                        <a:latin typeface="Cambria Math" panose="02040503050406030204" pitchFamily="18" charset="0"/>
                      </a:rPr>
                      <m:t>,          </m:t>
                    </m:r>
                    <m:sSub>
                      <m:sSubPr>
                        <m:ctrlPr>
                          <a:rPr lang="en-DE" i="1" smtClean="0">
                            <a:latin typeface="Cambria Math" panose="02040503050406030204" pitchFamily="18" charset="0"/>
                          </a:rPr>
                        </m:ctrlPr>
                      </m:sSubPr>
                      <m:e>
                        <m:r>
                          <a:rPr lang="de-DE" b="0" i="1" smtClean="0">
                            <a:latin typeface="Cambria Math" panose="02040503050406030204" pitchFamily="18" charset="0"/>
                          </a:rPr>
                          <m:t>𝑢</m:t>
                        </m:r>
                      </m:e>
                      <m:sub>
                        <m:r>
                          <a:rPr lang="de-DE" b="0" i="1" smtClean="0">
                            <a:latin typeface="Cambria Math" panose="02040503050406030204" pitchFamily="18" charset="0"/>
                          </a:rPr>
                          <m:t>𝑣</m:t>
                        </m:r>
                      </m:sub>
                    </m:sSub>
                    <m:r>
                      <a:rPr lang="de-DE" b="0" i="1" smtClean="0">
                        <a:latin typeface="Cambria Math" panose="02040503050406030204" pitchFamily="18" charset="0"/>
                      </a:rPr>
                      <m:t>=</m:t>
                    </m:r>
                    <m:r>
                      <a:rPr lang="de-DE" b="0" i="1" smtClean="0">
                        <a:latin typeface="Cambria Math" panose="02040503050406030204" pitchFamily="18" charset="0"/>
                      </a:rPr>
                      <m:t>𝑊𝑤</m:t>
                    </m:r>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𝑣</m:t>
                        </m:r>
                      </m:e>
                      <m:sub>
                        <m:r>
                          <a:rPr lang="de-DE" b="0" i="1" smtClean="0">
                            <a:latin typeface="Cambria Math" panose="02040503050406030204" pitchFamily="18" charset="0"/>
                          </a:rPr>
                          <m:t>𝑐</m:t>
                        </m:r>
                      </m:sub>
                    </m:sSub>
                    <m:r>
                      <a:rPr lang="de-DE" b="0" i="1" smtClean="0">
                        <a:latin typeface="Cambria Math" panose="02040503050406030204" pitchFamily="18" charset="0"/>
                      </a:rPr>
                      <m:t>=</m:t>
                    </m:r>
                    <m:r>
                      <a:rPr lang="de-DE" b="0" i="1" smtClean="0">
                        <a:latin typeface="Cambria Math" panose="02040503050406030204" pitchFamily="18" charset="0"/>
                      </a:rPr>
                      <m:t>𝐶𝑐</m:t>
                    </m:r>
                  </m:oMath>
                </a14:m>
                <a:endParaRPr lang="en-DE" dirty="0"/>
              </a:p>
            </p:txBody>
          </p:sp>
        </mc:Choice>
        <mc:Fallback xmlns="">
          <p:sp>
            <p:nvSpPr>
              <p:cNvPr id="8" name="Rectangle 7">
                <a:extLst>
                  <a:ext uri="{FF2B5EF4-FFF2-40B4-BE49-F238E27FC236}">
                    <a16:creationId xmlns:a16="http://schemas.microsoft.com/office/drawing/2014/main" id="{7DE36A33-710A-8D40-910A-D1F121911B28}"/>
                  </a:ext>
                </a:extLst>
              </p:cNvPr>
              <p:cNvSpPr>
                <a:spLocks noRot="1" noChangeAspect="1" noMove="1" noResize="1" noEditPoints="1" noAdjustHandles="1" noChangeArrowheads="1" noChangeShapeType="1" noTextEdit="1"/>
              </p:cNvSpPr>
              <p:nvPr/>
            </p:nvSpPr>
            <p:spPr>
              <a:xfrm>
                <a:off x="899592" y="5229200"/>
                <a:ext cx="5112568" cy="601381"/>
              </a:xfrm>
              <a:prstGeom prst="rect">
                <a:avLst/>
              </a:prstGeom>
              <a:blipFill>
                <a:blip r:embed="rId3"/>
                <a:stretch>
                  <a:fillRect/>
                </a:stretch>
              </a:blipFill>
            </p:spPr>
            <p:txBody>
              <a:bodyPr/>
              <a:lstStyle/>
              <a:p>
                <a:r>
                  <a:rPr lang="en-DE">
                    <a:noFill/>
                  </a:rPr>
                  <a:t> </a:t>
                </a:r>
              </a:p>
            </p:txBody>
          </p:sp>
        </mc:Fallback>
      </mc:AlternateContent>
      <p:sp>
        <p:nvSpPr>
          <p:cNvPr id="9" name="TextBox 8">
            <a:extLst>
              <a:ext uri="{FF2B5EF4-FFF2-40B4-BE49-F238E27FC236}">
                <a16:creationId xmlns:a16="http://schemas.microsoft.com/office/drawing/2014/main" id="{B24CBAB2-BA57-2741-A56C-A02B3CB1B8C5}"/>
              </a:ext>
            </a:extLst>
          </p:cNvPr>
          <p:cNvSpPr txBox="1"/>
          <p:nvPr/>
        </p:nvSpPr>
        <p:spPr>
          <a:xfrm>
            <a:off x="1979675" y="6135687"/>
            <a:ext cx="5206875" cy="461665"/>
          </a:xfrm>
          <a:prstGeom prst="rect">
            <a:avLst/>
          </a:prstGeom>
          <a:noFill/>
        </p:spPr>
        <p:txBody>
          <a:bodyPr wrap="none" rtlCol="0">
            <a:spAutoFit/>
          </a:bodyPr>
          <a:lstStyle/>
          <a:p>
            <a:r>
              <a:rPr lang="en-US" sz="1200" dirty="0">
                <a:solidFill>
                  <a:srgbClr val="0B05FF"/>
                </a:solidFill>
              </a:rPr>
              <a:t>Distributed Representations of Words and Phrases and their Compositionality</a:t>
            </a:r>
          </a:p>
          <a:p>
            <a:r>
              <a:rPr lang="en-US" sz="1200" dirty="0">
                <a:solidFill>
                  <a:srgbClr val="0B05FF"/>
                </a:solidFill>
              </a:rPr>
              <a:t>Tomas </a:t>
            </a:r>
            <a:r>
              <a:rPr lang="en-US" sz="1200" dirty="0" err="1">
                <a:solidFill>
                  <a:srgbClr val="0B05FF"/>
                </a:solidFill>
              </a:rPr>
              <a:t>Mikolov</a:t>
            </a:r>
            <a:r>
              <a:rPr lang="en-US" sz="1200" dirty="0">
                <a:solidFill>
                  <a:srgbClr val="0B05FF"/>
                </a:solidFill>
              </a:rPr>
              <a:t>, Ilya </a:t>
            </a:r>
            <a:r>
              <a:rPr lang="en-US" sz="1200" dirty="0" err="1">
                <a:solidFill>
                  <a:srgbClr val="0B05FF"/>
                </a:solidFill>
              </a:rPr>
              <a:t>Sutskever</a:t>
            </a:r>
            <a:r>
              <a:rPr lang="en-US" sz="1200" dirty="0">
                <a:solidFill>
                  <a:srgbClr val="0B05FF"/>
                </a:solidFill>
              </a:rPr>
              <a:t>, Kai Chen, Greg </a:t>
            </a:r>
            <a:r>
              <a:rPr lang="en-US" sz="1200" dirty="0" err="1">
                <a:solidFill>
                  <a:srgbClr val="0B05FF"/>
                </a:solidFill>
              </a:rPr>
              <a:t>Corrado</a:t>
            </a:r>
            <a:r>
              <a:rPr lang="en-US" sz="1200" dirty="0">
                <a:solidFill>
                  <a:srgbClr val="0B05FF"/>
                </a:solidFill>
              </a:rPr>
              <a:t>, Jeffrey Dean, NIPS </a:t>
            </a:r>
            <a:r>
              <a:rPr lang="en-US" sz="1200" b="1" dirty="0">
                <a:solidFill>
                  <a:srgbClr val="FF0000"/>
                </a:solidFill>
              </a:rPr>
              <a:t>2013</a:t>
            </a:r>
          </a:p>
        </p:txBody>
      </p:sp>
    </p:spTree>
    <p:extLst>
      <p:ext uri="{BB962C8B-B14F-4D97-AF65-F5344CB8AC3E}">
        <p14:creationId xmlns:p14="http://schemas.microsoft.com/office/powerpoint/2010/main" val="1155591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AD10-48BC-A24E-AC02-47593B110C29}"/>
              </a:ext>
            </a:extLst>
          </p:cNvPr>
          <p:cNvSpPr>
            <a:spLocks noGrp="1"/>
          </p:cNvSpPr>
          <p:nvPr>
            <p:ph type="title"/>
          </p:nvPr>
        </p:nvSpPr>
        <p:spPr/>
        <p:txBody>
          <a:bodyPr/>
          <a:lstStyle/>
          <a:p>
            <a:r>
              <a:rPr lang="en-DE" dirty="0"/>
              <a:t>Math behind Negative 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3D2072-DC7B-1047-8372-35C8E33559DC}"/>
                  </a:ext>
                </a:extLst>
              </p:cNvPr>
              <p:cNvSpPr>
                <a:spLocks noGrp="1"/>
              </p:cNvSpPr>
              <p:nvPr>
                <p:ph idx="1"/>
              </p:nvPr>
            </p:nvSpPr>
            <p:spPr>
              <a:xfrm>
                <a:off x="457199" y="1196975"/>
                <a:ext cx="8507413" cy="4968875"/>
              </a:xfrm>
            </p:spPr>
            <p:txBody>
              <a:bodyPr/>
              <a:lstStyle/>
              <a:p>
                <a:r>
                  <a:rPr lang="en-DE" dirty="0"/>
                  <a:t>Maximize log likelihood = minimize –log likelihood</a:t>
                </a:r>
              </a:p>
              <a:p>
                <a:endParaRPr lang="en-DE" dirty="0"/>
              </a:p>
              <a:p>
                <a:endParaRPr lang="en-DE" dirty="0"/>
              </a:p>
              <a:p>
                <a:endParaRPr lang="en-DE" dirty="0"/>
              </a:p>
              <a:p>
                <a14:m>
                  <m:oMath xmlns:m="http://schemas.openxmlformats.org/officeDocument/2006/math">
                    <m:acc>
                      <m:accPr>
                        <m:chr m:val="̃"/>
                        <m:ctrlPr>
                          <a:rPr lang="en-DE" i="1" smtClean="0">
                            <a:latin typeface="Cambria Math" panose="02040503050406030204" pitchFamily="18" charset="0"/>
                          </a:rPr>
                        </m:ctrlPr>
                      </m:accPr>
                      <m:e>
                        <m:r>
                          <a:rPr lang="de-DE" b="0" i="1" smtClean="0">
                            <a:latin typeface="Cambria Math" panose="02040503050406030204" pitchFamily="18" charset="0"/>
                          </a:rPr>
                          <m:t>𝐷</m:t>
                        </m:r>
                      </m:e>
                    </m:acc>
                  </m:oMath>
                </a14:m>
                <a:r>
                  <a:rPr lang="en-DE" dirty="0"/>
                  <a:t> is the negative corpus with wrong contexts</a:t>
                </a:r>
              </a:p>
              <a:p>
                <a:r>
                  <a:rPr lang="en-DE" dirty="0"/>
                  <a:t>Generate </a:t>
                </a:r>
                <a14:m>
                  <m:oMath xmlns:m="http://schemas.openxmlformats.org/officeDocument/2006/math">
                    <m:acc>
                      <m:accPr>
                        <m:chr m:val="̃"/>
                        <m:ctrlPr>
                          <a:rPr lang="en-DE" i="1">
                            <a:latin typeface="Cambria Math" panose="02040503050406030204" pitchFamily="18" charset="0"/>
                          </a:rPr>
                        </m:ctrlPr>
                      </m:accPr>
                      <m:e>
                        <m:r>
                          <a:rPr lang="de-DE" i="1">
                            <a:latin typeface="Cambria Math" panose="02040503050406030204" pitchFamily="18" charset="0"/>
                          </a:rPr>
                          <m:t>𝐷</m:t>
                        </m:r>
                      </m:e>
                    </m:acc>
                  </m:oMath>
                </a14:m>
                <a:r>
                  <a:rPr lang="en-DE" dirty="0"/>
                  <a:t> on the fly by randomly sampling from the vocabulary</a:t>
                </a:r>
              </a:p>
              <a:p>
                <a:r>
                  <a:rPr lang="en-DE" dirty="0"/>
                  <a:t>New objective function for observing context word </a:t>
                </a:r>
                <a14:m>
                  <m:oMath xmlns:m="http://schemas.openxmlformats.org/officeDocument/2006/math">
                    <m:sSub>
                      <m:sSubPr>
                        <m:ctrlPr>
                          <a:rPr lang="en-DE" i="1" smtClean="0">
                            <a:latin typeface="Cambria Math" panose="02040503050406030204" pitchFamily="18" charset="0"/>
                          </a:rPr>
                        </m:ctrlPr>
                      </m:sSubPr>
                      <m:e>
                        <m:r>
                          <a:rPr lang="de-DE" b="0" i="1" smtClean="0">
                            <a:latin typeface="Cambria Math" panose="02040503050406030204" pitchFamily="18" charset="0"/>
                          </a:rPr>
                          <m:t>𝑤</m:t>
                        </m:r>
                      </m:e>
                      <m:sub>
                        <m:r>
                          <a:rPr lang="de-DE" b="0" i="1" smtClean="0">
                            <a:latin typeface="Cambria Math" panose="02040503050406030204" pitchFamily="18" charset="0"/>
                          </a:rPr>
                          <m:t>𝑐</m:t>
                        </m:r>
                        <m:r>
                          <a:rPr lang="de-DE" b="0" i="1" smtClean="0">
                            <a:latin typeface="Cambria Math" panose="02040503050406030204" pitchFamily="18" charset="0"/>
                          </a:rPr>
                          <m:t>−</m:t>
                        </m:r>
                        <m:r>
                          <a:rPr lang="de-DE" b="0" i="1" smtClean="0">
                            <a:latin typeface="Cambria Math" panose="02040503050406030204" pitchFamily="18" charset="0"/>
                          </a:rPr>
                          <m:t>𝑚</m:t>
                        </m:r>
                        <m:r>
                          <a:rPr lang="de-DE" b="0" i="1" smtClean="0">
                            <a:latin typeface="Cambria Math" panose="02040503050406030204" pitchFamily="18" charset="0"/>
                          </a:rPr>
                          <m:t>+</m:t>
                        </m:r>
                        <m:r>
                          <a:rPr lang="de-DE" b="0" i="1" smtClean="0">
                            <a:latin typeface="Cambria Math" panose="02040503050406030204" pitchFamily="18" charset="0"/>
                          </a:rPr>
                          <m:t>𝑗</m:t>
                        </m:r>
                      </m:sub>
                    </m:sSub>
                  </m:oMath>
                </a14:m>
                <a:r>
                  <a:rPr lang="en-DE" dirty="0"/>
                  <a:t> </a:t>
                </a:r>
                <a14:m>
                  <m:oMath xmlns:m="http://schemas.openxmlformats.org/officeDocument/2006/math">
                    <m:r>
                      <a:rPr lang="de-DE" b="0" i="0" dirty="0" smtClean="0">
                        <a:latin typeface="Cambria Math" panose="02040503050406030204" pitchFamily="18" charset="0"/>
                      </a:rPr>
                      <m:t>(</m:t>
                    </m:r>
                    <m:r>
                      <a:rPr lang="de-DE" b="0" i="1" dirty="0" smtClean="0">
                        <a:latin typeface="Cambria Math" panose="02040503050406030204" pitchFamily="18" charset="0"/>
                      </a:rPr>
                      <m:t>𝑗</m:t>
                    </m:r>
                    <m:r>
                      <a:rPr lang="de-DE" b="0" i="1" dirty="0" smtClean="0">
                        <a:latin typeface="Cambria Math" panose="02040503050406030204" pitchFamily="18" charset="0"/>
                      </a:rPr>
                      <m:t>=0..2</m:t>
                    </m:r>
                    <m:r>
                      <a:rPr lang="de-DE" b="0" i="1" dirty="0" smtClean="0">
                        <a:latin typeface="Cambria Math" panose="02040503050406030204" pitchFamily="18" charset="0"/>
                      </a:rPr>
                      <m:t>𝑚</m:t>
                    </m:r>
                    <m:r>
                      <a:rPr lang="de-DE" b="0" i="1" dirty="0" smtClean="0">
                        <a:latin typeface="Cambria Math" panose="02040503050406030204" pitchFamily="18" charset="0"/>
                      </a:rPr>
                      <m:t>)</m:t>
                    </m:r>
                  </m:oMath>
                </a14:m>
                <a:r>
                  <a:rPr lang="en-DE" dirty="0"/>
                  <a:t> given the center word </a:t>
                </a:r>
                <a14:m>
                  <m:oMath xmlns:m="http://schemas.openxmlformats.org/officeDocument/2006/math">
                    <m:sSub>
                      <m:sSubPr>
                        <m:ctrlPr>
                          <a:rPr lang="en-DE" i="1" smtClean="0">
                            <a:latin typeface="Cambria Math" panose="02040503050406030204" pitchFamily="18" charset="0"/>
                          </a:rPr>
                        </m:ctrlPr>
                      </m:sSubPr>
                      <m:e>
                        <m:r>
                          <a:rPr lang="de-DE" b="0" i="1" smtClean="0">
                            <a:latin typeface="Cambria Math" panose="02040503050406030204" pitchFamily="18" charset="0"/>
                          </a:rPr>
                          <m:t>𝑤</m:t>
                        </m:r>
                      </m:e>
                      <m:sub>
                        <m:r>
                          <a:rPr lang="de-DE" b="0" i="1" smtClean="0">
                            <a:latin typeface="Cambria Math" panose="02040503050406030204" pitchFamily="18" charset="0"/>
                          </a:rPr>
                          <m:t>𝑐</m:t>
                        </m:r>
                      </m:sub>
                    </m:sSub>
                  </m:oMath>
                </a14:m>
                <a:r>
                  <a:rPr lang="en-DE" dirty="0"/>
                  <a:t> would be</a:t>
                </a:r>
              </a:p>
            </p:txBody>
          </p:sp>
        </mc:Choice>
        <mc:Fallback xmlns="">
          <p:sp>
            <p:nvSpPr>
              <p:cNvPr id="3" name="Content Placeholder 2">
                <a:extLst>
                  <a:ext uri="{FF2B5EF4-FFF2-40B4-BE49-F238E27FC236}">
                    <a16:creationId xmlns:a16="http://schemas.microsoft.com/office/drawing/2014/main" id="{F83D2072-DC7B-1047-8372-35C8E33559DC}"/>
                  </a:ext>
                </a:extLst>
              </p:cNvPr>
              <p:cNvSpPr>
                <a:spLocks noGrp="1" noRot="1" noChangeAspect="1" noMove="1" noResize="1" noEditPoints="1" noAdjustHandles="1" noChangeArrowheads="1" noChangeShapeType="1" noTextEdit="1"/>
              </p:cNvSpPr>
              <p:nvPr>
                <p:ph idx="1"/>
              </p:nvPr>
            </p:nvSpPr>
            <p:spPr>
              <a:xfrm>
                <a:off x="457199" y="1196975"/>
                <a:ext cx="8507413" cy="4968875"/>
              </a:xfrm>
              <a:blipFill>
                <a:blip r:embed="rId3"/>
                <a:stretch>
                  <a:fillRect l="-1341" t="-1276"/>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29F51721-D98E-C047-BEBB-9423EF3F314F}"/>
              </a:ext>
            </a:extLst>
          </p:cNvPr>
          <p:cNvSpPr>
            <a:spLocks noGrp="1"/>
          </p:cNvSpPr>
          <p:nvPr>
            <p:ph type="sldNum" sz="quarter" idx="12"/>
          </p:nvPr>
        </p:nvSpPr>
        <p:spPr/>
        <p:txBody>
          <a:bodyPr/>
          <a:lstStyle/>
          <a:p>
            <a:pPr>
              <a:defRPr/>
            </a:pPr>
            <a:fld id="{A4C577E2-95DD-1F4B-A688-E8FB02007787}" type="slidenum">
              <a:rPr lang="de-DE" smtClean="0"/>
              <a:pPr>
                <a:defRPr/>
              </a:pPr>
              <a:t>45</a:t>
            </a:fld>
            <a:endParaRPr lang="de-DE"/>
          </a:p>
        </p:txBody>
      </p:sp>
      <p:pic>
        <p:nvPicPr>
          <p:cNvPr id="6" name="Picture 5" descr="A picture containing text&#10;&#10;Description automatically generated">
            <a:extLst>
              <a:ext uri="{FF2B5EF4-FFF2-40B4-BE49-F238E27FC236}">
                <a16:creationId xmlns:a16="http://schemas.microsoft.com/office/drawing/2014/main" id="{86A56DE3-6CC7-8042-929D-C91CF1465E31}"/>
              </a:ext>
            </a:extLst>
          </p:cNvPr>
          <p:cNvPicPr>
            <a:picLocks noChangeAspect="1"/>
          </p:cNvPicPr>
          <p:nvPr/>
        </p:nvPicPr>
        <p:blipFill>
          <a:blip r:embed="rId4"/>
          <a:stretch>
            <a:fillRect/>
          </a:stretch>
        </p:blipFill>
        <p:spPr>
          <a:xfrm>
            <a:off x="864096" y="1844824"/>
            <a:ext cx="6948264" cy="953004"/>
          </a:xfrm>
          <a:prstGeom prst="rect">
            <a:avLst/>
          </a:prstGeom>
        </p:spPr>
      </p:pic>
      <p:pic>
        <p:nvPicPr>
          <p:cNvPr id="8" name="Picture 7">
            <a:extLst>
              <a:ext uri="{FF2B5EF4-FFF2-40B4-BE49-F238E27FC236}">
                <a16:creationId xmlns:a16="http://schemas.microsoft.com/office/drawing/2014/main" id="{A97F1DF8-2461-E243-9CBB-85B77D21A27D}"/>
              </a:ext>
            </a:extLst>
          </p:cNvPr>
          <p:cNvPicPr>
            <a:picLocks noChangeAspect="1"/>
          </p:cNvPicPr>
          <p:nvPr/>
        </p:nvPicPr>
        <p:blipFill>
          <a:blip r:embed="rId5"/>
          <a:stretch>
            <a:fillRect/>
          </a:stretch>
        </p:blipFill>
        <p:spPr>
          <a:xfrm>
            <a:off x="836743" y="5405699"/>
            <a:ext cx="8279904" cy="877626"/>
          </a:xfrm>
          <a:prstGeom prst="rect">
            <a:avLst/>
          </a:prstGeom>
        </p:spPr>
      </p:pic>
      <p:pic>
        <p:nvPicPr>
          <p:cNvPr id="9" name="Picture 8">
            <a:extLst>
              <a:ext uri="{FF2B5EF4-FFF2-40B4-BE49-F238E27FC236}">
                <a16:creationId xmlns:a16="http://schemas.microsoft.com/office/drawing/2014/main" id="{A065B130-FF79-0E4A-8308-4B01F0C4D7E1}"/>
              </a:ext>
            </a:extLst>
          </p:cNvPr>
          <p:cNvPicPr>
            <a:picLocks noChangeAspect="1"/>
          </p:cNvPicPr>
          <p:nvPr/>
        </p:nvPicPr>
        <p:blipFill>
          <a:blip r:embed="rId6"/>
          <a:stretch>
            <a:fillRect/>
          </a:stretch>
        </p:blipFill>
        <p:spPr>
          <a:xfrm>
            <a:off x="3180989" y="6357791"/>
            <a:ext cx="3059832" cy="282867"/>
          </a:xfrm>
          <a:prstGeom prst="rect">
            <a:avLst/>
          </a:prstGeom>
        </p:spPr>
      </p:pic>
    </p:spTree>
    <p:extLst>
      <p:ext uri="{BB962C8B-B14F-4D97-AF65-F5344CB8AC3E}">
        <p14:creationId xmlns:p14="http://schemas.microsoft.com/office/powerpoint/2010/main" val="1258756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Skip-Grams with Negative Sampling (SGNS)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“Negative Sampling”</a:t>
                </a:r>
              </a:p>
              <a:p>
                <a:r>
                  <a:rPr lang="en-US" dirty="0"/>
                  <a:t>SGNS samples </a:t>
                </a:r>
                <a14:m>
                  <m:oMath xmlns:m="http://schemas.openxmlformats.org/officeDocument/2006/math">
                    <m:r>
                      <a:rPr lang="en-US" i="1" dirty="0" smtClean="0">
                        <a:latin typeface="Cambria Math" panose="02040503050406030204" pitchFamily="18" charset="0"/>
                      </a:rPr>
                      <m:t>𝑘</m:t>
                    </m:r>
                  </m:oMath>
                </a14:m>
                <a:r>
                  <a:rPr lang="en-US" dirty="0"/>
                  <a:t> contexts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𝑐</m:t>
                        </m:r>
                      </m:e>
                      <m:sup>
                        <m:r>
                          <a:rPr lang="en-US" i="1">
                            <a:latin typeface="Cambria Math" panose="02040503050406030204" pitchFamily="18" charset="0"/>
                          </a:rPr>
                          <m:t>′</m:t>
                        </m:r>
                      </m:sup>
                    </m:sSup>
                  </m:oMath>
                </a14:m>
                <a:r>
                  <a:rPr lang="en-GB" dirty="0"/>
                  <a:t> </a:t>
                </a:r>
                <a:r>
                  <a:rPr lang="en-GB" b="1" dirty="0"/>
                  <a:t>at random </a:t>
                </a:r>
                <a:br>
                  <a:rPr lang="en-GB" b="1" dirty="0"/>
                </a:br>
                <a:r>
                  <a:rPr lang="en-GB" dirty="0"/>
                  <a:t>as</a:t>
                </a:r>
                <a:r>
                  <a:rPr lang="en-GB" b="1" dirty="0"/>
                  <a:t> </a:t>
                </a:r>
                <a:r>
                  <a:rPr lang="en-US" b="1" dirty="0">
                    <a:solidFill>
                      <a:schemeClr val="accent2"/>
                    </a:solidFill>
                  </a:rPr>
                  <a:t>negative</a:t>
                </a:r>
                <a:r>
                  <a:rPr lang="en-US" b="1" dirty="0"/>
                  <a:t> examples</a:t>
                </a:r>
                <a:endParaRPr lang="en-GB" b="1" dirty="0"/>
              </a:p>
              <a:p>
                <a:r>
                  <a:rPr lang="en-US" dirty="0"/>
                  <a:t>“Random” = unigram distribution</a:t>
                </a:r>
              </a:p>
              <a:p>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b="0" i="1" smtClean="0">
                              <a:latin typeface="Cambria Math" panose="02040503050406030204" pitchFamily="18" charset="0"/>
                            </a:rPr>
                            <m:t> </m:t>
                          </m:r>
                        </m:sub>
                        <m:sup>
                          <m:r>
                            <a:rPr lang="en-US" i="1">
                              <a:latin typeface="Cambria Math" panose="02040503050406030204" pitchFamily="18" charset="0"/>
                            </a:rPr>
                            <m:t> </m:t>
                          </m:r>
                        </m:sup>
                      </m:sSubSup>
                      <m:d>
                        <m:dPr>
                          <m:ctrlPr>
                            <a:rPr lang="en-US" i="1">
                              <a:latin typeface="Cambria Math" panose="02040503050406030204" pitchFamily="18" charset="0"/>
                            </a:rPr>
                          </m:ctrlPr>
                        </m:dPr>
                        <m:e>
                          <m:r>
                            <a:rPr lang="en-US" b="0" i="1" smtClean="0">
                              <a:latin typeface="Cambria Math" panose="02040503050406030204" pitchFamily="18" charset="0"/>
                            </a:rPr>
                            <m:t>𝑐</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𝑐</m:t>
                          </m:r>
                        </m:num>
                        <m:den>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𝑐</m:t>
                                  </m:r>
                                </m:e>
                                <m:sup>
                                  <m:r>
                                    <m:rPr>
                                      <m:brk m:alnAt="7"/>
                                    </m:rP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sub>
                              </m:sSub>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e>
                                  </m:d>
                                </m:e>
                                <m:sup/>
                              </m:sSup>
                            </m:e>
                          </m:nary>
                        </m:den>
                      </m:f>
                    </m:oMath>
                  </m:oMathPara>
                </a14:m>
                <a:endParaRPr lang="en-GB" dirty="0"/>
              </a:p>
              <a:p>
                <a:endParaRPr lang="en-US" dirty="0"/>
              </a:p>
              <a:p>
                <a:r>
                  <a:rPr lang="en-US" dirty="0"/>
                  <a:t>Changing this distribution has a significant effect</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276"/>
                </a:stretch>
              </a:blipFill>
            </p:spPr>
            <p:txBody>
              <a:bodyPr/>
              <a:lstStyle/>
              <a:p>
                <a:r>
                  <a:rPr lang="en-DE">
                    <a:noFill/>
                  </a:rPr>
                  <a:t> </a:t>
                </a:r>
              </a:p>
            </p:txBody>
          </p:sp>
        </mc:Fallback>
      </mc:AlternateContent>
      <p:sp>
        <p:nvSpPr>
          <p:cNvPr id="4" name="Slide Number Placeholder 3"/>
          <p:cNvSpPr>
            <a:spLocks noGrp="1"/>
          </p:cNvSpPr>
          <p:nvPr>
            <p:ph type="sldNum" sz="quarter" idx="12"/>
          </p:nvPr>
        </p:nvSpPr>
        <p:spPr/>
        <p:txBody>
          <a:bodyPr/>
          <a:lstStyle/>
          <a:p>
            <a:fld id="{7F92B3FB-2F82-4CB9-93A4-1640FC20E3CE}" type="slidenum">
              <a:rPr lang="en-GB" smtClean="0"/>
              <a:t>46</a:t>
            </a:fld>
            <a:endParaRPr lang="en-GB"/>
          </a:p>
        </p:txBody>
      </p:sp>
      <p:sp>
        <p:nvSpPr>
          <p:cNvPr id="5" name="TextBox 4">
            <a:extLst>
              <a:ext uri="{FF2B5EF4-FFF2-40B4-BE49-F238E27FC236}">
                <a16:creationId xmlns:a16="http://schemas.microsoft.com/office/drawing/2014/main" id="{8444602E-7777-EB4A-84F4-1CC8B3B4B37E}"/>
              </a:ext>
            </a:extLst>
          </p:cNvPr>
          <p:cNvSpPr txBox="1"/>
          <p:nvPr/>
        </p:nvSpPr>
        <p:spPr>
          <a:xfrm>
            <a:off x="1979675" y="6135687"/>
            <a:ext cx="5206875" cy="461665"/>
          </a:xfrm>
          <a:prstGeom prst="rect">
            <a:avLst/>
          </a:prstGeom>
          <a:noFill/>
        </p:spPr>
        <p:txBody>
          <a:bodyPr wrap="none" rtlCol="0">
            <a:spAutoFit/>
          </a:bodyPr>
          <a:lstStyle/>
          <a:p>
            <a:r>
              <a:rPr lang="en-US" sz="1200" dirty="0">
                <a:solidFill>
                  <a:srgbClr val="0B05FF"/>
                </a:solidFill>
              </a:rPr>
              <a:t>Distributed Representations of Words and Phrases and their Compositionality</a:t>
            </a:r>
          </a:p>
          <a:p>
            <a:r>
              <a:rPr lang="en-US" sz="1200" dirty="0">
                <a:solidFill>
                  <a:srgbClr val="0B05FF"/>
                </a:solidFill>
              </a:rPr>
              <a:t>Tomas </a:t>
            </a:r>
            <a:r>
              <a:rPr lang="en-US" sz="1200" dirty="0" err="1">
                <a:solidFill>
                  <a:srgbClr val="0B05FF"/>
                </a:solidFill>
              </a:rPr>
              <a:t>Mikolov</a:t>
            </a:r>
            <a:r>
              <a:rPr lang="en-US" sz="1200" dirty="0">
                <a:solidFill>
                  <a:srgbClr val="0B05FF"/>
                </a:solidFill>
              </a:rPr>
              <a:t>, Ilya </a:t>
            </a:r>
            <a:r>
              <a:rPr lang="en-US" sz="1200" dirty="0" err="1">
                <a:solidFill>
                  <a:srgbClr val="0B05FF"/>
                </a:solidFill>
              </a:rPr>
              <a:t>Sutskever</a:t>
            </a:r>
            <a:r>
              <a:rPr lang="en-US" sz="1200" dirty="0">
                <a:solidFill>
                  <a:srgbClr val="0B05FF"/>
                </a:solidFill>
              </a:rPr>
              <a:t>, Kai Chen, Greg </a:t>
            </a:r>
            <a:r>
              <a:rPr lang="en-US" sz="1200" dirty="0" err="1">
                <a:solidFill>
                  <a:srgbClr val="0B05FF"/>
                </a:solidFill>
              </a:rPr>
              <a:t>Corrado</a:t>
            </a:r>
            <a:r>
              <a:rPr lang="en-US" sz="1200" dirty="0">
                <a:solidFill>
                  <a:srgbClr val="0B05FF"/>
                </a:solidFill>
              </a:rPr>
              <a:t>, Jeffrey Dean, NIPS </a:t>
            </a:r>
            <a:r>
              <a:rPr lang="en-US" sz="1200" b="1" dirty="0">
                <a:solidFill>
                  <a:srgbClr val="FF0000"/>
                </a:solidFill>
              </a:rPr>
              <a:t>2013</a:t>
            </a:r>
          </a:p>
        </p:txBody>
      </p:sp>
    </p:spTree>
    <p:extLst>
      <p:ext uri="{BB962C8B-B14F-4D97-AF65-F5344CB8AC3E}">
        <p14:creationId xmlns:p14="http://schemas.microsoft.com/office/powerpoint/2010/main" val="34309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Distribution Smoothing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8313" y="1337154"/>
                <a:ext cx="7886700" cy="5032376"/>
              </a:xfrm>
            </p:spPr>
            <p:txBody>
              <a:bodyPr>
                <a:normAutofit/>
              </a:bodyPr>
              <a:lstStyle/>
              <a:p>
                <a:r>
                  <a:rPr lang="en-US" dirty="0"/>
                  <a:t>In practice, it’s a </a:t>
                </a:r>
                <a:r>
                  <a:rPr lang="en-US" b="1" dirty="0"/>
                  <a:t>smoothed</a:t>
                </a:r>
                <a:r>
                  <a:rPr lang="en-US" dirty="0"/>
                  <a:t> </a:t>
                </a:r>
                <a:br>
                  <a:rPr lang="en-US" dirty="0"/>
                </a:br>
                <a:r>
                  <a:rPr lang="en-US" dirty="0"/>
                  <a:t>unigram distribution</a:t>
                </a:r>
                <a:endParaRPr lang="en-US" sz="1100"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𝑃</m:t>
                          </m:r>
                        </m:e>
                        <m:sub>
                          <m:r>
                            <a:rPr lang="en-US" b="0" i="1" smtClean="0">
                              <a:latin typeface="Cambria Math" panose="02040503050406030204" pitchFamily="18" charset="0"/>
                            </a:rPr>
                            <m:t> </m:t>
                          </m:r>
                        </m:sub>
                        <m:sup>
                          <m:r>
                            <a:rPr lang="en-US" b="0" i="1" smtClean="0">
                              <a:latin typeface="Cambria Math" panose="02040503050406030204" pitchFamily="18" charset="0"/>
                            </a:rPr>
                            <m:t>0.75</m:t>
                          </m:r>
                        </m:sup>
                      </m:sSubSup>
                      <m:d>
                        <m:dPr>
                          <m:ctrlPr>
                            <a:rPr lang="en-US" i="1">
                              <a:latin typeface="Cambria Math" panose="02040503050406030204" pitchFamily="18" charset="0"/>
                            </a:rPr>
                          </m:ctrlPr>
                        </m:dPr>
                        <m:e>
                          <m:r>
                            <a:rPr lang="en-US" b="0" i="1" smtClean="0">
                              <a:latin typeface="Cambria Math" panose="02040503050406030204" pitchFamily="18" charset="0"/>
                            </a:rPr>
                            <m:t>𝑐</m:t>
                          </m:r>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𝑐</m:t>
                                  </m:r>
                                </m:e>
                              </m:d>
                            </m:e>
                            <m:sup>
                              <m:r>
                                <a:rPr lang="en-US" i="1">
                                  <a:latin typeface="Cambria Math" panose="02040503050406030204" pitchFamily="18" charset="0"/>
                                </a:rPr>
                                <m:t>0.75</m:t>
                              </m:r>
                            </m:sup>
                          </m:sSup>
                        </m:num>
                        <m:den>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b="0" i="1" smtClean="0">
                                      <a:latin typeface="Cambria Math" panose="02040503050406030204" pitchFamily="18" charset="0"/>
                                    </a:rPr>
                                    <m:t>𝑐</m:t>
                                  </m:r>
                                </m:e>
                                <m:sup>
                                  <m:r>
                                    <m:rPr>
                                      <m:brk m:alnAt="7"/>
                                    </m:rP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sub>
                              </m:sSub>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𝑐</m:t>
                                          </m:r>
                                        </m:e>
                                        <m:sup>
                                          <m:r>
                                            <a:rPr lang="en-US" i="1">
                                              <a:latin typeface="Cambria Math" panose="02040503050406030204" pitchFamily="18" charset="0"/>
                                            </a:rPr>
                                            <m:t>′</m:t>
                                          </m:r>
                                        </m:sup>
                                      </m:sSup>
                                    </m:e>
                                  </m:d>
                                </m:e>
                                <m:sup>
                                  <m:r>
                                    <a:rPr lang="en-US" i="1">
                                      <a:latin typeface="Cambria Math" panose="02040503050406030204" pitchFamily="18" charset="0"/>
                                    </a:rPr>
                                    <m:t>0.75</m:t>
                                  </m:r>
                                </m:sup>
                              </m:sSup>
                            </m:e>
                          </m:nary>
                        </m:den>
                      </m:f>
                    </m:oMath>
                  </m:oMathPara>
                </a14:m>
                <a:endParaRPr lang="en-US" sz="1100" b="0" i="1" dirty="0">
                  <a:latin typeface="Cambria Math" panose="02040503050406030204" pitchFamily="18" charset="0"/>
                </a:endParaRPr>
              </a:p>
              <a:p>
                <a:endParaRPr lang="en-US" dirty="0"/>
              </a:p>
              <a:p>
                <a:r>
                  <a:rPr lang="en-US" dirty="0"/>
                  <a:t>This little change makes a big difference</a:t>
                </a:r>
              </a:p>
              <a:p>
                <a:pPr marL="0" indent="0">
                  <a:buNone/>
                </a:pPr>
                <a:endParaRPr lang="en-US" sz="1100" b="0" i="1"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8313" y="1337154"/>
                <a:ext cx="7886700" cy="5032376"/>
              </a:xfrm>
              <a:blipFill>
                <a:blip r:embed="rId3"/>
                <a:stretch>
                  <a:fillRect l="-1284" t="-1259"/>
                </a:stretch>
              </a:blipFill>
            </p:spPr>
            <p:txBody>
              <a:bodyPr/>
              <a:lstStyle/>
              <a:p>
                <a:r>
                  <a:rPr lang="en-DE">
                    <a:noFill/>
                  </a:rPr>
                  <a:t> </a:t>
                </a:r>
              </a:p>
            </p:txBody>
          </p:sp>
        </mc:Fallback>
      </mc:AlternateContent>
      <p:sp>
        <p:nvSpPr>
          <p:cNvPr id="4" name="Slide Number Placeholder 3"/>
          <p:cNvSpPr>
            <a:spLocks noGrp="1"/>
          </p:cNvSpPr>
          <p:nvPr>
            <p:ph type="sldNum" sz="quarter" idx="12"/>
          </p:nvPr>
        </p:nvSpPr>
        <p:spPr/>
        <p:txBody>
          <a:bodyPr/>
          <a:lstStyle/>
          <a:p>
            <a:fld id="{7F92B3FB-2F82-4CB9-93A4-1640FC20E3CE}" type="slidenum">
              <a:rPr lang="en-GB" smtClean="0">
                <a:solidFill>
                  <a:prstClr val="black">
                    <a:tint val="75000"/>
                  </a:prstClr>
                </a:solidFill>
              </a:rPr>
              <a:pPr/>
              <a:t>47</a:t>
            </a:fld>
            <a:endParaRPr lang="en-GB">
              <a:solidFill>
                <a:prstClr val="black">
                  <a:tint val="75000"/>
                </a:prstClr>
              </a:solidFill>
            </a:endParaRPr>
          </a:p>
        </p:txBody>
      </p:sp>
      <p:pic>
        <p:nvPicPr>
          <p:cNvPr id="6" name="Graphic 5">
            <a:extLst>
              <a:ext uri="{FF2B5EF4-FFF2-40B4-BE49-F238E27FC236}">
                <a16:creationId xmlns:a16="http://schemas.microsoft.com/office/drawing/2014/main" id="{1B347044-2E65-8447-AE8C-8874CD9587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8442" y="1369233"/>
            <a:ext cx="2159471" cy="2159471"/>
          </a:xfrm>
          <a:prstGeom prst="rect">
            <a:avLst/>
          </a:prstGeom>
        </p:spPr>
      </p:pic>
      <p:sp>
        <p:nvSpPr>
          <p:cNvPr id="7" name="TextBox 6">
            <a:extLst>
              <a:ext uri="{FF2B5EF4-FFF2-40B4-BE49-F238E27FC236}">
                <a16:creationId xmlns:a16="http://schemas.microsoft.com/office/drawing/2014/main" id="{FB2CCA3E-0225-054D-82AC-42BC65DA36E4}"/>
              </a:ext>
            </a:extLst>
          </p:cNvPr>
          <p:cNvSpPr txBox="1"/>
          <p:nvPr/>
        </p:nvSpPr>
        <p:spPr>
          <a:xfrm>
            <a:off x="1979675" y="6135687"/>
            <a:ext cx="5206875" cy="461665"/>
          </a:xfrm>
          <a:prstGeom prst="rect">
            <a:avLst/>
          </a:prstGeom>
          <a:noFill/>
        </p:spPr>
        <p:txBody>
          <a:bodyPr wrap="none" rtlCol="0">
            <a:spAutoFit/>
          </a:bodyPr>
          <a:lstStyle/>
          <a:p>
            <a:r>
              <a:rPr lang="en-US" sz="1200" dirty="0">
                <a:solidFill>
                  <a:srgbClr val="0B05FF"/>
                </a:solidFill>
              </a:rPr>
              <a:t>Distributed Representations of Words and Phrases and their Compositionality</a:t>
            </a:r>
          </a:p>
          <a:p>
            <a:r>
              <a:rPr lang="en-US" sz="1200" dirty="0">
                <a:solidFill>
                  <a:srgbClr val="0B05FF"/>
                </a:solidFill>
              </a:rPr>
              <a:t>Tomas </a:t>
            </a:r>
            <a:r>
              <a:rPr lang="en-US" sz="1200" dirty="0" err="1">
                <a:solidFill>
                  <a:srgbClr val="0B05FF"/>
                </a:solidFill>
              </a:rPr>
              <a:t>Mikolov</a:t>
            </a:r>
            <a:r>
              <a:rPr lang="en-US" sz="1200" dirty="0">
                <a:solidFill>
                  <a:srgbClr val="0B05FF"/>
                </a:solidFill>
              </a:rPr>
              <a:t>, Ilya </a:t>
            </a:r>
            <a:r>
              <a:rPr lang="en-US" sz="1200" dirty="0" err="1">
                <a:solidFill>
                  <a:srgbClr val="0B05FF"/>
                </a:solidFill>
              </a:rPr>
              <a:t>Sutskever</a:t>
            </a:r>
            <a:r>
              <a:rPr lang="en-US" sz="1200" dirty="0">
                <a:solidFill>
                  <a:srgbClr val="0B05FF"/>
                </a:solidFill>
              </a:rPr>
              <a:t>, Kai Chen, Greg </a:t>
            </a:r>
            <a:r>
              <a:rPr lang="en-US" sz="1200" dirty="0" err="1">
                <a:solidFill>
                  <a:srgbClr val="0B05FF"/>
                </a:solidFill>
              </a:rPr>
              <a:t>Corrado</a:t>
            </a:r>
            <a:r>
              <a:rPr lang="en-US" sz="1200" dirty="0">
                <a:solidFill>
                  <a:srgbClr val="0B05FF"/>
                </a:solidFill>
              </a:rPr>
              <a:t>, Jeffrey Dean, NIPS </a:t>
            </a:r>
            <a:r>
              <a:rPr lang="en-US" sz="1200" b="1" dirty="0">
                <a:solidFill>
                  <a:srgbClr val="FF0000"/>
                </a:solidFill>
              </a:rPr>
              <a:t>2013</a:t>
            </a:r>
          </a:p>
        </p:txBody>
      </p:sp>
    </p:spTree>
    <p:extLst>
      <p:ext uri="{BB962C8B-B14F-4D97-AF65-F5344CB8AC3E}">
        <p14:creationId xmlns:p14="http://schemas.microsoft.com/office/powerpoint/2010/main" val="36078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Distribution Smoothing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8313" y="1196752"/>
                <a:ext cx="7886700" cy="5032376"/>
              </a:xfrm>
            </p:spPr>
            <p:txBody>
              <a:bodyPr>
                <a:normAutofit/>
              </a:bodyPr>
              <a:lstStyle/>
              <a:p>
                <a:r>
                  <a:rPr lang="en-US" dirty="0"/>
                  <a:t>We can </a:t>
                </a:r>
                <a:r>
                  <a:rPr lang="en-US" b="1" dirty="0"/>
                  <a:t>adapt</a:t>
                </a:r>
                <a:r>
                  <a:rPr lang="en-US" dirty="0"/>
                  <a:t> context distribution smoothing to PMI!</a:t>
                </a:r>
              </a:p>
              <a:p>
                <a:endParaRPr lang="en-US" b="0" dirty="0"/>
              </a:p>
              <a:p>
                <a:r>
                  <a:rPr lang="en-US" b="0" dirty="0"/>
                  <a:t>Replace </a:t>
                </a:r>
                <a14:m>
                  <m:oMath xmlns:m="http://schemas.openxmlformats.org/officeDocument/2006/math">
                    <m:r>
                      <a:rPr lang="en-US" i="1" smtClean="0">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rPr>
                      <m:t>)</m:t>
                    </m:r>
                  </m:oMath>
                </a14:m>
                <a:r>
                  <a:rPr lang="en-US" b="0" dirty="0"/>
                  <a:t> with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 </m:t>
                        </m:r>
                      </m:sub>
                      <m:sup>
                        <m:r>
                          <a:rPr lang="en-US" b="0" i="1" smtClean="0">
                            <a:latin typeface="Cambria Math" panose="02040503050406030204" pitchFamily="18" charset="0"/>
                          </a:rPr>
                          <m:t>0.75</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𝑐</m:t>
                        </m:r>
                      </m:e>
                    </m:d>
                  </m:oMath>
                </a14:m>
                <a:endParaRPr lang="de-DE"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𝑃𝑀</m:t>
                      </m:r>
                      <m:sSup>
                        <m:sSupPr>
                          <m:ctrlPr>
                            <a:rPr lang="en-US" i="1">
                              <a:latin typeface="Cambria Math" panose="02040503050406030204" pitchFamily="18" charset="0"/>
                            </a:rPr>
                          </m:ctrlPr>
                        </m:sSupPr>
                        <m:e>
                          <m:r>
                            <a:rPr lang="en-US" i="1">
                              <a:latin typeface="Cambria Math" panose="02040503050406030204" pitchFamily="18" charset="0"/>
                            </a:rPr>
                            <m:t>𝐼</m:t>
                          </m:r>
                        </m:e>
                        <m:sup>
                          <m:r>
                            <a:rPr lang="en-US" b="0" i="1" smtClean="0">
                              <a:latin typeface="Cambria Math" panose="02040503050406030204" pitchFamily="18" charset="0"/>
                            </a:rPr>
                            <m:t>0.75</m:t>
                          </m:r>
                        </m:sup>
                      </m:sSup>
                      <m:d>
                        <m:dPr>
                          <m:ctrlPr>
                            <a:rPr lang="en-US" i="1">
                              <a:latin typeface="Cambria Math" panose="02040503050406030204" pitchFamily="18" charset="0"/>
                            </a:rPr>
                          </m:ctrlPr>
                        </m:dPr>
                        <m:e>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num>
                            <m:den>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𝑤</m:t>
                                  </m:r>
                                </m:e>
                              </m:d>
                              <m:r>
                                <a:rPr lang="en-US" b="0" i="1" smtClean="0">
                                  <a:latin typeface="Cambria Math" panose="02040503050406030204" pitchFamily="18" charset="0"/>
                                </a:rPr>
                                <m:t>⋅</m:t>
                              </m:r>
                              <m:sSup>
                                <m:sSupPr>
                                  <m:ctrlPr>
                                    <a:rPr lang="en-US" b="1" i="1" smtClean="0">
                                      <a:solidFill>
                                        <a:schemeClr val="tx1"/>
                                      </a:solidFill>
                                      <a:latin typeface="Cambria Math" panose="02040503050406030204" pitchFamily="18" charset="0"/>
                                    </a:rPr>
                                  </m:ctrlPr>
                                </m:sSupPr>
                                <m:e>
                                  <m:r>
                                    <a:rPr lang="en-US" b="1" i="1">
                                      <a:solidFill>
                                        <a:schemeClr val="tx1"/>
                                      </a:solidFill>
                                      <a:latin typeface="Cambria Math" panose="02040503050406030204" pitchFamily="18" charset="0"/>
                                    </a:rPr>
                                    <m:t>𝑷</m:t>
                                  </m:r>
                                </m:e>
                                <m:sup>
                                  <m:r>
                                    <a:rPr lang="en-US" b="1" i="1" smtClean="0">
                                      <a:solidFill>
                                        <a:schemeClr val="tx1"/>
                                      </a:solidFill>
                                      <a:latin typeface="Cambria Math" panose="02040503050406030204" pitchFamily="18" charset="0"/>
                                    </a:rPr>
                                    <m:t>𝟎</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𝟕𝟓</m:t>
                                  </m:r>
                                </m:sup>
                              </m:sSup>
                              <m:d>
                                <m:dPr>
                                  <m:ctrlPr>
                                    <a:rPr lang="en-US" b="1" i="1">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𝒄</m:t>
                                  </m:r>
                                </m:e>
                              </m:d>
                            </m:den>
                          </m:f>
                        </m:e>
                      </m:func>
                    </m:oMath>
                  </m:oMathPara>
                </a14:m>
                <a:endParaRPr lang="en-US" sz="1100" dirty="0"/>
              </a:p>
              <a:p>
                <a:pPr marL="0" indent="0">
                  <a:buNone/>
                </a:pPr>
                <a:endParaRPr lang="en-US" dirty="0"/>
              </a:p>
              <a:p>
                <a:r>
                  <a:rPr lang="en-US" dirty="0"/>
                  <a:t>Consistently improves </a:t>
                </a:r>
                <a:br>
                  <a:rPr lang="en-US" dirty="0"/>
                </a:br>
                <a:r>
                  <a:rPr lang="en-US" b="1" dirty="0"/>
                  <a:t>PMI</a:t>
                </a:r>
                <a:r>
                  <a:rPr lang="en-US" dirty="0"/>
                  <a:t> on </a:t>
                </a:r>
                <a:r>
                  <a:rPr lang="en-US" b="1" dirty="0"/>
                  <a:t>every task</a:t>
                </a:r>
              </a:p>
              <a:p>
                <a:r>
                  <a:rPr lang="en-US" b="1" dirty="0"/>
                  <a:t>Always use Context </a:t>
                </a:r>
                <a:br>
                  <a:rPr lang="en-US" b="1" dirty="0"/>
                </a:br>
                <a:r>
                  <a:rPr lang="en-US" b="1" dirty="0"/>
                  <a:t>Distribution Smoothing!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8313" y="1196752"/>
                <a:ext cx="7886700" cy="5032376"/>
              </a:xfrm>
              <a:blipFill>
                <a:blip r:embed="rId3"/>
                <a:stretch>
                  <a:fillRect l="-1284" t="-1259" r="-963"/>
                </a:stretch>
              </a:blipFill>
            </p:spPr>
            <p:txBody>
              <a:bodyPr/>
              <a:lstStyle/>
              <a:p>
                <a:r>
                  <a:rPr lang="en-DE">
                    <a:noFill/>
                  </a:rPr>
                  <a:t> </a:t>
                </a:r>
              </a:p>
            </p:txBody>
          </p:sp>
        </mc:Fallback>
      </mc:AlternateContent>
      <p:sp>
        <p:nvSpPr>
          <p:cNvPr id="4" name="Slide Number Placeholder 3"/>
          <p:cNvSpPr>
            <a:spLocks noGrp="1"/>
          </p:cNvSpPr>
          <p:nvPr>
            <p:ph type="sldNum" sz="quarter" idx="12"/>
          </p:nvPr>
        </p:nvSpPr>
        <p:spPr/>
        <p:txBody>
          <a:bodyPr/>
          <a:lstStyle/>
          <a:p>
            <a:fld id="{7F92B3FB-2F82-4CB9-93A4-1640FC20E3CE}" type="slidenum">
              <a:rPr lang="en-GB" smtClean="0">
                <a:solidFill>
                  <a:prstClr val="black">
                    <a:tint val="75000"/>
                  </a:prstClr>
                </a:solidFill>
              </a:rPr>
              <a:pPr/>
              <a:t>48</a:t>
            </a:fld>
            <a:endParaRPr lang="en-GB">
              <a:solidFill>
                <a:prstClr val="black">
                  <a:tint val="75000"/>
                </a:prstClr>
              </a:solidFill>
            </a:endParaRPr>
          </a:p>
        </p:txBody>
      </p:sp>
      <p:pic>
        <p:nvPicPr>
          <p:cNvPr id="10" name="Graphic 9">
            <a:extLst>
              <a:ext uri="{FF2B5EF4-FFF2-40B4-BE49-F238E27FC236}">
                <a16:creationId xmlns:a16="http://schemas.microsoft.com/office/drawing/2014/main" id="{68AF45B1-F25E-074C-8BC4-31A4AD3D31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8184" y="3933056"/>
            <a:ext cx="1905000" cy="1905000"/>
          </a:xfrm>
          <a:prstGeom prst="rect">
            <a:avLst/>
          </a:prstGeom>
        </p:spPr>
      </p:pic>
    </p:spTree>
    <p:extLst>
      <p:ext uri="{BB962C8B-B14F-4D97-AF65-F5344CB8AC3E}">
        <p14:creationId xmlns:p14="http://schemas.microsoft.com/office/powerpoint/2010/main" val="32696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FBDC239F-D4D2-7A42-9F40-66F6D670B3BC}"/>
              </a:ext>
            </a:extLst>
          </p:cNvPr>
          <p:cNvPicPr>
            <a:picLocks noChangeAspect="1"/>
          </p:cNvPicPr>
          <p:nvPr/>
        </p:nvPicPr>
        <p:blipFill>
          <a:blip r:embed="rId3"/>
          <a:stretch>
            <a:fillRect/>
          </a:stretch>
        </p:blipFill>
        <p:spPr>
          <a:xfrm>
            <a:off x="1377799" y="2097743"/>
            <a:ext cx="5808814" cy="1585170"/>
          </a:xfrm>
          <a:prstGeom prst="rect">
            <a:avLst/>
          </a:prstGeom>
        </p:spPr>
      </p:pic>
      <p:sp>
        <p:nvSpPr>
          <p:cNvPr id="2" name="Title 1">
            <a:extLst>
              <a:ext uri="{FF2B5EF4-FFF2-40B4-BE49-F238E27FC236}">
                <a16:creationId xmlns:a16="http://schemas.microsoft.com/office/drawing/2014/main" id="{3B90D3C2-A87E-8543-87BC-D6D9FEFBB47B}"/>
              </a:ext>
            </a:extLst>
          </p:cNvPr>
          <p:cNvSpPr>
            <a:spLocks noGrp="1"/>
          </p:cNvSpPr>
          <p:nvPr>
            <p:ph type="title"/>
          </p:nvPr>
        </p:nvSpPr>
        <p:spPr/>
        <p:txBody>
          <a:bodyPr/>
          <a:lstStyle/>
          <a:p>
            <a:r>
              <a:rPr lang="en-DE" dirty="0"/>
              <a:t>Math behind CBOW with Negative 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609214-2D32-0640-8254-9D3CB50D382C}"/>
                  </a:ext>
                </a:extLst>
              </p:cNvPr>
              <p:cNvSpPr>
                <a:spLocks noGrp="1"/>
              </p:cNvSpPr>
              <p:nvPr>
                <p:ph idx="1"/>
              </p:nvPr>
            </p:nvSpPr>
            <p:spPr/>
            <p:txBody>
              <a:bodyPr/>
              <a:lstStyle/>
              <a:p>
                <a:r>
                  <a:rPr lang="en-DE" dirty="0"/>
                  <a:t>Likewise for CBOW</a:t>
                </a:r>
              </a:p>
              <a:p>
                <a:endParaRPr lang="en-DE" dirty="0"/>
              </a:p>
              <a:p>
                <a:r>
                  <a:rPr lang="en-DE" dirty="0"/>
                  <a:t>Objective:</a:t>
                </a:r>
              </a:p>
              <a:p>
                <a:endParaRPr lang="en-DE" dirty="0"/>
              </a:p>
              <a:p>
                <a:endParaRPr lang="en-DE" dirty="0"/>
              </a:p>
              <a:p>
                <a:pPr marL="457200" lvl="1" indent="0">
                  <a:buNone/>
                </a:pPr>
                <a:r>
                  <a:rPr lang="en-DE" dirty="0"/>
                  <a:t>	where </a:t>
                </a:r>
                <a14:m>
                  <m:oMath xmlns:m="http://schemas.openxmlformats.org/officeDocument/2006/math">
                    <m:r>
                      <a:rPr lang="de-DE" b="0" i="0" smtClean="0">
                        <a:latin typeface="Cambria Math" panose="02040503050406030204" pitchFamily="18" charset="0"/>
                      </a:rPr>
                      <m:t>{</m:t>
                    </m:r>
                    <m:sSub>
                      <m:sSubPr>
                        <m:ctrlPr>
                          <a:rPr lang="en-DE" i="1" smtClean="0">
                            <a:latin typeface="Cambria Math" panose="02040503050406030204" pitchFamily="18" charset="0"/>
                          </a:rPr>
                        </m:ctrlPr>
                      </m:sSubPr>
                      <m:e>
                        <m:acc>
                          <m:accPr>
                            <m:chr m:val="̃"/>
                            <m:ctrlPr>
                              <a:rPr lang="en-DE" i="1" smtClean="0">
                                <a:latin typeface="Cambria Math" panose="02040503050406030204" pitchFamily="18" charset="0"/>
                              </a:rPr>
                            </m:ctrlPr>
                          </m:accPr>
                          <m:e>
                            <m:r>
                              <a:rPr lang="de-DE" b="0" i="1" smtClean="0">
                                <a:latin typeface="Cambria Math" panose="02040503050406030204" pitchFamily="18" charset="0"/>
                              </a:rPr>
                              <m:t>𝑢</m:t>
                            </m:r>
                          </m:e>
                        </m:acc>
                      </m:e>
                      <m:sub>
                        <m:r>
                          <a:rPr lang="de-DE" b="0" i="1" smtClean="0">
                            <a:latin typeface="Cambria Math" panose="02040503050406030204" pitchFamily="18" charset="0"/>
                          </a:rPr>
                          <m:t>𝑘</m:t>
                        </m:r>
                      </m:sub>
                    </m:sSub>
                    <m:r>
                      <a:rPr lang="de-DE" b="0" i="1" smtClean="0">
                        <a:latin typeface="Cambria Math" panose="02040503050406030204" pitchFamily="18" charset="0"/>
                      </a:rPr>
                      <m:t> | </m:t>
                    </m:r>
                    <m:r>
                      <a:rPr lang="de-DE" b="0" i="1" smtClean="0">
                        <a:latin typeface="Cambria Math" panose="02040503050406030204" pitchFamily="18" charset="0"/>
                      </a:rPr>
                      <m:t>𝑘</m:t>
                    </m:r>
                    <m:r>
                      <a:rPr lang="de-DE" b="0" i="1" smtClean="0">
                        <a:latin typeface="Cambria Math" panose="02040503050406030204" pitchFamily="18" charset="0"/>
                      </a:rPr>
                      <m:t>=1</m:t>
                    </m:r>
                    <m:r>
                      <a:rPr lang="de-DE" b="0" i="0" smtClean="0">
                        <a:latin typeface="Cambria Math" panose="02040503050406030204" pitchFamily="18" charset="0"/>
                      </a:rPr>
                      <m:t>..</m:t>
                    </m:r>
                    <m:r>
                      <m:rPr>
                        <m:sty m:val="p"/>
                      </m:rPr>
                      <a:rPr lang="de-DE" b="0" i="0" smtClean="0">
                        <a:latin typeface="Cambria Math" panose="02040503050406030204" pitchFamily="18" charset="0"/>
                      </a:rPr>
                      <m:t>K</m:t>
                    </m:r>
                    <m:r>
                      <a:rPr lang="de-DE" b="0" i="0" smtClean="0">
                        <a:latin typeface="Cambria Math" panose="02040503050406030204" pitchFamily="18" charset="0"/>
                      </a:rPr>
                      <m:t>}</m:t>
                    </m:r>
                  </m:oMath>
                </a14:m>
                <a:r>
                  <a:rPr lang="en-DE" dirty="0"/>
                  <a:t>  is sampled from vocabulary </a:t>
                </a:r>
                <a:br>
                  <a:rPr lang="en-DE" dirty="0"/>
                </a:br>
                <a:r>
                  <a:rPr lang="en-DE" dirty="0"/>
                  <a:t>	(also use context distribution smoothing)</a:t>
                </a:r>
              </a:p>
              <a:p>
                <a:endParaRPr lang="en-DE" dirty="0"/>
              </a:p>
              <a:p>
                <a:r>
                  <a:rPr lang="en-DE" dirty="0"/>
                  <a:t>Rather than:</a:t>
                </a:r>
              </a:p>
            </p:txBody>
          </p:sp>
        </mc:Choice>
        <mc:Fallback xmlns="">
          <p:sp>
            <p:nvSpPr>
              <p:cNvPr id="3" name="Content Placeholder 2">
                <a:extLst>
                  <a:ext uri="{FF2B5EF4-FFF2-40B4-BE49-F238E27FC236}">
                    <a16:creationId xmlns:a16="http://schemas.microsoft.com/office/drawing/2014/main" id="{ED609214-2D32-0640-8254-9D3CB50D382C}"/>
                  </a:ext>
                </a:extLst>
              </p:cNvPr>
              <p:cNvSpPr>
                <a:spLocks noGrp="1" noRot="1" noChangeAspect="1" noMove="1" noResize="1" noEditPoints="1" noAdjustHandles="1" noChangeArrowheads="1" noChangeShapeType="1" noTextEdit="1"/>
              </p:cNvSpPr>
              <p:nvPr>
                <p:ph idx="1"/>
              </p:nvPr>
            </p:nvSpPr>
            <p:spPr>
              <a:blipFill>
                <a:blip r:embed="rId4"/>
                <a:stretch>
                  <a:fillRect l="-1389" t="-1276"/>
                </a:stretch>
              </a:blipFill>
            </p:spPr>
            <p:txBody>
              <a:bodyPr/>
              <a:lstStyle/>
              <a:p>
                <a:r>
                  <a:rPr lang="en-DE">
                    <a:noFill/>
                  </a:rPr>
                  <a:t> </a:t>
                </a:r>
              </a:p>
            </p:txBody>
          </p:sp>
        </mc:Fallback>
      </mc:AlternateContent>
      <p:sp>
        <p:nvSpPr>
          <p:cNvPr id="4" name="Slide Number Placeholder 3">
            <a:extLst>
              <a:ext uri="{FF2B5EF4-FFF2-40B4-BE49-F238E27FC236}">
                <a16:creationId xmlns:a16="http://schemas.microsoft.com/office/drawing/2014/main" id="{154B3226-E3CF-4B40-B149-5140B27FFEE1}"/>
              </a:ext>
            </a:extLst>
          </p:cNvPr>
          <p:cNvSpPr>
            <a:spLocks noGrp="1"/>
          </p:cNvSpPr>
          <p:nvPr>
            <p:ph type="sldNum" sz="quarter" idx="12"/>
          </p:nvPr>
        </p:nvSpPr>
        <p:spPr/>
        <p:txBody>
          <a:bodyPr/>
          <a:lstStyle/>
          <a:p>
            <a:pPr>
              <a:defRPr/>
            </a:pPr>
            <a:fld id="{A4C577E2-95DD-1F4B-A688-E8FB02007787}" type="slidenum">
              <a:rPr lang="de-DE" smtClean="0"/>
              <a:pPr>
                <a:defRPr/>
              </a:pPr>
              <a:t>49</a:t>
            </a:fld>
            <a:endParaRPr lang="de-DE"/>
          </a:p>
        </p:txBody>
      </p:sp>
      <p:pic>
        <p:nvPicPr>
          <p:cNvPr id="6" name="Picture 5" descr="Text&#10;&#10;Description automatically generated">
            <a:extLst>
              <a:ext uri="{FF2B5EF4-FFF2-40B4-BE49-F238E27FC236}">
                <a16:creationId xmlns:a16="http://schemas.microsoft.com/office/drawing/2014/main" id="{DE27456E-C31D-E640-96EC-23AC04C5F096}"/>
              </a:ext>
            </a:extLst>
          </p:cNvPr>
          <p:cNvPicPr>
            <a:picLocks noChangeAspect="1"/>
          </p:cNvPicPr>
          <p:nvPr/>
        </p:nvPicPr>
        <p:blipFill>
          <a:blip r:embed="rId5"/>
          <a:stretch>
            <a:fillRect/>
          </a:stretch>
        </p:blipFill>
        <p:spPr>
          <a:xfrm>
            <a:off x="3771107" y="1124322"/>
            <a:ext cx="5054600" cy="8636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4971CA-25E5-DE4C-A02C-161DC977A6E0}"/>
              </a:ext>
            </a:extLst>
          </p:cNvPr>
          <p:cNvPicPr>
            <a:picLocks noChangeAspect="1"/>
          </p:cNvPicPr>
          <p:nvPr/>
        </p:nvPicPr>
        <p:blipFill>
          <a:blip r:embed="rId6"/>
          <a:stretch>
            <a:fillRect/>
          </a:stretch>
        </p:blipFill>
        <p:spPr>
          <a:xfrm>
            <a:off x="1233783" y="5377904"/>
            <a:ext cx="3987800" cy="787400"/>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A8520D5D-22AB-BF47-BCF8-1FB9C4AEED2D}"/>
              </a:ext>
            </a:extLst>
          </p:cNvPr>
          <p:cNvPicPr>
            <a:picLocks noChangeAspect="1"/>
          </p:cNvPicPr>
          <p:nvPr/>
        </p:nvPicPr>
        <p:blipFill>
          <a:blip r:embed="rId7"/>
          <a:stretch>
            <a:fillRect/>
          </a:stretch>
        </p:blipFill>
        <p:spPr>
          <a:xfrm>
            <a:off x="5408613" y="5631904"/>
            <a:ext cx="3556000" cy="533400"/>
          </a:xfrm>
          <a:prstGeom prst="rect">
            <a:avLst/>
          </a:prstGeom>
        </p:spPr>
      </p:pic>
    </p:spTree>
    <p:extLst>
      <p:ext uri="{BB962C8B-B14F-4D97-AF65-F5344CB8AC3E}">
        <p14:creationId xmlns:p14="http://schemas.microsoft.com/office/powerpoint/2010/main" val="329784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PMI – Example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313" y="1196752"/>
            <a:ext cx="5149158" cy="5003290"/>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5</a:t>
            </a:fld>
            <a:endParaRPr lang="de-DE"/>
          </a:p>
        </p:txBody>
      </p:sp>
      <p:sp>
        <p:nvSpPr>
          <p:cNvPr id="3" name="TextBox 2"/>
          <p:cNvSpPr txBox="1"/>
          <p:nvPr/>
        </p:nvSpPr>
        <p:spPr>
          <a:xfrm>
            <a:off x="3995936" y="6361583"/>
            <a:ext cx="1029449" cy="307777"/>
          </a:xfrm>
          <a:prstGeom prst="rect">
            <a:avLst/>
          </a:prstGeom>
          <a:noFill/>
        </p:spPr>
        <p:txBody>
          <a:bodyPr wrap="none" rtlCol="0">
            <a:spAutoFit/>
          </a:bodyPr>
          <a:lstStyle/>
          <a:p>
            <a:r>
              <a:rPr lang="en-US" sz="1400">
                <a:solidFill>
                  <a:srgbClr val="0B05FF"/>
                </a:solidFill>
              </a:rPr>
              <a:t>[Wikipedia]</a:t>
            </a:r>
          </a:p>
        </p:txBody>
      </p:sp>
      <p:sp>
        <p:nvSpPr>
          <p:cNvPr id="6" name="Rectangle 5"/>
          <p:cNvSpPr/>
          <p:nvPr/>
        </p:nvSpPr>
        <p:spPr>
          <a:xfrm>
            <a:off x="5758573" y="1204684"/>
            <a:ext cx="3203848" cy="4524315"/>
          </a:xfrm>
          <a:prstGeom prst="rect">
            <a:avLst/>
          </a:prstGeom>
        </p:spPr>
        <p:txBody>
          <a:bodyPr wrap="square">
            <a:spAutoFit/>
          </a:bodyPr>
          <a:lstStyle/>
          <a:p>
            <a:pPr marL="285750" indent="-285750">
              <a:buFont typeface="Arial" charset="0"/>
              <a:buChar char="•"/>
            </a:pPr>
            <a:r>
              <a:rPr lang="en-US" dirty="0">
                <a:solidFill>
                  <a:srgbClr val="222222"/>
                </a:solidFill>
                <a:latin typeface="Arial" charset="0"/>
              </a:rPr>
              <a:t>Counts of pairs of words getting the </a:t>
            </a:r>
            <a:r>
              <a:rPr lang="en-US" dirty="0">
                <a:solidFill>
                  <a:srgbClr val="0B05FF"/>
                </a:solidFill>
                <a:latin typeface="Arial" charset="0"/>
              </a:rPr>
              <a:t>most and the least PMI scores </a:t>
            </a:r>
            <a:r>
              <a:rPr lang="en-US" dirty="0">
                <a:solidFill>
                  <a:srgbClr val="222222"/>
                </a:solidFill>
                <a:latin typeface="Arial" charset="0"/>
              </a:rPr>
              <a:t>in the first 50 millions of words in </a:t>
            </a:r>
            <a:r>
              <a:rPr lang="en-US" dirty="0">
                <a:solidFill>
                  <a:srgbClr val="0B05FF"/>
                </a:solidFill>
                <a:latin typeface="Arial" charset="0"/>
              </a:rPr>
              <a:t>Wikipedia</a:t>
            </a:r>
            <a:r>
              <a:rPr lang="en-US" dirty="0">
                <a:solidFill>
                  <a:srgbClr val="222222"/>
                </a:solidFill>
                <a:latin typeface="Arial" charset="0"/>
              </a:rPr>
              <a:t> (dump of October 2015)</a:t>
            </a:r>
          </a:p>
          <a:p>
            <a:pPr marL="285750" indent="-285750">
              <a:buFont typeface="Arial" charset="0"/>
              <a:buChar char="•"/>
            </a:pPr>
            <a:r>
              <a:rPr lang="en-US" dirty="0">
                <a:solidFill>
                  <a:srgbClr val="222222"/>
                </a:solidFill>
                <a:latin typeface="Arial" charset="0"/>
              </a:rPr>
              <a:t>Filtering by 1,000 or more co-occurrences. </a:t>
            </a:r>
          </a:p>
          <a:p>
            <a:pPr marL="285750" indent="-285750">
              <a:buFont typeface="Arial" charset="0"/>
              <a:buChar char="•"/>
            </a:pPr>
            <a:r>
              <a:rPr lang="en-US" dirty="0">
                <a:solidFill>
                  <a:srgbClr val="222222"/>
                </a:solidFill>
                <a:latin typeface="Arial" charset="0"/>
              </a:rPr>
              <a:t>The frequency of each count can be obtained by dividing its value by 50,000,952. (Note: natural log is used to calculate the PMI values in this example, instead of log base 2)</a:t>
            </a:r>
            <a:endParaRPr lang="en-US" dirty="0"/>
          </a:p>
        </p:txBody>
      </p:sp>
      <p:cxnSp>
        <p:nvCxnSpPr>
          <p:cNvPr id="8" name="Straight Connector 7"/>
          <p:cNvCxnSpPr/>
          <p:nvPr/>
        </p:nvCxnSpPr>
        <p:spPr>
          <a:xfrm>
            <a:off x="443311" y="3789040"/>
            <a:ext cx="514915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185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Take SGNS’s embedding matrices (</a:t>
                </a:r>
                <a14:m>
                  <m:oMath xmlns:m="http://schemas.openxmlformats.org/officeDocument/2006/math">
                    <m:r>
                      <a:rPr lang="en-US" i="1" dirty="0" smtClean="0">
                        <a:solidFill>
                          <a:schemeClr val="accent1">
                            <a:lumMod val="50000"/>
                          </a:schemeClr>
                        </a:solidFill>
                        <a:latin typeface="Cambria Math" panose="02040503050406030204" pitchFamily="18" charset="0"/>
                      </a:rPr>
                      <m:t>𝑊</m:t>
                    </m:r>
                  </m:oMath>
                </a14:m>
                <a:r>
                  <a:rPr lang="en-US" dirty="0">
                    <a:solidFill>
                      <a:schemeClr val="accent1">
                        <a:lumMod val="50000"/>
                      </a:schemeClr>
                    </a:solidFill>
                  </a:rPr>
                  <a:t> </a:t>
                </a:r>
                <a:r>
                  <a:rPr lang="en-US" dirty="0"/>
                  <a:t>and </a:t>
                </a:r>
                <a14:m>
                  <m:oMath xmlns:m="http://schemas.openxmlformats.org/officeDocument/2006/math">
                    <m:r>
                      <a:rPr lang="en-US" i="1" dirty="0" smtClean="0">
                        <a:solidFill>
                          <a:schemeClr val="accent2"/>
                        </a:solidFill>
                        <a:latin typeface="Cambria Math" panose="02040503050406030204" pitchFamily="18" charset="0"/>
                      </a:rPr>
                      <m:t>𝐶</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p:sp>
        <p:nvSpPr>
          <p:cNvPr id="12" name="TextBox 11"/>
          <p:cNvSpPr txBox="1"/>
          <p:nvPr/>
        </p:nvSpPr>
        <p:spPr>
          <a:xfrm>
            <a:off x="2700305" y="6207695"/>
            <a:ext cx="4319752" cy="461665"/>
          </a:xfrm>
          <a:prstGeom prst="rect">
            <a:avLst/>
          </a:prstGeom>
          <a:noFill/>
        </p:spPr>
        <p:txBody>
          <a:bodyPr wrap="square" rtlCol="0">
            <a:spAutoFit/>
          </a:bodyPr>
          <a:lstStyle/>
          <a:p>
            <a:pPr algn="ctr"/>
            <a:r>
              <a:rPr lang="en-GB" sz="1200" dirty="0">
                <a:solidFill>
                  <a:srgbClr val="0B05FF"/>
                </a:solidFill>
              </a:rPr>
              <a:t>“Neural Word Embeddings as Implicit Matrix Factorization”</a:t>
            </a:r>
          </a:p>
          <a:p>
            <a:pPr algn="ctr"/>
            <a:r>
              <a:rPr lang="en-US" sz="1200" dirty="0">
                <a:solidFill>
                  <a:srgbClr val="0B05FF"/>
                </a:solidFill>
              </a:rPr>
              <a:t>Levy &amp; Goldberg, NIPS 2014</a:t>
            </a:r>
            <a:endParaRPr lang="en-GB" sz="1200" dirty="0">
              <a:solidFill>
                <a:srgbClr val="0B05FF"/>
              </a:solidFill>
            </a:endParaRPr>
          </a:p>
        </p:txBody>
      </p:sp>
      <p:grpSp>
        <p:nvGrpSpPr>
          <p:cNvPr id="10" name="Group 9"/>
          <p:cNvGrpSpPr/>
          <p:nvPr/>
        </p:nvGrpSpPr>
        <p:grpSpPr>
          <a:xfrm>
            <a:off x="621834" y="3546090"/>
            <a:ext cx="2347254" cy="1631162"/>
            <a:chOff x="829111" y="3585119"/>
            <a:chExt cx="3129672" cy="2174882"/>
          </a:xfrm>
        </p:grpSpPr>
        <mc:AlternateContent xmlns:mc="http://schemas.openxmlformats.org/markup-compatibility/2006" xmlns:a14="http://schemas.microsoft.com/office/drawing/2010/main">
          <mc:Choice Requires="a14">
            <p:sp>
              <p:nvSpPr>
                <p:cNvPr id="4" name="Rectangle 3"/>
                <p:cNvSpPr/>
                <p:nvPr/>
              </p:nvSpPr>
              <p:spPr>
                <a:xfrm>
                  <a:off x="1260000" y="3960000"/>
                  <a:ext cx="720000" cy="180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60000" y="3590668"/>
                  <a:ext cx="72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75333" y="4613779"/>
                  <a:ext cx="180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rot="16200000">
                  <a:off x="2149451" y="4608231"/>
                  <a:ext cx="1799999"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rot="16200000">
                  <a:off x="2149451" y="4669785"/>
                  <a:ext cx="1800000"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38783" y="3585119"/>
                  <a:ext cx="72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238783" y="3585119"/>
                  <a:ext cx="72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37058" y="3954451"/>
                  <a:ext cx="720000" cy="180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3237058" y="3954451"/>
                  <a:ext cx="720000" cy="1800000"/>
                </a:xfrm>
                <a:prstGeom prst="rect">
                  <a:avLst/>
                </a:prstGeom>
                <a:blipFill rotWithShape="0">
                  <a:blip r:embed="rId9"/>
                  <a:stretch>
                    <a:fillRect/>
                  </a:stretch>
                </a:blipFill>
                <a:ln>
                  <a:solidFill>
                    <a:schemeClr val="tx1"/>
                  </a:solidFill>
                </a:ln>
              </p:spPr>
              <p:txBody>
                <a:bodyPr/>
                <a:lstStyle/>
                <a:p>
                  <a:r>
                    <a:rPr lang="en-GB">
                      <a:noFill/>
                    </a:rPr>
                    <a:t> </a:t>
                  </a:r>
                </a:p>
              </p:txBody>
            </p:sp>
          </mc:Fallback>
        </mc:AlternateContent>
      </p:grpSp>
      <p:sp>
        <p:nvSpPr>
          <p:cNvPr id="7" name="Slide Number Placeholder 6"/>
          <p:cNvSpPr>
            <a:spLocks noGrp="1"/>
          </p:cNvSpPr>
          <p:nvPr>
            <p:ph type="sldNum" sz="quarter" idx="12"/>
          </p:nvPr>
        </p:nvSpPr>
        <p:spPr/>
        <p:txBody>
          <a:bodyPr/>
          <a:lstStyle/>
          <a:p>
            <a:fld id="{7F92B3FB-2F82-4CB9-93A4-1640FC20E3CE}" type="slidenum">
              <a:rPr lang="en-GB" smtClean="0"/>
              <a:t>50</a:t>
            </a:fld>
            <a:endParaRPr lang="en-GB"/>
          </a:p>
        </p:txBody>
      </p:sp>
    </p:spTree>
    <p:extLst>
      <p:ext uri="{BB962C8B-B14F-4D97-AF65-F5344CB8AC3E}">
        <p14:creationId xmlns:p14="http://schemas.microsoft.com/office/powerpoint/2010/main" val="67349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Take SGNS’s embedding matrices (</a:t>
                </a:r>
                <a14:m>
                  <m:oMath xmlns:m="http://schemas.openxmlformats.org/officeDocument/2006/math">
                    <m:r>
                      <a:rPr lang="en-US" i="1" dirty="0" smtClean="0">
                        <a:solidFill>
                          <a:schemeClr val="accent1">
                            <a:lumMod val="50000"/>
                          </a:schemeClr>
                        </a:solidFill>
                        <a:latin typeface="Cambria Math" panose="02040503050406030204" pitchFamily="18" charset="0"/>
                      </a:rPr>
                      <m:t>𝑊</m:t>
                    </m:r>
                  </m:oMath>
                </a14:m>
                <a:r>
                  <a:rPr lang="en-US" dirty="0">
                    <a:solidFill>
                      <a:schemeClr val="accent1">
                        <a:lumMod val="50000"/>
                      </a:schemeClr>
                    </a:solidFill>
                  </a:rPr>
                  <a:t> </a:t>
                </a:r>
                <a:r>
                  <a:rPr lang="en-US" dirty="0"/>
                  <a:t>and </a:t>
                </a:r>
                <a14:m>
                  <m:oMath xmlns:m="http://schemas.openxmlformats.org/officeDocument/2006/math">
                    <m:r>
                      <a:rPr lang="en-US" i="1" dirty="0" smtClean="0">
                        <a:solidFill>
                          <a:schemeClr val="accent2"/>
                        </a:solidFill>
                        <a:latin typeface="Cambria Math" panose="02040503050406030204" pitchFamily="18" charset="0"/>
                      </a:rPr>
                      <m:t>𝐶</m:t>
                    </m:r>
                  </m:oMath>
                </a14:m>
                <a:r>
                  <a:rPr lang="en-US" dirty="0"/>
                  <a:t>)</a:t>
                </a:r>
              </a:p>
              <a:p>
                <a:r>
                  <a:rPr lang="en-US" dirty="0"/>
                  <a:t>Multiply them</a:t>
                </a:r>
              </a:p>
              <a:p>
                <a:r>
                  <a:rPr lang="en-US" dirty="0"/>
                  <a:t>What do you get?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5000" y="3827250"/>
                <a:ext cx="540000" cy="135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5000" y="3550251"/>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31501"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5000" y="4232250"/>
                <a:ext cx="1350000" cy="54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00000" y="4500000"/>
                <a:ext cx="1800000" cy="720000"/>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25000" y="3955251"/>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00000" y="4130668"/>
                <a:ext cx="180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1616501" y="4317585"/>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2155334" y="4675334"/>
                <a:ext cx="720000" cy="369332"/>
              </a:xfrm>
              <a:prstGeom prst="rect">
                <a:avLst/>
              </a:prstGeom>
              <a:blipFill rotWithShape="0">
                <a:blip r:embed="rId9"/>
                <a:stretch>
                  <a:fillRect/>
                </a:stretch>
              </a:blipFill>
            </p:spPr>
            <p:txBody>
              <a:bodyPr/>
              <a:lstStyle/>
              <a:p>
                <a:r>
                  <a:rPr lang="en-GB">
                    <a:noFill/>
                  </a:rPr>
                  <a:t> </a:t>
                </a:r>
              </a:p>
            </p:txBody>
          </p:sp>
        </mc:Fallback>
      </mc:AlternateContent>
      <p:sp>
        <p:nvSpPr>
          <p:cNvPr id="10" name="Slide Number Placeholder 9"/>
          <p:cNvSpPr>
            <a:spLocks noGrp="1"/>
          </p:cNvSpPr>
          <p:nvPr>
            <p:ph type="sldNum" sz="quarter" idx="12"/>
          </p:nvPr>
        </p:nvSpPr>
        <p:spPr/>
        <p:txBody>
          <a:bodyPr/>
          <a:lstStyle/>
          <a:p>
            <a:fld id="{7F92B3FB-2F82-4CB9-93A4-1640FC20E3CE}" type="slidenum">
              <a:rPr lang="en-GB" smtClean="0"/>
              <a:t>51</a:t>
            </a:fld>
            <a:endParaRPr lang="en-GB"/>
          </a:p>
        </p:txBody>
      </p:sp>
      <p:sp>
        <p:nvSpPr>
          <p:cNvPr id="13" name="TextBox 12"/>
          <p:cNvSpPr txBox="1"/>
          <p:nvPr/>
        </p:nvSpPr>
        <p:spPr>
          <a:xfrm>
            <a:off x="2700305" y="6207695"/>
            <a:ext cx="4319752" cy="461665"/>
          </a:xfrm>
          <a:prstGeom prst="rect">
            <a:avLst/>
          </a:prstGeom>
          <a:noFill/>
        </p:spPr>
        <p:txBody>
          <a:bodyPr wrap="square" rtlCol="0">
            <a:spAutoFit/>
          </a:bodyPr>
          <a:lstStyle/>
          <a:p>
            <a:pPr algn="ctr"/>
            <a:r>
              <a:rPr lang="en-GB" sz="1200" dirty="0">
                <a:solidFill>
                  <a:srgbClr val="0B05FF"/>
                </a:solidFill>
              </a:rPr>
              <a:t>“Neural Word Embeddings as Implicit Matrix Factorization”</a:t>
            </a:r>
          </a:p>
          <a:p>
            <a:pPr algn="ctr"/>
            <a:r>
              <a:rPr lang="en-US" sz="1200" dirty="0">
                <a:solidFill>
                  <a:srgbClr val="0B05FF"/>
                </a:solidFill>
              </a:rPr>
              <a:t>Levy &amp; Goldberg, NIPS 2014</a:t>
            </a:r>
            <a:endParaRPr lang="en-GB" sz="1200" dirty="0">
              <a:solidFill>
                <a:srgbClr val="0B05FF"/>
              </a:solidFill>
            </a:endParaRPr>
          </a:p>
        </p:txBody>
      </p:sp>
    </p:spTree>
    <p:extLst>
      <p:ext uri="{BB962C8B-B14F-4D97-AF65-F5344CB8AC3E}">
        <p14:creationId xmlns:p14="http://schemas.microsoft.com/office/powerpoint/2010/main" val="126602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t>A </a:t>
                </a:r>
                <a14:m>
                  <m:oMath xmlns:m="http://schemas.openxmlformats.org/officeDocument/2006/math">
                    <m:sSub>
                      <m:sSubPr>
                        <m:ctrlPr>
                          <a:rPr lang="en-US" b="0" i="1" smtClean="0">
                            <a:solidFill>
                              <a:schemeClr val="accent1">
                                <a:lumMod val="50000"/>
                              </a:schemeClr>
                            </a:solidFill>
                            <a:latin typeface="Cambria Math" panose="02040503050406030204" pitchFamily="18" charset="0"/>
                          </a:rPr>
                        </m:ctrlPr>
                      </m:sSubPr>
                      <m:e>
                        <m:r>
                          <a:rPr lang="en-US" b="0" i="1" smtClean="0">
                            <a:solidFill>
                              <a:schemeClr val="accent1">
                                <a:lumMod val="50000"/>
                              </a:schemeClr>
                            </a:solidFill>
                            <a:latin typeface="Cambria Math" panose="02040503050406030204" pitchFamily="18" charset="0"/>
                          </a:rPr>
                          <m:t>𝑉</m:t>
                        </m:r>
                      </m:e>
                      <m:sub>
                        <m:r>
                          <a:rPr lang="en-US" b="0" i="1" smtClean="0">
                            <a:solidFill>
                              <a:schemeClr val="accent1">
                                <a:lumMod val="50000"/>
                              </a:schemeClr>
                            </a:solidFill>
                            <a:latin typeface="Cambria Math" panose="02040503050406030204" pitchFamily="18" charset="0"/>
                          </a:rPr>
                          <m:t>𝑊</m:t>
                        </m:r>
                      </m:sub>
                    </m:sSub>
                    <m:r>
                      <a:rPr lang="en-US" b="0" i="1" smtClean="0">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𝑉</m:t>
                        </m:r>
                      </m:e>
                      <m:sub>
                        <m:r>
                          <a:rPr lang="en-US" b="0" i="1" smtClean="0">
                            <a:solidFill>
                              <a:schemeClr val="accent2"/>
                            </a:solidFill>
                            <a:latin typeface="Cambria Math" panose="02040503050406030204" pitchFamily="18" charset="0"/>
                          </a:rPr>
                          <m:t>𝐶</m:t>
                        </m:r>
                      </m:sub>
                    </m:sSub>
                  </m:oMath>
                </a14:m>
                <a:r>
                  <a:rPr lang="en-GB" dirty="0"/>
                  <a:t> matrix</a:t>
                </a:r>
              </a:p>
              <a:p>
                <a:r>
                  <a:rPr lang="en-US" dirty="0"/>
                  <a:t>Each cell describes the relation between a specific word-context pair</a:t>
                </a:r>
              </a:p>
              <a:p>
                <a:pPr marL="0" indent="0">
                  <a:buNone/>
                </a:pPr>
                <a:endParaRPr lang="en-US" sz="600" dirty="0"/>
              </a:p>
              <a:p>
                <a:pPr marL="0" indent="0">
                  <a:buNone/>
                </a:pPr>
                <a:r>
                  <a:rPr lang="en-US" b="0" dirty="0"/>
                  <a:t> 				   </a:t>
                </a:r>
                <a14:m>
                  <m:oMath xmlns:m="http://schemas.openxmlformats.org/officeDocument/2006/math">
                    <m:acc>
                      <m:accPr>
                        <m:chr m:val="⃗"/>
                        <m:ctrlPr>
                          <a:rPr lang="en-US" b="0" i="1" smtClean="0">
                            <a:solidFill>
                              <a:schemeClr val="accent1">
                                <a:lumMod val="50000"/>
                              </a:schemeClr>
                            </a:solidFill>
                            <a:latin typeface="Cambria Math" panose="02040503050406030204" pitchFamily="18" charset="0"/>
                          </a:rPr>
                        </m:ctrlPr>
                      </m:accPr>
                      <m:e>
                        <m:r>
                          <a:rPr lang="en-US" b="0" i="1" smtClean="0">
                            <a:solidFill>
                              <a:schemeClr val="accent1">
                                <a:lumMod val="50000"/>
                              </a:schemeClr>
                            </a:solidFill>
                            <a:latin typeface="Cambria Math" panose="02040503050406030204" pitchFamily="18" charset="0"/>
                          </a:rPr>
                          <m:t>𝑤</m:t>
                        </m:r>
                      </m:e>
                    </m:acc>
                    <m:r>
                      <a:rPr lang="en-US" b="0" i="1" smtClean="0">
                        <a:latin typeface="Cambria Math" panose="02040503050406030204" pitchFamily="18" charset="0"/>
                      </a:rPr>
                      <m:t>⋅</m:t>
                    </m:r>
                    <m:acc>
                      <m:accPr>
                        <m:chr m:val="⃗"/>
                        <m:ctrlPr>
                          <a:rPr lang="en-US" i="1" smtClean="0">
                            <a:solidFill>
                              <a:schemeClr val="accent2"/>
                            </a:solidFill>
                            <a:latin typeface="Cambria Math" panose="02040503050406030204" pitchFamily="18" charset="0"/>
                          </a:rPr>
                        </m:ctrlPr>
                      </m:accPr>
                      <m:e>
                        <m:r>
                          <a:rPr lang="en-US" b="0" i="1" smtClean="0">
                            <a:solidFill>
                              <a:schemeClr val="accent2"/>
                            </a:solidFill>
                            <a:latin typeface="Cambria Math" panose="02040503050406030204" pitchFamily="18" charset="0"/>
                          </a:rPr>
                          <m:t>𝑐</m:t>
                        </m:r>
                      </m:e>
                    </m:acc>
                    <m:r>
                      <a:rPr lang="en-US" b="0" i="1" smtClean="0">
                        <a:latin typeface="Cambria Math" panose="02040503050406030204" pitchFamily="18" charset="0"/>
                      </a:rPr>
                      <m:t>= ?</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5000" y="3827250"/>
                <a:ext cx="540000" cy="135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5000" y="3550251"/>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31501"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5000" y="4232250"/>
                <a:ext cx="1350000" cy="54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00000" y="4500000"/>
                <a:ext cx="1800000" cy="720000"/>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25000" y="3955251"/>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00000" y="4130668"/>
                <a:ext cx="180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1616501" y="4317585"/>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2155334" y="4675334"/>
                <a:ext cx="720000"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270175" y="3827250"/>
                <a:ext cx="1350000" cy="1350000"/>
              </a:xfrm>
              <a:prstGeom prst="rect">
                <a:avLst/>
              </a:prstGeom>
              <a:pattFill prst="lgGrid">
                <a:fgClr>
                  <a:schemeClr val="accent4"/>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m:t>
                      </m:r>
                    </m:oMath>
                  </m:oMathPara>
                </a14:m>
                <a:endParaRPr lang="en-GB" sz="2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6900" y="3960000"/>
                <a:ext cx="1800000" cy="1800000"/>
              </a:xfrm>
              <a:prstGeom prst="rect">
                <a:avLst/>
              </a:prstGeom>
              <a:blipFill rotWithShape="0">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47588" y="4306042"/>
                <a:ext cx="135000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oMath>
                  </m:oMathPara>
                </a14:m>
                <a:endParaRPr lang="en-GB"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63450" y="4598390"/>
                <a:ext cx="1800000" cy="523220"/>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4456676"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5942234" y="4675334"/>
                <a:ext cx="1800000" cy="369332"/>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65763" y="3546089"/>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021017" y="3585119"/>
                <a:ext cx="1800000" cy="369332"/>
              </a:xfrm>
              <a:prstGeom prst="rect">
                <a:avLst/>
              </a:prstGeom>
              <a:blipFill rotWithShape="0">
                <a:blip r:embed="rId13"/>
                <a:stretch>
                  <a:fillRect/>
                </a:stretch>
              </a:blipFill>
            </p:spPr>
            <p:txBody>
              <a:bodyPr/>
              <a:lstStyle/>
              <a:p>
                <a:r>
                  <a:rPr lang="en-GB">
                    <a:noFill/>
                  </a:rPr>
                  <a:t> </a:t>
                </a:r>
              </a:p>
            </p:txBody>
          </p:sp>
        </mc:Fallback>
      </mc:AlternateContent>
      <p:sp>
        <p:nvSpPr>
          <p:cNvPr id="10" name="Slide Number Placeholder 9"/>
          <p:cNvSpPr>
            <a:spLocks noGrp="1"/>
          </p:cNvSpPr>
          <p:nvPr>
            <p:ph type="sldNum" sz="quarter" idx="12"/>
          </p:nvPr>
        </p:nvSpPr>
        <p:spPr/>
        <p:txBody>
          <a:bodyPr/>
          <a:lstStyle/>
          <a:p>
            <a:fld id="{7F92B3FB-2F82-4CB9-93A4-1640FC20E3CE}" type="slidenum">
              <a:rPr lang="en-GB" smtClean="0"/>
              <a:t>52</a:t>
            </a:fld>
            <a:endParaRPr lang="en-GB"/>
          </a:p>
        </p:txBody>
      </p:sp>
      <p:sp>
        <p:nvSpPr>
          <p:cNvPr id="17" name="TextBox 16"/>
          <p:cNvSpPr txBox="1"/>
          <p:nvPr/>
        </p:nvSpPr>
        <p:spPr>
          <a:xfrm>
            <a:off x="2700305" y="6207695"/>
            <a:ext cx="4319752" cy="461665"/>
          </a:xfrm>
          <a:prstGeom prst="rect">
            <a:avLst/>
          </a:prstGeom>
          <a:noFill/>
        </p:spPr>
        <p:txBody>
          <a:bodyPr wrap="square" rtlCol="0">
            <a:spAutoFit/>
          </a:bodyPr>
          <a:lstStyle/>
          <a:p>
            <a:pPr algn="ctr"/>
            <a:r>
              <a:rPr lang="en-GB" sz="1200" dirty="0">
                <a:solidFill>
                  <a:srgbClr val="0B05FF"/>
                </a:solidFill>
              </a:rPr>
              <a:t>“Neural Word Embeddings as Implicit Matrix Factorization”</a:t>
            </a:r>
          </a:p>
          <a:p>
            <a:pPr algn="ctr"/>
            <a:r>
              <a:rPr lang="en-US" sz="1200" dirty="0">
                <a:solidFill>
                  <a:srgbClr val="0B05FF"/>
                </a:solidFill>
              </a:rPr>
              <a:t>Levy &amp; Goldberg, NIPS 2014</a:t>
            </a:r>
            <a:endParaRPr lang="en-GB" sz="1200" dirty="0">
              <a:solidFill>
                <a:srgbClr val="0B05FF"/>
              </a:solidFill>
            </a:endParaRPr>
          </a:p>
        </p:txBody>
      </p:sp>
    </p:spTree>
    <p:extLst>
      <p:ext uri="{BB962C8B-B14F-4D97-AF65-F5344CB8AC3E}">
        <p14:creationId xmlns:p14="http://schemas.microsoft.com/office/powerpoint/2010/main" val="199391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err="1"/>
                  <a:t>Levy&amp;Goldberg</a:t>
                </a:r>
                <a:r>
                  <a:rPr lang="en-US" dirty="0"/>
                  <a:t> [2014] </a:t>
                </a:r>
                <a:r>
                  <a:rPr lang="en-US" b="1" dirty="0"/>
                  <a:t>proved</a:t>
                </a:r>
                <a:r>
                  <a:rPr lang="en-US" dirty="0"/>
                  <a:t> that for large enough </a:t>
                </a:r>
                <a14:m>
                  <m:oMath xmlns:m="http://schemas.openxmlformats.org/officeDocument/2006/math">
                    <m:r>
                      <a:rPr lang="en-US" b="0" i="1" smtClean="0">
                        <a:latin typeface="Cambria Math" panose="02040503050406030204" pitchFamily="18" charset="0"/>
                      </a:rPr>
                      <m:t>𝑑</m:t>
                    </m:r>
                  </m:oMath>
                </a14:m>
                <a:r>
                  <a:rPr lang="en-US" dirty="0"/>
                  <a:t> and enough iterations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276"/>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5000" y="3827250"/>
                <a:ext cx="540000" cy="135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5000" y="3550251"/>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31501"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5000" y="4232250"/>
                <a:ext cx="1350000" cy="54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00000" y="4500000"/>
                <a:ext cx="1800000" cy="720000"/>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25000" y="3955251"/>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00000" y="4130668"/>
                <a:ext cx="180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1616501" y="4317585"/>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2155334" y="4675334"/>
                <a:ext cx="720000"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270175" y="3827250"/>
                <a:ext cx="1350000" cy="1350000"/>
              </a:xfrm>
              <a:prstGeom prst="rect">
                <a:avLst/>
              </a:prstGeom>
              <a:pattFill prst="lgGrid">
                <a:fgClr>
                  <a:schemeClr val="accent4"/>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m:t>
                      </m:r>
                    </m:oMath>
                  </m:oMathPara>
                </a14:m>
                <a:endParaRPr lang="en-GB" sz="2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6900" y="3960000"/>
                <a:ext cx="1800000" cy="1800000"/>
              </a:xfrm>
              <a:prstGeom prst="rect">
                <a:avLst/>
              </a:prstGeom>
              <a:blipFill rotWithShape="0">
                <a:blip r:embed="rId9"/>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47588" y="4306042"/>
                <a:ext cx="135000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oMath>
                  </m:oMathPara>
                </a14:m>
                <a:endParaRPr lang="en-GB"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63450" y="4598390"/>
                <a:ext cx="1800000" cy="523220"/>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4456676"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5942234" y="4675334"/>
                <a:ext cx="1800000" cy="369332"/>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65763" y="3546089"/>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021017" y="3585119"/>
                <a:ext cx="1800000" cy="369332"/>
              </a:xfrm>
              <a:prstGeom prst="rect">
                <a:avLst/>
              </a:prstGeom>
              <a:blipFill rotWithShape="0">
                <a:blip r:embed="rId12"/>
                <a:stretch>
                  <a:fillRect/>
                </a:stretch>
              </a:blipFill>
            </p:spPr>
            <p:txBody>
              <a:bodyPr/>
              <a:lstStyle/>
              <a:p>
                <a:r>
                  <a:rPr lang="en-GB">
                    <a:noFill/>
                  </a:rPr>
                  <a:t> </a:t>
                </a:r>
              </a:p>
            </p:txBody>
          </p:sp>
        </mc:Fallback>
      </mc:AlternateContent>
      <p:sp>
        <p:nvSpPr>
          <p:cNvPr id="10" name="Slide Number Placeholder 9"/>
          <p:cNvSpPr>
            <a:spLocks noGrp="1"/>
          </p:cNvSpPr>
          <p:nvPr>
            <p:ph type="sldNum" sz="quarter" idx="12"/>
          </p:nvPr>
        </p:nvSpPr>
        <p:spPr/>
        <p:txBody>
          <a:bodyPr/>
          <a:lstStyle/>
          <a:p>
            <a:fld id="{7F92B3FB-2F82-4CB9-93A4-1640FC20E3CE}" type="slidenum">
              <a:rPr lang="en-GB" smtClean="0"/>
              <a:t>53</a:t>
            </a:fld>
            <a:endParaRPr lang="en-GB"/>
          </a:p>
        </p:txBody>
      </p:sp>
      <p:sp>
        <p:nvSpPr>
          <p:cNvPr id="17" name="TextBox 16"/>
          <p:cNvSpPr txBox="1"/>
          <p:nvPr/>
        </p:nvSpPr>
        <p:spPr>
          <a:xfrm>
            <a:off x="2700305" y="6207695"/>
            <a:ext cx="4319752" cy="461665"/>
          </a:xfrm>
          <a:prstGeom prst="rect">
            <a:avLst/>
          </a:prstGeom>
          <a:noFill/>
        </p:spPr>
        <p:txBody>
          <a:bodyPr wrap="square" rtlCol="0">
            <a:spAutoFit/>
          </a:bodyPr>
          <a:lstStyle/>
          <a:p>
            <a:pPr algn="ctr"/>
            <a:r>
              <a:rPr lang="en-GB" sz="1200" dirty="0">
                <a:solidFill>
                  <a:srgbClr val="0B05FF"/>
                </a:solidFill>
              </a:rPr>
              <a:t>“Neural Word Embeddings as Implicit Matrix Factorization”</a:t>
            </a:r>
          </a:p>
          <a:p>
            <a:pPr algn="ctr"/>
            <a:r>
              <a:rPr lang="en-US" sz="1200" dirty="0">
                <a:solidFill>
                  <a:srgbClr val="0B05FF"/>
                </a:solidFill>
              </a:rPr>
              <a:t>Levy &amp; Goldberg, NIPS 2014</a:t>
            </a:r>
            <a:endParaRPr lang="en-GB" sz="1200" dirty="0">
              <a:solidFill>
                <a:srgbClr val="0B05FF"/>
              </a:solidFill>
            </a:endParaRPr>
          </a:p>
        </p:txBody>
      </p:sp>
    </p:spTree>
    <p:extLst>
      <p:ext uri="{BB962C8B-B14F-4D97-AF65-F5344CB8AC3E}">
        <p14:creationId xmlns:p14="http://schemas.microsoft.com/office/powerpoint/2010/main" val="979786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err="1"/>
                  <a:t>Levy&amp;Goldberg</a:t>
                </a:r>
                <a:r>
                  <a:rPr lang="en-US" dirty="0"/>
                  <a:t> [2014] </a:t>
                </a:r>
                <a:r>
                  <a:rPr lang="en-US" b="1" dirty="0"/>
                  <a:t>proved</a:t>
                </a:r>
                <a:r>
                  <a:rPr lang="en-US" dirty="0"/>
                  <a:t> that for large enough </a:t>
                </a:r>
                <a14:m>
                  <m:oMath xmlns:m="http://schemas.openxmlformats.org/officeDocument/2006/math">
                    <m:r>
                      <a:rPr lang="en-US" b="0" i="1" smtClean="0">
                        <a:latin typeface="Cambria Math" panose="02040503050406030204" pitchFamily="18" charset="0"/>
                      </a:rPr>
                      <m:t>𝑑</m:t>
                    </m:r>
                  </m:oMath>
                </a14:m>
                <a:r>
                  <a:rPr lang="en-US" dirty="0"/>
                  <a:t> and enough iterations </a:t>
                </a:r>
                <a:r>
                  <a:rPr lang="mr-IN" dirty="0"/>
                  <a:t>…</a:t>
                </a:r>
                <a:endParaRPr lang="en-US" dirty="0"/>
              </a:p>
              <a:p>
                <a:r>
                  <a:rPr lang="mr-IN" dirty="0"/>
                  <a:t>…</a:t>
                </a:r>
                <a:r>
                  <a:rPr lang="de-DE" dirty="0"/>
                  <a:t> o</a:t>
                </a:r>
                <a:r>
                  <a:rPr lang="en-US" dirty="0"/>
                  <a:t>ne obtains the word-context PMI matrix</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5000" y="3827250"/>
                <a:ext cx="540000" cy="135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5000" y="3550251"/>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31501"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5000" y="4232250"/>
                <a:ext cx="1350000" cy="54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00000" y="4500000"/>
                <a:ext cx="1800000" cy="720000"/>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25000" y="3955251"/>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00000" y="4130668"/>
                <a:ext cx="180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1616501" y="4317585"/>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2155334" y="4675334"/>
                <a:ext cx="720000"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270175" y="3827250"/>
                <a:ext cx="1350000" cy="1350000"/>
              </a:xfrm>
              <a:prstGeom prst="rect">
                <a:avLst/>
              </a:prstGeom>
              <a:pattFill prst="lgGrid">
                <a:fgClr>
                  <a:schemeClr val="accent4"/>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100" i="1" dirty="0">
                              <a:solidFill>
                                <a:schemeClr val="tx1"/>
                              </a:solidFill>
                              <a:latin typeface="Cambria Math" panose="02040503050406030204" pitchFamily="18" charset="0"/>
                            </a:rPr>
                          </m:ctrlPr>
                        </m:sSupPr>
                        <m:e>
                          <m:r>
                            <a:rPr lang="en-US" sz="2100" i="1" dirty="0">
                              <a:solidFill>
                                <a:schemeClr val="tx1"/>
                              </a:solidFill>
                              <a:latin typeface="Cambria Math" panose="02040503050406030204" pitchFamily="18" charset="0"/>
                            </a:rPr>
                            <m:t>𝑀</m:t>
                          </m:r>
                        </m:e>
                        <m:sup>
                          <m:r>
                            <a:rPr lang="en-US" sz="2100" i="1" dirty="0">
                              <a:solidFill>
                                <a:schemeClr val="tx1"/>
                              </a:solidFill>
                              <a:latin typeface="Cambria Math" panose="02040503050406030204" pitchFamily="18" charset="0"/>
                            </a:rPr>
                            <m:t>𝑃𝑀𝐼</m:t>
                          </m:r>
                        </m:sup>
                      </m:sSup>
                    </m:oMath>
                  </m:oMathPara>
                </a14:m>
                <a:endParaRPr lang="en-GB" sz="2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6900" y="3960000"/>
                <a:ext cx="1800000" cy="1800000"/>
              </a:xfrm>
              <a:prstGeom prst="rect">
                <a:avLst/>
              </a:prstGeom>
              <a:blipFill rotWithShape="0">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47588" y="4306042"/>
                <a:ext cx="135000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oMath>
                  </m:oMathPara>
                </a14:m>
                <a:endParaRPr lang="en-GB"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63450" y="4598390"/>
                <a:ext cx="1800000" cy="523220"/>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4456676"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5942234" y="4675334"/>
                <a:ext cx="1800000" cy="369332"/>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65763" y="3546089"/>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021017" y="3585119"/>
                <a:ext cx="1800000" cy="369332"/>
              </a:xfrm>
              <a:prstGeom prst="rect">
                <a:avLst/>
              </a:prstGeom>
              <a:blipFill rotWithShape="0">
                <a:blip r:embed="rId13"/>
                <a:stretch>
                  <a:fillRect/>
                </a:stretch>
              </a:blipFill>
            </p:spPr>
            <p:txBody>
              <a:bodyPr/>
              <a:lstStyle/>
              <a:p>
                <a:r>
                  <a:rPr lang="en-GB">
                    <a:noFill/>
                  </a:rPr>
                  <a:t> </a:t>
                </a:r>
              </a:p>
            </p:txBody>
          </p:sp>
        </mc:Fallback>
      </mc:AlternateContent>
      <p:sp>
        <p:nvSpPr>
          <p:cNvPr id="10" name="Slide Number Placeholder 9"/>
          <p:cNvSpPr>
            <a:spLocks noGrp="1"/>
          </p:cNvSpPr>
          <p:nvPr>
            <p:ph type="sldNum" sz="quarter" idx="12"/>
          </p:nvPr>
        </p:nvSpPr>
        <p:spPr/>
        <p:txBody>
          <a:bodyPr/>
          <a:lstStyle/>
          <a:p>
            <a:fld id="{7F92B3FB-2F82-4CB9-93A4-1640FC20E3CE}" type="slidenum">
              <a:rPr lang="en-GB" smtClean="0"/>
              <a:t>54</a:t>
            </a:fld>
            <a:endParaRPr lang="en-GB"/>
          </a:p>
        </p:txBody>
      </p:sp>
      <p:sp>
        <p:nvSpPr>
          <p:cNvPr id="17" name="TextBox 16"/>
          <p:cNvSpPr txBox="1"/>
          <p:nvPr/>
        </p:nvSpPr>
        <p:spPr>
          <a:xfrm>
            <a:off x="2700305" y="6207695"/>
            <a:ext cx="4319752" cy="461665"/>
          </a:xfrm>
          <a:prstGeom prst="rect">
            <a:avLst/>
          </a:prstGeom>
          <a:noFill/>
        </p:spPr>
        <p:txBody>
          <a:bodyPr wrap="square" rtlCol="0">
            <a:spAutoFit/>
          </a:bodyPr>
          <a:lstStyle/>
          <a:p>
            <a:pPr algn="ctr"/>
            <a:r>
              <a:rPr lang="en-GB" sz="1200" dirty="0">
                <a:solidFill>
                  <a:srgbClr val="0B05FF"/>
                </a:solidFill>
              </a:rPr>
              <a:t>“Neural Word Embeddings as Implicit Matrix Factorization”</a:t>
            </a:r>
          </a:p>
          <a:p>
            <a:pPr algn="ctr"/>
            <a:r>
              <a:rPr lang="en-US" sz="1200" dirty="0">
                <a:solidFill>
                  <a:srgbClr val="0B05FF"/>
                </a:solidFill>
              </a:rPr>
              <a:t>Levy &amp; Goldberg, NIPS 2014</a:t>
            </a:r>
            <a:endParaRPr lang="en-GB" sz="1200" dirty="0">
              <a:solidFill>
                <a:srgbClr val="0B05FF"/>
              </a:solidFill>
            </a:endParaRPr>
          </a:p>
        </p:txBody>
      </p:sp>
    </p:spTree>
    <p:extLst>
      <p:ext uri="{BB962C8B-B14F-4D97-AF65-F5344CB8AC3E}">
        <p14:creationId xmlns:p14="http://schemas.microsoft.com/office/powerpoint/2010/main" val="2036985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Levy&amp;Goldberg [2014] </a:t>
                </a:r>
                <a:r>
                  <a:rPr lang="en-US" b="1" dirty="0"/>
                  <a:t>proved</a:t>
                </a:r>
                <a:r>
                  <a:rPr lang="en-US" dirty="0"/>
                  <a:t> that for large enough </a:t>
                </a:r>
                <a14:m>
                  <m:oMath xmlns:m="http://schemas.openxmlformats.org/officeDocument/2006/math">
                    <m:r>
                      <a:rPr lang="en-US" i="1">
                        <a:latin typeface="Cambria Math" panose="02040503050406030204" pitchFamily="18" charset="0"/>
                      </a:rPr>
                      <m:t>𝑑</m:t>
                    </m:r>
                  </m:oMath>
                </a14:m>
                <a:r>
                  <a:rPr lang="en-US" dirty="0"/>
                  <a:t> and enough iterations </a:t>
                </a:r>
                <a:r>
                  <a:rPr lang="mr-IN" dirty="0"/>
                  <a:t>…</a:t>
                </a:r>
                <a:endParaRPr lang="en-US" dirty="0"/>
              </a:p>
              <a:p>
                <a:r>
                  <a:rPr lang="mr-IN" dirty="0"/>
                  <a:t>…</a:t>
                </a:r>
                <a:r>
                  <a:rPr lang="de-DE" dirty="0"/>
                  <a:t> o</a:t>
                </a:r>
                <a:r>
                  <a:rPr lang="en-US" dirty="0"/>
                  <a:t>ne obtains the word-context PMI matrix </a:t>
                </a:r>
                <a:r>
                  <a:rPr lang="mr-IN" dirty="0"/>
                  <a:t>…</a:t>
                </a:r>
                <a:endParaRPr lang="en-GB" dirty="0"/>
              </a:p>
              <a:p>
                <a:r>
                  <a:rPr lang="en-US" dirty="0"/>
                  <a:t>shifted by a global constant</a:t>
                </a:r>
              </a:p>
              <a:p>
                <a:pPr marL="0" indent="0">
                  <a:buNone/>
                </a:pPr>
                <a:endParaRPr lang="en-US" sz="600" dirty="0"/>
              </a:p>
              <a:p>
                <a:pPr marL="0" indent="0">
                  <a:buNone/>
                </a:pPr>
                <a:r>
                  <a:rPr lang="en-US" b="0" dirty="0"/>
                  <a:t>			   </a:t>
                </a:r>
                <a14:m>
                  <m:oMath xmlns:m="http://schemas.openxmlformats.org/officeDocument/2006/math">
                    <m:r>
                      <a:rPr lang="en-US" b="0" i="1" smtClean="0">
                        <a:latin typeface="Cambria Math" panose="02040503050406030204" pitchFamily="18" charset="0"/>
                      </a:rPr>
                      <m:t>𝑂𝑝𝑡</m:t>
                    </m:r>
                    <m:d>
                      <m:dPr>
                        <m:ctrlPr>
                          <a:rPr lang="en-US" b="0" i="1" smtClean="0">
                            <a:latin typeface="Cambria Math" panose="02040503050406030204" pitchFamily="18" charset="0"/>
                          </a:rPr>
                        </m:ctrlPr>
                      </m:dPr>
                      <m:e>
                        <m:acc>
                          <m:accPr>
                            <m:chr m:val="⃗"/>
                            <m:ctrlPr>
                              <a:rPr lang="en-US" b="0" i="1" smtClean="0">
                                <a:solidFill>
                                  <a:schemeClr val="accent1">
                                    <a:lumMod val="50000"/>
                                  </a:schemeClr>
                                </a:solidFill>
                                <a:latin typeface="Cambria Math" panose="02040503050406030204" pitchFamily="18" charset="0"/>
                              </a:rPr>
                            </m:ctrlPr>
                          </m:accPr>
                          <m:e>
                            <m:r>
                              <a:rPr lang="en-US" b="0" i="1" smtClean="0">
                                <a:solidFill>
                                  <a:schemeClr val="accent1">
                                    <a:lumMod val="50000"/>
                                  </a:schemeClr>
                                </a:solidFill>
                                <a:latin typeface="Cambria Math" panose="02040503050406030204" pitchFamily="18" charset="0"/>
                              </a:rPr>
                              <m:t>𝑤</m:t>
                            </m:r>
                          </m:e>
                        </m:acc>
                        <m:r>
                          <a:rPr lang="en-US" b="0" i="1" smtClean="0">
                            <a:latin typeface="Cambria Math" panose="02040503050406030204" pitchFamily="18" charset="0"/>
                          </a:rPr>
                          <m:t>⋅</m:t>
                        </m:r>
                        <m:acc>
                          <m:accPr>
                            <m:chr m:val="⃗"/>
                            <m:ctrlPr>
                              <a:rPr lang="en-US" b="0" i="1" smtClean="0">
                                <a:solidFill>
                                  <a:schemeClr val="accent2"/>
                                </a:solidFill>
                                <a:latin typeface="Cambria Math" panose="02040503050406030204" pitchFamily="18" charset="0"/>
                              </a:rPr>
                            </m:ctrlPr>
                          </m:accPr>
                          <m:e>
                            <m:r>
                              <a:rPr lang="en-US" b="0" i="1" smtClean="0">
                                <a:solidFill>
                                  <a:schemeClr val="accent2"/>
                                </a:solidFill>
                                <a:latin typeface="Cambria Math" panose="02040503050406030204" pitchFamily="18" charset="0"/>
                              </a:rPr>
                              <m:t>𝑐</m:t>
                            </m:r>
                          </m:e>
                        </m:acc>
                      </m:e>
                    </m:d>
                    <m:r>
                      <a:rPr lang="en-US" b="0" i="1" smtClean="0">
                        <a:latin typeface="Cambria Math" panose="02040503050406030204" pitchFamily="18" charset="0"/>
                      </a:rPr>
                      <m:t>=</m:t>
                    </m:r>
                    <m:r>
                      <a:rPr lang="en-US" b="0" i="1" smtClean="0">
                        <a:latin typeface="Cambria Math" panose="02040503050406030204" pitchFamily="18" charset="0"/>
                      </a:rPr>
                      <m:t>𝑃𝑀𝐼</m:t>
                    </m:r>
                    <m:d>
                      <m:dPr>
                        <m:ctrlPr>
                          <a:rPr lang="en-US" b="0" i="1" smtClean="0">
                            <a:latin typeface="Cambria Math" panose="02040503050406030204" pitchFamily="18" charset="0"/>
                          </a:rPr>
                        </m:ctrlPr>
                      </m:dPr>
                      <m:e>
                        <m:r>
                          <a:rPr lang="en-US" b="0" i="1" smtClean="0">
                            <a:solidFill>
                              <a:schemeClr val="accent1">
                                <a:lumMod val="50000"/>
                              </a:schemeClr>
                            </a:solidFill>
                            <a:latin typeface="Cambria Math" panose="02040503050406030204" pitchFamily="18" charset="0"/>
                          </a:rPr>
                          <m:t>𝑤</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𝑐</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𝑘</m:t>
                        </m:r>
                      </m:e>
                    </m:func>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5000" y="3827250"/>
                <a:ext cx="540000" cy="135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5000" y="3550251"/>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31501"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5000" y="4232250"/>
                <a:ext cx="1350000" cy="54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00000" y="4500000"/>
                <a:ext cx="1800000" cy="720000"/>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25000" y="3955251"/>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00000" y="4130668"/>
                <a:ext cx="180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1616501" y="4317585"/>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2155334" y="4675334"/>
                <a:ext cx="720000"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270175" y="3827250"/>
                <a:ext cx="1350000" cy="1350000"/>
              </a:xfrm>
              <a:prstGeom prst="rect">
                <a:avLst/>
              </a:prstGeom>
              <a:pattFill prst="lgGrid">
                <a:fgClr>
                  <a:schemeClr val="accent4"/>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100" i="1" dirty="0">
                              <a:solidFill>
                                <a:schemeClr val="tx1"/>
                              </a:solidFill>
                              <a:latin typeface="Cambria Math" panose="02040503050406030204" pitchFamily="18" charset="0"/>
                            </a:rPr>
                          </m:ctrlPr>
                        </m:sSupPr>
                        <m:e>
                          <m:r>
                            <a:rPr lang="en-US" sz="2100" i="1" dirty="0">
                              <a:solidFill>
                                <a:schemeClr val="tx1"/>
                              </a:solidFill>
                              <a:latin typeface="Cambria Math" panose="02040503050406030204" pitchFamily="18" charset="0"/>
                            </a:rPr>
                            <m:t>𝑀</m:t>
                          </m:r>
                        </m:e>
                        <m:sup>
                          <m:r>
                            <a:rPr lang="en-US" sz="2100" i="1" dirty="0">
                              <a:solidFill>
                                <a:schemeClr val="tx1"/>
                              </a:solidFill>
                              <a:latin typeface="Cambria Math" panose="02040503050406030204" pitchFamily="18" charset="0"/>
                            </a:rPr>
                            <m:t>𝑃𝑀𝐼</m:t>
                          </m:r>
                        </m:sup>
                      </m:sSup>
                    </m:oMath>
                  </m:oMathPara>
                </a14:m>
                <a:endParaRPr lang="en-GB" sz="2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6900" y="3960000"/>
                <a:ext cx="1800000" cy="1800000"/>
              </a:xfrm>
              <a:prstGeom prst="rect">
                <a:avLst/>
              </a:prstGeom>
              <a:blipFill rotWithShape="0">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47588" y="4306042"/>
                <a:ext cx="135000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oMath>
                  </m:oMathPara>
                </a14:m>
                <a:endParaRPr lang="en-GB"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63450" y="4598390"/>
                <a:ext cx="1800000" cy="523220"/>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4456676"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5942234" y="4675334"/>
                <a:ext cx="1800000" cy="369332"/>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65763" y="3546089"/>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021017" y="3585119"/>
                <a:ext cx="1800000" cy="369332"/>
              </a:xfrm>
              <a:prstGeom prst="rect">
                <a:avLst/>
              </a:prstGeom>
              <a:blipFill rotWithShape="0">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615763" y="4306042"/>
                <a:ext cx="94500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func>
                        <m:funcPr>
                          <m:ctrlPr>
                            <a:rPr lang="en-US" sz="2100" i="1">
                              <a:latin typeface="Cambria Math" panose="02040503050406030204" pitchFamily="18" charset="0"/>
                            </a:rPr>
                          </m:ctrlPr>
                        </m:funcPr>
                        <m:fName>
                          <m:r>
                            <m:rPr>
                              <m:sty m:val="p"/>
                            </m:rPr>
                            <a:rPr lang="en-US" sz="2100">
                              <a:latin typeface="Cambria Math" panose="02040503050406030204" pitchFamily="18" charset="0"/>
                            </a:rPr>
                            <m:t>log</m:t>
                          </m:r>
                        </m:fName>
                        <m:e>
                          <m:r>
                            <a:rPr lang="en-US" sz="2100" i="1">
                              <a:latin typeface="Cambria Math" panose="02040503050406030204" pitchFamily="18" charset="0"/>
                            </a:rPr>
                            <m:t>𝑘</m:t>
                          </m:r>
                        </m:e>
                      </m:func>
                    </m:oMath>
                  </m:oMathPara>
                </a14:m>
                <a:endParaRPr lang="en-GB" sz="2100" dirty="0"/>
              </a:p>
            </p:txBody>
          </p:sp>
        </mc:Choice>
        <mc:Fallback xmlns="">
          <p:sp>
            <p:nvSpPr>
              <p:cNvPr id="17" name="TextBox 16"/>
              <p:cNvSpPr txBox="1">
                <a:spLocks noRot="1" noChangeAspect="1" noMove="1" noResize="1" noEditPoints="1" noAdjustHandles="1" noChangeArrowheads="1" noChangeShapeType="1" noTextEdit="1"/>
              </p:cNvSpPr>
              <p:nvPr/>
            </p:nvSpPr>
            <p:spPr>
              <a:xfrm>
                <a:off x="8821017" y="4598390"/>
                <a:ext cx="1260000" cy="523220"/>
              </a:xfrm>
              <a:prstGeom prst="rect">
                <a:avLst/>
              </a:prstGeom>
              <a:blipFill rotWithShape="0">
                <a:blip r:embed="rId14"/>
                <a:stretch>
                  <a:fillRect/>
                </a:stretch>
              </a:blipFill>
            </p:spPr>
            <p:txBody>
              <a:bodyPr/>
              <a:lstStyle/>
              <a:p>
                <a:r>
                  <a:rPr lang="en-GB">
                    <a:noFill/>
                  </a:rPr>
                  <a:t> </a:t>
                </a:r>
              </a:p>
            </p:txBody>
          </p:sp>
        </mc:Fallback>
      </mc:AlternateContent>
      <p:sp>
        <p:nvSpPr>
          <p:cNvPr id="10" name="Slide Number Placeholder 9"/>
          <p:cNvSpPr>
            <a:spLocks noGrp="1"/>
          </p:cNvSpPr>
          <p:nvPr>
            <p:ph type="sldNum" sz="quarter" idx="12"/>
          </p:nvPr>
        </p:nvSpPr>
        <p:spPr/>
        <p:txBody>
          <a:bodyPr/>
          <a:lstStyle/>
          <a:p>
            <a:fld id="{7F92B3FB-2F82-4CB9-93A4-1640FC20E3CE}" type="slidenum">
              <a:rPr lang="en-GB" smtClean="0"/>
              <a:t>55</a:t>
            </a:fld>
            <a:endParaRPr lang="en-GB"/>
          </a:p>
        </p:txBody>
      </p:sp>
      <p:sp>
        <p:nvSpPr>
          <p:cNvPr id="18" name="TextBox 17"/>
          <p:cNvSpPr txBox="1"/>
          <p:nvPr/>
        </p:nvSpPr>
        <p:spPr>
          <a:xfrm>
            <a:off x="2700305" y="6207695"/>
            <a:ext cx="4319752" cy="461665"/>
          </a:xfrm>
          <a:prstGeom prst="rect">
            <a:avLst/>
          </a:prstGeom>
          <a:noFill/>
        </p:spPr>
        <p:txBody>
          <a:bodyPr wrap="square" rtlCol="0">
            <a:spAutoFit/>
          </a:bodyPr>
          <a:lstStyle/>
          <a:p>
            <a:pPr algn="ctr"/>
            <a:r>
              <a:rPr lang="en-GB" sz="1200" dirty="0">
                <a:solidFill>
                  <a:srgbClr val="0B05FF"/>
                </a:solidFill>
              </a:rPr>
              <a:t>“Neural Word Embeddings as Implicit Matrix Factorization”</a:t>
            </a:r>
          </a:p>
          <a:p>
            <a:pPr algn="ctr"/>
            <a:r>
              <a:rPr lang="en-US" sz="1200" dirty="0">
                <a:solidFill>
                  <a:srgbClr val="0B05FF"/>
                </a:solidFill>
              </a:rPr>
              <a:t>Levy &amp; Goldberg, NIPS 2014</a:t>
            </a:r>
            <a:endParaRPr lang="en-GB" sz="1200" dirty="0">
              <a:solidFill>
                <a:srgbClr val="0B05FF"/>
              </a:solidFil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2ABA5A-8DDD-7A4C-A18A-46175E8EE279}"/>
                  </a:ext>
                </a:extLst>
              </p:cNvPr>
              <p:cNvSpPr txBox="1"/>
              <p:nvPr/>
            </p:nvSpPr>
            <p:spPr>
              <a:xfrm>
                <a:off x="2987824" y="5425971"/>
                <a:ext cx="5884368" cy="461665"/>
              </a:xfrm>
              <a:prstGeom prst="rect">
                <a:avLst/>
              </a:prstGeom>
              <a:noFill/>
            </p:spPr>
            <p:txBody>
              <a:bodyPr wrap="none" rtlCol="0">
                <a:spAutoFit/>
              </a:bodyPr>
              <a:lstStyle/>
              <a:p>
                <a:r>
                  <a:rPr lang="en-DE" sz="2400" dirty="0"/>
                  <a:t>where </a:t>
                </a:r>
                <a14:m>
                  <m:oMath xmlns:m="http://schemas.openxmlformats.org/officeDocument/2006/math">
                    <m:r>
                      <a:rPr lang="en-DE" sz="2400" i="1" dirty="0" smtClean="0">
                        <a:latin typeface="Cambria Math" panose="02040503050406030204" pitchFamily="18" charset="0"/>
                      </a:rPr>
                      <m:t>𝑘</m:t>
                    </m:r>
                  </m:oMath>
                </a14:m>
                <a:r>
                  <a:rPr lang="en-DE" sz="2400" dirty="0"/>
                  <a:t> is the number of negative examples</a:t>
                </a:r>
              </a:p>
            </p:txBody>
          </p:sp>
        </mc:Choice>
        <mc:Fallback xmlns="">
          <p:sp>
            <p:nvSpPr>
              <p:cNvPr id="11" name="TextBox 10">
                <a:extLst>
                  <a:ext uri="{FF2B5EF4-FFF2-40B4-BE49-F238E27FC236}">
                    <a16:creationId xmlns:a16="http://schemas.microsoft.com/office/drawing/2014/main" id="{F42ABA5A-8DDD-7A4C-A18A-46175E8EE279}"/>
                  </a:ext>
                </a:extLst>
              </p:cNvPr>
              <p:cNvSpPr txBox="1">
                <a:spLocks noRot="1" noChangeAspect="1" noMove="1" noResize="1" noEditPoints="1" noAdjustHandles="1" noChangeArrowheads="1" noChangeShapeType="1" noTextEdit="1"/>
              </p:cNvSpPr>
              <p:nvPr/>
            </p:nvSpPr>
            <p:spPr>
              <a:xfrm>
                <a:off x="2987824" y="5425971"/>
                <a:ext cx="5884368" cy="461665"/>
              </a:xfrm>
              <a:prstGeom prst="rect">
                <a:avLst/>
              </a:prstGeom>
              <a:blipFill>
                <a:blip r:embed="rId15"/>
                <a:stretch>
                  <a:fillRect l="-1724" t="-10811" r="-647" b="-29730"/>
                </a:stretch>
              </a:blipFill>
            </p:spPr>
            <p:txBody>
              <a:bodyPr/>
              <a:lstStyle/>
              <a:p>
                <a:r>
                  <a:rPr lang="en-DE">
                    <a:noFill/>
                  </a:rPr>
                  <a:t> </a:t>
                </a:r>
              </a:p>
            </p:txBody>
          </p:sp>
        </mc:Fallback>
      </mc:AlternateContent>
    </p:spTree>
    <p:extLst>
      <p:ext uri="{BB962C8B-B14F-4D97-AF65-F5344CB8AC3E}">
        <p14:creationId xmlns:p14="http://schemas.microsoft.com/office/powerpoint/2010/main" val="1536830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SGNS learning?</a:t>
            </a:r>
            <a:endParaRPr lang="en-GB" dirty="0"/>
          </a:p>
        </p:txBody>
      </p:sp>
      <p:sp>
        <p:nvSpPr>
          <p:cNvPr id="3" name="Content Placeholder 2"/>
          <p:cNvSpPr>
            <a:spLocks noGrp="1"/>
          </p:cNvSpPr>
          <p:nvPr>
            <p:ph idx="1"/>
          </p:nvPr>
        </p:nvSpPr>
        <p:spPr/>
        <p:txBody>
          <a:bodyPr>
            <a:normAutofit/>
          </a:bodyPr>
          <a:lstStyle/>
          <a:p>
            <a:r>
              <a:rPr lang="en-US" dirty="0"/>
              <a:t>SGNS is doing something very similar to the older approaches</a:t>
            </a:r>
          </a:p>
          <a:p>
            <a:endParaRPr lang="en-US" dirty="0"/>
          </a:p>
          <a:p>
            <a:r>
              <a:rPr lang="en-US" dirty="0"/>
              <a:t>SGNS factorizes the traditional word-context PMI matrix</a:t>
            </a:r>
          </a:p>
          <a:p>
            <a:endParaRPr lang="en-US" dirty="0"/>
          </a:p>
          <a:p>
            <a:r>
              <a:rPr lang="en-US" dirty="0"/>
              <a:t>So does SVD!</a:t>
            </a:r>
          </a:p>
          <a:p>
            <a:endParaRPr lang="en-US" dirty="0"/>
          </a:p>
          <a:p>
            <a:r>
              <a:rPr lang="en-US" dirty="0" err="1"/>
              <a:t>GloVe</a:t>
            </a:r>
            <a:r>
              <a:rPr lang="en-US" dirty="0"/>
              <a:t> factorizes a similar word-context matrix</a:t>
            </a:r>
          </a:p>
        </p:txBody>
      </p:sp>
      <p:sp>
        <p:nvSpPr>
          <p:cNvPr id="4" name="Slide Number Placeholder 3"/>
          <p:cNvSpPr>
            <a:spLocks noGrp="1"/>
          </p:cNvSpPr>
          <p:nvPr>
            <p:ph type="sldNum" sz="quarter" idx="12"/>
          </p:nvPr>
        </p:nvSpPr>
        <p:spPr/>
        <p:txBody>
          <a:bodyPr/>
          <a:lstStyle/>
          <a:p>
            <a:fld id="{7F92B3FB-2F82-4CB9-93A4-1640FC20E3CE}" type="slidenum">
              <a:rPr lang="en-GB" smtClean="0"/>
              <a:t>56</a:t>
            </a:fld>
            <a:endParaRPr lang="en-GB"/>
          </a:p>
        </p:txBody>
      </p:sp>
    </p:spTree>
    <p:extLst>
      <p:ext uri="{BB962C8B-B14F-4D97-AF65-F5344CB8AC3E}">
        <p14:creationId xmlns:p14="http://schemas.microsoft.com/office/powerpoint/2010/main" val="50378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embeddings are still better, right?</a:t>
            </a:r>
            <a:endParaRPr lang="en-GB" dirty="0"/>
          </a:p>
        </p:txBody>
      </p:sp>
      <p:sp>
        <p:nvSpPr>
          <p:cNvPr id="3" name="Content Placeholder 2"/>
          <p:cNvSpPr>
            <a:spLocks noGrp="1"/>
          </p:cNvSpPr>
          <p:nvPr>
            <p:ph idx="1"/>
          </p:nvPr>
        </p:nvSpPr>
        <p:spPr/>
        <p:txBody>
          <a:bodyPr/>
          <a:lstStyle/>
          <a:p>
            <a:r>
              <a:rPr lang="en-US" dirty="0"/>
              <a:t>Plenty of evidence that embeddings outperform traditional methods</a:t>
            </a:r>
          </a:p>
          <a:p>
            <a:pPr lvl="1"/>
            <a:r>
              <a:rPr lang="en-US" dirty="0"/>
              <a:t>“Don’t Count, Predict!” (</a:t>
            </a:r>
            <a:r>
              <a:rPr lang="en-US" dirty="0" err="1"/>
              <a:t>Baroni</a:t>
            </a:r>
            <a:r>
              <a:rPr lang="en-US" dirty="0"/>
              <a:t> et al., ACL 2014)</a:t>
            </a:r>
          </a:p>
          <a:p>
            <a:pPr lvl="1"/>
            <a:r>
              <a:rPr lang="en-US" dirty="0" err="1"/>
              <a:t>GloVe</a:t>
            </a:r>
            <a:r>
              <a:rPr lang="en-US" dirty="0"/>
              <a:t> (Pennington et al., EMNLP 2014)</a:t>
            </a:r>
          </a:p>
          <a:p>
            <a:endParaRPr lang="en-US" dirty="0"/>
          </a:p>
          <a:p>
            <a:r>
              <a:rPr lang="en-US" dirty="0"/>
              <a:t>How does this fit with our story?</a:t>
            </a:r>
            <a:endParaRPr lang="en-GB" dirty="0"/>
          </a:p>
        </p:txBody>
      </p:sp>
      <p:sp>
        <p:nvSpPr>
          <p:cNvPr id="4" name="Slide Number Placeholder 3"/>
          <p:cNvSpPr>
            <a:spLocks noGrp="1"/>
          </p:cNvSpPr>
          <p:nvPr>
            <p:ph type="sldNum" sz="quarter" idx="12"/>
          </p:nvPr>
        </p:nvSpPr>
        <p:spPr/>
        <p:txBody>
          <a:bodyPr/>
          <a:lstStyle/>
          <a:p>
            <a:fld id="{7F92B3FB-2F82-4CB9-93A4-1640FC20E3CE}" type="slidenum">
              <a:rPr lang="en-GB" smtClean="0"/>
              <a:t>57</a:t>
            </a:fld>
            <a:endParaRPr lang="en-GB"/>
          </a:p>
        </p:txBody>
      </p:sp>
      <p:sp>
        <p:nvSpPr>
          <p:cNvPr id="6" name="Rectangle 5">
            <a:extLst>
              <a:ext uri="{FF2B5EF4-FFF2-40B4-BE49-F238E27FC236}">
                <a16:creationId xmlns:a16="http://schemas.microsoft.com/office/drawing/2014/main" id="{970597AD-C030-F944-ADB9-7DDBBD403A06}"/>
              </a:ext>
            </a:extLst>
          </p:cNvPr>
          <p:cNvSpPr/>
          <p:nvPr/>
        </p:nvSpPr>
        <p:spPr>
          <a:xfrm>
            <a:off x="2483768" y="5960160"/>
            <a:ext cx="5256584" cy="646331"/>
          </a:xfrm>
          <a:prstGeom prst="rect">
            <a:avLst/>
          </a:prstGeom>
        </p:spPr>
        <p:txBody>
          <a:bodyPr wrap="square">
            <a:spAutoFit/>
          </a:bodyPr>
          <a:lstStyle/>
          <a:p>
            <a:r>
              <a:rPr lang="en-DE" sz="1200" dirty="0">
                <a:solidFill>
                  <a:srgbClr val="0B05FF"/>
                </a:solidFill>
              </a:rPr>
              <a:t>Jeffrey Pennington, Richard Socher, Christopher Manning. </a:t>
            </a:r>
          </a:p>
          <a:p>
            <a:r>
              <a:rPr lang="en-DE" sz="1200" dirty="0">
                <a:solidFill>
                  <a:srgbClr val="0B05FF"/>
                </a:solidFill>
              </a:rPr>
              <a:t>GloVe: Global Vectors for Word Representation.</a:t>
            </a:r>
          </a:p>
          <a:p>
            <a:r>
              <a:rPr lang="en-DE" sz="1200" dirty="0">
                <a:solidFill>
                  <a:srgbClr val="0B05FF"/>
                </a:solidFill>
              </a:rPr>
              <a:t>In: Proc. EMNLP-.14, 1532–1543, </a:t>
            </a:r>
            <a:r>
              <a:rPr lang="en-DE" sz="1200" b="1" dirty="0">
                <a:solidFill>
                  <a:srgbClr val="FF0000"/>
                </a:solidFill>
              </a:rPr>
              <a:t>2014</a:t>
            </a:r>
            <a:r>
              <a:rPr lang="en-DE" sz="1200" dirty="0">
                <a:solidFill>
                  <a:srgbClr val="0B05FF"/>
                </a:solidFill>
              </a:rPr>
              <a:t>.</a:t>
            </a:r>
          </a:p>
        </p:txBody>
      </p:sp>
      <p:sp>
        <p:nvSpPr>
          <p:cNvPr id="7" name="Rectangle 6">
            <a:extLst>
              <a:ext uri="{FF2B5EF4-FFF2-40B4-BE49-F238E27FC236}">
                <a16:creationId xmlns:a16="http://schemas.microsoft.com/office/drawing/2014/main" id="{14DBBB2E-3E6B-3F46-A437-00B7DD911A2C}"/>
              </a:ext>
            </a:extLst>
          </p:cNvPr>
          <p:cNvSpPr/>
          <p:nvPr/>
        </p:nvSpPr>
        <p:spPr>
          <a:xfrm>
            <a:off x="2500603" y="5229200"/>
            <a:ext cx="4572000" cy="646331"/>
          </a:xfrm>
          <a:prstGeom prst="rect">
            <a:avLst/>
          </a:prstGeom>
        </p:spPr>
        <p:txBody>
          <a:bodyPr>
            <a:spAutoFit/>
          </a:bodyPr>
          <a:lstStyle/>
          <a:p>
            <a:r>
              <a:rPr lang="en-DE" sz="1200" dirty="0">
                <a:solidFill>
                  <a:srgbClr val="0B05FF"/>
                </a:solidFill>
              </a:rPr>
              <a:t>Marco Baroni, Georgiana Dinu, Germán Kruszewski. Don’t count, predict! A systematic comparison of context-counting vs. context-predicting semantic vectors. In: Proc. ACL-14, 238–247, </a:t>
            </a:r>
            <a:r>
              <a:rPr lang="en-DE" sz="1200" b="1" dirty="0">
                <a:solidFill>
                  <a:srgbClr val="FF0000"/>
                </a:solidFill>
              </a:rPr>
              <a:t>2014</a:t>
            </a:r>
            <a:r>
              <a:rPr lang="en-DE" sz="1200" dirty="0">
                <a:solidFill>
                  <a:srgbClr val="0B05FF"/>
                </a:solidFill>
              </a:rPr>
              <a:t>.</a:t>
            </a:r>
          </a:p>
        </p:txBody>
      </p:sp>
    </p:spTree>
    <p:extLst>
      <p:ext uri="{BB962C8B-B14F-4D97-AF65-F5344CB8AC3E}">
        <p14:creationId xmlns:p14="http://schemas.microsoft.com/office/powerpoint/2010/main" val="178932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Impact of “Small” Hyperparameters</a:t>
            </a:r>
            <a:endParaRPr lang="en-GB" dirty="0"/>
          </a:p>
        </p:txBody>
      </p:sp>
      <p:sp>
        <p:nvSpPr>
          <p:cNvPr id="3" name="Content Placeholder 2"/>
          <p:cNvSpPr>
            <a:spLocks noGrp="1"/>
          </p:cNvSpPr>
          <p:nvPr>
            <p:ph idx="1"/>
          </p:nvPr>
        </p:nvSpPr>
        <p:spPr/>
        <p:txBody>
          <a:bodyPr>
            <a:normAutofit/>
          </a:bodyPr>
          <a:lstStyle/>
          <a:p>
            <a:r>
              <a:rPr lang="en-US" dirty="0">
                <a:latin typeface="Courier New" panose="02070309020205020404" pitchFamily="49" charset="0"/>
                <a:cs typeface="Courier New" panose="02070309020205020404" pitchFamily="49" charset="0"/>
              </a:rPr>
              <a:t>word2vec</a:t>
            </a:r>
            <a:r>
              <a:rPr lang="en-US" dirty="0"/>
              <a:t> &amp; </a:t>
            </a:r>
            <a:r>
              <a:rPr lang="en-US" dirty="0" err="1"/>
              <a:t>GloVe</a:t>
            </a:r>
            <a:r>
              <a:rPr lang="en-US" dirty="0"/>
              <a:t> are more than just algorithms…</a:t>
            </a:r>
          </a:p>
          <a:p>
            <a:endParaRPr lang="en-US" dirty="0"/>
          </a:p>
          <a:p>
            <a:r>
              <a:rPr lang="en-US" dirty="0"/>
              <a:t>Introduce </a:t>
            </a:r>
            <a:r>
              <a:rPr lang="en-US" b="1" dirty="0">
                <a:solidFill>
                  <a:schemeClr val="accent2"/>
                </a:solidFill>
              </a:rPr>
              <a:t>new hyperparameters</a:t>
            </a:r>
          </a:p>
          <a:p>
            <a:endParaRPr lang="en-US" dirty="0"/>
          </a:p>
          <a:p>
            <a:r>
              <a:rPr lang="en-US" dirty="0"/>
              <a:t>May seem minor, but </a:t>
            </a:r>
            <a:r>
              <a:rPr lang="en-US" b="1" dirty="0"/>
              <a:t>make a big difference </a:t>
            </a:r>
            <a:r>
              <a:rPr lang="en-US" dirty="0"/>
              <a:t>in practice</a:t>
            </a:r>
          </a:p>
        </p:txBody>
      </p:sp>
      <p:sp>
        <p:nvSpPr>
          <p:cNvPr id="4" name="Slide Number Placeholder 3"/>
          <p:cNvSpPr>
            <a:spLocks noGrp="1"/>
          </p:cNvSpPr>
          <p:nvPr>
            <p:ph type="sldNum" sz="quarter" idx="12"/>
          </p:nvPr>
        </p:nvSpPr>
        <p:spPr/>
        <p:txBody>
          <a:bodyPr/>
          <a:lstStyle/>
          <a:p>
            <a:fld id="{7F92B3FB-2F82-4CB9-93A4-1640FC20E3CE}" type="slidenum">
              <a:rPr lang="en-GB" smtClean="0"/>
              <a:t>58</a:t>
            </a:fld>
            <a:endParaRPr lang="en-GB"/>
          </a:p>
        </p:txBody>
      </p:sp>
    </p:spTree>
    <p:extLst>
      <p:ext uri="{BB962C8B-B14F-4D97-AF65-F5344CB8AC3E}">
        <p14:creationId xmlns:p14="http://schemas.microsoft.com/office/powerpoint/2010/main" val="110779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Hyperparameters</a:t>
            </a:r>
            <a:endParaRPr lang="en-GB" dirty="0"/>
          </a:p>
        </p:txBody>
      </p:sp>
      <p:sp>
        <p:nvSpPr>
          <p:cNvPr id="3" name="Content Placeholder 2"/>
          <p:cNvSpPr>
            <a:spLocks noGrp="1"/>
          </p:cNvSpPr>
          <p:nvPr>
            <p:ph idx="1"/>
          </p:nvPr>
        </p:nvSpPr>
        <p:spPr>
          <a:xfrm>
            <a:off x="444098" y="1340768"/>
            <a:ext cx="7886700" cy="3774281"/>
          </a:xfrm>
        </p:spPr>
        <p:txBody>
          <a:bodyPr>
            <a:normAutofit fontScale="85000" lnSpcReduction="20000"/>
          </a:bodyPr>
          <a:lstStyle/>
          <a:p>
            <a:r>
              <a:rPr lang="en-US" b="1" dirty="0"/>
              <a:t>Preprocessing				(word2vec)</a:t>
            </a:r>
          </a:p>
          <a:p>
            <a:pPr lvl="1"/>
            <a:r>
              <a:rPr lang="en-US" dirty="0">
                <a:solidFill>
                  <a:schemeClr val="accent1">
                    <a:lumMod val="50000"/>
                  </a:schemeClr>
                </a:solidFill>
              </a:rPr>
              <a:t>Dynamic Context Windows</a:t>
            </a:r>
          </a:p>
          <a:p>
            <a:pPr lvl="1"/>
            <a:r>
              <a:rPr lang="en-US" dirty="0">
                <a:solidFill>
                  <a:schemeClr val="accent1">
                    <a:lumMod val="50000"/>
                  </a:schemeClr>
                </a:solidFill>
              </a:rPr>
              <a:t>Subsampling of Frequent Words</a:t>
            </a:r>
          </a:p>
          <a:p>
            <a:pPr lvl="1"/>
            <a:r>
              <a:rPr lang="en-US" dirty="0"/>
              <a:t>Deleting Rare Words</a:t>
            </a:r>
          </a:p>
          <a:p>
            <a:endParaRPr lang="en-US" b="1" dirty="0"/>
          </a:p>
          <a:p>
            <a:r>
              <a:rPr lang="en-US" b="1" dirty="0"/>
              <a:t>Postprocessing				(</a:t>
            </a:r>
            <a:r>
              <a:rPr lang="en-US" b="1" dirty="0" err="1"/>
              <a:t>GloVe</a:t>
            </a:r>
            <a:r>
              <a:rPr lang="en-US" b="1" dirty="0"/>
              <a:t>)</a:t>
            </a:r>
          </a:p>
          <a:p>
            <a:pPr lvl="1"/>
            <a:r>
              <a:rPr lang="en-US" dirty="0">
                <a:solidFill>
                  <a:schemeClr val="accent1">
                    <a:lumMod val="50000"/>
                  </a:schemeClr>
                </a:solidFill>
              </a:rPr>
              <a:t>Adding Context Vectors</a:t>
            </a:r>
          </a:p>
          <a:p>
            <a:pPr lvl="1"/>
            <a:endParaRPr lang="en-US" b="1" dirty="0"/>
          </a:p>
          <a:p>
            <a:r>
              <a:rPr lang="en-US" b="1" dirty="0"/>
              <a:t>Association Metric				(SGNS)</a:t>
            </a:r>
          </a:p>
          <a:p>
            <a:pPr lvl="1"/>
            <a:r>
              <a:rPr lang="en-US" dirty="0"/>
              <a:t>Shifted PMI</a:t>
            </a:r>
          </a:p>
          <a:p>
            <a:pPr lvl="1"/>
            <a:r>
              <a:rPr lang="en-US" dirty="0"/>
              <a:t>Context Distribution Smoothing</a:t>
            </a:r>
          </a:p>
          <a:p>
            <a:pPr lvl="1"/>
            <a:endParaRPr lang="en-US" dirty="0"/>
          </a:p>
        </p:txBody>
      </p:sp>
      <p:sp>
        <p:nvSpPr>
          <p:cNvPr id="4" name="Slide Number Placeholder 3"/>
          <p:cNvSpPr>
            <a:spLocks noGrp="1"/>
          </p:cNvSpPr>
          <p:nvPr>
            <p:ph type="sldNum" sz="quarter" idx="12"/>
          </p:nvPr>
        </p:nvSpPr>
        <p:spPr/>
        <p:txBody>
          <a:bodyPr/>
          <a:lstStyle/>
          <a:p>
            <a:fld id="{7F92B3FB-2F82-4CB9-93A4-1640FC20E3CE}" type="slidenum">
              <a:rPr lang="en-GB" smtClean="0"/>
              <a:t>59</a:t>
            </a:fld>
            <a:endParaRPr lang="en-GB"/>
          </a:p>
        </p:txBody>
      </p:sp>
    </p:spTree>
    <p:extLst>
      <p:ext uri="{BB962C8B-B14F-4D97-AF65-F5344CB8AC3E}">
        <p14:creationId xmlns:p14="http://schemas.microsoft.com/office/powerpoint/2010/main" val="146639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28650" y="2226469"/>
            <a:ext cx="7886700" cy="37742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pPr marL="0" indent="0" algn="ctr">
              <a:buNone/>
            </a:pPr>
            <a:r>
              <a:rPr lang="en-US" sz="2100" dirty="0"/>
              <a:t>What’s really improving performance?</a:t>
            </a:r>
          </a:p>
        </p:txBody>
      </p:sp>
      <p:sp>
        <p:nvSpPr>
          <p:cNvPr id="5" name="Title 4"/>
          <p:cNvSpPr>
            <a:spLocks noGrp="1"/>
          </p:cNvSpPr>
          <p:nvPr>
            <p:ph type="title"/>
          </p:nvPr>
        </p:nvSpPr>
        <p:spPr/>
        <p:txBody>
          <a:bodyPr/>
          <a:lstStyle/>
          <a:p>
            <a:r>
              <a:rPr lang="en-US" dirty="0"/>
              <a:t>The Contributions of Word Embeddings</a:t>
            </a:r>
            <a:endParaRPr lang="en-GB" dirty="0"/>
          </a:p>
        </p:txBody>
      </p:sp>
      <p:sp>
        <p:nvSpPr>
          <p:cNvPr id="6" name="Content Placeholder 5"/>
          <p:cNvSpPr>
            <a:spLocks noGrp="1"/>
          </p:cNvSpPr>
          <p:nvPr>
            <p:ph sz="half" idx="1"/>
          </p:nvPr>
        </p:nvSpPr>
        <p:spPr>
          <a:xfrm>
            <a:off x="628650" y="2226469"/>
            <a:ext cx="3886200" cy="2430000"/>
          </a:xfrm>
          <a:ln/>
        </p:spPr>
        <p:style>
          <a:lnRef idx="2">
            <a:schemeClr val="dk1"/>
          </a:lnRef>
          <a:fillRef idx="1">
            <a:schemeClr val="lt1"/>
          </a:fillRef>
          <a:effectRef idx="0">
            <a:schemeClr val="dk1"/>
          </a:effectRef>
          <a:fontRef idx="minor">
            <a:schemeClr val="dk1"/>
          </a:fontRef>
        </p:style>
        <p:txBody>
          <a:bodyPr/>
          <a:lstStyle/>
          <a:p>
            <a:pPr marL="0" indent="0">
              <a:buNone/>
            </a:pPr>
            <a:r>
              <a:rPr lang="en-US" b="1" dirty="0">
                <a:solidFill>
                  <a:schemeClr val="accent1">
                    <a:lumMod val="50000"/>
                  </a:schemeClr>
                </a:solidFill>
              </a:rPr>
              <a:t>Novel Algorithms</a:t>
            </a:r>
          </a:p>
          <a:p>
            <a:pPr marL="0" indent="0">
              <a:buNone/>
            </a:pPr>
            <a:r>
              <a:rPr lang="en-US" sz="1500" i="1" dirty="0">
                <a:solidFill>
                  <a:schemeClr val="accent1">
                    <a:lumMod val="50000"/>
                  </a:schemeClr>
                </a:solidFill>
              </a:rPr>
              <a:t>(objective + training method)</a:t>
            </a:r>
          </a:p>
          <a:p>
            <a:r>
              <a:rPr lang="en-US" sz="1800" dirty="0"/>
              <a:t>Skip Grams + Negative Sampling</a:t>
            </a:r>
          </a:p>
          <a:p>
            <a:r>
              <a:rPr lang="en-US" sz="1800" dirty="0"/>
              <a:t>CBOW + Hierarchical </a:t>
            </a:r>
            <a:r>
              <a:rPr lang="en-US" sz="1800" dirty="0" err="1"/>
              <a:t>Softmax</a:t>
            </a:r>
            <a:endParaRPr lang="en-US" sz="1800" dirty="0"/>
          </a:p>
          <a:p>
            <a:r>
              <a:rPr lang="en-US" sz="1800" dirty="0"/>
              <a:t>Noise Contrastive Estimation</a:t>
            </a:r>
          </a:p>
          <a:p>
            <a:r>
              <a:rPr lang="en-US" sz="1800" dirty="0" err="1"/>
              <a:t>GloVe</a:t>
            </a:r>
            <a:endParaRPr lang="en-US" sz="1800" dirty="0"/>
          </a:p>
          <a:p>
            <a:r>
              <a:rPr lang="en-US" sz="1800" dirty="0"/>
              <a:t>…</a:t>
            </a:r>
            <a:endParaRPr lang="en-GB" sz="1800" dirty="0"/>
          </a:p>
        </p:txBody>
      </p:sp>
      <p:sp>
        <p:nvSpPr>
          <p:cNvPr id="7" name="Content Placeholder 6"/>
          <p:cNvSpPr>
            <a:spLocks noGrp="1"/>
          </p:cNvSpPr>
          <p:nvPr>
            <p:ph sz="half" idx="2"/>
          </p:nvPr>
        </p:nvSpPr>
        <p:spPr>
          <a:xfrm>
            <a:off x="4629150" y="2226469"/>
            <a:ext cx="3886200" cy="2430000"/>
          </a:xfrm>
          <a:ln/>
        </p:spPr>
        <p:style>
          <a:lnRef idx="2">
            <a:schemeClr val="dk1"/>
          </a:lnRef>
          <a:fillRef idx="1">
            <a:schemeClr val="lt1"/>
          </a:fillRef>
          <a:effectRef idx="0">
            <a:schemeClr val="dk1"/>
          </a:effectRef>
          <a:fontRef idx="minor">
            <a:schemeClr val="dk1"/>
          </a:fontRef>
        </p:style>
        <p:txBody>
          <a:bodyPr/>
          <a:lstStyle/>
          <a:p>
            <a:pPr marL="0" indent="0">
              <a:buNone/>
            </a:pPr>
            <a:r>
              <a:rPr lang="en-US" b="1" dirty="0">
                <a:solidFill>
                  <a:schemeClr val="accent2"/>
                </a:solidFill>
              </a:rPr>
              <a:t>New Hyperparameters</a:t>
            </a:r>
          </a:p>
          <a:p>
            <a:pPr marL="0" indent="0">
              <a:buNone/>
            </a:pPr>
            <a:r>
              <a:rPr lang="en-US" sz="1500" i="1" dirty="0">
                <a:solidFill>
                  <a:schemeClr val="accent2">
                    <a:lumMod val="60000"/>
                    <a:lumOff val="40000"/>
                  </a:schemeClr>
                </a:solidFill>
              </a:rPr>
              <a:t>(preprocessing, smoothing, etc.)</a:t>
            </a:r>
          </a:p>
          <a:p>
            <a:r>
              <a:rPr lang="en-US" sz="1800" dirty="0"/>
              <a:t>Subsampling of Frequent Words</a:t>
            </a:r>
          </a:p>
          <a:p>
            <a:r>
              <a:rPr lang="en-US" sz="1800" dirty="0"/>
              <a:t>Dynamic Context Windows</a:t>
            </a:r>
          </a:p>
          <a:p>
            <a:r>
              <a:rPr lang="en-US" sz="1800" dirty="0"/>
              <a:t>Context Distribution Smoothing</a:t>
            </a:r>
          </a:p>
          <a:p>
            <a:r>
              <a:rPr lang="en-US" sz="1800" dirty="0"/>
              <a:t>Adding Context Vectors</a:t>
            </a:r>
          </a:p>
          <a:p>
            <a:r>
              <a:rPr lang="en-US" sz="1800" dirty="0"/>
              <a:t>…</a:t>
            </a:r>
          </a:p>
        </p:txBody>
      </p:sp>
      <p:sp>
        <p:nvSpPr>
          <p:cNvPr id="4" name="Slide Number Placeholder 3"/>
          <p:cNvSpPr>
            <a:spLocks noGrp="1"/>
          </p:cNvSpPr>
          <p:nvPr>
            <p:ph type="sldNum" sz="quarter" idx="12"/>
          </p:nvPr>
        </p:nvSpPr>
        <p:spPr/>
        <p:txBody>
          <a:bodyPr/>
          <a:lstStyle/>
          <a:p>
            <a:fld id="{7F92B3FB-2F82-4CB9-93A4-1640FC20E3CE}" type="slidenum">
              <a:rPr lang="en-GB" smtClean="0"/>
              <a:t>6</a:t>
            </a:fld>
            <a:endParaRPr lang="en-GB"/>
          </a:p>
        </p:txBody>
      </p:sp>
      <p:sp>
        <p:nvSpPr>
          <p:cNvPr id="2" name="Rectangle 1"/>
          <p:cNvSpPr/>
          <p:nvPr/>
        </p:nvSpPr>
        <p:spPr>
          <a:xfrm>
            <a:off x="2448272" y="6021288"/>
            <a:ext cx="4572000" cy="577081"/>
          </a:xfrm>
          <a:prstGeom prst="rect">
            <a:avLst/>
          </a:prstGeom>
        </p:spPr>
        <p:txBody>
          <a:bodyPr>
            <a:spAutoFit/>
          </a:bodyPr>
          <a:lstStyle/>
          <a:p>
            <a:r>
              <a:rPr lang="en-US" sz="1050" dirty="0">
                <a:solidFill>
                  <a:srgbClr val="0B05FF"/>
                </a:solidFill>
              </a:rPr>
              <a:t>Improving Distributional Similarity with Lessons Learned from Word Embeddings, Omer Levy, Yoav Goldberg, </a:t>
            </a:r>
            <a:r>
              <a:rPr lang="en-US" sz="1050" dirty="0" err="1">
                <a:solidFill>
                  <a:srgbClr val="0B05FF"/>
                </a:solidFill>
              </a:rPr>
              <a:t>Ido</a:t>
            </a:r>
            <a:r>
              <a:rPr lang="en-US" sz="1050" dirty="0">
                <a:solidFill>
                  <a:srgbClr val="0B05FF"/>
                </a:solidFill>
              </a:rPr>
              <a:t> Dagan, Transactions of the Association for Computational Linguistics, Volume 3, </a:t>
            </a:r>
            <a:r>
              <a:rPr lang="en-US" sz="1050" b="1" dirty="0">
                <a:solidFill>
                  <a:srgbClr val="FF0000"/>
                </a:solidFill>
              </a:rPr>
              <a:t>2015</a:t>
            </a:r>
            <a:r>
              <a:rPr lang="en-US" sz="1050" dirty="0">
                <a:solidFill>
                  <a:srgbClr val="0B05FF"/>
                </a:solidFill>
              </a:rPr>
              <a:t>.</a:t>
            </a:r>
          </a:p>
        </p:txBody>
      </p:sp>
    </p:spTree>
    <p:extLst>
      <p:ext uri="{BB962C8B-B14F-4D97-AF65-F5344CB8AC3E}">
        <p14:creationId xmlns:p14="http://schemas.microsoft.com/office/powerpoint/2010/main" val="1878807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Context Windows</a:t>
            </a:r>
            <a:endParaRPr lang="en-GB" dirty="0"/>
          </a:p>
        </p:txBody>
      </p:sp>
      <p:sp>
        <p:nvSpPr>
          <p:cNvPr id="3" name="Content Placeholder 2"/>
          <p:cNvSpPr>
            <a:spLocks noGrp="1"/>
          </p:cNvSpPr>
          <p:nvPr>
            <p:ph idx="1"/>
          </p:nvPr>
        </p:nvSpPr>
        <p:spPr/>
        <p:txBody>
          <a:bodyPr/>
          <a:lstStyle/>
          <a:p>
            <a:pPr marL="0" indent="0">
              <a:buNone/>
            </a:pPr>
            <a:r>
              <a:rPr lang="en-US" dirty="0"/>
              <a:t>Marco saw a furry little </a:t>
            </a:r>
            <a:r>
              <a:rPr lang="en-US" dirty="0" err="1">
                <a:solidFill>
                  <a:schemeClr val="accent1">
                    <a:lumMod val="50000"/>
                  </a:schemeClr>
                </a:solidFill>
              </a:rPr>
              <a:t>wampimuk</a:t>
            </a:r>
            <a:r>
              <a:rPr lang="en-US" dirty="0">
                <a:solidFill>
                  <a:schemeClr val="accent1">
                    <a:lumMod val="50000"/>
                  </a:schemeClr>
                </a:solidFill>
              </a:rPr>
              <a:t> </a:t>
            </a:r>
            <a:r>
              <a:rPr lang="en-US" dirty="0"/>
              <a:t>hiding in the tree.</a:t>
            </a:r>
          </a:p>
        </p:txBody>
      </p:sp>
      <p:sp>
        <p:nvSpPr>
          <p:cNvPr id="7" name="Slide Number Placeholder 6"/>
          <p:cNvSpPr>
            <a:spLocks noGrp="1"/>
          </p:cNvSpPr>
          <p:nvPr>
            <p:ph type="sldNum" sz="quarter" idx="12"/>
          </p:nvPr>
        </p:nvSpPr>
        <p:spPr/>
        <p:txBody>
          <a:bodyPr/>
          <a:lstStyle/>
          <a:p>
            <a:fld id="{7F92B3FB-2F82-4CB9-93A4-1640FC20E3CE}" type="slidenum">
              <a:rPr lang="en-GB" smtClean="0">
                <a:solidFill>
                  <a:prstClr val="black">
                    <a:tint val="75000"/>
                  </a:prstClr>
                </a:solidFill>
              </a:rPr>
              <a:pPr/>
              <a:t>60</a:t>
            </a:fld>
            <a:endParaRPr lang="en-GB">
              <a:solidFill>
                <a:prstClr val="black">
                  <a:tint val="75000"/>
                </a:prstClr>
              </a:solidFill>
            </a:endParaRPr>
          </a:p>
        </p:txBody>
      </p:sp>
    </p:spTree>
    <p:extLst>
      <p:ext uri="{BB962C8B-B14F-4D97-AF65-F5344CB8AC3E}">
        <p14:creationId xmlns:p14="http://schemas.microsoft.com/office/powerpoint/2010/main" val="23064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Context Windows</a:t>
            </a:r>
            <a:endParaRPr lang="en-GB" dirty="0"/>
          </a:p>
        </p:txBody>
      </p:sp>
      <p:sp>
        <p:nvSpPr>
          <p:cNvPr id="3" name="Content Placeholder 2"/>
          <p:cNvSpPr>
            <a:spLocks noGrp="1"/>
          </p:cNvSpPr>
          <p:nvPr>
            <p:ph idx="1"/>
          </p:nvPr>
        </p:nvSpPr>
        <p:spPr/>
        <p:txBody>
          <a:bodyPr/>
          <a:lstStyle/>
          <a:p>
            <a:pPr marL="0" indent="0">
              <a:buNone/>
            </a:pPr>
            <a:r>
              <a:rPr lang="en-US" dirty="0">
                <a:solidFill>
                  <a:schemeClr val="bg1"/>
                </a:solidFill>
              </a:rPr>
              <a:t>Marco </a:t>
            </a:r>
            <a:r>
              <a:rPr lang="en-US" dirty="0">
                <a:solidFill>
                  <a:schemeClr val="accent2"/>
                </a:solidFill>
              </a:rPr>
              <a:t>saw a furry little </a:t>
            </a:r>
            <a:r>
              <a:rPr lang="en-US" dirty="0" err="1">
                <a:solidFill>
                  <a:schemeClr val="accent1">
                    <a:lumMod val="50000"/>
                  </a:schemeClr>
                </a:solidFill>
              </a:rPr>
              <a:t>wampimuk</a:t>
            </a:r>
            <a:r>
              <a:rPr lang="en-US" dirty="0">
                <a:solidFill>
                  <a:schemeClr val="accent1">
                    <a:lumMod val="50000"/>
                  </a:schemeClr>
                </a:solidFill>
              </a:rPr>
              <a:t> </a:t>
            </a:r>
            <a:r>
              <a:rPr lang="en-US" dirty="0">
                <a:solidFill>
                  <a:schemeClr val="accent2"/>
                </a:solidFill>
              </a:rPr>
              <a:t>hiding in the tree</a:t>
            </a:r>
            <a:r>
              <a:rPr lang="en-US" dirty="0">
                <a:solidFill>
                  <a:schemeClr val="bg1"/>
                </a:solidFill>
              </a:rPr>
              <a:t>.</a:t>
            </a:r>
          </a:p>
        </p:txBody>
      </p:sp>
      <p:sp>
        <p:nvSpPr>
          <p:cNvPr id="7" name="Slide Number Placeholder 6"/>
          <p:cNvSpPr>
            <a:spLocks noGrp="1"/>
          </p:cNvSpPr>
          <p:nvPr>
            <p:ph type="sldNum" sz="quarter" idx="12"/>
          </p:nvPr>
        </p:nvSpPr>
        <p:spPr/>
        <p:txBody>
          <a:bodyPr/>
          <a:lstStyle/>
          <a:p>
            <a:fld id="{7F92B3FB-2F82-4CB9-93A4-1640FC20E3CE}" type="slidenum">
              <a:rPr lang="en-GB" smtClean="0">
                <a:solidFill>
                  <a:prstClr val="black">
                    <a:tint val="75000"/>
                  </a:prstClr>
                </a:solidFill>
              </a:rPr>
              <a:pPr/>
              <a:t>61</a:t>
            </a:fld>
            <a:endParaRPr lang="en-GB">
              <a:solidFill>
                <a:prstClr val="black">
                  <a:tint val="75000"/>
                </a:prstClr>
              </a:solidFill>
            </a:endParaRPr>
          </a:p>
        </p:txBody>
      </p:sp>
    </p:spTree>
    <p:extLst>
      <p:ext uri="{BB962C8B-B14F-4D97-AF65-F5344CB8AC3E}">
        <p14:creationId xmlns:p14="http://schemas.microsoft.com/office/powerpoint/2010/main" val="1662293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Context Windows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8313" y="1196752"/>
                <a:ext cx="7886700" cy="5032375"/>
              </a:xfrm>
            </p:spPr>
            <p:txBody>
              <a:bodyPr>
                <a:normAutofit/>
              </a:bodyPr>
              <a:lstStyle/>
              <a:p>
                <a:pPr marL="0" indent="0">
                  <a:buNone/>
                </a:pPr>
                <a:r>
                  <a:rPr lang="en-US" dirty="0">
                    <a:solidFill>
                      <a:schemeClr val="bg1"/>
                    </a:solidFill>
                  </a:rPr>
                  <a:t>Marco </a:t>
                </a:r>
                <a:r>
                  <a:rPr lang="en-US" dirty="0">
                    <a:solidFill>
                      <a:schemeClr val="accent2">
                        <a:lumMod val="20000"/>
                        <a:lumOff val="80000"/>
                      </a:schemeClr>
                    </a:solidFill>
                  </a:rPr>
                  <a:t>saw</a:t>
                </a:r>
                <a:r>
                  <a:rPr lang="en-US" dirty="0">
                    <a:solidFill>
                      <a:schemeClr val="accent2"/>
                    </a:solidFill>
                  </a:rPr>
                  <a:t> </a:t>
                </a:r>
                <a:r>
                  <a:rPr lang="en-US" dirty="0">
                    <a:solidFill>
                      <a:schemeClr val="accent2">
                        <a:lumMod val="40000"/>
                        <a:lumOff val="60000"/>
                      </a:schemeClr>
                    </a:solidFill>
                  </a:rPr>
                  <a:t>a</a:t>
                </a:r>
                <a:r>
                  <a:rPr lang="en-US" dirty="0">
                    <a:solidFill>
                      <a:schemeClr val="accent2"/>
                    </a:solidFill>
                  </a:rPr>
                  <a:t> </a:t>
                </a:r>
                <a:r>
                  <a:rPr lang="en-US" dirty="0">
                    <a:solidFill>
                      <a:schemeClr val="accent2">
                        <a:lumMod val="60000"/>
                        <a:lumOff val="40000"/>
                      </a:schemeClr>
                    </a:solidFill>
                  </a:rPr>
                  <a:t>furry</a:t>
                </a:r>
                <a:r>
                  <a:rPr lang="en-US" dirty="0">
                    <a:solidFill>
                      <a:schemeClr val="accent2"/>
                    </a:solidFill>
                  </a:rPr>
                  <a:t> little </a:t>
                </a:r>
                <a:r>
                  <a:rPr lang="en-US" dirty="0" err="1">
                    <a:solidFill>
                      <a:schemeClr val="accent1">
                        <a:lumMod val="50000"/>
                      </a:schemeClr>
                    </a:solidFill>
                  </a:rPr>
                  <a:t>wampimuk</a:t>
                </a:r>
                <a:r>
                  <a:rPr lang="en-US" dirty="0">
                    <a:solidFill>
                      <a:schemeClr val="accent1">
                        <a:lumMod val="50000"/>
                      </a:schemeClr>
                    </a:solidFill>
                  </a:rPr>
                  <a:t> </a:t>
                </a:r>
                <a:r>
                  <a:rPr lang="en-US" dirty="0">
                    <a:solidFill>
                      <a:schemeClr val="accent2"/>
                    </a:solidFill>
                  </a:rPr>
                  <a:t>hiding </a:t>
                </a:r>
                <a:r>
                  <a:rPr lang="en-US" dirty="0">
                    <a:solidFill>
                      <a:schemeClr val="accent2">
                        <a:lumMod val="60000"/>
                        <a:lumOff val="40000"/>
                      </a:schemeClr>
                    </a:solidFill>
                  </a:rPr>
                  <a:t>in</a:t>
                </a:r>
                <a:r>
                  <a:rPr lang="en-US" dirty="0">
                    <a:solidFill>
                      <a:schemeClr val="accent2"/>
                    </a:solidFill>
                  </a:rPr>
                  <a:t> </a:t>
                </a:r>
                <a:r>
                  <a:rPr lang="en-US" dirty="0">
                    <a:solidFill>
                      <a:schemeClr val="accent2">
                        <a:lumMod val="40000"/>
                        <a:lumOff val="60000"/>
                      </a:schemeClr>
                    </a:solidFill>
                  </a:rPr>
                  <a:t>the</a:t>
                </a:r>
                <a:r>
                  <a:rPr lang="en-US" dirty="0">
                    <a:solidFill>
                      <a:schemeClr val="accent2"/>
                    </a:solidFill>
                  </a:rPr>
                  <a:t> </a:t>
                </a:r>
                <a:r>
                  <a:rPr lang="en-US" dirty="0">
                    <a:solidFill>
                      <a:schemeClr val="accent2">
                        <a:lumMod val="20000"/>
                        <a:lumOff val="80000"/>
                      </a:schemeClr>
                    </a:solidFill>
                  </a:rPr>
                  <a:t>tree</a:t>
                </a:r>
                <a:r>
                  <a:rPr lang="en-US" dirty="0">
                    <a:solidFill>
                      <a:schemeClr val="bg1"/>
                    </a:solidFill>
                  </a:rPr>
                  <a:t>.</a:t>
                </a:r>
              </a:p>
              <a:p>
                <a:pPr marL="0" indent="0">
                  <a:buNone/>
                </a:pPr>
                <a:endParaRPr lang="en-US" b="0" dirty="0"/>
              </a:p>
              <a:p>
                <a:pPr marL="0" indent="0">
                  <a:buNone/>
                </a:pPr>
                <a:r>
                  <a:rPr lang="en-US" b="0" dirty="0"/>
                  <a:t>Word2vec</a:t>
                </a:r>
                <a:r>
                  <a:rPr lang="en-US" dirty="0"/>
                  <a:t>:</a:t>
                </a:r>
                <a:r>
                  <a:rPr lang="en-US" b="0"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dirty="0"/>
                  <a:t>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4</m:t>
                        </m:r>
                      </m:den>
                    </m:f>
                  </m:oMath>
                </a14:m>
                <a:r>
                  <a:rPr lang="en-US" dirty="0"/>
                  <a:t>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3</m:t>
                        </m:r>
                      </m:num>
                      <m:den>
                        <m:r>
                          <a:rPr lang="en-US" b="0" i="1" dirty="0" smtClean="0">
                            <a:latin typeface="Cambria Math" panose="02040503050406030204" pitchFamily="18" charset="0"/>
                          </a:rPr>
                          <m:t>4</m:t>
                        </m:r>
                      </m:den>
                    </m:f>
                  </m:oMath>
                </a14:m>
                <a:r>
                  <a:rPr lang="en-US" dirty="0"/>
                  <a:t>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m:t>
                        </m:r>
                      </m:num>
                      <m:den>
                        <m:r>
                          <a:rPr lang="en-US" b="0" i="1" dirty="0" smtClean="0">
                            <a:latin typeface="Cambria Math" panose="02040503050406030204" pitchFamily="18" charset="0"/>
                          </a:rPr>
                          <m:t>4</m:t>
                        </m:r>
                      </m:den>
                    </m:f>
                  </m:oMath>
                </a14:m>
                <a:r>
                  <a:rPr lang="en-US" dirty="0"/>
                  <a:t>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m:t>
                        </m:r>
                      </m:num>
                      <m:den>
                        <m:r>
                          <a:rPr lang="en-US" b="0" i="1" dirty="0" smtClean="0">
                            <a:latin typeface="Cambria Math" panose="02040503050406030204" pitchFamily="18" charset="0"/>
                          </a:rPr>
                          <m:t>4</m:t>
                        </m:r>
                      </m:den>
                    </m:f>
                  </m:oMath>
                </a14:m>
                <a:r>
                  <a:rPr lang="en-US" dirty="0"/>
                  <a:t>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3</m:t>
                        </m:r>
                      </m:num>
                      <m:den>
                        <m:r>
                          <a:rPr lang="en-US" b="0" i="1" dirty="0" smtClean="0">
                            <a:latin typeface="Cambria Math" panose="02040503050406030204" pitchFamily="18" charset="0"/>
                          </a:rPr>
                          <m:t>4</m:t>
                        </m:r>
                      </m:den>
                    </m:f>
                  </m:oMath>
                </a14:m>
                <a:r>
                  <a:rPr lang="en-US" dirty="0"/>
                  <a:t>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4</m:t>
                        </m:r>
                      </m:den>
                    </m:f>
                  </m:oMath>
                </a14:m>
                <a:r>
                  <a:rPr lang="en-US" dirty="0"/>
                  <a:t>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4</m:t>
                        </m:r>
                      </m:den>
                    </m:f>
                  </m:oMath>
                </a14:m>
                <a:endParaRPr lang="en-US" dirty="0"/>
              </a:p>
              <a:p>
                <a:pPr marL="0" indent="0">
                  <a:buNone/>
                </a:pPr>
                <a:endParaRPr lang="en-US" sz="2000" dirty="0"/>
              </a:p>
              <a:p>
                <a:pPr marL="0" indent="0">
                  <a:buNone/>
                </a:pPr>
                <a:r>
                  <a:rPr lang="en-US" dirty="0" err="1"/>
                  <a:t>GloVe</a:t>
                </a: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1</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1</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4</m:t>
                        </m:r>
                      </m:den>
                    </m:f>
                  </m:oMath>
                </a14:m>
                <a:endParaRPr lang="en-US" dirty="0"/>
              </a:p>
              <a:p>
                <a:pPr marL="0" indent="0">
                  <a:buNone/>
                </a:pPr>
                <a:endParaRPr lang="en-US" sz="2000" dirty="0"/>
              </a:p>
              <a:p>
                <a:pPr marL="0" indent="0">
                  <a:buNone/>
                </a:pPr>
                <a:r>
                  <a:rPr lang="en-US" dirty="0"/>
                  <a:t>Aggressive: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8</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b="0" i="1" dirty="0" smtClean="0">
                            <a:latin typeface="Cambria Math" panose="02040503050406030204" pitchFamily="18" charset="0"/>
                          </a:rPr>
                          <m:t>4</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b="0" i="1" dirty="0" smtClean="0">
                            <a:latin typeface="Cambria Math" panose="02040503050406030204" pitchFamily="18" charset="0"/>
                          </a:rPr>
                          <m:t>4</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b="0" i="1" dirty="0" smtClean="0">
                            <a:latin typeface="Cambria Math" panose="02040503050406030204" pitchFamily="18" charset="0"/>
                          </a:rPr>
                          <m:t>8</m:t>
                        </m:r>
                      </m:den>
                    </m:f>
                  </m:oMath>
                </a14:m>
                <a:endParaRPr lang="en-US" dirty="0"/>
              </a:p>
              <a:p>
                <a:pPr marL="0" indent="0" algn="ctr">
                  <a:buNone/>
                </a:pPr>
                <a:endParaRPr lang="en-US" sz="2000" dirty="0"/>
              </a:p>
              <a:p>
                <a:pPr marL="0" indent="0" algn="ctr">
                  <a:buNone/>
                </a:pPr>
                <a:r>
                  <a:rPr lang="en-US" b="1" dirty="0"/>
                  <a:t>The Word-Space Model</a:t>
                </a:r>
                <a:r>
                  <a:rPr lang="en-US" i="1" dirty="0"/>
                  <a:t> (</a:t>
                </a:r>
                <a:r>
                  <a:rPr lang="en-US" i="1" dirty="0" err="1"/>
                  <a:t>Sahlgren</a:t>
                </a:r>
                <a:r>
                  <a:rPr lang="en-US" i="1" dirty="0"/>
                  <a:t>, 2006)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8313" y="1196752"/>
                <a:ext cx="7886700" cy="5032375"/>
              </a:xfrm>
              <a:blipFill rotWithShape="0">
                <a:blip r:embed="rId3"/>
                <a:stretch>
                  <a:fillRect l="-1391" t="-969"/>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7F92B3FB-2F82-4CB9-93A4-1640FC20E3CE}" type="slidenum">
              <a:rPr lang="en-GB" smtClean="0">
                <a:solidFill>
                  <a:prstClr val="black">
                    <a:tint val="75000"/>
                  </a:prstClr>
                </a:solidFill>
              </a:rPr>
              <a:pPr/>
              <a:t>62</a:t>
            </a:fld>
            <a:endParaRPr lang="en-GB">
              <a:solidFill>
                <a:prstClr val="black">
                  <a:tint val="75000"/>
                </a:prstClr>
              </a:solidFill>
            </a:endParaRPr>
          </a:p>
        </p:txBody>
      </p:sp>
      <p:sp>
        <p:nvSpPr>
          <p:cNvPr id="4" name="TextBox 3">
            <a:extLst>
              <a:ext uri="{FF2B5EF4-FFF2-40B4-BE49-F238E27FC236}">
                <a16:creationId xmlns:a16="http://schemas.microsoft.com/office/drawing/2014/main" id="{05CECD1B-9317-EB4F-BEAE-40FEA8DDD911}"/>
              </a:ext>
            </a:extLst>
          </p:cNvPr>
          <p:cNvSpPr txBox="1"/>
          <p:nvPr/>
        </p:nvSpPr>
        <p:spPr>
          <a:xfrm>
            <a:off x="2843808" y="6167117"/>
            <a:ext cx="2888932" cy="461665"/>
          </a:xfrm>
          <a:prstGeom prst="rect">
            <a:avLst/>
          </a:prstGeom>
          <a:noFill/>
        </p:spPr>
        <p:txBody>
          <a:bodyPr wrap="none" rtlCol="0">
            <a:spAutoFit/>
          </a:bodyPr>
          <a:lstStyle/>
          <a:p>
            <a:r>
              <a:rPr lang="en-DE" sz="1200" dirty="0">
                <a:solidFill>
                  <a:srgbClr val="0B05FF"/>
                </a:solidFill>
              </a:rPr>
              <a:t>Magnus Sahlgren, The Word-Space Model,</a:t>
            </a:r>
            <a:br>
              <a:rPr lang="en-DE" sz="1200" dirty="0">
                <a:solidFill>
                  <a:srgbClr val="0B05FF"/>
                </a:solidFill>
              </a:rPr>
            </a:br>
            <a:r>
              <a:rPr lang="en-DE" sz="1200" dirty="0">
                <a:solidFill>
                  <a:srgbClr val="0B05FF"/>
                </a:solidFill>
              </a:rPr>
              <a:t>Dissertation, Stockholm Univ., </a:t>
            </a:r>
            <a:r>
              <a:rPr lang="en-DE" sz="1200" b="1" dirty="0">
                <a:solidFill>
                  <a:srgbClr val="FF0000"/>
                </a:solidFill>
              </a:rPr>
              <a:t>2006</a:t>
            </a:r>
            <a:r>
              <a:rPr lang="en-DE" sz="1200" dirty="0">
                <a:solidFill>
                  <a:srgbClr val="0B05FF"/>
                </a:solidFill>
              </a:rPr>
              <a:t>.</a:t>
            </a:r>
          </a:p>
        </p:txBody>
      </p:sp>
    </p:spTree>
    <p:extLst>
      <p:ext uri="{BB962C8B-B14F-4D97-AF65-F5344CB8AC3E}">
        <p14:creationId xmlns:p14="http://schemas.microsoft.com/office/powerpoint/2010/main" val="38175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93EC-E664-724D-9F37-4B062752827C}"/>
              </a:ext>
            </a:extLst>
          </p:cNvPr>
          <p:cNvSpPr>
            <a:spLocks noGrp="1"/>
          </p:cNvSpPr>
          <p:nvPr>
            <p:ph type="title"/>
          </p:nvPr>
        </p:nvSpPr>
        <p:spPr/>
        <p:txBody>
          <a:bodyPr/>
          <a:lstStyle/>
          <a:p>
            <a:r>
              <a:rPr lang="en-DE" dirty="0"/>
              <a:t>Subsampling of Frequent Words</a:t>
            </a:r>
          </a:p>
        </p:txBody>
      </p:sp>
      <p:sp>
        <p:nvSpPr>
          <p:cNvPr id="4" name="Slide Number Placeholder 3">
            <a:extLst>
              <a:ext uri="{FF2B5EF4-FFF2-40B4-BE49-F238E27FC236}">
                <a16:creationId xmlns:a16="http://schemas.microsoft.com/office/drawing/2014/main" id="{FA3ED673-2EFB-424F-AAAD-22142BFA0097}"/>
              </a:ext>
            </a:extLst>
          </p:cNvPr>
          <p:cNvSpPr>
            <a:spLocks noGrp="1"/>
          </p:cNvSpPr>
          <p:nvPr>
            <p:ph type="sldNum" sz="quarter" idx="12"/>
          </p:nvPr>
        </p:nvSpPr>
        <p:spPr/>
        <p:txBody>
          <a:bodyPr/>
          <a:lstStyle/>
          <a:p>
            <a:pPr>
              <a:defRPr/>
            </a:pPr>
            <a:fld id="{A4C577E2-95DD-1F4B-A688-E8FB02007787}" type="slidenum">
              <a:rPr lang="de-DE" smtClean="0"/>
              <a:pPr>
                <a:defRPr/>
              </a:pPr>
              <a:t>63</a:t>
            </a:fld>
            <a:endParaRPr lang="de-DE"/>
          </a:p>
        </p:txBody>
      </p:sp>
      <p:sp>
        <p:nvSpPr>
          <p:cNvPr id="11" name="TextBox 10">
            <a:extLst>
              <a:ext uri="{FF2B5EF4-FFF2-40B4-BE49-F238E27FC236}">
                <a16:creationId xmlns:a16="http://schemas.microsoft.com/office/drawing/2014/main" id="{C2CE16E0-E36B-0A46-8C5C-F80732A6B985}"/>
              </a:ext>
            </a:extLst>
          </p:cNvPr>
          <p:cNvSpPr txBox="1"/>
          <p:nvPr/>
        </p:nvSpPr>
        <p:spPr>
          <a:xfrm>
            <a:off x="1979675" y="5919663"/>
            <a:ext cx="5206875" cy="461665"/>
          </a:xfrm>
          <a:prstGeom prst="rect">
            <a:avLst/>
          </a:prstGeom>
          <a:noFill/>
        </p:spPr>
        <p:txBody>
          <a:bodyPr wrap="none" rtlCol="0">
            <a:spAutoFit/>
          </a:bodyPr>
          <a:lstStyle/>
          <a:p>
            <a:r>
              <a:rPr lang="en-US" sz="1200" dirty="0">
                <a:solidFill>
                  <a:srgbClr val="0B05FF"/>
                </a:solidFill>
              </a:rPr>
              <a:t>Distributed Representations of Words and Phrases and their Compositionality</a:t>
            </a:r>
          </a:p>
          <a:p>
            <a:r>
              <a:rPr lang="en-US" sz="1200" dirty="0">
                <a:solidFill>
                  <a:srgbClr val="0B05FF"/>
                </a:solidFill>
              </a:rPr>
              <a:t>Tomas </a:t>
            </a:r>
            <a:r>
              <a:rPr lang="en-US" sz="1200" dirty="0" err="1">
                <a:solidFill>
                  <a:srgbClr val="0B05FF"/>
                </a:solidFill>
              </a:rPr>
              <a:t>Mikolov</a:t>
            </a:r>
            <a:r>
              <a:rPr lang="en-US" sz="1200" dirty="0">
                <a:solidFill>
                  <a:srgbClr val="0B05FF"/>
                </a:solidFill>
              </a:rPr>
              <a:t>, Ilya </a:t>
            </a:r>
            <a:r>
              <a:rPr lang="en-US" sz="1200" dirty="0" err="1">
                <a:solidFill>
                  <a:srgbClr val="0B05FF"/>
                </a:solidFill>
              </a:rPr>
              <a:t>Sutskever</a:t>
            </a:r>
            <a:r>
              <a:rPr lang="en-US" sz="1200" dirty="0">
                <a:solidFill>
                  <a:srgbClr val="0B05FF"/>
                </a:solidFill>
              </a:rPr>
              <a:t>, Kai Chen, Greg </a:t>
            </a:r>
            <a:r>
              <a:rPr lang="en-US" sz="1200" dirty="0" err="1">
                <a:solidFill>
                  <a:srgbClr val="0B05FF"/>
                </a:solidFill>
              </a:rPr>
              <a:t>Corrado</a:t>
            </a:r>
            <a:r>
              <a:rPr lang="en-US" sz="1200" dirty="0">
                <a:solidFill>
                  <a:srgbClr val="0B05FF"/>
                </a:solidFill>
              </a:rPr>
              <a:t>, Jeffrey Dean, NIPS </a:t>
            </a:r>
            <a:r>
              <a:rPr lang="en-US" sz="1200" b="1" dirty="0">
                <a:solidFill>
                  <a:srgbClr val="FF0000"/>
                </a:solidFill>
              </a:rPr>
              <a:t>2013</a:t>
            </a:r>
          </a:p>
        </p:txBody>
      </p:sp>
      <p:sp>
        <p:nvSpPr>
          <p:cNvPr id="12" name="Rectangle 11">
            <a:extLst>
              <a:ext uri="{FF2B5EF4-FFF2-40B4-BE49-F238E27FC236}">
                <a16:creationId xmlns:a16="http://schemas.microsoft.com/office/drawing/2014/main" id="{339506E8-A5BB-7447-A709-4497EB16B273}"/>
              </a:ext>
            </a:extLst>
          </p:cNvPr>
          <p:cNvSpPr/>
          <p:nvPr/>
        </p:nvSpPr>
        <p:spPr>
          <a:xfrm>
            <a:off x="8028384" y="2276872"/>
            <a:ext cx="792088" cy="5040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B9875C2-D61C-AD4D-B2B6-CC5D6954BCBE}"/>
                  </a:ext>
                </a:extLst>
              </p:cNvPr>
              <p:cNvSpPr>
                <a:spLocks noGrp="1"/>
              </p:cNvSpPr>
              <p:nvPr>
                <p:ph idx="1"/>
              </p:nvPr>
            </p:nvSpPr>
            <p:spPr/>
            <p:txBody>
              <a:bodyPr/>
              <a:lstStyle/>
              <a:p>
                <a:r>
                  <a:rPr lang="en-DE" dirty="0"/>
                  <a:t>Counter imbalance of rare and frequent words</a:t>
                </a:r>
              </a:p>
              <a:p>
                <a:r>
                  <a:rPr lang="en-DE" dirty="0"/>
                  <a:t>Each word in the training set is discarded with a probability computed by</a:t>
                </a:r>
              </a:p>
              <a:p>
                <a:endParaRPr lang="en-DE" dirty="0"/>
              </a:p>
              <a:p>
                <a:endParaRPr lang="en-DE" dirty="0"/>
              </a:p>
              <a:p>
                <a:endParaRPr lang="en-DE" dirty="0"/>
              </a:p>
              <a:p>
                <a:endParaRPr lang="en-DE" dirty="0"/>
              </a:p>
              <a:p>
                <a:r>
                  <a:rPr lang="en-DE" dirty="0"/>
                  <a:t>where </a:t>
                </a:r>
                <a14:m>
                  <m:oMath xmlns:m="http://schemas.openxmlformats.org/officeDocument/2006/math">
                    <m:r>
                      <a:rPr lang="de-DE" b="0" i="1" smtClean="0">
                        <a:latin typeface="Cambria Math" panose="02040503050406030204" pitchFamily="18" charset="0"/>
                      </a:rPr>
                      <m:t>𝑓</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𝑤</m:t>
                        </m:r>
                      </m:e>
                      <m:sub>
                        <m:r>
                          <a:rPr lang="de-DE" b="0" i="1" smtClean="0">
                            <a:latin typeface="Cambria Math" panose="02040503050406030204" pitchFamily="18" charset="0"/>
                          </a:rPr>
                          <m:t>𝑖</m:t>
                        </m:r>
                      </m:sub>
                    </m:sSub>
                    <m:r>
                      <a:rPr lang="de-DE" b="0" i="1" smtClean="0">
                        <a:latin typeface="Cambria Math" panose="02040503050406030204" pitchFamily="18" charset="0"/>
                      </a:rPr>
                      <m:t>)</m:t>
                    </m:r>
                  </m:oMath>
                </a14:m>
                <a:r>
                  <a:rPr lang="en-DE" dirty="0"/>
                  <a:t> </a:t>
                </a:r>
                <a:r>
                  <a:rPr lang="en-US" dirty="0"/>
                  <a:t>is the frequency of word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𝑤</m:t>
                        </m:r>
                      </m:e>
                      <m:sub>
                        <m:r>
                          <a:rPr lang="de-DE" i="1">
                            <a:latin typeface="Cambria Math" panose="02040503050406030204" pitchFamily="18" charset="0"/>
                          </a:rPr>
                          <m:t>𝑖</m:t>
                        </m:r>
                      </m:sub>
                    </m:sSub>
                  </m:oMath>
                </a14:m>
                <a:r>
                  <a:rPr lang="en-DE" dirty="0"/>
                  <a:t> and </a:t>
                </a:r>
                <a14:m>
                  <m:oMath xmlns:m="http://schemas.openxmlformats.org/officeDocument/2006/math">
                    <m:r>
                      <a:rPr lang="de-DE" b="0" i="1" smtClean="0">
                        <a:latin typeface="Cambria Math" panose="02040503050406030204" pitchFamily="18" charset="0"/>
                      </a:rPr>
                      <m:t>𝑡</m:t>
                    </m:r>
                  </m:oMath>
                </a14:m>
                <a:r>
                  <a:rPr lang="en-DE" dirty="0"/>
                  <a:t> is a chosen threshold</a:t>
                </a:r>
              </a:p>
            </p:txBody>
          </p:sp>
        </mc:Choice>
        <mc:Fallback xmlns="">
          <p:sp>
            <p:nvSpPr>
              <p:cNvPr id="5" name="Content Placeholder 4">
                <a:extLst>
                  <a:ext uri="{FF2B5EF4-FFF2-40B4-BE49-F238E27FC236}">
                    <a16:creationId xmlns:a16="http://schemas.microsoft.com/office/drawing/2014/main" id="{2B9875C2-D61C-AD4D-B2B6-CC5D6954BCBE}"/>
                  </a:ext>
                </a:extLst>
              </p:cNvPr>
              <p:cNvSpPr>
                <a:spLocks noGrp="1" noRot="1" noChangeAspect="1" noMove="1" noResize="1" noEditPoints="1" noAdjustHandles="1" noChangeArrowheads="1" noChangeShapeType="1" noTextEdit="1"/>
              </p:cNvSpPr>
              <p:nvPr>
                <p:ph idx="1"/>
              </p:nvPr>
            </p:nvSpPr>
            <p:spPr>
              <a:blipFill>
                <a:blip r:embed="rId3"/>
                <a:stretch>
                  <a:fillRect l="-1389" t="-1276"/>
                </a:stretch>
              </a:blipFill>
            </p:spPr>
            <p:txBody>
              <a:bodyPr/>
              <a:lstStyle/>
              <a:p>
                <a:r>
                  <a:rPr lang="en-DE">
                    <a:noFill/>
                  </a:rPr>
                  <a:t> </a:t>
                </a:r>
              </a:p>
            </p:txBody>
          </p:sp>
        </mc:Fallback>
      </mc:AlternateContent>
      <p:pic>
        <p:nvPicPr>
          <p:cNvPr id="8" name="Picture 7" descr="Diagram&#10;&#10;Description automatically generated">
            <a:extLst>
              <a:ext uri="{FF2B5EF4-FFF2-40B4-BE49-F238E27FC236}">
                <a16:creationId xmlns:a16="http://schemas.microsoft.com/office/drawing/2014/main" id="{DB5A3370-7AD0-9A4F-87AE-B25A70B600FA}"/>
              </a:ext>
            </a:extLst>
          </p:cNvPr>
          <p:cNvPicPr>
            <a:picLocks noChangeAspect="1"/>
          </p:cNvPicPr>
          <p:nvPr/>
        </p:nvPicPr>
        <p:blipFill>
          <a:blip r:embed="rId4"/>
          <a:stretch>
            <a:fillRect/>
          </a:stretch>
        </p:blipFill>
        <p:spPr>
          <a:xfrm>
            <a:off x="2527300" y="2565400"/>
            <a:ext cx="3700884" cy="1563106"/>
          </a:xfrm>
          <a:prstGeom prst="rect">
            <a:avLst/>
          </a:prstGeom>
        </p:spPr>
      </p:pic>
    </p:spTree>
    <p:extLst>
      <p:ext uri="{BB962C8B-B14F-4D97-AF65-F5344CB8AC3E}">
        <p14:creationId xmlns:p14="http://schemas.microsoft.com/office/powerpoint/2010/main" val="1326097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Context Vectors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3881" y="1367859"/>
                <a:ext cx="7886700" cy="5032375"/>
              </a:xfrm>
            </p:spPr>
            <p:txBody>
              <a:bodyPr>
                <a:normAutofit/>
              </a:bodyPr>
              <a:lstStyle/>
              <a:p>
                <a:r>
                  <a:rPr lang="en-US" dirty="0"/>
                  <a:t>SGNS creates word vectors </a:t>
                </a:r>
                <a14:m>
                  <m:oMath xmlns:m="http://schemas.openxmlformats.org/officeDocument/2006/math">
                    <m:acc>
                      <m:accPr>
                        <m:chr m:val="⃗"/>
                        <m:ctrlPr>
                          <a:rPr lang="en-US" i="1" smtClean="0">
                            <a:solidFill>
                              <a:schemeClr val="accent1">
                                <a:lumMod val="50000"/>
                              </a:schemeClr>
                            </a:solidFill>
                            <a:latin typeface="Cambria Math" panose="02040503050406030204" pitchFamily="18" charset="0"/>
                          </a:rPr>
                        </m:ctrlPr>
                      </m:accPr>
                      <m:e>
                        <m:r>
                          <a:rPr lang="en-US" b="0" i="1" smtClean="0">
                            <a:solidFill>
                              <a:schemeClr val="accent1">
                                <a:lumMod val="50000"/>
                              </a:schemeClr>
                            </a:solidFill>
                            <a:latin typeface="Cambria Math" panose="02040503050406030204" pitchFamily="18" charset="0"/>
                          </a:rPr>
                          <m:t>𝑤</m:t>
                        </m:r>
                      </m:e>
                    </m:acc>
                  </m:oMath>
                </a14:m>
                <a:endParaRPr lang="en-US" dirty="0">
                  <a:solidFill>
                    <a:schemeClr val="accent1">
                      <a:lumMod val="50000"/>
                    </a:schemeClr>
                  </a:solidFill>
                </a:endParaRPr>
              </a:p>
              <a:p>
                <a:r>
                  <a:rPr lang="en-US" dirty="0"/>
                  <a:t>SGNS creates auxiliary context vectors </a:t>
                </a:r>
                <a14:m>
                  <m:oMath xmlns:m="http://schemas.openxmlformats.org/officeDocument/2006/math">
                    <m:acc>
                      <m:accPr>
                        <m:chr m:val="⃗"/>
                        <m:ctrlPr>
                          <a:rPr lang="en-US" i="1" smtClean="0">
                            <a:solidFill>
                              <a:schemeClr val="accent2"/>
                            </a:solidFill>
                            <a:latin typeface="Cambria Math" panose="02040503050406030204" pitchFamily="18" charset="0"/>
                          </a:rPr>
                        </m:ctrlPr>
                      </m:accPr>
                      <m:e>
                        <m:r>
                          <a:rPr lang="en-US" i="1" smtClean="0">
                            <a:solidFill>
                              <a:schemeClr val="accent1">
                                <a:lumMod val="50000"/>
                              </a:schemeClr>
                            </a:solidFill>
                            <a:latin typeface="Cambria Math" panose="02040503050406030204" pitchFamily="18" charset="0"/>
                          </a:rPr>
                          <m:t>𝑐</m:t>
                        </m:r>
                      </m:e>
                    </m:acc>
                  </m:oMath>
                </a14:m>
                <a:endParaRPr lang="en-GB" dirty="0"/>
              </a:p>
              <a:p>
                <a:pPr lvl="1"/>
                <a:r>
                  <a:rPr lang="en-US" dirty="0"/>
                  <a:t>So do </a:t>
                </a:r>
                <a:r>
                  <a:rPr lang="en-US" dirty="0" err="1"/>
                  <a:t>GloVe</a:t>
                </a:r>
                <a:r>
                  <a:rPr lang="en-US" dirty="0"/>
                  <a:t> and SVD</a:t>
                </a:r>
              </a:p>
              <a:p>
                <a:endParaRPr lang="en-US" dirty="0"/>
              </a:p>
              <a:p>
                <a:r>
                  <a:rPr lang="en-US" dirty="0"/>
                  <a:t>Instead of just </a:t>
                </a:r>
                <a14:m>
                  <m:oMath xmlns:m="http://schemas.openxmlformats.org/officeDocument/2006/math">
                    <m:acc>
                      <m:accPr>
                        <m:chr m:val="⃗"/>
                        <m:ctrlPr>
                          <a:rPr lang="en-US" i="1" smtClean="0">
                            <a:solidFill>
                              <a:schemeClr val="accent1">
                                <a:lumMod val="50000"/>
                              </a:schemeClr>
                            </a:solidFill>
                            <a:latin typeface="Cambria Math" panose="02040503050406030204" pitchFamily="18" charset="0"/>
                          </a:rPr>
                        </m:ctrlPr>
                      </m:accPr>
                      <m:e>
                        <m:r>
                          <a:rPr lang="en-US" b="0" i="1" smtClean="0">
                            <a:solidFill>
                              <a:schemeClr val="accent1">
                                <a:lumMod val="50000"/>
                              </a:schemeClr>
                            </a:solidFill>
                            <a:latin typeface="Cambria Math" panose="02040503050406030204" pitchFamily="18" charset="0"/>
                          </a:rPr>
                          <m:t>𝑤</m:t>
                        </m:r>
                      </m:e>
                    </m:acc>
                  </m:oMath>
                </a14:m>
                <a:endParaRPr lang="en-GB" dirty="0"/>
              </a:p>
              <a:p>
                <a:r>
                  <a:rPr lang="en-US" dirty="0"/>
                  <a:t>Represent a word as: </a:t>
                </a:r>
                <a14:m>
                  <m:oMath xmlns:m="http://schemas.openxmlformats.org/officeDocument/2006/math">
                    <m:acc>
                      <m:accPr>
                        <m:chr m:val="⃗"/>
                        <m:ctrlPr>
                          <a:rPr lang="en-US" i="1" smtClean="0">
                            <a:solidFill>
                              <a:schemeClr val="accent1">
                                <a:lumMod val="50000"/>
                              </a:schemeClr>
                            </a:solidFill>
                            <a:latin typeface="Cambria Math" panose="02040503050406030204" pitchFamily="18" charset="0"/>
                          </a:rPr>
                        </m:ctrlPr>
                      </m:accPr>
                      <m:e>
                        <m:r>
                          <a:rPr lang="en-US" b="0" i="1" smtClean="0">
                            <a:solidFill>
                              <a:schemeClr val="accent1">
                                <a:lumMod val="50000"/>
                              </a:schemeClr>
                            </a:solidFill>
                            <a:latin typeface="Cambria Math" panose="02040503050406030204" pitchFamily="18" charset="0"/>
                          </a:rPr>
                          <m:t>𝑤</m:t>
                        </m:r>
                      </m:e>
                    </m:acc>
                    <m:r>
                      <a:rPr lang="en-US" b="0" i="0" smtClean="0">
                        <a:solidFill>
                          <a:schemeClr val="accent1">
                            <a:lumMod val="50000"/>
                          </a:schemeClr>
                        </a:solidFill>
                        <a:latin typeface="Cambria Math" panose="02040503050406030204" pitchFamily="18" charset="0"/>
                      </a:rPr>
                      <m:t>+</m:t>
                    </m:r>
                    <m:acc>
                      <m:accPr>
                        <m:chr m:val="⃗"/>
                        <m:ctrlPr>
                          <a:rPr lang="en-US" i="1" smtClean="0">
                            <a:solidFill>
                              <a:schemeClr val="accent1">
                                <a:lumMod val="50000"/>
                              </a:schemeClr>
                            </a:solidFill>
                            <a:latin typeface="Cambria Math" panose="02040503050406030204" pitchFamily="18" charset="0"/>
                          </a:rPr>
                        </m:ctrlPr>
                      </m:accPr>
                      <m:e>
                        <m:r>
                          <a:rPr lang="en-US" i="1">
                            <a:solidFill>
                              <a:schemeClr val="accent1">
                                <a:lumMod val="50000"/>
                              </a:schemeClr>
                            </a:solidFill>
                            <a:latin typeface="Cambria Math" panose="02040503050406030204" pitchFamily="18" charset="0"/>
                          </a:rPr>
                          <m:t>𝑐</m:t>
                        </m:r>
                      </m:e>
                    </m:acc>
                  </m:oMath>
                </a14:m>
                <a:endParaRPr lang="en-US" dirty="0">
                  <a:solidFill>
                    <a:schemeClr val="accent2"/>
                  </a:solidFill>
                </a:endParaRPr>
              </a:p>
              <a:p>
                <a:endParaRPr lang="en-US" dirty="0"/>
              </a:p>
              <a:p>
                <a:r>
                  <a:rPr lang="en-US" dirty="0"/>
                  <a:t>Introduced by Pennington et al. (2014)</a:t>
                </a:r>
              </a:p>
              <a:p>
                <a:r>
                  <a:rPr lang="en-US" dirty="0"/>
                  <a:t>Only applied to </a:t>
                </a:r>
                <a:r>
                  <a:rPr lang="en-US" dirty="0" err="1"/>
                  <a:t>GloVe</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3881" y="1367859"/>
                <a:ext cx="7886700" cy="5032375"/>
              </a:xfrm>
              <a:blipFill>
                <a:blip r:embed="rId3"/>
                <a:stretch>
                  <a:fillRect l="-1447" t="-1005"/>
                </a:stretch>
              </a:blipFill>
            </p:spPr>
            <p:txBody>
              <a:bodyPr/>
              <a:lstStyle/>
              <a:p>
                <a:r>
                  <a:rPr lang="en-DE">
                    <a:noFill/>
                  </a:rPr>
                  <a:t> </a:t>
                </a:r>
              </a:p>
            </p:txBody>
          </p:sp>
        </mc:Fallback>
      </mc:AlternateContent>
      <p:sp>
        <p:nvSpPr>
          <p:cNvPr id="4" name="Slide Number Placeholder 3"/>
          <p:cNvSpPr>
            <a:spLocks noGrp="1"/>
          </p:cNvSpPr>
          <p:nvPr>
            <p:ph type="sldNum" sz="quarter" idx="12"/>
          </p:nvPr>
        </p:nvSpPr>
        <p:spPr/>
        <p:txBody>
          <a:bodyPr/>
          <a:lstStyle/>
          <a:p>
            <a:fld id="{7F92B3FB-2F82-4CB9-93A4-1640FC20E3CE}" type="slidenum">
              <a:rPr lang="en-GB" smtClean="0">
                <a:solidFill>
                  <a:prstClr val="black">
                    <a:tint val="75000"/>
                  </a:prstClr>
                </a:solidFill>
              </a:rPr>
              <a:pPr/>
              <a:t>64</a:t>
            </a:fld>
            <a:endParaRPr lang="en-GB">
              <a:solidFill>
                <a:prstClr val="black">
                  <a:tint val="75000"/>
                </a:prstClr>
              </a:solidFill>
            </a:endParaRPr>
          </a:p>
        </p:txBody>
      </p:sp>
    </p:spTree>
    <p:extLst>
      <p:ext uri="{BB962C8B-B14F-4D97-AF65-F5344CB8AC3E}">
        <p14:creationId xmlns:p14="http://schemas.microsoft.com/office/powerpoint/2010/main" val="87648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Count, Predict! ? </a:t>
            </a:r>
            <a:endParaRPr lang="en-GB" dirty="0"/>
          </a:p>
        </p:txBody>
      </p:sp>
      <p:sp>
        <p:nvSpPr>
          <p:cNvPr id="3" name="Content Placeholder 2"/>
          <p:cNvSpPr>
            <a:spLocks noGrp="1"/>
          </p:cNvSpPr>
          <p:nvPr>
            <p:ph idx="1"/>
          </p:nvPr>
        </p:nvSpPr>
        <p:spPr/>
        <p:txBody>
          <a:bodyPr/>
          <a:lstStyle/>
          <a:p>
            <a:r>
              <a:rPr lang="en-US" dirty="0"/>
              <a:t>“word2vec is better than count-based methods”</a:t>
            </a:r>
            <a:br>
              <a:rPr lang="en-US" dirty="0"/>
            </a:br>
            <a:r>
              <a:rPr lang="en-US" dirty="0"/>
              <a:t>[Baroni et al., 2014]</a:t>
            </a:r>
          </a:p>
          <a:p>
            <a:endParaRPr lang="en-US" dirty="0"/>
          </a:p>
          <a:p>
            <a:r>
              <a:rPr lang="en-US" b="1" dirty="0"/>
              <a:t>Hyperparameter settings</a:t>
            </a:r>
            <a:r>
              <a:rPr lang="en-US" dirty="0"/>
              <a:t> account for most of the reported gaps in count-based approaches</a:t>
            </a:r>
          </a:p>
          <a:p>
            <a:endParaRPr lang="en-US" dirty="0"/>
          </a:p>
          <a:p>
            <a:r>
              <a:rPr lang="en-US" dirty="0"/>
              <a:t>Embeddings do </a:t>
            </a:r>
            <a:r>
              <a:rPr lang="en-US" b="1" dirty="0"/>
              <a:t>not</a:t>
            </a:r>
            <a:r>
              <a:rPr lang="en-US" dirty="0"/>
              <a:t> really outperform count-based methods</a:t>
            </a:r>
          </a:p>
          <a:p>
            <a:endParaRPr lang="en-US" dirty="0"/>
          </a:p>
          <a:p>
            <a:r>
              <a:rPr lang="en-US" dirty="0"/>
              <a:t>No unique conclusion available</a:t>
            </a:r>
          </a:p>
          <a:p>
            <a:endParaRPr lang="en-GB" dirty="0"/>
          </a:p>
        </p:txBody>
      </p:sp>
      <p:sp>
        <p:nvSpPr>
          <p:cNvPr id="4" name="Slide Number Placeholder 3"/>
          <p:cNvSpPr>
            <a:spLocks noGrp="1"/>
          </p:cNvSpPr>
          <p:nvPr>
            <p:ph type="sldNum" sz="quarter" idx="12"/>
          </p:nvPr>
        </p:nvSpPr>
        <p:spPr/>
        <p:txBody>
          <a:bodyPr/>
          <a:lstStyle/>
          <a:p>
            <a:fld id="{7F92B3FB-2F82-4CB9-93A4-1640FC20E3CE}" type="slidenum">
              <a:rPr lang="en-GB" smtClean="0"/>
              <a:t>65</a:t>
            </a:fld>
            <a:endParaRPr lang="en-GB"/>
          </a:p>
        </p:txBody>
      </p:sp>
      <p:sp>
        <p:nvSpPr>
          <p:cNvPr id="5" name="Rectangle 4">
            <a:extLst>
              <a:ext uri="{FF2B5EF4-FFF2-40B4-BE49-F238E27FC236}">
                <a16:creationId xmlns:a16="http://schemas.microsoft.com/office/drawing/2014/main" id="{98116267-2CF0-BA42-A020-138BE07C3674}"/>
              </a:ext>
            </a:extLst>
          </p:cNvPr>
          <p:cNvSpPr/>
          <p:nvPr/>
        </p:nvSpPr>
        <p:spPr>
          <a:xfrm>
            <a:off x="2286000" y="5960160"/>
            <a:ext cx="4572000" cy="646331"/>
          </a:xfrm>
          <a:prstGeom prst="rect">
            <a:avLst/>
          </a:prstGeom>
        </p:spPr>
        <p:txBody>
          <a:bodyPr>
            <a:spAutoFit/>
          </a:bodyPr>
          <a:lstStyle/>
          <a:p>
            <a:r>
              <a:rPr lang="en-DE" sz="1200" dirty="0">
                <a:solidFill>
                  <a:srgbClr val="0B05FF"/>
                </a:solidFill>
              </a:rPr>
              <a:t>Marco Baroni, Georgiana Dinu, Germán Kruszewski. </a:t>
            </a:r>
            <a:r>
              <a:rPr lang="en-DE" sz="1200" dirty="0">
                <a:solidFill>
                  <a:srgbClr val="FF0000"/>
                </a:solidFill>
              </a:rPr>
              <a:t>Don’t count, predict! </a:t>
            </a:r>
            <a:r>
              <a:rPr lang="en-DE" sz="1200" dirty="0">
                <a:solidFill>
                  <a:srgbClr val="0B05FF"/>
                </a:solidFill>
              </a:rPr>
              <a:t>A systematic comparison of context-counting vs. context-predicting semantic vectors. In: Proc. ACL-14, 238–247, </a:t>
            </a:r>
            <a:r>
              <a:rPr lang="en-DE" sz="1200" b="1" dirty="0">
                <a:solidFill>
                  <a:srgbClr val="FF0000"/>
                </a:solidFill>
              </a:rPr>
              <a:t>2014</a:t>
            </a:r>
            <a:r>
              <a:rPr lang="en-DE" sz="1200" dirty="0">
                <a:solidFill>
                  <a:srgbClr val="0B05FF"/>
                </a:solidFill>
              </a:rPr>
              <a:t>.</a:t>
            </a:r>
          </a:p>
        </p:txBody>
      </p:sp>
    </p:spTree>
    <p:extLst>
      <p:ext uri="{BB962C8B-B14F-4D97-AF65-F5344CB8AC3E}">
        <p14:creationId xmlns:p14="http://schemas.microsoft.com/office/powerpoint/2010/main" val="3145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260350"/>
            <a:ext cx="8675687" cy="503238"/>
          </a:xfrm>
        </p:spPr>
        <p:txBody>
          <a:bodyPr/>
          <a:lstStyle/>
          <a:p>
            <a:r>
              <a:rPr lang="en-US" sz="2800" dirty="0"/>
              <a:t>Represent the meaning of sentence/paragraph/doc</a:t>
            </a:r>
          </a:p>
        </p:txBody>
      </p:sp>
      <p:sp>
        <p:nvSpPr>
          <p:cNvPr id="3" name="Content Placeholder 2"/>
          <p:cNvSpPr>
            <a:spLocks noGrp="1"/>
          </p:cNvSpPr>
          <p:nvPr>
            <p:ph idx="1"/>
          </p:nvPr>
        </p:nvSpPr>
        <p:spPr/>
        <p:txBody>
          <a:bodyPr vert="horz" lIns="68580" tIns="34290" rIns="68580" bIns="34290" rtlCol="0" anchor="t">
            <a:normAutofit/>
          </a:bodyPr>
          <a:lstStyle/>
          <a:p>
            <a:r>
              <a:rPr lang="en-US" dirty="0"/>
              <a:t>Paragraph Vector (Le and </a:t>
            </a:r>
            <a:r>
              <a:rPr lang="en-US" dirty="0" err="1"/>
              <a:t>Mikolov</a:t>
            </a:r>
            <a:r>
              <a:rPr lang="en-US" dirty="0"/>
              <a:t>, 2014)</a:t>
            </a:r>
          </a:p>
          <a:p>
            <a:pPr lvl="1"/>
            <a:r>
              <a:rPr lang="en-US" dirty="0"/>
              <a:t>Extend word2vec to text level</a:t>
            </a:r>
          </a:p>
          <a:p>
            <a:pPr lvl="1"/>
            <a:r>
              <a:rPr lang="en-US" dirty="0"/>
              <a:t>Also two models: add paragraph vector as the input</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66</a:t>
            </a:fld>
            <a:endParaRPr lang="en-US"/>
          </a:p>
        </p:txBody>
      </p:sp>
      <p:pic>
        <p:nvPicPr>
          <p:cNvPr id="4" name="Picture 3"/>
          <p:cNvPicPr>
            <a:picLocks noChangeAspect="1"/>
          </p:cNvPicPr>
          <p:nvPr/>
        </p:nvPicPr>
        <p:blipFill>
          <a:blip r:embed="rId3"/>
          <a:stretch>
            <a:fillRect/>
          </a:stretch>
        </p:blipFill>
        <p:spPr>
          <a:xfrm>
            <a:off x="5230951" y="3140968"/>
            <a:ext cx="3466855" cy="2328267"/>
          </a:xfrm>
          <a:prstGeom prst="rect">
            <a:avLst/>
          </a:prstGeom>
        </p:spPr>
      </p:pic>
      <p:pic>
        <p:nvPicPr>
          <p:cNvPr id="8" name="Picture 7"/>
          <p:cNvPicPr>
            <a:picLocks noChangeAspect="1"/>
          </p:cNvPicPr>
          <p:nvPr/>
        </p:nvPicPr>
        <p:blipFill>
          <a:blip r:embed="rId4"/>
          <a:stretch>
            <a:fillRect/>
          </a:stretch>
        </p:blipFill>
        <p:spPr>
          <a:xfrm>
            <a:off x="683568" y="3161104"/>
            <a:ext cx="3897379" cy="2173749"/>
          </a:xfrm>
          <a:prstGeom prst="rect">
            <a:avLst/>
          </a:prstGeom>
        </p:spPr>
      </p:pic>
      <p:sp>
        <p:nvSpPr>
          <p:cNvPr id="7" name="Rectangle 6">
            <a:extLst>
              <a:ext uri="{FF2B5EF4-FFF2-40B4-BE49-F238E27FC236}">
                <a16:creationId xmlns:a16="http://schemas.microsoft.com/office/drawing/2014/main" id="{878F6A39-8FC7-E242-8586-99A603EABE98}"/>
              </a:ext>
            </a:extLst>
          </p:cNvPr>
          <p:cNvSpPr/>
          <p:nvPr/>
        </p:nvSpPr>
        <p:spPr>
          <a:xfrm>
            <a:off x="2421134" y="6135985"/>
            <a:ext cx="4572000" cy="461665"/>
          </a:xfrm>
          <a:prstGeom prst="rect">
            <a:avLst/>
          </a:prstGeom>
        </p:spPr>
        <p:txBody>
          <a:bodyPr>
            <a:spAutoFit/>
          </a:bodyPr>
          <a:lstStyle/>
          <a:p>
            <a:r>
              <a:rPr lang="en-US" sz="1200" dirty="0">
                <a:solidFill>
                  <a:srgbClr val="0B05FF"/>
                </a:solidFill>
              </a:rPr>
              <a:t>Quoc Le and Tomas </a:t>
            </a:r>
            <a:r>
              <a:rPr lang="en-US" sz="1200" dirty="0" err="1">
                <a:solidFill>
                  <a:srgbClr val="0B05FF"/>
                </a:solidFill>
              </a:rPr>
              <a:t>Mikolov</a:t>
            </a:r>
            <a:r>
              <a:rPr lang="en-US" sz="1200" dirty="0">
                <a:solidFill>
                  <a:srgbClr val="0B05FF"/>
                </a:solidFill>
              </a:rPr>
              <a:t>. Distributed representations of sentences and documents. In Proceedings ICML'14. </a:t>
            </a:r>
            <a:r>
              <a:rPr lang="en-US" sz="1200" b="1" dirty="0">
                <a:solidFill>
                  <a:srgbClr val="FF0000"/>
                </a:solidFill>
              </a:rPr>
              <a:t>2014</a:t>
            </a:r>
            <a:r>
              <a:rPr lang="en-US" sz="1200" dirty="0">
                <a:solidFill>
                  <a:srgbClr val="0B05FF"/>
                </a:solidFill>
              </a:rPr>
              <a:t>.</a:t>
            </a:r>
          </a:p>
        </p:txBody>
      </p:sp>
    </p:spTree>
    <p:extLst>
      <p:ext uri="{BB962C8B-B14F-4D97-AF65-F5344CB8AC3E}">
        <p14:creationId xmlns:p14="http://schemas.microsoft.com/office/powerpoint/2010/main" val="592113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Problem</a:t>
            </a:r>
          </a:p>
        </p:txBody>
      </p:sp>
      <p:sp>
        <p:nvSpPr>
          <p:cNvPr id="3" name="Content Placeholder 2"/>
          <p:cNvSpPr>
            <a:spLocks noGrp="1"/>
          </p:cNvSpPr>
          <p:nvPr>
            <p:ph idx="1"/>
          </p:nvPr>
        </p:nvSpPr>
        <p:spPr/>
        <p:txBody>
          <a:bodyPr/>
          <a:lstStyle/>
          <a:p>
            <a:r>
              <a:rPr lang="en-IN" dirty="0">
                <a:solidFill>
                  <a:schemeClr val="tx1">
                    <a:lumMod val="75000"/>
                    <a:lumOff val="25000"/>
                  </a:schemeClr>
                </a:solidFill>
              </a:rPr>
              <a:t>Learn </a:t>
            </a:r>
            <a:r>
              <a:rPr lang="en-IN" dirty="0">
                <a:solidFill>
                  <a:srgbClr val="00B050"/>
                </a:solidFill>
              </a:rPr>
              <a:t>low-dimensional</a:t>
            </a:r>
            <a:r>
              <a:rPr lang="en-IN" dirty="0">
                <a:solidFill>
                  <a:schemeClr val="tx1">
                    <a:lumMod val="75000"/>
                    <a:lumOff val="25000"/>
                  </a:schemeClr>
                </a:solidFill>
              </a:rPr>
              <a:t>, </a:t>
            </a:r>
            <a:r>
              <a:rPr lang="en-IN" dirty="0">
                <a:solidFill>
                  <a:srgbClr val="00B050"/>
                </a:solidFill>
              </a:rPr>
              <a:t>dense</a:t>
            </a:r>
            <a:r>
              <a:rPr lang="en-IN" dirty="0">
                <a:solidFill>
                  <a:srgbClr val="00B0F0"/>
                </a:solidFill>
              </a:rPr>
              <a:t> </a:t>
            </a:r>
            <a:r>
              <a:rPr lang="en-IN" dirty="0">
                <a:solidFill>
                  <a:schemeClr val="tx1">
                    <a:lumMod val="75000"/>
                    <a:lumOff val="25000"/>
                  </a:schemeClr>
                </a:solidFill>
              </a:rPr>
              <a:t>representations (or </a:t>
            </a:r>
            <a:r>
              <a:rPr lang="en-IN" dirty="0" err="1">
                <a:solidFill>
                  <a:schemeClr val="tx1">
                    <a:lumMod val="75000"/>
                    <a:lumOff val="25000"/>
                  </a:schemeClr>
                </a:solidFill>
              </a:rPr>
              <a:t>embeddings</a:t>
            </a:r>
            <a:r>
              <a:rPr lang="en-IN" dirty="0">
                <a:solidFill>
                  <a:schemeClr val="tx1">
                    <a:lumMod val="75000"/>
                    <a:lumOff val="25000"/>
                  </a:schemeClr>
                </a:solidFill>
              </a:rPr>
              <a:t>) for documents.</a:t>
            </a:r>
          </a:p>
          <a:p>
            <a:r>
              <a:rPr lang="en-IN" dirty="0">
                <a:solidFill>
                  <a:schemeClr val="tx1">
                    <a:lumMod val="75000"/>
                    <a:lumOff val="25000"/>
                  </a:schemeClr>
                </a:solidFill>
              </a:rPr>
              <a:t>Document embeddings can be used </a:t>
            </a:r>
            <a:r>
              <a:rPr lang="en-IN" dirty="0">
                <a:solidFill>
                  <a:srgbClr val="00B050"/>
                </a:solidFill>
              </a:rPr>
              <a:t>off-the-shelf</a:t>
            </a:r>
            <a:r>
              <a:rPr lang="en-IN" dirty="0">
                <a:solidFill>
                  <a:schemeClr val="tx1">
                    <a:lumMod val="75000"/>
                    <a:lumOff val="25000"/>
                  </a:schemeClr>
                </a:solidFill>
              </a:rPr>
              <a:t> to solve many IR applications such as,</a:t>
            </a:r>
          </a:p>
          <a:p>
            <a:pPr lvl="1">
              <a:buFont typeface="Wingdings" panose="05000000000000000000" pitchFamily="2" charset="2"/>
              <a:buChar char="§"/>
            </a:pPr>
            <a:r>
              <a:rPr lang="en-IN" dirty="0">
                <a:solidFill>
                  <a:schemeClr val="tx1">
                    <a:lumMod val="75000"/>
                    <a:lumOff val="25000"/>
                  </a:schemeClr>
                </a:solidFill>
              </a:rPr>
              <a:t>Document </a:t>
            </a:r>
            <a:r>
              <a:rPr lang="en-IN" dirty="0">
                <a:solidFill>
                  <a:srgbClr val="00B050"/>
                </a:solidFill>
              </a:rPr>
              <a:t>Classification</a:t>
            </a:r>
          </a:p>
          <a:p>
            <a:pPr lvl="1">
              <a:buFont typeface="Wingdings" panose="05000000000000000000" pitchFamily="2" charset="2"/>
              <a:buChar char="§"/>
            </a:pPr>
            <a:r>
              <a:rPr lang="en-IN" dirty="0">
                <a:solidFill>
                  <a:schemeClr val="tx1">
                    <a:lumMod val="75000"/>
                    <a:lumOff val="25000"/>
                  </a:schemeClr>
                </a:solidFill>
              </a:rPr>
              <a:t>Document </a:t>
            </a:r>
            <a:r>
              <a:rPr lang="en-IN" dirty="0">
                <a:solidFill>
                  <a:srgbClr val="00B050"/>
                </a:solidFill>
              </a:rPr>
              <a:t>Retrieval</a:t>
            </a:r>
          </a:p>
          <a:p>
            <a:pPr lvl="1">
              <a:buFont typeface="Wingdings" panose="05000000000000000000" pitchFamily="2" charset="2"/>
              <a:buChar char="§"/>
            </a:pPr>
            <a:r>
              <a:rPr lang="en-IN" dirty="0">
                <a:solidFill>
                  <a:schemeClr val="tx1">
                    <a:lumMod val="75000"/>
                    <a:lumOff val="25000"/>
                  </a:schemeClr>
                </a:solidFill>
              </a:rPr>
              <a:t>Document </a:t>
            </a:r>
            <a:r>
              <a:rPr lang="en-IN" dirty="0">
                <a:solidFill>
                  <a:srgbClr val="00B050"/>
                </a:solidFill>
              </a:rPr>
              <a:t>Ranking</a:t>
            </a:r>
            <a:endParaRPr lang="en-IN" dirty="0">
              <a:solidFill>
                <a:schemeClr val="tx1">
                  <a:lumMod val="75000"/>
                  <a:lumOff val="25000"/>
                </a:schemeClr>
              </a:solidFill>
            </a:endParaRPr>
          </a:p>
        </p:txBody>
      </p:sp>
      <p:sp>
        <p:nvSpPr>
          <p:cNvPr id="4" name="Rectangle 3">
            <a:extLst>
              <a:ext uri="{FF2B5EF4-FFF2-40B4-BE49-F238E27FC236}">
                <a16:creationId xmlns:a16="http://schemas.microsoft.com/office/drawing/2014/main" id="{25B06E1D-0CCE-354B-B4E5-6861FE7D2EFD}"/>
              </a:ext>
            </a:extLst>
          </p:cNvPr>
          <p:cNvSpPr/>
          <p:nvPr/>
        </p:nvSpPr>
        <p:spPr>
          <a:xfrm>
            <a:off x="457200" y="6622364"/>
            <a:ext cx="8363272" cy="276999"/>
          </a:xfrm>
          <a:prstGeom prst="rect">
            <a:avLst/>
          </a:prstGeom>
        </p:spPr>
        <p:txBody>
          <a:bodyPr wrap="square">
            <a:spAutoFit/>
          </a:bodyPr>
          <a:lstStyle/>
          <a:p>
            <a:r>
              <a:rPr lang="en-IN" sz="1200" dirty="0">
                <a:solidFill>
                  <a:schemeClr val="bg1"/>
                </a:solidFill>
                <a:cs typeface="Times New Roman" panose="02020603050405020304" pitchFamily="18" charset="0"/>
              </a:rPr>
              <a:t>Doc2Sent2Vec: A Novel Two-Phase Approach for Learning Document Representation, </a:t>
            </a:r>
            <a:r>
              <a:rPr lang="en-IN" sz="1200" dirty="0">
                <a:solidFill>
                  <a:schemeClr val="bg1"/>
                </a:solidFill>
              </a:rPr>
              <a:t>Ganesh J, Manish Gupta,</a:t>
            </a:r>
            <a:r>
              <a:rPr lang="en-IN" sz="1200" baseline="30000" dirty="0">
                <a:solidFill>
                  <a:schemeClr val="bg1"/>
                </a:solidFill>
              </a:rPr>
              <a:t> </a:t>
            </a:r>
            <a:r>
              <a:rPr lang="en-IN" sz="1200" dirty="0">
                <a:solidFill>
                  <a:schemeClr val="bg1"/>
                </a:solidFill>
              </a:rPr>
              <a:t>Vasudeva Varma</a:t>
            </a:r>
            <a:endParaRPr lang="en-IN" sz="1200" baseline="30000" dirty="0">
              <a:solidFill>
                <a:schemeClr val="bg1"/>
              </a:solidFill>
            </a:endParaRPr>
          </a:p>
        </p:txBody>
      </p:sp>
    </p:spTree>
    <p:extLst>
      <p:ext uri="{BB962C8B-B14F-4D97-AF65-F5344CB8AC3E}">
        <p14:creationId xmlns:p14="http://schemas.microsoft.com/office/powerpoint/2010/main" val="2116504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Power of 2Vec Representations</a:t>
            </a:r>
          </a:p>
        </p:txBody>
      </p:sp>
      <p:sp>
        <p:nvSpPr>
          <p:cNvPr id="3" name="Content Placeholder 2"/>
          <p:cNvSpPr>
            <a:spLocks noGrp="1"/>
          </p:cNvSpPr>
          <p:nvPr>
            <p:ph idx="1"/>
          </p:nvPr>
        </p:nvSpPr>
        <p:spPr/>
        <p:txBody>
          <a:bodyPr>
            <a:normAutofit/>
          </a:bodyPr>
          <a:lstStyle/>
          <a:p>
            <a:r>
              <a:rPr lang="en-IN" dirty="0">
                <a:solidFill>
                  <a:schemeClr val="tx1">
                    <a:lumMod val="75000"/>
                    <a:lumOff val="25000"/>
                  </a:schemeClr>
                </a:solidFill>
              </a:rPr>
              <a:t>Bag-of-words (BOW) or Bag-of-n-grams</a:t>
            </a:r>
          </a:p>
          <a:p>
            <a:pPr lvl="1">
              <a:buFont typeface="Wingdings" panose="05000000000000000000" pitchFamily="2" charset="2"/>
              <a:buChar char="§"/>
            </a:pPr>
            <a:r>
              <a:rPr lang="en-IN" dirty="0">
                <a:solidFill>
                  <a:srgbClr val="FF0000"/>
                </a:solidFill>
              </a:rPr>
              <a:t>Data sparsity</a:t>
            </a:r>
          </a:p>
          <a:p>
            <a:pPr lvl="1">
              <a:buFont typeface="Wingdings" panose="05000000000000000000" pitchFamily="2" charset="2"/>
              <a:buChar char="§"/>
            </a:pPr>
            <a:r>
              <a:rPr lang="en-IN" dirty="0">
                <a:solidFill>
                  <a:srgbClr val="FF0000"/>
                </a:solidFill>
              </a:rPr>
              <a:t>High dimensionality</a:t>
            </a:r>
          </a:p>
          <a:p>
            <a:pPr lvl="1">
              <a:buFont typeface="Wingdings" panose="05000000000000000000" pitchFamily="2" charset="2"/>
              <a:buChar char="§"/>
            </a:pPr>
            <a:r>
              <a:rPr lang="en-IN" dirty="0">
                <a:solidFill>
                  <a:srgbClr val="FF0000"/>
                </a:solidFill>
              </a:rPr>
              <a:t>Not/hardly capturing word order</a:t>
            </a:r>
          </a:p>
          <a:p>
            <a:r>
              <a:rPr lang="en-IN" dirty="0">
                <a:solidFill>
                  <a:schemeClr val="tx1">
                    <a:lumMod val="75000"/>
                    <a:lumOff val="25000"/>
                  </a:schemeClr>
                </a:solidFill>
              </a:rPr>
              <a:t>Latent Dirichlet Allocation (LDA)</a:t>
            </a:r>
          </a:p>
          <a:p>
            <a:pPr lvl="1">
              <a:buFont typeface="Wingdings" panose="05000000000000000000" pitchFamily="2" charset="2"/>
              <a:buChar char="§"/>
            </a:pPr>
            <a:r>
              <a:rPr lang="en-IN" dirty="0">
                <a:solidFill>
                  <a:srgbClr val="FF0000"/>
                </a:solidFill>
              </a:rPr>
              <a:t>Computationally inefficient for larger dataset.</a:t>
            </a:r>
          </a:p>
          <a:p>
            <a:r>
              <a:rPr lang="en-IN" dirty="0">
                <a:solidFill>
                  <a:schemeClr val="tx1">
                    <a:lumMod val="75000"/>
                    <a:lumOff val="25000"/>
                  </a:schemeClr>
                </a:solidFill>
              </a:rPr>
              <a:t>Paragraph Vector</a:t>
            </a:r>
          </a:p>
          <a:p>
            <a:pPr lvl="1">
              <a:buFont typeface="Wingdings" panose="05000000000000000000" pitchFamily="2" charset="2"/>
              <a:buChar char="§"/>
            </a:pPr>
            <a:r>
              <a:rPr lang="en-IN" dirty="0">
                <a:solidFill>
                  <a:srgbClr val="00B050"/>
                </a:solidFill>
              </a:rPr>
              <a:t>Dense representation</a:t>
            </a:r>
          </a:p>
          <a:p>
            <a:pPr lvl="1">
              <a:buFont typeface="Wingdings" panose="05000000000000000000" pitchFamily="2" charset="2"/>
              <a:buChar char="§"/>
            </a:pPr>
            <a:r>
              <a:rPr lang="en-IN" dirty="0">
                <a:solidFill>
                  <a:srgbClr val="00B050"/>
                </a:solidFill>
              </a:rPr>
              <a:t>Compact representation</a:t>
            </a:r>
          </a:p>
          <a:p>
            <a:pPr lvl="1">
              <a:buFont typeface="Wingdings" panose="05000000000000000000" pitchFamily="2" charset="2"/>
              <a:buChar char="§"/>
            </a:pPr>
            <a:r>
              <a:rPr lang="en-IN" dirty="0">
                <a:solidFill>
                  <a:srgbClr val="00B050"/>
                </a:solidFill>
              </a:rPr>
              <a:t>Captures word order</a:t>
            </a:r>
          </a:p>
          <a:p>
            <a:pPr lvl="1">
              <a:buFont typeface="Wingdings" panose="05000000000000000000" pitchFamily="2" charset="2"/>
              <a:buChar char="§"/>
            </a:pPr>
            <a:r>
              <a:rPr lang="en-IN" dirty="0">
                <a:solidFill>
                  <a:srgbClr val="00B050"/>
                </a:solidFill>
              </a:rPr>
              <a:t>Efficient to estimate</a:t>
            </a:r>
          </a:p>
          <a:p>
            <a:pPr lvl="1"/>
            <a:endParaRPr lang="en-IN" dirty="0">
              <a:solidFill>
                <a:schemeClr val="tx1">
                  <a:lumMod val="75000"/>
                  <a:lumOff val="25000"/>
                </a:schemeClr>
              </a:solidFill>
            </a:endParaRPr>
          </a:p>
          <a:p>
            <a:pPr lvl="1"/>
            <a:endParaRPr lang="en-IN" dirty="0">
              <a:solidFill>
                <a:schemeClr val="tx1">
                  <a:lumMod val="75000"/>
                  <a:lumOff val="25000"/>
                </a:schemeClr>
              </a:solidFill>
            </a:endParaRPr>
          </a:p>
          <a:p>
            <a:pPr lvl="1"/>
            <a:endParaRPr lang="en-IN" dirty="0">
              <a:solidFill>
                <a:schemeClr val="tx1">
                  <a:lumMod val="75000"/>
                  <a:lumOff val="25000"/>
                </a:schemeClr>
              </a:solidFill>
            </a:endParaRPr>
          </a:p>
        </p:txBody>
      </p:sp>
      <p:sp>
        <p:nvSpPr>
          <p:cNvPr id="4" name="Rectangle 3">
            <a:extLst>
              <a:ext uri="{FF2B5EF4-FFF2-40B4-BE49-F238E27FC236}">
                <a16:creationId xmlns:a16="http://schemas.microsoft.com/office/drawing/2014/main" id="{41867D6E-1090-1E41-A7AE-A2B15DF211A9}"/>
              </a:ext>
            </a:extLst>
          </p:cNvPr>
          <p:cNvSpPr/>
          <p:nvPr/>
        </p:nvSpPr>
        <p:spPr>
          <a:xfrm>
            <a:off x="457200" y="6622364"/>
            <a:ext cx="8363272" cy="276999"/>
          </a:xfrm>
          <a:prstGeom prst="rect">
            <a:avLst/>
          </a:prstGeom>
        </p:spPr>
        <p:txBody>
          <a:bodyPr wrap="square">
            <a:spAutoFit/>
          </a:bodyPr>
          <a:lstStyle/>
          <a:p>
            <a:r>
              <a:rPr lang="en-IN" sz="1200" dirty="0">
                <a:solidFill>
                  <a:schemeClr val="bg1"/>
                </a:solidFill>
                <a:cs typeface="Times New Roman" panose="02020603050405020304" pitchFamily="18" charset="0"/>
              </a:rPr>
              <a:t>Doc2Sent2Vec: A Novel Two-Phase Approach for Learning Document Representation, </a:t>
            </a:r>
            <a:r>
              <a:rPr lang="en-IN" sz="1200" dirty="0">
                <a:solidFill>
                  <a:schemeClr val="bg1"/>
                </a:solidFill>
              </a:rPr>
              <a:t>Ganesh J, Manish Gupta,</a:t>
            </a:r>
            <a:r>
              <a:rPr lang="en-IN" sz="1200" baseline="30000" dirty="0">
                <a:solidFill>
                  <a:schemeClr val="bg1"/>
                </a:solidFill>
              </a:rPr>
              <a:t> </a:t>
            </a:r>
            <a:r>
              <a:rPr lang="en-IN" sz="1200" dirty="0">
                <a:solidFill>
                  <a:schemeClr val="bg1"/>
                </a:solidFill>
              </a:rPr>
              <a:t>Vasudeva Varma</a:t>
            </a:r>
            <a:endParaRPr lang="en-IN" sz="1200" baseline="30000" dirty="0">
              <a:solidFill>
                <a:schemeClr val="bg1"/>
              </a:solidFill>
            </a:endParaRPr>
          </a:p>
        </p:txBody>
      </p:sp>
    </p:spTree>
    <p:extLst>
      <p:ext uri="{BB962C8B-B14F-4D97-AF65-F5344CB8AC3E}">
        <p14:creationId xmlns:p14="http://schemas.microsoft.com/office/powerpoint/2010/main" val="9419962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Paragraph Vector</a:t>
            </a:r>
          </a:p>
        </p:txBody>
      </p:sp>
      <p:sp>
        <p:nvSpPr>
          <p:cNvPr id="3" name="Content Placeholder 2"/>
          <p:cNvSpPr>
            <a:spLocks noGrp="1"/>
          </p:cNvSpPr>
          <p:nvPr>
            <p:ph idx="1"/>
          </p:nvPr>
        </p:nvSpPr>
        <p:spPr/>
        <p:txBody>
          <a:bodyPr/>
          <a:lstStyle/>
          <a:p>
            <a:r>
              <a:rPr lang="en-IN" dirty="0">
                <a:solidFill>
                  <a:schemeClr val="tx1">
                    <a:lumMod val="75000"/>
                    <a:lumOff val="25000"/>
                  </a:schemeClr>
                </a:solidFill>
              </a:rPr>
              <a:t>Learn document embedding by predicting the next word in the document using the </a:t>
            </a:r>
            <a:r>
              <a:rPr lang="en-IN" dirty="0">
                <a:solidFill>
                  <a:srgbClr val="00B050"/>
                </a:solidFill>
              </a:rPr>
              <a:t>context of the word</a:t>
            </a:r>
            <a:r>
              <a:rPr lang="en-IN" dirty="0">
                <a:solidFill>
                  <a:schemeClr val="tx1">
                    <a:lumMod val="75000"/>
                    <a:lumOff val="25000"/>
                  </a:schemeClr>
                </a:solidFill>
              </a:rPr>
              <a:t> and the (‘unknown’) </a:t>
            </a:r>
            <a:r>
              <a:rPr lang="en-IN" dirty="0">
                <a:solidFill>
                  <a:srgbClr val="00B050"/>
                </a:solidFill>
              </a:rPr>
              <a:t>document vector </a:t>
            </a:r>
            <a:r>
              <a:rPr lang="en-IN" dirty="0">
                <a:solidFill>
                  <a:schemeClr val="tx1">
                    <a:lumMod val="75000"/>
                    <a:lumOff val="25000"/>
                  </a:schemeClr>
                </a:solidFill>
              </a:rPr>
              <a:t>as features.</a:t>
            </a:r>
          </a:p>
          <a:p>
            <a:r>
              <a:rPr lang="en-IN" dirty="0">
                <a:solidFill>
                  <a:schemeClr val="tx1">
                    <a:lumMod val="75000"/>
                    <a:lumOff val="25000"/>
                  </a:schemeClr>
                </a:solidFill>
              </a:rPr>
              <a:t>Resulting vector captures the </a:t>
            </a:r>
            <a:r>
              <a:rPr lang="en-IN" dirty="0">
                <a:solidFill>
                  <a:srgbClr val="00B050"/>
                </a:solidFill>
              </a:rPr>
              <a:t>topic</a:t>
            </a:r>
            <a:r>
              <a:rPr lang="en-IN" dirty="0">
                <a:solidFill>
                  <a:schemeClr val="tx1">
                    <a:lumMod val="75000"/>
                    <a:lumOff val="25000"/>
                  </a:schemeClr>
                </a:solidFill>
              </a:rPr>
              <a:t> of the document.</a:t>
            </a:r>
          </a:p>
          <a:p>
            <a:r>
              <a:rPr lang="en-IN" dirty="0">
                <a:solidFill>
                  <a:schemeClr val="tx1">
                    <a:lumMod val="75000"/>
                    <a:lumOff val="25000"/>
                  </a:schemeClr>
                </a:solidFill>
              </a:rPr>
              <a:t>Update the document vectors, but not the word vectors [Le et al.]</a:t>
            </a:r>
          </a:p>
          <a:p>
            <a:r>
              <a:rPr lang="en-IN" dirty="0">
                <a:solidFill>
                  <a:schemeClr val="tx1">
                    <a:lumMod val="75000"/>
                    <a:lumOff val="25000"/>
                  </a:schemeClr>
                </a:solidFill>
              </a:rPr>
              <a:t>Update the document vectors, along with the word vectors [Dai et al.]</a:t>
            </a:r>
          </a:p>
          <a:p>
            <a:pPr lvl="1">
              <a:buFont typeface="Wingdings" panose="05000000000000000000" pitchFamily="2" charset="2"/>
              <a:buChar char="§"/>
            </a:pPr>
            <a:r>
              <a:rPr lang="en-IN" dirty="0">
                <a:solidFill>
                  <a:schemeClr val="tx1">
                    <a:lumMod val="75000"/>
                    <a:lumOff val="25000"/>
                  </a:schemeClr>
                </a:solidFill>
              </a:rPr>
              <a:t>Improvement in the accuracy for document similarity tasks.</a:t>
            </a:r>
          </a:p>
          <a:p>
            <a:endParaRPr lang="en-IN" dirty="0">
              <a:solidFill>
                <a:schemeClr val="tx1">
                  <a:lumMod val="75000"/>
                  <a:lumOff val="25000"/>
                </a:schemeClr>
              </a:solidFill>
            </a:endParaRPr>
          </a:p>
        </p:txBody>
      </p:sp>
      <p:sp>
        <p:nvSpPr>
          <p:cNvPr id="4" name="Rectangle 3">
            <a:extLst>
              <a:ext uri="{FF2B5EF4-FFF2-40B4-BE49-F238E27FC236}">
                <a16:creationId xmlns:a16="http://schemas.microsoft.com/office/drawing/2014/main" id="{7CBA937E-1950-0449-92D7-223A0A022B95}"/>
              </a:ext>
            </a:extLst>
          </p:cNvPr>
          <p:cNvSpPr/>
          <p:nvPr/>
        </p:nvSpPr>
        <p:spPr>
          <a:xfrm>
            <a:off x="457200" y="6622364"/>
            <a:ext cx="8363272" cy="276999"/>
          </a:xfrm>
          <a:prstGeom prst="rect">
            <a:avLst/>
          </a:prstGeom>
        </p:spPr>
        <p:txBody>
          <a:bodyPr wrap="square">
            <a:spAutoFit/>
          </a:bodyPr>
          <a:lstStyle/>
          <a:p>
            <a:r>
              <a:rPr lang="en-IN" sz="1200" dirty="0">
                <a:solidFill>
                  <a:schemeClr val="bg1"/>
                </a:solidFill>
                <a:cs typeface="Times New Roman" panose="02020603050405020304" pitchFamily="18" charset="0"/>
              </a:rPr>
              <a:t>Doc2Sent2Vec: A Novel Two-Phase Approach for Learning Document Representation, </a:t>
            </a:r>
            <a:r>
              <a:rPr lang="en-IN" sz="1200" dirty="0">
                <a:solidFill>
                  <a:schemeClr val="bg1"/>
                </a:solidFill>
              </a:rPr>
              <a:t>Ganesh J, Manish Gupta,</a:t>
            </a:r>
            <a:r>
              <a:rPr lang="en-IN" sz="1200" baseline="30000" dirty="0">
                <a:solidFill>
                  <a:schemeClr val="bg1"/>
                </a:solidFill>
              </a:rPr>
              <a:t> </a:t>
            </a:r>
            <a:r>
              <a:rPr lang="en-IN" sz="1200" dirty="0">
                <a:solidFill>
                  <a:schemeClr val="bg1"/>
                </a:solidFill>
              </a:rPr>
              <a:t>Vasudeva Varma</a:t>
            </a:r>
            <a:endParaRPr lang="en-IN" sz="1200" baseline="30000" dirty="0">
              <a:solidFill>
                <a:schemeClr val="bg1"/>
              </a:solidFill>
            </a:endParaRPr>
          </a:p>
        </p:txBody>
      </p:sp>
      <p:sp>
        <p:nvSpPr>
          <p:cNvPr id="5" name="Rectangle 4">
            <a:extLst>
              <a:ext uri="{FF2B5EF4-FFF2-40B4-BE49-F238E27FC236}">
                <a16:creationId xmlns:a16="http://schemas.microsoft.com/office/drawing/2014/main" id="{33FAAC0D-736F-034A-827D-F6F97A6E6675}"/>
              </a:ext>
            </a:extLst>
          </p:cNvPr>
          <p:cNvSpPr/>
          <p:nvPr/>
        </p:nvSpPr>
        <p:spPr>
          <a:xfrm>
            <a:off x="2339752" y="6135985"/>
            <a:ext cx="4896544" cy="461665"/>
          </a:xfrm>
          <a:prstGeom prst="rect">
            <a:avLst/>
          </a:prstGeom>
        </p:spPr>
        <p:txBody>
          <a:bodyPr wrap="square">
            <a:spAutoFit/>
          </a:bodyPr>
          <a:lstStyle/>
          <a:p>
            <a:r>
              <a:rPr lang="it-IT" sz="1200" dirty="0">
                <a:solidFill>
                  <a:srgbClr val="0B05FF"/>
                </a:solidFill>
              </a:rPr>
              <a:t>Dai, A.M., </a:t>
            </a:r>
            <a:r>
              <a:rPr lang="it-IT" sz="1200" dirty="0" err="1">
                <a:solidFill>
                  <a:srgbClr val="0B05FF"/>
                </a:solidFill>
              </a:rPr>
              <a:t>Olah</a:t>
            </a:r>
            <a:r>
              <a:rPr lang="it-IT" sz="1200" dirty="0">
                <a:solidFill>
                  <a:srgbClr val="0B05FF"/>
                </a:solidFill>
              </a:rPr>
              <a:t>, C., Le, Q.V., Corrado, G.S.: </a:t>
            </a:r>
            <a:r>
              <a:rPr lang="it-IT" sz="1200" dirty="0" err="1">
                <a:solidFill>
                  <a:srgbClr val="0B05FF"/>
                </a:solidFill>
              </a:rPr>
              <a:t>Document</a:t>
            </a:r>
            <a:r>
              <a:rPr lang="it-IT" sz="1200" dirty="0">
                <a:solidFill>
                  <a:srgbClr val="0B05FF"/>
                </a:solidFill>
              </a:rPr>
              <a:t> </a:t>
            </a:r>
            <a:r>
              <a:rPr lang="en-IN" sz="1200" dirty="0">
                <a:solidFill>
                  <a:srgbClr val="0B05FF"/>
                </a:solidFill>
              </a:rPr>
              <a:t>embedding with paragraph vectors. In: NIPS Deep Learning Workshop. </a:t>
            </a:r>
            <a:r>
              <a:rPr lang="en-IN" sz="1200" b="1" dirty="0">
                <a:solidFill>
                  <a:srgbClr val="FF0000"/>
                </a:solidFill>
              </a:rPr>
              <a:t>2014</a:t>
            </a:r>
          </a:p>
        </p:txBody>
      </p:sp>
      <p:sp>
        <p:nvSpPr>
          <p:cNvPr id="6" name="Rectangle 5">
            <a:extLst>
              <a:ext uri="{FF2B5EF4-FFF2-40B4-BE49-F238E27FC236}">
                <a16:creationId xmlns:a16="http://schemas.microsoft.com/office/drawing/2014/main" id="{06EED2B0-F11E-DF4D-8A2A-84EFB562A39D}"/>
              </a:ext>
            </a:extLst>
          </p:cNvPr>
          <p:cNvSpPr/>
          <p:nvPr/>
        </p:nvSpPr>
        <p:spPr>
          <a:xfrm>
            <a:off x="2346588" y="5649606"/>
            <a:ext cx="4572000" cy="461665"/>
          </a:xfrm>
          <a:prstGeom prst="rect">
            <a:avLst/>
          </a:prstGeom>
        </p:spPr>
        <p:txBody>
          <a:bodyPr>
            <a:spAutoFit/>
          </a:bodyPr>
          <a:lstStyle/>
          <a:p>
            <a:r>
              <a:rPr lang="en-US" sz="1200" dirty="0">
                <a:solidFill>
                  <a:srgbClr val="0B05FF"/>
                </a:solidFill>
              </a:rPr>
              <a:t>Quoc Le and Tomas </a:t>
            </a:r>
            <a:r>
              <a:rPr lang="en-US" sz="1200" dirty="0" err="1">
                <a:solidFill>
                  <a:srgbClr val="0B05FF"/>
                </a:solidFill>
              </a:rPr>
              <a:t>Mikolov</a:t>
            </a:r>
            <a:r>
              <a:rPr lang="en-US" sz="1200" dirty="0">
                <a:solidFill>
                  <a:srgbClr val="0B05FF"/>
                </a:solidFill>
              </a:rPr>
              <a:t>. Distributed representations of sentences and documents. In Proceedings ICML'14. </a:t>
            </a:r>
            <a:r>
              <a:rPr lang="en-US" sz="1200" b="1" dirty="0">
                <a:solidFill>
                  <a:srgbClr val="FF0000"/>
                </a:solidFill>
              </a:rPr>
              <a:t>2014</a:t>
            </a:r>
            <a:r>
              <a:rPr lang="en-US" sz="1200" dirty="0">
                <a:solidFill>
                  <a:srgbClr val="0B05FF"/>
                </a:solidFill>
              </a:rPr>
              <a:t>.</a:t>
            </a:r>
          </a:p>
        </p:txBody>
      </p:sp>
    </p:spTree>
    <p:extLst>
      <p:ext uri="{BB962C8B-B14F-4D97-AF65-F5344CB8AC3E}">
        <p14:creationId xmlns:p14="http://schemas.microsoft.com/office/powerpoint/2010/main" val="388962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Embedding Approaches</a:t>
            </a:r>
          </a:p>
        </p:txBody>
      </p:sp>
      <p:sp>
        <p:nvSpPr>
          <p:cNvPr id="3" name="Content Placeholder 2"/>
          <p:cNvSpPr>
            <a:spLocks noGrp="1"/>
          </p:cNvSpPr>
          <p:nvPr>
            <p:ph idx="1"/>
          </p:nvPr>
        </p:nvSpPr>
        <p:spPr/>
        <p:txBody>
          <a:bodyPr/>
          <a:lstStyle/>
          <a:p>
            <a:r>
              <a:rPr lang="en-US" dirty="0"/>
              <a:t>Represent each word with a low-dimensional vector</a:t>
            </a:r>
          </a:p>
          <a:p>
            <a:r>
              <a:rPr lang="en-US" dirty="0"/>
              <a:t>Word similarity = vector similarity</a:t>
            </a:r>
          </a:p>
          <a:p>
            <a:r>
              <a:rPr lang="en-US" dirty="0"/>
              <a:t>Key idea: Predict surrounding words of every word</a:t>
            </a:r>
          </a:p>
          <a:p>
            <a:r>
              <a:rPr lang="en-US" dirty="0"/>
              <a:t>Faster and can easily incorporate a new sentence/document or add a word to the vocabulary</a:t>
            </a:r>
            <a:br>
              <a:rPr lang="en-US" dirty="0"/>
            </a:b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7</a:t>
            </a:fld>
            <a:endParaRPr lang="en-US" dirty="0"/>
          </a:p>
        </p:txBody>
      </p:sp>
    </p:spTree>
    <p:extLst>
      <p:ext uri="{BB962C8B-B14F-4D97-AF65-F5344CB8AC3E}">
        <p14:creationId xmlns:p14="http://schemas.microsoft.com/office/powerpoint/2010/main" val="1687080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Doc2Sent2Vec Idea - Being granular helps</a:t>
            </a:r>
          </a:p>
        </p:txBody>
      </p:sp>
      <p:sp>
        <p:nvSpPr>
          <p:cNvPr id="3" name="Content Placeholder 2"/>
          <p:cNvSpPr>
            <a:spLocks noGrp="1"/>
          </p:cNvSpPr>
          <p:nvPr>
            <p:ph idx="1"/>
          </p:nvPr>
        </p:nvSpPr>
        <p:spPr/>
        <p:txBody>
          <a:bodyPr>
            <a:normAutofit/>
          </a:bodyPr>
          <a:lstStyle/>
          <a:p>
            <a:r>
              <a:rPr lang="en-IN" dirty="0">
                <a:solidFill>
                  <a:schemeClr val="tx1">
                    <a:lumMod val="75000"/>
                    <a:lumOff val="25000"/>
                  </a:schemeClr>
                </a:solidFill>
              </a:rPr>
              <a:t>Should we learn the document embedding from the word context directly?</a:t>
            </a:r>
          </a:p>
          <a:p>
            <a:r>
              <a:rPr lang="en-IN" dirty="0">
                <a:solidFill>
                  <a:srgbClr val="00B050"/>
                </a:solidFill>
              </a:rPr>
              <a:t>Can we learn the document embedding from the sentence context?</a:t>
            </a:r>
          </a:p>
          <a:p>
            <a:pPr lvl="1">
              <a:buFont typeface="Wingdings" panose="05000000000000000000" pitchFamily="2" charset="2"/>
              <a:buChar char="§"/>
            </a:pPr>
            <a:r>
              <a:rPr lang="en-IN" dirty="0">
                <a:solidFill>
                  <a:schemeClr val="tx1">
                    <a:lumMod val="75000"/>
                    <a:lumOff val="25000"/>
                  </a:schemeClr>
                </a:solidFill>
              </a:rPr>
              <a:t>Explicitly exploit the </a:t>
            </a:r>
            <a:r>
              <a:rPr lang="en-IN" dirty="0">
                <a:solidFill>
                  <a:srgbClr val="00B050"/>
                </a:solidFill>
              </a:rPr>
              <a:t>sentence-level</a:t>
            </a:r>
            <a:r>
              <a:rPr lang="en-IN" dirty="0">
                <a:solidFill>
                  <a:schemeClr val="tx1">
                    <a:lumMod val="75000"/>
                    <a:lumOff val="25000"/>
                  </a:schemeClr>
                </a:solidFill>
              </a:rPr>
              <a:t> and</a:t>
            </a:r>
            <a:r>
              <a:rPr lang="en-IN" dirty="0">
                <a:solidFill>
                  <a:srgbClr val="00B050"/>
                </a:solidFill>
              </a:rPr>
              <a:t> word-level </a:t>
            </a:r>
            <a:r>
              <a:rPr lang="en-IN" dirty="0">
                <a:solidFill>
                  <a:schemeClr val="tx1">
                    <a:lumMod val="75000"/>
                    <a:lumOff val="25000"/>
                  </a:schemeClr>
                </a:solidFill>
              </a:rPr>
              <a:t>coherence to learn document and sentence embedding respectively.</a:t>
            </a:r>
          </a:p>
          <a:p>
            <a:endParaRPr lang="en-IN" dirty="0">
              <a:solidFill>
                <a:schemeClr val="tx1">
                  <a:lumMod val="75000"/>
                  <a:lumOff val="25000"/>
                </a:schemeClr>
              </a:solidFill>
            </a:endParaRPr>
          </a:p>
          <a:p>
            <a:pPr marL="342900" lvl="1" indent="0">
              <a:buNone/>
            </a:pPr>
            <a:endParaRPr lang="en-IN" dirty="0">
              <a:solidFill>
                <a:schemeClr val="tx1">
                  <a:lumMod val="75000"/>
                  <a:lumOff val="25000"/>
                </a:schemeClr>
              </a:solidFill>
            </a:endParaRPr>
          </a:p>
          <a:p>
            <a:pPr lvl="1"/>
            <a:endParaRPr lang="en-IN" dirty="0">
              <a:solidFill>
                <a:schemeClr val="tx1">
                  <a:lumMod val="75000"/>
                  <a:lumOff val="25000"/>
                </a:schemeClr>
              </a:solidFill>
            </a:endParaRPr>
          </a:p>
          <a:p>
            <a:pPr lvl="1"/>
            <a:endParaRPr lang="en-IN" dirty="0">
              <a:solidFill>
                <a:schemeClr val="tx1">
                  <a:lumMod val="75000"/>
                  <a:lumOff val="25000"/>
                </a:schemeClr>
              </a:solidFill>
            </a:endParaRPr>
          </a:p>
          <a:p>
            <a:endParaRPr lang="en-IN" dirty="0">
              <a:solidFill>
                <a:schemeClr val="tx1">
                  <a:lumMod val="75000"/>
                  <a:lumOff val="25000"/>
                </a:schemeClr>
              </a:solidFill>
            </a:endParaRPr>
          </a:p>
        </p:txBody>
      </p:sp>
      <p:sp>
        <p:nvSpPr>
          <p:cNvPr id="4" name="Rectangle 3">
            <a:extLst>
              <a:ext uri="{FF2B5EF4-FFF2-40B4-BE49-F238E27FC236}">
                <a16:creationId xmlns:a16="http://schemas.microsoft.com/office/drawing/2014/main" id="{C91CF702-1156-2F47-81B6-B2366A54D998}"/>
              </a:ext>
            </a:extLst>
          </p:cNvPr>
          <p:cNvSpPr/>
          <p:nvPr/>
        </p:nvSpPr>
        <p:spPr>
          <a:xfrm>
            <a:off x="457200" y="6622364"/>
            <a:ext cx="8363272" cy="276999"/>
          </a:xfrm>
          <a:prstGeom prst="rect">
            <a:avLst/>
          </a:prstGeom>
        </p:spPr>
        <p:txBody>
          <a:bodyPr wrap="square">
            <a:spAutoFit/>
          </a:bodyPr>
          <a:lstStyle/>
          <a:p>
            <a:r>
              <a:rPr lang="en-IN" sz="1200" dirty="0">
                <a:solidFill>
                  <a:schemeClr val="bg1"/>
                </a:solidFill>
                <a:cs typeface="Times New Roman" panose="02020603050405020304" pitchFamily="18" charset="0"/>
              </a:rPr>
              <a:t>Doc2Sent2Vec: A Novel Two-Phase Approach for Learning Document Representation, </a:t>
            </a:r>
            <a:r>
              <a:rPr lang="en-IN" sz="1200" dirty="0">
                <a:solidFill>
                  <a:schemeClr val="bg1"/>
                </a:solidFill>
              </a:rPr>
              <a:t>Ganesh J, Manish Gupta,</a:t>
            </a:r>
            <a:r>
              <a:rPr lang="en-IN" sz="1200" baseline="30000" dirty="0">
                <a:solidFill>
                  <a:schemeClr val="bg1"/>
                </a:solidFill>
              </a:rPr>
              <a:t> </a:t>
            </a:r>
            <a:r>
              <a:rPr lang="en-IN" sz="1200" dirty="0">
                <a:solidFill>
                  <a:schemeClr val="bg1"/>
                </a:solidFill>
              </a:rPr>
              <a:t>Vasudeva Varma</a:t>
            </a:r>
            <a:endParaRPr lang="en-IN" sz="1200" baseline="30000" dirty="0">
              <a:solidFill>
                <a:schemeClr val="bg1"/>
              </a:solidFill>
            </a:endParaRPr>
          </a:p>
        </p:txBody>
      </p:sp>
    </p:spTree>
    <p:extLst>
      <p:ext uri="{BB962C8B-B14F-4D97-AF65-F5344CB8AC3E}">
        <p14:creationId xmlns:p14="http://schemas.microsoft.com/office/powerpoint/2010/main" val="3838952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Notation</a:t>
            </a:r>
          </a:p>
        </p:txBody>
      </p:sp>
      <p:sp>
        <p:nvSpPr>
          <p:cNvPr id="3" name="Content Placeholder 2"/>
          <p:cNvSpPr>
            <a:spLocks noGrp="1"/>
          </p:cNvSpPr>
          <p:nvPr>
            <p:ph idx="1"/>
          </p:nvPr>
        </p:nvSpPr>
        <p:spPr>
          <a:xfrm>
            <a:off x="457200" y="1412776"/>
            <a:ext cx="8675687" cy="3263504"/>
          </a:xfrm>
        </p:spPr>
        <p:txBody>
          <a:bodyPr/>
          <a:lstStyle/>
          <a:p>
            <a:r>
              <a:rPr lang="en-IN" sz="2400" dirty="0">
                <a:solidFill>
                  <a:srgbClr val="00B050"/>
                </a:solidFill>
              </a:rPr>
              <a:t>Document Set</a:t>
            </a:r>
            <a:r>
              <a:rPr lang="en-IN" sz="2400" dirty="0">
                <a:solidFill>
                  <a:schemeClr val="tx1">
                    <a:lumMod val="75000"/>
                    <a:lumOff val="25000"/>
                  </a:schemeClr>
                </a:solidFill>
              </a:rPr>
              <a:t>: D = {d</a:t>
            </a:r>
            <a:r>
              <a:rPr lang="en-IN" sz="2400" baseline="-25000" dirty="0">
                <a:solidFill>
                  <a:schemeClr val="tx1">
                    <a:lumMod val="75000"/>
                    <a:lumOff val="25000"/>
                  </a:schemeClr>
                </a:solidFill>
              </a:rPr>
              <a:t>1</a:t>
            </a:r>
            <a:r>
              <a:rPr lang="en-IN" sz="2400" dirty="0">
                <a:solidFill>
                  <a:schemeClr val="tx1">
                    <a:lumMod val="75000"/>
                    <a:lumOff val="25000"/>
                  </a:schemeClr>
                </a:solidFill>
              </a:rPr>
              <a:t>, d</a:t>
            </a:r>
            <a:r>
              <a:rPr lang="en-IN" sz="2400" baseline="-25000" dirty="0">
                <a:solidFill>
                  <a:schemeClr val="tx1">
                    <a:lumMod val="75000"/>
                    <a:lumOff val="25000"/>
                  </a:schemeClr>
                </a:solidFill>
              </a:rPr>
              <a:t>2</a:t>
            </a:r>
            <a:r>
              <a:rPr lang="en-IN" sz="2400" dirty="0">
                <a:solidFill>
                  <a:schemeClr val="tx1">
                    <a:lumMod val="75000"/>
                    <a:lumOff val="25000"/>
                  </a:schemeClr>
                </a:solidFill>
              </a:rPr>
              <a:t>, …, </a:t>
            </a:r>
            <a:r>
              <a:rPr lang="en-IN" sz="2400" dirty="0" err="1">
                <a:solidFill>
                  <a:schemeClr val="tx1">
                    <a:lumMod val="75000"/>
                    <a:lumOff val="25000"/>
                  </a:schemeClr>
                </a:solidFill>
              </a:rPr>
              <a:t>d</a:t>
            </a:r>
            <a:r>
              <a:rPr lang="en-IN" sz="2400" baseline="-25000" dirty="0" err="1">
                <a:solidFill>
                  <a:schemeClr val="tx1">
                    <a:lumMod val="75000"/>
                    <a:lumOff val="25000"/>
                  </a:schemeClr>
                </a:solidFill>
              </a:rPr>
              <a:t>M</a:t>
            </a:r>
            <a:r>
              <a:rPr lang="en-IN" sz="2400" dirty="0">
                <a:solidFill>
                  <a:schemeClr val="tx1">
                    <a:lumMod val="75000"/>
                    <a:lumOff val="25000"/>
                  </a:schemeClr>
                </a:solidFill>
              </a:rPr>
              <a:t>}; ‘M’ documents;</a:t>
            </a:r>
          </a:p>
          <a:p>
            <a:r>
              <a:rPr lang="en-IN" sz="2400" dirty="0">
                <a:solidFill>
                  <a:srgbClr val="00B050"/>
                </a:solidFill>
              </a:rPr>
              <a:t>Document</a:t>
            </a:r>
            <a:r>
              <a:rPr lang="en-IN" sz="2400" dirty="0">
                <a:solidFill>
                  <a:schemeClr val="tx1">
                    <a:lumMod val="75000"/>
                    <a:lumOff val="25000"/>
                  </a:schemeClr>
                </a:solidFill>
              </a:rPr>
              <a:t>: </a:t>
            </a:r>
            <a:r>
              <a:rPr lang="en-IN" sz="2400" dirty="0" err="1">
                <a:solidFill>
                  <a:schemeClr val="tx1">
                    <a:lumMod val="75000"/>
                    <a:lumOff val="25000"/>
                  </a:schemeClr>
                </a:solidFill>
              </a:rPr>
              <a:t>d</a:t>
            </a:r>
            <a:r>
              <a:rPr lang="en-IN" sz="2400" baseline="-25000" dirty="0" err="1">
                <a:solidFill>
                  <a:schemeClr val="tx1">
                    <a:lumMod val="75000"/>
                    <a:lumOff val="25000"/>
                  </a:schemeClr>
                </a:solidFill>
              </a:rPr>
              <a:t>m</a:t>
            </a:r>
            <a:r>
              <a:rPr lang="en-IN" sz="2400" dirty="0">
                <a:solidFill>
                  <a:schemeClr val="tx1">
                    <a:lumMod val="75000"/>
                    <a:lumOff val="25000"/>
                  </a:schemeClr>
                </a:solidFill>
              </a:rPr>
              <a:t> = {s(m,1), s(m,2), …, s(</a:t>
            </a:r>
            <a:r>
              <a:rPr lang="en-IN" sz="2400" dirty="0" err="1">
                <a:solidFill>
                  <a:schemeClr val="tx1">
                    <a:lumMod val="75000"/>
                    <a:lumOff val="25000"/>
                  </a:schemeClr>
                </a:solidFill>
              </a:rPr>
              <a:t>m,T</a:t>
            </a:r>
            <a:r>
              <a:rPr lang="en-IN" sz="2400" baseline="-25000" dirty="0" err="1">
                <a:solidFill>
                  <a:schemeClr val="tx1">
                    <a:lumMod val="75000"/>
                    <a:lumOff val="25000"/>
                  </a:schemeClr>
                </a:solidFill>
              </a:rPr>
              <a:t>m</a:t>
            </a:r>
            <a:r>
              <a:rPr lang="en-IN" sz="2400" dirty="0">
                <a:solidFill>
                  <a:schemeClr val="tx1">
                    <a:lumMod val="75000"/>
                    <a:lumOff val="25000"/>
                  </a:schemeClr>
                </a:solidFill>
              </a:rPr>
              <a:t>)}; ‘T</a:t>
            </a:r>
            <a:r>
              <a:rPr lang="en-IN" sz="2400" baseline="-25000" dirty="0">
                <a:solidFill>
                  <a:schemeClr val="tx1">
                    <a:lumMod val="75000"/>
                    <a:lumOff val="25000"/>
                  </a:schemeClr>
                </a:solidFill>
              </a:rPr>
              <a:t>m</a:t>
            </a:r>
            <a:r>
              <a:rPr lang="en-IN" sz="2400" dirty="0">
                <a:solidFill>
                  <a:schemeClr val="tx1">
                    <a:lumMod val="75000"/>
                    <a:lumOff val="25000"/>
                  </a:schemeClr>
                </a:solidFill>
              </a:rPr>
              <a:t>’ sentences;</a:t>
            </a:r>
          </a:p>
          <a:p>
            <a:r>
              <a:rPr lang="en-IN" sz="2400" dirty="0">
                <a:solidFill>
                  <a:srgbClr val="00B050"/>
                </a:solidFill>
              </a:rPr>
              <a:t>Sentence</a:t>
            </a:r>
            <a:r>
              <a:rPr lang="en-IN" sz="2400" dirty="0">
                <a:solidFill>
                  <a:schemeClr val="tx1">
                    <a:lumMod val="75000"/>
                    <a:lumOff val="25000"/>
                  </a:schemeClr>
                </a:solidFill>
              </a:rPr>
              <a:t>: s(</a:t>
            </a:r>
            <a:r>
              <a:rPr lang="en-IN" sz="2400" dirty="0" err="1">
                <a:solidFill>
                  <a:schemeClr val="tx1">
                    <a:lumMod val="75000"/>
                    <a:lumOff val="25000"/>
                  </a:schemeClr>
                </a:solidFill>
              </a:rPr>
              <a:t>m,n</a:t>
            </a:r>
            <a:r>
              <a:rPr lang="en-IN" sz="2400" dirty="0">
                <a:solidFill>
                  <a:schemeClr val="tx1">
                    <a:lumMod val="75000"/>
                    <a:lumOff val="25000"/>
                  </a:schemeClr>
                </a:solidFill>
              </a:rPr>
              <a:t>) = {w(n,1), w(n,2), …, w(</a:t>
            </a:r>
            <a:r>
              <a:rPr lang="en-IN" sz="2400" dirty="0" err="1">
                <a:solidFill>
                  <a:schemeClr val="tx1">
                    <a:lumMod val="75000"/>
                    <a:lumOff val="25000"/>
                  </a:schemeClr>
                </a:solidFill>
              </a:rPr>
              <a:t>n,T</a:t>
            </a:r>
            <a:r>
              <a:rPr lang="en-IN" sz="2400" baseline="-25000" dirty="0" err="1">
                <a:solidFill>
                  <a:schemeClr val="tx1">
                    <a:lumMod val="75000"/>
                    <a:lumOff val="25000"/>
                  </a:schemeClr>
                </a:solidFill>
              </a:rPr>
              <a:t>n</a:t>
            </a:r>
            <a:r>
              <a:rPr lang="en-IN" sz="2400" dirty="0">
                <a:solidFill>
                  <a:schemeClr val="tx1">
                    <a:lumMod val="75000"/>
                    <a:lumOff val="25000"/>
                  </a:schemeClr>
                </a:solidFill>
              </a:rPr>
              <a:t>)}; ‘</a:t>
            </a:r>
            <a:r>
              <a:rPr lang="en-IN" sz="2400" dirty="0" err="1">
                <a:solidFill>
                  <a:schemeClr val="tx1">
                    <a:lumMod val="75000"/>
                    <a:lumOff val="25000"/>
                  </a:schemeClr>
                </a:solidFill>
              </a:rPr>
              <a:t>T</a:t>
            </a:r>
            <a:r>
              <a:rPr lang="en-IN" sz="2400" baseline="-25000" dirty="0" err="1">
                <a:solidFill>
                  <a:schemeClr val="tx1">
                    <a:lumMod val="75000"/>
                    <a:lumOff val="25000"/>
                  </a:schemeClr>
                </a:solidFill>
              </a:rPr>
              <a:t>n</a:t>
            </a:r>
            <a:r>
              <a:rPr lang="en-IN" sz="2400" dirty="0">
                <a:solidFill>
                  <a:schemeClr val="tx1">
                    <a:lumMod val="75000"/>
                    <a:lumOff val="25000"/>
                  </a:schemeClr>
                </a:solidFill>
              </a:rPr>
              <a:t>’ words;</a:t>
            </a:r>
          </a:p>
          <a:p>
            <a:r>
              <a:rPr lang="en-IN" sz="2400" dirty="0">
                <a:solidFill>
                  <a:srgbClr val="00B050"/>
                </a:solidFill>
              </a:rPr>
              <a:t>Word</a:t>
            </a:r>
            <a:r>
              <a:rPr lang="en-IN" sz="2400" dirty="0">
                <a:solidFill>
                  <a:schemeClr val="tx1">
                    <a:lumMod val="75000"/>
                    <a:lumOff val="25000"/>
                  </a:schemeClr>
                </a:solidFill>
              </a:rPr>
              <a:t>: w(</a:t>
            </a:r>
            <a:r>
              <a:rPr lang="en-IN" sz="2400" dirty="0" err="1">
                <a:solidFill>
                  <a:schemeClr val="tx1">
                    <a:lumMod val="75000"/>
                    <a:lumOff val="25000"/>
                  </a:schemeClr>
                </a:solidFill>
              </a:rPr>
              <a:t>n,t</a:t>
            </a:r>
            <a:r>
              <a:rPr lang="en-IN" sz="2400" dirty="0">
                <a:solidFill>
                  <a:schemeClr val="tx1">
                    <a:lumMod val="75000"/>
                    <a:lumOff val="25000"/>
                  </a:schemeClr>
                </a:solidFill>
              </a:rPr>
              <a:t>);</a:t>
            </a:r>
          </a:p>
          <a:p>
            <a:pPr marL="0" indent="0">
              <a:buNone/>
            </a:pPr>
            <a:endParaRPr lang="en-IN" sz="2400" dirty="0">
              <a:solidFill>
                <a:schemeClr val="tx1">
                  <a:lumMod val="75000"/>
                  <a:lumOff val="25000"/>
                </a:schemeClr>
              </a:solidFill>
            </a:endParaRPr>
          </a:p>
          <a:p>
            <a:pPr marL="0" indent="0">
              <a:buNone/>
            </a:pPr>
            <a:r>
              <a:rPr lang="en-IN" sz="2400" i="1" dirty="0">
                <a:solidFill>
                  <a:schemeClr val="tx1">
                    <a:lumMod val="75000"/>
                    <a:lumOff val="25000"/>
                  </a:schemeClr>
                </a:solidFill>
              </a:rPr>
              <a:t>Doc2Sent2Vec’s goal is to learn low-dimensional representations of </a:t>
            </a:r>
            <a:r>
              <a:rPr lang="en-IN" sz="2400" i="1" dirty="0">
                <a:solidFill>
                  <a:srgbClr val="00B050"/>
                </a:solidFill>
              </a:rPr>
              <a:t>words</a:t>
            </a:r>
            <a:r>
              <a:rPr lang="en-IN" sz="2400" i="1" dirty="0">
                <a:solidFill>
                  <a:schemeClr val="tx1">
                    <a:lumMod val="75000"/>
                    <a:lumOff val="25000"/>
                  </a:schemeClr>
                </a:solidFill>
              </a:rPr>
              <a:t>, </a:t>
            </a:r>
            <a:r>
              <a:rPr lang="en-IN" sz="2400" i="1" dirty="0">
                <a:solidFill>
                  <a:srgbClr val="00B050"/>
                </a:solidFill>
              </a:rPr>
              <a:t>sentences</a:t>
            </a:r>
            <a:r>
              <a:rPr lang="en-IN" sz="2400" i="1" dirty="0">
                <a:solidFill>
                  <a:schemeClr val="tx1">
                    <a:lumMod val="75000"/>
                    <a:lumOff val="25000"/>
                  </a:schemeClr>
                </a:solidFill>
              </a:rPr>
              <a:t> and </a:t>
            </a:r>
            <a:r>
              <a:rPr lang="en-IN" sz="2400" i="1" dirty="0">
                <a:solidFill>
                  <a:srgbClr val="00B050"/>
                </a:solidFill>
              </a:rPr>
              <a:t>documents</a:t>
            </a:r>
            <a:r>
              <a:rPr lang="en-IN" sz="2400" i="1" dirty="0">
                <a:solidFill>
                  <a:schemeClr val="tx1">
                    <a:lumMod val="75000"/>
                    <a:lumOff val="25000"/>
                  </a:schemeClr>
                </a:solidFill>
              </a:rPr>
              <a:t> as a continuous feature vector of dimensionality </a:t>
            </a:r>
            <a:r>
              <a:rPr lang="en-IN" sz="2400" i="1" dirty="0" err="1">
                <a:solidFill>
                  <a:schemeClr val="tx1">
                    <a:lumMod val="75000"/>
                    <a:lumOff val="25000"/>
                  </a:schemeClr>
                </a:solidFill>
              </a:rPr>
              <a:t>D</a:t>
            </a:r>
            <a:r>
              <a:rPr lang="en-IN" sz="2400" i="1" baseline="-25000" dirty="0" err="1">
                <a:solidFill>
                  <a:schemeClr val="tx1">
                    <a:lumMod val="75000"/>
                    <a:lumOff val="25000"/>
                  </a:schemeClr>
                </a:solidFill>
              </a:rPr>
              <a:t>w</a:t>
            </a:r>
            <a:r>
              <a:rPr lang="en-IN" sz="2400" i="1" baseline="-25000" dirty="0">
                <a:solidFill>
                  <a:schemeClr val="tx1">
                    <a:lumMod val="75000"/>
                    <a:lumOff val="25000"/>
                  </a:schemeClr>
                </a:solidFill>
              </a:rPr>
              <a:t> </a:t>
            </a:r>
            <a:r>
              <a:rPr lang="en-IN" sz="2400" i="1" dirty="0">
                <a:solidFill>
                  <a:schemeClr val="tx1">
                    <a:lumMod val="75000"/>
                    <a:lumOff val="25000"/>
                  </a:schemeClr>
                </a:solidFill>
              </a:rPr>
              <a:t>, D</a:t>
            </a:r>
            <a:r>
              <a:rPr lang="en-IN" sz="2400" i="1" baseline="-25000" dirty="0">
                <a:solidFill>
                  <a:schemeClr val="tx1">
                    <a:lumMod val="75000"/>
                    <a:lumOff val="25000"/>
                  </a:schemeClr>
                </a:solidFill>
              </a:rPr>
              <a:t>s </a:t>
            </a:r>
            <a:r>
              <a:rPr lang="en-IN" sz="2400" i="1" dirty="0">
                <a:solidFill>
                  <a:schemeClr val="tx1">
                    <a:lumMod val="75000"/>
                    <a:lumOff val="25000"/>
                  </a:schemeClr>
                </a:solidFill>
              </a:rPr>
              <a:t>and </a:t>
            </a:r>
            <a:r>
              <a:rPr lang="en-IN" sz="2400" i="1" dirty="0" err="1">
                <a:solidFill>
                  <a:schemeClr val="tx1">
                    <a:lumMod val="75000"/>
                    <a:lumOff val="25000"/>
                  </a:schemeClr>
                </a:solidFill>
              </a:rPr>
              <a:t>D</a:t>
            </a:r>
            <a:r>
              <a:rPr lang="en-IN" sz="2400" i="1" baseline="-25000" dirty="0" err="1">
                <a:solidFill>
                  <a:schemeClr val="tx1">
                    <a:lumMod val="75000"/>
                    <a:lumOff val="25000"/>
                  </a:schemeClr>
                </a:solidFill>
              </a:rPr>
              <a:t>d</a:t>
            </a:r>
            <a:r>
              <a:rPr lang="en-IN" sz="2400" i="1" dirty="0">
                <a:solidFill>
                  <a:schemeClr val="tx1">
                    <a:lumMod val="75000"/>
                    <a:lumOff val="25000"/>
                  </a:schemeClr>
                </a:solidFill>
              </a:rPr>
              <a:t> respectively. </a:t>
            </a:r>
          </a:p>
        </p:txBody>
      </p:sp>
      <p:sp>
        <p:nvSpPr>
          <p:cNvPr id="4" name="Rectangle 3">
            <a:extLst>
              <a:ext uri="{FF2B5EF4-FFF2-40B4-BE49-F238E27FC236}">
                <a16:creationId xmlns:a16="http://schemas.microsoft.com/office/drawing/2014/main" id="{077E6658-CD1A-0C44-BC60-A45EB616E76F}"/>
              </a:ext>
            </a:extLst>
          </p:cNvPr>
          <p:cNvSpPr/>
          <p:nvPr/>
        </p:nvSpPr>
        <p:spPr>
          <a:xfrm>
            <a:off x="457200" y="6622364"/>
            <a:ext cx="8363272" cy="276999"/>
          </a:xfrm>
          <a:prstGeom prst="rect">
            <a:avLst/>
          </a:prstGeom>
        </p:spPr>
        <p:txBody>
          <a:bodyPr wrap="square">
            <a:spAutoFit/>
          </a:bodyPr>
          <a:lstStyle/>
          <a:p>
            <a:r>
              <a:rPr lang="en-IN" sz="1200" dirty="0">
                <a:solidFill>
                  <a:schemeClr val="bg1"/>
                </a:solidFill>
                <a:cs typeface="Times New Roman" panose="02020603050405020304" pitchFamily="18" charset="0"/>
              </a:rPr>
              <a:t>Doc2Sent2Vec: A Novel Two-Phase Approach for Learning Document Representation, </a:t>
            </a:r>
            <a:r>
              <a:rPr lang="en-IN" sz="1200" dirty="0">
                <a:solidFill>
                  <a:schemeClr val="bg1"/>
                </a:solidFill>
              </a:rPr>
              <a:t>Ganesh J, Manish Gupta,</a:t>
            </a:r>
            <a:r>
              <a:rPr lang="en-IN" sz="1200" baseline="30000" dirty="0">
                <a:solidFill>
                  <a:schemeClr val="bg1"/>
                </a:solidFill>
              </a:rPr>
              <a:t> </a:t>
            </a:r>
            <a:r>
              <a:rPr lang="en-IN" sz="1200" dirty="0">
                <a:solidFill>
                  <a:schemeClr val="bg1"/>
                </a:solidFill>
              </a:rPr>
              <a:t>Vasudeva Varma</a:t>
            </a:r>
            <a:endParaRPr lang="en-IN" sz="1200" baseline="30000" dirty="0">
              <a:solidFill>
                <a:schemeClr val="bg1"/>
              </a:solidFill>
            </a:endParaRPr>
          </a:p>
        </p:txBody>
      </p:sp>
    </p:spTree>
    <p:extLst>
      <p:ext uri="{BB962C8B-B14F-4D97-AF65-F5344CB8AC3E}">
        <p14:creationId xmlns:p14="http://schemas.microsoft.com/office/powerpoint/2010/main" val="3627518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Architecture Diagram</a:t>
            </a:r>
          </a:p>
        </p:txBody>
      </p:sp>
      <p:pic>
        <p:nvPicPr>
          <p:cNvPr id="4" name="Picture 3"/>
          <p:cNvPicPr>
            <a:picLocks noChangeAspect="1"/>
          </p:cNvPicPr>
          <p:nvPr/>
        </p:nvPicPr>
        <p:blipFill>
          <a:blip r:embed="rId2"/>
          <a:stretch>
            <a:fillRect/>
          </a:stretch>
        </p:blipFill>
        <p:spPr>
          <a:xfrm>
            <a:off x="773488" y="2226469"/>
            <a:ext cx="7365206" cy="3064669"/>
          </a:xfrm>
          <a:prstGeom prst="rect">
            <a:avLst/>
          </a:prstGeom>
        </p:spPr>
      </p:pic>
      <p:sp>
        <p:nvSpPr>
          <p:cNvPr id="5" name="Rectangle 4">
            <a:extLst>
              <a:ext uri="{FF2B5EF4-FFF2-40B4-BE49-F238E27FC236}">
                <a16:creationId xmlns:a16="http://schemas.microsoft.com/office/drawing/2014/main" id="{4B46A460-9BDE-204E-A71F-9352C7E5E5FD}"/>
              </a:ext>
            </a:extLst>
          </p:cNvPr>
          <p:cNvSpPr/>
          <p:nvPr/>
        </p:nvSpPr>
        <p:spPr>
          <a:xfrm>
            <a:off x="457200" y="6622364"/>
            <a:ext cx="8363272" cy="276999"/>
          </a:xfrm>
          <a:prstGeom prst="rect">
            <a:avLst/>
          </a:prstGeom>
        </p:spPr>
        <p:txBody>
          <a:bodyPr wrap="square">
            <a:spAutoFit/>
          </a:bodyPr>
          <a:lstStyle/>
          <a:p>
            <a:r>
              <a:rPr lang="en-IN" sz="1200" dirty="0">
                <a:solidFill>
                  <a:schemeClr val="bg1"/>
                </a:solidFill>
                <a:cs typeface="Times New Roman" panose="02020603050405020304" pitchFamily="18" charset="0"/>
              </a:rPr>
              <a:t>Doc2Sent2Vec: A Novel Two-Phase Approach for Learning Document Representation, </a:t>
            </a:r>
            <a:r>
              <a:rPr lang="en-IN" sz="1200" dirty="0">
                <a:solidFill>
                  <a:schemeClr val="bg1"/>
                </a:solidFill>
              </a:rPr>
              <a:t>Ganesh J, Manish Gupta,</a:t>
            </a:r>
            <a:r>
              <a:rPr lang="en-IN" sz="1200" baseline="30000" dirty="0">
                <a:solidFill>
                  <a:schemeClr val="bg1"/>
                </a:solidFill>
              </a:rPr>
              <a:t> </a:t>
            </a:r>
            <a:r>
              <a:rPr lang="en-IN" sz="1200" dirty="0">
                <a:solidFill>
                  <a:schemeClr val="bg1"/>
                </a:solidFill>
              </a:rPr>
              <a:t>Vasudeva Varma</a:t>
            </a:r>
            <a:endParaRPr lang="en-IN" sz="1200" baseline="30000" dirty="0">
              <a:solidFill>
                <a:schemeClr val="bg1"/>
              </a:solidFill>
            </a:endParaRPr>
          </a:p>
        </p:txBody>
      </p:sp>
    </p:spTree>
    <p:extLst>
      <p:ext uri="{BB962C8B-B14F-4D97-AF65-F5344CB8AC3E}">
        <p14:creationId xmlns:p14="http://schemas.microsoft.com/office/powerpoint/2010/main" val="13504754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Phase 1: Learn Sentence Embedding</a:t>
            </a:r>
          </a:p>
        </p:txBody>
      </p:sp>
      <p:sp>
        <p:nvSpPr>
          <p:cNvPr id="3" name="Content Placeholder 2"/>
          <p:cNvSpPr>
            <a:spLocks noGrp="1"/>
          </p:cNvSpPr>
          <p:nvPr>
            <p:ph idx="1"/>
          </p:nvPr>
        </p:nvSpPr>
        <p:spPr>
          <a:xfrm>
            <a:off x="628650" y="1340768"/>
            <a:ext cx="7886700" cy="4752528"/>
          </a:xfrm>
        </p:spPr>
        <p:txBody>
          <a:bodyPr>
            <a:normAutofit fontScale="92500" lnSpcReduction="10000"/>
          </a:bodyPr>
          <a:lstStyle/>
          <a:p>
            <a:pPr marL="0" indent="0">
              <a:buNone/>
            </a:pPr>
            <a:r>
              <a:rPr lang="en-IN" sz="2400" dirty="0">
                <a:solidFill>
                  <a:srgbClr val="0B05FF"/>
                </a:solidFill>
              </a:rPr>
              <a:t>Idea: </a:t>
            </a:r>
            <a:r>
              <a:rPr lang="en-IN" sz="2400" dirty="0">
                <a:solidFill>
                  <a:schemeClr val="tx1">
                    <a:lumMod val="75000"/>
                    <a:lumOff val="25000"/>
                  </a:schemeClr>
                </a:solidFill>
              </a:rPr>
              <a:t>Learn sentence representation from the word sequence within the sentence.</a:t>
            </a:r>
          </a:p>
          <a:p>
            <a:pPr marL="0" indent="0">
              <a:buNone/>
            </a:pPr>
            <a:r>
              <a:rPr lang="en-IN" sz="2400" dirty="0">
                <a:solidFill>
                  <a:srgbClr val="0B05FF"/>
                </a:solidFill>
              </a:rPr>
              <a:t>Input Features:</a:t>
            </a:r>
          </a:p>
          <a:p>
            <a:pPr lvl="1">
              <a:buFont typeface="Wingdings" panose="05000000000000000000" pitchFamily="2" charset="2"/>
              <a:buChar char="§"/>
            </a:pPr>
            <a:r>
              <a:rPr lang="en-IN" dirty="0">
                <a:solidFill>
                  <a:schemeClr val="tx1">
                    <a:lumMod val="75000"/>
                    <a:lumOff val="25000"/>
                  </a:schemeClr>
                </a:solidFill>
              </a:rPr>
              <a:t>Context words for target word w(</a:t>
            </a:r>
            <a:r>
              <a:rPr lang="en-IN" dirty="0" err="1">
                <a:solidFill>
                  <a:schemeClr val="tx1">
                    <a:lumMod val="75000"/>
                    <a:lumOff val="25000"/>
                  </a:schemeClr>
                </a:solidFill>
              </a:rPr>
              <a:t>n,t</a:t>
            </a:r>
            <a:r>
              <a:rPr lang="en-IN" dirty="0">
                <a:solidFill>
                  <a:schemeClr val="tx1">
                    <a:lumMod val="75000"/>
                    <a:lumOff val="25000"/>
                  </a:schemeClr>
                </a:solidFill>
              </a:rPr>
              <a:t>): </a:t>
            </a:r>
            <a:r>
              <a:rPr lang="en-IN" dirty="0">
                <a:solidFill>
                  <a:srgbClr val="00B050"/>
                </a:solidFill>
              </a:rPr>
              <a:t>w(</a:t>
            </a:r>
            <a:r>
              <a:rPr lang="en-IN" dirty="0" err="1">
                <a:solidFill>
                  <a:srgbClr val="00B050"/>
                </a:solidFill>
              </a:rPr>
              <a:t>n,t-c</a:t>
            </a:r>
            <a:r>
              <a:rPr lang="en-IN" baseline="-25000" dirty="0" err="1">
                <a:solidFill>
                  <a:srgbClr val="00B050"/>
                </a:solidFill>
              </a:rPr>
              <a:t>w</a:t>
            </a:r>
            <a:r>
              <a:rPr lang="en-IN" dirty="0">
                <a:solidFill>
                  <a:srgbClr val="00B050"/>
                </a:solidFill>
              </a:rPr>
              <a:t>), …, w(n,t-1), w(n,t+1), …, w(</a:t>
            </a:r>
            <a:r>
              <a:rPr lang="en-IN" dirty="0" err="1">
                <a:solidFill>
                  <a:srgbClr val="00B050"/>
                </a:solidFill>
              </a:rPr>
              <a:t>n,t+c</a:t>
            </a:r>
            <a:r>
              <a:rPr lang="en-IN" baseline="-25000" dirty="0" err="1">
                <a:solidFill>
                  <a:srgbClr val="00B050"/>
                </a:solidFill>
              </a:rPr>
              <a:t>w</a:t>
            </a:r>
            <a:r>
              <a:rPr lang="en-IN" dirty="0">
                <a:solidFill>
                  <a:srgbClr val="00B050"/>
                </a:solidFill>
              </a:rPr>
              <a:t>)</a:t>
            </a:r>
            <a:r>
              <a:rPr lang="en-IN" dirty="0">
                <a:solidFill>
                  <a:schemeClr val="tx1">
                    <a:lumMod val="75000"/>
                    <a:lumOff val="25000"/>
                  </a:schemeClr>
                </a:solidFill>
              </a:rPr>
              <a:t> (where ‘</a:t>
            </a:r>
            <a:r>
              <a:rPr lang="en-IN" dirty="0" err="1">
                <a:solidFill>
                  <a:schemeClr val="tx1">
                    <a:lumMod val="75000"/>
                    <a:lumOff val="25000"/>
                  </a:schemeClr>
                </a:solidFill>
              </a:rPr>
              <a:t>c</a:t>
            </a:r>
            <a:r>
              <a:rPr lang="en-IN" baseline="-25000" dirty="0" err="1">
                <a:solidFill>
                  <a:schemeClr val="tx1">
                    <a:lumMod val="75000"/>
                    <a:lumOff val="25000"/>
                  </a:schemeClr>
                </a:solidFill>
              </a:rPr>
              <a:t>w</a:t>
            </a:r>
            <a:r>
              <a:rPr lang="en-IN" dirty="0">
                <a:solidFill>
                  <a:schemeClr val="tx1">
                    <a:lumMod val="75000"/>
                    <a:lumOff val="25000"/>
                  </a:schemeClr>
                </a:solidFill>
              </a:rPr>
              <a:t>’ is the word context size)</a:t>
            </a:r>
          </a:p>
          <a:p>
            <a:pPr lvl="1">
              <a:buFont typeface="Wingdings" panose="05000000000000000000" pitchFamily="2" charset="2"/>
              <a:buChar char="§"/>
            </a:pPr>
            <a:r>
              <a:rPr lang="en-IN" dirty="0">
                <a:solidFill>
                  <a:schemeClr val="tx1">
                    <a:lumMod val="75000"/>
                    <a:lumOff val="25000"/>
                  </a:schemeClr>
                </a:solidFill>
              </a:rPr>
              <a:t>Target Sentence: </a:t>
            </a:r>
            <a:r>
              <a:rPr lang="en-IN" dirty="0">
                <a:solidFill>
                  <a:srgbClr val="00B050"/>
                </a:solidFill>
              </a:rPr>
              <a:t>s(</a:t>
            </a:r>
            <a:r>
              <a:rPr lang="en-IN" dirty="0" err="1">
                <a:solidFill>
                  <a:srgbClr val="00B050"/>
                </a:solidFill>
              </a:rPr>
              <a:t>m,n</a:t>
            </a:r>
            <a:r>
              <a:rPr lang="en-IN" dirty="0">
                <a:solidFill>
                  <a:srgbClr val="00B050"/>
                </a:solidFill>
              </a:rPr>
              <a:t>)</a:t>
            </a:r>
            <a:r>
              <a:rPr lang="en-IN" dirty="0">
                <a:solidFill>
                  <a:schemeClr val="tx1">
                    <a:lumMod val="75000"/>
                    <a:lumOff val="25000"/>
                  </a:schemeClr>
                </a:solidFill>
              </a:rPr>
              <a:t> (where ‘m’ is the document id)</a:t>
            </a:r>
          </a:p>
          <a:p>
            <a:pPr marL="0" indent="0">
              <a:buNone/>
            </a:pPr>
            <a:r>
              <a:rPr lang="en-IN" sz="2400" dirty="0">
                <a:solidFill>
                  <a:srgbClr val="0B05FF"/>
                </a:solidFill>
              </a:rPr>
              <a:t>Output: </a:t>
            </a:r>
            <a:r>
              <a:rPr lang="en-IN" sz="2400" dirty="0">
                <a:solidFill>
                  <a:srgbClr val="00B050"/>
                </a:solidFill>
              </a:rPr>
              <a:t>w(</a:t>
            </a:r>
            <a:r>
              <a:rPr lang="en-IN" sz="2400" dirty="0" err="1">
                <a:solidFill>
                  <a:srgbClr val="00B050"/>
                </a:solidFill>
              </a:rPr>
              <a:t>n,t</a:t>
            </a:r>
            <a:r>
              <a:rPr lang="en-IN" sz="2400" dirty="0">
                <a:solidFill>
                  <a:srgbClr val="00B050"/>
                </a:solidFill>
              </a:rPr>
              <a:t>)</a:t>
            </a:r>
          </a:p>
          <a:p>
            <a:pPr marL="0" indent="0">
              <a:buNone/>
            </a:pPr>
            <a:r>
              <a:rPr lang="en-IN" sz="2400" dirty="0">
                <a:solidFill>
                  <a:srgbClr val="0B05FF"/>
                </a:solidFill>
              </a:rPr>
              <a:t>Task: </a:t>
            </a:r>
            <a:r>
              <a:rPr lang="en-IN" sz="2400" dirty="0">
                <a:solidFill>
                  <a:schemeClr val="tx1">
                    <a:lumMod val="75000"/>
                    <a:lumOff val="25000"/>
                  </a:schemeClr>
                </a:solidFill>
              </a:rPr>
              <a:t>Predict the target word using the </a:t>
            </a:r>
            <a:r>
              <a:rPr lang="en-IN" sz="2400" dirty="0">
                <a:solidFill>
                  <a:srgbClr val="00B050"/>
                </a:solidFill>
              </a:rPr>
              <a:t>concatenation </a:t>
            </a:r>
            <a:r>
              <a:rPr lang="en-IN" sz="2400" dirty="0">
                <a:solidFill>
                  <a:schemeClr val="tx1">
                    <a:lumMod val="75000"/>
                    <a:lumOff val="25000"/>
                  </a:schemeClr>
                </a:solidFill>
              </a:rPr>
              <a:t>of word vectors of context words along with the sentence vector as features.</a:t>
            </a:r>
          </a:p>
          <a:p>
            <a:pPr lvl="1">
              <a:buFont typeface="Wingdings" panose="05000000000000000000" pitchFamily="2" charset="2"/>
              <a:buChar char="§"/>
            </a:pPr>
            <a:r>
              <a:rPr lang="en-IN" dirty="0">
                <a:solidFill>
                  <a:schemeClr val="tx1">
                    <a:lumMod val="75000"/>
                    <a:lumOff val="25000"/>
                  </a:schemeClr>
                </a:solidFill>
              </a:rPr>
              <a:t>Maximize the word likelihood: </a:t>
            </a:r>
          </a:p>
          <a:p>
            <a:pPr marL="342900" lvl="1" indent="0">
              <a:buNone/>
            </a:pPr>
            <a:r>
              <a:rPr lang="en-IN" dirty="0">
                <a:solidFill>
                  <a:schemeClr val="tx1">
                    <a:lumMod val="75000"/>
                    <a:lumOff val="25000"/>
                  </a:schemeClr>
                </a:solidFill>
              </a:rPr>
              <a:t>        </a:t>
            </a:r>
            <a:r>
              <a:rPr lang="en-IN" dirty="0" err="1">
                <a:solidFill>
                  <a:srgbClr val="00B050"/>
                </a:solidFill>
              </a:rPr>
              <a:t>L</a:t>
            </a:r>
            <a:r>
              <a:rPr lang="en-IN" baseline="-25000" dirty="0" err="1">
                <a:solidFill>
                  <a:srgbClr val="00B050"/>
                </a:solidFill>
              </a:rPr>
              <a:t>word</a:t>
            </a:r>
            <a:r>
              <a:rPr lang="en-IN" baseline="-25000" dirty="0">
                <a:solidFill>
                  <a:srgbClr val="00B050"/>
                </a:solidFill>
              </a:rPr>
              <a:t> </a:t>
            </a:r>
            <a:r>
              <a:rPr lang="en-IN" dirty="0">
                <a:solidFill>
                  <a:srgbClr val="00B050"/>
                </a:solidFill>
              </a:rPr>
              <a:t>= P(w(</a:t>
            </a:r>
            <a:r>
              <a:rPr lang="en-IN" dirty="0" err="1">
                <a:solidFill>
                  <a:srgbClr val="00B050"/>
                </a:solidFill>
              </a:rPr>
              <a:t>n,t</a:t>
            </a:r>
            <a:r>
              <a:rPr lang="en-IN" dirty="0">
                <a:solidFill>
                  <a:srgbClr val="00B050"/>
                </a:solidFill>
              </a:rPr>
              <a:t>)| w(</a:t>
            </a:r>
            <a:r>
              <a:rPr lang="en-IN" dirty="0" err="1">
                <a:solidFill>
                  <a:srgbClr val="00B050"/>
                </a:solidFill>
              </a:rPr>
              <a:t>n,t-c</a:t>
            </a:r>
            <a:r>
              <a:rPr lang="en-IN" baseline="-25000" dirty="0" err="1">
                <a:solidFill>
                  <a:srgbClr val="00B050"/>
                </a:solidFill>
              </a:rPr>
              <a:t>w</a:t>
            </a:r>
            <a:r>
              <a:rPr lang="en-IN" dirty="0">
                <a:solidFill>
                  <a:srgbClr val="00B050"/>
                </a:solidFill>
              </a:rPr>
              <a:t>), …, w(n,t-1), w(n,t+1), …, w(</a:t>
            </a:r>
            <a:r>
              <a:rPr lang="en-IN" dirty="0" err="1">
                <a:solidFill>
                  <a:srgbClr val="00B050"/>
                </a:solidFill>
              </a:rPr>
              <a:t>n,t+c</a:t>
            </a:r>
            <a:r>
              <a:rPr lang="en-IN" baseline="-25000" dirty="0" err="1">
                <a:solidFill>
                  <a:srgbClr val="00B050"/>
                </a:solidFill>
              </a:rPr>
              <a:t>w</a:t>
            </a:r>
            <a:r>
              <a:rPr lang="en-IN" dirty="0">
                <a:solidFill>
                  <a:srgbClr val="00B050"/>
                </a:solidFill>
              </a:rPr>
              <a:t>), s(</a:t>
            </a:r>
            <a:r>
              <a:rPr lang="en-IN" dirty="0" err="1">
                <a:solidFill>
                  <a:srgbClr val="00B050"/>
                </a:solidFill>
              </a:rPr>
              <a:t>m,n</a:t>
            </a:r>
            <a:r>
              <a:rPr lang="en-IN" dirty="0">
                <a:solidFill>
                  <a:srgbClr val="00B050"/>
                </a:solidFill>
              </a:rPr>
              <a:t>))</a:t>
            </a:r>
            <a:r>
              <a:rPr lang="en-IN" dirty="0">
                <a:solidFill>
                  <a:schemeClr val="tx1">
                    <a:lumMod val="75000"/>
                    <a:lumOff val="25000"/>
                  </a:schemeClr>
                </a:solidFill>
              </a:rPr>
              <a:t> </a:t>
            </a:r>
          </a:p>
          <a:p>
            <a:pPr lvl="1"/>
            <a:endParaRPr lang="en-IN" dirty="0">
              <a:solidFill>
                <a:schemeClr val="tx1">
                  <a:lumMod val="75000"/>
                  <a:lumOff val="25000"/>
                </a:schemeClr>
              </a:solidFill>
            </a:endParaRPr>
          </a:p>
          <a:p>
            <a:pPr lvl="1"/>
            <a:endParaRPr lang="en-IN" dirty="0">
              <a:solidFill>
                <a:schemeClr val="tx1">
                  <a:lumMod val="75000"/>
                  <a:lumOff val="25000"/>
                </a:schemeClr>
              </a:solidFill>
            </a:endParaRPr>
          </a:p>
        </p:txBody>
      </p:sp>
      <p:sp>
        <p:nvSpPr>
          <p:cNvPr id="4" name="Rectangle 3">
            <a:extLst>
              <a:ext uri="{FF2B5EF4-FFF2-40B4-BE49-F238E27FC236}">
                <a16:creationId xmlns:a16="http://schemas.microsoft.com/office/drawing/2014/main" id="{499DD364-CBD8-AE47-B828-301163586DB3}"/>
              </a:ext>
            </a:extLst>
          </p:cNvPr>
          <p:cNvSpPr/>
          <p:nvPr/>
        </p:nvSpPr>
        <p:spPr>
          <a:xfrm>
            <a:off x="457200" y="6622364"/>
            <a:ext cx="8363272" cy="276999"/>
          </a:xfrm>
          <a:prstGeom prst="rect">
            <a:avLst/>
          </a:prstGeom>
        </p:spPr>
        <p:txBody>
          <a:bodyPr wrap="square">
            <a:spAutoFit/>
          </a:bodyPr>
          <a:lstStyle/>
          <a:p>
            <a:r>
              <a:rPr lang="en-IN" sz="1200" dirty="0">
                <a:solidFill>
                  <a:schemeClr val="bg1"/>
                </a:solidFill>
                <a:cs typeface="Times New Roman" panose="02020603050405020304" pitchFamily="18" charset="0"/>
              </a:rPr>
              <a:t>Doc2Sent2Vec: A Novel Two-Phase Approach for Learning Document Representation, </a:t>
            </a:r>
            <a:r>
              <a:rPr lang="en-IN" sz="1200" dirty="0">
                <a:solidFill>
                  <a:schemeClr val="bg1"/>
                </a:solidFill>
              </a:rPr>
              <a:t>Ganesh J, Manish Gupta,</a:t>
            </a:r>
            <a:r>
              <a:rPr lang="en-IN" sz="1200" baseline="30000" dirty="0">
                <a:solidFill>
                  <a:schemeClr val="bg1"/>
                </a:solidFill>
              </a:rPr>
              <a:t> </a:t>
            </a:r>
            <a:r>
              <a:rPr lang="en-IN" sz="1200" dirty="0">
                <a:solidFill>
                  <a:schemeClr val="bg1"/>
                </a:solidFill>
              </a:rPr>
              <a:t>Vasudeva Varma</a:t>
            </a:r>
            <a:endParaRPr lang="en-IN" sz="1200" baseline="30000" dirty="0">
              <a:solidFill>
                <a:schemeClr val="bg1"/>
              </a:solidFill>
            </a:endParaRPr>
          </a:p>
        </p:txBody>
      </p:sp>
    </p:spTree>
    <p:extLst>
      <p:ext uri="{BB962C8B-B14F-4D97-AF65-F5344CB8AC3E}">
        <p14:creationId xmlns:p14="http://schemas.microsoft.com/office/powerpoint/2010/main" val="2455660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Phase 2: Learn Document Embedding</a:t>
            </a:r>
          </a:p>
        </p:txBody>
      </p:sp>
      <p:sp>
        <p:nvSpPr>
          <p:cNvPr id="3" name="Content Placeholder 2"/>
          <p:cNvSpPr>
            <a:spLocks noGrp="1"/>
          </p:cNvSpPr>
          <p:nvPr>
            <p:ph idx="1"/>
          </p:nvPr>
        </p:nvSpPr>
        <p:spPr>
          <a:xfrm>
            <a:off x="628650" y="1412776"/>
            <a:ext cx="7886700" cy="4536504"/>
          </a:xfrm>
        </p:spPr>
        <p:txBody>
          <a:bodyPr>
            <a:normAutofit fontScale="92500" lnSpcReduction="20000"/>
          </a:bodyPr>
          <a:lstStyle/>
          <a:p>
            <a:pPr marL="0" indent="0">
              <a:buNone/>
            </a:pPr>
            <a:r>
              <a:rPr lang="en-IN" dirty="0">
                <a:solidFill>
                  <a:srgbClr val="0B05FF"/>
                </a:solidFill>
              </a:rPr>
              <a:t>Idea:</a:t>
            </a:r>
            <a:r>
              <a:rPr lang="en-IN" i="1" dirty="0">
                <a:solidFill>
                  <a:srgbClr val="0B05FF"/>
                </a:solidFill>
              </a:rPr>
              <a:t> </a:t>
            </a:r>
            <a:r>
              <a:rPr lang="en-IN" dirty="0">
                <a:solidFill>
                  <a:schemeClr val="tx1">
                    <a:lumMod val="75000"/>
                    <a:lumOff val="25000"/>
                  </a:schemeClr>
                </a:solidFill>
              </a:rPr>
              <a:t>Learn document representation from the sentence sequence within the document.</a:t>
            </a:r>
          </a:p>
          <a:p>
            <a:pPr marL="0" indent="0">
              <a:buNone/>
            </a:pPr>
            <a:r>
              <a:rPr lang="en-IN" dirty="0">
                <a:solidFill>
                  <a:srgbClr val="0B05FF"/>
                </a:solidFill>
              </a:rPr>
              <a:t>Input Features: </a:t>
            </a:r>
          </a:p>
          <a:p>
            <a:pPr lvl="1">
              <a:buFont typeface="Wingdings" panose="05000000000000000000" pitchFamily="2" charset="2"/>
              <a:buChar char="§"/>
            </a:pPr>
            <a:r>
              <a:rPr lang="en-IN" dirty="0">
                <a:solidFill>
                  <a:schemeClr val="tx1">
                    <a:lumMod val="75000"/>
                    <a:lumOff val="25000"/>
                  </a:schemeClr>
                </a:solidFill>
              </a:rPr>
              <a:t>Context sentences for target sentence s(</a:t>
            </a:r>
            <a:r>
              <a:rPr lang="en-IN" dirty="0" err="1">
                <a:solidFill>
                  <a:schemeClr val="tx1">
                    <a:lumMod val="75000"/>
                    <a:lumOff val="25000"/>
                  </a:schemeClr>
                </a:solidFill>
              </a:rPr>
              <a:t>m,t</a:t>
            </a:r>
            <a:r>
              <a:rPr lang="en-IN" dirty="0">
                <a:solidFill>
                  <a:schemeClr val="tx1">
                    <a:lumMod val="75000"/>
                    <a:lumOff val="25000"/>
                  </a:schemeClr>
                </a:solidFill>
              </a:rPr>
              <a:t>): </a:t>
            </a:r>
            <a:r>
              <a:rPr lang="en-IN" dirty="0">
                <a:solidFill>
                  <a:srgbClr val="00B050"/>
                </a:solidFill>
              </a:rPr>
              <a:t>s(</a:t>
            </a:r>
            <a:r>
              <a:rPr lang="en-IN" dirty="0" err="1">
                <a:solidFill>
                  <a:srgbClr val="00B050"/>
                </a:solidFill>
              </a:rPr>
              <a:t>m,t-c</a:t>
            </a:r>
            <a:r>
              <a:rPr lang="en-IN" baseline="-25000" dirty="0" err="1">
                <a:solidFill>
                  <a:srgbClr val="00B050"/>
                </a:solidFill>
              </a:rPr>
              <a:t>s</a:t>
            </a:r>
            <a:r>
              <a:rPr lang="en-IN" dirty="0">
                <a:solidFill>
                  <a:srgbClr val="00B050"/>
                </a:solidFill>
              </a:rPr>
              <a:t>), …, s(m,t-1), s(m,t+1), …, s(</a:t>
            </a:r>
            <a:r>
              <a:rPr lang="en-IN" dirty="0" err="1">
                <a:solidFill>
                  <a:srgbClr val="00B050"/>
                </a:solidFill>
              </a:rPr>
              <a:t>m,t+c</a:t>
            </a:r>
            <a:r>
              <a:rPr lang="en-IN" baseline="-25000" dirty="0" err="1">
                <a:solidFill>
                  <a:srgbClr val="00B050"/>
                </a:solidFill>
              </a:rPr>
              <a:t>S</a:t>
            </a:r>
            <a:r>
              <a:rPr lang="en-IN" dirty="0">
                <a:solidFill>
                  <a:srgbClr val="00B050"/>
                </a:solidFill>
              </a:rPr>
              <a:t>)</a:t>
            </a:r>
            <a:r>
              <a:rPr lang="en-IN" dirty="0">
                <a:solidFill>
                  <a:schemeClr val="tx1">
                    <a:lumMod val="75000"/>
                    <a:lumOff val="25000"/>
                  </a:schemeClr>
                </a:solidFill>
              </a:rPr>
              <a:t> (where ‘</a:t>
            </a:r>
            <a:r>
              <a:rPr lang="en-IN" dirty="0" err="1">
                <a:solidFill>
                  <a:schemeClr val="tx1">
                    <a:lumMod val="75000"/>
                    <a:lumOff val="25000"/>
                  </a:schemeClr>
                </a:solidFill>
              </a:rPr>
              <a:t>c</a:t>
            </a:r>
            <a:r>
              <a:rPr lang="en-IN" baseline="-25000" dirty="0" err="1">
                <a:solidFill>
                  <a:schemeClr val="tx1">
                    <a:lumMod val="75000"/>
                    <a:lumOff val="25000"/>
                  </a:schemeClr>
                </a:solidFill>
              </a:rPr>
              <a:t>S</a:t>
            </a:r>
            <a:r>
              <a:rPr lang="en-IN" dirty="0">
                <a:solidFill>
                  <a:schemeClr val="tx1">
                    <a:lumMod val="75000"/>
                    <a:lumOff val="25000"/>
                  </a:schemeClr>
                </a:solidFill>
              </a:rPr>
              <a:t>’ is the sentence context size)</a:t>
            </a:r>
          </a:p>
          <a:p>
            <a:pPr lvl="1">
              <a:buFont typeface="Wingdings" panose="05000000000000000000" pitchFamily="2" charset="2"/>
              <a:buChar char="§"/>
            </a:pPr>
            <a:r>
              <a:rPr lang="en-IN" dirty="0">
                <a:solidFill>
                  <a:schemeClr val="tx1">
                    <a:lumMod val="75000"/>
                    <a:lumOff val="25000"/>
                  </a:schemeClr>
                </a:solidFill>
              </a:rPr>
              <a:t>Target Document: </a:t>
            </a:r>
            <a:r>
              <a:rPr lang="en-IN" dirty="0">
                <a:solidFill>
                  <a:srgbClr val="00B050"/>
                </a:solidFill>
              </a:rPr>
              <a:t>d(m)</a:t>
            </a:r>
            <a:endParaRPr lang="en-IN" dirty="0">
              <a:solidFill>
                <a:schemeClr val="tx1">
                  <a:lumMod val="75000"/>
                  <a:lumOff val="25000"/>
                </a:schemeClr>
              </a:solidFill>
            </a:endParaRPr>
          </a:p>
          <a:p>
            <a:pPr marL="0" indent="0">
              <a:buNone/>
            </a:pPr>
            <a:r>
              <a:rPr lang="en-IN" dirty="0">
                <a:solidFill>
                  <a:srgbClr val="0B05FF"/>
                </a:solidFill>
              </a:rPr>
              <a:t>Output: </a:t>
            </a:r>
            <a:r>
              <a:rPr lang="en-IN" dirty="0">
                <a:solidFill>
                  <a:srgbClr val="00B050"/>
                </a:solidFill>
              </a:rPr>
              <a:t>s(</a:t>
            </a:r>
            <a:r>
              <a:rPr lang="en-IN" dirty="0" err="1">
                <a:solidFill>
                  <a:srgbClr val="00B050"/>
                </a:solidFill>
              </a:rPr>
              <a:t>m,t</a:t>
            </a:r>
            <a:r>
              <a:rPr lang="en-IN" dirty="0">
                <a:solidFill>
                  <a:srgbClr val="00B050"/>
                </a:solidFill>
              </a:rPr>
              <a:t>)</a:t>
            </a:r>
          </a:p>
          <a:p>
            <a:pPr marL="0" indent="0">
              <a:buNone/>
            </a:pPr>
            <a:r>
              <a:rPr lang="en-IN" dirty="0">
                <a:solidFill>
                  <a:srgbClr val="0B05FF"/>
                </a:solidFill>
              </a:rPr>
              <a:t>Novel Task: </a:t>
            </a:r>
            <a:r>
              <a:rPr lang="en-IN" dirty="0">
                <a:solidFill>
                  <a:schemeClr val="tx1">
                    <a:lumMod val="75000"/>
                    <a:lumOff val="25000"/>
                  </a:schemeClr>
                </a:solidFill>
              </a:rPr>
              <a:t>Predict the target sentence using the </a:t>
            </a:r>
            <a:r>
              <a:rPr lang="en-IN" dirty="0">
                <a:solidFill>
                  <a:srgbClr val="00B050"/>
                </a:solidFill>
              </a:rPr>
              <a:t>concatenation </a:t>
            </a:r>
            <a:r>
              <a:rPr lang="en-IN" dirty="0">
                <a:solidFill>
                  <a:schemeClr val="tx1">
                    <a:lumMod val="75000"/>
                    <a:lumOff val="25000"/>
                  </a:schemeClr>
                </a:solidFill>
              </a:rPr>
              <a:t>of sentence vectors of context sentences along with the document vector as features.</a:t>
            </a:r>
          </a:p>
          <a:p>
            <a:pPr lvl="1">
              <a:buFont typeface="Wingdings" panose="05000000000000000000" pitchFamily="2" charset="2"/>
              <a:buChar char="§"/>
            </a:pPr>
            <a:r>
              <a:rPr lang="en-IN" dirty="0">
                <a:solidFill>
                  <a:schemeClr val="tx1">
                    <a:lumMod val="75000"/>
                    <a:lumOff val="25000"/>
                  </a:schemeClr>
                </a:solidFill>
              </a:rPr>
              <a:t>Maximize the sentence likelihood:</a:t>
            </a:r>
          </a:p>
          <a:p>
            <a:pPr marL="685800" lvl="2" indent="0">
              <a:buNone/>
            </a:pPr>
            <a:r>
              <a:rPr lang="en-IN" sz="1800" dirty="0">
                <a:solidFill>
                  <a:schemeClr val="tx1">
                    <a:lumMod val="75000"/>
                    <a:lumOff val="25000"/>
                  </a:schemeClr>
                </a:solidFill>
              </a:rPr>
              <a:t> </a:t>
            </a:r>
            <a:r>
              <a:rPr lang="en-IN" sz="1800" dirty="0" err="1">
                <a:solidFill>
                  <a:srgbClr val="00B050"/>
                </a:solidFill>
              </a:rPr>
              <a:t>L</a:t>
            </a:r>
            <a:r>
              <a:rPr lang="en-IN" sz="1800" baseline="-25000" dirty="0" err="1">
                <a:solidFill>
                  <a:srgbClr val="00B050"/>
                </a:solidFill>
              </a:rPr>
              <a:t>sent</a:t>
            </a:r>
            <a:r>
              <a:rPr lang="en-IN" sz="1800" baseline="-25000" dirty="0">
                <a:solidFill>
                  <a:srgbClr val="00B050"/>
                </a:solidFill>
              </a:rPr>
              <a:t> </a:t>
            </a:r>
            <a:r>
              <a:rPr lang="en-IN" sz="1800" dirty="0">
                <a:solidFill>
                  <a:srgbClr val="00B050"/>
                </a:solidFill>
              </a:rPr>
              <a:t>= P(s(</a:t>
            </a:r>
            <a:r>
              <a:rPr lang="en-IN" sz="1800" dirty="0" err="1">
                <a:solidFill>
                  <a:srgbClr val="00B050"/>
                </a:solidFill>
              </a:rPr>
              <a:t>m,t</a:t>
            </a:r>
            <a:r>
              <a:rPr lang="en-IN" sz="1800" dirty="0">
                <a:solidFill>
                  <a:srgbClr val="00B050"/>
                </a:solidFill>
              </a:rPr>
              <a:t>)| s(</a:t>
            </a:r>
            <a:r>
              <a:rPr lang="en-IN" sz="1800" dirty="0" err="1">
                <a:solidFill>
                  <a:srgbClr val="00B050"/>
                </a:solidFill>
              </a:rPr>
              <a:t>m,t-c</a:t>
            </a:r>
            <a:r>
              <a:rPr lang="en-IN" sz="1800" baseline="-25000" dirty="0" err="1">
                <a:solidFill>
                  <a:srgbClr val="00B050"/>
                </a:solidFill>
              </a:rPr>
              <a:t>s</a:t>
            </a:r>
            <a:r>
              <a:rPr lang="en-IN" sz="1800" dirty="0">
                <a:solidFill>
                  <a:srgbClr val="00B050"/>
                </a:solidFill>
              </a:rPr>
              <a:t>), …, s(m,t-1), s(m,t+1), …, s(</a:t>
            </a:r>
            <a:r>
              <a:rPr lang="en-IN" sz="1800" dirty="0" err="1">
                <a:solidFill>
                  <a:srgbClr val="00B050"/>
                </a:solidFill>
              </a:rPr>
              <a:t>m,t+c</a:t>
            </a:r>
            <a:r>
              <a:rPr lang="en-IN" sz="1800" baseline="-25000" dirty="0" err="1">
                <a:solidFill>
                  <a:srgbClr val="00B050"/>
                </a:solidFill>
              </a:rPr>
              <a:t>S</a:t>
            </a:r>
            <a:r>
              <a:rPr lang="en-IN" sz="1800" dirty="0">
                <a:solidFill>
                  <a:srgbClr val="00B050"/>
                </a:solidFill>
              </a:rPr>
              <a:t>), d(m))</a:t>
            </a:r>
            <a:r>
              <a:rPr lang="en-IN" sz="1800" dirty="0">
                <a:solidFill>
                  <a:schemeClr val="tx1">
                    <a:lumMod val="75000"/>
                    <a:lumOff val="25000"/>
                  </a:schemeClr>
                </a:solidFill>
              </a:rPr>
              <a:t> </a:t>
            </a:r>
          </a:p>
          <a:p>
            <a:pPr lvl="1"/>
            <a:endParaRPr lang="en-IN" dirty="0">
              <a:solidFill>
                <a:schemeClr val="tx1">
                  <a:lumMod val="75000"/>
                  <a:lumOff val="25000"/>
                </a:schemeClr>
              </a:solidFill>
            </a:endParaRPr>
          </a:p>
          <a:p>
            <a:pPr lvl="1"/>
            <a:endParaRPr lang="en-IN" dirty="0">
              <a:solidFill>
                <a:schemeClr val="tx1">
                  <a:lumMod val="75000"/>
                  <a:lumOff val="25000"/>
                </a:schemeClr>
              </a:solidFill>
            </a:endParaRPr>
          </a:p>
          <a:p>
            <a:endParaRPr lang="en-IN" dirty="0"/>
          </a:p>
        </p:txBody>
      </p:sp>
      <p:sp>
        <p:nvSpPr>
          <p:cNvPr id="4" name="Rectangle 3">
            <a:extLst>
              <a:ext uri="{FF2B5EF4-FFF2-40B4-BE49-F238E27FC236}">
                <a16:creationId xmlns:a16="http://schemas.microsoft.com/office/drawing/2014/main" id="{4BEA5462-8E86-4E43-B5A4-62A75DD5C21E}"/>
              </a:ext>
            </a:extLst>
          </p:cNvPr>
          <p:cNvSpPr/>
          <p:nvPr/>
        </p:nvSpPr>
        <p:spPr>
          <a:xfrm>
            <a:off x="457200" y="6622364"/>
            <a:ext cx="8363272" cy="276999"/>
          </a:xfrm>
          <a:prstGeom prst="rect">
            <a:avLst/>
          </a:prstGeom>
        </p:spPr>
        <p:txBody>
          <a:bodyPr wrap="square">
            <a:spAutoFit/>
          </a:bodyPr>
          <a:lstStyle/>
          <a:p>
            <a:r>
              <a:rPr lang="en-IN" sz="1200" dirty="0">
                <a:solidFill>
                  <a:schemeClr val="bg1"/>
                </a:solidFill>
                <a:cs typeface="Times New Roman" panose="02020603050405020304" pitchFamily="18" charset="0"/>
              </a:rPr>
              <a:t>Doc2Sent2Vec: A Novel Two-Phase Approach for Learning Document Representation, </a:t>
            </a:r>
            <a:r>
              <a:rPr lang="en-IN" sz="1200" dirty="0">
                <a:solidFill>
                  <a:schemeClr val="bg1"/>
                </a:solidFill>
              </a:rPr>
              <a:t>Ganesh J, Manish Gupta,</a:t>
            </a:r>
            <a:r>
              <a:rPr lang="en-IN" sz="1200" baseline="30000" dirty="0">
                <a:solidFill>
                  <a:schemeClr val="bg1"/>
                </a:solidFill>
              </a:rPr>
              <a:t> </a:t>
            </a:r>
            <a:r>
              <a:rPr lang="en-IN" sz="1200" dirty="0">
                <a:solidFill>
                  <a:schemeClr val="bg1"/>
                </a:solidFill>
              </a:rPr>
              <a:t>Vasudeva Varma</a:t>
            </a:r>
            <a:endParaRPr lang="en-IN" sz="1200" baseline="30000" dirty="0">
              <a:solidFill>
                <a:schemeClr val="bg1"/>
              </a:solidFill>
            </a:endParaRPr>
          </a:p>
        </p:txBody>
      </p:sp>
    </p:spTree>
    <p:extLst>
      <p:ext uri="{BB962C8B-B14F-4D97-AF65-F5344CB8AC3E}">
        <p14:creationId xmlns:p14="http://schemas.microsoft.com/office/powerpoint/2010/main" val="2748651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Training</a:t>
            </a:r>
          </a:p>
        </p:txBody>
      </p:sp>
      <p:sp>
        <p:nvSpPr>
          <p:cNvPr id="3" name="Content Placeholder 2"/>
          <p:cNvSpPr>
            <a:spLocks noGrp="1"/>
          </p:cNvSpPr>
          <p:nvPr>
            <p:ph idx="1"/>
          </p:nvPr>
        </p:nvSpPr>
        <p:spPr/>
        <p:txBody>
          <a:bodyPr/>
          <a:lstStyle/>
          <a:p>
            <a:r>
              <a:rPr lang="en-IN" dirty="0">
                <a:solidFill>
                  <a:schemeClr val="tx1">
                    <a:lumMod val="75000"/>
                    <a:lumOff val="25000"/>
                  </a:schemeClr>
                </a:solidFill>
              </a:rPr>
              <a:t>Overall objective function: </a:t>
            </a:r>
            <a:r>
              <a:rPr lang="en-IN" dirty="0">
                <a:solidFill>
                  <a:srgbClr val="00B050"/>
                </a:solidFill>
              </a:rPr>
              <a:t>L = </a:t>
            </a:r>
            <a:r>
              <a:rPr lang="en-IN" dirty="0" err="1">
                <a:solidFill>
                  <a:srgbClr val="00B050"/>
                </a:solidFill>
              </a:rPr>
              <a:t>L</a:t>
            </a:r>
            <a:r>
              <a:rPr lang="en-IN" baseline="-25000" dirty="0" err="1">
                <a:solidFill>
                  <a:srgbClr val="00B050"/>
                </a:solidFill>
              </a:rPr>
              <a:t>word</a:t>
            </a:r>
            <a:r>
              <a:rPr lang="en-IN" dirty="0">
                <a:solidFill>
                  <a:srgbClr val="00B050"/>
                </a:solidFill>
              </a:rPr>
              <a:t> + </a:t>
            </a:r>
            <a:r>
              <a:rPr lang="en-IN" dirty="0" err="1">
                <a:solidFill>
                  <a:srgbClr val="00B050"/>
                </a:solidFill>
              </a:rPr>
              <a:t>L</a:t>
            </a:r>
            <a:r>
              <a:rPr lang="en-IN" baseline="-25000" dirty="0" err="1">
                <a:solidFill>
                  <a:srgbClr val="00B050"/>
                </a:solidFill>
              </a:rPr>
              <a:t>sent</a:t>
            </a:r>
            <a:endParaRPr lang="en-IN" baseline="-25000" dirty="0">
              <a:solidFill>
                <a:srgbClr val="00B050"/>
              </a:solidFill>
            </a:endParaRPr>
          </a:p>
          <a:p>
            <a:r>
              <a:rPr lang="en-IN" dirty="0">
                <a:solidFill>
                  <a:schemeClr val="tx1">
                    <a:lumMod val="75000"/>
                    <a:lumOff val="25000"/>
                  </a:schemeClr>
                </a:solidFill>
              </a:rPr>
              <a:t>Use </a:t>
            </a:r>
            <a:r>
              <a:rPr lang="en-IN" dirty="0">
                <a:solidFill>
                  <a:srgbClr val="0B05FF"/>
                </a:solidFill>
              </a:rPr>
              <a:t>Stochastic Gradient Descent </a:t>
            </a:r>
            <a:r>
              <a:rPr lang="en-IN" dirty="0">
                <a:solidFill>
                  <a:schemeClr val="tx1">
                    <a:lumMod val="75000"/>
                    <a:lumOff val="25000"/>
                  </a:schemeClr>
                </a:solidFill>
              </a:rPr>
              <a:t>(SGD) to learn parameters</a:t>
            </a:r>
          </a:p>
          <a:p>
            <a:r>
              <a:rPr lang="en-IN" dirty="0">
                <a:solidFill>
                  <a:schemeClr val="tx1">
                    <a:lumMod val="75000"/>
                    <a:lumOff val="25000"/>
                  </a:schemeClr>
                </a:solidFill>
              </a:rPr>
              <a:t>Use </a:t>
            </a:r>
            <a:r>
              <a:rPr lang="en-IN" dirty="0">
                <a:solidFill>
                  <a:srgbClr val="0B05FF"/>
                </a:solidFill>
              </a:rPr>
              <a:t>Hierarchical </a:t>
            </a:r>
            <a:r>
              <a:rPr lang="en-IN" dirty="0" err="1">
                <a:solidFill>
                  <a:srgbClr val="0B05FF"/>
                </a:solidFill>
              </a:rPr>
              <a:t>Softmax</a:t>
            </a:r>
            <a:r>
              <a:rPr lang="en-IN" dirty="0">
                <a:solidFill>
                  <a:srgbClr val="0B05FF"/>
                </a:solidFill>
              </a:rPr>
              <a:t> </a:t>
            </a:r>
            <a:r>
              <a:rPr lang="en-IN" dirty="0">
                <a:solidFill>
                  <a:schemeClr val="tx1">
                    <a:lumMod val="75000"/>
                    <a:lumOff val="25000"/>
                  </a:schemeClr>
                </a:solidFill>
              </a:rPr>
              <a:t>(</a:t>
            </a:r>
            <a:r>
              <a:rPr lang="en-IN" dirty="0" err="1">
                <a:solidFill>
                  <a:schemeClr val="tx1">
                    <a:lumMod val="75000"/>
                    <a:lumOff val="25000"/>
                  </a:schemeClr>
                </a:solidFill>
              </a:rPr>
              <a:t>Mikolov</a:t>
            </a:r>
            <a:r>
              <a:rPr lang="en-IN" dirty="0">
                <a:solidFill>
                  <a:schemeClr val="tx1">
                    <a:lumMod val="75000"/>
                    <a:lumOff val="25000"/>
                  </a:schemeClr>
                </a:solidFill>
              </a:rPr>
              <a:t> et al.) to facilitate faster training</a:t>
            </a:r>
          </a:p>
          <a:p>
            <a:endParaRPr lang="en-IN" baseline="-25000" dirty="0">
              <a:solidFill>
                <a:schemeClr val="tx1">
                  <a:lumMod val="75000"/>
                  <a:lumOff val="25000"/>
                </a:schemeClr>
              </a:solidFill>
            </a:endParaRPr>
          </a:p>
        </p:txBody>
      </p:sp>
      <p:sp>
        <p:nvSpPr>
          <p:cNvPr id="4" name="Rectangle 3">
            <a:extLst>
              <a:ext uri="{FF2B5EF4-FFF2-40B4-BE49-F238E27FC236}">
                <a16:creationId xmlns:a16="http://schemas.microsoft.com/office/drawing/2014/main" id="{4A067A8D-9D22-CA49-A814-1179D7406170}"/>
              </a:ext>
            </a:extLst>
          </p:cNvPr>
          <p:cNvSpPr/>
          <p:nvPr/>
        </p:nvSpPr>
        <p:spPr>
          <a:xfrm>
            <a:off x="457200" y="6622364"/>
            <a:ext cx="8363272" cy="276999"/>
          </a:xfrm>
          <a:prstGeom prst="rect">
            <a:avLst/>
          </a:prstGeom>
        </p:spPr>
        <p:txBody>
          <a:bodyPr wrap="square">
            <a:spAutoFit/>
          </a:bodyPr>
          <a:lstStyle/>
          <a:p>
            <a:r>
              <a:rPr lang="en-IN" sz="1200" dirty="0">
                <a:solidFill>
                  <a:schemeClr val="bg1"/>
                </a:solidFill>
                <a:cs typeface="Times New Roman" panose="02020603050405020304" pitchFamily="18" charset="0"/>
              </a:rPr>
              <a:t>Doc2Sent2Vec: A Novel Two-Phase Approach for Learning Document Representation, </a:t>
            </a:r>
            <a:r>
              <a:rPr lang="en-IN" sz="1200" dirty="0">
                <a:solidFill>
                  <a:schemeClr val="bg1"/>
                </a:solidFill>
              </a:rPr>
              <a:t>Ganesh J, Manish Gupta,</a:t>
            </a:r>
            <a:r>
              <a:rPr lang="en-IN" sz="1200" baseline="30000" dirty="0">
                <a:solidFill>
                  <a:schemeClr val="bg1"/>
                </a:solidFill>
              </a:rPr>
              <a:t> </a:t>
            </a:r>
            <a:r>
              <a:rPr lang="en-IN" sz="1200" dirty="0">
                <a:solidFill>
                  <a:schemeClr val="bg1"/>
                </a:solidFill>
              </a:rPr>
              <a:t>Vasudeva Varma</a:t>
            </a:r>
            <a:endParaRPr lang="en-IN" sz="1200" baseline="30000" dirty="0">
              <a:solidFill>
                <a:schemeClr val="bg1"/>
              </a:solidFill>
            </a:endParaRPr>
          </a:p>
        </p:txBody>
      </p:sp>
    </p:spTree>
    <p:extLst>
      <p:ext uri="{BB962C8B-B14F-4D97-AF65-F5344CB8AC3E}">
        <p14:creationId xmlns:p14="http://schemas.microsoft.com/office/powerpoint/2010/main" val="3350778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Relational Structures</a:t>
            </a:r>
          </a:p>
        </p:txBody>
      </p:sp>
      <p:sp>
        <p:nvSpPr>
          <p:cNvPr id="3" name="Content Placeholder 2"/>
          <p:cNvSpPr>
            <a:spLocks noGrp="1"/>
          </p:cNvSpPr>
          <p:nvPr>
            <p:ph idx="1"/>
          </p:nvPr>
        </p:nvSpPr>
        <p:spPr/>
        <p:txBody>
          <a:bodyPr/>
          <a:lstStyle/>
          <a:p>
            <a:pPr marL="0" indent="0">
              <a:buNone/>
            </a:pPr>
            <a:r>
              <a:rPr lang="en-US" altLang="x-none" dirty="0"/>
              <a:t>Processing natural language data:</a:t>
            </a:r>
          </a:p>
          <a:p>
            <a:pPr>
              <a:buFont typeface="Wingdings" charset="2"/>
              <a:buChar char="ü"/>
            </a:pPr>
            <a:r>
              <a:rPr lang="en-US" altLang="x-none" sz="2400" dirty="0">
                <a:solidFill>
                  <a:schemeClr val="bg1">
                    <a:lumMod val="75000"/>
                  </a:schemeClr>
                </a:solidFill>
              </a:rPr>
              <a:t>Tokenization/Sentence Splitting</a:t>
            </a:r>
          </a:p>
          <a:p>
            <a:pPr>
              <a:buFont typeface="Wingdings" charset="2"/>
              <a:buChar char="ü"/>
            </a:pPr>
            <a:r>
              <a:rPr lang="en-US" altLang="x-none" sz="2400" dirty="0">
                <a:solidFill>
                  <a:schemeClr val="bg1">
                    <a:lumMod val="75000"/>
                  </a:schemeClr>
                </a:solidFill>
              </a:rPr>
              <a:t>Part-of-speech (POS) tagging</a:t>
            </a:r>
          </a:p>
          <a:p>
            <a:r>
              <a:rPr lang="en-US" altLang="x-none" sz="2400" dirty="0"/>
              <a:t>Phrase chunking</a:t>
            </a:r>
          </a:p>
          <a:p>
            <a:r>
              <a:rPr lang="en-US" altLang="x-none" sz="2400" dirty="0"/>
              <a:t>Named entity recognition</a:t>
            </a:r>
          </a:p>
          <a:p>
            <a:r>
              <a:rPr lang="en-US" altLang="x-none" sz="2400" dirty="0" err="1"/>
              <a:t>Coreference</a:t>
            </a:r>
            <a:r>
              <a:rPr lang="en-US" altLang="x-none" sz="2400" dirty="0"/>
              <a:t> resolution</a:t>
            </a:r>
          </a:p>
          <a:p>
            <a:r>
              <a:rPr lang="en-US" altLang="x-none" sz="2400" dirty="0"/>
              <a:t>Semantic role labeling</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76</a:t>
            </a:fld>
            <a:endParaRPr lang="de-DE"/>
          </a:p>
        </p:txBody>
      </p:sp>
      <p:sp>
        <p:nvSpPr>
          <p:cNvPr id="5" name="TextBox 4"/>
          <p:cNvSpPr txBox="1"/>
          <p:nvPr/>
        </p:nvSpPr>
        <p:spPr>
          <a:xfrm>
            <a:off x="479427" y="6637295"/>
            <a:ext cx="8218486" cy="253916"/>
          </a:xfrm>
          <a:prstGeom prst="rect">
            <a:avLst/>
          </a:prstGeom>
          <a:noFill/>
        </p:spPr>
        <p:txBody>
          <a:bodyPr wrap="square" rtlCol="0">
            <a:spAutoFit/>
          </a:bodyPr>
          <a:lstStyle/>
          <a:p>
            <a:pPr algn="ctr">
              <a:buFont typeface="Wingdings" charset="2"/>
              <a:buNone/>
            </a:pPr>
            <a:r>
              <a:rPr lang="en-US" altLang="x-none" sz="1050" dirty="0">
                <a:solidFill>
                  <a:schemeClr val="bg1"/>
                </a:solidFill>
              </a:rPr>
              <a:t>An Introduction to Machine Learning and Natural Language Processing Tools,  , V. </a:t>
            </a:r>
            <a:r>
              <a:rPr lang="en-US" altLang="x-none" sz="1050" dirty="0" err="1">
                <a:solidFill>
                  <a:schemeClr val="bg1"/>
                </a:solidFill>
              </a:rPr>
              <a:t>Srikumar</a:t>
            </a:r>
            <a:r>
              <a:rPr lang="en-US" altLang="x-none" sz="1050" dirty="0">
                <a:solidFill>
                  <a:schemeClr val="bg1"/>
                </a:solidFill>
              </a:rPr>
              <a:t>, M. Sammons, N. </a:t>
            </a:r>
            <a:r>
              <a:rPr lang="en-US" altLang="x-none" sz="1050" dirty="0" err="1">
                <a:solidFill>
                  <a:schemeClr val="bg1"/>
                </a:solidFill>
              </a:rPr>
              <a:t>Rizzolo</a:t>
            </a:r>
            <a:r>
              <a:rPr lang="en-US" altLang="x-none" sz="1050" dirty="0">
                <a:solidFill>
                  <a:schemeClr val="bg1"/>
                </a:solidFill>
              </a:rPr>
              <a:t> </a:t>
            </a:r>
            <a:endParaRPr lang="en-US" sz="1050" dirty="0">
              <a:solidFill>
                <a:schemeClr val="bg1"/>
              </a:solidFill>
            </a:endParaRPr>
          </a:p>
        </p:txBody>
      </p:sp>
      <p:sp>
        <p:nvSpPr>
          <p:cNvPr id="6" name="Rectangle 5">
            <a:extLst>
              <a:ext uri="{FF2B5EF4-FFF2-40B4-BE49-F238E27FC236}">
                <a16:creationId xmlns:a16="http://schemas.microsoft.com/office/drawing/2014/main" id="{22BD9DF7-824B-964B-A928-8A6A49606A93}"/>
              </a:ext>
            </a:extLst>
          </p:cNvPr>
          <p:cNvSpPr/>
          <p:nvPr/>
        </p:nvSpPr>
        <p:spPr>
          <a:xfrm>
            <a:off x="2286000" y="6020569"/>
            <a:ext cx="4572000" cy="577081"/>
          </a:xfrm>
          <a:prstGeom prst="rect">
            <a:avLst/>
          </a:prstGeom>
        </p:spPr>
        <p:txBody>
          <a:bodyPr>
            <a:spAutoFit/>
          </a:bodyPr>
          <a:lstStyle/>
          <a:p>
            <a:r>
              <a:rPr lang="en-DE" sz="1050" dirty="0">
                <a:solidFill>
                  <a:srgbClr val="0B05FF"/>
                </a:solidFill>
              </a:rPr>
              <a:t>Ronan Collobert and Jason Weston. A unified architecture for natural language processing: deep neural networks with multitask learning. In Proceedings ICML '08. pp. 160–167. </a:t>
            </a:r>
            <a:r>
              <a:rPr lang="en-DE" sz="1050" b="1" dirty="0">
                <a:solidFill>
                  <a:srgbClr val="FF0000"/>
                </a:solidFill>
              </a:rPr>
              <a:t>2008</a:t>
            </a:r>
            <a:r>
              <a:rPr lang="en-DE" sz="1050" dirty="0">
                <a:solidFill>
                  <a:srgbClr val="0B05FF"/>
                </a:solidFill>
              </a:rPr>
              <a:t>.</a:t>
            </a:r>
          </a:p>
        </p:txBody>
      </p:sp>
    </p:spTree>
    <p:extLst>
      <p:ext uri="{BB962C8B-B14F-4D97-AF65-F5344CB8AC3E}">
        <p14:creationId xmlns:p14="http://schemas.microsoft.com/office/powerpoint/2010/main" val="1188634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28600"/>
            <a:ext cx="8229600" cy="990600"/>
          </a:xfrm>
        </p:spPr>
        <p:txBody>
          <a:bodyPr/>
          <a:lstStyle/>
          <a:p>
            <a:r>
              <a:rPr lang="en-US" altLang="x-none" dirty="0"/>
              <a:t>Phrase Chunking</a:t>
            </a:r>
          </a:p>
        </p:txBody>
      </p:sp>
      <p:sp>
        <p:nvSpPr>
          <p:cNvPr id="10243" name="Content Placeholder 2"/>
          <p:cNvSpPr>
            <a:spLocks noGrp="1"/>
          </p:cNvSpPr>
          <p:nvPr>
            <p:ph idx="1"/>
          </p:nvPr>
        </p:nvSpPr>
        <p:spPr>
          <a:xfrm>
            <a:off x="457200" y="1143000"/>
            <a:ext cx="8229600" cy="5094312"/>
          </a:xfrm>
        </p:spPr>
        <p:txBody>
          <a:bodyPr/>
          <a:lstStyle/>
          <a:p>
            <a:r>
              <a:rPr lang="en-US" altLang="x-none" sz="2400" dirty="0"/>
              <a:t>Identifies phrase-level constituents in sentences</a:t>
            </a:r>
          </a:p>
          <a:p>
            <a:pPr lvl="1">
              <a:spcBef>
                <a:spcPts val="1200"/>
              </a:spcBef>
              <a:spcAft>
                <a:spcPts val="1200"/>
              </a:spcAft>
              <a:buFont typeface="Wingdings" charset="2"/>
              <a:buNone/>
            </a:pPr>
            <a:r>
              <a:rPr lang="en-US" altLang="x-none" sz="2000" dirty="0">
                <a:latin typeface="Bookman Old Style" charset="0"/>
              </a:rPr>
              <a:t>	[NP Boris]  [ADVP regretfully]  [VP told]  [NP his wife]  </a:t>
            </a:r>
            <a:br>
              <a:rPr lang="en-US" altLang="x-none" sz="2000" dirty="0">
                <a:latin typeface="Bookman Old Style" charset="0"/>
              </a:rPr>
            </a:br>
            <a:r>
              <a:rPr lang="en-US" altLang="x-none" sz="2000" dirty="0">
                <a:latin typeface="Bookman Old Style" charset="0"/>
              </a:rPr>
              <a:t>[SBAR that]  [NP their child]  [VP could not attend] [NP night school]  [PP without]  [NP permission] . </a:t>
            </a:r>
            <a:endParaRPr lang="en-US" altLang="x-none" sz="2000" dirty="0"/>
          </a:p>
          <a:p>
            <a:r>
              <a:rPr lang="en-US" altLang="x-none" sz="2400" dirty="0"/>
              <a:t>Useful for </a:t>
            </a:r>
            <a:r>
              <a:rPr lang="en-US" altLang="x-none" sz="2400" dirty="0">
                <a:solidFill>
                  <a:srgbClr val="FF0000"/>
                </a:solidFill>
              </a:rPr>
              <a:t>filtering</a:t>
            </a:r>
            <a:r>
              <a:rPr lang="en-US" altLang="x-none" sz="2400" dirty="0"/>
              <a:t>: identify e.g. only noun phrases, or only verb phrases</a:t>
            </a:r>
          </a:p>
          <a:p>
            <a:r>
              <a:rPr lang="en-US" altLang="x-none" sz="2400" dirty="0"/>
              <a:t>Used as source of features, e.g. distance, (abstracts away determiners, adjectives, for example), sequence,… </a:t>
            </a:r>
          </a:p>
          <a:p>
            <a:pPr lvl="1"/>
            <a:r>
              <a:rPr lang="en-US" altLang="x-none" sz="2000" dirty="0"/>
              <a:t>More </a:t>
            </a:r>
            <a:r>
              <a:rPr lang="en-US" altLang="x-none" sz="2000" dirty="0">
                <a:solidFill>
                  <a:srgbClr val="FF0000"/>
                </a:solidFill>
              </a:rPr>
              <a:t>efficient to compute </a:t>
            </a:r>
            <a:r>
              <a:rPr lang="en-US" altLang="x-none" sz="2000" dirty="0"/>
              <a:t>than full syntactic parse</a:t>
            </a:r>
          </a:p>
          <a:p>
            <a:pPr lvl="1"/>
            <a:r>
              <a:rPr lang="en-US" altLang="x-none" sz="2000" dirty="0"/>
              <a:t>Applications in e.g. Information Extraction – getting (simple) information about concepts of interest from text documents</a:t>
            </a:r>
          </a:p>
          <a:p>
            <a:r>
              <a:rPr lang="en-US" altLang="x-none" sz="2400" dirty="0"/>
              <a:t>Hand-crafted </a:t>
            </a:r>
            <a:r>
              <a:rPr lang="en-US" altLang="x-none" sz="2400" dirty="0" err="1"/>
              <a:t>chunkers</a:t>
            </a:r>
            <a:r>
              <a:rPr lang="en-US" altLang="x-none" sz="2400" dirty="0"/>
              <a:t> (regular expressions/finite automata)</a:t>
            </a:r>
          </a:p>
          <a:p>
            <a:r>
              <a:rPr lang="en-US" altLang="x-none" sz="2400" dirty="0"/>
              <a:t>HMM/CRF-based chunk parsers derived from training data</a:t>
            </a:r>
            <a:endParaRPr lang="en-US" altLang="x-none" sz="2800" dirty="0"/>
          </a:p>
        </p:txBody>
      </p:sp>
      <p:sp>
        <p:nvSpPr>
          <p:cNvPr id="6" name="TextBox 5">
            <a:extLst>
              <a:ext uri="{FF2B5EF4-FFF2-40B4-BE49-F238E27FC236}">
                <a16:creationId xmlns:a16="http://schemas.microsoft.com/office/drawing/2014/main" id="{DED4655D-3797-4B48-95B6-38B564AB90FD}"/>
              </a:ext>
            </a:extLst>
          </p:cNvPr>
          <p:cNvSpPr txBox="1"/>
          <p:nvPr/>
        </p:nvSpPr>
        <p:spPr>
          <a:xfrm>
            <a:off x="479427" y="6637295"/>
            <a:ext cx="8218486" cy="253916"/>
          </a:xfrm>
          <a:prstGeom prst="rect">
            <a:avLst/>
          </a:prstGeom>
          <a:noFill/>
        </p:spPr>
        <p:txBody>
          <a:bodyPr wrap="square" rtlCol="0">
            <a:spAutoFit/>
          </a:bodyPr>
          <a:lstStyle/>
          <a:p>
            <a:pPr algn="ctr">
              <a:buFont typeface="Wingdings" charset="2"/>
              <a:buNone/>
            </a:pPr>
            <a:r>
              <a:rPr lang="en-US" altLang="x-none" sz="1050" dirty="0">
                <a:solidFill>
                  <a:schemeClr val="bg1"/>
                </a:solidFill>
              </a:rPr>
              <a:t>An Introduction to Machine Learning and Natural Language Processing Tools,  , V. </a:t>
            </a:r>
            <a:r>
              <a:rPr lang="en-US" altLang="x-none" sz="1050" dirty="0" err="1">
                <a:solidFill>
                  <a:schemeClr val="bg1"/>
                </a:solidFill>
              </a:rPr>
              <a:t>Srikumar</a:t>
            </a:r>
            <a:r>
              <a:rPr lang="en-US" altLang="x-none" sz="1050" dirty="0">
                <a:solidFill>
                  <a:schemeClr val="bg1"/>
                </a:solidFill>
              </a:rPr>
              <a:t>, M. Sammons, N. </a:t>
            </a:r>
            <a:r>
              <a:rPr lang="en-US" altLang="x-none" sz="1050" dirty="0" err="1">
                <a:solidFill>
                  <a:schemeClr val="bg1"/>
                </a:solidFill>
              </a:rPr>
              <a:t>Rizzolo</a:t>
            </a:r>
            <a:r>
              <a:rPr lang="en-US" altLang="x-none" sz="1050" dirty="0">
                <a:solidFill>
                  <a:schemeClr val="bg1"/>
                </a:solidFill>
              </a:rPr>
              <a:t> </a:t>
            </a:r>
            <a:endParaRPr lang="en-US" sz="1050" dirty="0">
              <a:solidFill>
                <a:schemeClr val="bg1"/>
              </a:solidFill>
            </a:endParaRPr>
          </a:p>
        </p:txBody>
      </p:sp>
    </p:spTree>
    <p:extLst>
      <p:ext uri="{BB962C8B-B14F-4D97-AF65-F5344CB8AC3E}">
        <p14:creationId xmlns:p14="http://schemas.microsoft.com/office/powerpoint/2010/main" val="5347191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990600"/>
          </a:xfrm>
        </p:spPr>
        <p:txBody>
          <a:bodyPr/>
          <a:lstStyle/>
          <a:p>
            <a:r>
              <a:rPr lang="en-US" altLang="x-none"/>
              <a:t>Named Entity Recognition</a:t>
            </a:r>
          </a:p>
        </p:txBody>
      </p:sp>
      <p:sp>
        <p:nvSpPr>
          <p:cNvPr id="3" name="Content Placeholder 2"/>
          <p:cNvSpPr>
            <a:spLocks noGrp="1"/>
          </p:cNvSpPr>
          <p:nvPr>
            <p:ph idx="1"/>
          </p:nvPr>
        </p:nvSpPr>
        <p:spPr>
          <a:xfrm>
            <a:off x="457200" y="1124421"/>
            <a:ext cx="8229600" cy="4968875"/>
          </a:xfrm>
        </p:spPr>
        <p:txBody>
          <a:bodyPr/>
          <a:lstStyle/>
          <a:p>
            <a:pPr>
              <a:buFont typeface="Arial" charset="0"/>
              <a:buChar char="•"/>
              <a:defRPr/>
            </a:pPr>
            <a:r>
              <a:rPr lang="en-US" sz="2400" dirty="0">
                <a:ea typeface="+mn-ea"/>
              </a:rPr>
              <a:t>Identifies and classifies strings of characters representing proper nouns</a:t>
            </a:r>
          </a:p>
          <a:p>
            <a:pPr>
              <a:spcBef>
                <a:spcPts val="1200"/>
              </a:spcBef>
              <a:spcAft>
                <a:spcPts val="1200"/>
              </a:spcAft>
              <a:buFont typeface="Arial" charset="0"/>
              <a:buChar char="•"/>
              <a:defRPr/>
            </a:pPr>
            <a:r>
              <a:rPr lang="en-US" sz="2400" b="1" dirty="0">
                <a:solidFill>
                  <a:srgbClr val="FF0000"/>
                </a:solidFill>
                <a:ea typeface="+mn-ea"/>
              </a:rPr>
              <a:t>[</a:t>
            </a:r>
            <a:r>
              <a:rPr lang="en-US" sz="1800" b="1" dirty="0">
                <a:solidFill>
                  <a:srgbClr val="FF0000"/>
                </a:solidFill>
                <a:latin typeface="Bookman Old Style" pitchFamily="18" charset="0"/>
                <a:ea typeface="+mn-ea"/>
              </a:rPr>
              <a:t>PER Neil A. Armstrong]</a:t>
            </a:r>
            <a:r>
              <a:rPr lang="en-US" sz="1800" dirty="0">
                <a:latin typeface="Bookman Old Style" pitchFamily="18" charset="0"/>
                <a:ea typeface="+mn-ea"/>
              </a:rPr>
              <a:t> , the 38-year-old civilian commander, radioed to earth and the mission control room here: “</a:t>
            </a:r>
            <a:r>
              <a:rPr lang="en-US" sz="1800" b="1" dirty="0">
                <a:solidFill>
                  <a:srgbClr val="FF0000"/>
                </a:solidFill>
                <a:latin typeface="Bookman Old Style" pitchFamily="18" charset="0"/>
                <a:ea typeface="+mn-ea"/>
              </a:rPr>
              <a:t>[LOC Houston]</a:t>
            </a:r>
            <a:r>
              <a:rPr lang="en-US" sz="1800" dirty="0">
                <a:latin typeface="Bookman Old Style" pitchFamily="18" charset="0"/>
                <a:ea typeface="+mn-ea"/>
              </a:rPr>
              <a:t> , </a:t>
            </a:r>
            <a:r>
              <a:rPr lang="en-US" sz="1800" b="1" dirty="0">
                <a:solidFill>
                  <a:srgbClr val="FF0000"/>
                </a:solidFill>
                <a:latin typeface="Bookman Old Style" pitchFamily="18" charset="0"/>
                <a:ea typeface="+mn-ea"/>
              </a:rPr>
              <a:t>[ORG Tranquility]</a:t>
            </a:r>
            <a:r>
              <a:rPr lang="en-US" sz="1800" dirty="0">
                <a:latin typeface="Bookman Old Style" pitchFamily="18" charset="0"/>
                <a:ea typeface="+mn-ea"/>
              </a:rPr>
              <a:t> Base  here; the Eagle has landed."</a:t>
            </a:r>
            <a:endParaRPr lang="en-US" sz="2400" dirty="0">
              <a:latin typeface="Bookman Old Style" pitchFamily="18" charset="0"/>
              <a:ea typeface="+mn-ea"/>
            </a:endParaRPr>
          </a:p>
          <a:p>
            <a:pPr>
              <a:buFont typeface="Arial" charset="0"/>
              <a:buChar char="•"/>
              <a:defRPr/>
            </a:pPr>
            <a:r>
              <a:rPr lang="en-US" sz="2400" dirty="0">
                <a:ea typeface="+mn-ea"/>
              </a:rPr>
              <a:t>Useful for </a:t>
            </a:r>
            <a:r>
              <a:rPr lang="en-US" sz="2400" dirty="0">
                <a:solidFill>
                  <a:srgbClr val="FF0000"/>
                </a:solidFill>
                <a:ea typeface="+mn-ea"/>
              </a:rPr>
              <a:t>filtering </a:t>
            </a:r>
            <a:r>
              <a:rPr lang="en-US" sz="2400" dirty="0">
                <a:ea typeface="+mn-ea"/>
              </a:rPr>
              <a:t>documents</a:t>
            </a:r>
          </a:p>
          <a:p>
            <a:pPr lvl="1">
              <a:buFont typeface=".AppleSystemUIFont" charset="-120"/>
              <a:buChar char="-"/>
              <a:defRPr/>
            </a:pPr>
            <a:r>
              <a:rPr lang="en-US" sz="2000" dirty="0"/>
              <a:t>“I need to find news articles about organizations in which Bill Gates might be involved…”</a:t>
            </a:r>
          </a:p>
          <a:p>
            <a:pPr>
              <a:buFont typeface="Arial" charset="0"/>
              <a:buChar char="•"/>
              <a:defRPr/>
            </a:pPr>
            <a:r>
              <a:rPr lang="en-US" sz="2400" dirty="0">
                <a:solidFill>
                  <a:srgbClr val="FF0000"/>
                </a:solidFill>
                <a:ea typeface="+mn-ea"/>
              </a:rPr>
              <a:t>Disambiguate</a:t>
            </a:r>
            <a:r>
              <a:rPr lang="en-US" sz="2400" dirty="0">
                <a:ea typeface="+mn-ea"/>
              </a:rPr>
              <a:t> tokens: </a:t>
            </a:r>
            <a:r>
              <a:rPr lang="en-US" sz="1800" dirty="0">
                <a:ea typeface="+mn-ea"/>
              </a:rPr>
              <a:t>“Chicago” (team) vs. “Chicago” (city)</a:t>
            </a:r>
            <a:endParaRPr lang="en-US" sz="2400" dirty="0">
              <a:ea typeface="+mn-ea"/>
            </a:endParaRPr>
          </a:p>
          <a:p>
            <a:pPr>
              <a:buFont typeface="Arial" charset="0"/>
              <a:buChar char="•"/>
              <a:defRPr/>
            </a:pPr>
            <a:r>
              <a:rPr lang="en-US" sz="2400" dirty="0">
                <a:ea typeface="+mn-ea"/>
              </a:rPr>
              <a:t>Source of </a:t>
            </a:r>
            <a:r>
              <a:rPr lang="en-US" sz="2400" dirty="0">
                <a:solidFill>
                  <a:srgbClr val="FF0000"/>
                </a:solidFill>
                <a:ea typeface="+mn-ea"/>
              </a:rPr>
              <a:t>abstract features</a:t>
            </a:r>
          </a:p>
          <a:p>
            <a:pPr lvl="1">
              <a:buFont typeface=".AppleSystemUIFont" charset="-120"/>
              <a:buChar char="-"/>
              <a:defRPr/>
            </a:pPr>
            <a:r>
              <a:rPr lang="en-US" sz="2000" dirty="0"/>
              <a:t>E.g. “Verbs that appear with entities that are Organizations”</a:t>
            </a:r>
          </a:p>
          <a:p>
            <a:pPr lvl="1">
              <a:buFont typeface=".AppleSystemUIFont" charset="-120"/>
              <a:buChar char="-"/>
              <a:defRPr/>
            </a:pPr>
            <a:r>
              <a:rPr lang="en-US" sz="2000" dirty="0"/>
              <a:t>E.g. “Documents that have a high proportion of Organizations”</a:t>
            </a:r>
          </a:p>
        </p:txBody>
      </p:sp>
      <p:sp>
        <p:nvSpPr>
          <p:cNvPr id="6" name="TextBox 5">
            <a:extLst>
              <a:ext uri="{FF2B5EF4-FFF2-40B4-BE49-F238E27FC236}">
                <a16:creationId xmlns:a16="http://schemas.microsoft.com/office/drawing/2014/main" id="{812708F1-E5C1-7547-A54A-1BBC0F56E992}"/>
              </a:ext>
            </a:extLst>
          </p:cNvPr>
          <p:cNvSpPr txBox="1"/>
          <p:nvPr/>
        </p:nvSpPr>
        <p:spPr>
          <a:xfrm>
            <a:off x="479427" y="6637295"/>
            <a:ext cx="8218486" cy="253916"/>
          </a:xfrm>
          <a:prstGeom prst="rect">
            <a:avLst/>
          </a:prstGeom>
          <a:noFill/>
        </p:spPr>
        <p:txBody>
          <a:bodyPr wrap="square" rtlCol="0">
            <a:spAutoFit/>
          </a:bodyPr>
          <a:lstStyle/>
          <a:p>
            <a:pPr algn="ctr">
              <a:buFont typeface="Wingdings" charset="2"/>
              <a:buNone/>
            </a:pPr>
            <a:r>
              <a:rPr lang="en-US" altLang="x-none" sz="1050" dirty="0">
                <a:solidFill>
                  <a:schemeClr val="bg1"/>
                </a:solidFill>
              </a:rPr>
              <a:t>An Introduction to Machine Learning and Natural Language Processing Tools,  , V. </a:t>
            </a:r>
            <a:r>
              <a:rPr lang="en-US" altLang="x-none" sz="1050" dirty="0" err="1">
                <a:solidFill>
                  <a:schemeClr val="bg1"/>
                </a:solidFill>
              </a:rPr>
              <a:t>Srikumar</a:t>
            </a:r>
            <a:r>
              <a:rPr lang="en-US" altLang="x-none" sz="1050" dirty="0">
                <a:solidFill>
                  <a:schemeClr val="bg1"/>
                </a:solidFill>
              </a:rPr>
              <a:t>, M. Sammons, N. </a:t>
            </a:r>
            <a:r>
              <a:rPr lang="en-US" altLang="x-none" sz="1050" dirty="0" err="1">
                <a:solidFill>
                  <a:schemeClr val="bg1"/>
                </a:solidFill>
              </a:rPr>
              <a:t>Rizzolo</a:t>
            </a:r>
            <a:r>
              <a:rPr lang="en-US" altLang="x-none" sz="1050" dirty="0">
                <a:solidFill>
                  <a:schemeClr val="bg1"/>
                </a:solidFill>
              </a:rPr>
              <a:t> </a:t>
            </a:r>
            <a:endParaRPr lang="en-US" sz="1050" dirty="0">
              <a:solidFill>
                <a:schemeClr val="bg1"/>
              </a:solidFill>
            </a:endParaRPr>
          </a:p>
        </p:txBody>
      </p:sp>
    </p:spTree>
    <p:extLst>
      <p:ext uri="{BB962C8B-B14F-4D97-AF65-F5344CB8AC3E}">
        <p14:creationId xmlns:p14="http://schemas.microsoft.com/office/powerpoint/2010/main" val="16492930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GB" altLang="x-none" dirty="0"/>
              <a:t>Named Entity </a:t>
            </a:r>
            <a:r>
              <a:rPr lang="en-GB" altLang="x-none" dirty="0" err="1"/>
              <a:t>Recogniton</a:t>
            </a:r>
            <a:r>
              <a:rPr lang="en-GB" altLang="x-none" dirty="0"/>
              <a:t>: Definition</a:t>
            </a:r>
          </a:p>
        </p:txBody>
      </p:sp>
      <p:sp>
        <p:nvSpPr>
          <p:cNvPr id="5123" name="Rectangle 3"/>
          <p:cNvSpPr>
            <a:spLocks noGrp="1" noChangeArrowheads="1"/>
          </p:cNvSpPr>
          <p:nvPr>
            <p:ph type="body" idx="1"/>
          </p:nvPr>
        </p:nvSpPr>
        <p:spPr/>
        <p:txBody>
          <a:bodyPr/>
          <a:lstStyle/>
          <a:p>
            <a:pPr eaLnBrk="1" hangingPunct="1">
              <a:lnSpc>
                <a:spcPct val="90000"/>
              </a:lnSpc>
              <a:defRPr/>
            </a:pPr>
            <a:r>
              <a:rPr lang="en-GB" altLang="x-none" sz="2800" dirty="0"/>
              <a:t>NE involves </a:t>
            </a:r>
            <a:r>
              <a:rPr lang="en-GB" altLang="x-none" sz="2800" dirty="0">
                <a:solidFill>
                  <a:srgbClr val="0B05FF"/>
                </a:solidFill>
              </a:rPr>
              <a:t>identification</a:t>
            </a:r>
            <a:r>
              <a:rPr lang="en-GB" altLang="x-none" sz="2800" dirty="0"/>
              <a:t> of </a:t>
            </a:r>
            <a:r>
              <a:rPr lang="en-GB" altLang="x-none" sz="2800" i="1" dirty="0"/>
              <a:t>proper names </a:t>
            </a:r>
            <a:r>
              <a:rPr lang="en-GB" altLang="x-none" sz="2800" dirty="0"/>
              <a:t>in texts, and</a:t>
            </a:r>
            <a:r>
              <a:rPr lang="en-GB" altLang="x-none" sz="2800" i="1" dirty="0"/>
              <a:t> </a:t>
            </a:r>
            <a:r>
              <a:rPr lang="en-GB" altLang="x-none" sz="2800" dirty="0">
                <a:solidFill>
                  <a:srgbClr val="0B05FF"/>
                </a:solidFill>
              </a:rPr>
              <a:t>classification</a:t>
            </a:r>
            <a:r>
              <a:rPr lang="en-GB" altLang="x-none" sz="2800" dirty="0"/>
              <a:t> into a set of predefined categories of interest</a:t>
            </a:r>
          </a:p>
          <a:p>
            <a:pPr lvl="1" eaLnBrk="1" hangingPunct="1">
              <a:lnSpc>
                <a:spcPct val="90000"/>
              </a:lnSpc>
              <a:defRPr/>
            </a:pPr>
            <a:r>
              <a:rPr lang="en-GB" altLang="x-none" dirty="0"/>
              <a:t>Three universally accepted categories: </a:t>
            </a:r>
            <a:r>
              <a:rPr lang="en-GB" altLang="x-none" dirty="0">
                <a:solidFill>
                  <a:srgbClr val="0B05FF"/>
                </a:solidFill>
              </a:rPr>
              <a:t>person</a:t>
            </a:r>
            <a:r>
              <a:rPr lang="en-GB" altLang="x-none" dirty="0"/>
              <a:t>, </a:t>
            </a:r>
            <a:r>
              <a:rPr lang="en-GB" altLang="x-none" dirty="0">
                <a:solidFill>
                  <a:srgbClr val="0B05FF"/>
                </a:solidFill>
              </a:rPr>
              <a:t>location</a:t>
            </a:r>
            <a:r>
              <a:rPr lang="en-GB" altLang="x-none" dirty="0"/>
              <a:t> and </a:t>
            </a:r>
            <a:r>
              <a:rPr lang="en-GB" altLang="x-none" dirty="0">
                <a:solidFill>
                  <a:srgbClr val="0B05FF"/>
                </a:solidFill>
              </a:rPr>
              <a:t>organisation</a:t>
            </a:r>
          </a:p>
          <a:p>
            <a:pPr lvl="1" eaLnBrk="1" hangingPunct="1">
              <a:lnSpc>
                <a:spcPct val="90000"/>
              </a:lnSpc>
              <a:defRPr/>
            </a:pPr>
            <a:r>
              <a:rPr lang="en-GB" altLang="x-none" dirty="0"/>
              <a:t>Other common tasks: recognition of date/time expressions, measures (percent, money, weight </a:t>
            </a:r>
            <a:r>
              <a:rPr lang="en-GB" altLang="x-none" dirty="0" err="1"/>
              <a:t>etc</a:t>
            </a:r>
            <a:r>
              <a:rPr lang="en-GB" altLang="x-none" dirty="0"/>
              <a:t>), email addresses etc.</a:t>
            </a:r>
          </a:p>
          <a:p>
            <a:pPr lvl="1" eaLnBrk="1" hangingPunct="1">
              <a:lnSpc>
                <a:spcPct val="90000"/>
              </a:lnSpc>
              <a:defRPr/>
            </a:pPr>
            <a:r>
              <a:rPr lang="en-GB" altLang="x-none" dirty="0"/>
              <a:t>Other domain-specific entities: names of drugs, medical conditions, names of ships, bibliographic references </a:t>
            </a:r>
            <a:r>
              <a:rPr lang="en-GB" altLang="x-none" dirty="0" err="1"/>
              <a:t>etc</a:t>
            </a:r>
            <a:endParaRPr lang="en-GB" altLang="x-none" dirty="0"/>
          </a:p>
          <a:p>
            <a:pPr eaLnBrk="1" hangingPunct="1">
              <a:lnSpc>
                <a:spcPct val="90000"/>
              </a:lnSpc>
              <a:defRPr/>
            </a:pPr>
            <a:endParaRPr lang="en-GB" altLang="x-none" sz="2800" dirty="0"/>
          </a:p>
          <a:p>
            <a:pPr eaLnBrk="1" hangingPunct="1">
              <a:lnSpc>
                <a:spcPct val="90000"/>
              </a:lnSpc>
              <a:defRPr/>
            </a:pPr>
            <a:r>
              <a:rPr lang="en-GB" altLang="x-none" sz="2800" dirty="0"/>
              <a:t>NER </a:t>
            </a:r>
            <a:r>
              <a:rPr lang="en-GB" altLang="x-none" sz="2800" dirty="0" err="1"/>
              <a:t>ist</a:t>
            </a:r>
            <a:r>
              <a:rPr lang="en-GB" altLang="x-none" sz="2800" dirty="0"/>
              <a:t> not easy</a:t>
            </a:r>
            <a:endParaRPr lang="en-US" altLang="x-none" sz="2800" dirty="0"/>
          </a:p>
        </p:txBody>
      </p:sp>
      <p:sp>
        <p:nvSpPr>
          <p:cNvPr id="2" name="Rectangle 1"/>
          <p:cNvSpPr/>
          <p:nvPr/>
        </p:nvSpPr>
        <p:spPr>
          <a:xfrm>
            <a:off x="2592288" y="6623774"/>
            <a:ext cx="4572000" cy="261610"/>
          </a:xfrm>
          <a:prstGeom prst="rect">
            <a:avLst/>
          </a:prstGeom>
        </p:spPr>
        <p:txBody>
          <a:bodyPr>
            <a:spAutoFit/>
          </a:bodyPr>
          <a:lstStyle/>
          <a:p>
            <a:r>
              <a:rPr lang="en-US" sz="1100" dirty="0">
                <a:solidFill>
                  <a:schemeClr val="bg1"/>
                </a:solidFill>
                <a:latin typeface="+mn-lt"/>
              </a:rPr>
              <a:t>“Introduction to Named Entity Recognition”, University of Sheffield </a:t>
            </a:r>
          </a:p>
        </p:txBody>
      </p:sp>
    </p:spTree>
    <p:extLst>
      <p:ext uri="{BB962C8B-B14F-4D97-AF65-F5344CB8AC3E}">
        <p14:creationId xmlns:p14="http://schemas.microsoft.com/office/powerpoint/2010/main" val="20814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Represent</a:t>
            </a:r>
            <a:r>
              <a:rPr lang="en-US" dirty="0"/>
              <a:t> the meaning of </a:t>
            </a:r>
            <a:r>
              <a:rPr lang="en-US" b="1" dirty="0"/>
              <a:t>word</a:t>
            </a:r>
            <a:r>
              <a:rPr lang="en-US" dirty="0"/>
              <a:t> – word2vec</a:t>
            </a:r>
          </a:p>
        </p:txBody>
      </p:sp>
      <p:sp>
        <p:nvSpPr>
          <p:cNvPr id="3" name="Content Placeholder 2"/>
          <p:cNvSpPr>
            <a:spLocks noGrp="1"/>
          </p:cNvSpPr>
          <p:nvPr>
            <p:ph idx="1"/>
          </p:nvPr>
        </p:nvSpPr>
        <p:spPr>
          <a:xfrm>
            <a:off x="471821" y="1196752"/>
            <a:ext cx="7886700" cy="3418285"/>
          </a:xfrm>
        </p:spPr>
        <p:txBody>
          <a:bodyPr/>
          <a:lstStyle/>
          <a:p>
            <a:r>
              <a:rPr lang="en-US" dirty="0"/>
              <a:t>2 basic network models:</a:t>
            </a:r>
          </a:p>
          <a:p>
            <a:pPr lvl="1"/>
            <a:r>
              <a:rPr lang="en-US" dirty="0">
                <a:solidFill>
                  <a:srgbClr val="0B05FF"/>
                </a:solidFill>
              </a:rPr>
              <a:t>Continuous Bag of Word </a:t>
            </a:r>
            <a:r>
              <a:rPr lang="en-US" dirty="0"/>
              <a:t>(</a:t>
            </a:r>
            <a:r>
              <a:rPr lang="en-US" dirty="0">
                <a:solidFill>
                  <a:srgbClr val="0B05FF"/>
                </a:solidFill>
              </a:rPr>
              <a:t>CBOW</a:t>
            </a:r>
            <a:r>
              <a:rPr lang="en-US" dirty="0"/>
              <a:t>): use a window of word to predict the middle word</a:t>
            </a:r>
          </a:p>
          <a:p>
            <a:pPr lvl="1"/>
            <a:r>
              <a:rPr lang="en-US" dirty="0">
                <a:solidFill>
                  <a:srgbClr val="0B05FF"/>
                </a:solidFill>
              </a:rPr>
              <a:t>Skip-gram </a:t>
            </a:r>
            <a:r>
              <a:rPr lang="en-US" dirty="0"/>
              <a:t>(</a:t>
            </a:r>
            <a:r>
              <a:rPr lang="en-US" dirty="0">
                <a:solidFill>
                  <a:srgbClr val="0B05FF"/>
                </a:solidFill>
              </a:rPr>
              <a:t>SG</a:t>
            </a:r>
            <a:r>
              <a:rPr lang="en-US" dirty="0"/>
              <a:t>): use a word to predict the surrounding ones in window. </a:t>
            </a:r>
            <a:br>
              <a:rPr lang="en-US" dirty="0"/>
            </a:b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8</a:t>
            </a:fld>
            <a:endParaRPr lang="en-US" dirty="0"/>
          </a:p>
        </p:txBody>
      </p:sp>
      <p:pic>
        <p:nvPicPr>
          <p:cNvPr id="5" name="Picture 4"/>
          <p:cNvPicPr>
            <a:picLocks noChangeAspect="1"/>
          </p:cNvPicPr>
          <p:nvPr/>
        </p:nvPicPr>
        <p:blipFill>
          <a:blip r:embed="rId3"/>
          <a:stretch>
            <a:fillRect/>
          </a:stretch>
        </p:blipFill>
        <p:spPr>
          <a:xfrm>
            <a:off x="1957720" y="3410860"/>
            <a:ext cx="4914902" cy="2989940"/>
          </a:xfrm>
          <a:prstGeom prst="rect">
            <a:avLst/>
          </a:prstGeom>
        </p:spPr>
      </p:pic>
    </p:spTree>
    <p:extLst>
      <p:ext uri="{BB962C8B-B14F-4D97-AF65-F5344CB8AC3E}">
        <p14:creationId xmlns:p14="http://schemas.microsoft.com/office/powerpoint/2010/main" val="15436916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188640"/>
            <a:ext cx="7772400" cy="762000"/>
          </a:xfrm>
        </p:spPr>
        <p:txBody>
          <a:bodyPr/>
          <a:lstStyle/>
          <a:p>
            <a:pPr eaLnBrk="1" hangingPunct="1">
              <a:defRPr/>
            </a:pPr>
            <a:r>
              <a:rPr lang="en-GB" altLang="x-none" sz="3600" dirty="0"/>
              <a:t>Named Entity Classification</a:t>
            </a:r>
          </a:p>
        </p:txBody>
      </p:sp>
      <p:sp>
        <p:nvSpPr>
          <p:cNvPr id="3075" name="Rectangle 3"/>
          <p:cNvSpPr>
            <a:spLocks noGrp="1" noChangeArrowheads="1"/>
          </p:cNvSpPr>
          <p:nvPr>
            <p:ph type="body" idx="1"/>
          </p:nvPr>
        </p:nvSpPr>
        <p:spPr>
          <a:xfrm>
            <a:off x="838200" y="1295400"/>
            <a:ext cx="7772400" cy="4114800"/>
          </a:xfrm>
        </p:spPr>
        <p:txBody>
          <a:bodyPr/>
          <a:lstStyle/>
          <a:p>
            <a:pPr eaLnBrk="1" hangingPunct="1">
              <a:lnSpc>
                <a:spcPct val="90000"/>
              </a:lnSpc>
              <a:defRPr/>
            </a:pPr>
            <a:r>
              <a:rPr lang="en-GB" altLang="x-none" sz="2400" dirty="0"/>
              <a:t>Category definitions are intuitively quite clear, but there are many grey areas.</a:t>
            </a:r>
          </a:p>
          <a:p>
            <a:pPr eaLnBrk="1" hangingPunct="1">
              <a:lnSpc>
                <a:spcPct val="90000"/>
              </a:lnSpc>
              <a:defRPr/>
            </a:pPr>
            <a:r>
              <a:rPr lang="en-GB" altLang="x-none" sz="2400" dirty="0"/>
              <a:t>Many of these grey area are caused by </a:t>
            </a:r>
            <a:r>
              <a:rPr lang="en-GB" altLang="x-none" sz="2400" dirty="0">
                <a:solidFill>
                  <a:srgbClr val="0B05FF"/>
                </a:solidFill>
              </a:rPr>
              <a:t>metonymy</a:t>
            </a:r>
            <a:r>
              <a:rPr lang="en-GB" altLang="x-none" sz="2400" dirty="0"/>
              <a:t>.</a:t>
            </a:r>
          </a:p>
          <a:p>
            <a:pPr lvl="1" eaLnBrk="1" hangingPunct="1">
              <a:lnSpc>
                <a:spcPct val="90000"/>
              </a:lnSpc>
              <a:defRPr/>
            </a:pPr>
            <a:r>
              <a:rPr lang="en-GB" altLang="x-none" sz="2200" dirty="0"/>
              <a:t>Person vs. Artefact: “The </a:t>
            </a:r>
            <a:r>
              <a:rPr lang="en-GB" altLang="x-none" sz="2200" dirty="0">
                <a:solidFill>
                  <a:srgbClr val="0B05FF"/>
                </a:solidFill>
              </a:rPr>
              <a:t>ham sandwich </a:t>
            </a:r>
            <a:r>
              <a:rPr lang="en-GB" altLang="x-none" sz="2200" dirty="0"/>
              <a:t>wants his bill.” vs “Bring me a </a:t>
            </a:r>
            <a:r>
              <a:rPr lang="en-GB" altLang="x-none" sz="2200" dirty="0">
                <a:solidFill>
                  <a:srgbClr val="0B05FF"/>
                </a:solidFill>
              </a:rPr>
              <a:t>ham sandwich</a:t>
            </a:r>
            <a:r>
              <a:rPr lang="en-GB" altLang="x-none" sz="2200" dirty="0"/>
              <a:t>.”</a:t>
            </a:r>
          </a:p>
          <a:p>
            <a:pPr lvl="1" eaLnBrk="1" hangingPunct="1">
              <a:lnSpc>
                <a:spcPct val="90000"/>
              </a:lnSpc>
              <a:defRPr/>
            </a:pPr>
            <a:r>
              <a:rPr lang="en-GB" altLang="x-none" sz="2200" dirty="0"/>
              <a:t>Organisation vs. Location : “</a:t>
            </a:r>
            <a:r>
              <a:rPr lang="en-GB" altLang="x-none" sz="2200" dirty="0">
                <a:solidFill>
                  <a:srgbClr val="0B05FF"/>
                </a:solidFill>
              </a:rPr>
              <a:t>England</a:t>
            </a:r>
            <a:r>
              <a:rPr lang="en-GB" altLang="x-none" sz="2200" dirty="0"/>
              <a:t> won the World Cup” vs. “The World Cup took place in </a:t>
            </a:r>
            <a:r>
              <a:rPr lang="en-GB" altLang="x-none" sz="2200" dirty="0">
                <a:solidFill>
                  <a:srgbClr val="0B05FF"/>
                </a:solidFill>
              </a:rPr>
              <a:t>England</a:t>
            </a:r>
            <a:r>
              <a:rPr lang="en-GB" altLang="x-none" sz="2200" dirty="0"/>
              <a:t>”.</a:t>
            </a:r>
          </a:p>
          <a:p>
            <a:pPr lvl="1" eaLnBrk="1" hangingPunct="1">
              <a:lnSpc>
                <a:spcPct val="90000"/>
              </a:lnSpc>
              <a:defRPr/>
            </a:pPr>
            <a:r>
              <a:rPr lang="en-GB" altLang="x-none" sz="2200" dirty="0"/>
              <a:t>Company vs. Artefact: “shares in </a:t>
            </a:r>
            <a:r>
              <a:rPr lang="en-GB" altLang="x-none" sz="2200" dirty="0">
                <a:solidFill>
                  <a:srgbClr val="0B05FF"/>
                </a:solidFill>
              </a:rPr>
              <a:t>MTV</a:t>
            </a:r>
            <a:r>
              <a:rPr lang="en-GB" altLang="x-none" sz="2200" dirty="0"/>
              <a:t>” vs. “watching </a:t>
            </a:r>
            <a:r>
              <a:rPr lang="en-GB" altLang="x-none" sz="2200" dirty="0">
                <a:solidFill>
                  <a:srgbClr val="0B05FF"/>
                </a:solidFill>
              </a:rPr>
              <a:t>MTV</a:t>
            </a:r>
            <a:r>
              <a:rPr lang="en-GB" altLang="x-none" sz="2200" dirty="0"/>
              <a:t>”</a:t>
            </a:r>
          </a:p>
          <a:p>
            <a:pPr lvl="1" eaLnBrk="1" hangingPunct="1">
              <a:lnSpc>
                <a:spcPct val="90000"/>
              </a:lnSpc>
              <a:defRPr/>
            </a:pPr>
            <a:r>
              <a:rPr lang="en-GB" altLang="x-none" sz="2200" dirty="0"/>
              <a:t>Location vs. Organisation: “she met him at </a:t>
            </a:r>
            <a:r>
              <a:rPr lang="en-GB" altLang="x-none" sz="2200" dirty="0">
                <a:solidFill>
                  <a:srgbClr val="0B05FF"/>
                </a:solidFill>
              </a:rPr>
              <a:t>Heathrow</a:t>
            </a:r>
            <a:r>
              <a:rPr lang="en-GB" altLang="x-none" sz="2200" dirty="0"/>
              <a:t>” vs. “the </a:t>
            </a:r>
            <a:r>
              <a:rPr lang="en-GB" altLang="x-none" sz="2200" dirty="0">
                <a:solidFill>
                  <a:srgbClr val="0B05FF"/>
                </a:solidFill>
              </a:rPr>
              <a:t>Heathrow</a:t>
            </a:r>
            <a:r>
              <a:rPr lang="en-GB" altLang="x-none" sz="2200" dirty="0"/>
              <a:t> authorities”</a:t>
            </a:r>
          </a:p>
          <a:p>
            <a:pPr eaLnBrk="1" hangingPunct="1">
              <a:lnSpc>
                <a:spcPct val="90000"/>
              </a:lnSpc>
              <a:buFontTx/>
              <a:buNone/>
              <a:defRPr/>
            </a:pPr>
            <a:endParaRPr lang="en-US" altLang="x-none" sz="2400" dirty="0"/>
          </a:p>
        </p:txBody>
      </p:sp>
      <p:sp>
        <p:nvSpPr>
          <p:cNvPr id="5" name="Rectangle 4">
            <a:extLst>
              <a:ext uri="{FF2B5EF4-FFF2-40B4-BE49-F238E27FC236}">
                <a16:creationId xmlns:a16="http://schemas.microsoft.com/office/drawing/2014/main" id="{5B5461B2-7B24-8147-8860-8B6138F5A025}"/>
              </a:ext>
            </a:extLst>
          </p:cNvPr>
          <p:cNvSpPr/>
          <p:nvPr/>
        </p:nvSpPr>
        <p:spPr>
          <a:xfrm>
            <a:off x="2592288" y="6623774"/>
            <a:ext cx="4572000" cy="261610"/>
          </a:xfrm>
          <a:prstGeom prst="rect">
            <a:avLst/>
          </a:prstGeom>
        </p:spPr>
        <p:txBody>
          <a:bodyPr>
            <a:spAutoFit/>
          </a:bodyPr>
          <a:lstStyle/>
          <a:p>
            <a:r>
              <a:rPr lang="en-US" sz="1100" dirty="0">
                <a:solidFill>
                  <a:schemeClr val="bg1"/>
                </a:solidFill>
                <a:latin typeface="+mn-lt"/>
              </a:rPr>
              <a:t>“Introduction to Named Entity Recognition”, University of Sheffield </a:t>
            </a:r>
          </a:p>
        </p:txBody>
      </p:sp>
    </p:spTree>
    <p:extLst>
      <p:ext uri="{BB962C8B-B14F-4D97-AF65-F5344CB8AC3E}">
        <p14:creationId xmlns:p14="http://schemas.microsoft.com/office/powerpoint/2010/main" val="1657074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GB" altLang="x-none"/>
              <a:t>Basic Problems in NE</a:t>
            </a:r>
          </a:p>
        </p:txBody>
      </p:sp>
      <p:sp>
        <p:nvSpPr>
          <p:cNvPr id="20483" name="Rectangle 3"/>
          <p:cNvSpPr>
            <a:spLocks noGrp="1" noChangeArrowheads="1"/>
          </p:cNvSpPr>
          <p:nvPr>
            <p:ph type="body" idx="1"/>
          </p:nvPr>
        </p:nvSpPr>
        <p:spPr/>
        <p:txBody>
          <a:bodyPr/>
          <a:lstStyle/>
          <a:p>
            <a:pPr eaLnBrk="1" hangingPunct="1">
              <a:lnSpc>
                <a:spcPct val="90000"/>
              </a:lnSpc>
              <a:defRPr/>
            </a:pPr>
            <a:r>
              <a:rPr lang="en-GB" altLang="x-none"/>
              <a:t>Variation of NEs – e.g. John Smith, Mr Smith, John.</a:t>
            </a:r>
          </a:p>
          <a:p>
            <a:pPr eaLnBrk="1" hangingPunct="1">
              <a:lnSpc>
                <a:spcPct val="90000"/>
              </a:lnSpc>
              <a:defRPr/>
            </a:pPr>
            <a:r>
              <a:rPr lang="en-GB" altLang="x-none"/>
              <a:t>Ambiguity of NE types</a:t>
            </a:r>
          </a:p>
          <a:p>
            <a:pPr lvl="1" eaLnBrk="1" hangingPunct="1">
              <a:lnSpc>
                <a:spcPct val="90000"/>
              </a:lnSpc>
              <a:defRPr/>
            </a:pPr>
            <a:r>
              <a:rPr lang="en-GB" altLang="x-none"/>
              <a:t>John Smith (company vs. person)</a:t>
            </a:r>
          </a:p>
          <a:p>
            <a:pPr lvl="1" eaLnBrk="1" hangingPunct="1">
              <a:lnSpc>
                <a:spcPct val="90000"/>
              </a:lnSpc>
              <a:defRPr/>
            </a:pPr>
            <a:r>
              <a:rPr lang="en-GB" altLang="x-none"/>
              <a:t>May (person vs. month)</a:t>
            </a:r>
          </a:p>
          <a:p>
            <a:pPr lvl="1" eaLnBrk="1" hangingPunct="1">
              <a:lnSpc>
                <a:spcPct val="90000"/>
              </a:lnSpc>
              <a:defRPr/>
            </a:pPr>
            <a:r>
              <a:rPr lang="en-GB" altLang="x-none"/>
              <a:t>Washington (person vs. location)</a:t>
            </a:r>
          </a:p>
          <a:p>
            <a:pPr lvl="1" eaLnBrk="1" hangingPunct="1">
              <a:lnSpc>
                <a:spcPct val="90000"/>
              </a:lnSpc>
              <a:defRPr/>
            </a:pPr>
            <a:r>
              <a:rPr lang="en-GB" altLang="x-none"/>
              <a:t>1945 (date vs. time)</a:t>
            </a:r>
          </a:p>
          <a:p>
            <a:pPr eaLnBrk="1" hangingPunct="1">
              <a:lnSpc>
                <a:spcPct val="90000"/>
              </a:lnSpc>
              <a:defRPr/>
            </a:pPr>
            <a:r>
              <a:rPr lang="en-GB" altLang="x-none"/>
              <a:t>Ambiguity with common words, e.g. “may”</a:t>
            </a:r>
            <a:endParaRPr lang="en-US" altLang="x-none"/>
          </a:p>
        </p:txBody>
      </p:sp>
      <p:sp>
        <p:nvSpPr>
          <p:cNvPr id="5" name="Rectangle 4">
            <a:extLst>
              <a:ext uri="{FF2B5EF4-FFF2-40B4-BE49-F238E27FC236}">
                <a16:creationId xmlns:a16="http://schemas.microsoft.com/office/drawing/2014/main" id="{6D5A0858-80FE-624B-A880-AB97C9F0C7FA}"/>
              </a:ext>
            </a:extLst>
          </p:cNvPr>
          <p:cNvSpPr/>
          <p:nvPr/>
        </p:nvSpPr>
        <p:spPr>
          <a:xfrm>
            <a:off x="2592288" y="6623774"/>
            <a:ext cx="4572000" cy="261610"/>
          </a:xfrm>
          <a:prstGeom prst="rect">
            <a:avLst/>
          </a:prstGeom>
        </p:spPr>
        <p:txBody>
          <a:bodyPr>
            <a:spAutoFit/>
          </a:bodyPr>
          <a:lstStyle/>
          <a:p>
            <a:r>
              <a:rPr lang="en-US" sz="1100" dirty="0">
                <a:solidFill>
                  <a:schemeClr val="bg1"/>
                </a:solidFill>
                <a:latin typeface="+mn-lt"/>
              </a:rPr>
              <a:t>“Introduction to Named Entity Recognition”, University of Sheffield </a:t>
            </a:r>
          </a:p>
        </p:txBody>
      </p:sp>
    </p:spTree>
    <p:extLst>
      <p:ext uri="{BB962C8B-B14F-4D97-AF65-F5344CB8AC3E}">
        <p14:creationId xmlns:p14="http://schemas.microsoft.com/office/powerpoint/2010/main" val="2028688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GB" altLang="x-none"/>
              <a:t>More complex problems in NER</a:t>
            </a:r>
          </a:p>
        </p:txBody>
      </p:sp>
      <p:sp>
        <p:nvSpPr>
          <p:cNvPr id="22531" name="Rectangle 3"/>
          <p:cNvSpPr>
            <a:spLocks noGrp="1" noChangeArrowheads="1"/>
          </p:cNvSpPr>
          <p:nvPr>
            <p:ph type="body" idx="1"/>
          </p:nvPr>
        </p:nvSpPr>
        <p:spPr/>
        <p:txBody>
          <a:bodyPr/>
          <a:lstStyle/>
          <a:p>
            <a:pPr eaLnBrk="1" hangingPunct="1">
              <a:lnSpc>
                <a:spcPct val="90000"/>
              </a:lnSpc>
              <a:defRPr/>
            </a:pPr>
            <a:r>
              <a:rPr lang="en-GB" altLang="x-none" sz="2800"/>
              <a:t>Issues of style, structure, domain, genre etc.</a:t>
            </a:r>
          </a:p>
          <a:p>
            <a:pPr lvl="1" eaLnBrk="1" hangingPunct="1">
              <a:lnSpc>
                <a:spcPct val="90000"/>
              </a:lnSpc>
              <a:defRPr/>
            </a:pPr>
            <a:r>
              <a:rPr lang="en-GB" altLang="x-none" sz="2400"/>
              <a:t>Punctuation, spelling, spacing, formatting, ….all have an impact</a:t>
            </a:r>
          </a:p>
          <a:p>
            <a:pPr eaLnBrk="1" hangingPunct="1">
              <a:lnSpc>
                <a:spcPct val="90000"/>
              </a:lnSpc>
              <a:buFontTx/>
              <a:buNone/>
              <a:defRPr/>
            </a:pPr>
            <a:endParaRPr lang="en-GB" altLang="x-none" sz="2000"/>
          </a:p>
          <a:p>
            <a:pPr eaLnBrk="1" hangingPunct="1">
              <a:lnSpc>
                <a:spcPct val="90000"/>
              </a:lnSpc>
              <a:buFontTx/>
              <a:buNone/>
              <a:defRPr/>
            </a:pPr>
            <a:r>
              <a:rPr lang="en-US" altLang="x-none" sz="2000"/>
              <a:t>Dept. of Computing and Maths</a:t>
            </a:r>
          </a:p>
          <a:p>
            <a:pPr eaLnBrk="1" hangingPunct="1">
              <a:lnSpc>
                <a:spcPct val="90000"/>
              </a:lnSpc>
              <a:buFontTx/>
              <a:buNone/>
              <a:defRPr/>
            </a:pPr>
            <a:r>
              <a:rPr lang="en-US" altLang="x-none" sz="2000"/>
              <a:t>Manchester Metropolitan University</a:t>
            </a:r>
          </a:p>
          <a:p>
            <a:pPr eaLnBrk="1" hangingPunct="1">
              <a:lnSpc>
                <a:spcPct val="90000"/>
              </a:lnSpc>
              <a:buFontTx/>
              <a:buNone/>
              <a:defRPr/>
            </a:pPr>
            <a:r>
              <a:rPr lang="en-US" altLang="x-none" sz="2000"/>
              <a:t>Manchester</a:t>
            </a:r>
          </a:p>
          <a:p>
            <a:pPr eaLnBrk="1" hangingPunct="1">
              <a:lnSpc>
                <a:spcPct val="90000"/>
              </a:lnSpc>
              <a:buFontTx/>
              <a:buNone/>
              <a:defRPr/>
            </a:pPr>
            <a:r>
              <a:rPr lang="en-US" altLang="x-none" sz="2000"/>
              <a:t>United Kingdom</a:t>
            </a:r>
            <a:endParaRPr lang="en-GB" altLang="x-none" sz="2000"/>
          </a:p>
          <a:p>
            <a:pPr eaLnBrk="1" hangingPunct="1">
              <a:lnSpc>
                <a:spcPct val="90000"/>
              </a:lnSpc>
              <a:buFontTx/>
              <a:buNone/>
              <a:defRPr/>
            </a:pPr>
            <a:endParaRPr lang="en-GB" altLang="x-none" sz="2000"/>
          </a:p>
          <a:p>
            <a:pPr eaLnBrk="1" hangingPunct="1">
              <a:lnSpc>
                <a:spcPct val="90000"/>
              </a:lnSpc>
              <a:buFont typeface="Wingdings" charset="2"/>
              <a:buNone/>
              <a:defRPr/>
            </a:pPr>
            <a:r>
              <a:rPr lang="en-GB" altLang="x-none" sz="2000"/>
              <a:t>&gt; Tell me more about Leonardo</a:t>
            </a:r>
          </a:p>
          <a:p>
            <a:pPr eaLnBrk="1" hangingPunct="1">
              <a:lnSpc>
                <a:spcPct val="90000"/>
              </a:lnSpc>
              <a:buFont typeface="Wingdings" charset="2"/>
              <a:buNone/>
              <a:defRPr/>
            </a:pPr>
            <a:r>
              <a:rPr lang="en-GB" altLang="x-none" sz="2000"/>
              <a:t>&gt; Da Vinci</a:t>
            </a:r>
          </a:p>
          <a:p>
            <a:pPr eaLnBrk="1" hangingPunct="1">
              <a:lnSpc>
                <a:spcPct val="90000"/>
              </a:lnSpc>
              <a:buFont typeface="Wingdings" charset="2"/>
              <a:buNone/>
              <a:defRPr/>
            </a:pPr>
            <a:endParaRPr lang="en-GB" altLang="x-none" sz="2000"/>
          </a:p>
          <a:p>
            <a:pPr eaLnBrk="1" hangingPunct="1">
              <a:lnSpc>
                <a:spcPct val="90000"/>
              </a:lnSpc>
              <a:buFont typeface="Wingdings" charset="2"/>
              <a:buNone/>
              <a:defRPr/>
            </a:pPr>
            <a:endParaRPr lang="en-US" altLang="x-none" sz="2000"/>
          </a:p>
        </p:txBody>
      </p:sp>
      <p:sp>
        <p:nvSpPr>
          <p:cNvPr id="5" name="Rectangle 4">
            <a:extLst>
              <a:ext uri="{FF2B5EF4-FFF2-40B4-BE49-F238E27FC236}">
                <a16:creationId xmlns:a16="http://schemas.microsoft.com/office/drawing/2014/main" id="{B0BE33F6-EC34-1A47-91CC-644B4B94AE01}"/>
              </a:ext>
            </a:extLst>
          </p:cNvPr>
          <p:cNvSpPr/>
          <p:nvPr/>
        </p:nvSpPr>
        <p:spPr>
          <a:xfrm>
            <a:off x="2592288" y="6623774"/>
            <a:ext cx="4572000" cy="261610"/>
          </a:xfrm>
          <a:prstGeom prst="rect">
            <a:avLst/>
          </a:prstGeom>
        </p:spPr>
        <p:txBody>
          <a:bodyPr>
            <a:spAutoFit/>
          </a:bodyPr>
          <a:lstStyle/>
          <a:p>
            <a:r>
              <a:rPr lang="en-US" sz="1100" dirty="0">
                <a:solidFill>
                  <a:schemeClr val="bg1"/>
                </a:solidFill>
                <a:latin typeface="+mn-lt"/>
              </a:rPr>
              <a:t>“Introduction to Named Entity Recognition”, University of Sheffield </a:t>
            </a:r>
          </a:p>
        </p:txBody>
      </p:sp>
    </p:spTree>
    <p:extLst>
      <p:ext uri="{BB962C8B-B14F-4D97-AF65-F5344CB8AC3E}">
        <p14:creationId xmlns:p14="http://schemas.microsoft.com/office/powerpoint/2010/main" val="5742435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GB" altLang="x-none"/>
              <a:t>List Lookup Approach</a:t>
            </a:r>
          </a:p>
        </p:txBody>
      </p:sp>
      <p:sp>
        <p:nvSpPr>
          <p:cNvPr id="18435" name="Rectangle 3"/>
          <p:cNvSpPr>
            <a:spLocks noGrp="1" noChangeArrowheads="1"/>
          </p:cNvSpPr>
          <p:nvPr>
            <p:ph type="body" idx="1"/>
          </p:nvPr>
        </p:nvSpPr>
        <p:spPr/>
        <p:txBody>
          <a:bodyPr/>
          <a:lstStyle/>
          <a:p>
            <a:pPr eaLnBrk="1" hangingPunct="1">
              <a:defRPr/>
            </a:pPr>
            <a:r>
              <a:rPr lang="en-GB" altLang="x-none"/>
              <a:t>System that recognises only entities stored in its lists (gazetteers).</a:t>
            </a:r>
          </a:p>
          <a:p>
            <a:pPr eaLnBrk="1" hangingPunct="1">
              <a:defRPr/>
            </a:pPr>
            <a:r>
              <a:rPr lang="en-GB" altLang="x-none"/>
              <a:t>Advantages - Simple, fast, language independent, easy to retarget</a:t>
            </a:r>
          </a:p>
          <a:p>
            <a:pPr eaLnBrk="1" hangingPunct="1">
              <a:defRPr/>
            </a:pPr>
            <a:r>
              <a:rPr lang="en-GB" altLang="x-none"/>
              <a:t>Disadvantages – collection and maintenance of lists, cannot deal with name variants, cannot resolve ambiguity</a:t>
            </a:r>
          </a:p>
          <a:p>
            <a:pPr eaLnBrk="1" hangingPunct="1">
              <a:defRPr/>
            </a:pPr>
            <a:endParaRPr lang="en-US" altLang="x-none"/>
          </a:p>
        </p:txBody>
      </p:sp>
      <p:sp>
        <p:nvSpPr>
          <p:cNvPr id="5" name="Rectangle 4">
            <a:extLst>
              <a:ext uri="{FF2B5EF4-FFF2-40B4-BE49-F238E27FC236}">
                <a16:creationId xmlns:a16="http://schemas.microsoft.com/office/drawing/2014/main" id="{FFD50E71-C0F0-5F45-AEA7-41D3DB8CD7AE}"/>
              </a:ext>
            </a:extLst>
          </p:cNvPr>
          <p:cNvSpPr/>
          <p:nvPr/>
        </p:nvSpPr>
        <p:spPr>
          <a:xfrm>
            <a:off x="2592288" y="6623774"/>
            <a:ext cx="4572000" cy="261610"/>
          </a:xfrm>
          <a:prstGeom prst="rect">
            <a:avLst/>
          </a:prstGeom>
        </p:spPr>
        <p:txBody>
          <a:bodyPr>
            <a:spAutoFit/>
          </a:bodyPr>
          <a:lstStyle/>
          <a:p>
            <a:r>
              <a:rPr lang="en-US" sz="1100" dirty="0">
                <a:solidFill>
                  <a:schemeClr val="bg1"/>
                </a:solidFill>
                <a:latin typeface="+mn-lt"/>
              </a:rPr>
              <a:t>“Introduction to Named Entity Recognition”, University of Sheffield </a:t>
            </a:r>
          </a:p>
        </p:txBody>
      </p:sp>
    </p:spTree>
    <p:extLst>
      <p:ext uri="{BB962C8B-B14F-4D97-AF65-F5344CB8AC3E}">
        <p14:creationId xmlns:p14="http://schemas.microsoft.com/office/powerpoint/2010/main" val="5198352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GB" altLang="x-none"/>
              <a:t>Shallow Parsing Approach</a:t>
            </a:r>
          </a:p>
        </p:txBody>
      </p:sp>
      <p:sp>
        <p:nvSpPr>
          <p:cNvPr id="27651" name="Rectangle 3"/>
          <p:cNvSpPr>
            <a:spLocks noGrp="1" noChangeArrowheads="1"/>
          </p:cNvSpPr>
          <p:nvPr>
            <p:ph type="body" idx="1"/>
          </p:nvPr>
        </p:nvSpPr>
        <p:spPr/>
        <p:txBody>
          <a:bodyPr/>
          <a:lstStyle/>
          <a:p>
            <a:pPr eaLnBrk="1" hangingPunct="1">
              <a:defRPr/>
            </a:pPr>
            <a:r>
              <a:rPr lang="en-GB" altLang="x-none" sz="2800"/>
              <a:t>Internal evidence – names often have internal structure. These components can be either stored or guessed.</a:t>
            </a:r>
          </a:p>
          <a:p>
            <a:pPr eaLnBrk="1" hangingPunct="1">
              <a:buFontTx/>
              <a:buNone/>
              <a:defRPr/>
            </a:pPr>
            <a:r>
              <a:rPr lang="en-GB" altLang="x-none" sz="2800" b="1"/>
              <a:t>location: </a:t>
            </a:r>
          </a:p>
          <a:p>
            <a:pPr eaLnBrk="1" hangingPunct="1">
              <a:buFontTx/>
              <a:buNone/>
              <a:defRPr/>
            </a:pPr>
            <a:r>
              <a:rPr lang="en-GB" altLang="x-none" sz="2400"/>
              <a:t>CapWord + {City, Forest, Center}</a:t>
            </a:r>
          </a:p>
          <a:p>
            <a:pPr eaLnBrk="1" hangingPunct="1">
              <a:buFontTx/>
              <a:buNone/>
              <a:defRPr/>
            </a:pPr>
            <a:r>
              <a:rPr lang="en-GB" altLang="x-none" sz="2400" i="1"/>
              <a:t>       e.g. Sherwood Forest</a:t>
            </a:r>
          </a:p>
          <a:p>
            <a:pPr eaLnBrk="1" hangingPunct="1">
              <a:buFontTx/>
              <a:buNone/>
              <a:defRPr/>
            </a:pPr>
            <a:r>
              <a:rPr lang="en-GB" altLang="x-none" sz="2400"/>
              <a:t>Cap Word + {Street, Boulevard, Avenue, Crescent, Road}</a:t>
            </a:r>
          </a:p>
          <a:p>
            <a:pPr eaLnBrk="1" hangingPunct="1">
              <a:buFontTx/>
              <a:buNone/>
              <a:defRPr/>
            </a:pPr>
            <a:r>
              <a:rPr lang="en-GB" altLang="x-none" sz="2400"/>
              <a:t>       e.g. </a:t>
            </a:r>
            <a:r>
              <a:rPr lang="en-GB" altLang="x-none" sz="2400" i="1"/>
              <a:t>Portobello Street</a:t>
            </a:r>
          </a:p>
          <a:p>
            <a:pPr eaLnBrk="1" hangingPunct="1">
              <a:buFontTx/>
              <a:buNone/>
              <a:defRPr/>
            </a:pPr>
            <a:endParaRPr lang="en-US" altLang="x-none" sz="2400" i="1"/>
          </a:p>
        </p:txBody>
      </p:sp>
      <p:sp>
        <p:nvSpPr>
          <p:cNvPr id="5" name="Rectangle 4">
            <a:extLst>
              <a:ext uri="{FF2B5EF4-FFF2-40B4-BE49-F238E27FC236}">
                <a16:creationId xmlns:a16="http://schemas.microsoft.com/office/drawing/2014/main" id="{81B1A0B3-E115-5247-B060-FE7B557A746E}"/>
              </a:ext>
            </a:extLst>
          </p:cNvPr>
          <p:cNvSpPr/>
          <p:nvPr/>
        </p:nvSpPr>
        <p:spPr>
          <a:xfrm>
            <a:off x="2592288" y="6623774"/>
            <a:ext cx="4572000" cy="261610"/>
          </a:xfrm>
          <a:prstGeom prst="rect">
            <a:avLst/>
          </a:prstGeom>
        </p:spPr>
        <p:txBody>
          <a:bodyPr>
            <a:spAutoFit/>
          </a:bodyPr>
          <a:lstStyle/>
          <a:p>
            <a:r>
              <a:rPr lang="en-US" sz="1100" dirty="0">
                <a:solidFill>
                  <a:schemeClr val="bg1"/>
                </a:solidFill>
                <a:latin typeface="+mn-lt"/>
              </a:rPr>
              <a:t>“Introduction to Named Entity Recognition”, University of Sheffield </a:t>
            </a:r>
          </a:p>
        </p:txBody>
      </p:sp>
    </p:spTree>
    <p:extLst>
      <p:ext uri="{BB962C8B-B14F-4D97-AF65-F5344CB8AC3E}">
        <p14:creationId xmlns:p14="http://schemas.microsoft.com/office/powerpoint/2010/main" val="9072682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GB" altLang="x-none"/>
              <a:t>Shallow Parsing Approach</a:t>
            </a:r>
          </a:p>
        </p:txBody>
      </p:sp>
      <p:sp>
        <p:nvSpPr>
          <p:cNvPr id="29699" name="Rectangle 3"/>
          <p:cNvSpPr>
            <a:spLocks noGrp="1" noChangeArrowheads="1"/>
          </p:cNvSpPr>
          <p:nvPr>
            <p:ph type="body" idx="1"/>
          </p:nvPr>
        </p:nvSpPr>
        <p:spPr/>
        <p:txBody>
          <a:bodyPr/>
          <a:lstStyle/>
          <a:p>
            <a:pPr eaLnBrk="1" hangingPunct="1">
              <a:defRPr/>
            </a:pPr>
            <a:r>
              <a:rPr lang="en-GB" altLang="x-none" sz="2800"/>
              <a:t>External evidence -  names are often used in very predictive local contexts</a:t>
            </a:r>
          </a:p>
          <a:p>
            <a:pPr eaLnBrk="1" hangingPunct="1">
              <a:buFontTx/>
              <a:buNone/>
              <a:defRPr/>
            </a:pPr>
            <a:r>
              <a:rPr lang="en-GB" altLang="x-none" sz="2800" b="1"/>
              <a:t>Location:</a:t>
            </a:r>
          </a:p>
          <a:p>
            <a:pPr eaLnBrk="1" hangingPunct="1">
              <a:buFontTx/>
              <a:buNone/>
              <a:defRPr/>
            </a:pPr>
            <a:r>
              <a:rPr lang="en-GB" altLang="x-none" sz="2400"/>
              <a:t>“to the” COMPASS “of” CapWord  </a:t>
            </a:r>
          </a:p>
          <a:p>
            <a:pPr eaLnBrk="1" hangingPunct="1">
              <a:buFontTx/>
              <a:buNone/>
              <a:defRPr/>
            </a:pPr>
            <a:r>
              <a:rPr lang="en-GB" altLang="x-none" sz="2400"/>
              <a:t>     e.g. </a:t>
            </a:r>
            <a:r>
              <a:rPr lang="en-GB" altLang="x-none" sz="2400" i="1"/>
              <a:t>to the south of </a:t>
            </a:r>
            <a:r>
              <a:rPr lang="en-GB" altLang="x-none" sz="2400" b="1" i="1"/>
              <a:t>Loitokitok</a:t>
            </a:r>
          </a:p>
          <a:p>
            <a:pPr eaLnBrk="1" hangingPunct="1">
              <a:buFontTx/>
              <a:buNone/>
              <a:defRPr/>
            </a:pPr>
            <a:r>
              <a:rPr lang="en-GB" altLang="x-none" sz="2400"/>
              <a:t>“based in” CapWord</a:t>
            </a:r>
          </a:p>
          <a:p>
            <a:pPr eaLnBrk="1" hangingPunct="1">
              <a:buFontTx/>
              <a:buNone/>
              <a:defRPr/>
            </a:pPr>
            <a:r>
              <a:rPr lang="en-GB" altLang="x-none" sz="2400"/>
              <a:t>     e.g. </a:t>
            </a:r>
            <a:r>
              <a:rPr lang="en-GB" altLang="x-none" sz="2400" i="1"/>
              <a:t>based in </a:t>
            </a:r>
            <a:r>
              <a:rPr lang="en-GB" altLang="x-none" sz="2400" b="1" i="1"/>
              <a:t>Loitokitok</a:t>
            </a:r>
            <a:endParaRPr lang="en-GB" altLang="x-none" sz="2400" b="1"/>
          </a:p>
          <a:p>
            <a:pPr eaLnBrk="1" hangingPunct="1">
              <a:buFontTx/>
              <a:buNone/>
              <a:defRPr/>
            </a:pPr>
            <a:r>
              <a:rPr lang="en-GB" altLang="x-none" sz="2400"/>
              <a:t>CapWord “is a” (ADJ)? GeoWord</a:t>
            </a:r>
          </a:p>
          <a:p>
            <a:pPr eaLnBrk="1" hangingPunct="1">
              <a:buFontTx/>
              <a:buNone/>
              <a:defRPr/>
            </a:pPr>
            <a:r>
              <a:rPr lang="en-GB" altLang="x-none" sz="2400"/>
              <a:t>     e.g. </a:t>
            </a:r>
            <a:r>
              <a:rPr lang="en-GB" altLang="x-none" sz="2400" b="1" i="1"/>
              <a:t>Loitokitok</a:t>
            </a:r>
            <a:r>
              <a:rPr lang="en-GB" altLang="x-none" sz="2400"/>
              <a:t> </a:t>
            </a:r>
            <a:r>
              <a:rPr lang="en-GB" altLang="x-none" sz="2400" i="1"/>
              <a:t>is a  friendly city</a:t>
            </a:r>
          </a:p>
          <a:p>
            <a:pPr eaLnBrk="1" hangingPunct="1">
              <a:buFontTx/>
              <a:buNone/>
              <a:defRPr/>
            </a:pPr>
            <a:endParaRPr lang="en-US" altLang="x-none" sz="2400" i="1"/>
          </a:p>
        </p:txBody>
      </p:sp>
      <p:sp>
        <p:nvSpPr>
          <p:cNvPr id="5" name="Rectangle 4">
            <a:extLst>
              <a:ext uri="{FF2B5EF4-FFF2-40B4-BE49-F238E27FC236}">
                <a16:creationId xmlns:a16="http://schemas.microsoft.com/office/drawing/2014/main" id="{CFA986AA-8455-7243-A073-8B9174CDF4DF}"/>
              </a:ext>
            </a:extLst>
          </p:cNvPr>
          <p:cNvSpPr/>
          <p:nvPr/>
        </p:nvSpPr>
        <p:spPr>
          <a:xfrm>
            <a:off x="2592288" y="6623774"/>
            <a:ext cx="4572000" cy="261610"/>
          </a:xfrm>
          <a:prstGeom prst="rect">
            <a:avLst/>
          </a:prstGeom>
        </p:spPr>
        <p:txBody>
          <a:bodyPr>
            <a:spAutoFit/>
          </a:bodyPr>
          <a:lstStyle/>
          <a:p>
            <a:r>
              <a:rPr lang="en-US" sz="1100" dirty="0">
                <a:solidFill>
                  <a:schemeClr val="bg1"/>
                </a:solidFill>
                <a:latin typeface="+mn-lt"/>
              </a:rPr>
              <a:t>“Introduction to Named Entity Recognition”, University of Sheffield </a:t>
            </a:r>
          </a:p>
        </p:txBody>
      </p:sp>
    </p:spTree>
    <p:extLst>
      <p:ext uri="{BB962C8B-B14F-4D97-AF65-F5344CB8AC3E}">
        <p14:creationId xmlns:p14="http://schemas.microsoft.com/office/powerpoint/2010/main" val="13232142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552" y="257200"/>
            <a:ext cx="7772400" cy="1371600"/>
          </a:xfrm>
        </p:spPr>
        <p:txBody>
          <a:bodyPr/>
          <a:lstStyle/>
          <a:p>
            <a:pPr eaLnBrk="1" hangingPunct="1">
              <a:defRPr/>
            </a:pPr>
            <a:r>
              <a:rPr lang="en-GB" altLang="x-none"/>
              <a:t>Difficulties in Shallow Parsing Approach</a:t>
            </a:r>
          </a:p>
        </p:txBody>
      </p:sp>
      <p:sp>
        <p:nvSpPr>
          <p:cNvPr id="31747" name="Rectangle 3"/>
          <p:cNvSpPr>
            <a:spLocks noGrp="1" noChangeArrowheads="1"/>
          </p:cNvSpPr>
          <p:nvPr>
            <p:ph type="body" idx="1"/>
          </p:nvPr>
        </p:nvSpPr>
        <p:spPr>
          <a:xfrm>
            <a:off x="467544" y="1196752"/>
            <a:ext cx="7772400" cy="4114800"/>
          </a:xfrm>
        </p:spPr>
        <p:txBody>
          <a:bodyPr/>
          <a:lstStyle/>
          <a:p>
            <a:pPr eaLnBrk="1" hangingPunct="1">
              <a:lnSpc>
                <a:spcPct val="90000"/>
              </a:lnSpc>
              <a:defRPr/>
            </a:pPr>
            <a:r>
              <a:rPr lang="en-GB" altLang="x-none" sz="2400" b="1" dirty="0"/>
              <a:t>Ambiguously capitalised words</a:t>
            </a:r>
            <a:r>
              <a:rPr lang="en-GB" altLang="x-none" sz="2400" dirty="0"/>
              <a:t> (first word in sentence)</a:t>
            </a:r>
          </a:p>
          <a:p>
            <a:pPr eaLnBrk="1" hangingPunct="1">
              <a:lnSpc>
                <a:spcPct val="90000"/>
              </a:lnSpc>
              <a:buFontTx/>
              <a:buNone/>
              <a:defRPr/>
            </a:pPr>
            <a:r>
              <a:rPr lang="en-GB" altLang="x-none" sz="2400" dirty="0"/>
              <a:t>   [All American Bank] vs. All [State Police]</a:t>
            </a:r>
          </a:p>
          <a:p>
            <a:pPr eaLnBrk="1" hangingPunct="1">
              <a:lnSpc>
                <a:spcPct val="90000"/>
              </a:lnSpc>
              <a:defRPr/>
            </a:pPr>
            <a:r>
              <a:rPr lang="en-GB" altLang="x-none" sz="2400" b="1" dirty="0"/>
              <a:t>Semantic ambiguity</a:t>
            </a:r>
          </a:p>
          <a:p>
            <a:pPr eaLnBrk="1" hangingPunct="1">
              <a:lnSpc>
                <a:spcPct val="90000"/>
              </a:lnSpc>
              <a:buFontTx/>
              <a:buNone/>
              <a:defRPr/>
            </a:pPr>
            <a:r>
              <a:rPr lang="en-GB" altLang="x-none" sz="2400" b="1" dirty="0"/>
              <a:t>   </a:t>
            </a:r>
            <a:r>
              <a:rPr lang="en-GB" altLang="x-none" sz="2400" dirty="0"/>
              <a:t>“John F. Kennedy”  = airport (location)</a:t>
            </a:r>
          </a:p>
          <a:p>
            <a:pPr eaLnBrk="1" hangingPunct="1">
              <a:lnSpc>
                <a:spcPct val="90000"/>
              </a:lnSpc>
              <a:buFontTx/>
              <a:buNone/>
              <a:defRPr/>
            </a:pPr>
            <a:r>
              <a:rPr lang="en-GB" altLang="x-none" sz="2400" dirty="0"/>
              <a:t>   “Philip Morris” = organisation</a:t>
            </a:r>
          </a:p>
          <a:p>
            <a:pPr eaLnBrk="1" hangingPunct="1">
              <a:lnSpc>
                <a:spcPct val="90000"/>
              </a:lnSpc>
              <a:defRPr/>
            </a:pPr>
            <a:r>
              <a:rPr lang="en-GB" altLang="x-none" sz="2400" b="1" dirty="0"/>
              <a:t>Structural ambiguity </a:t>
            </a:r>
          </a:p>
          <a:p>
            <a:pPr eaLnBrk="1" hangingPunct="1">
              <a:lnSpc>
                <a:spcPct val="90000"/>
              </a:lnSpc>
              <a:buFontTx/>
              <a:buNone/>
              <a:defRPr/>
            </a:pPr>
            <a:r>
              <a:rPr lang="en-GB" altLang="x-none" sz="2400" dirty="0"/>
              <a:t>   [Cable and Wireless] vs. [Microsoft] and [Dell]</a:t>
            </a:r>
          </a:p>
          <a:p>
            <a:pPr eaLnBrk="1" hangingPunct="1">
              <a:lnSpc>
                <a:spcPct val="90000"/>
              </a:lnSpc>
              <a:buFontTx/>
              <a:buNone/>
              <a:defRPr/>
            </a:pPr>
            <a:r>
              <a:rPr lang="en-GB" altLang="x-none" sz="2400" dirty="0"/>
              <a:t>   [</a:t>
            </a:r>
            <a:r>
              <a:rPr lang="en-GB" altLang="x-none" sz="2400" dirty="0" err="1"/>
              <a:t>Center</a:t>
            </a:r>
            <a:r>
              <a:rPr lang="en-GB" altLang="x-none" sz="2400" dirty="0"/>
              <a:t> for Computational Linguistics] vs. message from [City Hospital] for  [John Smith].</a:t>
            </a:r>
          </a:p>
          <a:p>
            <a:pPr eaLnBrk="1" hangingPunct="1">
              <a:lnSpc>
                <a:spcPct val="90000"/>
              </a:lnSpc>
              <a:buFontTx/>
              <a:buNone/>
              <a:defRPr/>
            </a:pPr>
            <a:endParaRPr lang="en-US" altLang="x-none" sz="2400" dirty="0"/>
          </a:p>
        </p:txBody>
      </p:sp>
      <p:sp>
        <p:nvSpPr>
          <p:cNvPr id="5" name="Rectangle 4">
            <a:extLst>
              <a:ext uri="{FF2B5EF4-FFF2-40B4-BE49-F238E27FC236}">
                <a16:creationId xmlns:a16="http://schemas.microsoft.com/office/drawing/2014/main" id="{56DC56FD-D875-2142-9325-DB57B92EF8E0}"/>
              </a:ext>
            </a:extLst>
          </p:cNvPr>
          <p:cNvSpPr/>
          <p:nvPr/>
        </p:nvSpPr>
        <p:spPr>
          <a:xfrm>
            <a:off x="2592288" y="6623774"/>
            <a:ext cx="4572000" cy="261610"/>
          </a:xfrm>
          <a:prstGeom prst="rect">
            <a:avLst/>
          </a:prstGeom>
        </p:spPr>
        <p:txBody>
          <a:bodyPr>
            <a:spAutoFit/>
          </a:bodyPr>
          <a:lstStyle/>
          <a:p>
            <a:r>
              <a:rPr lang="en-US" sz="1100" dirty="0">
                <a:solidFill>
                  <a:schemeClr val="bg1"/>
                </a:solidFill>
                <a:latin typeface="+mn-lt"/>
              </a:rPr>
              <a:t>“Introduction to Named Entity Recognition”, University of Sheffield </a:t>
            </a:r>
          </a:p>
        </p:txBody>
      </p:sp>
    </p:spTree>
    <p:extLst>
      <p:ext uri="{BB962C8B-B14F-4D97-AF65-F5344CB8AC3E}">
        <p14:creationId xmlns:p14="http://schemas.microsoft.com/office/powerpoint/2010/main" val="20695081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8229600" cy="990600"/>
          </a:xfrm>
        </p:spPr>
        <p:txBody>
          <a:bodyPr/>
          <a:lstStyle/>
          <a:p>
            <a:r>
              <a:rPr lang="en-US" altLang="x-none"/>
              <a:t>Coreference</a:t>
            </a:r>
          </a:p>
        </p:txBody>
      </p:sp>
      <p:sp>
        <p:nvSpPr>
          <p:cNvPr id="3" name="Content Placeholder 2"/>
          <p:cNvSpPr>
            <a:spLocks noGrp="1"/>
          </p:cNvSpPr>
          <p:nvPr>
            <p:ph idx="1"/>
          </p:nvPr>
        </p:nvSpPr>
        <p:spPr>
          <a:xfrm>
            <a:off x="457200" y="1143000"/>
            <a:ext cx="8229600" cy="4572000"/>
          </a:xfrm>
        </p:spPr>
        <p:txBody>
          <a:bodyPr/>
          <a:lstStyle/>
          <a:p>
            <a:pPr>
              <a:buFont typeface="Arial" charset="0"/>
              <a:buChar char="•"/>
              <a:defRPr/>
            </a:pPr>
            <a:r>
              <a:rPr lang="en-US" sz="2400" dirty="0">
                <a:ea typeface="+mn-ea"/>
              </a:rPr>
              <a:t>Identify all phrases that refer to each entity of interest – i.e., group mentions of concepts</a:t>
            </a:r>
          </a:p>
          <a:p>
            <a:pPr>
              <a:spcBef>
                <a:spcPts val="1200"/>
              </a:spcBef>
              <a:spcAft>
                <a:spcPts val="1200"/>
              </a:spcAft>
              <a:buFont typeface="Arial" charset="0"/>
              <a:buChar char="•"/>
              <a:defRPr/>
            </a:pPr>
            <a:r>
              <a:rPr lang="en-US" sz="2400" b="1" dirty="0">
                <a:solidFill>
                  <a:srgbClr val="FF0000"/>
                </a:solidFill>
                <a:ea typeface="+mn-ea"/>
              </a:rPr>
              <a:t>[</a:t>
            </a:r>
            <a:r>
              <a:rPr lang="en-US" sz="2400" b="1" dirty="0">
                <a:solidFill>
                  <a:srgbClr val="FF0000"/>
                </a:solidFill>
                <a:latin typeface="Bookman Old Style" pitchFamily="18" charset="0"/>
                <a:ea typeface="+mn-ea"/>
              </a:rPr>
              <a:t>Neil A. Armstrong]</a:t>
            </a:r>
            <a:r>
              <a:rPr lang="en-US" sz="2400" dirty="0">
                <a:latin typeface="Bookman Old Style" pitchFamily="18" charset="0"/>
                <a:ea typeface="+mn-ea"/>
              </a:rPr>
              <a:t> , </a:t>
            </a:r>
            <a:r>
              <a:rPr lang="en-US" sz="2400" b="1" dirty="0">
                <a:solidFill>
                  <a:srgbClr val="FF0000"/>
                </a:solidFill>
                <a:latin typeface="Bookman Old Style" pitchFamily="18" charset="0"/>
                <a:ea typeface="+mn-ea"/>
              </a:rPr>
              <a:t>[the 38-year-old civilian commander]</a:t>
            </a:r>
            <a:r>
              <a:rPr lang="en-US" sz="2400" dirty="0">
                <a:latin typeface="Bookman Old Style" pitchFamily="18" charset="0"/>
                <a:ea typeface="+mn-ea"/>
              </a:rPr>
              <a:t>, radioed to </a:t>
            </a:r>
            <a:r>
              <a:rPr lang="en-US" sz="2400" b="1" dirty="0">
                <a:solidFill>
                  <a:srgbClr val="0000FF"/>
                </a:solidFill>
                <a:latin typeface="Bookman Old Style" pitchFamily="18" charset="0"/>
                <a:ea typeface="+mn-ea"/>
              </a:rPr>
              <a:t>[earth]</a:t>
            </a:r>
            <a:r>
              <a:rPr lang="en-US" sz="2400" dirty="0">
                <a:latin typeface="Bookman Old Style" pitchFamily="18" charset="0"/>
                <a:ea typeface="+mn-ea"/>
              </a:rPr>
              <a:t>. </a:t>
            </a:r>
            <a:r>
              <a:rPr lang="en-US" sz="2400" b="1" dirty="0">
                <a:solidFill>
                  <a:srgbClr val="FF0000"/>
                </a:solidFill>
                <a:latin typeface="Bookman Old Style" pitchFamily="18" charset="0"/>
                <a:ea typeface="+mn-ea"/>
              </a:rPr>
              <a:t>[He]</a:t>
            </a:r>
            <a:r>
              <a:rPr lang="en-US" sz="2400" dirty="0">
                <a:latin typeface="Bookman Old Style" pitchFamily="18" charset="0"/>
                <a:ea typeface="+mn-ea"/>
              </a:rPr>
              <a:t> said the famous words, “</a:t>
            </a:r>
            <a:r>
              <a:rPr lang="en-US" sz="2400" b="1" dirty="0">
                <a:solidFill>
                  <a:srgbClr val="92D050"/>
                </a:solidFill>
                <a:latin typeface="Bookman Old Style" pitchFamily="18" charset="0"/>
                <a:ea typeface="+mn-ea"/>
              </a:rPr>
              <a:t>[the Eagle] </a:t>
            </a:r>
            <a:r>
              <a:rPr lang="en-US" sz="2400" dirty="0">
                <a:latin typeface="Bookman Old Style" pitchFamily="18" charset="0"/>
                <a:ea typeface="+mn-ea"/>
              </a:rPr>
              <a:t>has landed”."</a:t>
            </a:r>
          </a:p>
          <a:p>
            <a:pPr>
              <a:buFont typeface="Arial" charset="0"/>
              <a:buChar char="•"/>
              <a:defRPr/>
            </a:pPr>
            <a:r>
              <a:rPr lang="en-US" sz="2400" dirty="0">
                <a:ea typeface="+mn-ea"/>
              </a:rPr>
              <a:t>The Named Entity Recognizer only gets us part-way…</a:t>
            </a:r>
          </a:p>
          <a:p>
            <a:pPr>
              <a:buFont typeface="Arial" charset="0"/>
              <a:buChar char="•"/>
              <a:defRPr/>
            </a:pPr>
            <a:r>
              <a:rPr lang="en-US" sz="2400" dirty="0">
                <a:ea typeface="+mn-ea"/>
              </a:rPr>
              <a:t>…if we ask, “what actions did Neil Armstrong perform?”, we will miss many instances (e.</a:t>
            </a:r>
            <a:r>
              <a:rPr lang="en-US" sz="2400">
                <a:ea typeface="+mn-ea"/>
              </a:rPr>
              <a:t>g., </a:t>
            </a:r>
            <a:r>
              <a:rPr lang="en-US" sz="2400" dirty="0">
                <a:ea typeface="+mn-ea"/>
              </a:rPr>
              <a:t>“He said…”)</a:t>
            </a:r>
          </a:p>
          <a:p>
            <a:pPr>
              <a:buFont typeface="Arial" charset="0"/>
              <a:buChar char="•"/>
              <a:defRPr/>
            </a:pPr>
            <a:r>
              <a:rPr lang="en-US" sz="2400" dirty="0" err="1">
                <a:ea typeface="+mn-ea"/>
              </a:rPr>
              <a:t>Coreference</a:t>
            </a:r>
            <a:r>
              <a:rPr lang="en-US" sz="2400" dirty="0">
                <a:ea typeface="+mn-ea"/>
              </a:rPr>
              <a:t> resolver </a:t>
            </a:r>
            <a:r>
              <a:rPr lang="en-US" sz="2400" b="1" dirty="0">
                <a:solidFill>
                  <a:srgbClr val="FF0000"/>
                </a:solidFill>
                <a:ea typeface="+mn-ea"/>
              </a:rPr>
              <a:t>abstracts over different ways of referring to the same person</a:t>
            </a:r>
          </a:p>
          <a:p>
            <a:pPr lvl="1">
              <a:buFont typeface="Arial" charset="0"/>
              <a:buChar char="•"/>
              <a:defRPr/>
            </a:pPr>
            <a:r>
              <a:rPr lang="en-US" sz="2000" dirty="0"/>
              <a:t>Useful in feature extraction, information extraction</a:t>
            </a:r>
          </a:p>
          <a:p>
            <a:pPr>
              <a:buFont typeface="Arial" charset="0"/>
              <a:buChar char="•"/>
              <a:defRPr/>
            </a:pPr>
            <a:endParaRPr lang="en-US" sz="2400" dirty="0">
              <a:ea typeface="+mn-ea"/>
            </a:endParaRPr>
          </a:p>
        </p:txBody>
      </p:sp>
      <p:sp>
        <p:nvSpPr>
          <p:cNvPr id="5" name="TextBox 4">
            <a:extLst>
              <a:ext uri="{FF2B5EF4-FFF2-40B4-BE49-F238E27FC236}">
                <a16:creationId xmlns:a16="http://schemas.microsoft.com/office/drawing/2014/main" id="{F5712086-1E7F-5A49-9BFB-E16E3984E723}"/>
              </a:ext>
            </a:extLst>
          </p:cNvPr>
          <p:cNvSpPr txBox="1"/>
          <p:nvPr/>
        </p:nvSpPr>
        <p:spPr>
          <a:xfrm>
            <a:off x="479427" y="6637295"/>
            <a:ext cx="8218486" cy="253916"/>
          </a:xfrm>
          <a:prstGeom prst="rect">
            <a:avLst/>
          </a:prstGeom>
          <a:noFill/>
        </p:spPr>
        <p:txBody>
          <a:bodyPr wrap="square" rtlCol="0">
            <a:spAutoFit/>
          </a:bodyPr>
          <a:lstStyle/>
          <a:p>
            <a:pPr algn="ctr">
              <a:buFont typeface="Wingdings" charset="2"/>
              <a:buNone/>
            </a:pPr>
            <a:r>
              <a:rPr lang="en-US" altLang="x-none" sz="1050" dirty="0">
                <a:solidFill>
                  <a:schemeClr val="bg1"/>
                </a:solidFill>
              </a:rPr>
              <a:t>An Introduction to Machine Learning and Natural Language Processing Tools,  , V. </a:t>
            </a:r>
            <a:r>
              <a:rPr lang="en-US" altLang="x-none" sz="1050" dirty="0" err="1">
                <a:solidFill>
                  <a:schemeClr val="bg1"/>
                </a:solidFill>
              </a:rPr>
              <a:t>Srikumar</a:t>
            </a:r>
            <a:r>
              <a:rPr lang="en-US" altLang="x-none" sz="1050" dirty="0">
                <a:solidFill>
                  <a:schemeClr val="bg1"/>
                </a:solidFill>
              </a:rPr>
              <a:t>, M. Sammons, N. </a:t>
            </a:r>
            <a:r>
              <a:rPr lang="en-US" altLang="x-none" sz="1050" dirty="0" err="1">
                <a:solidFill>
                  <a:schemeClr val="bg1"/>
                </a:solidFill>
              </a:rPr>
              <a:t>Rizzolo</a:t>
            </a:r>
            <a:r>
              <a:rPr lang="en-US" altLang="x-none" sz="1050" dirty="0">
                <a:solidFill>
                  <a:schemeClr val="bg1"/>
                </a:solidFill>
              </a:rPr>
              <a:t> </a:t>
            </a:r>
            <a:endParaRPr lang="en-US" sz="1050" dirty="0">
              <a:solidFill>
                <a:schemeClr val="bg1"/>
              </a:solidFill>
            </a:endParaRPr>
          </a:p>
        </p:txBody>
      </p:sp>
    </p:spTree>
    <p:extLst>
      <p:ext uri="{BB962C8B-B14F-4D97-AF65-F5344CB8AC3E}">
        <p14:creationId xmlns:p14="http://schemas.microsoft.com/office/powerpoint/2010/main" val="2096170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990600"/>
          </a:xfrm>
        </p:spPr>
        <p:txBody>
          <a:bodyPr/>
          <a:lstStyle/>
          <a:p>
            <a:r>
              <a:rPr lang="en-US" altLang="x-none" dirty="0"/>
              <a:t>Semantic Role Labeling (SRL)</a:t>
            </a:r>
          </a:p>
        </p:txBody>
      </p:sp>
      <p:pic>
        <p:nvPicPr>
          <p:cNvPr id="14341" name="Picture 2" descr="SR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10368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SR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6150"/>
            <a:ext cx="6946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flipH="1">
            <a:off x="2514600" y="3505200"/>
            <a:ext cx="2438400" cy="3048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0"/>
          <p:cNvSpPr>
            <a:spLocks noChangeShapeType="1"/>
          </p:cNvSpPr>
          <p:nvPr/>
        </p:nvSpPr>
        <p:spPr bwMode="auto">
          <a:xfrm flipH="1" flipV="1">
            <a:off x="2438400" y="3048000"/>
            <a:ext cx="2514600" cy="4572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Line 11"/>
          <p:cNvSpPr>
            <a:spLocks noChangeShapeType="1"/>
          </p:cNvSpPr>
          <p:nvPr/>
        </p:nvSpPr>
        <p:spPr bwMode="auto">
          <a:xfrm flipH="1">
            <a:off x="2514600" y="3505200"/>
            <a:ext cx="2438400" cy="12954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Line 13"/>
          <p:cNvSpPr>
            <a:spLocks noChangeShapeType="1"/>
          </p:cNvSpPr>
          <p:nvPr/>
        </p:nvSpPr>
        <p:spPr bwMode="auto">
          <a:xfrm flipH="1">
            <a:off x="4038600" y="4267200"/>
            <a:ext cx="1066800" cy="11430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Line 14"/>
          <p:cNvSpPr>
            <a:spLocks noChangeShapeType="1"/>
          </p:cNvSpPr>
          <p:nvPr/>
        </p:nvSpPr>
        <p:spPr bwMode="auto">
          <a:xfrm flipH="1">
            <a:off x="4038600" y="4267200"/>
            <a:ext cx="1066800" cy="15240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15"/>
          <p:cNvSpPr>
            <a:spLocks noChangeShapeType="1"/>
          </p:cNvSpPr>
          <p:nvPr/>
        </p:nvSpPr>
        <p:spPr bwMode="auto">
          <a:xfrm flipH="1" flipV="1">
            <a:off x="4038600" y="2819400"/>
            <a:ext cx="1066800" cy="14478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Oval 2"/>
          <p:cNvSpPr/>
          <p:nvPr/>
        </p:nvSpPr>
        <p:spPr>
          <a:xfrm>
            <a:off x="4944616" y="3284984"/>
            <a:ext cx="419472" cy="419472"/>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944616" y="4057464"/>
            <a:ext cx="419472" cy="419472"/>
          </a:xfrm>
          <a:prstGeom prst="ellipse">
            <a:avLst/>
          </a:prstGeom>
          <a:solidFill>
            <a:schemeClr val="accent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946150"/>
            <a:ext cx="4572000" cy="3946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170762" y="976796"/>
            <a:ext cx="6851306" cy="75940"/>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C4302843-D989-B94B-8CE9-9B9ADAD478F5}"/>
              </a:ext>
            </a:extLst>
          </p:cNvPr>
          <p:cNvSpPr txBox="1"/>
          <p:nvPr/>
        </p:nvSpPr>
        <p:spPr>
          <a:xfrm>
            <a:off x="479427" y="6637295"/>
            <a:ext cx="8218486" cy="253916"/>
          </a:xfrm>
          <a:prstGeom prst="rect">
            <a:avLst/>
          </a:prstGeom>
          <a:noFill/>
        </p:spPr>
        <p:txBody>
          <a:bodyPr wrap="square" rtlCol="0">
            <a:spAutoFit/>
          </a:bodyPr>
          <a:lstStyle/>
          <a:p>
            <a:pPr algn="ctr">
              <a:buFont typeface="Wingdings" charset="2"/>
              <a:buNone/>
            </a:pPr>
            <a:r>
              <a:rPr lang="en-US" altLang="x-none" sz="1050" dirty="0">
                <a:solidFill>
                  <a:schemeClr val="bg1"/>
                </a:solidFill>
              </a:rPr>
              <a:t>An Introduction to Machine Learning and Natural Language Processing Tools,  , V. </a:t>
            </a:r>
            <a:r>
              <a:rPr lang="en-US" altLang="x-none" sz="1050" dirty="0" err="1">
                <a:solidFill>
                  <a:schemeClr val="bg1"/>
                </a:solidFill>
              </a:rPr>
              <a:t>Srikumar</a:t>
            </a:r>
            <a:r>
              <a:rPr lang="en-US" altLang="x-none" sz="1050" dirty="0">
                <a:solidFill>
                  <a:schemeClr val="bg1"/>
                </a:solidFill>
              </a:rPr>
              <a:t>, M. Sammons, N. </a:t>
            </a:r>
            <a:r>
              <a:rPr lang="en-US" altLang="x-none" sz="1050" dirty="0" err="1">
                <a:solidFill>
                  <a:schemeClr val="bg1"/>
                </a:solidFill>
              </a:rPr>
              <a:t>Rizzolo</a:t>
            </a:r>
            <a:r>
              <a:rPr lang="en-US" altLang="x-none" sz="1050" dirty="0">
                <a:solidFill>
                  <a:schemeClr val="bg1"/>
                </a:solidFill>
              </a:rPr>
              <a:t> </a:t>
            </a:r>
            <a:endParaRPr lang="en-US" sz="1050" dirty="0">
              <a:solidFill>
                <a:schemeClr val="bg1"/>
              </a:solidFill>
            </a:endParaRPr>
          </a:p>
        </p:txBody>
      </p:sp>
      <p:sp>
        <p:nvSpPr>
          <p:cNvPr id="19" name="Content Placeholder 2">
            <a:extLst>
              <a:ext uri="{FF2B5EF4-FFF2-40B4-BE49-F238E27FC236}">
                <a16:creationId xmlns:a16="http://schemas.microsoft.com/office/drawing/2014/main" id="{407A9839-01F6-AD45-A44C-472EBCFC2374}"/>
              </a:ext>
            </a:extLst>
          </p:cNvPr>
          <p:cNvSpPr txBox="1">
            <a:spLocks/>
          </p:cNvSpPr>
          <p:nvPr/>
        </p:nvSpPr>
        <p:spPr bwMode="auto">
          <a:xfrm>
            <a:off x="5793928" y="2480448"/>
            <a:ext cx="3032572" cy="3733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r>
              <a:rPr lang="en-US" altLang="x-none" sz="2000" kern="0"/>
              <a:t>SRL reveals </a:t>
            </a:r>
            <a:r>
              <a:rPr lang="en-US" altLang="x-none" sz="2000" kern="0">
                <a:solidFill>
                  <a:srgbClr val="FF0000"/>
                </a:solidFill>
              </a:rPr>
              <a:t>relations and arguments </a:t>
            </a:r>
            <a:r>
              <a:rPr lang="en-US" altLang="x-none" sz="2000" kern="0"/>
              <a:t>in the sentence (where relations are expressed as verbs)</a:t>
            </a:r>
          </a:p>
          <a:p>
            <a:r>
              <a:rPr lang="en-US" altLang="x-none" sz="2000" kern="0"/>
              <a:t>Cannot abstract over variability of expressing the relations – e.g. kill vs. murder vs. slay…</a:t>
            </a:r>
            <a:endParaRPr lang="en-US" altLang="x-none" sz="2000" kern="0" dirty="0"/>
          </a:p>
        </p:txBody>
      </p:sp>
    </p:spTree>
    <p:extLst>
      <p:ext uri="{BB962C8B-B14F-4D97-AF65-F5344CB8AC3E}">
        <p14:creationId xmlns:p14="http://schemas.microsoft.com/office/powerpoint/2010/main" val="1143395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1000"/>
                                        <p:tgtEl>
                                          <p:spTgt spid="1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0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US" altLang="zh-TW">
                <a:ea typeface="新細明體" charset="-120"/>
              </a:rPr>
              <a:t>Why is SRL Important – </a:t>
            </a:r>
            <a:r>
              <a:rPr lang="en-US" altLang="zh-TW" i="1">
                <a:ea typeface="新細明體" charset="-120"/>
              </a:rPr>
              <a:t>Applications</a:t>
            </a:r>
          </a:p>
        </p:txBody>
      </p:sp>
      <p:sp>
        <p:nvSpPr>
          <p:cNvPr id="634883" name="Rectangle 3"/>
          <p:cNvSpPr>
            <a:spLocks noGrp="1" noChangeArrowheads="1"/>
          </p:cNvSpPr>
          <p:nvPr>
            <p:ph type="body" idx="1"/>
          </p:nvPr>
        </p:nvSpPr>
        <p:spPr>
          <a:xfrm>
            <a:off x="434420" y="1219200"/>
            <a:ext cx="8229600" cy="4876800"/>
          </a:xfrm>
        </p:spPr>
        <p:txBody>
          <a:bodyPr/>
          <a:lstStyle/>
          <a:p>
            <a:pPr>
              <a:lnSpc>
                <a:spcPct val="80000"/>
              </a:lnSpc>
            </a:pPr>
            <a:r>
              <a:rPr lang="en-US" altLang="zh-TW" sz="2400" dirty="0">
                <a:ea typeface="新細明體" charset="-120"/>
              </a:rPr>
              <a:t>Question Answering</a:t>
            </a:r>
          </a:p>
          <a:p>
            <a:pPr lvl="1">
              <a:lnSpc>
                <a:spcPct val="80000"/>
              </a:lnSpc>
            </a:pPr>
            <a:r>
              <a:rPr lang="en-US" altLang="zh-TW" sz="2000" dirty="0">
                <a:ea typeface="新細明體" charset="-120"/>
              </a:rPr>
              <a:t>Q: When was Napoleon defeated?</a:t>
            </a:r>
          </a:p>
          <a:p>
            <a:pPr lvl="1">
              <a:lnSpc>
                <a:spcPct val="80000"/>
              </a:lnSpc>
            </a:pPr>
            <a:r>
              <a:rPr lang="en-US" altLang="zh-TW" sz="2000" dirty="0">
                <a:ea typeface="新細明體" charset="-120"/>
              </a:rPr>
              <a:t>Look for: </a:t>
            </a:r>
            <a:r>
              <a:rPr lang="en-US" altLang="zh-TW" sz="1800" dirty="0">
                <a:solidFill>
                  <a:srgbClr val="008000"/>
                </a:solidFill>
                <a:ea typeface="新細明體" charset="-120"/>
              </a:rPr>
              <a:t>[</a:t>
            </a:r>
            <a:r>
              <a:rPr lang="en-US" altLang="zh-TW" sz="1800" baseline="-15000" dirty="0">
                <a:solidFill>
                  <a:srgbClr val="008000"/>
                </a:solidFill>
                <a:ea typeface="新細明體" charset="-120"/>
              </a:rPr>
              <a:t>PATIENT</a:t>
            </a:r>
            <a:r>
              <a:rPr lang="en-US" altLang="zh-TW" sz="1800" dirty="0">
                <a:solidFill>
                  <a:srgbClr val="008000"/>
                </a:solidFill>
                <a:ea typeface="新細明體" charset="-120"/>
              </a:rPr>
              <a:t> Napoleon]</a:t>
            </a:r>
            <a:r>
              <a:rPr lang="en-US" altLang="zh-TW" sz="1800" dirty="0">
                <a:ea typeface="新細明體" charset="-120"/>
              </a:rPr>
              <a:t>  [</a:t>
            </a:r>
            <a:r>
              <a:rPr lang="en-US" altLang="zh-TW" sz="1800" baseline="-15000" dirty="0">
                <a:solidFill>
                  <a:srgbClr val="333300"/>
                </a:solidFill>
                <a:ea typeface="新細明體" charset="-120"/>
              </a:rPr>
              <a:t>PRED</a:t>
            </a:r>
            <a:r>
              <a:rPr lang="en-US" altLang="zh-TW" sz="1800" dirty="0">
                <a:ea typeface="新細明體" charset="-120"/>
              </a:rPr>
              <a:t> </a:t>
            </a:r>
            <a:r>
              <a:rPr lang="en-US" altLang="zh-TW" sz="1800" b="1" dirty="0">
                <a:ea typeface="新細明體" charset="-120"/>
              </a:rPr>
              <a:t>defeat-</a:t>
            </a:r>
            <a:r>
              <a:rPr lang="en-US" altLang="zh-TW" sz="1800" b="1" dirty="0" err="1">
                <a:ea typeface="新細明體" charset="-120"/>
              </a:rPr>
              <a:t>synset</a:t>
            </a:r>
            <a:r>
              <a:rPr lang="en-US" altLang="zh-TW" sz="1800" dirty="0">
                <a:ea typeface="新細明體" charset="-120"/>
              </a:rPr>
              <a:t>] </a:t>
            </a:r>
            <a:r>
              <a:rPr lang="en-US" altLang="zh-TW" sz="1800" dirty="0">
                <a:solidFill>
                  <a:srgbClr val="FF0000"/>
                </a:solidFill>
                <a:ea typeface="新細明體" charset="-120"/>
              </a:rPr>
              <a:t>[</a:t>
            </a:r>
            <a:r>
              <a:rPr lang="en-US" altLang="zh-TW" sz="1800" baseline="-15000" dirty="0">
                <a:solidFill>
                  <a:srgbClr val="FF0000"/>
                </a:solidFill>
                <a:ea typeface="新細明體" charset="-120"/>
              </a:rPr>
              <a:t>ARGM-TMP</a:t>
            </a:r>
            <a:r>
              <a:rPr lang="en-US" altLang="zh-TW" sz="1800" dirty="0">
                <a:solidFill>
                  <a:srgbClr val="FF0000"/>
                </a:solidFill>
                <a:ea typeface="新細明體" charset="-120"/>
              </a:rPr>
              <a:t> *ANS*]</a:t>
            </a:r>
          </a:p>
          <a:p>
            <a:pPr lvl="4">
              <a:lnSpc>
                <a:spcPct val="80000"/>
              </a:lnSpc>
            </a:pPr>
            <a:endParaRPr lang="en-US" altLang="zh-TW" sz="1400" dirty="0">
              <a:solidFill>
                <a:srgbClr val="FF0000"/>
              </a:solidFill>
              <a:ea typeface="新細明體" charset="-120"/>
            </a:endParaRPr>
          </a:p>
          <a:p>
            <a:pPr>
              <a:lnSpc>
                <a:spcPct val="80000"/>
              </a:lnSpc>
            </a:pPr>
            <a:r>
              <a:rPr lang="en-US" altLang="zh-TW" sz="2400" dirty="0">
                <a:ea typeface="新細明體" charset="-120"/>
              </a:rPr>
              <a:t>Machine Translation</a:t>
            </a:r>
          </a:p>
          <a:p>
            <a:pPr lvl="1">
              <a:lnSpc>
                <a:spcPct val="80000"/>
              </a:lnSpc>
              <a:buFont typeface="Wingdings" charset="2"/>
              <a:buNone/>
            </a:pPr>
            <a:r>
              <a:rPr lang="en-US" altLang="zh-TW" sz="1800" u="sng" dirty="0">
                <a:ea typeface="新細明體" charset="-120"/>
              </a:rPr>
              <a:t>English  (SVO)</a:t>
            </a:r>
            <a:r>
              <a:rPr lang="en-US" altLang="zh-TW" sz="1800" dirty="0">
                <a:ea typeface="新細明體" charset="-120"/>
              </a:rPr>
              <a:t>                              </a:t>
            </a:r>
            <a:r>
              <a:rPr lang="en-US" altLang="zh-TW" sz="1800" u="sng" dirty="0">
                <a:ea typeface="新細明體" charset="-120"/>
              </a:rPr>
              <a:t>Farsi  (SOV)</a:t>
            </a:r>
          </a:p>
          <a:p>
            <a:pPr lvl="1">
              <a:lnSpc>
                <a:spcPct val="80000"/>
              </a:lnSpc>
              <a:buFont typeface="Wingdings" charset="2"/>
              <a:buNone/>
            </a:pPr>
            <a:r>
              <a:rPr lang="en-US" altLang="zh-TW" sz="1800" dirty="0">
                <a:solidFill>
                  <a:srgbClr val="CC3300"/>
                </a:solidFill>
                <a:ea typeface="新細明體" charset="-120"/>
              </a:rPr>
              <a:t>[</a:t>
            </a:r>
            <a:r>
              <a:rPr lang="en-US" altLang="zh-TW" sz="1800" baseline="-15000" dirty="0">
                <a:solidFill>
                  <a:srgbClr val="CC3300"/>
                </a:solidFill>
                <a:ea typeface="新細明體" charset="-120"/>
              </a:rPr>
              <a:t>AGENT</a:t>
            </a:r>
            <a:r>
              <a:rPr lang="en-US" altLang="zh-TW" sz="1800" dirty="0">
                <a:solidFill>
                  <a:srgbClr val="CC3300"/>
                </a:solidFill>
                <a:ea typeface="新細明體" charset="-120"/>
              </a:rPr>
              <a:t> The little boy]</a:t>
            </a:r>
            <a:r>
              <a:rPr lang="en-US" altLang="zh-TW" sz="1800" dirty="0">
                <a:ea typeface="新細明體" charset="-120"/>
              </a:rPr>
              <a:t>           	</a:t>
            </a:r>
            <a:r>
              <a:rPr lang="en-US" altLang="zh-TW" sz="1800" dirty="0">
                <a:solidFill>
                  <a:srgbClr val="CC3300"/>
                </a:solidFill>
                <a:ea typeface="新細明體" charset="-120"/>
              </a:rPr>
              <a:t>[</a:t>
            </a:r>
            <a:r>
              <a:rPr lang="en-US" altLang="zh-TW" sz="1800" baseline="-15000" dirty="0">
                <a:solidFill>
                  <a:srgbClr val="CC3300"/>
                </a:solidFill>
                <a:ea typeface="新細明體" charset="-120"/>
              </a:rPr>
              <a:t>AGENT</a:t>
            </a:r>
            <a:r>
              <a:rPr lang="en-US" altLang="zh-TW" sz="1800" dirty="0">
                <a:solidFill>
                  <a:srgbClr val="CC3300"/>
                </a:solidFill>
                <a:ea typeface="新細明體" charset="-120"/>
              </a:rPr>
              <a:t> </a:t>
            </a:r>
            <a:r>
              <a:rPr lang="en-US" altLang="zh-TW" sz="1800" dirty="0" err="1">
                <a:solidFill>
                  <a:srgbClr val="CC3300"/>
                </a:solidFill>
                <a:ea typeface="新細明體" charset="-120"/>
              </a:rPr>
              <a:t>pesar</a:t>
            </a:r>
            <a:r>
              <a:rPr lang="en-US" altLang="zh-TW" sz="1800" dirty="0">
                <a:solidFill>
                  <a:srgbClr val="CC3300"/>
                </a:solidFill>
                <a:ea typeface="新細明體" charset="-120"/>
              </a:rPr>
              <a:t> </a:t>
            </a:r>
            <a:r>
              <a:rPr lang="en-US" altLang="zh-TW" sz="1800" dirty="0" err="1">
                <a:solidFill>
                  <a:srgbClr val="CC3300"/>
                </a:solidFill>
                <a:ea typeface="新細明體" charset="-120"/>
              </a:rPr>
              <a:t>koocholo</a:t>
            </a:r>
            <a:r>
              <a:rPr lang="en-US" altLang="zh-TW" sz="1800" dirty="0">
                <a:solidFill>
                  <a:srgbClr val="CC3300"/>
                </a:solidFill>
                <a:ea typeface="新細明體" charset="-120"/>
              </a:rPr>
              <a:t>]</a:t>
            </a:r>
            <a:r>
              <a:rPr lang="en-US" altLang="zh-TW" sz="1800" dirty="0">
                <a:ea typeface="新細明體" charset="-120"/>
              </a:rPr>
              <a:t>  boy-little</a:t>
            </a:r>
          </a:p>
          <a:p>
            <a:pPr lvl="1">
              <a:lnSpc>
                <a:spcPct val="80000"/>
              </a:lnSpc>
              <a:buFont typeface="Wingdings" charset="2"/>
              <a:buNone/>
            </a:pPr>
            <a:r>
              <a:rPr lang="en-US" altLang="zh-TW" sz="1800" dirty="0">
                <a:ea typeface="新細明體" charset="-120"/>
              </a:rPr>
              <a:t>[</a:t>
            </a:r>
            <a:r>
              <a:rPr lang="en-US" altLang="zh-TW" sz="1800" baseline="-15000" dirty="0">
                <a:ea typeface="新細明體" charset="-120"/>
              </a:rPr>
              <a:t>PRED</a:t>
            </a:r>
            <a:r>
              <a:rPr lang="en-US" altLang="zh-TW" sz="1800" dirty="0">
                <a:ea typeface="新細明體" charset="-120"/>
              </a:rPr>
              <a:t> </a:t>
            </a:r>
            <a:r>
              <a:rPr lang="en-US" altLang="zh-TW" sz="1800" b="1" dirty="0">
                <a:ea typeface="新細明體" charset="-120"/>
              </a:rPr>
              <a:t>kicked</a:t>
            </a:r>
            <a:r>
              <a:rPr lang="en-US" altLang="zh-TW" sz="1800" dirty="0">
                <a:ea typeface="新細明體" charset="-120"/>
              </a:rPr>
              <a:t>]                      		</a:t>
            </a:r>
            <a:r>
              <a:rPr lang="en-US" altLang="zh-TW" sz="1800" dirty="0">
                <a:solidFill>
                  <a:schemeClr val="tx2"/>
                </a:solidFill>
                <a:ea typeface="新細明體" charset="-120"/>
              </a:rPr>
              <a:t>[</a:t>
            </a:r>
            <a:r>
              <a:rPr lang="en-US" altLang="zh-TW" sz="1800" baseline="-15000" dirty="0">
                <a:solidFill>
                  <a:schemeClr val="tx2"/>
                </a:solidFill>
                <a:ea typeface="新細明體" charset="-120"/>
              </a:rPr>
              <a:t>THEME</a:t>
            </a:r>
            <a:r>
              <a:rPr lang="en-US" altLang="zh-TW" sz="1800" dirty="0">
                <a:solidFill>
                  <a:schemeClr val="tx2"/>
                </a:solidFill>
                <a:ea typeface="新細明體" charset="-120"/>
              </a:rPr>
              <a:t> </a:t>
            </a:r>
            <a:r>
              <a:rPr lang="en-US" altLang="zh-TW" sz="1800" dirty="0" err="1">
                <a:solidFill>
                  <a:schemeClr val="tx2"/>
                </a:solidFill>
                <a:ea typeface="新細明體" charset="-120"/>
              </a:rPr>
              <a:t>toop</a:t>
            </a:r>
            <a:r>
              <a:rPr lang="en-US" altLang="zh-TW" sz="1800" dirty="0">
                <a:solidFill>
                  <a:schemeClr val="tx2"/>
                </a:solidFill>
                <a:ea typeface="新細明體" charset="-120"/>
              </a:rPr>
              <a:t> </a:t>
            </a:r>
            <a:r>
              <a:rPr lang="en-US" altLang="zh-TW" sz="1800" dirty="0" err="1">
                <a:solidFill>
                  <a:schemeClr val="tx2"/>
                </a:solidFill>
                <a:ea typeface="新細明體" charset="-120"/>
              </a:rPr>
              <a:t>germezi</a:t>
            </a:r>
            <a:r>
              <a:rPr lang="en-US" altLang="zh-TW" sz="1800" dirty="0">
                <a:solidFill>
                  <a:schemeClr val="tx2"/>
                </a:solidFill>
                <a:ea typeface="新細明體" charset="-120"/>
              </a:rPr>
              <a:t>]</a:t>
            </a:r>
            <a:r>
              <a:rPr lang="en-US" altLang="zh-TW" sz="1800" dirty="0">
                <a:ea typeface="新細明體" charset="-120"/>
              </a:rPr>
              <a:t>      ball-red</a:t>
            </a:r>
          </a:p>
          <a:p>
            <a:pPr lvl="1">
              <a:lnSpc>
                <a:spcPct val="80000"/>
              </a:lnSpc>
              <a:buFont typeface="Wingdings" charset="2"/>
              <a:buNone/>
            </a:pPr>
            <a:r>
              <a:rPr lang="en-US" altLang="zh-TW" sz="1800" dirty="0">
                <a:solidFill>
                  <a:schemeClr val="tx2"/>
                </a:solidFill>
                <a:ea typeface="新細明體" charset="-120"/>
              </a:rPr>
              <a:t>[</a:t>
            </a:r>
            <a:r>
              <a:rPr lang="en-US" altLang="zh-TW" sz="1800" baseline="-15000" dirty="0">
                <a:solidFill>
                  <a:schemeClr val="tx2"/>
                </a:solidFill>
                <a:ea typeface="新細明體" charset="-120"/>
              </a:rPr>
              <a:t>THEME</a:t>
            </a:r>
            <a:r>
              <a:rPr lang="en-US" altLang="zh-TW" sz="1800" dirty="0">
                <a:solidFill>
                  <a:schemeClr val="tx2"/>
                </a:solidFill>
                <a:ea typeface="新細明體" charset="-120"/>
              </a:rPr>
              <a:t> the red ball]</a:t>
            </a:r>
            <a:r>
              <a:rPr lang="en-US" altLang="zh-TW" sz="1800" dirty="0">
                <a:ea typeface="新細明體" charset="-120"/>
              </a:rPr>
              <a:t>              	</a:t>
            </a:r>
            <a:r>
              <a:rPr lang="en-US" altLang="zh-TW" sz="1800" dirty="0">
                <a:solidFill>
                  <a:srgbClr val="008000"/>
                </a:solidFill>
                <a:ea typeface="新細明體" charset="-120"/>
              </a:rPr>
              <a:t>[</a:t>
            </a:r>
            <a:r>
              <a:rPr lang="en-US" altLang="zh-TW" sz="1800" baseline="-15000" dirty="0">
                <a:solidFill>
                  <a:srgbClr val="008000"/>
                </a:solidFill>
                <a:ea typeface="新細明體" charset="-120"/>
              </a:rPr>
              <a:t>ARGM-MNR</a:t>
            </a:r>
            <a:r>
              <a:rPr lang="en-US" altLang="zh-TW" sz="1800" dirty="0">
                <a:solidFill>
                  <a:srgbClr val="008000"/>
                </a:solidFill>
                <a:ea typeface="新細明體" charset="-120"/>
              </a:rPr>
              <a:t> </a:t>
            </a:r>
            <a:r>
              <a:rPr lang="en-US" altLang="zh-TW" sz="1800" dirty="0" err="1">
                <a:solidFill>
                  <a:srgbClr val="008000"/>
                </a:solidFill>
                <a:ea typeface="新細明體" charset="-120"/>
              </a:rPr>
              <a:t>moqtam</a:t>
            </a:r>
            <a:r>
              <a:rPr lang="en-US" altLang="zh-TW" sz="1800" dirty="0">
                <a:solidFill>
                  <a:srgbClr val="008000"/>
                </a:solidFill>
                <a:ea typeface="新細明體" charset="-120"/>
              </a:rPr>
              <a:t>]</a:t>
            </a:r>
            <a:r>
              <a:rPr lang="en-US" altLang="zh-TW" sz="1800" dirty="0">
                <a:ea typeface="新細明體" charset="-120"/>
              </a:rPr>
              <a:t>    hard-adverb </a:t>
            </a:r>
          </a:p>
          <a:p>
            <a:pPr lvl="1">
              <a:lnSpc>
                <a:spcPct val="80000"/>
              </a:lnSpc>
              <a:buFont typeface="Wingdings" charset="2"/>
              <a:buNone/>
            </a:pPr>
            <a:r>
              <a:rPr lang="en-US" altLang="zh-TW" sz="1800" dirty="0">
                <a:solidFill>
                  <a:srgbClr val="008000"/>
                </a:solidFill>
                <a:ea typeface="新細明體" charset="-120"/>
              </a:rPr>
              <a:t>[</a:t>
            </a:r>
            <a:r>
              <a:rPr lang="en-US" altLang="zh-TW" sz="1800" baseline="-15000" dirty="0">
                <a:solidFill>
                  <a:srgbClr val="008000"/>
                </a:solidFill>
                <a:ea typeface="新細明體" charset="-120"/>
              </a:rPr>
              <a:t>ARGM-MNR</a:t>
            </a:r>
            <a:r>
              <a:rPr lang="en-US" altLang="zh-TW" sz="1800" dirty="0">
                <a:solidFill>
                  <a:srgbClr val="008000"/>
                </a:solidFill>
                <a:ea typeface="新細明體" charset="-120"/>
              </a:rPr>
              <a:t> hard]</a:t>
            </a:r>
            <a:r>
              <a:rPr lang="en-US" altLang="zh-TW" sz="1800" dirty="0">
                <a:ea typeface="新細明體" charset="-120"/>
              </a:rPr>
              <a:t>                    	[</a:t>
            </a:r>
            <a:r>
              <a:rPr lang="en-US" altLang="zh-TW" sz="1800" baseline="-15000" dirty="0">
                <a:ea typeface="新細明體" charset="-120"/>
              </a:rPr>
              <a:t>PRED</a:t>
            </a:r>
            <a:r>
              <a:rPr lang="en-US" altLang="zh-TW" sz="1800" dirty="0">
                <a:ea typeface="新細明體" charset="-120"/>
              </a:rPr>
              <a:t>  </a:t>
            </a:r>
            <a:r>
              <a:rPr lang="en-US" altLang="zh-TW" sz="1800" b="1" dirty="0" err="1">
                <a:ea typeface="新細明體" charset="-120"/>
              </a:rPr>
              <a:t>zaad</a:t>
            </a:r>
            <a:r>
              <a:rPr lang="en-US" altLang="zh-TW" sz="1800" b="1" dirty="0">
                <a:ea typeface="新細明體" charset="-120"/>
              </a:rPr>
              <a:t>-e</a:t>
            </a:r>
            <a:r>
              <a:rPr lang="en-US" altLang="zh-TW" sz="1800" dirty="0">
                <a:ea typeface="新細明體" charset="-120"/>
              </a:rPr>
              <a:t>]                 hit-past</a:t>
            </a:r>
          </a:p>
          <a:p>
            <a:pPr lvl="4">
              <a:lnSpc>
                <a:spcPct val="80000"/>
              </a:lnSpc>
            </a:pPr>
            <a:endParaRPr lang="en-US" altLang="zh-TW" sz="1600" dirty="0">
              <a:ea typeface="新細明體" charset="-120"/>
            </a:endParaRPr>
          </a:p>
          <a:p>
            <a:pPr>
              <a:lnSpc>
                <a:spcPct val="80000"/>
              </a:lnSpc>
            </a:pPr>
            <a:r>
              <a:rPr lang="en-US" altLang="zh-TW" sz="2400" dirty="0">
                <a:ea typeface="新細明體" charset="-120"/>
              </a:rPr>
              <a:t>Document Summarization</a:t>
            </a:r>
          </a:p>
          <a:p>
            <a:pPr lvl="1">
              <a:lnSpc>
                <a:spcPct val="80000"/>
              </a:lnSpc>
            </a:pPr>
            <a:r>
              <a:rPr lang="en-US" altLang="zh-TW" sz="2000" dirty="0">
                <a:ea typeface="新細明體" charset="-120"/>
              </a:rPr>
              <a:t>Predicates and Heads of Roles summarize content</a:t>
            </a:r>
          </a:p>
          <a:p>
            <a:pPr lvl="4">
              <a:lnSpc>
                <a:spcPct val="80000"/>
              </a:lnSpc>
            </a:pPr>
            <a:endParaRPr lang="en-US" altLang="zh-TW" sz="1600" dirty="0">
              <a:ea typeface="新細明體" charset="-120"/>
            </a:endParaRPr>
          </a:p>
          <a:p>
            <a:pPr>
              <a:lnSpc>
                <a:spcPct val="80000"/>
              </a:lnSpc>
            </a:pPr>
            <a:r>
              <a:rPr lang="en-US" altLang="zh-TW" sz="2400" dirty="0">
                <a:ea typeface="新細明體" charset="-120"/>
              </a:rPr>
              <a:t>Information Extraction</a:t>
            </a:r>
          </a:p>
          <a:p>
            <a:pPr lvl="1">
              <a:lnSpc>
                <a:spcPct val="80000"/>
              </a:lnSpc>
            </a:pPr>
            <a:r>
              <a:rPr lang="en-US" altLang="zh-TW" sz="2000" dirty="0">
                <a:ea typeface="新細明體" charset="-120"/>
              </a:rPr>
              <a:t>SRL can be used to construct useful rules for IE</a:t>
            </a:r>
          </a:p>
        </p:txBody>
      </p:sp>
      <p:sp>
        <p:nvSpPr>
          <p:cNvPr id="634884" name="Oval 4"/>
          <p:cNvSpPr>
            <a:spLocks noChangeArrowheads="1"/>
          </p:cNvSpPr>
          <p:nvPr/>
        </p:nvSpPr>
        <p:spPr bwMode="auto">
          <a:xfrm>
            <a:off x="304800" y="5181906"/>
            <a:ext cx="3962400" cy="50405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4"/>
          <p:cNvSpPr/>
          <p:nvPr/>
        </p:nvSpPr>
        <p:spPr>
          <a:xfrm>
            <a:off x="1285238" y="6648415"/>
            <a:ext cx="6408712" cy="253916"/>
          </a:xfrm>
          <a:prstGeom prst="rect">
            <a:avLst/>
          </a:prstGeom>
        </p:spPr>
        <p:txBody>
          <a:bodyPr wrap="square">
            <a:spAutoFit/>
          </a:bodyPr>
          <a:lstStyle/>
          <a:p>
            <a:pPr algn="ctr"/>
            <a:r>
              <a:rPr lang="en-US" altLang="zh-TW" sz="1050" dirty="0">
                <a:solidFill>
                  <a:schemeClr val="bg1"/>
                </a:solidFill>
                <a:ea typeface="新細明體" charset="-120"/>
              </a:rPr>
              <a:t>Automatic Semantic Role Labeling, S. Wen-tau </a:t>
            </a:r>
            <a:r>
              <a:rPr lang="en-US" altLang="zh-TW" sz="1050" dirty="0" err="1">
                <a:solidFill>
                  <a:schemeClr val="bg1"/>
                </a:solidFill>
                <a:ea typeface="新細明體" charset="-120"/>
              </a:rPr>
              <a:t>Yih</a:t>
            </a:r>
            <a:r>
              <a:rPr lang="en-US" altLang="zh-TW" sz="1050" dirty="0">
                <a:solidFill>
                  <a:schemeClr val="bg1"/>
                </a:solidFill>
                <a:ea typeface="新細明體" charset="-120"/>
              </a:rPr>
              <a:t>, K. </a:t>
            </a:r>
            <a:r>
              <a:rPr lang="en-US" altLang="zh-TW" sz="1050" dirty="0" err="1">
                <a:solidFill>
                  <a:schemeClr val="bg1"/>
                </a:solidFill>
                <a:ea typeface="新細明體" charset="-120"/>
              </a:rPr>
              <a:t>Toutanova</a:t>
            </a:r>
            <a:endParaRPr lang="en-US" altLang="zh-TW" sz="1050" dirty="0">
              <a:solidFill>
                <a:schemeClr val="bg1"/>
              </a:solidFill>
              <a:ea typeface="新細明體" charset="-120"/>
            </a:endParaRPr>
          </a:p>
        </p:txBody>
      </p:sp>
    </p:spTree>
    <p:extLst>
      <p:ext uri="{BB962C8B-B14F-4D97-AF65-F5344CB8AC3E}">
        <p14:creationId xmlns:p14="http://schemas.microsoft.com/office/powerpoint/2010/main" val="1680305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Word2vec – Continuous Bag of Words</a:t>
            </a:r>
          </a:p>
        </p:txBody>
      </p:sp>
      <p:sp>
        <p:nvSpPr>
          <p:cNvPr id="3" name="Content Placeholder 2"/>
          <p:cNvSpPr>
            <a:spLocks noGrp="1"/>
          </p:cNvSpPr>
          <p:nvPr>
            <p:ph idx="1"/>
          </p:nvPr>
        </p:nvSpPr>
        <p:spPr/>
        <p:txBody>
          <a:bodyPr/>
          <a:lstStyle/>
          <a:p>
            <a:r>
              <a:rPr lang="en-US" dirty="0"/>
              <a:t>E.g. “The cat sat on floor”</a:t>
            </a:r>
          </a:p>
          <a:p>
            <a:pPr lvl="1"/>
            <a:r>
              <a:rPr lang="en-US" dirty="0"/>
              <a:t>Window size = 2</a:t>
            </a:r>
          </a:p>
        </p:txBody>
      </p:sp>
      <p:sp>
        <p:nvSpPr>
          <p:cNvPr id="4" name="Slide Number Placeholder 3"/>
          <p:cNvSpPr>
            <a:spLocks noGrp="1"/>
          </p:cNvSpPr>
          <p:nvPr>
            <p:ph type="sldNum" sz="quarter" idx="12"/>
          </p:nvPr>
        </p:nvSpPr>
        <p:spPr/>
        <p:txBody>
          <a:bodyPr/>
          <a:lstStyle/>
          <a:p>
            <a:fld id="{330EA680-D336-4FF7-8B7A-9848BB0A1C32}"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3293269" y="2276872"/>
            <a:ext cx="2878931" cy="3356630"/>
          </a:xfrm>
          <a:prstGeom prst="rect">
            <a:avLst/>
          </a:prstGeom>
        </p:spPr>
      </p:pic>
      <p:sp>
        <p:nvSpPr>
          <p:cNvPr id="6" name="TextBox 5"/>
          <p:cNvSpPr txBox="1"/>
          <p:nvPr/>
        </p:nvSpPr>
        <p:spPr>
          <a:xfrm>
            <a:off x="2600325" y="2718851"/>
            <a:ext cx="420308" cy="300082"/>
          </a:xfrm>
          <a:prstGeom prst="rect">
            <a:avLst/>
          </a:prstGeom>
          <a:noFill/>
        </p:spPr>
        <p:txBody>
          <a:bodyPr wrap="none" rtlCol="0">
            <a:spAutoFit/>
          </a:bodyPr>
          <a:lstStyle/>
          <a:p>
            <a:r>
              <a:rPr lang="en-US" sz="1350" dirty="0">
                <a:solidFill>
                  <a:srgbClr val="FF0000"/>
                </a:solidFill>
              </a:rPr>
              <a:t>the</a:t>
            </a:r>
          </a:p>
        </p:txBody>
      </p:sp>
      <p:sp>
        <p:nvSpPr>
          <p:cNvPr id="7" name="TextBox 6"/>
          <p:cNvSpPr txBox="1"/>
          <p:nvPr/>
        </p:nvSpPr>
        <p:spPr>
          <a:xfrm>
            <a:off x="2600325" y="3354645"/>
            <a:ext cx="396455" cy="300082"/>
          </a:xfrm>
          <a:prstGeom prst="rect">
            <a:avLst/>
          </a:prstGeom>
          <a:noFill/>
        </p:spPr>
        <p:txBody>
          <a:bodyPr wrap="none" rtlCol="0">
            <a:spAutoFit/>
          </a:bodyPr>
          <a:lstStyle/>
          <a:p>
            <a:r>
              <a:rPr lang="en-US" sz="1350" dirty="0">
                <a:solidFill>
                  <a:srgbClr val="FF0000"/>
                </a:solidFill>
              </a:rPr>
              <a:t>cat</a:t>
            </a:r>
          </a:p>
        </p:txBody>
      </p:sp>
      <p:sp>
        <p:nvSpPr>
          <p:cNvPr id="8" name="TextBox 7"/>
          <p:cNvSpPr txBox="1"/>
          <p:nvPr/>
        </p:nvSpPr>
        <p:spPr>
          <a:xfrm>
            <a:off x="2597326" y="4550211"/>
            <a:ext cx="367408" cy="300082"/>
          </a:xfrm>
          <a:prstGeom prst="rect">
            <a:avLst/>
          </a:prstGeom>
          <a:noFill/>
        </p:spPr>
        <p:txBody>
          <a:bodyPr wrap="none" rtlCol="0">
            <a:spAutoFit/>
          </a:bodyPr>
          <a:lstStyle/>
          <a:p>
            <a:r>
              <a:rPr lang="en-US" sz="1350" dirty="0">
                <a:solidFill>
                  <a:srgbClr val="FF0000"/>
                </a:solidFill>
              </a:rPr>
              <a:t>on</a:t>
            </a:r>
          </a:p>
        </p:txBody>
      </p:sp>
      <p:sp>
        <p:nvSpPr>
          <p:cNvPr id="9" name="TextBox 8"/>
          <p:cNvSpPr txBox="1"/>
          <p:nvPr/>
        </p:nvSpPr>
        <p:spPr>
          <a:xfrm>
            <a:off x="2600325" y="5133082"/>
            <a:ext cx="521297" cy="300082"/>
          </a:xfrm>
          <a:prstGeom prst="rect">
            <a:avLst/>
          </a:prstGeom>
          <a:noFill/>
        </p:spPr>
        <p:txBody>
          <a:bodyPr wrap="none" rtlCol="0">
            <a:spAutoFit/>
          </a:bodyPr>
          <a:lstStyle/>
          <a:p>
            <a:r>
              <a:rPr lang="en-US" sz="1350" dirty="0">
                <a:solidFill>
                  <a:srgbClr val="FF0000"/>
                </a:solidFill>
              </a:rPr>
              <a:t>floor</a:t>
            </a:r>
          </a:p>
        </p:txBody>
      </p:sp>
      <p:sp>
        <p:nvSpPr>
          <p:cNvPr id="10" name="TextBox 9"/>
          <p:cNvSpPr txBox="1"/>
          <p:nvPr/>
        </p:nvSpPr>
        <p:spPr>
          <a:xfrm>
            <a:off x="6748063" y="3955187"/>
            <a:ext cx="391454" cy="300082"/>
          </a:xfrm>
          <a:prstGeom prst="rect">
            <a:avLst/>
          </a:prstGeom>
          <a:noFill/>
        </p:spPr>
        <p:txBody>
          <a:bodyPr wrap="none" rtlCol="0">
            <a:spAutoFit/>
          </a:bodyPr>
          <a:lstStyle/>
          <a:p>
            <a:r>
              <a:rPr lang="en-US" sz="1350" dirty="0">
                <a:solidFill>
                  <a:schemeClr val="accent2">
                    <a:lumMod val="75000"/>
                  </a:schemeClr>
                </a:solidFill>
              </a:rPr>
              <a:t>sat</a:t>
            </a:r>
          </a:p>
        </p:txBody>
      </p:sp>
      <p:sp>
        <p:nvSpPr>
          <p:cNvPr id="11" name="TextBox 10">
            <a:extLst>
              <a:ext uri="{FF2B5EF4-FFF2-40B4-BE49-F238E27FC236}">
                <a16:creationId xmlns:a16="http://schemas.microsoft.com/office/drawing/2014/main" id="{EE50448F-3C81-ED42-8DE7-6CDE5488D061}"/>
              </a:ext>
            </a:extLst>
          </p:cNvPr>
          <p:cNvSpPr txBox="1"/>
          <p:nvPr/>
        </p:nvSpPr>
        <p:spPr>
          <a:xfrm>
            <a:off x="1979675" y="5919663"/>
            <a:ext cx="5206875" cy="461665"/>
          </a:xfrm>
          <a:prstGeom prst="rect">
            <a:avLst/>
          </a:prstGeom>
          <a:noFill/>
        </p:spPr>
        <p:txBody>
          <a:bodyPr wrap="none" rtlCol="0">
            <a:spAutoFit/>
          </a:bodyPr>
          <a:lstStyle/>
          <a:p>
            <a:r>
              <a:rPr lang="en-US" sz="1200" dirty="0">
                <a:solidFill>
                  <a:srgbClr val="0B05FF"/>
                </a:solidFill>
              </a:rPr>
              <a:t>Distributed Representations of Words and Phrases and their Compositionality</a:t>
            </a:r>
          </a:p>
          <a:p>
            <a:r>
              <a:rPr lang="en-US" sz="1200" dirty="0">
                <a:solidFill>
                  <a:srgbClr val="0B05FF"/>
                </a:solidFill>
              </a:rPr>
              <a:t>Tomas </a:t>
            </a:r>
            <a:r>
              <a:rPr lang="en-US" sz="1200" dirty="0" err="1">
                <a:solidFill>
                  <a:srgbClr val="0B05FF"/>
                </a:solidFill>
              </a:rPr>
              <a:t>Mikolov</a:t>
            </a:r>
            <a:r>
              <a:rPr lang="en-US" sz="1200" dirty="0">
                <a:solidFill>
                  <a:srgbClr val="0B05FF"/>
                </a:solidFill>
              </a:rPr>
              <a:t>, Ilya </a:t>
            </a:r>
            <a:r>
              <a:rPr lang="en-US" sz="1200" dirty="0" err="1">
                <a:solidFill>
                  <a:srgbClr val="0B05FF"/>
                </a:solidFill>
              </a:rPr>
              <a:t>Sutskever</a:t>
            </a:r>
            <a:r>
              <a:rPr lang="en-US" sz="1200" dirty="0">
                <a:solidFill>
                  <a:srgbClr val="0B05FF"/>
                </a:solidFill>
              </a:rPr>
              <a:t>, Kai Chen, Greg </a:t>
            </a:r>
            <a:r>
              <a:rPr lang="en-US" sz="1200" dirty="0" err="1">
                <a:solidFill>
                  <a:srgbClr val="0B05FF"/>
                </a:solidFill>
              </a:rPr>
              <a:t>Corrado</a:t>
            </a:r>
            <a:r>
              <a:rPr lang="en-US" sz="1200" dirty="0">
                <a:solidFill>
                  <a:srgbClr val="0B05FF"/>
                </a:solidFill>
              </a:rPr>
              <a:t>, Jeffrey Dean, NIPS </a:t>
            </a:r>
            <a:r>
              <a:rPr lang="en-US" sz="1200" b="1" dirty="0">
                <a:solidFill>
                  <a:srgbClr val="FF0000"/>
                </a:solidFill>
              </a:rPr>
              <a:t>2013</a:t>
            </a:r>
          </a:p>
        </p:txBody>
      </p:sp>
    </p:spTree>
    <p:extLst>
      <p:ext uri="{BB962C8B-B14F-4D97-AF65-F5344CB8AC3E}">
        <p14:creationId xmlns:p14="http://schemas.microsoft.com/office/powerpoint/2010/main" val="1075185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ChangeArrowheads="1"/>
          </p:cNvSpPr>
          <p:nvPr>
            <p:ph type="title"/>
          </p:nvPr>
        </p:nvSpPr>
        <p:spPr/>
        <p:txBody>
          <a:bodyPr/>
          <a:lstStyle/>
          <a:p>
            <a:r>
              <a:rPr lang="en-US" altLang="x-none"/>
              <a:t>Some History</a:t>
            </a:r>
          </a:p>
        </p:txBody>
      </p:sp>
      <p:sp>
        <p:nvSpPr>
          <p:cNvPr id="1327107" name="Rectangle 3"/>
          <p:cNvSpPr>
            <a:spLocks noGrp="1" noChangeArrowheads="1"/>
          </p:cNvSpPr>
          <p:nvPr>
            <p:ph type="body" idx="1"/>
          </p:nvPr>
        </p:nvSpPr>
        <p:spPr>
          <a:xfrm>
            <a:off x="434420" y="1268760"/>
            <a:ext cx="8229600" cy="3962400"/>
          </a:xfrm>
        </p:spPr>
        <p:txBody>
          <a:bodyPr/>
          <a:lstStyle/>
          <a:p>
            <a:pPr>
              <a:lnSpc>
                <a:spcPct val="90000"/>
              </a:lnSpc>
            </a:pPr>
            <a:r>
              <a:rPr lang="en-US" altLang="x-none" sz="2400" dirty="0"/>
              <a:t>Minsky 74, Fillmore 1976: </a:t>
            </a:r>
            <a:r>
              <a:rPr lang="en-US" altLang="x-none" sz="2400" i="1" dirty="0">
                <a:solidFill>
                  <a:srgbClr val="0B05FF"/>
                </a:solidFill>
              </a:rPr>
              <a:t>Frames</a:t>
            </a:r>
            <a:r>
              <a:rPr lang="en-US" altLang="x-none" sz="2400" dirty="0">
                <a:solidFill>
                  <a:srgbClr val="0B05FF"/>
                </a:solidFill>
              </a:rPr>
              <a:t> </a:t>
            </a:r>
            <a:r>
              <a:rPr lang="en-US" altLang="x-none" sz="2400" dirty="0"/>
              <a:t>describe events or situations</a:t>
            </a:r>
          </a:p>
          <a:p>
            <a:pPr lvl="1">
              <a:lnSpc>
                <a:spcPct val="90000"/>
              </a:lnSpc>
            </a:pPr>
            <a:r>
              <a:rPr lang="en-US" altLang="x-none" sz="2000" dirty="0"/>
              <a:t>Multiple </a:t>
            </a:r>
            <a:r>
              <a:rPr lang="en-US" altLang="x-none" sz="2000" dirty="0">
                <a:solidFill>
                  <a:srgbClr val="0B05FF"/>
                </a:solidFill>
              </a:rPr>
              <a:t>participants</a:t>
            </a:r>
            <a:r>
              <a:rPr lang="en-US" altLang="x-none" sz="2000" dirty="0"/>
              <a:t>, “props”, and “</a:t>
            </a:r>
            <a:r>
              <a:rPr lang="en-US" altLang="x-none" sz="2000" dirty="0">
                <a:solidFill>
                  <a:srgbClr val="0B05FF"/>
                </a:solidFill>
              </a:rPr>
              <a:t>conceptual roles</a:t>
            </a:r>
            <a:r>
              <a:rPr lang="en-US" altLang="x-none" sz="2000" dirty="0"/>
              <a:t>”</a:t>
            </a:r>
          </a:p>
          <a:p>
            <a:pPr lvl="1">
              <a:lnSpc>
                <a:spcPct val="90000"/>
              </a:lnSpc>
            </a:pPr>
            <a:r>
              <a:rPr lang="en-US" altLang="x-none" sz="2000" dirty="0"/>
              <a:t>E.g., agent, instrument, target, time, </a:t>
            </a:r>
            <a:r>
              <a:rPr lang="mr-IN" altLang="x-none" sz="2000" dirty="0"/>
              <a:t>…</a:t>
            </a:r>
            <a:endParaRPr lang="en-US" altLang="x-none" sz="2000" dirty="0"/>
          </a:p>
          <a:p>
            <a:pPr>
              <a:lnSpc>
                <a:spcPct val="90000"/>
              </a:lnSpc>
            </a:pPr>
            <a:r>
              <a:rPr lang="en-US" altLang="x-none" sz="2400" dirty="0"/>
              <a:t>Levin 1993: </a:t>
            </a:r>
            <a:r>
              <a:rPr lang="en-US" altLang="x-none" sz="2400" dirty="0">
                <a:solidFill>
                  <a:srgbClr val="0B05FF"/>
                </a:solidFill>
              </a:rPr>
              <a:t>verb class </a:t>
            </a:r>
            <a:r>
              <a:rPr lang="en-US" altLang="x-none" sz="2400" dirty="0"/>
              <a:t>defined by sets of frames (meaning-preserving alternations) a verb appears in</a:t>
            </a:r>
          </a:p>
          <a:p>
            <a:pPr lvl="1">
              <a:lnSpc>
                <a:spcPct val="90000"/>
              </a:lnSpc>
            </a:pPr>
            <a:r>
              <a:rPr lang="en-US" altLang="x-none" sz="2000" dirty="0"/>
              <a:t>{</a:t>
            </a:r>
            <a:r>
              <a:rPr lang="en-US" altLang="x-none" sz="2000" i="1" dirty="0" err="1"/>
              <a:t>break,shatter</a:t>
            </a:r>
            <a:r>
              <a:rPr lang="en-US" altLang="x-none" sz="2000" dirty="0"/>
              <a:t>,..}: </a:t>
            </a:r>
            <a:r>
              <a:rPr lang="en-US" altLang="x-none" sz="2000" i="1" dirty="0"/>
              <a:t>Glass X’s easily; John </a:t>
            </a:r>
            <a:r>
              <a:rPr lang="en-US" altLang="x-none" sz="2000" i="1" dirty="0" err="1"/>
              <a:t>Xed</a:t>
            </a:r>
            <a:r>
              <a:rPr lang="en-US" altLang="x-none" sz="2000" i="1" dirty="0"/>
              <a:t> the glass, …</a:t>
            </a:r>
          </a:p>
          <a:p>
            <a:pPr lvl="1">
              <a:lnSpc>
                <a:spcPct val="90000"/>
              </a:lnSpc>
            </a:pPr>
            <a:r>
              <a:rPr lang="en-US" altLang="x-none" sz="2000" i="1" dirty="0"/>
              <a:t>Cut </a:t>
            </a:r>
            <a:r>
              <a:rPr lang="en-US" altLang="x-none" sz="2000" dirty="0"/>
              <a:t>is different: </a:t>
            </a:r>
            <a:r>
              <a:rPr lang="en-US" altLang="x-none" sz="2000" i="1" dirty="0"/>
              <a:t>The window broke; *The window cut.</a:t>
            </a:r>
          </a:p>
          <a:p>
            <a:pPr>
              <a:lnSpc>
                <a:spcPct val="90000"/>
              </a:lnSpc>
            </a:pPr>
            <a:r>
              <a:rPr lang="en-US" altLang="x-none" sz="2400" dirty="0" err="1">
                <a:solidFill>
                  <a:srgbClr val="0B05FF"/>
                </a:solidFill>
              </a:rPr>
              <a:t>FrameNet</a:t>
            </a:r>
            <a:r>
              <a:rPr lang="en-US" altLang="x-none" sz="2400" dirty="0"/>
              <a:t>, late ’90s: based on Levin’s work: large corpus of sentences annotated with </a:t>
            </a:r>
            <a:r>
              <a:rPr lang="en-US" altLang="x-none" sz="2400" i="1" dirty="0"/>
              <a:t>frames</a:t>
            </a:r>
          </a:p>
          <a:p>
            <a:pPr>
              <a:lnSpc>
                <a:spcPct val="90000"/>
              </a:lnSpc>
            </a:pPr>
            <a:r>
              <a:rPr lang="en-US" altLang="x-none" sz="2400" dirty="0" err="1">
                <a:solidFill>
                  <a:srgbClr val="0B05FF"/>
                </a:solidFill>
              </a:rPr>
              <a:t>PropBank</a:t>
            </a:r>
            <a:endParaRPr lang="en-US" altLang="x-none" sz="2400" dirty="0">
              <a:solidFill>
                <a:srgbClr val="0B05FF"/>
              </a:solidFill>
            </a:endParaRPr>
          </a:p>
        </p:txBody>
      </p:sp>
      <p:sp>
        <p:nvSpPr>
          <p:cNvPr id="5" name="Rectangle 4">
            <a:extLst>
              <a:ext uri="{FF2B5EF4-FFF2-40B4-BE49-F238E27FC236}">
                <a16:creationId xmlns:a16="http://schemas.microsoft.com/office/drawing/2014/main" id="{A69848F6-ED32-D74E-8505-3A31DD613E09}"/>
              </a:ext>
            </a:extLst>
          </p:cNvPr>
          <p:cNvSpPr/>
          <p:nvPr/>
        </p:nvSpPr>
        <p:spPr>
          <a:xfrm>
            <a:off x="1285238" y="6648415"/>
            <a:ext cx="6408712" cy="253916"/>
          </a:xfrm>
          <a:prstGeom prst="rect">
            <a:avLst/>
          </a:prstGeom>
        </p:spPr>
        <p:txBody>
          <a:bodyPr wrap="square">
            <a:spAutoFit/>
          </a:bodyPr>
          <a:lstStyle/>
          <a:p>
            <a:pPr algn="ctr"/>
            <a:r>
              <a:rPr lang="en-US" altLang="zh-TW" sz="1050" dirty="0">
                <a:solidFill>
                  <a:schemeClr val="bg1"/>
                </a:solidFill>
                <a:ea typeface="新細明體" charset="-120"/>
              </a:rPr>
              <a:t>Automatic Semantic Role Labeling, S. Wen-tau </a:t>
            </a:r>
            <a:r>
              <a:rPr lang="en-US" altLang="zh-TW" sz="1050" dirty="0" err="1">
                <a:solidFill>
                  <a:schemeClr val="bg1"/>
                </a:solidFill>
                <a:ea typeface="新細明體" charset="-120"/>
              </a:rPr>
              <a:t>Yih</a:t>
            </a:r>
            <a:r>
              <a:rPr lang="en-US" altLang="zh-TW" sz="1050" dirty="0">
                <a:solidFill>
                  <a:schemeClr val="bg1"/>
                </a:solidFill>
                <a:ea typeface="新細明體" charset="-120"/>
              </a:rPr>
              <a:t>, K. </a:t>
            </a:r>
            <a:r>
              <a:rPr lang="en-US" altLang="zh-TW" sz="1050" dirty="0" err="1">
                <a:solidFill>
                  <a:schemeClr val="bg1"/>
                </a:solidFill>
                <a:ea typeface="新細明體" charset="-120"/>
              </a:rPr>
              <a:t>Toutanova</a:t>
            </a:r>
            <a:endParaRPr lang="en-US" altLang="zh-TW" sz="1050" dirty="0">
              <a:solidFill>
                <a:schemeClr val="bg1"/>
              </a:solidFill>
              <a:ea typeface="新細明體" charset="-120"/>
            </a:endParaRPr>
          </a:p>
        </p:txBody>
      </p:sp>
      <p:sp>
        <p:nvSpPr>
          <p:cNvPr id="2" name="Rectangle 1">
            <a:extLst>
              <a:ext uri="{FF2B5EF4-FFF2-40B4-BE49-F238E27FC236}">
                <a16:creationId xmlns:a16="http://schemas.microsoft.com/office/drawing/2014/main" id="{896AA070-E79E-2C4C-A560-80AA8F436A0B}"/>
              </a:ext>
            </a:extLst>
          </p:cNvPr>
          <p:cNvSpPr/>
          <p:nvPr/>
        </p:nvSpPr>
        <p:spPr>
          <a:xfrm>
            <a:off x="2555776" y="5229031"/>
            <a:ext cx="4572000" cy="430887"/>
          </a:xfrm>
          <a:prstGeom prst="rect">
            <a:avLst/>
          </a:prstGeom>
        </p:spPr>
        <p:txBody>
          <a:bodyPr>
            <a:spAutoFit/>
          </a:bodyPr>
          <a:lstStyle/>
          <a:p>
            <a:r>
              <a:rPr lang="en-DE" sz="1100" dirty="0">
                <a:solidFill>
                  <a:srgbClr val="0B05FF"/>
                </a:solidFill>
              </a:rPr>
              <a:t>Marvin Minky. A Framework for Representing Knowledge Marvin Minsky, </a:t>
            </a:r>
            <a:br>
              <a:rPr lang="en-DE" sz="1100" dirty="0">
                <a:solidFill>
                  <a:srgbClr val="0B05FF"/>
                </a:solidFill>
              </a:rPr>
            </a:br>
            <a:r>
              <a:rPr lang="en-DE" sz="1100" dirty="0">
                <a:solidFill>
                  <a:srgbClr val="0B05FF"/>
                </a:solidFill>
              </a:rPr>
              <a:t>MIT-AI Laboratory Memo 306, June, </a:t>
            </a:r>
            <a:r>
              <a:rPr lang="en-DE" sz="1100" b="1" dirty="0">
                <a:solidFill>
                  <a:srgbClr val="FF0000"/>
                </a:solidFill>
              </a:rPr>
              <a:t>1974</a:t>
            </a:r>
            <a:r>
              <a:rPr lang="en-DE" sz="1100" dirty="0">
                <a:solidFill>
                  <a:srgbClr val="0B05FF"/>
                </a:solidFill>
              </a:rPr>
              <a:t>.</a:t>
            </a:r>
          </a:p>
        </p:txBody>
      </p:sp>
      <p:sp>
        <p:nvSpPr>
          <p:cNvPr id="3" name="Rectangle 2">
            <a:extLst>
              <a:ext uri="{FF2B5EF4-FFF2-40B4-BE49-F238E27FC236}">
                <a16:creationId xmlns:a16="http://schemas.microsoft.com/office/drawing/2014/main" id="{22D2B858-7156-6745-ACD0-74187C7C685C}"/>
              </a:ext>
            </a:extLst>
          </p:cNvPr>
          <p:cNvSpPr/>
          <p:nvPr/>
        </p:nvSpPr>
        <p:spPr>
          <a:xfrm>
            <a:off x="2556698" y="5690696"/>
            <a:ext cx="4572000" cy="430887"/>
          </a:xfrm>
          <a:prstGeom prst="rect">
            <a:avLst/>
          </a:prstGeom>
        </p:spPr>
        <p:txBody>
          <a:bodyPr>
            <a:spAutoFit/>
          </a:bodyPr>
          <a:lstStyle/>
          <a:p>
            <a:r>
              <a:rPr lang="en-US" sz="1100" dirty="0">
                <a:solidFill>
                  <a:srgbClr val="0B05FF"/>
                </a:solidFill>
              </a:rPr>
              <a:t>Charles J. Fillmore, Frame semantics and the nature of language</a:t>
            </a:r>
          </a:p>
          <a:p>
            <a:r>
              <a:rPr lang="en-US" sz="1100" dirty="0">
                <a:solidFill>
                  <a:srgbClr val="0B05FF"/>
                </a:solidFill>
              </a:rPr>
              <a:t>Annals of the New York Academy of Sciences 280(1):20 – 32, </a:t>
            </a:r>
            <a:r>
              <a:rPr lang="en-US" sz="1100" b="1" dirty="0">
                <a:solidFill>
                  <a:srgbClr val="FF0000"/>
                </a:solidFill>
              </a:rPr>
              <a:t>1976</a:t>
            </a:r>
            <a:r>
              <a:rPr lang="en-US" sz="1100" dirty="0">
                <a:solidFill>
                  <a:srgbClr val="0B05FF"/>
                </a:solidFill>
              </a:rPr>
              <a:t>.</a:t>
            </a:r>
          </a:p>
        </p:txBody>
      </p:sp>
      <p:sp>
        <p:nvSpPr>
          <p:cNvPr id="7" name="Rectangle 6">
            <a:extLst>
              <a:ext uri="{FF2B5EF4-FFF2-40B4-BE49-F238E27FC236}">
                <a16:creationId xmlns:a16="http://schemas.microsoft.com/office/drawing/2014/main" id="{201398D8-4D94-D74A-AD3C-0DA6A465C60E}"/>
              </a:ext>
            </a:extLst>
          </p:cNvPr>
          <p:cNvSpPr/>
          <p:nvPr/>
        </p:nvSpPr>
        <p:spPr>
          <a:xfrm>
            <a:off x="2556698" y="6116724"/>
            <a:ext cx="4572000" cy="430887"/>
          </a:xfrm>
          <a:prstGeom prst="rect">
            <a:avLst/>
          </a:prstGeom>
        </p:spPr>
        <p:txBody>
          <a:bodyPr>
            <a:spAutoFit/>
          </a:bodyPr>
          <a:lstStyle/>
          <a:p>
            <a:r>
              <a:rPr lang="en-US" sz="1100" dirty="0">
                <a:solidFill>
                  <a:srgbClr val="0B05FF"/>
                </a:solidFill>
              </a:rPr>
              <a:t>Levin, B. English Verb Classes and Alternations: A Preliminary Investigation, University of Chicago Press, Chicago, IL. </a:t>
            </a:r>
            <a:r>
              <a:rPr lang="en-US" sz="1100" b="1" dirty="0">
                <a:solidFill>
                  <a:srgbClr val="FF0000"/>
                </a:solidFill>
              </a:rPr>
              <a:t>1993</a:t>
            </a:r>
            <a:r>
              <a:rPr lang="en-US" sz="1100" dirty="0">
                <a:solidFill>
                  <a:srgbClr val="0B05FF"/>
                </a:solidFill>
              </a:rPr>
              <a:t>.</a:t>
            </a:r>
          </a:p>
        </p:txBody>
      </p:sp>
    </p:spTree>
    <p:extLst>
      <p:ext uri="{BB962C8B-B14F-4D97-AF65-F5344CB8AC3E}">
        <p14:creationId xmlns:p14="http://schemas.microsoft.com/office/powerpoint/2010/main" val="1235711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lang="en-US" altLang="zh-TW" dirty="0" err="1">
                <a:ea typeface="新細明體" charset="-120"/>
              </a:rPr>
              <a:t>FrameNet</a:t>
            </a:r>
            <a:endParaRPr lang="en-US" altLang="zh-TW" sz="2400" dirty="0">
              <a:ea typeface="新細明體" charset="-120"/>
            </a:endParaRPr>
          </a:p>
        </p:txBody>
      </p:sp>
      <p:graphicFrame>
        <p:nvGraphicFramePr>
          <p:cNvPr id="695300" name="Group 4"/>
          <p:cNvGraphicFramePr>
            <a:graphicFrameLocks noGrp="1"/>
          </p:cNvGraphicFramePr>
          <p:nvPr>
            <p:ph sz="half" idx="2"/>
          </p:nvPr>
        </p:nvGraphicFramePr>
        <p:xfrm>
          <a:off x="1524000" y="1828800"/>
          <a:ext cx="2752725" cy="2651760"/>
        </p:xfrm>
        <a:graphic>
          <a:graphicData uri="http://schemas.openxmlformats.org/drawingml/2006/table">
            <a:tbl>
              <a:tblPr/>
              <a:tblGrid>
                <a:gridCol w="13811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728663">
                <a:tc gridSpan="2">
                  <a:txBody>
                    <a:bodyPr/>
                    <a:lstStyle>
                      <a:lvl1pPr>
                        <a:spcBef>
                          <a:spcPct val="20000"/>
                        </a:spcBef>
                        <a:buClr>
                          <a:schemeClr val="accent2"/>
                        </a:buClr>
                        <a:buSzPct val="70000"/>
                        <a:buFont typeface="Wingdings" charset="2"/>
                        <a:defRPr sz="2800">
                          <a:solidFill>
                            <a:schemeClr val="tx1"/>
                          </a:solidFill>
                          <a:latin typeface="Arial" charset="0"/>
                        </a:defRPr>
                      </a:lvl1pPr>
                      <a:lvl2pPr>
                        <a:spcBef>
                          <a:spcPct val="20000"/>
                        </a:spcBef>
                        <a:buClr>
                          <a:schemeClr val="hlink"/>
                        </a:buClr>
                        <a:buSzPct val="70000"/>
                        <a:buFont typeface="Wingdings" charset="2"/>
                        <a:defRPr sz="2400">
                          <a:solidFill>
                            <a:schemeClr val="tx1"/>
                          </a:solidFill>
                          <a:latin typeface="Arial" charset="0"/>
                        </a:defRPr>
                      </a:lvl2pPr>
                      <a:lvl3pPr>
                        <a:spcBef>
                          <a:spcPct val="20000"/>
                        </a:spcBef>
                        <a:buClr>
                          <a:schemeClr val="accent2"/>
                        </a:buClr>
                        <a:buSzPct val="70000"/>
                        <a:buFont typeface="Wingdings" charset="2"/>
                        <a:defRPr sz="2000">
                          <a:solidFill>
                            <a:schemeClr val="tx1"/>
                          </a:solidFill>
                          <a:latin typeface="Arial" charset="0"/>
                        </a:defRPr>
                      </a:lvl3pPr>
                      <a:lvl4pPr>
                        <a:spcBef>
                          <a:spcPct val="20000"/>
                        </a:spcBef>
                        <a:buClr>
                          <a:schemeClr val="hlink"/>
                        </a:buClr>
                        <a:buSzPct val="70000"/>
                        <a:buFont typeface="Wingdings" charset="2"/>
                        <a:defRPr>
                          <a:solidFill>
                            <a:schemeClr val="tx1"/>
                          </a:solidFill>
                          <a:latin typeface="Arial" charset="0"/>
                        </a:defRPr>
                      </a:lvl4pPr>
                      <a:lvl5pPr>
                        <a:spcBef>
                          <a:spcPct val="20000"/>
                        </a:spcBef>
                        <a:buClr>
                          <a:schemeClr val="accent2"/>
                        </a:buClr>
                        <a:buSzPct val="70000"/>
                        <a:buFont typeface="Wingdings" charset="2"/>
                        <a:defRPr>
                          <a:solidFill>
                            <a:schemeClr val="tx1"/>
                          </a:solidFill>
                          <a:latin typeface="Arial" charset="0"/>
                        </a:defRPr>
                      </a:lvl5pPr>
                      <a:lvl6pPr fontAlgn="base">
                        <a:spcBef>
                          <a:spcPct val="20000"/>
                        </a:spcBef>
                        <a:spcAft>
                          <a:spcPct val="0"/>
                        </a:spcAft>
                        <a:buClr>
                          <a:schemeClr val="accent2"/>
                        </a:buClr>
                        <a:buSzPct val="70000"/>
                        <a:buFont typeface="Wingdings" charset="2"/>
                        <a:defRPr>
                          <a:solidFill>
                            <a:schemeClr val="tx1"/>
                          </a:solidFill>
                          <a:latin typeface="Arial" charset="0"/>
                        </a:defRPr>
                      </a:lvl6pPr>
                      <a:lvl7pPr fontAlgn="base">
                        <a:spcBef>
                          <a:spcPct val="20000"/>
                        </a:spcBef>
                        <a:spcAft>
                          <a:spcPct val="0"/>
                        </a:spcAft>
                        <a:buClr>
                          <a:schemeClr val="accent2"/>
                        </a:buClr>
                        <a:buSzPct val="70000"/>
                        <a:buFont typeface="Wingdings" charset="2"/>
                        <a:defRPr>
                          <a:solidFill>
                            <a:schemeClr val="tx1"/>
                          </a:solidFill>
                          <a:latin typeface="Arial" charset="0"/>
                        </a:defRPr>
                      </a:lvl7pPr>
                      <a:lvl8pPr fontAlgn="base">
                        <a:spcBef>
                          <a:spcPct val="20000"/>
                        </a:spcBef>
                        <a:spcAft>
                          <a:spcPct val="0"/>
                        </a:spcAft>
                        <a:buClr>
                          <a:schemeClr val="accent2"/>
                        </a:buClr>
                        <a:buSzPct val="70000"/>
                        <a:buFont typeface="Wingdings" charset="2"/>
                        <a:defRPr>
                          <a:solidFill>
                            <a:schemeClr val="tx1"/>
                          </a:solidFill>
                          <a:latin typeface="Arial" charset="0"/>
                        </a:defRPr>
                      </a:lvl8pPr>
                      <a:lvl9pPr fontAlgn="base">
                        <a:spcBef>
                          <a:spcPct val="20000"/>
                        </a:spcBef>
                        <a:spcAft>
                          <a:spcPct val="0"/>
                        </a:spcAft>
                        <a:buClr>
                          <a:schemeClr val="accent2"/>
                        </a:buClr>
                        <a:buSzPct val="70000"/>
                        <a:buFont typeface="Wingdings"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400" b="0" i="0" u="none" strike="noStrike" cap="none" normalizeH="0" baseline="0">
                          <a:ln>
                            <a:noFill/>
                          </a:ln>
                          <a:solidFill>
                            <a:schemeClr val="tx1"/>
                          </a:solidFill>
                          <a:effectLst/>
                          <a:latin typeface="Arial" charset="0"/>
                        </a:rPr>
                        <a:t>Frame: Hit_target</a:t>
                      </a:r>
                      <a:br>
                        <a:rPr kumimoji="0" lang="en-US" altLang="x-none" sz="2400" b="0" i="0" u="none" strike="noStrike" cap="none" normalizeH="0" baseline="0">
                          <a:ln>
                            <a:noFill/>
                          </a:ln>
                          <a:solidFill>
                            <a:schemeClr val="tx1"/>
                          </a:solidFill>
                          <a:effectLst/>
                          <a:latin typeface="Arial" charset="0"/>
                        </a:rPr>
                      </a:br>
                      <a:r>
                        <a:rPr kumimoji="0" lang="en-US" altLang="x-none" sz="2200" b="0" i="0" u="none" strike="noStrike" cap="none" normalizeH="0" baseline="0">
                          <a:ln>
                            <a:noFill/>
                          </a:ln>
                          <a:solidFill>
                            <a:schemeClr val="tx1"/>
                          </a:solidFill>
                          <a:effectLst/>
                          <a:latin typeface="Arial" charset="0"/>
                        </a:rPr>
                        <a:t>(</a:t>
                      </a:r>
                      <a:r>
                        <a:rPr kumimoji="0" lang="en-US" altLang="x-none" sz="2200" b="0" i="0" u="none" strike="noStrike" cap="none" normalizeH="0" baseline="0">
                          <a:ln>
                            <a:noFill/>
                          </a:ln>
                          <a:solidFill>
                            <a:schemeClr val="accent2"/>
                          </a:solidFill>
                          <a:effectLst/>
                          <a:latin typeface="Arial" charset="0"/>
                        </a:rPr>
                        <a:t>hit</a:t>
                      </a:r>
                      <a:r>
                        <a:rPr kumimoji="0" lang="en-US" altLang="x-none" sz="2200" b="0" i="0" u="none" strike="noStrike" cap="none" normalizeH="0" baseline="0">
                          <a:ln>
                            <a:noFill/>
                          </a:ln>
                          <a:solidFill>
                            <a:schemeClr val="tx1"/>
                          </a:solidFill>
                          <a:effectLst/>
                          <a:latin typeface="Arial" charset="0"/>
                        </a:rPr>
                        <a:t>, </a:t>
                      </a:r>
                      <a:r>
                        <a:rPr kumimoji="0" lang="en-US" altLang="x-none" sz="2200" b="0" i="0" u="none" strike="noStrike" cap="none" normalizeH="0" baseline="0">
                          <a:ln>
                            <a:noFill/>
                          </a:ln>
                          <a:solidFill>
                            <a:schemeClr val="accent2"/>
                          </a:solidFill>
                          <a:effectLst/>
                          <a:latin typeface="Arial" charset="0"/>
                        </a:rPr>
                        <a:t>pick off</a:t>
                      </a:r>
                      <a:r>
                        <a:rPr kumimoji="0" lang="en-US" altLang="x-none" sz="2200" b="0" i="0" u="none" strike="noStrike" cap="none" normalizeH="0" baseline="0">
                          <a:ln>
                            <a:noFill/>
                          </a:ln>
                          <a:solidFill>
                            <a:schemeClr val="tx1"/>
                          </a:solidFill>
                          <a:effectLst/>
                          <a:latin typeface="Arial" charset="0"/>
                        </a:rPr>
                        <a:t>, </a:t>
                      </a:r>
                      <a:r>
                        <a:rPr kumimoji="0" lang="en-US" altLang="x-none" sz="2200" b="0" i="0" u="none" strike="noStrike" cap="none" normalizeH="0" baseline="0">
                          <a:ln>
                            <a:noFill/>
                          </a:ln>
                          <a:solidFill>
                            <a:schemeClr val="accent2"/>
                          </a:solidFill>
                          <a:effectLst/>
                          <a:latin typeface="Arial" charset="0"/>
                        </a:rPr>
                        <a:t>shoot</a:t>
                      </a:r>
                      <a:r>
                        <a:rPr kumimoji="0" lang="en-US" altLang="x-none" sz="2200" b="0" i="0" u="none" strike="noStrike" cap="none" normalizeH="0" baseline="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157288">
                <a:tc>
                  <a:txBody>
                    <a:bodyPr/>
                    <a:lstStyle>
                      <a:lvl1pPr>
                        <a:spcBef>
                          <a:spcPct val="20000"/>
                        </a:spcBef>
                        <a:buClr>
                          <a:schemeClr val="accent2"/>
                        </a:buClr>
                        <a:buSzPct val="70000"/>
                        <a:buFont typeface="Wingdings" charset="2"/>
                        <a:defRPr sz="2800">
                          <a:solidFill>
                            <a:schemeClr val="tx1"/>
                          </a:solidFill>
                          <a:latin typeface="Arial" charset="0"/>
                        </a:defRPr>
                      </a:lvl1pPr>
                      <a:lvl2pPr>
                        <a:spcBef>
                          <a:spcPct val="20000"/>
                        </a:spcBef>
                        <a:buClr>
                          <a:schemeClr val="hlink"/>
                        </a:buClr>
                        <a:buSzPct val="70000"/>
                        <a:buFont typeface="Wingdings" charset="2"/>
                        <a:defRPr sz="2400">
                          <a:solidFill>
                            <a:schemeClr val="tx1"/>
                          </a:solidFill>
                          <a:latin typeface="Arial" charset="0"/>
                        </a:defRPr>
                      </a:lvl2pPr>
                      <a:lvl3pPr>
                        <a:spcBef>
                          <a:spcPct val="20000"/>
                        </a:spcBef>
                        <a:buClr>
                          <a:schemeClr val="accent2"/>
                        </a:buClr>
                        <a:buSzPct val="70000"/>
                        <a:buFont typeface="Wingdings" charset="2"/>
                        <a:defRPr sz="2000">
                          <a:solidFill>
                            <a:schemeClr val="tx1"/>
                          </a:solidFill>
                          <a:latin typeface="Arial" charset="0"/>
                        </a:defRPr>
                      </a:lvl3pPr>
                      <a:lvl4pPr>
                        <a:spcBef>
                          <a:spcPct val="20000"/>
                        </a:spcBef>
                        <a:buClr>
                          <a:schemeClr val="hlink"/>
                        </a:buClr>
                        <a:buSzPct val="70000"/>
                        <a:buFont typeface="Wingdings" charset="2"/>
                        <a:defRPr>
                          <a:solidFill>
                            <a:schemeClr val="tx1"/>
                          </a:solidFill>
                          <a:latin typeface="Arial" charset="0"/>
                        </a:defRPr>
                      </a:lvl4pPr>
                      <a:lvl5pPr>
                        <a:spcBef>
                          <a:spcPct val="20000"/>
                        </a:spcBef>
                        <a:buClr>
                          <a:schemeClr val="accent2"/>
                        </a:buClr>
                        <a:buSzPct val="70000"/>
                        <a:buFont typeface="Wingdings" charset="2"/>
                        <a:defRPr>
                          <a:solidFill>
                            <a:schemeClr val="tx1"/>
                          </a:solidFill>
                          <a:latin typeface="Arial" charset="0"/>
                        </a:defRPr>
                      </a:lvl5pPr>
                      <a:lvl6pPr fontAlgn="base">
                        <a:spcBef>
                          <a:spcPct val="20000"/>
                        </a:spcBef>
                        <a:spcAft>
                          <a:spcPct val="0"/>
                        </a:spcAft>
                        <a:buClr>
                          <a:schemeClr val="accent2"/>
                        </a:buClr>
                        <a:buSzPct val="70000"/>
                        <a:buFont typeface="Wingdings" charset="2"/>
                        <a:defRPr>
                          <a:solidFill>
                            <a:schemeClr val="tx1"/>
                          </a:solidFill>
                          <a:latin typeface="Arial" charset="0"/>
                        </a:defRPr>
                      </a:lvl6pPr>
                      <a:lvl7pPr fontAlgn="base">
                        <a:spcBef>
                          <a:spcPct val="20000"/>
                        </a:spcBef>
                        <a:spcAft>
                          <a:spcPct val="0"/>
                        </a:spcAft>
                        <a:buClr>
                          <a:schemeClr val="accent2"/>
                        </a:buClr>
                        <a:buSzPct val="70000"/>
                        <a:buFont typeface="Wingdings" charset="2"/>
                        <a:defRPr>
                          <a:solidFill>
                            <a:schemeClr val="tx1"/>
                          </a:solidFill>
                          <a:latin typeface="Arial" charset="0"/>
                        </a:defRPr>
                      </a:lvl7pPr>
                      <a:lvl8pPr fontAlgn="base">
                        <a:spcBef>
                          <a:spcPct val="20000"/>
                        </a:spcBef>
                        <a:spcAft>
                          <a:spcPct val="0"/>
                        </a:spcAft>
                        <a:buClr>
                          <a:schemeClr val="accent2"/>
                        </a:buClr>
                        <a:buSzPct val="70000"/>
                        <a:buFont typeface="Wingdings" charset="2"/>
                        <a:defRPr>
                          <a:solidFill>
                            <a:schemeClr val="tx1"/>
                          </a:solidFill>
                          <a:latin typeface="Arial" charset="0"/>
                        </a:defRPr>
                      </a:lvl8pPr>
                      <a:lvl9pPr fontAlgn="base">
                        <a:spcBef>
                          <a:spcPct val="20000"/>
                        </a:spcBef>
                        <a:spcAft>
                          <a:spcPct val="0"/>
                        </a:spcAft>
                        <a:buClr>
                          <a:schemeClr val="accent2"/>
                        </a:buClr>
                        <a:buSzPct val="70000"/>
                        <a:buFont typeface="Wingdings"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rgbClr val="FF0000"/>
                          </a:solidFill>
                          <a:effectLst/>
                          <a:latin typeface="Arial" charset="0"/>
                        </a:rPr>
                        <a:t>Agent</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rgbClr val="FF0000"/>
                          </a:solidFill>
                          <a:effectLst/>
                          <a:latin typeface="Arial" charset="0"/>
                        </a:rPr>
                        <a:t>Target</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Instrument</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Manner</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0000"/>
                        <a:buFont typeface="Wingdings" charset="2"/>
                        <a:defRPr sz="2800">
                          <a:solidFill>
                            <a:schemeClr val="tx1"/>
                          </a:solidFill>
                          <a:latin typeface="Arial" charset="0"/>
                        </a:defRPr>
                      </a:lvl1pPr>
                      <a:lvl2pPr>
                        <a:spcBef>
                          <a:spcPct val="20000"/>
                        </a:spcBef>
                        <a:buClr>
                          <a:schemeClr val="hlink"/>
                        </a:buClr>
                        <a:buSzPct val="70000"/>
                        <a:buFont typeface="Wingdings" charset="2"/>
                        <a:defRPr sz="2400">
                          <a:solidFill>
                            <a:schemeClr val="tx1"/>
                          </a:solidFill>
                          <a:latin typeface="Arial" charset="0"/>
                        </a:defRPr>
                      </a:lvl2pPr>
                      <a:lvl3pPr>
                        <a:spcBef>
                          <a:spcPct val="20000"/>
                        </a:spcBef>
                        <a:buClr>
                          <a:schemeClr val="accent2"/>
                        </a:buClr>
                        <a:buSzPct val="70000"/>
                        <a:buFont typeface="Wingdings" charset="2"/>
                        <a:defRPr sz="2000">
                          <a:solidFill>
                            <a:schemeClr val="tx1"/>
                          </a:solidFill>
                          <a:latin typeface="Arial" charset="0"/>
                        </a:defRPr>
                      </a:lvl3pPr>
                      <a:lvl4pPr>
                        <a:spcBef>
                          <a:spcPct val="20000"/>
                        </a:spcBef>
                        <a:buClr>
                          <a:schemeClr val="hlink"/>
                        </a:buClr>
                        <a:buSzPct val="70000"/>
                        <a:buFont typeface="Wingdings" charset="2"/>
                        <a:defRPr>
                          <a:solidFill>
                            <a:schemeClr val="tx1"/>
                          </a:solidFill>
                          <a:latin typeface="Arial" charset="0"/>
                        </a:defRPr>
                      </a:lvl4pPr>
                      <a:lvl5pPr>
                        <a:spcBef>
                          <a:spcPct val="20000"/>
                        </a:spcBef>
                        <a:buClr>
                          <a:schemeClr val="accent2"/>
                        </a:buClr>
                        <a:buSzPct val="70000"/>
                        <a:buFont typeface="Wingdings" charset="2"/>
                        <a:defRPr>
                          <a:solidFill>
                            <a:schemeClr val="tx1"/>
                          </a:solidFill>
                          <a:latin typeface="Arial" charset="0"/>
                        </a:defRPr>
                      </a:lvl5pPr>
                      <a:lvl6pPr fontAlgn="base">
                        <a:spcBef>
                          <a:spcPct val="20000"/>
                        </a:spcBef>
                        <a:spcAft>
                          <a:spcPct val="0"/>
                        </a:spcAft>
                        <a:buClr>
                          <a:schemeClr val="accent2"/>
                        </a:buClr>
                        <a:buSzPct val="70000"/>
                        <a:buFont typeface="Wingdings" charset="2"/>
                        <a:defRPr>
                          <a:solidFill>
                            <a:schemeClr val="tx1"/>
                          </a:solidFill>
                          <a:latin typeface="Arial" charset="0"/>
                        </a:defRPr>
                      </a:lvl6pPr>
                      <a:lvl7pPr fontAlgn="base">
                        <a:spcBef>
                          <a:spcPct val="20000"/>
                        </a:spcBef>
                        <a:spcAft>
                          <a:spcPct val="0"/>
                        </a:spcAft>
                        <a:buClr>
                          <a:schemeClr val="accent2"/>
                        </a:buClr>
                        <a:buSzPct val="70000"/>
                        <a:buFont typeface="Wingdings" charset="2"/>
                        <a:defRPr>
                          <a:solidFill>
                            <a:schemeClr val="tx1"/>
                          </a:solidFill>
                          <a:latin typeface="Arial" charset="0"/>
                        </a:defRPr>
                      </a:lvl7pPr>
                      <a:lvl8pPr fontAlgn="base">
                        <a:spcBef>
                          <a:spcPct val="20000"/>
                        </a:spcBef>
                        <a:spcAft>
                          <a:spcPct val="0"/>
                        </a:spcAft>
                        <a:buClr>
                          <a:schemeClr val="accent2"/>
                        </a:buClr>
                        <a:buSzPct val="70000"/>
                        <a:buFont typeface="Wingdings" charset="2"/>
                        <a:defRPr>
                          <a:solidFill>
                            <a:schemeClr val="tx1"/>
                          </a:solidFill>
                          <a:latin typeface="Arial" charset="0"/>
                        </a:defRPr>
                      </a:lvl8pPr>
                      <a:lvl9pPr fontAlgn="base">
                        <a:spcBef>
                          <a:spcPct val="20000"/>
                        </a:spcBef>
                        <a:spcAft>
                          <a:spcPct val="0"/>
                        </a:spcAft>
                        <a:buClr>
                          <a:schemeClr val="accent2"/>
                        </a:buClr>
                        <a:buSzPct val="70000"/>
                        <a:buFont typeface="Wingdings"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Means</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Place</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Purpose</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Subregion</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Time</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95311" name="Line 15"/>
          <p:cNvSpPr>
            <a:spLocks noChangeShapeType="1"/>
          </p:cNvSpPr>
          <p:nvPr/>
        </p:nvSpPr>
        <p:spPr bwMode="auto">
          <a:xfrm>
            <a:off x="4114800" y="2438400"/>
            <a:ext cx="533400" cy="0"/>
          </a:xfrm>
          <a:prstGeom prst="line">
            <a:avLst/>
          </a:prstGeom>
          <a:noFill/>
          <a:ln w="254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5312" name="Rectangle 16"/>
          <p:cNvSpPr>
            <a:spLocks noChangeArrowheads="1"/>
          </p:cNvSpPr>
          <p:nvPr/>
        </p:nvSpPr>
        <p:spPr bwMode="auto">
          <a:xfrm>
            <a:off x="4724400" y="1905000"/>
            <a:ext cx="3276600" cy="1066800"/>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sz="2000">
                <a:solidFill>
                  <a:srgbClr val="0033CC"/>
                </a:solidFill>
              </a:rPr>
              <a:t>Lexical units (LUs):</a:t>
            </a:r>
            <a:br>
              <a:rPr lang="en-US" altLang="x-none" sz="2000">
                <a:solidFill>
                  <a:srgbClr val="0033CC"/>
                </a:solidFill>
              </a:rPr>
            </a:br>
            <a:r>
              <a:rPr lang="en-US" altLang="x-none" sz="2000">
                <a:solidFill>
                  <a:srgbClr val="0033CC"/>
                </a:solidFill>
              </a:rPr>
              <a:t>Words that evoke the frame</a:t>
            </a:r>
          </a:p>
          <a:p>
            <a:r>
              <a:rPr lang="en-US" altLang="x-none" sz="2000">
                <a:solidFill>
                  <a:srgbClr val="0033CC"/>
                </a:solidFill>
              </a:rPr>
              <a:t>(usually verbs)</a:t>
            </a:r>
          </a:p>
        </p:txBody>
      </p:sp>
      <p:sp>
        <p:nvSpPr>
          <p:cNvPr id="695313" name="Rectangle 17"/>
          <p:cNvSpPr>
            <a:spLocks noChangeArrowheads="1"/>
          </p:cNvSpPr>
          <p:nvPr/>
        </p:nvSpPr>
        <p:spPr bwMode="auto">
          <a:xfrm>
            <a:off x="5029200" y="3505200"/>
            <a:ext cx="3276600" cy="6858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sz="2000">
                <a:solidFill>
                  <a:srgbClr val="0033CC"/>
                </a:solidFill>
              </a:rPr>
              <a:t>Frame elements (FEs):</a:t>
            </a:r>
            <a:br>
              <a:rPr lang="en-US" altLang="x-none" sz="2000">
                <a:solidFill>
                  <a:srgbClr val="0033CC"/>
                </a:solidFill>
              </a:rPr>
            </a:br>
            <a:r>
              <a:rPr lang="en-US" altLang="x-none" sz="2000">
                <a:solidFill>
                  <a:srgbClr val="0033CC"/>
                </a:solidFill>
              </a:rPr>
              <a:t>The involved semantic roles</a:t>
            </a:r>
          </a:p>
        </p:txBody>
      </p:sp>
      <p:sp>
        <p:nvSpPr>
          <p:cNvPr id="695314" name="Line 18"/>
          <p:cNvSpPr>
            <a:spLocks noChangeShapeType="1"/>
          </p:cNvSpPr>
          <p:nvPr/>
        </p:nvSpPr>
        <p:spPr bwMode="auto">
          <a:xfrm>
            <a:off x="4114800" y="3429000"/>
            <a:ext cx="838200" cy="457200"/>
          </a:xfrm>
          <a:prstGeom prst="line">
            <a:avLst/>
          </a:prstGeom>
          <a:noFill/>
          <a:ln w="254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5315" name="Text Box 19"/>
          <p:cNvSpPr txBox="1">
            <a:spLocks noChangeArrowheads="1"/>
          </p:cNvSpPr>
          <p:nvPr/>
        </p:nvSpPr>
        <p:spPr bwMode="auto">
          <a:xfrm>
            <a:off x="4343400" y="3124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Non-Core</a:t>
            </a:r>
          </a:p>
        </p:txBody>
      </p:sp>
      <p:sp>
        <p:nvSpPr>
          <p:cNvPr id="695316" name="Text Box 20"/>
          <p:cNvSpPr txBox="1">
            <a:spLocks noChangeArrowheads="1"/>
          </p:cNvSpPr>
          <p:nvPr/>
        </p:nvSpPr>
        <p:spPr bwMode="auto">
          <a:xfrm>
            <a:off x="533400" y="3200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Core</a:t>
            </a:r>
          </a:p>
        </p:txBody>
      </p:sp>
      <p:grpSp>
        <p:nvGrpSpPr>
          <p:cNvPr id="695317" name="Group 21"/>
          <p:cNvGrpSpPr>
            <a:grpSpLocks/>
          </p:cNvGrpSpPr>
          <p:nvPr/>
        </p:nvGrpSpPr>
        <p:grpSpPr bwMode="auto">
          <a:xfrm>
            <a:off x="1295400" y="2971800"/>
            <a:ext cx="3657600" cy="1600200"/>
            <a:chOff x="912" y="2640"/>
            <a:chExt cx="2304" cy="1008"/>
          </a:xfrm>
        </p:grpSpPr>
        <p:sp>
          <p:nvSpPr>
            <p:cNvPr id="695318" name="Line 22"/>
            <p:cNvSpPr>
              <a:spLocks noChangeShapeType="1"/>
            </p:cNvSpPr>
            <p:nvPr/>
          </p:nvSpPr>
          <p:spPr bwMode="auto">
            <a:xfrm flipH="1">
              <a:off x="2832" y="3360"/>
              <a:ext cx="384" cy="2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5319" name="Line 23"/>
            <p:cNvSpPr>
              <a:spLocks noChangeShapeType="1"/>
            </p:cNvSpPr>
            <p:nvPr/>
          </p:nvSpPr>
          <p:spPr bwMode="auto">
            <a:xfrm flipH="1">
              <a:off x="912" y="3648"/>
              <a:ext cx="192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5320" name="Line 24"/>
            <p:cNvSpPr>
              <a:spLocks noChangeShapeType="1"/>
            </p:cNvSpPr>
            <p:nvPr/>
          </p:nvSpPr>
          <p:spPr bwMode="auto">
            <a:xfrm flipH="1">
              <a:off x="912" y="2640"/>
              <a:ext cx="0" cy="100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5321" name="Line 25"/>
            <p:cNvSpPr>
              <a:spLocks noChangeShapeType="1"/>
            </p:cNvSpPr>
            <p:nvPr/>
          </p:nvSpPr>
          <p:spPr bwMode="auto">
            <a:xfrm flipV="1">
              <a:off x="912" y="2640"/>
              <a:ext cx="288"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95322" name="Rectangle 26"/>
          <p:cNvSpPr>
            <a:spLocks noChangeArrowheads="1"/>
          </p:cNvSpPr>
          <p:nvPr/>
        </p:nvSpPr>
        <p:spPr bwMode="auto">
          <a:xfrm>
            <a:off x="0" y="4724400"/>
            <a:ext cx="883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lnSpc>
                <a:spcPct val="80000"/>
              </a:lnSpc>
              <a:spcBef>
                <a:spcPct val="20000"/>
              </a:spcBef>
              <a:buClr>
                <a:schemeClr val="hlink"/>
              </a:buClr>
              <a:buSzPct val="70000"/>
              <a:buFont typeface="Wingdings" charset="2"/>
              <a:buNone/>
            </a:pPr>
            <a:r>
              <a:rPr lang="en-US" altLang="zh-TW" sz="2000">
                <a:ea typeface="新細明體" charset="-120"/>
              </a:rPr>
              <a:t>[</a:t>
            </a:r>
            <a:r>
              <a:rPr lang="en-US" altLang="zh-TW" sz="2000" b="1" baseline="-25000">
                <a:ea typeface="新細明體" charset="-120"/>
              </a:rPr>
              <a:t>Agent</a:t>
            </a:r>
            <a:r>
              <a:rPr lang="en-US" altLang="zh-TW" sz="2000">
                <a:ea typeface="新細明體" charset="-120"/>
              </a:rPr>
              <a:t> </a:t>
            </a:r>
            <a:r>
              <a:rPr lang="en-US" altLang="zh-TW" sz="2000" i="1">
                <a:solidFill>
                  <a:srgbClr val="FF0000"/>
                </a:solidFill>
                <a:ea typeface="新細明體" charset="-120"/>
              </a:rPr>
              <a:t>Kristina</a:t>
            </a:r>
            <a:r>
              <a:rPr lang="en-US" altLang="zh-TW" sz="2000">
                <a:ea typeface="新細明體" charset="-120"/>
              </a:rPr>
              <a:t>]</a:t>
            </a:r>
            <a:r>
              <a:rPr lang="en-US" altLang="zh-TW" sz="2000" i="1">
                <a:ea typeface="新細明體" charset="-120"/>
              </a:rPr>
              <a:t> </a:t>
            </a:r>
            <a:r>
              <a:rPr lang="en-US" altLang="zh-TW" sz="2000" b="1" i="1">
                <a:ea typeface="新細明體" charset="-120"/>
              </a:rPr>
              <a:t>hit</a:t>
            </a:r>
            <a:r>
              <a:rPr lang="en-US" altLang="zh-TW" sz="2000" i="1">
                <a:ea typeface="新細明體" charset="-120"/>
              </a:rPr>
              <a:t> </a:t>
            </a:r>
            <a:r>
              <a:rPr lang="en-US" altLang="zh-TW" sz="2000">
                <a:ea typeface="新細明體" charset="-120"/>
              </a:rPr>
              <a:t>[</a:t>
            </a:r>
            <a:r>
              <a:rPr lang="en-US" altLang="zh-TW" sz="2000" b="1" baseline="-25000">
                <a:ea typeface="新細明體" charset="-120"/>
              </a:rPr>
              <a:t>Target</a:t>
            </a:r>
            <a:r>
              <a:rPr lang="en-US" altLang="zh-TW" sz="2000" i="1">
                <a:ea typeface="新細明體" charset="-120"/>
              </a:rPr>
              <a:t> </a:t>
            </a:r>
            <a:r>
              <a:rPr lang="en-US" altLang="zh-TW" sz="2000" i="1">
                <a:solidFill>
                  <a:schemeClr val="accent1"/>
                </a:solidFill>
                <a:ea typeface="新細明體" charset="-120"/>
              </a:rPr>
              <a:t>Scott</a:t>
            </a:r>
            <a:r>
              <a:rPr lang="en-US" altLang="zh-TW" sz="2000">
                <a:ea typeface="新細明體" charset="-120"/>
              </a:rPr>
              <a:t>]</a:t>
            </a:r>
            <a:r>
              <a:rPr lang="en-US" altLang="zh-TW" sz="2000" i="1">
                <a:ea typeface="新細明體" charset="-120"/>
              </a:rPr>
              <a:t> </a:t>
            </a:r>
            <a:r>
              <a:rPr lang="en-US" altLang="zh-TW" sz="2000">
                <a:ea typeface="新細明體" charset="-120"/>
              </a:rPr>
              <a:t>[</a:t>
            </a:r>
            <a:r>
              <a:rPr lang="en-US" altLang="zh-TW" sz="2000" b="1" baseline="-25000">
                <a:ea typeface="新細明體" charset="-120"/>
              </a:rPr>
              <a:t>Instrument</a:t>
            </a:r>
            <a:r>
              <a:rPr lang="en-US" altLang="zh-TW" sz="2000">
                <a:ea typeface="新細明體" charset="-120"/>
              </a:rPr>
              <a:t> </a:t>
            </a:r>
            <a:r>
              <a:rPr lang="en-US" altLang="zh-TW" sz="2000" i="1">
                <a:solidFill>
                  <a:srgbClr val="0066FF"/>
                </a:solidFill>
                <a:ea typeface="新細明體" charset="-120"/>
              </a:rPr>
              <a:t>with a baseball</a:t>
            </a:r>
            <a:r>
              <a:rPr lang="en-US" altLang="zh-TW" sz="2000">
                <a:ea typeface="新細明體" charset="-120"/>
              </a:rPr>
              <a:t>]</a:t>
            </a:r>
            <a:r>
              <a:rPr lang="en-US" altLang="zh-TW" sz="2000" i="1">
                <a:solidFill>
                  <a:srgbClr val="0066FF"/>
                </a:solidFill>
                <a:ea typeface="新細明體" charset="-120"/>
              </a:rPr>
              <a:t> </a:t>
            </a:r>
            <a:r>
              <a:rPr lang="en-US" altLang="zh-TW" sz="2000">
                <a:ea typeface="新細明體" charset="-120"/>
              </a:rPr>
              <a:t>[</a:t>
            </a:r>
            <a:r>
              <a:rPr lang="en-US" altLang="zh-TW" sz="2000" b="1" baseline="-25000">
                <a:ea typeface="新細明體" charset="-120"/>
              </a:rPr>
              <a:t>Time</a:t>
            </a:r>
            <a:r>
              <a:rPr lang="en-US" altLang="zh-TW" sz="2000" i="1">
                <a:solidFill>
                  <a:srgbClr val="0066FF"/>
                </a:solidFill>
                <a:ea typeface="新細明體" charset="-120"/>
              </a:rPr>
              <a:t> </a:t>
            </a:r>
            <a:r>
              <a:rPr lang="en-US" altLang="zh-TW" sz="2000" i="1">
                <a:solidFill>
                  <a:schemeClr val="hlink"/>
                </a:solidFill>
                <a:ea typeface="新細明體" charset="-120"/>
              </a:rPr>
              <a:t>yesterday </a:t>
            </a:r>
            <a:r>
              <a:rPr lang="en-US" altLang="zh-TW" sz="2000">
                <a:ea typeface="新細明體" charset="-120"/>
              </a:rPr>
              <a:t>].</a:t>
            </a:r>
          </a:p>
        </p:txBody>
      </p:sp>
      <p:sp>
        <p:nvSpPr>
          <p:cNvPr id="2" name="Rectangle 1">
            <a:extLst>
              <a:ext uri="{FF2B5EF4-FFF2-40B4-BE49-F238E27FC236}">
                <a16:creationId xmlns:a16="http://schemas.microsoft.com/office/drawing/2014/main" id="{76BB74EA-F943-FF40-95E6-B24650F3A3DF}"/>
              </a:ext>
            </a:extLst>
          </p:cNvPr>
          <p:cNvSpPr/>
          <p:nvPr/>
        </p:nvSpPr>
        <p:spPr>
          <a:xfrm>
            <a:off x="2411760" y="6170381"/>
            <a:ext cx="4572000" cy="461665"/>
          </a:xfrm>
          <a:prstGeom prst="rect">
            <a:avLst/>
          </a:prstGeom>
        </p:spPr>
        <p:txBody>
          <a:bodyPr>
            <a:spAutoFit/>
          </a:bodyPr>
          <a:lstStyle/>
          <a:p>
            <a:r>
              <a:rPr lang="en-US" sz="1200" dirty="0">
                <a:solidFill>
                  <a:srgbClr val="0B05FF"/>
                </a:solidFill>
              </a:rPr>
              <a:t>Gildea, Daniel; </a:t>
            </a:r>
            <a:r>
              <a:rPr lang="en-US" sz="1200" dirty="0" err="1">
                <a:solidFill>
                  <a:srgbClr val="0B05FF"/>
                </a:solidFill>
              </a:rPr>
              <a:t>Jurafsky</a:t>
            </a:r>
            <a:r>
              <a:rPr lang="en-US" sz="1200" dirty="0">
                <a:solidFill>
                  <a:srgbClr val="0B05FF"/>
                </a:solidFill>
              </a:rPr>
              <a:t>, Daniel. "Automatic Labeling of Semantic Roles”. Computational Linguistics. 28 (3): 245–288. </a:t>
            </a:r>
            <a:r>
              <a:rPr lang="en-US" sz="1200" b="1" dirty="0">
                <a:solidFill>
                  <a:srgbClr val="FF0000"/>
                </a:solidFill>
              </a:rPr>
              <a:t>2002</a:t>
            </a:r>
            <a:r>
              <a:rPr lang="en-US" sz="1200" dirty="0">
                <a:solidFill>
                  <a:srgbClr val="0B05FF"/>
                </a:solidFill>
              </a:rPr>
              <a:t>.</a:t>
            </a:r>
            <a:endParaRPr lang="en-DE" sz="1200" dirty="0">
              <a:solidFill>
                <a:srgbClr val="0B05FF"/>
              </a:solidFill>
            </a:endParaRPr>
          </a:p>
        </p:txBody>
      </p:sp>
    </p:spTree>
    <p:extLst>
      <p:ext uri="{BB962C8B-B14F-4D97-AF65-F5344CB8AC3E}">
        <p14:creationId xmlns:p14="http://schemas.microsoft.com/office/powerpoint/2010/main" val="196976533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304800" y="274638"/>
            <a:ext cx="8610600" cy="1143000"/>
          </a:xfrm>
        </p:spPr>
        <p:txBody>
          <a:bodyPr/>
          <a:lstStyle/>
          <a:p>
            <a:r>
              <a:rPr lang="en-US" altLang="zh-TW" dirty="0">
                <a:ea typeface="新細明體" charset="-120"/>
              </a:rPr>
              <a:t>Proposition Bank (</a:t>
            </a:r>
            <a:r>
              <a:rPr lang="en-US" altLang="zh-TW" dirty="0" err="1">
                <a:ea typeface="新細明體" charset="-120"/>
              </a:rPr>
              <a:t>PropBank</a:t>
            </a:r>
            <a:r>
              <a:rPr lang="en-US" altLang="zh-TW" dirty="0">
                <a:ea typeface="新細明體" charset="-120"/>
              </a:rPr>
              <a:t>)</a:t>
            </a:r>
            <a:endParaRPr lang="en-US" altLang="zh-TW" sz="2000" dirty="0">
              <a:ea typeface="新細明體" charset="-120"/>
            </a:endParaRPr>
          </a:p>
        </p:txBody>
      </p:sp>
      <p:sp>
        <p:nvSpPr>
          <p:cNvPr id="636931" name="Rectangle 3"/>
          <p:cNvSpPr>
            <a:spLocks noGrp="1" noChangeArrowheads="1"/>
          </p:cNvSpPr>
          <p:nvPr>
            <p:ph type="body" idx="1"/>
          </p:nvPr>
        </p:nvSpPr>
        <p:spPr>
          <a:xfrm>
            <a:off x="304800" y="1676400"/>
            <a:ext cx="8686800" cy="2514600"/>
          </a:xfrm>
        </p:spPr>
        <p:txBody>
          <a:bodyPr/>
          <a:lstStyle/>
          <a:p>
            <a:pPr>
              <a:lnSpc>
                <a:spcPct val="80000"/>
              </a:lnSpc>
            </a:pPr>
            <a:r>
              <a:rPr lang="en-US" altLang="zh-TW" sz="2800">
                <a:ea typeface="新細明體" charset="-120"/>
              </a:rPr>
              <a:t>Transfer sentences to propositions</a:t>
            </a:r>
          </a:p>
          <a:p>
            <a:pPr lvl="1">
              <a:lnSpc>
                <a:spcPct val="80000"/>
              </a:lnSpc>
            </a:pPr>
            <a:r>
              <a:rPr lang="en-US" altLang="zh-TW" sz="2400">
                <a:solidFill>
                  <a:srgbClr val="FF0000"/>
                </a:solidFill>
                <a:ea typeface="新細明體" charset="-120"/>
              </a:rPr>
              <a:t>Kristina</a:t>
            </a:r>
            <a:r>
              <a:rPr lang="en-US" altLang="zh-TW" sz="2400">
                <a:ea typeface="新細明體" charset="-120"/>
              </a:rPr>
              <a:t> hit </a:t>
            </a:r>
            <a:r>
              <a:rPr lang="en-US" altLang="zh-TW" sz="2400">
                <a:solidFill>
                  <a:schemeClr val="accent1"/>
                </a:solidFill>
                <a:ea typeface="新細明體" charset="-120"/>
              </a:rPr>
              <a:t>Scott</a:t>
            </a:r>
            <a:r>
              <a:rPr lang="en-US" altLang="zh-TW" sz="2400">
                <a:ea typeface="新細明體" charset="-120"/>
              </a:rPr>
              <a:t> </a:t>
            </a:r>
            <a:r>
              <a:rPr lang="en-US" altLang="zh-TW" sz="2400">
                <a:ea typeface="新細明體" charset="-120"/>
                <a:sym typeface="Symbol" charset="2"/>
              </a:rPr>
              <a:t> hit(</a:t>
            </a:r>
            <a:r>
              <a:rPr lang="en-US" altLang="zh-TW" sz="2400">
                <a:solidFill>
                  <a:srgbClr val="FF0000"/>
                </a:solidFill>
                <a:ea typeface="新細明體" charset="-120"/>
                <a:sym typeface="Symbol" charset="2"/>
              </a:rPr>
              <a:t>Kristina</a:t>
            </a:r>
            <a:r>
              <a:rPr lang="en-US" altLang="zh-TW" sz="2400">
                <a:ea typeface="新細明體" charset="-120"/>
                <a:sym typeface="Symbol" charset="2"/>
              </a:rPr>
              <a:t>,</a:t>
            </a:r>
            <a:r>
              <a:rPr lang="en-US" altLang="zh-TW" sz="2400">
                <a:solidFill>
                  <a:schemeClr val="accent1"/>
                </a:solidFill>
                <a:ea typeface="新細明體" charset="-120"/>
                <a:sym typeface="Symbol" charset="2"/>
              </a:rPr>
              <a:t>Scott</a:t>
            </a:r>
            <a:r>
              <a:rPr lang="en-US" altLang="zh-TW" sz="2400">
                <a:ea typeface="新細明體" charset="-120"/>
                <a:sym typeface="Symbol" charset="2"/>
              </a:rPr>
              <a:t>)</a:t>
            </a:r>
          </a:p>
          <a:p>
            <a:pPr lvl="4">
              <a:lnSpc>
                <a:spcPct val="80000"/>
              </a:lnSpc>
            </a:pPr>
            <a:endParaRPr lang="en-US" altLang="zh-TW" sz="800">
              <a:ea typeface="新細明體" charset="-120"/>
              <a:sym typeface="Symbol" charset="2"/>
            </a:endParaRPr>
          </a:p>
          <a:p>
            <a:pPr>
              <a:lnSpc>
                <a:spcPct val="80000"/>
              </a:lnSpc>
            </a:pPr>
            <a:r>
              <a:rPr lang="en-US" altLang="zh-TW" sz="2800">
                <a:ea typeface="新細明體" charset="-120"/>
                <a:sym typeface="Symbol" charset="2"/>
              </a:rPr>
              <a:t>Penn TreeBank  PropBank</a:t>
            </a:r>
            <a:endParaRPr lang="en-US" altLang="zh-TW" sz="2000">
              <a:ea typeface="新細明體" charset="-120"/>
              <a:sym typeface="Symbol" charset="2"/>
            </a:endParaRPr>
          </a:p>
          <a:p>
            <a:pPr lvl="1">
              <a:lnSpc>
                <a:spcPct val="80000"/>
              </a:lnSpc>
            </a:pPr>
            <a:r>
              <a:rPr lang="en-US" altLang="zh-TW" sz="2400">
                <a:ea typeface="新細明體" charset="-120"/>
                <a:sym typeface="Symbol" charset="2"/>
              </a:rPr>
              <a:t>Add a semantic layer on Penn TreeBank</a:t>
            </a:r>
          </a:p>
          <a:p>
            <a:pPr lvl="1">
              <a:lnSpc>
                <a:spcPct val="80000"/>
              </a:lnSpc>
            </a:pPr>
            <a:r>
              <a:rPr lang="en-US" altLang="zh-TW" sz="2400">
                <a:ea typeface="新細明體" charset="-120"/>
                <a:sym typeface="Symbol" charset="2"/>
              </a:rPr>
              <a:t>Define a set of semantic roles for each verb</a:t>
            </a:r>
          </a:p>
          <a:p>
            <a:pPr lvl="1">
              <a:lnSpc>
                <a:spcPct val="80000"/>
              </a:lnSpc>
            </a:pPr>
            <a:r>
              <a:rPr lang="en-US" altLang="zh-TW" sz="2400">
                <a:ea typeface="新細明體" charset="-120"/>
                <a:sym typeface="Symbol" charset="2"/>
              </a:rPr>
              <a:t>Each verb’s roles are numbered</a:t>
            </a:r>
            <a:endParaRPr lang="en-US" altLang="zh-TW" sz="1000">
              <a:ea typeface="新細明體" charset="-120"/>
              <a:sym typeface="Symbol" charset="2"/>
            </a:endParaRPr>
          </a:p>
        </p:txBody>
      </p:sp>
      <p:sp>
        <p:nvSpPr>
          <p:cNvPr id="636932" name="Rectangle 4"/>
          <p:cNvSpPr>
            <a:spLocks noChangeArrowheads="1"/>
          </p:cNvSpPr>
          <p:nvPr/>
        </p:nvSpPr>
        <p:spPr bwMode="auto">
          <a:xfrm>
            <a:off x="457200" y="4419600"/>
            <a:ext cx="845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r>
              <a:rPr lang="en-US" altLang="zh-TW">
                <a:ea typeface="新細明體" charset="-120"/>
                <a:sym typeface="Symbol" charset="2"/>
              </a:rPr>
              <a:t>…[</a:t>
            </a:r>
            <a:r>
              <a:rPr lang="en-US" altLang="zh-TW" b="1">
                <a:solidFill>
                  <a:srgbClr val="FF0000"/>
                </a:solidFill>
                <a:ea typeface="新細明體" charset="-120"/>
                <a:sym typeface="Symbol" charset="2"/>
              </a:rPr>
              <a:t>A0</a:t>
            </a:r>
            <a:r>
              <a:rPr lang="en-US" altLang="zh-TW">
                <a:ea typeface="新細明體" charset="-120"/>
                <a:sym typeface="Symbol" charset="2"/>
              </a:rPr>
              <a:t> the company] to … </a:t>
            </a:r>
            <a:r>
              <a:rPr lang="en-US" altLang="zh-TW" i="1">
                <a:ea typeface="新細明體" charset="-120"/>
                <a:sym typeface="Symbol" charset="2"/>
              </a:rPr>
              <a:t>offer</a:t>
            </a:r>
            <a:r>
              <a:rPr lang="en-US" altLang="zh-TW">
                <a:ea typeface="新細明體" charset="-120"/>
                <a:sym typeface="Symbol" charset="2"/>
              </a:rPr>
              <a:t> [</a:t>
            </a:r>
            <a:r>
              <a:rPr lang="en-US" altLang="zh-TW" b="1">
                <a:solidFill>
                  <a:schemeClr val="accent1"/>
                </a:solidFill>
                <a:ea typeface="新細明體" charset="-120"/>
                <a:sym typeface="Symbol" charset="2"/>
              </a:rPr>
              <a:t>A1</a:t>
            </a:r>
            <a:r>
              <a:rPr lang="en-US" altLang="zh-TW">
                <a:ea typeface="新細明體" charset="-120"/>
                <a:sym typeface="Symbol" charset="2"/>
              </a:rPr>
              <a:t> a 15% to 20% stake] [</a:t>
            </a:r>
            <a:r>
              <a:rPr lang="en-US" altLang="zh-TW" b="1">
                <a:solidFill>
                  <a:srgbClr val="0066FF"/>
                </a:solidFill>
                <a:ea typeface="新細明體" charset="-120"/>
                <a:sym typeface="Symbol" charset="2"/>
              </a:rPr>
              <a:t>A2</a:t>
            </a:r>
            <a:r>
              <a:rPr lang="en-US" altLang="zh-TW">
                <a:ea typeface="新細明體" charset="-120"/>
                <a:sym typeface="Symbol" charset="2"/>
              </a:rPr>
              <a:t> to the public]</a:t>
            </a:r>
          </a:p>
          <a:p>
            <a:pPr lvl="1"/>
            <a:r>
              <a:rPr lang="en-US" altLang="zh-TW">
                <a:ea typeface="新細明體" charset="-120"/>
                <a:sym typeface="Symbol" charset="2"/>
              </a:rPr>
              <a:t>…[</a:t>
            </a:r>
            <a:r>
              <a:rPr lang="en-US" altLang="zh-TW" b="1">
                <a:solidFill>
                  <a:srgbClr val="FF0000"/>
                </a:solidFill>
                <a:ea typeface="新細明體" charset="-120"/>
                <a:sym typeface="Symbol" charset="2"/>
              </a:rPr>
              <a:t>A0</a:t>
            </a:r>
            <a:r>
              <a:rPr lang="en-US" altLang="zh-TW">
                <a:ea typeface="新細明體" charset="-120"/>
                <a:sym typeface="Symbol" charset="2"/>
              </a:rPr>
              <a:t> Sotheby’s] … </a:t>
            </a:r>
            <a:r>
              <a:rPr lang="en-US" altLang="zh-TW" i="1">
                <a:ea typeface="新細明體" charset="-120"/>
                <a:sym typeface="Symbol" charset="2"/>
              </a:rPr>
              <a:t>offered</a:t>
            </a:r>
            <a:r>
              <a:rPr lang="en-US" altLang="zh-TW">
                <a:ea typeface="新細明體" charset="-120"/>
                <a:sym typeface="Symbol" charset="2"/>
              </a:rPr>
              <a:t> [</a:t>
            </a:r>
            <a:r>
              <a:rPr lang="en-US" altLang="zh-TW" b="1">
                <a:solidFill>
                  <a:srgbClr val="0066FF"/>
                </a:solidFill>
                <a:ea typeface="新細明體" charset="-120"/>
                <a:sym typeface="Symbol" charset="2"/>
              </a:rPr>
              <a:t>A2</a:t>
            </a:r>
            <a:r>
              <a:rPr lang="en-US" altLang="zh-TW">
                <a:ea typeface="新細明體" charset="-120"/>
                <a:sym typeface="Symbol" charset="2"/>
              </a:rPr>
              <a:t> the Dorrance heirs] [</a:t>
            </a:r>
            <a:r>
              <a:rPr lang="en-US" altLang="zh-TW" b="1">
                <a:solidFill>
                  <a:schemeClr val="accent1"/>
                </a:solidFill>
                <a:ea typeface="新細明體" charset="-120"/>
                <a:sym typeface="Symbol" charset="2"/>
              </a:rPr>
              <a:t>A1</a:t>
            </a:r>
            <a:r>
              <a:rPr lang="en-US" altLang="zh-TW">
                <a:ea typeface="新細明體" charset="-120"/>
                <a:sym typeface="Symbol" charset="2"/>
              </a:rPr>
              <a:t> a money-back guarantee]</a:t>
            </a:r>
          </a:p>
          <a:p>
            <a:pPr lvl="1"/>
            <a:r>
              <a:rPr lang="en-US" altLang="zh-TW">
                <a:ea typeface="新細明體" charset="-120"/>
                <a:sym typeface="Symbol" charset="2"/>
              </a:rPr>
              <a:t>…[</a:t>
            </a:r>
            <a:r>
              <a:rPr lang="en-US" altLang="zh-TW" b="1">
                <a:solidFill>
                  <a:schemeClr val="accent1"/>
                </a:solidFill>
                <a:ea typeface="新細明體" charset="-120"/>
                <a:sym typeface="Symbol" charset="2"/>
              </a:rPr>
              <a:t>A1</a:t>
            </a:r>
            <a:r>
              <a:rPr lang="en-US" altLang="zh-TW">
                <a:ea typeface="新細明體" charset="-120"/>
                <a:sym typeface="Symbol" charset="2"/>
              </a:rPr>
              <a:t> an amendment] </a:t>
            </a:r>
            <a:r>
              <a:rPr lang="en-US" altLang="zh-TW" i="1">
                <a:ea typeface="新細明體" charset="-120"/>
                <a:sym typeface="Symbol" charset="2"/>
              </a:rPr>
              <a:t>offered</a:t>
            </a:r>
            <a:r>
              <a:rPr lang="en-US" altLang="zh-TW">
                <a:ea typeface="新細明體" charset="-120"/>
                <a:sym typeface="Symbol" charset="2"/>
              </a:rPr>
              <a:t> [</a:t>
            </a:r>
            <a:r>
              <a:rPr lang="en-US" altLang="zh-TW" b="1">
                <a:solidFill>
                  <a:srgbClr val="FF0000"/>
                </a:solidFill>
                <a:ea typeface="新細明體" charset="-120"/>
                <a:sym typeface="Symbol" charset="2"/>
              </a:rPr>
              <a:t>A0</a:t>
            </a:r>
            <a:r>
              <a:rPr lang="en-US" altLang="zh-TW">
                <a:ea typeface="新細明體" charset="-120"/>
                <a:sym typeface="Symbol" charset="2"/>
              </a:rPr>
              <a:t> by Rep. Peter DeFazio] …</a:t>
            </a:r>
          </a:p>
          <a:p>
            <a:pPr lvl="1"/>
            <a:r>
              <a:rPr lang="en-US" altLang="zh-TW">
                <a:ea typeface="新細明體" charset="-120"/>
                <a:sym typeface="Symbol" charset="2"/>
              </a:rPr>
              <a:t>…[</a:t>
            </a:r>
            <a:r>
              <a:rPr lang="en-US" altLang="zh-TW" b="1">
                <a:solidFill>
                  <a:srgbClr val="0066FF"/>
                </a:solidFill>
                <a:ea typeface="新細明體" charset="-120"/>
                <a:sym typeface="Symbol" charset="2"/>
              </a:rPr>
              <a:t>A2</a:t>
            </a:r>
            <a:r>
              <a:rPr lang="en-US" altLang="zh-TW">
                <a:ea typeface="新細明體" charset="-120"/>
                <a:sym typeface="Symbol" charset="2"/>
              </a:rPr>
              <a:t> Subcontractors] will be </a:t>
            </a:r>
            <a:r>
              <a:rPr lang="en-US" altLang="zh-TW" i="1">
                <a:ea typeface="新細明體" charset="-120"/>
                <a:sym typeface="Symbol" charset="2"/>
              </a:rPr>
              <a:t>offered</a:t>
            </a:r>
            <a:r>
              <a:rPr lang="en-US" altLang="zh-TW">
                <a:ea typeface="新細明體" charset="-120"/>
                <a:sym typeface="Symbol" charset="2"/>
              </a:rPr>
              <a:t> [</a:t>
            </a:r>
            <a:r>
              <a:rPr lang="en-US" altLang="zh-TW" b="1">
                <a:solidFill>
                  <a:schemeClr val="accent1"/>
                </a:solidFill>
                <a:ea typeface="新細明體" charset="-120"/>
                <a:sym typeface="Symbol" charset="2"/>
              </a:rPr>
              <a:t>A1</a:t>
            </a:r>
            <a:r>
              <a:rPr lang="en-US" altLang="zh-TW">
                <a:ea typeface="新細明體" charset="-120"/>
                <a:sym typeface="Symbol" charset="2"/>
              </a:rPr>
              <a:t> a settlement] …</a:t>
            </a:r>
          </a:p>
        </p:txBody>
      </p:sp>
      <p:sp>
        <p:nvSpPr>
          <p:cNvPr id="2" name="Rectangle 1">
            <a:extLst>
              <a:ext uri="{FF2B5EF4-FFF2-40B4-BE49-F238E27FC236}">
                <a16:creationId xmlns:a16="http://schemas.microsoft.com/office/drawing/2014/main" id="{14BA7724-C8A7-D04B-AA27-C550CC6B66C6}"/>
              </a:ext>
            </a:extLst>
          </p:cNvPr>
          <p:cNvSpPr/>
          <p:nvPr/>
        </p:nvSpPr>
        <p:spPr>
          <a:xfrm>
            <a:off x="2324100" y="6193173"/>
            <a:ext cx="4572000" cy="430887"/>
          </a:xfrm>
          <a:prstGeom prst="rect">
            <a:avLst/>
          </a:prstGeom>
        </p:spPr>
        <p:txBody>
          <a:bodyPr>
            <a:spAutoFit/>
          </a:bodyPr>
          <a:lstStyle/>
          <a:p>
            <a:r>
              <a:rPr lang="en-DE" sz="1100" dirty="0">
                <a:solidFill>
                  <a:srgbClr val="0B05FF"/>
                </a:solidFill>
              </a:rPr>
              <a:t>Palmer M, Kingsbury P, Gildea D. "The Proposition Bank: An Annotated Corpus of Semantic Roles". Computational Linguistics. 31 (1): 71–106. </a:t>
            </a:r>
            <a:r>
              <a:rPr lang="en-DE" sz="1100" b="1" dirty="0">
                <a:solidFill>
                  <a:srgbClr val="FF0000"/>
                </a:solidFill>
              </a:rPr>
              <a:t>2005</a:t>
            </a:r>
            <a:r>
              <a:rPr lang="en-DE" sz="1100" dirty="0">
                <a:solidFill>
                  <a:srgbClr val="0B05FF"/>
                </a:solidFill>
              </a:rPr>
              <a:t>.</a:t>
            </a:r>
          </a:p>
        </p:txBody>
      </p:sp>
    </p:spTree>
    <p:extLst>
      <p:ext uri="{BB962C8B-B14F-4D97-AF65-F5344CB8AC3E}">
        <p14:creationId xmlns:p14="http://schemas.microsoft.com/office/powerpoint/2010/main" val="6906533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990600"/>
          </a:xfrm>
        </p:spPr>
        <p:txBody>
          <a:bodyPr/>
          <a:lstStyle/>
          <a:p>
            <a:r>
              <a:rPr lang="en-US" altLang="x-none" dirty="0"/>
              <a:t>Semantic Role Labeling (SRL)</a:t>
            </a:r>
          </a:p>
        </p:txBody>
      </p:sp>
      <p:pic>
        <p:nvPicPr>
          <p:cNvPr id="14341" name="Picture 2" descr="SR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10368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SR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6150"/>
            <a:ext cx="6946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flipH="1">
            <a:off x="2514600" y="3505200"/>
            <a:ext cx="2438400" cy="3048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0"/>
          <p:cNvSpPr>
            <a:spLocks noChangeShapeType="1"/>
          </p:cNvSpPr>
          <p:nvPr/>
        </p:nvSpPr>
        <p:spPr bwMode="auto">
          <a:xfrm flipH="1" flipV="1">
            <a:off x="2438400" y="3048000"/>
            <a:ext cx="2514600" cy="4572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Line 11"/>
          <p:cNvSpPr>
            <a:spLocks noChangeShapeType="1"/>
          </p:cNvSpPr>
          <p:nvPr/>
        </p:nvSpPr>
        <p:spPr bwMode="auto">
          <a:xfrm flipH="1">
            <a:off x="2514600" y="3505200"/>
            <a:ext cx="2438400" cy="12954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Line 13"/>
          <p:cNvSpPr>
            <a:spLocks noChangeShapeType="1"/>
          </p:cNvSpPr>
          <p:nvPr/>
        </p:nvSpPr>
        <p:spPr bwMode="auto">
          <a:xfrm flipH="1">
            <a:off x="4038600" y="4267200"/>
            <a:ext cx="1066800" cy="11430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Line 14"/>
          <p:cNvSpPr>
            <a:spLocks noChangeShapeType="1"/>
          </p:cNvSpPr>
          <p:nvPr/>
        </p:nvSpPr>
        <p:spPr bwMode="auto">
          <a:xfrm flipH="1">
            <a:off x="4038600" y="4267200"/>
            <a:ext cx="1066800" cy="15240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15"/>
          <p:cNvSpPr>
            <a:spLocks noChangeShapeType="1"/>
          </p:cNvSpPr>
          <p:nvPr/>
        </p:nvSpPr>
        <p:spPr bwMode="auto">
          <a:xfrm flipH="1" flipV="1">
            <a:off x="4038600" y="2819400"/>
            <a:ext cx="1066800" cy="14478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Oval 2"/>
          <p:cNvSpPr/>
          <p:nvPr/>
        </p:nvSpPr>
        <p:spPr>
          <a:xfrm>
            <a:off x="4944616" y="3284984"/>
            <a:ext cx="419472" cy="419472"/>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944616" y="4057464"/>
            <a:ext cx="419472" cy="419472"/>
          </a:xfrm>
          <a:prstGeom prst="ellipse">
            <a:avLst/>
          </a:prstGeom>
          <a:solidFill>
            <a:schemeClr val="accent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946150"/>
            <a:ext cx="4572000" cy="3946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170762" y="976796"/>
            <a:ext cx="6851306" cy="75940"/>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C4302843-D989-B94B-8CE9-9B9ADAD478F5}"/>
              </a:ext>
            </a:extLst>
          </p:cNvPr>
          <p:cNvSpPr txBox="1"/>
          <p:nvPr/>
        </p:nvSpPr>
        <p:spPr>
          <a:xfrm>
            <a:off x="479427" y="6637295"/>
            <a:ext cx="8218486" cy="253916"/>
          </a:xfrm>
          <a:prstGeom prst="rect">
            <a:avLst/>
          </a:prstGeom>
          <a:noFill/>
        </p:spPr>
        <p:txBody>
          <a:bodyPr wrap="square" rtlCol="0">
            <a:spAutoFit/>
          </a:bodyPr>
          <a:lstStyle/>
          <a:p>
            <a:pPr algn="ctr">
              <a:buFont typeface="Wingdings" charset="2"/>
              <a:buNone/>
            </a:pPr>
            <a:r>
              <a:rPr lang="en-US" altLang="x-none" sz="1050" dirty="0">
                <a:solidFill>
                  <a:schemeClr val="bg1"/>
                </a:solidFill>
              </a:rPr>
              <a:t>An Introduction to Machine Learning and Natural Language Processing Tools,  , V. </a:t>
            </a:r>
            <a:r>
              <a:rPr lang="en-US" altLang="x-none" sz="1050" dirty="0" err="1">
                <a:solidFill>
                  <a:schemeClr val="bg1"/>
                </a:solidFill>
              </a:rPr>
              <a:t>Srikumar</a:t>
            </a:r>
            <a:r>
              <a:rPr lang="en-US" altLang="x-none" sz="1050" dirty="0">
                <a:solidFill>
                  <a:schemeClr val="bg1"/>
                </a:solidFill>
              </a:rPr>
              <a:t>, M. Sammons, N. </a:t>
            </a:r>
            <a:r>
              <a:rPr lang="en-US" altLang="x-none" sz="1050" dirty="0" err="1">
                <a:solidFill>
                  <a:schemeClr val="bg1"/>
                </a:solidFill>
              </a:rPr>
              <a:t>Rizzolo</a:t>
            </a:r>
            <a:r>
              <a:rPr lang="en-US" altLang="x-none" sz="1050" dirty="0">
                <a:solidFill>
                  <a:schemeClr val="bg1"/>
                </a:solidFill>
              </a:rPr>
              <a:t> </a:t>
            </a:r>
            <a:endParaRPr lang="en-US" sz="1050" dirty="0">
              <a:solidFill>
                <a:schemeClr val="bg1"/>
              </a:solidFill>
            </a:endParaRPr>
          </a:p>
        </p:txBody>
      </p:sp>
      <p:sp>
        <p:nvSpPr>
          <p:cNvPr id="19" name="Content Placeholder 2">
            <a:extLst>
              <a:ext uri="{FF2B5EF4-FFF2-40B4-BE49-F238E27FC236}">
                <a16:creationId xmlns:a16="http://schemas.microsoft.com/office/drawing/2014/main" id="{407A9839-01F6-AD45-A44C-472EBCFC2374}"/>
              </a:ext>
            </a:extLst>
          </p:cNvPr>
          <p:cNvSpPr txBox="1">
            <a:spLocks/>
          </p:cNvSpPr>
          <p:nvPr/>
        </p:nvSpPr>
        <p:spPr bwMode="auto">
          <a:xfrm>
            <a:off x="5793928" y="2480448"/>
            <a:ext cx="3032572" cy="3733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r>
              <a:rPr lang="en-US" altLang="x-none" sz="2000" kern="0"/>
              <a:t>SRL reveals </a:t>
            </a:r>
            <a:r>
              <a:rPr lang="en-US" altLang="x-none" sz="2000" kern="0">
                <a:solidFill>
                  <a:srgbClr val="FF0000"/>
                </a:solidFill>
              </a:rPr>
              <a:t>relations and arguments </a:t>
            </a:r>
            <a:r>
              <a:rPr lang="en-US" altLang="x-none" sz="2000" kern="0"/>
              <a:t>in the sentence (where relations are expressed as verbs)</a:t>
            </a:r>
          </a:p>
          <a:p>
            <a:r>
              <a:rPr lang="en-US" altLang="x-none" sz="2000" kern="0"/>
              <a:t>Cannot abstract over variability of expressing the relations – e.g. kill vs. murder vs. slay…</a:t>
            </a:r>
            <a:endParaRPr lang="en-US" altLang="x-none" sz="2000" kern="0" dirty="0"/>
          </a:p>
        </p:txBody>
      </p:sp>
    </p:spTree>
    <p:extLst>
      <p:ext uri="{BB962C8B-B14F-4D97-AF65-F5344CB8AC3E}">
        <p14:creationId xmlns:p14="http://schemas.microsoft.com/office/powerpoint/2010/main" val="3566094859"/>
      </p:ext>
    </p:extLst>
  </p:cSld>
  <p:clrMapOvr>
    <a:masterClrMapping/>
  </p:clrMapOvr>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2827</TotalTime>
  <Words>8482</Words>
  <Application>Microsoft Macintosh PowerPoint</Application>
  <PresentationFormat>On-screen Show (4:3)</PresentationFormat>
  <Paragraphs>1727</Paragraphs>
  <Slides>93</Slides>
  <Notes>47</Notes>
  <HiddenSlides>4</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4" baseType="lpstr">
      <vt:lpstr>.AppleSystemUIFont</vt:lpstr>
      <vt:lpstr>Arial</vt:lpstr>
      <vt:lpstr>Bookman Old Style</vt:lpstr>
      <vt:lpstr>Calibri</vt:lpstr>
      <vt:lpstr>Cambria Math</vt:lpstr>
      <vt:lpstr>Courier New</vt:lpstr>
      <vt:lpstr>Myriad Pro</vt:lpstr>
      <vt:lpstr>Times New Roman</vt:lpstr>
      <vt:lpstr>Wingdings</vt:lpstr>
      <vt:lpstr>7_Standarddesign</vt:lpstr>
      <vt:lpstr>Equation</vt:lpstr>
      <vt:lpstr>Intelligent Agents   Word Semantics, Embeddings and  Latent Sequential Structures</vt:lpstr>
      <vt:lpstr>Word-Word Associations in Document Retrieval</vt:lpstr>
      <vt:lpstr>Approaches for Representing Word Semantics</vt:lpstr>
      <vt:lpstr>Point(wise) Mutual Information: PMI</vt:lpstr>
      <vt:lpstr>PMI – Example</vt:lpstr>
      <vt:lpstr>The Contributions of Word Embeddings</vt:lpstr>
      <vt:lpstr>Embedding Approaches</vt:lpstr>
      <vt:lpstr>Represent the meaning of word – word2vec</vt:lpstr>
      <vt:lpstr>Word2vec – Continuous Bag of Words</vt:lpstr>
      <vt:lpstr>PowerPoint Presentation</vt:lpstr>
      <vt:lpstr>PowerPoint Presentation</vt:lpstr>
      <vt:lpstr>PowerPoint Presentation</vt:lpstr>
      <vt:lpstr>PowerPoint Presentation</vt:lpstr>
      <vt:lpstr>PowerPoint Presentation</vt:lpstr>
      <vt:lpstr>Logistic function</vt:lpstr>
      <vt:lpstr>softmax(z)</vt:lpstr>
      <vt:lpstr>PowerPoint Presentation</vt:lpstr>
      <vt:lpstr>CBOW Model</vt:lpstr>
      <vt:lpstr>Loss Function for Learning</vt:lpstr>
      <vt:lpstr>CBOW: Derivation of Learning Procedure</vt:lpstr>
      <vt:lpstr>PowerPoint Presentation</vt:lpstr>
      <vt:lpstr>Intrinsic Evaluation</vt:lpstr>
      <vt:lpstr>Word analogies</vt:lpstr>
      <vt:lpstr>Extrinsic Evaluation</vt:lpstr>
      <vt:lpstr>Intelligent Agents   Word Semantics, Embeddings and  Latent Sequential Structures</vt:lpstr>
      <vt:lpstr>PowerPoint Presentation</vt:lpstr>
      <vt:lpstr>PowerPoint Presentation</vt:lpstr>
      <vt:lpstr>Skip-Gram Model</vt:lpstr>
      <vt:lpstr>Skip-Gram: Derivation of Learning Procedure</vt:lpstr>
      <vt:lpstr>What is word2vec?</vt:lpstr>
      <vt:lpstr>Softmax is a Bottleneck (CBOW and Skip-Gram)</vt:lpstr>
      <vt:lpstr>Hierarchical softmax using Trees</vt:lpstr>
      <vt:lpstr>Huffman Trees instead of Balanced Trees</vt:lpstr>
      <vt:lpstr>Noise-Contrastive Estimation</vt:lpstr>
      <vt:lpstr>Noise-Contrastive Estimation</vt:lpstr>
      <vt:lpstr>Noise-Contrastive Estimation</vt:lpstr>
      <vt:lpstr>Comparison</vt:lpstr>
      <vt:lpstr>Skip-Grams with Negative Sampling (SGNS)</vt:lpstr>
      <vt:lpstr>Skip-Grams with Negative Sampling (SGNS)</vt:lpstr>
      <vt:lpstr>Skip-Grams with Negative Sampling (SGNS)</vt:lpstr>
      <vt:lpstr>Coming back to Negative Sampling</vt:lpstr>
      <vt:lpstr>Skip-Grams with Negative Sampling (SGNS)</vt:lpstr>
      <vt:lpstr>Skip-Grams with Negative Sampling (SGNS)</vt:lpstr>
      <vt:lpstr>Math behind Negative Sampling</vt:lpstr>
      <vt:lpstr>Math behind Negative Sampling</vt:lpstr>
      <vt:lpstr>Skip-Grams with Negative Sampling (SGNS)</vt:lpstr>
      <vt:lpstr>Context Distribution Smoothing</vt:lpstr>
      <vt:lpstr>Context Distribution Smoothing</vt:lpstr>
      <vt:lpstr>Math behind CBOW with Negative Sampling</vt:lpstr>
      <vt:lpstr>What is SGNS learning?</vt:lpstr>
      <vt:lpstr>What is SGNS learning?</vt:lpstr>
      <vt:lpstr>What is SGNS learning?</vt:lpstr>
      <vt:lpstr>What is SGNS learning?</vt:lpstr>
      <vt:lpstr>What is SGNS learning?</vt:lpstr>
      <vt:lpstr>What is SGNS learning?</vt:lpstr>
      <vt:lpstr>What is SGNS learning?</vt:lpstr>
      <vt:lpstr>But embeddings are still better, right?</vt:lpstr>
      <vt:lpstr>The Big Impact of “Small” Hyperparameters</vt:lpstr>
      <vt:lpstr>New Hyperparameters</vt:lpstr>
      <vt:lpstr>Dynamic Context Windows</vt:lpstr>
      <vt:lpstr>Dynamic Context Windows</vt:lpstr>
      <vt:lpstr>Dynamic Context Windows</vt:lpstr>
      <vt:lpstr>Subsampling of Frequent Words</vt:lpstr>
      <vt:lpstr>Adding Context Vectors</vt:lpstr>
      <vt:lpstr>Don’t Count, Predict! ? </vt:lpstr>
      <vt:lpstr>Represent the meaning of sentence/paragraph/doc</vt:lpstr>
      <vt:lpstr>Problem</vt:lpstr>
      <vt:lpstr>Power of 2Vec Representations</vt:lpstr>
      <vt:lpstr>Paragraph Vector</vt:lpstr>
      <vt:lpstr>Doc2Sent2Vec Idea - Being granular helps</vt:lpstr>
      <vt:lpstr>Notation</vt:lpstr>
      <vt:lpstr>Architecture Diagram</vt:lpstr>
      <vt:lpstr>Phase 1: Learn Sentence Embedding</vt:lpstr>
      <vt:lpstr>Phase 2: Learn Document Embedding</vt:lpstr>
      <vt:lpstr>Training</vt:lpstr>
      <vt:lpstr>Latent Relational Structures</vt:lpstr>
      <vt:lpstr>Phrase Chunking</vt:lpstr>
      <vt:lpstr>Named Entity Recognition</vt:lpstr>
      <vt:lpstr>Named Entity Recogniton: Definition</vt:lpstr>
      <vt:lpstr>Named Entity Classification</vt:lpstr>
      <vt:lpstr>Basic Problems in NE</vt:lpstr>
      <vt:lpstr>More complex problems in NER</vt:lpstr>
      <vt:lpstr>List Lookup Approach</vt:lpstr>
      <vt:lpstr>Shallow Parsing Approach</vt:lpstr>
      <vt:lpstr>Shallow Parsing Approach</vt:lpstr>
      <vt:lpstr>Difficulties in Shallow Parsing Approach</vt:lpstr>
      <vt:lpstr>Coreference</vt:lpstr>
      <vt:lpstr>Semantic Role Labeling (SRL)</vt:lpstr>
      <vt:lpstr>Why is SRL Important – Applications</vt:lpstr>
      <vt:lpstr>Some History</vt:lpstr>
      <vt:lpstr>FrameNet</vt:lpstr>
      <vt:lpstr>Proposition Bank (PropBank)</vt:lpstr>
      <vt:lpstr>Semantic Role Labeling (SRL)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819</cp:revision>
  <cp:lastPrinted>2014-10-18T14:57:02Z</cp:lastPrinted>
  <dcterms:created xsi:type="dcterms:W3CDTF">2010-04-27T12:26:40Z</dcterms:created>
  <dcterms:modified xsi:type="dcterms:W3CDTF">2020-12-05T17:35:56Z</dcterms:modified>
</cp:coreProperties>
</file>