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ppt/tags/tag4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94"/>
  </p:notesMasterIdLst>
  <p:handoutMasterIdLst>
    <p:handoutMasterId r:id="rId95"/>
  </p:handoutMasterIdLst>
  <p:sldIdLst>
    <p:sldId id="273" r:id="rId2"/>
    <p:sldId id="445" r:id="rId3"/>
    <p:sldId id="391" r:id="rId4"/>
    <p:sldId id="395" r:id="rId5"/>
    <p:sldId id="554" r:id="rId6"/>
    <p:sldId id="555" r:id="rId7"/>
    <p:sldId id="396" r:id="rId8"/>
    <p:sldId id="460" r:id="rId9"/>
    <p:sldId id="290" r:id="rId10"/>
    <p:sldId id="1348" r:id="rId11"/>
    <p:sldId id="1347" r:id="rId12"/>
    <p:sldId id="548" r:id="rId13"/>
    <p:sldId id="397" r:id="rId14"/>
    <p:sldId id="398" r:id="rId15"/>
    <p:sldId id="399" r:id="rId16"/>
    <p:sldId id="403" r:id="rId17"/>
    <p:sldId id="404" r:id="rId18"/>
    <p:sldId id="405" r:id="rId19"/>
    <p:sldId id="406" r:id="rId20"/>
    <p:sldId id="407" r:id="rId21"/>
    <p:sldId id="410" r:id="rId22"/>
    <p:sldId id="412" r:id="rId23"/>
    <p:sldId id="413" r:id="rId24"/>
    <p:sldId id="414" r:id="rId25"/>
    <p:sldId id="415" r:id="rId26"/>
    <p:sldId id="416" r:id="rId27"/>
    <p:sldId id="417" r:id="rId28"/>
    <p:sldId id="418" r:id="rId29"/>
    <p:sldId id="1326" r:id="rId30"/>
    <p:sldId id="427" r:id="rId31"/>
    <p:sldId id="428" r:id="rId32"/>
    <p:sldId id="1330" r:id="rId33"/>
    <p:sldId id="1329" r:id="rId34"/>
    <p:sldId id="1337" r:id="rId35"/>
    <p:sldId id="1296" r:id="rId36"/>
    <p:sldId id="286" r:id="rId37"/>
    <p:sldId id="1338" r:id="rId38"/>
    <p:sldId id="1339" r:id="rId39"/>
    <p:sldId id="1340" r:id="rId40"/>
    <p:sldId id="1327" r:id="rId41"/>
    <p:sldId id="1342" r:id="rId42"/>
    <p:sldId id="425" r:id="rId43"/>
    <p:sldId id="426" r:id="rId44"/>
    <p:sldId id="432" r:id="rId45"/>
    <p:sldId id="1289" r:id="rId46"/>
    <p:sldId id="435" r:id="rId47"/>
    <p:sldId id="1336" r:id="rId48"/>
    <p:sldId id="3291" r:id="rId49"/>
    <p:sldId id="1349" r:id="rId50"/>
    <p:sldId id="1350" r:id="rId51"/>
    <p:sldId id="3202" r:id="rId52"/>
    <p:sldId id="549" r:id="rId53"/>
    <p:sldId id="550" r:id="rId54"/>
    <p:sldId id="551" r:id="rId55"/>
    <p:sldId id="552" r:id="rId56"/>
    <p:sldId id="1359" r:id="rId57"/>
    <p:sldId id="3293" r:id="rId58"/>
    <p:sldId id="3288" r:id="rId59"/>
    <p:sldId id="547" r:id="rId60"/>
    <p:sldId id="3286" r:id="rId61"/>
    <p:sldId id="1351" r:id="rId62"/>
    <p:sldId id="3283" r:id="rId63"/>
    <p:sldId id="1352" r:id="rId64"/>
    <p:sldId id="1334" r:id="rId65"/>
    <p:sldId id="1353" r:id="rId66"/>
    <p:sldId id="3276" r:id="rId67"/>
    <p:sldId id="3275" r:id="rId68"/>
    <p:sldId id="3277" r:id="rId69"/>
    <p:sldId id="3279" r:id="rId70"/>
    <p:sldId id="3280" r:id="rId71"/>
    <p:sldId id="3294" r:id="rId72"/>
    <p:sldId id="3198" r:id="rId73"/>
    <p:sldId id="3199" r:id="rId74"/>
    <p:sldId id="3271" r:id="rId75"/>
    <p:sldId id="3200" r:id="rId76"/>
    <p:sldId id="3246" r:id="rId77"/>
    <p:sldId id="3287" r:id="rId78"/>
    <p:sldId id="3274" r:id="rId79"/>
    <p:sldId id="1367" r:id="rId80"/>
    <p:sldId id="3289" r:id="rId81"/>
    <p:sldId id="1354" r:id="rId82"/>
    <p:sldId id="1355" r:id="rId83"/>
    <p:sldId id="1357" r:id="rId84"/>
    <p:sldId id="1358" r:id="rId85"/>
    <p:sldId id="1356" r:id="rId86"/>
    <p:sldId id="3295" r:id="rId87"/>
    <p:sldId id="3296" r:id="rId88"/>
    <p:sldId id="3290" r:id="rId89"/>
    <p:sldId id="441" r:id="rId90"/>
    <p:sldId id="553" r:id="rId91"/>
    <p:sldId id="585" r:id="rId92"/>
    <p:sldId id="3292" r:id="rId93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elis hristidis" initials="vh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B05FF"/>
    <a:srgbClr val="0B0FFF"/>
    <a:srgbClr val="6D7CFF"/>
    <a:srgbClr val="0305FF"/>
    <a:srgbClr val="807CFF"/>
    <a:srgbClr val="CCC317"/>
    <a:srgbClr val="0544FF"/>
    <a:srgbClr val="00394A"/>
    <a:srgbClr val="003241"/>
    <a:srgbClr val="DAD9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96419"/>
  </p:normalViewPr>
  <p:slideViewPr>
    <p:cSldViewPr>
      <p:cViewPr varScale="1">
        <p:scale>
          <a:sx n="127" d="100"/>
          <a:sy n="127" d="100"/>
        </p:scale>
        <p:origin x="39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55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A6ECAE5-6A67-9648-BFD4-50D589EC5C71}" type="datetimeFigureOut">
              <a:rPr lang="de-DE"/>
              <a:pPr>
                <a:defRPr/>
              </a:pPr>
              <a:t>13.12.20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98B09E7-CB36-8743-B365-30F25214A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333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67AB418-317D-AC4E-A41A-2B33F9292AC9}" type="datetimeFigureOut">
              <a:rPr lang="de-DE"/>
              <a:pPr>
                <a:defRPr/>
              </a:pPr>
              <a:t>13.12.20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09C88DA-55BC-924E-8761-82F5902E2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393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744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418886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04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27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481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3593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547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2730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365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1853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258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7001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4270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4278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5041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080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15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7A70BE3-8A3C-4523-BA54-740230E7A508}" type="datetime8">
              <a:rPr lang="en-US" smtClean="0"/>
              <a:t>12/13/20 2:34 PM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1076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7A70BE3-8A3C-4523-BA54-740230E7A508}" type="datetime8">
              <a:rPr lang="en-US" smtClean="0"/>
              <a:t>12/13/20 2:34 PM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0718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7449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494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946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5332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7A70BE3-8A3C-4523-BA54-740230E7A508}" type="datetime8">
              <a:rPr lang="en-US" smtClean="0"/>
              <a:t>12/13/20 2:34 PM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2318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7957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759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necessarily true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Faloutsos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FAE81C-20DD-D146-AEB1-DC28910AACE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42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8707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Faloutsos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FAE81C-20DD-D146-AEB1-DC28910AACE1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336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Faloutsos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FAE81C-20DD-D146-AEB1-DC28910AACE1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136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32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65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509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07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630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997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91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34403-92B1-A544-A7FD-95466AC3179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3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577E2-95DD-1F4B-A688-E8FB020077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78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3433" y="1190768"/>
            <a:ext cx="8740142" cy="2282933"/>
          </a:xfrm>
        </p:spPr>
        <p:txBody>
          <a:bodyPr>
            <a:spAutoFit/>
          </a:bodyPr>
          <a:lstStyle>
            <a:lvl1pPr>
              <a:defRPr sz="2941">
                <a:solidFill>
                  <a:srgbClr val="1555A4"/>
                </a:solidFill>
              </a:defRPr>
            </a:lvl1pPr>
            <a:lvl2pPr>
              <a:defRPr sz="2745"/>
            </a:lvl2pPr>
            <a:lvl3pPr>
              <a:defRPr sz="2745"/>
            </a:lvl3pPr>
            <a:lvl4pPr>
              <a:defRPr sz="1961"/>
            </a:lvl4pPr>
            <a:lvl5pPr>
              <a:defRPr sz="19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922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50208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6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400800"/>
            <a:ext cx="1008063" cy="196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7B1C38A0-67D8-0242-BF64-2E51696E207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1027" name="Picture 45" descr="Logo_ImFocus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4863" y="6453188"/>
            <a:ext cx="137795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58" name="Rectangle 46"/>
          <p:cNvSpPr>
            <a:spLocks noChangeArrowheads="1"/>
          </p:cNvSpPr>
          <p:nvPr userDrawn="1"/>
        </p:nvSpPr>
        <p:spPr bwMode="auto">
          <a:xfrm>
            <a:off x="179388" y="981075"/>
            <a:ext cx="8785225" cy="730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59" name="Rectangle 47"/>
          <p:cNvSpPr>
            <a:spLocks noChangeArrowheads="1"/>
          </p:cNvSpPr>
          <p:nvPr userDrawn="1"/>
        </p:nvSpPr>
        <p:spPr bwMode="auto">
          <a:xfrm flipV="1">
            <a:off x="179388" y="6669088"/>
            <a:ext cx="8785225" cy="1889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61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503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Titelmasterformat durch Klicken bearbeiten</a:t>
            </a:r>
          </a:p>
        </p:txBody>
      </p:sp>
      <p:sp>
        <p:nvSpPr>
          <p:cNvPr id="64562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Textmasterformate durch Klicken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pic>
        <p:nvPicPr>
          <p:cNvPr id="1032" name="Bild 48" descr="Logo_Inst_InfSys_P309.pdf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6167438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00.png"/><Relationship Id="rId4" Type="http://schemas.openxmlformats.org/officeDocument/2006/relationships/image" Target="../media/image13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60.png"/><Relationship Id="rId3" Type="http://schemas.openxmlformats.org/officeDocument/2006/relationships/image" Target="../media/image5.png"/><Relationship Id="rId7" Type="http://schemas.openxmlformats.org/officeDocument/2006/relationships/image" Target="../media/image101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121.png"/><Relationship Id="rId5" Type="http://schemas.openxmlformats.org/officeDocument/2006/relationships/image" Target="../media/image4.png"/><Relationship Id="rId10" Type="http://schemas.openxmlformats.org/officeDocument/2006/relationships/image" Target="../media/image112.png"/><Relationship Id="rId4" Type="http://schemas.openxmlformats.org/officeDocument/2006/relationships/image" Target="../media/image3.png"/><Relationship Id="rId9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1.png"/><Relationship Id="rId3" Type="http://schemas.openxmlformats.org/officeDocument/2006/relationships/image" Target="../media/image5.png"/><Relationship Id="rId7" Type="http://schemas.openxmlformats.org/officeDocument/2006/relationships/image" Target="../media/image361.png"/><Relationship Id="rId12" Type="http://schemas.openxmlformats.org/officeDocument/2006/relationships/image" Target="../media/image13.png"/><Relationship Id="rId17" Type="http://schemas.openxmlformats.org/officeDocument/2006/relationships/image" Target="../media/image2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11" Type="http://schemas.openxmlformats.org/officeDocument/2006/relationships/image" Target="../media/image121.png"/><Relationship Id="rId5" Type="http://schemas.openxmlformats.org/officeDocument/2006/relationships/image" Target="../media/image4.png"/><Relationship Id="rId15" Type="http://schemas.openxmlformats.org/officeDocument/2006/relationships/image" Target="../media/image190.png"/><Relationship Id="rId10" Type="http://schemas.openxmlformats.org/officeDocument/2006/relationships/image" Target="../media/image112.png"/><Relationship Id="rId4" Type="http://schemas.openxmlformats.org/officeDocument/2006/relationships/image" Target="../media/image3.png"/><Relationship Id="rId9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17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11" Type="http://schemas.openxmlformats.org/officeDocument/2006/relationships/image" Target="../media/image240.png"/><Relationship Id="rId5" Type="http://schemas.openxmlformats.org/officeDocument/2006/relationships/image" Target="../media/image121.png"/><Relationship Id="rId10" Type="http://schemas.openxmlformats.org/officeDocument/2006/relationships/image" Target="../media/image14.png"/><Relationship Id="rId4" Type="http://schemas.openxmlformats.org/officeDocument/2006/relationships/image" Target="../media/image161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5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4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4" Type="http://schemas.openxmlformats.org/officeDocument/2006/relationships/image" Target="../media/image27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7" Type="http://schemas.openxmlformats.org/officeDocument/2006/relationships/image" Target="../media/image37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.png"/><Relationship Id="rId5" Type="http://schemas.openxmlformats.org/officeDocument/2006/relationships/image" Target="../media/image411.png"/><Relationship Id="rId4" Type="http://schemas.openxmlformats.org/officeDocument/2006/relationships/image" Target="../media/image4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70.png"/><Relationship Id="rId4" Type="http://schemas.openxmlformats.org/officeDocument/2006/relationships/image" Target="../media/image3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20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26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50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7" Type="http://schemas.openxmlformats.org/officeDocument/2006/relationships/image" Target="../media/image73.png"/><Relationship Id="rId2" Type="http://schemas.openxmlformats.org/officeDocument/2006/relationships/image" Target="../media/image7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772400" cy="2088232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1" dirty="0">
                <a:cs typeface="+mj-cs"/>
              </a:rPr>
              <a:t>Intelligent </a:t>
            </a:r>
            <a:r>
              <a:rPr lang="de-DE" sz="3600" b="1" dirty="0" err="1">
                <a:cs typeface="+mj-cs"/>
              </a:rPr>
              <a:t>Agents</a:t>
            </a:r>
            <a:br>
              <a:rPr lang="de-DE" sz="3600" b="1" dirty="0">
                <a:cs typeface="+mj-cs"/>
              </a:rPr>
            </a:br>
            <a:r>
              <a:rPr lang="de-DE" sz="2400" b="1" dirty="0">
                <a:cs typeface="+mj-cs"/>
              </a:rPr>
              <a:t> </a:t>
            </a:r>
            <a:br>
              <a:rPr lang="de-DE" sz="3600" b="1" dirty="0">
                <a:cs typeface="+mj-cs"/>
              </a:rPr>
            </a:br>
            <a:r>
              <a:rPr lang="en-US" sz="2800" dirty="0"/>
              <a:t> </a:t>
            </a:r>
            <a:r>
              <a:rPr lang="en-US" sz="2800" b="1" dirty="0"/>
              <a:t>Multi-Relational Latent Semantic Analysis</a:t>
            </a:r>
            <a:endParaRPr lang="de-DE" sz="3600" b="1" dirty="0">
              <a:cs typeface="+mj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717032"/>
            <a:ext cx="6400800" cy="2304356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>
                <a:cs typeface="+mn-cs"/>
              </a:rPr>
              <a:t>Ralf Möller</a:t>
            </a:r>
          </a:p>
          <a:p>
            <a:pPr eaLnBrk="1" hangingPunct="1">
              <a:defRPr/>
            </a:pPr>
            <a:r>
              <a:rPr lang="de-DE" dirty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dirty="0">
                <a:cs typeface="+mn-cs"/>
              </a:rPr>
              <a:t>Institut für Informationssysteme</a:t>
            </a:r>
          </a:p>
          <a:p>
            <a:pPr eaLnBrk="1" hangingPunct="1">
              <a:defRPr/>
            </a:pPr>
            <a:endParaRPr lang="de-DE" dirty="0"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B2BD2-EAAA-DA48-8633-F222CEFA7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Relational Database Search vs. String Search</a:t>
            </a:r>
          </a:p>
        </p:txBody>
      </p:sp>
      <p:pic>
        <p:nvPicPr>
          <p:cNvPr id="6" name="Content Placeholder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FBEC991-4435-B146-B9D2-AFEAAE4CF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5901" y="1196975"/>
            <a:ext cx="6752197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F5B57-1735-244F-875E-6F8C190DB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1876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785AC-3D61-E54C-9511-ADC82EB07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Relational Data only for Important People</a:t>
            </a:r>
          </a:p>
        </p:txBody>
      </p:sp>
      <p:pic>
        <p:nvPicPr>
          <p:cNvPr id="6" name="Content Placeholder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AA93667-6A0D-6B43-BEEF-580A493CA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5901" y="1196975"/>
            <a:ext cx="6752197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EC6E2-32EC-F74D-9473-68E21F3E2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2294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F9C44-529D-574C-90FE-EA4D854F1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Negative Sampling of Relational Structures?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9CD8E-7F9B-1147-9986-2136040B4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975"/>
            <a:ext cx="8363272" cy="4968875"/>
          </a:xfrm>
        </p:spPr>
        <p:txBody>
          <a:bodyPr/>
          <a:lstStyle/>
          <a:p>
            <a:r>
              <a:rPr lang="en-DE" dirty="0"/>
              <a:t>Naively selecting arbitrary tuples of instances as negative examples by sampling?</a:t>
            </a:r>
          </a:p>
          <a:p>
            <a:r>
              <a:rPr lang="en-DE" dirty="0"/>
              <a:t>Does not impose much control on the problem of learning embeddings</a:t>
            </a:r>
          </a:p>
          <a:p>
            <a:r>
              <a:rPr lang="en-DE" dirty="0">
                <a:solidFill>
                  <a:srgbClr val="0305FF"/>
                </a:solidFill>
              </a:rPr>
              <a:t>Open-world vs. closed-world assumption</a:t>
            </a:r>
          </a:p>
          <a:p>
            <a:r>
              <a:rPr lang="en-DE" dirty="0"/>
              <a:t>Generative adversarial networks to generate negative examples of relational structures (not discussed in detail)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300B5-6653-404A-9230-07329238C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97F459-ECF5-4A48-AF06-6CC7685F8B9A}"/>
              </a:ext>
            </a:extLst>
          </p:cNvPr>
          <p:cNvSpPr/>
          <p:nvPr/>
        </p:nvSpPr>
        <p:spPr>
          <a:xfrm>
            <a:off x="2297113" y="612103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200" dirty="0">
                <a:solidFill>
                  <a:srgbClr val="0305FF"/>
                </a:solidFill>
              </a:rPr>
              <a:t>Liwei Cai and William Yang Wang, "KBGAN: Adversarial Learning for Knowledge Graph Embeddings", in Proceedings NAACL </a:t>
            </a:r>
            <a:r>
              <a:rPr lang="en-DE" sz="1200" dirty="0">
                <a:solidFill>
                  <a:srgbClr val="FF0000"/>
                </a:solidFill>
              </a:rPr>
              <a:t>2018</a:t>
            </a:r>
            <a:r>
              <a:rPr lang="en-DE" sz="1200" dirty="0">
                <a:solidFill>
                  <a:srgbClr val="0305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6477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Semantics Needs More Than Similarity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73097" y="3301925"/>
            <a:ext cx="2023968" cy="181764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659496"/>
            <a:ext cx="1588313" cy="182605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Oval Callout 7"/>
          <p:cNvSpPr/>
          <p:nvPr/>
        </p:nvSpPr>
        <p:spPr bwMode="auto">
          <a:xfrm>
            <a:off x="1065212" y="1412776"/>
            <a:ext cx="3505994" cy="1066800"/>
          </a:xfrm>
          <a:prstGeom prst="wedgeEllipseCallout">
            <a:avLst>
              <a:gd name="adj1" fmla="val -44449"/>
              <a:gd name="adj2" fmla="val 52002"/>
            </a:avLst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rPr>
              <a:t>Tomorrow</a:t>
            </a:r>
            <a:r>
              <a:rPr kumimoji="0" lang="en-US" sz="2400" b="0" i="0" u="none" strike="noStrike" cap="none" normalizeH="0" dirty="0">
                <a:solidFill>
                  <a:schemeClr val="tx1"/>
                </a:solidFill>
                <a:effectLst/>
                <a:latin typeface="Segoe" pitchFamily="34" charset="0"/>
              </a:rPr>
              <a:t> will be </a:t>
            </a:r>
            <a:r>
              <a:rPr kumimoji="0" lang="en-US" sz="2400" b="0" i="0" u="none" strike="noStrike" cap="none" normalizeH="0" dirty="0">
                <a:solidFill>
                  <a:srgbClr val="FFFF00"/>
                </a:solidFill>
                <a:effectLst/>
                <a:latin typeface="Segoe" pitchFamily="34" charset="0"/>
              </a:rPr>
              <a:t>rainy</a:t>
            </a:r>
            <a:r>
              <a:rPr kumimoji="0" lang="en-US" sz="2400" b="0" i="0" u="none" strike="noStrike" cap="none" normalizeH="0" dirty="0">
                <a:solidFill>
                  <a:schemeClr val="tx1"/>
                </a:solidFill>
                <a:effectLst/>
                <a:latin typeface="Segoe" pitchFamily="34" charset="0"/>
              </a:rPr>
              <a:t>.</a:t>
            </a:r>
            <a:endParaRPr kumimoji="0" lang="en-US" sz="24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10" name="Oval Callout 9"/>
          <p:cNvSpPr/>
          <p:nvPr/>
        </p:nvSpPr>
        <p:spPr bwMode="auto">
          <a:xfrm flipH="1">
            <a:off x="4571206" y="2174776"/>
            <a:ext cx="3505994" cy="1066800"/>
          </a:xfrm>
          <a:prstGeom prst="wedgeEllipseCallout">
            <a:avLst>
              <a:gd name="adj1" fmla="val -44449"/>
              <a:gd name="adj2" fmla="val 52002"/>
            </a:avLst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rPr>
              <a:t>Tomorrow</a:t>
            </a:r>
            <a:r>
              <a:rPr kumimoji="0" lang="en-US" sz="2400" b="0" i="0" u="none" strike="noStrike" cap="none" normalizeH="0" dirty="0">
                <a:solidFill>
                  <a:schemeClr val="tx1"/>
                </a:solidFill>
                <a:effectLst/>
                <a:latin typeface="Segoe" pitchFamily="34" charset="0"/>
              </a:rPr>
              <a:t> will be </a:t>
            </a:r>
            <a:r>
              <a:rPr kumimoji="0" lang="en-US" sz="2400" b="0" i="0" u="none" strike="noStrike" cap="none" normalizeH="0" dirty="0">
                <a:solidFill>
                  <a:srgbClr val="FFFF00"/>
                </a:solidFill>
                <a:effectLst/>
                <a:latin typeface="Segoe" pitchFamily="34" charset="0"/>
              </a:rPr>
              <a:t>sunny</a:t>
            </a:r>
            <a:r>
              <a:rPr kumimoji="0" lang="en-US" sz="2400" b="0" i="0" u="none" strike="noStrike" cap="none" normalizeH="0" dirty="0">
                <a:solidFill>
                  <a:schemeClr val="tx1"/>
                </a:solidFill>
                <a:effectLst/>
                <a:latin typeface="Segoe" pitchFamily="34" charset="0"/>
              </a:rPr>
              <a:t>.</a:t>
            </a:r>
            <a:endParaRPr kumimoji="0" lang="en-US" sz="24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362200" y="4232176"/>
                <a:ext cx="3810000" cy="400110"/>
              </a:xfrm>
              <a:prstGeom prst="rect">
                <a:avLst/>
              </a:prstGeom>
              <a:noFill/>
              <a:ln>
                <a:solidFill>
                  <a:srgbClr val="99FF66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𝑠𝑖𝑚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𝑖𝑙𝑎𝑟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en-US" sz="2000" dirty="0">
                    <a:latin typeface="Segoe" pitchFamily="34" charset="0"/>
                  </a:rPr>
                  <a:t>rainy, sunny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Segoe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4232176"/>
                <a:ext cx="3810000" cy="400110"/>
              </a:xfrm>
              <a:prstGeom prst="rect">
                <a:avLst/>
              </a:prstGeom>
              <a:blipFill rotWithShape="0">
                <a:blip r:embed="rId5"/>
                <a:stretch>
                  <a:fillRect t="-4412" b="-25000"/>
                </a:stretch>
              </a:blipFill>
              <a:ln>
                <a:solidFill>
                  <a:srgbClr val="99FF6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209800" y="5108685"/>
                <a:ext cx="4114800" cy="400110"/>
              </a:xfrm>
              <a:prstGeom prst="rect">
                <a:avLst/>
              </a:prstGeom>
              <a:noFill/>
              <a:ln>
                <a:solidFill>
                  <a:srgbClr val="99FF66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𝑛𝑡𝑜𝑛𝑦𝑚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en-US" sz="2000" dirty="0">
                    <a:latin typeface="Segoe" pitchFamily="34" charset="0"/>
                  </a:rPr>
                  <a:t>rainy, sunny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Segoe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5108685"/>
                <a:ext cx="4114800" cy="400110"/>
              </a:xfrm>
              <a:prstGeom prst="rect">
                <a:avLst/>
              </a:prstGeom>
              <a:blipFill rotWithShape="0">
                <a:blip r:embed="rId6"/>
                <a:stretch>
                  <a:fillRect t="-4412" b="-25000"/>
                </a:stretch>
              </a:blipFill>
              <a:ln>
                <a:solidFill>
                  <a:srgbClr val="99FF6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Multiply 12"/>
          <p:cNvSpPr/>
          <p:nvPr/>
        </p:nvSpPr>
        <p:spPr bwMode="auto">
          <a:xfrm>
            <a:off x="3581400" y="3774976"/>
            <a:ext cx="1371600" cy="143762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0DC6D35-56DE-2A49-927D-593189B2A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987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Leverage Linguistic Knowledge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07" y="1268760"/>
            <a:ext cx="8380412" cy="4752528"/>
          </a:xfrm>
        </p:spPr>
        <p:txBody>
          <a:bodyPr/>
          <a:lstStyle/>
          <a:p>
            <a:r>
              <a:rPr lang="en-US" dirty="0"/>
              <a:t>Can’t we just use the existing thesauri for information about synonyms and antonyms?</a:t>
            </a:r>
          </a:p>
          <a:p>
            <a:pPr lvl="1"/>
            <a:r>
              <a:rPr lang="en-US" dirty="0"/>
              <a:t>Knowledge in these resources is never complete</a:t>
            </a:r>
          </a:p>
          <a:p>
            <a:pPr lvl="1"/>
            <a:r>
              <a:rPr lang="en-US" dirty="0"/>
              <a:t>Often lack of “membership degree” for relations</a:t>
            </a:r>
          </a:p>
          <a:p>
            <a:pPr lvl="2"/>
            <a:r>
              <a:rPr lang="en-US" dirty="0"/>
              <a:t>Various ways to measure “membership degree”</a:t>
            </a:r>
            <a:endParaRPr lang="en-US" sz="800" dirty="0"/>
          </a:p>
          <a:p>
            <a:endParaRPr lang="en-US" dirty="0"/>
          </a:p>
          <a:p>
            <a:r>
              <a:rPr lang="en-US" dirty="0"/>
              <a:t>Goal: Create a continuous semantic representation that</a:t>
            </a:r>
          </a:p>
          <a:p>
            <a:pPr lvl="1"/>
            <a:r>
              <a:rPr lang="en-US" dirty="0"/>
              <a:t>Leverages existing rich linguistic resources</a:t>
            </a:r>
          </a:p>
          <a:p>
            <a:pPr lvl="1"/>
            <a:r>
              <a:rPr lang="en-US" dirty="0"/>
              <a:t>Discovers new relations</a:t>
            </a:r>
          </a:p>
          <a:p>
            <a:pPr lvl="1"/>
            <a:r>
              <a:rPr lang="en-US" dirty="0"/>
              <a:t>Enables us to measure the “degree” of multiple relations (not just similarity)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DF294-6123-F541-9B54-B4DB5CE58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484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913" y="1052736"/>
            <a:ext cx="8534400" cy="3933384"/>
          </a:xfrm>
        </p:spPr>
        <p:txBody>
          <a:bodyPr/>
          <a:lstStyle/>
          <a:p>
            <a:pPr lvl="8"/>
            <a:endParaRPr lang="en-US" sz="800" dirty="0"/>
          </a:p>
          <a:p>
            <a:r>
              <a:rPr lang="en-US" dirty="0"/>
              <a:t>Two opposite relations: </a:t>
            </a:r>
          </a:p>
          <a:p>
            <a:pPr lvl="1"/>
            <a:r>
              <a:rPr lang="en-US" dirty="0"/>
              <a:t>Polarity Inducing Latent Semantic Analysis</a:t>
            </a:r>
            <a:endParaRPr lang="en-US" sz="600" dirty="0"/>
          </a:p>
          <a:p>
            <a:r>
              <a:rPr lang="en-US" dirty="0"/>
              <a:t>Multiple relations: </a:t>
            </a:r>
          </a:p>
          <a:p>
            <a:pPr lvl="1"/>
            <a:r>
              <a:rPr lang="en-US" dirty="0"/>
              <a:t>Multi-Relational Latent Semantic Analysis</a:t>
            </a:r>
            <a:endParaRPr lang="en-US" sz="600" dirty="0"/>
          </a:p>
          <a:p>
            <a:r>
              <a:rPr lang="en-US" dirty="0"/>
              <a:t>Relational domain knowledge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31640" y="4941168"/>
            <a:ext cx="70571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B05FF"/>
                </a:solidFill>
                <a:ea typeface="Myriad Pro" charset="0"/>
                <a:cs typeface="Myriad Pro" charset="0"/>
              </a:rPr>
              <a:t>Yih, Zweig &amp; Platt. </a:t>
            </a:r>
            <a:r>
              <a:rPr lang="en-US" sz="1400" i="1" dirty="0">
                <a:solidFill>
                  <a:srgbClr val="0B05FF"/>
                </a:solidFill>
                <a:ea typeface="Myriad Pro" charset="0"/>
                <a:cs typeface="Myriad Pro" charset="0"/>
              </a:rPr>
              <a:t>Polarity Inducing Latent Semantic Analysis</a:t>
            </a:r>
            <a:r>
              <a:rPr lang="en-US" sz="1400" dirty="0">
                <a:solidFill>
                  <a:srgbClr val="0B05FF"/>
                </a:solidFill>
                <a:ea typeface="Myriad Pro" charset="0"/>
                <a:cs typeface="Myriad Pro" charset="0"/>
              </a:rPr>
              <a:t>. In EMNLP-CoNLL-12.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B05FF"/>
                </a:solidFill>
                <a:ea typeface="Myriad Pro" charset="0"/>
                <a:cs typeface="Myriad Pro" charset="0"/>
              </a:rPr>
              <a:t>Chang, Yih &amp; Meek. </a:t>
            </a:r>
            <a:r>
              <a:rPr lang="en-US" sz="1400" i="1" dirty="0">
                <a:solidFill>
                  <a:srgbClr val="0B05FF"/>
                </a:solidFill>
                <a:ea typeface="Myriad Pro" charset="0"/>
                <a:cs typeface="Myriad Pro" charset="0"/>
              </a:rPr>
              <a:t>Multi-Relational Latent Semantic Analysis</a:t>
            </a:r>
            <a:r>
              <a:rPr lang="en-US" sz="1400" dirty="0">
                <a:solidFill>
                  <a:srgbClr val="0B05FF"/>
                </a:solidFill>
                <a:ea typeface="Myriad Pro" charset="0"/>
                <a:cs typeface="Myriad Pro" charset="0"/>
              </a:rPr>
              <a:t>. In EMNLP-13.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B05FF"/>
                </a:solidFill>
                <a:ea typeface="Myriad Pro" charset="0"/>
                <a:cs typeface="Myriad Pro" charset="0"/>
              </a:rPr>
              <a:t>Chang, Yih, Yang &amp; Meek. </a:t>
            </a:r>
            <a:r>
              <a:rPr lang="en-US" sz="1400" i="1" dirty="0">
                <a:solidFill>
                  <a:srgbClr val="0B05FF"/>
                </a:solidFill>
                <a:ea typeface="Myriad Pro" charset="0"/>
                <a:cs typeface="Myriad Pro" charset="0"/>
              </a:rPr>
              <a:t>Typed Tensor Decomposition of Knowledge Bases for Relation Extraction</a:t>
            </a:r>
            <a:r>
              <a:rPr lang="en-US" sz="1400" dirty="0">
                <a:solidFill>
                  <a:srgbClr val="0B05FF"/>
                </a:solidFill>
                <a:ea typeface="Myriad Pro" charset="0"/>
                <a:cs typeface="Myriad Pro" charset="0"/>
              </a:rPr>
              <a:t>. In EMNLP-14.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23728" y="5895275"/>
            <a:ext cx="4596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EMNLP</a:t>
            </a:r>
            <a:r>
              <a:rPr lang="en-US" sz="1200" dirty="0">
                <a:solidFill>
                  <a:srgbClr val="0B05FF"/>
                </a:solidFill>
              </a:rPr>
              <a:t>: Empirical Methods in Natural Language Processing </a:t>
            </a:r>
          </a:p>
          <a:p>
            <a:r>
              <a:rPr lang="en-US" sz="1200" dirty="0" err="1">
                <a:solidFill>
                  <a:srgbClr val="FF0000"/>
                </a:solidFill>
              </a:rPr>
              <a:t>CoNLL</a:t>
            </a:r>
            <a:r>
              <a:rPr lang="en-US" sz="1200" dirty="0">
                <a:solidFill>
                  <a:srgbClr val="0B05FF"/>
                </a:solidFill>
              </a:rPr>
              <a:t>: Computational Natural Language Learning</a:t>
            </a:r>
          </a:p>
          <a:p>
            <a:r>
              <a:rPr lang="en-US" sz="1200" dirty="0">
                <a:solidFill>
                  <a:srgbClr val="FF0000"/>
                </a:solidFill>
              </a:rPr>
              <a:t>ACL</a:t>
            </a:r>
            <a:r>
              <a:rPr lang="en-US" sz="1200" dirty="0">
                <a:solidFill>
                  <a:srgbClr val="0B05FF"/>
                </a:solidFill>
              </a:rPr>
              <a:t>; Annual Meeting of the Association for Computational Linguistics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5EB6013-3BEA-814B-9061-A8B292D96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1364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0649"/>
            <a:ext cx="8380412" cy="576064"/>
          </a:xfrm>
        </p:spPr>
        <p:txBody>
          <a:bodyPr/>
          <a:lstStyle/>
          <a:p>
            <a:r>
              <a:rPr lang="en-US" dirty="0"/>
              <a:t>Problem: Handling Two Opposite Relations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83967"/>
            <a:ext cx="8534400" cy="1754326"/>
          </a:xfrm>
        </p:spPr>
        <p:txBody>
          <a:bodyPr/>
          <a:lstStyle/>
          <a:p>
            <a:r>
              <a:rPr lang="en-US" sz="2400" dirty="0"/>
              <a:t>Can cope to some extent with homonyms and synonyms </a:t>
            </a:r>
            <a:br>
              <a:rPr lang="en-US" sz="2400" dirty="0"/>
            </a:br>
            <a:r>
              <a:rPr lang="en-US" sz="2400" dirty="0"/>
              <a:t>due to word context</a:t>
            </a:r>
          </a:p>
          <a:p>
            <a:r>
              <a:rPr lang="en-US" sz="2400" dirty="0"/>
              <a:t>Embedding techniques cannot clearly distinguish antonyms </a:t>
            </a:r>
          </a:p>
          <a:p>
            <a:pPr lvl="1"/>
            <a:r>
              <a:rPr lang="en-US" sz="1800" dirty="0"/>
              <a:t>“</a:t>
            </a:r>
            <a:r>
              <a:rPr lang="en-US" sz="1800" dirty="0">
                <a:latin typeface="Segoe" pitchFamily="34" charset="0"/>
              </a:rPr>
              <a:t>Distinguishing synonyms and antonyms is still perceived as a difficult open problem</a:t>
            </a:r>
            <a:r>
              <a:rPr lang="en-US" sz="1800" dirty="0">
                <a:solidFill>
                  <a:srgbClr val="FFFF66"/>
                </a:solidFill>
                <a:latin typeface="Segoe" pitchFamily="34" charset="0"/>
              </a:rPr>
              <a:t>.</a:t>
            </a:r>
            <a:r>
              <a:rPr lang="en-US" sz="1800" dirty="0"/>
              <a:t>” </a:t>
            </a:r>
            <a:r>
              <a:rPr lang="en-US" sz="1600" dirty="0">
                <a:latin typeface="Segoe" pitchFamily="34" charset="0"/>
              </a:rPr>
              <a:t>[Poon &amp; </a:t>
            </a:r>
            <a:r>
              <a:rPr lang="en-US" sz="1600" dirty="0" err="1">
                <a:latin typeface="Segoe" pitchFamily="34" charset="0"/>
              </a:rPr>
              <a:t>Domingos</a:t>
            </a:r>
            <a:r>
              <a:rPr lang="en-US" sz="1600" dirty="0">
                <a:latin typeface="Segoe" pitchFamily="34" charset="0"/>
              </a:rPr>
              <a:t> 09]</a:t>
            </a:r>
            <a:endParaRPr lang="en-US" dirty="0"/>
          </a:p>
          <a:p>
            <a:pPr lvl="8"/>
            <a:endParaRPr lang="en-US" sz="1800" dirty="0"/>
          </a:p>
          <a:p>
            <a:r>
              <a:rPr lang="en-US" sz="2400" dirty="0"/>
              <a:t>Idea #1: Change the data representation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CAF276-8F5A-9246-B990-3CC00E16738B}"/>
              </a:ext>
            </a:extLst>
          </p:cNvPr>
          <p:cNvSpPr/>
          <p:nvPr/>
        </p:nvSpPr>
        <p:spPr>
          <a:xfrm>
            <a:off x="2483769" y="6181854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050" dirty="0">
                <a:solidFill>
                  <a:srgbClr val="0B05FF"/>
                </a:solidFill>
              </a:rPr>
              <a:t>Hoifung Poon and Pedro Domingos. Unsupervised semantic parsing. In Proceedings EMNLP ‘09. </a:t>
            </a:r>
            <a:r>
              <a:rPr lang="en-DE" sz="1050" b="1" dirty="0">
                <a:solidFill>
                  <a:srgbClr val="FF0000"/>
                </a:solidFill>
              </a:rPr>
              <a:t>2009</a:t>
            </a:r>
            <a:r>
              <a:rPr lang="en-DE" sz="1050" dirty="0"/>
              <a:t>.</a:t>
            </a:r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5AA62172-0AFC-2F4B-9D8B-E211DA962CBE}"/>
              </a:ext>
            </a:extLst>
          </p:cNvPr>
          <p:cNvSpPr/>
          <p:nvPr/>
        </p:nvSpPr>
        <p:spPr>
          <a:xfrm>
            <a:off x="1331641" y="4509120"/>
            <a:ext cx="7128792" cy="1368152"/>
          </a:xfrm>
          <a:prstGeom prst="cloudCallout">
            <a:avLst>
              <a:gd name="adj1" fmla="val -56073"/>
              <a:gd name="adj2" fmla="val -3587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Synonyms: Different words, same meaning</a:t>
            </a:r>
          </a:p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Homonyms: Same words, different meanings</a:t>
            </a:r>
          </a:p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Antonyms: Opposite words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6EC083D-5D08-5944-8ACC-BE2578417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712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153" y="188640"/>
            <a:ext cx="8380412" cy="553998"/>
          </a:xfrm>
        </p:spPr>
        <p:txBody>
          <a:bodyPr/>
          <a:lstStyle/>
          <a:p>
            <a:r>
              <a:rPr lang="en-US" dirty="0"/>
              <a:t>Polarity Inducing LSA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153" y="1268760"/>
            <a:ext cx="8380412" cy="3453253"/>
          </a:xfrm>
        </p:spPr>
        <p:txBody>
          <a:bodyPr/>
          <a:lstStyle/>
          <a:p>
            <a:r>
              <a:rPr lang="en-US" dirty="0"/>
              <a:t>Data representation</a:t>
            </a:r>
          </a:p>
          <a:p>
            <a:pPr lvl="1"/>
            <a:r>
              <a:rPr lang="en-US" dirty="0"/>
              <a:t>Encode two opposite relations in a matrix using “polarity”</a:t>
            </a:r>
          </a:p>
          <a:p>
            <a:pPr lvl="2"/>
            <a:r>
              <a:rPr lang="en-US" dirty="0"/>
              <a:t>Synonyms &amp; antonyms (e.g., from a thesaurus)</a:t>
            </a:r>
          </a:p>
          <a:p>
            <a:pPr lvl="8"/>
            <a:endParaRPr lang="en-US" sz="800" dirty="0"/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Factorization</a:t>
            </a:r>
          </a:p>
          <a:p>
            <a:pPr lvl="1"/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Apply SVD to the matrix to find latent components</a:t>
            </a:r>
          </a:p>
          <a:p>
            <a:pPr lvl="8"/>
            <a:endParaRPr lang="en-US" sz="1000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Measuring degree of relation</a:t>
            </a:r>
          </a:p>
          <a:p>
            <a:pPr lvl="1"/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Cosine of latent vectors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EEDFF-875E-8A4A-94FE-1F86D4F8A6A1}"/>
              </a:ext>
            </a:extLst>
          </p:cNvPr>
          <p:cNvSpPr/>
          <p:nvPr/>
        </p:nvSpPr>
        <p:spPr>
          <a:xfrm>
            <a:off x="2411760" y="6093296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100" dirty="0">
                <a:solidFill>
                  <a:srgbClr val="0B05FF"/>
                </a:solidFill>
              </a:rPr>
              <a:t>Wen-tau Yih, Geoffrey Zweig, John Platt. Polarity Inducing Latent Semantic Analysis. </a:t>
            </a:r>
            <a:r>
              <a:rPr lang="en-US" sz="1100" dirty="0">
                <a:solidFill>
                  <a:srgbClr val="0B05FF"/>
                </a:solidFill>
              </a:rPr>
              <a:t>In Proceedings EMNLP ‘12. </a:t>
            </a:r>
            <a:r>
              <a:rPr lang="en-US" sz="1100" b="1" dirty="0">
                <a:solidFill>
                  <a:srgbClr val="FF0000"/>
                </a:solidFill>
              </a:rPr>
              <a:t>2012</a:t>
            </a:r>
            <a:r>
              <a:rPr lang="en-US" sz="1100" dirty="0">
                <a:solidFill>
                  <a:srgbClr val="0B05FF"/>
                </a:solidFill>
              </a:rPr>
              <a:t>.</a:t>
            </a:r>
            <a:endParaRPr lang="en-DE" sz="1100" dirty="0">
              <a:solidFill>
                <a:srgbClr val="0B05FF"/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FC9305C-9B2D-C342-A27E-4337CA7AC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90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480187"/>
              </p:ext>
            </p:extLst>
          </p:nvPr>
        </p:nvGraphicFramePr>
        <p:xfrm>
          <a:off x="916940" y="3071128"/>
          <a:ext cx="6931660" cy="148336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207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3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10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20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91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joy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gladden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sorrow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sadden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goodwill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Group</a:t>
                      </a:r>
                      <a:r>
                        <a:rPr lang="en-US" sz="1600" baseline="0" dirty="0"/>
                        <a:t> 1: “joyfulness”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Group 2: “sad”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Group 3: “affection”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380412" cy="553998"/>
          </a:xfrm>
        </p:spPr>
        <p:txBody>
          <a:bodyPr/>
          <a:lstStyle/>
          <a:p>
            <a:r>
              <a:rPr lang="en-US" dirty="0"/>
              <a:t>Encode Synonyms &amp; Antonyms in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68760"/>
            <a:ext cx="8380412" cy="775597"/>
          </a:xfrm>
        </p:spPr>
        <p:txBody>
          <a:bodyPr/>
          <a:lstStyle/>
          <a:p>
            <a:r>
              <a:rPr lang="en-US" sz="2400" dirty="0"/>
              <a:t>Joyfulness: 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joy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gladden</a:t>
            </a:r>
            <a:r>
              <a:rPr lang="en-US" sz="2400" dirty="0"/>
              <a:t>; </a:t>
            </a:r>
            <a:r>
              <a:rPr lang="en-US" sz="2400" dirty="0">
                <a:solidFill>
                  <a:srgbClr val="FF0000"/>
                </a:solidFill>
              </a:rPr>
              <a:t>sorrow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FF0000"/>
                </a:solidFill>
              </a:rPr>
              <a:t>sadden</a:t>
            </a:r>
          </a:p>
          <a:p>
            <a:r>
              <a:rPr lang="en-US" sz="2400" dirty="0"/>
              <a:t>Sad: 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sorrow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sadden</a:t>
            </a:r>
            <a:r>
              <a:rPr lang="en-US" sz="2400" dirty="0"/>
              <a:t>; </a:t>
            </a:r>
            <a:r>
              <a:rPr lang="en-US" sz="2400" dirty="0">
                <a:solidFill>
                  <a:srgbClr val="FF0000"/>
                </a:solidFill>
              </a:rPr>
              <a:t>joy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FF0000"/>
                </a:solidFill>
              </a:rPr>
              <a:t>gladden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04800" y="2420888"/>
            <a:ext cx="3886200" cy="1140240"/>
            <a:chOff x="304800" y="3276600"/>
            <a:chExt cx="3886200" cy="1140240"/>
          </a:xfrm>
        </p:grpSpPr>
        <p:sp>
          <p:nvSpPr>
            <p:cNvPr id="17" name="TextBox 16"/>
            <p:cNvSpPr txBox="1"/>
            <p:nvPr/>
          </p:nvSpPr>
          <p:spPr>
            <a:xfrm>
              <a:off x="762000" y="3276600"/>
              <a:ext cx="3429000" cy="400110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Segoe" pitchFamily="34" charset="0"/>
                </a:rPr>
                <a:t>Target word: row-vector</a:t>
              </a: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304800" y="3507432"/>
              <a:ext cx="525524" cy="909408"/>
            </a:xfrm>
            <a:custGeom>
              <a:avLst/>
              <a:gdLst>
                <a:gd name="connsiteX0" fmla="*/ 441441 w 441441"/>
                <a:gd name="connsiteY0" fmla="*/ 0 h 927406"/>
                <a:gd name="connsiteX1" fmla="*/ 7 w 441441"/>
                <a:gd name="connsiteY1" fmla="*/ 557049 h 927406"/>
                <a:gd name="connsiteX2" fmla="*/ 430931 w 441441"/>
                <a:gd name="connsiteY2" fmla="*/ 924911 h 92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1441" h="927406">
                  <a:moveTo>
                    <a:pt x="441441" y="0"/>
                  </a:moveTo>
                  <a:cubicBezTo>
                    <a:pt x="221600" y="201448"/>
                    <a:pt x="1759" y="402897"/>
                    <a:pt x="7" y="557049"/>
                  </a:cubicBezTo>
                  <a:cubicBezTo>
                    <a:pt x="-1745" y="711201"/>
                    <a:pt x="308310" y="954690"/>
                    <a:pt x="430931" y="924911"/>
                  </a:cubicBezTo>
                </a:path>
              </a:pathLst>
            </a:custGeom>
            <a:noFill/>
            <a:ln w="254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900" b="0" i="0" u="none" strike="noStrike" cap="none" normalizeH="0" baseline="0">
                <a:solidFill>
                  <a:schemeClr val="accent1">
                    <a:lumMod val="50000"/>
                  </a:schemeClr>
                </a:solidFill>
                <a:effectLst/>
                <a:latin typeface="Segoe Semibold" pitchFamily="34" charset="0"/>
              </a:endParaRPr>
            </a:p>
          </p:txBody>
        </p:sp>
      </p:grp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1AB28F9-CF9B-4349-8516-F7714826F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9052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332772"/>
              </p:ext>
            </p:extLst>
          </p:nvPr>
        </p:nvGraphicFramePr>
        <p:xfrm>
          <a:off x="916940" y="3062000"/>
          <a:ext cx="6931660" cy="148336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207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3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10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20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91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joy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gladden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sorrow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sadden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goodwill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Group</a:t>
                      </a:r>
                      <a:r>
                        <a:rPr lang="en-US" sz="1600" baseline="0" dirty="0"/>
                        <a:t> 1: “joyfulness”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Group 2: “sad”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Group 3: “affection”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7619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6005"/>
            <a:ext cx="8380412" cy="553998"/>
          </a:xfrm>
        </p:spPr>
        <p:txBody>
          <a:bodyPr/>
          <a:lstStyle/>
          <a:p>
            <a:r>
              <a:rPr lang="en-US" dirty="0"/>
              <a:t>Encode Synonyms &amp; Antonyms in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68760"/>
            <a:ext cx="8380412" cy="775597"/>
          </a:xfrm>
        </p:spPr>
        <p:txBody>
          <a:bodyPr/>
          <a:lstStyle/>
          <a:p>
            <a:r>
              <a:rPr lang="en-US" sz="2400" dirty="0"/>
              <a:t>Joyfulness: 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joy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gladden</a:t>
            </a:r>
            <a:r>
              <a:rPr lang="en-US" sz="2400" dirty="0"/>
              <a:t>; </a:t>
            </a:r>
            <a:r>
              <a:rPr lang="en-US" sz="2400" dirty="0">
                <a:solidFill>
                  <a:srgbClr val="FF0000"/>
                </a:solidFill>
              </a:rPr>
              <a:t>sorrow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FF0000"/>
                </a:solidFill>
              </a:rPr>
              <a:t>sadden</a:t>
            </a:r>
          </a:p>
          <a:p>
            <a:r>
              <a:rPr lang="en-US" sz="2400" dirty="0"/>
              <a:t>Sad: 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sorrow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sadden</a:t>
            </a:r>
            <a:r>
              <a:rPr lang="en-US" sz="2400" dirty="0"/>
              <a:t>; </a:t>
            </a:r>
            <a:r>
              <a:rPr lang="en-US" sz="2400" dirty="0">
                <a:solidFill>
                  <a:srgbClr val="FF0000"/>
                </a:solidFill>
              </a:rPr>
              <a:t>joy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FF0000"/>
                </a:solidFill>
              </a:rPr>
              <a:t>gladden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3619502" y="2220144"/>
            <a:ext cx="3238498" cy="1678633"/>
            <a:chOff x="4278325" y="3130147"/>
            <a:chExt cx="3238498" cy="1678633"/>
          </a:xfrm>
        </p:grpSpPr>
        <p:sp>
          <p:nvSpPr>
            <p:cNvPr id="18" name="TextBox 17"/>
            <p:cNvSpPr txBox="1"/>
            <p:nvPr/>
          </p:nvSpPr>
          <p:spPr>
            <a:xfrm>
              <a:off x="4545023" y="3130147"/>
              <a:ext cx="2971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Segoe" pitchFamily="34" charset="0"/>
                </a:rPr>
                <a:t>Inducing polarity</a:t>
              </a:r>
            </a:p>
          </p:txBody>
        </p:sp>
        <p:cxnSp>
          <p:nvCxnSpPr>
            <p:cNvPr id="20" name="Straight Arrow Connector 19"/>
            <p:cNvCxnSpPr>
              <a:stCxn id="18" idx="2"/>
            </p:cNvCxnSpPr>
            <p:nvPr/>
          </p:nvCxnSpPr>
          <p:spPr bwMode="auto">
            <a:xfrm flipH="1">
              <a:off x="4278325" y="3530257"/>
              <a:ext cx="1752598" cy="1278523"/>
            </a:xfrm>
            <a:prstGeom prst="straightConnector1">
              <a:avLst/>
            </a:prstGeom>
            <a:gradFill rotWithShape="0">
              <a:gsLst>
                <a:gs pos="0">
                  <a:schemeClr val="folHlink">
                    <a:gamma/>
                    <a:tint val="72941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72941"/>
                    <a:invGamma/>
                  </a:schemeClr>
                </a:gs>
              </a:gsLst>
              <a:lin ang="2700000" scaled="1"/>
            </a:gradFill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/>
            <p:cNvCxnSpPr>
              <a:stCxn id="18" idx="2"/>
            </p:cNvCxnSpPr>
            <p:nvPr/>
          </p:nvCxnSpPr>
          <p:spPr bwMode="auto">
            <a:xfrm>
              <a:off x="6030923" y="3530257"/>
              <a:ext cx="0" cy="832990"/>
            </a:xfrm>
            <a:prstGeom prst="straightConnector1">
              <a:avLst/>
            </a:prstGeom>
            <a:gradFill rotWithShape="0">
              <a:gsLst>
                <a:gs pos="0">
                  <a:schemeClr val="folHlink">
                    <a:gamma/>
                    <a:tint val="72941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72941"/>
                    <a:invGamma/>
                  </a:schemeClr>
                </a:gs>
              </a:gsLst>
              <a:lin ang="2700000" scaled="1"/>
            </a:gradFill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>
              <a:stCxn id="18" idx="2"/>
            </p:cNvCxnSpPr>
            <p:nvPr/>
          </p:nvCxnSpPr>
          <p:spPr bwMode="auto">
            <a:xfrm>
              <a:off x="6030923" y="3530257"/>
              <a:ext cx="876299" cy="832990"/>
            </a:xfrm>
            <a:prstGeom prst="straightConnector1">
              <a:avLst/>
            </a:prstGeom>
            <a:gradFill rotWithShape="0">
              <a:gsLst>
                <a:gs pos="0">
                  <a:schemeClr val="folHlink">
                    <a:gamma/>
                    <a:tint val="72941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72941"/>
                    <a:invGamma/>
                  </a:schemeClr>
                </a:gs>
              </a:gsLst>
              <a:lin ang="2700000" scaled="1"/>
            </a:gradFill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Straight Arrow Connector 22"/>
            <p:cNvCxnSpPr>
              <a:stCxn id="18" idx="2"/>
            </p:cNvCxnSpPr>
            <p:nvPr/>
          </p:nvCxnSpPr>
          <p:spPr bwMode="auto">
            <a:xfrm flipH="1">
              <a:off x="5154625" y="3530257"/>
              <a:ext cx="876298" cy="1278523"/>
            </a:xfrm>
            <a:prstGeom prst="straightConnector1">
              <a:avLst/>
            </a:prstGeom>
            <a:gradFill rotWithShape="0">
              <a:gsLst>
                <a:gs pos="0">
                  <a:schemeClr val="folHlink">
                    <a:gamma/>
                    <a:tint val="72941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72941"/>
                    <a:invGamma/>
                  </a:schemeClr>
                </a:gs>
              </a:gsLst>
              <a:lin ang="2700000" scaled="1"/>
            </a:gradFill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4" name="Group 43"/>
          <p:cNvGrpSpPr/>
          <p:nvPr/>
        </p:nvGrpSpPr>
        <p:grpSpPr>
          <a:xfrm>
            <a:off x="2667000" y="4697760"/>
            <a:ext cx="5048907" cy="1025352"/>
            <a:chOff x="2667000" y="5562600"/>
            <a:chExt cx="5048907" cy="1025352"/>
          </a:xfrm>
        </p:grpSpPr>
        <p:cxnSp>
          <p:nvCxnSpPr>
            <p:cNvPr id="35" name="Straight Arrow Connector 34"/>
            <p:cNvCxnSpPr/>
            <p:nvPr/>
          </p:nvCxnSpPr>
          <p:spPr bwMode="auto">
            <a:xfrm flipV="1">
              <a:off x="3586571" y="5562600"/>
              <a:ext cx="0" cy="457200"/>
            </a:xfrm>
            <a:prstGeom prst="straightConnector1">
              <a:avLst/>
            </a:prstGeom>
            <a:gradFill rotWithShape="0">
              <a:gsLst>
                <a:gs pos="0">
                  <a:schemeClr val="folHlink">
                    <a:gamma/>
                    <a:tint val="72941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72941"/>
                    <a:invGamma/>
                  </a:schemeClr>
                </a:gs>
              </a:gsLst>
              <a:lin ang="2700000" scaled="1"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9" name="Straight Arrow Connector 38"/>
            <p:cNvCxnSpPr/>
            <p:nvPr/>
          </p:nvCxnSpPr>
          <p:spPr bwMode="auto">
            <a:xfrm flipV="1">
              <a:off x="4419600" y="5562600"/>
              <a:ext cx="0" cy="457200"/>
            </a:xfrm>
            <a:prstGeom prst="straightConnector1">
              <a:avLst/>
            </a:prstGeom>
            <a:gradFill rotWithShape="0">
              <a:gsLst>
                <a:gs pos="0">
                  <a:schemeClr val="folHlink">
                    <a:gamma/>
                    <a:tint val="72941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72941"/>
                    <a:invGamma/>
                  </a:schemeClr>
                </a:gs>
              </a:gsLst>
              <a:lin ang="2700000" scaled="1"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 bwMode="auto">
            <a:xfrm>
              <a:off x="3571546" y="6019800"/>
              <a:ext cx="848054" cy="0"/>
            </a:xfrm>
            <a:prstGeom prst="line">
              <a:avLst/>
            </a:prstGeom>
            <a:gradFill rotWithShape="0">
              <a:gsLst>
                <a:gs pos="0">
                  <a:schemeClr val="folHlink">
                    <a:gamma/>
                    <a:tint val="72941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72941"/>
                    <a:invGamma/>
                  </a:schemeClr>
                </a:gs>
              </a:gsLst>
              <a:lin ang="2700000" scaled="1"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2667000" y="6126287"/>
                  <a:ext cx="504890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accent1">
                          <a:lumMod val="50000"/>
                        </a:schemeClr>
                      </a:solidFill>
                      <a:latin typeface="Segoe" pitchFamily="34" charset="0"/>
                    </a:rPr>
                    <a:t>Cosine Score: </a:t>
                  </a:r>
                  <a14:m>
                    <m:oMath xmlns:m="http://schemas.openxmlformats.org/officeDocument/2006/math">
                      <m:r>
                        <m:rPr>
                          <m:brk m:alnAt="7"/>
                        </m:rPr>
                        <a:rPr lang="en-US" sz="24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𝑆𝑦𝑛𝑜𝑛𝑦𝑚𝑠</m:t>
                      </m:r>
                    </m:oMath>
                  </a14:m>
                  <a:endParaRPr lang="en-US" sz="2400" dirty="0">
                    <a:solidFill>
                      <a:schemeClr val="accent1">
                        <a:lumMod val="50000"/>
                      </a:schemeClr>
                    </a:solidFill>
                    <a:latin typeface="Segoe" pitchFamily="34" charset="0"/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7000" y="6126287"/>
                  <a:ext cx="5048907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9211" b="-30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304800" y="2411760"/>
            <a:ext cx="3886200" cy="1140240"/>
            <a:chOff x="304800" y="3276600"/>
            <a:chExt cx="3886200" cy="1140240"/>
          </a:xfrm>
        </p:grpSpPr>
        <p:sp>
          <p:nvSpPr>
            <p:cNvPr id="17" name="TextBox 16"/>
            <p:cNvSpPr txBox="1"/>
            <p:nvPr/>
          </p:nvSpPr>
          <p:spPr>
            <a:xfrm>
              <a:off x="762000" y="3276600"/>
              <a:ext cx="3429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Segoe" pitchFamily="34" charset="0"/>
                </a:rPr>
                <a:t>Target word: row-vector</a:t>
              </a: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304800" y="3507432"/>
              <a:ext cx="525524" cy="909408"/>
            </a:xfrm>
            <a:custGeom>
              <a:avLst/>
              <a:gdLst>
                <a:gd name="connsiteX0" fmla="*/ 441441 w 441441"/>
                <a:gd name="connsiteY0" fmla="*/ 0 h 927406"/>
                <a:gd name="connsiteX1" fmla="*/ 7 w 441441"/>
                <a:gd name="connsiteY1" fmla="*/ 557049 h 927406"/>
                <a:gd name="connsiteX2" fmla="*/ 430931 w 441441"/>
                <a:gd name="connsiteY2" fmla="*/ 924911 h 92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1441" h="927406">
                  <a:moveTo>
                    <a:pt x="441441" y="0"/>
                  </a:moveTo>
                  <a:cubicBezTo>
                    <a:pt x="221600" y="201448"/>
                    <a:pt x="1759" y="402897"/>
                    <a:pt x="7" y="557049"/>
                  </a:cubicBezTo>
                  <a:cubicBezTo>
                    <a:pt x="-1745" y="711201"/>
                    <a:pt x="308310" y="954690"/>
                    <a:pt x="430931" y="924911"/>
                  </a:cubicBezTo>
                </a:path>
              </a:pathLst>
            </a:custGeom>
            <a:noFill/>
            <a:ln w="254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900" b="0" i="0" u="none" strike="noStrike" cap="none" normalizeH="0" baseline="0">
                <a:solidFill>
                  <a:schemeClr val="accent1">
                    <a:lumMod val="50000"/>
                  </a:schemeClr>
                </a:solidFill>
                <a:effectLst/>
                <a:latin typeface="Segoe Semibold" pitchFamily="34" charset="0"/>
              </a:endParaRPr>
            </a:p>
          </p:txBody>
        </p:sp>
      </p:grp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70CCF3FE-AC6D-9F4A-BFE2-DEFF83D33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487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54839"/>
            <a:ext cx="8136996" cy="1661993"/>
          </a:xfrm>
        </p:spPr>
        <p:txBody>
          <a:bodyPr/>
          <a:lstStyle/>
          <a:p>
            <a:pPr algn="l">
              <a:spcBef>
                <a:spcPts val="1800"/>
              </a:spcBef>
              <a:spcAft>
                <a:spcPts val="0"/>
              </a:spcAft>
            </a:pPr>
            <a:r>
              <a:rPr lang="en-US" dirty="0">
                <a:effectLst/>
              </a:rPr>
              <a:t>Acknowledgements</a:t>
            </a:r>
            <a:endParaRPr lang="en-US" i="1" dirty="0"/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823385" y="2854521"/>
            <a:ext cx="8136996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marL="0" indent="0" algn="l" defTabSz="91277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None/>
              <a:defRPr sz="3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04822" indent="-317487" algn="l" defTabSz="912777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Blip>
                <a:blip r:embed="rId3"/>
              </a:buBlip>
              <a:defRPr sz="2700">
                <a:solidFill>
                  <a:schemeClr val="tx1"/>
                </a:solidFill>
                <a:latin typeface="+mn-lt"/>
              </a:defRPr>
            </a:lvl2pPr>
            <a:lvl3pPr marL="988974" indent="-282564" algn="l" defTabSz="912777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Blip>
                <a:blip r:embed="rId3"/>
              </a:buBlip>
              <a:defRPr sz="2300">
                <a:solidFill>
                  <a:schemeClr val="tx1"/>
                </a:solidFill>
                <a:latin typeface="+mn-lt"/>
              </a:defRPr>
            </a:lvl3pPr>
            <a:lvl4pPr marL="1266774" indent="-276214" algn="l" defTabSz="912777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1530289" indent="-260340" algn="l" defTabSz="912777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1911463" indent="-261916" algn="l" defTabSz="9140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292432" indent="-261916" algn="l" defTabSz="9140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2673401" indent="-261916" algn="l" defTabSz="9140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054371" indent="-261916" algn="l" defTabSz="9140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>
                <a:solidFill>
                  <a:schemeClr val="tx1"/>
                </a:solidFill>
              </a:rPr>
              <a:t>Some slides provided by: Scott Wen-tau </a:t>
            </a:r>
            <a:r>
              <a:rPr lang="en-US" sz="2400" kern="0" dirty="0" err="1">
                <a:solidFill>
                  <a:schemeClr val="tx1"/>
                </a:solidFill>
              </a:rPr>
              <a:t>Yih</a:t>
            </a:r>
            <a:r>
              <a:rPr lang="en-US" sz="2400" kern="0" dirty="0">
                <a:solidFill>
                  <a:schemeClr val="tx1"/>
                </a:solidFill>
              </a:rPr>
              <a:t>, </a:t>
            </a:r>
            <a:r>
              <a:rPr lang="en-US" sz="2400" kern="0" dirty="0"/>
              <a:t>Microsoft Research</a:t>
            </a:r>
          </a:p>
          <a:p>
            <a:r>
              <a:rPr lang="en-US" sz="2400" kern="0" dirty="0">
                <a:solidFill>
                  <a:schemeClr val="tx1"/>
                </a:solidFill>
              </a:rPr>
              <a:t>slides are possibly edited</a:t>
            </a:r>
            <a:endParaRPr lang="en-US" sz="2400" kern="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6F828CA-9D87-D341-96F9-F1072C2C6FCE}"/>
              </a:ext>
            </a:extLst>
          </p:cNvPr>
          <p:cNvSpPr txBox="1">
            <a:spLocks/>
          </p:cNvSpPr>
          <p:nvPr/>
        </p:nvSpPr>
        <p:spPr bwMode="auto">
          <a:xfrm>
            <a:off x="820185" y="3899840"/>
            <a:ext cx="7770811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marL="0" indent="0" algn="l" defTabSz="91277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None/>
              <a:defRPr sz="3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04822" indent="-317487" algn="l" defTabSz="912777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Blip>
                <a:blip r:embed="rId3"/>
              </a:buBlip>
              <a:defRPr sz="2700">
                <a:solidFill>
                  <a:schemeClr val="tx1"/>
                </a:solidFill>
                <a:latin typeface="+mn-lt"/>
              </a:defRPr>
            </a:lvl2pPr>
            <a:lvl3pPr marL="988974" indent="-282564" algn="l" defTabSz="912777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Blip>
                <a:blip r:embed="rId3"/>
              </a:buBlip>
              <a:defRPr sz="2300">
                <a:solidFill>
                  <a:schemeClr val="tx1"/>
                </a:solidFill>
                <a:latin typeface="+mn-lt"/>
              </a:defRPr>
            </a:lvl3pPr>
            <a:lvl4pPr marL="1266774" indent="-276214" algn="l" defTabSz="912777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1530289" indent="-260340" algn="l" defTabSz="912777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1911463" indent="-261916" algn="l" defTabSz="9140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292432" indent="-261916" algn="l" defTabSz="9140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2673401" indent="-261916" algn="l" defTabSz="9140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054371" indent="-261916" algn="l" defTabSz="9140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>
                <a:solidFill>
                  <a:schemeClr val="tx1"/>
                </a:solidFill>
              </a:rPr>
              <a:t>Some slides are new or are taken from other authors (as indicated locally)</a:t>
            </a:r>
            <a:endParaRPr lang="en-US" sz="2400" kern="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2BBC2FD-0DD8-E440-8D36-97622094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6172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778188"/>
              </p:ext>
            </p:extLst>
          </p:nvPr>
        </p:nvGraphicFramePr>
        <p:xfrm>
          <a:off x="916940" y="3190736"/>
          <a:ext cx="6931660" cy="148336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207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3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10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20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91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joy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gladden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sorrow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sadden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goodwill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Group</a:t>
                      </a:r>
                      <a:r>
                        <a:rPr lang="en-US" sz="1600" baseline="0" dirty="0"/>
                        <a:t> 1: “joyfulness”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Group 2: “sad”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Group 3: “affection”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7619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6005"/>
            <a:ext cx="8380412" cy="553998"/>
          </a:xfrm>
        </p:spPr>
        <p:txBody>
          <a:bodyPr/>
          <a:lstStyle/>
          <a:p>
            <a:r>
              <a:rPr lang="en-US" dirty="0"/>
              <a:t>Encode Synonyms &amp; Antonyms in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85251"/>
            <a:ext cx="8380412" cy="775597"/>
          </a:xfrm>
        </p:spPr>
        <p:txBody>
          <a:bodyPr/>
          <a:lstStyle/>
          <a:p>
            <a:r>
              <a:rPr lang="en-US" sz="2400" dirty="0"/>
              <a:t>Joyfulness: 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joy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gladden</a:t>
            </a:r>
            <a:r>
              <a:rPr lang="en-US" sz="2400" dirty="0"/>
              <a:t>; </a:t>
            </a:r>
            <a:r>
              <a:rPr lang="en-US" sz="2400" dirty="0">
                <a:solidFill>
                  <a:srgbClr val="FF0000"/>
                </a:solidFill>
              </a:rPr>
              <a:t>sorrow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FF0000"/>
                </a:solidFill>
              </a:rPr>
              <a:t>sadden</a:t>
            </a:r>
          </a:p>
          <a:p>
            <a:r>
              <a:rPr lang="en-US" sz="2400" dirty="0"/>
              <a:t>Sad: 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sorrow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sadden</a:t>
            </a:r>
            <a:r>
              <a:rPr lang="en-US" sz="2400" dirty="0"/>
              <a:t>; </a:t>
            </a:r>
            <a:r>
              <a:rPr lang="en-US" sz="2400" dirty="0">
                <a:solidFill>
                  <a:srgbClr val="FF0000"/>
                </a:solidFill>
              </a:rPr>
              <a:t>joy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FF0000"/>
                </a:solidFill>
              </a:rPr>
              <a:t>gladden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3619502" y="2348880"/>
            <a:ext cx="3238498" cy="1678633"/>
            <a:chOff x="4278325" y="3130147"/>
            <a:chExt cx="3238498" cy="1678633"/>
          </a:xfrm>
        </p:grpSpPr>
        <p:sp>
          <p:nvSpPr>
            <p:cNvPr id="18" name="TextBox 17"/>
            <p:cNvSpPr txBox="1"/>
            <p:nvPr/>
          </p:nvSpPr>
          <p:spPr>
            <a:xfrm>
              <a:off x="4545023" y="3130147"/>
              <a:ext cx="2971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Segoe" pitchFamily="34" charset="0"/>
                </a:rPr>
                <a:t>Inducing polarity</a:t>
              </a:r>
            </a:p>
          </p:txBody>
        </p:sp>
        <p:cxnSp>
          <p:nvCxnSpPr>
            <p:cNvPr id="20" name="Straight Arrow Connector 19"/>
            <p:cNvCxnSpPr>
              <a:stCxn id="18" idx="2"/>
            </p:cNvCxnSpPr>
            <p:nvPr/>
          </p:nvCxnSpPr>
          <p:spPr bwMode="auto">
            <a:xfrm flipH="1">
              <a:off x="4278325" y="3530257"/>
              <a:ext cx="1752598" cy="1278523"/>
            </a:xfrm>
            <a:prstGeom prst="straightConnector1">
              <a:avLst/>
            </a:prstGeom>
            <a:gradFill rotWithShape="0">
              <a:gsLst>
                <a:gs pos="0">
                  <a:schemeClr val="folHlink">
                    <a:gamma/>
                    <a:tint val="72941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72941"/>
                    <a:invGamma/>
                  </a:schemeClr>
                </a:gs>
              </a:gsLst>
              <a:lin ang="2700000" scaled="1"/>
            </a:gradFill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/>
            <p:cNvCxnSpPr>
              <a:stCxn id="18" idx="2"/>
            </p:cNvCxnSpPr>
            <p:nvPr/>
          </p:nvCxnSpPr>
          <p:spPr bwMode="auto">
            <a:xfrm>
              <a:off x="6030923" y="3530257"/>
              <a:ext cx="0" cy="832990"/>
            </a:xfrm>
            <a:prstGeom prst="straightConnector1">
              <a:avLst/>
            </a:prstGeom>
            <a:gradFill rotWithShape="0">
              <a:gsLst>
                <a:gs pos="0">
                  <a:schemeClr val="folHlink">
                    <a:gamma/>
                    <a:tint val="72941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72941"/>
                    <a:invGamma/>
                  </a:schemeClr>
                </a:gs>
              </a:gsLst>
              <a:lin ang="2700000" scaled="1"/>
            </a:gradFill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>
              <a:stCxn id="18" idx="2"/>
            </p:cNvCxnSpPr>
            <p:nvPr/>
          </p:nvCxnSpPr>
          <p:spPr bwMode="auto">
            <a:xfrm>
              <a:off x="6030923" y="3530257"/>
              <a:ext cx="876299" cy="832990"/>
            </a:xfrm>
            <a:prstGeom prst="straightConnector1">
              <a:avLst/>
            </a:prstGeom>
            <a:gradFill rotWithShape="0">
              <a:gsLst>
                <a:gs pos="0">
                  <a:schemeClr val="folHlink">
                    <a:gamma/>
                    <a:tint val="72941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72941"/>
                    <a:invGamma/>
                  </a:schemeClr>
                </a:gs>
              </a:gsLst>
              <a:lin ang="2700000" scaled="1"/>
            </a:gradFill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Straight Arrow Connector 22"/>
            <p:cNvCxnSpPr>
              <a:stCxn id="18" idx="2"/>
            </p:cNvCxnSpPr>
            <p:nvPr/>
          </p:nvCxnSpPr>
          <p:spPr bwMode="auto">
            <a:xfrm flipH="1">
              <a:off x="5154625" y="3530257"/>
              <a:ext cx="876298" cy="1278523"/>
            </a:xfrm>
            <a:prstGeom prst="straightConnector1">
              <a:avLst/>
            </a:prstGeom>
            <a:gradFill rotWithShape="0">
              <a:gsLst>
                <a:gs pos="0">
                  <a:schemeClr val="folHlink">
                    <a:gamma/>
                    <a:tint val="72941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72941"/>
                    <a:invGamma/>
                  </a:schemeClr>
                </a:gs>
              </a:gsLst>
              <a:lin ang="2700000" scaled="1"/>
            </a:gradFill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>
            <a:off x="304800" y="2540496"/>
            <a:ext cx="3886200" cy="1140240"/>
            <a:chOff x="304800" y="3276600"/>
            <a:chExt cx="3886200" cy="1140240"/>
          </a:xfrm>
        </p:grpSpPr>
        <p:sp>
          <p:nvSpPr>
            <p:cNvPr id="17" name="TextBox 16"/>
            <p:cNvSpPr txBox="1"/>
            <p:nvPr/>
          </p:nvSpPr>
          <p:spPr>
            <a:xfrm>
              <a:off x="762000" y="3276600"/>
              <a:ext cx="3429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Segoe" pitchFamily="34" charset="0"/>
                </a:rPr>
                <a:t>Target word: row-vector</a:t>
              </a: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304800" y="3507432"/>
              <a:ext cx="525524" cy="909408"/>
            </a:xfrm>
            <a:custGeom>
              <a:avLst/>
              <a:gdLst>
                <a:gd name="connsiteX0" fmla="*/ 441441 w 441441"/>
                <a:gd name="connsiteY0" fmla="*/ 0 h 927406"/>
                <a:gd name="connsiteX1" fmla="*/ 7 w 441441"/>
                <a:gd name="connsiteY1" fmla="*/ 557049 h 927406"/>
                <a:gd name="connsiteX2" fmla="*/ 430931 w 441441"/>
                <a:gd name="connsiteY2" fmla="*/ 924911 h 92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1441" h="927406">
                  <a:moveTo>
                    <a:pt x="441441" y="0"/>
                  </a:moveTo>
                  <a:cubicBezTo>
                    <a:pt x="221600" y="201448"/>
                    <a:pt x="1759" y="402897"/>
                    <a:pt x="7" y="557049"/>
                  </a:cubicBezTo>
                  <a:cubicBezTo>
                    <a:pt x="-1745" y="711201"/>
                    <a:pt x="308310" y="954690"/>
                    <a:pt x="430931" y="924911"/>
                  </a:cubicBezTo>
                </a:path>
              </a:pathLst>
            </a:custGeom>
            <a:noFill/>
            <a:ln w="254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900" b="0" i="0" u="none" strike="noStrike" cap="none" normalizeH="0" baseline="0">
                <a:solidFill>
                  <a:schemeClr val="accent1">
                    <a:lumMod val="50000"/>
                  </a:schemeClr>
                </a:solidFill>
                <a:effectLst/>
                <a:latin typeface="Segoe Semibold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505200" y="4898504"/>
            <a:ext cx="5048907" cy="936377"/>
            <a:chOff x="2809547" y="5562600"/>
            <a:chExt cx="5048907" cy="936377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 flipV="1">
              <a:off x="3779562" y="5562600"/>
              <a:ext cx="0" cy="457200"/>
            </a:xfrm>
            <a:prstGeom prst="straightConnector1">
              <a:avLst/>
            </a:prstGeom>
            <a:gradFill rotWithShape="0">
              <a:gsLst>
                <a:gs pos="0">
                  <a:schemeClr val="folHlink">
                    <a:gamma/>
                    <a:tint val="72941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72941"/>
                    <a:invGamma/>
                  </a:schemeClr>
                </a:gs>
              </a:gsLst>
              <a:lin ang="2700000" scaled="1"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 flipV="1">
              <a:off x="4684154" y="5562600"/>
              <a:ext cx="0" cy="457200"/>
            </a:xfrm>
            <a:prstGeom prst="straightConnector1">
              <a:avLst/>
            </a:prstGeom>
            <a:gradFill rotWithShape="0">
              <a:gsLst>
                <a:gs pos="0">
                  <a:schemeClr val="folHlink">
                    <a:gamma/>
                    <a:tint val="72941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72941"/>
                    <a:invGamma/>
                  </a:schemeClr>
                </a:gs>
              </a:gsLst>
              <a:lin ang="2700000" scaled="1"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>
              <a:off x="3779562" y="6019800"/>
              <a:ext cx="904592" cy="0"/>
            </a:xfrm>
            <a:prstGeom prst="line">
              <a:avLst/>
            </a:prstGeom>
            <a:gradFill rotWithShape="0">
              <a:gsLst>
                <a:gs pos="0">
                  <a:schemeClr val="folHlink">
                    <a:gamma/>
                    <a:tint val="72941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72941"/>
                    <a:invGamma/>
                  </a:schemeClr>
                </a:gs>
              </a:gsLst>
              <a:lin ang="2700000" scaled="1"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2809547" y="6037312"/>
                  <a:ext cx="504890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accent1">
                          <a:lumMod val="50000"/>
                        </a:schemeClr>
                      </a:solidFill>
                      <a:latin typeface="Segoe" pitchFamily="34" charset="0"/>
                    </a:rPr>
                    <a:t>Cosine Score: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𝐴𝑛𝑡𝑜𝑛𝑦𝑚𝑠</m:t>
                      </m:r>
                    </m:oMath>
                  </a14:m>
                  <a:endParaRPr lang="en-US" sz="2400" dirty="0">
                    <a:solidFill>
                      <a:schemeClr val="accent1">
                        <a:lumMod val="50000"/>
                      </a:schemeClr>
                    </a:solidFill>
                    <a:latin typeface="Segoe" pitchFamily="34" charset="0"/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9547" y="6037312"/>
                  <a:ext cx="5048907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106579" b="-126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10568584-2C2C-6A40-BC1E-348B42C8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1946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40768"/>
            <a:ext cx="8380412" cy="4680520"/>
          </a:xfrm>
        </p:spPr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Limitation of the matrix representation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Each entry captures a particular type of relation between two entities, or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Two opposite relations with the polarity trick</a:t>
            </a:r>
            <a:endParaRPr lang="en-US" sz="2800" dirty="0">
              <a:cs typeface="Times New Roman" panose="02020603050405020304" pitchFamily="18" charset="0"/>
            </a:endParaRPr>
          </a:p>
          <a:p>
            <a:r>
              <a:rPr lang="en-US" dirty="0"/>
              <a:t>Encoding other binary relations</a:t>
            </a:r>
          </a:p>
          <a:p>
            <a:pPr lvl="1"/>
            <a:r>
              <a:rPr lang="en-US" dirty="0"/>
              <a:t>Is-A  (hyponym) – </a:t>
            </a:r>
            <a:r>
              <a:rPr lang="en-US" sz="2800" dirty="0">
                <a:cs typeface="Times New Roman" panose="02020603050405020304" pitchFamily="18" charset="0"/>
              </a:rPr>
              <a:t>ostrich</a:t>
            </a:r>
            <a:r>
              <a:rPr lang="en-US" sz="2800" i="1" dirty="0"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92D050"/>
                </a:solidFill>
                <a:cs typeface="Times New Roman" panose="02020603050405020304" pitchFamily="18" charset="0"/>
              </a:rPr>
              <a:t>is a</a:t>
            </a:r>
            <a:r>
              <a:rPr lang="en-US" sz="2800" i="1" dirty="0">
                <a:cs typeface="Times New Roman" panose="02020603050405020304" pitchFamily="18" charset="0"/>
              </a:rPr>
              <a:t> </a:t>
            </a:r>
            <a:r>
              <a:rPr lang="en-US" sz="2800" dirty="0">
                <a:cs typeface="Times New Roman" panose="02020603050405020304" pitchFamily="18" charset="0"/>
              </a:rPr>
              <a:t>bird</a:t>
            </a:r>
            <a:endParaRPr lang="en-US" dirty="0">
              <a:cs typeface="Times New Roman" panose="02020603050405020304" pitchFamily="18" charset="0"/>
            </a:endParaRPr>
          </a:p>
          <a:p>
            <a:pPr lvl="1"/>
            <a:r>
              <a:rPr lang="en-US" dirty="0"/>
              <a:t>Part-whole – </a:t>
            </a:r>
            <a:r>
              <a:rPr lang="en-US" sz="2800" dirty="0">
                <a:cs typeface="Times New Roman" panose="02020603050405020304" pitchFamily="18" charset="0"/>
              </a:rPr>
              <a:t>engine is a </a:t>
            </a:r>
            <a:r>
              <a:rPr lang="en-US" sz="2800" i="1" dirty="0">
                <a:solidFill>
                  <a:srgbClr val="92D050"/>
                </a:solidFill>
                <a:cs typeface="Times New Roman" panose="02020603050405020304" pitchFamily="18" charset="0"/>
              </a:rPr>
              <a:t>part of </a:t>
            </a:r>
            <a:r>
              <a:rPr lang="en-US" sz="2800" dirty="0">
                <a:cs typeface="Times New Roman" panose="02020603050405020304" pitchFamily="18" charset="0"/>
              </a:rPr>
              <a:t>car</a:t>
            </a:r>
          </a:p>
          <a:p>
            <a:r>
              <a:rPr lang="en-US" dirty="0">
                <a:cs typeface="Times New Roman" panose="02020603050405020304" pitchFamily="18" charset="0"/>
              </a:rPr>
              <a:t>Idea #2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Encode multiple relations in a </a:t>
            </a:r>
            <a:r>
              <a:rPr lang="en-US" dirty="0">
                <a:latin typeface="Segoe" pitchFamily="34" charset="0"/>
              </a:rPr>
              <a:t>3-way tensor </a:t>
            </a:r>
            <a:br>
              <a:rPr lang="en-US" dirty="0">
                <a:latin typeface="Segoe" pitchFamily="34" charset="0"/>
              </a:rPr>
            </a:br>
            <a:r>
              <a:rPr lang="en-US" dirty="0">
                <a:latin typeface="Segoe" pitchFamily="34" charset="0"/>
              </a:rPr>
              <a:t>(3-dim array)!</a:t>
            </a:r>
            <a:r>
              <a:rPr lang="en-US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How to Handle More Relations?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B4E26B9-AE93-984E-971E-425D7655CA5D}"/>
              </a:ext>
            </a:extLst>
          </p:cNvPr>
          <p:cNvSpPr txBox="1"/>
          <p:nvPr/>
        </p:nvSpPr>
        <p:spPr>
          <a:xfrm>
            <a:off x="2127267" y="5949280"/>
            <a:ext cx="488787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rgbClr val="0B05FF"/>
                </a:solidFill>
              </a:rPr>
              <a:t> M. Nickel, V. </a:t>
            </a:r>
            <a:r>
              <a:rPr lang="de-DE" sz="1100" dirty="0" err="1">
                <a:solidFill>
                  <a:srgbClr val="0B05FF"/>
                </a:solidFill>
              </a:rPr>
              <a:t>Tresp</a:t>
            </a:r>
            <a:r>
              <a:rPr lang="de-DE" sz="1100" dirty="0">
                <a:solidFill>
                  <a:srgbClr val="0B05FF"/>
                </a:solidFill>
              </a:rPr>
              <a:t>, </a:t>
            </a:r>
            <a:r>
              <a:rPr lang="de-DE" sz="1100" dirty="0" err="1">
                <a:solidFill>
                  <a:srgbClr val="0B05FF"/>
                </a:solidFill>
              </a:rPr>
              <a:t>and</a:t>
            </a:r>
            <a:r>
              <a:rPr lang="de-DE" sz="1100" dirty="0">
                <a:solidFill>
                  <a:srgbClr val="0B05FF"/>
                </a:solidFill>
              </a:rPr>
              <a:t> H.-P. Kriegel. A </a:t>
            </a:r>
            <a:r>
              <a:rPr lang="de-DE" sz="1100" dirty="0" err="1">
                <a:solidFill>
                  <a:srgbClr val="0B05FF"/>
                </a:solidFill>
              </a:rPr>
              <a:t>three-way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model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for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collective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learning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</a:p>
          <a:p>
            <a:r>
              <a:rPr lang="de-DE" sz="1100" dirty="0">
                <a:solidFill>
                  <a:srgbClr val="0B05FF"/>
                </a:solidFill>
              </a:rPr>
              <a:t> on multi-relational </a:t>
            </a:r>
            <a:r>
              <a:rPr lang="de-DE" sz="1100" dirty="0" err="1">
                <a:solidFill>
                  <a:srgbClr val="0B05FF"/>
                </a:solidFill>
              </a:rPr>
              <a:t>data</a:t>
            </a:r>
            <a:r>
              <a:rPr lang="de-DE" sz="1100" dirty="0">
                <a:solidFill>
                  <a:srgbClr val="0B05FF"/>
                </a:solidFill>
              </a:rPr>
              <a:t>. In </a:t>
            </a:r>
            <a:r>
              <a:rPr lang="de-DE" sz="1100" dirty="0" err="1">
                <a:solidFill>
                  <a:srgbClr val="0B05FF"/>
                </a:solidFill>
              </a:rPr>
              <a:t>Proceedings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of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the</a:t>
            </a:r>
            <a:r>
              <a:rPr lang="de-DE" sz="1100" dirty="0">
                <a:solidFill>
                  <a:srgbClr val="0B05FF"/>
                </a:solidFill>
              </a:rPr>
              <a:t> 28th International Conference on</a:t>
            </a:r>
          </a:p>
          <a:p>
            <a:r>
              <a:rPr lang="de-DE" sz="1100" dirty="0">
                <a:solidFill>
                  <a:srgbClr val="0B05FF"/>
                </a:solidFill>
              </a:rPr>
              <a:t> International Conference on </a:t>
            </a:r>
            <a:r>
              <a:rPr lang="de-DE" sz="1100" dirty="0" err="1">
                <a:solidFill>
                  <a:srgbClr val="0B05FF"/>
                </a:solidFill>
              </a:rPr>
              <a:t>Machine</a:t>
            </a:r>
            <a:r>
              <a:rPr lang="de-DE" sz="1100" dirty="0">
                <a:solidFill>
                  <a:srgbClr val="0B05FF"/>
                </a:solidFill>
              </a:rPr>
              <a:t> Learning, ICML’11, </a:t>
            </a:r>
            <a:r>
              <a:rPr lang="de-DE" sz="1100" dirty="0" err="1">
                <a:solidFill>
                  <a:srgbClr val="0B05FF"/>
                </a:solidFill>
              </a:rPr>
              <a:t>pages</a:t>
            </a:r>
            <a:r>
              <a:rPr lang="de-DE" sz="1100" dirty="0">
                <a:solidFill>
                  <a:srgbClr val="0B05FF"/>
                </a:solidFill>
              </a:rPr>
              <a:t> 809–816, </a:t>
            </a:r>
            <a:r>
              <a:rPr lang="de-DE" sz="1100" b="1" dirty="0">
                <a:solidFill>
                  <a:srgbClr val="FF0000"/>
                </a:solidFill>
              </a:rPr>
              <a:t>2011</a:t>
            </a:r>
            <a:r>
              <a:rPr lang="de-DE" sz="1100" dirty="0">
                <a:solidFill>
                  <a:srgbClr val="0B05FF"/>
                </a:solidFill>
              </a:rPr>
              <a:t>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D427F82-5EBE-8049-A91A-FEF9F6BCD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03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81000" y="1268760"/>
            <a:ext cx="8380412" cy="119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82573" indent="-382573" algn="l" defTabSz="912777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95000"/>
              <a:buFontTx/>
              <a:buBlip>
                <a:blip r:embed="rId4"/>
              </a:buBlip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4822" indent="-317487" algn="l" defTabSz="912777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Blip>
                <a:blip r:embed="rId5"/>
              </a:buBlip>
              <a:defRPr sz="2700">
                <a:solidFill>
                  <a:schemeClr val="tx1"/>
                </a:solidFill>
                <a:latin typeface="+mn-lt"/>
              </a:defRPr>
            </a:lvl2pPr>
            <a:lvl3pPr marL="988974" indent="-282564" algn="l" defTabSz="912777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Blip>
                <a:blip r:embed="rId5"/>
              </a:buBlip>
              <a:defRPr sz="2300">
                <a:solidFill>
                  <a:schemeClr val="tx1"/>
                </a:solidFill>
                <a:latin typeface="+mn-lt"/>
              </a:defRPr>
            </a:lvl3pPr>
            <a:lvl4pPr marL="1266774" indent="-276214" algn="l" defTabSz="912777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1530289" indent="-260340" algn="l" defTabSz="912777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1911463" indent="-261916" algn="l" defTabSz="9140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292432" indent="-261916" algn="l" defTabSz="9140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2673401" indent="-261916" algn="l" defTabSz="9140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054371" indent="-261916" algn="l" defTabSz="9140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800" kern="0" dirty="0"/>
              <a:t>Represent word relations using a tensor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500" kern="0" dirty="0"/>
              <a:t>       Each slice encodes a relation between </a:t>
            </a:r>
            <a:r>
              <a:rPr lang="en-US" sz="2500" kern="0" dirty="0">
                <a:solidFill>
                  <a:schemeClr val="accent1">
                    <a:lumMod val="50000"/>
                  </a:schemeClr>
                </a:solidFill>
              </a:rPr>
              <a:t>terms</a:t>
            </a:r>
            <a:r>
              <a:rPr lang="en-US" sz="2500" kern="0" dirty="0">
                <a:solidFill>
                  <a:srgbClr val="FFFF00"/>
                </a:solidFill>
              </a:rPr>
              <a:t> </a:t>
            </a:r>
            <a:r>
              <a:rPr lang="en-US" sz="2500" kern="0" dirty="0"/>
              <a:t>and </a:t>
            </a:r>
            <a:r>
              <a:rPr lang="en-US" sz="2500" kern="0" dirty="0">
                <a:solidFill>
                  <a:schemeClr val="accent1">
                    <a:lumMod val="50000"/>
                  </a:schemeClr>
                </a:solidFill>
              </a:rPr>
              <a:t>target</a:t>
            </a:r>
            <a:r>
              <a:rPr lang="en-US" sz="2500" kern="0" dirty="0">
                <a:solidFill>
                  <a:srgbClr val="FFFF00"/>
                </a:solidFill>
              </a:rPr>
              <a:t> </a:t>
            </a:r>
            <a:r>
              <a:rPr lang="en-US" sz="2500" kern="0" dirty="0">
                <a:solidFill>
                  <a:schemeClr val="accent1">
                    <a:lumMod val="50000"/>
                  </a:schemeClr>
                </a:solidFill>
              </a:rPr>
              <a:t>words</a:t>
            </a:r>
            <a:r>
              <a:rPr lang="en-US" sz="2500" kern="0" dirty="0"/>
              <a:t>.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682886"/>
              </p:ext>
            </p:extLst>
          </p:nvPr>
        </p:nvGraphicFramePr>
        <p:xfrm>
          <a:off x="6107947" y="3336581"/>
          <a:ext cx="2209800" cy="193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5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454161" y="2257472"/>
            <a:ext cx="3794534" cy="3049945"/>
            <a:chOff x="454161" y="3198512"/>
            <a:chExt cx="3794534" cy="3049945"/>
          </a:xfrm>
        </p:grpSpPr>
        <p:sp>
          <p:nvSpPr>
            <p:cNvPr id="6" name="TextBox 5"/>
            <p:cNvSpPr txBox="1"/>
            <p:nvPr/>
          </p:nvSpPr>
          <p:spPr>
            <a:xfrm rot="18618816">
              <a:off x="1961998" y="3712647"/>
              <a:ext cx="54534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tx1"/>
                  </a:solidFill>
                  <a:latin typeface="Segoe" pitchFamily="34" charset="0"/>
                </a:rPr>
                <a:t>joy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8618816">
              <a:off x="2368741" y="3577943"/>
              <a:ext cx="118974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Segoe" pitchFamily="34" charset="0"/>
                </a:rPr>
                <a:t>gladden</a:t>
              </a:r>
              <a:endParaRPr lang="en-US" sz="2200" dirty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8618816">
              <a:off x="2979769" y="3638832"/>
              <a:ext cx="111120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Segoe" pitchFamily="34" charset="0"/>
                </a:rPr>
                <a:t>sadden</a:t>
              </a:r>
              <a:endParaRPr lang="en-US" sz="2200" dirty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8618816">
              <a:off x="3524939" y="3712647"/>
              <a:ext cx="101662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Segoe" pitchFamily="34" charset="0"/>
                </a:rPr>
                <a:t>feeling</a:t>
              </a:r>
              <a:endParaRPr lang="en-US" sz="2200" dirty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4161" y="4386373"/>
              <a:ext cx="143981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tx1"/>
                  </a:solidFill>
                  <a:latin typeface="Segoe" pitchFamily="34" charset="0"/>
                </a:rPr>
                <a:t>joyfulness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4230" y="4817260"/>
              <a:ext cx="118974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tx1"/>
                  </a:solidFill>
                  <a:latin typeface="Segoe" pitchFamily="34" charset="0"/>
                </a:rPr>
                <a:t>gladden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54060" y="5335188"/>
              <a:ext cx="63991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tx1"/>
                  </a:solidFill>
                  <a:latin typeface="Segoe" pitchFamily="34" charset="0"/>
                </a:rPr>
                <a:t>sad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86223" y="5817570"/>
              <a:ext cx="90762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tx1"/>
                  </a:solidFill>
                  <a:latin typeface="Segoe" pitchFamily="34" charset="0"/>
                </a:rPr>
                <a:t>anger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645161" y="2181272"/>
            <a:ext cx="3794534" cy="3049945"/>
            <a:chOff x="4645161" y="3122312"/>
            <a:chExt cx="3794534" cy="3049945"/>
          </a:xfrm>
        </p:grpSpPr>
        <p:sp>
          <p:nvSpPr>
            <p:cNvPr id="21" name="TextBox 20"/>
            <p:cNvSpPr txBox="1"/>
            <p:nvPr/>
          </p:nvSpPr>
          <p:spPr>
            <a:xfrm rot="18618816">
              <a:off x="6559741" y="3501743"/>
              <a:ext cx="118974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Segoe" pitchFamily="34" charset="0"/>
                </a:rPr>
                <a:t>gladden</a:t>
              </a:r>
              <a:endParaRPr lang="en-US" sz="2200" dirty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645161" y="3222475"/>
              <a:ext cx="3794534" cy="2949782"/>
              <a:chOff x="4645161" y="3222475"/>
              <a:chExt cx="3794534" cy="2949782"/>
            </a:xfrm>
          </p:grpSpPr>
          <p:sp>
            <p:nvSpPr>
              <p:cNvPr id="20" name="TextBox 19"/>
              <p:cNvSpPr txBox="1"/>
              <p:nvPr/>
            </p:nvSpPr>
            <p:spPr>
              <a:xfrm rot="18618816">
                <a:off x="6152998" y="3636447"/>
                <a:ext cx="54534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  <a:latin typeface="Segoe" pitchFamily="34" charset="0"/>
                  </a:rPr>
                  <a:t>joy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18618816">
                <a:off x="7170769" y="3562632"/>
                <a:ext cx="111120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latin typeface="Segoe" pitchFamily="34" charset="0"/>
                  </a:rPr>
                  <a:t>sadden</a:t>
                </a:r>
                <a:endParaRPr lang="en-US" sz="2200" dirty="0">
                  <a:solidFill>
                    <a:schemeClr val="tx1"/>
                  </a:solidFill>
                  <a:latin typeface="Segoe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18618816">
                <a:off x="7715939" y="3636447"/>
                <a:ext cx="101662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latin typeface="Segoe" pitchFamily="34" charset="0"/>
                  </a:rPr>
                  <a:t>feeling</a:t>
                </a:r>
                <a:endParaRPr lang="en-US" sz="2200" dirty="0">
                  <a:solidFill>
                    <a:schemeClr val="tx1"/>
                  </a:solidFill>
                  <a:latin typeface="Segoe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645161" y="4310173"/>
                <a:ext cx="1439818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  <a:latin typeface="Segoe" pitchFamily="34" charset="0"/>
                  </a:rPr>
                  <a:t>joyfulness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895230" y="4741060"/>
                <a:ext cx="11897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  <a:latin typeface="Segoe" pitchFamily="34" charset="0"/>
                  </a:rPr>
                  <a:t>gladden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445060" y="5258988"/>
                <a:ext cx="63991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  <a:latin typeface="Segoe" pitchFamily="34" charset="0"/>
                  </a:rPr>
                  <a:t>sad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177223" y="5741370"/>
                <a:ext cx="90762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  <a:latin typeface="Segoe" pitchFamily="34" charset="0"/>
                  </a:rPr>
                  <a:t>anger</a:t>
                </a:r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1882958" y="5394458"/>
            <a:ext cx="20521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Segoe" pitchFamily="34" charset="0"/>
              </a:rPr>
              <a:t>Synonym layer</a:t>
            </a:r>
            <a:endParaRPr lang="en-US" sz="2200" dirty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97942" y="5307417"/>
            <a:ext cx="19896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Segoe" pitchFamily="34" charset="0"/>
              </a:rPr>
              <a:t>Antonym layer</a:t>
            </a:r>
            <a:endParaRPr lang="en-US" sz="2200" dirty="0">
              <a:solidFill>
                <a:schemeClr val="tx1"/>
              </a:solidFill>
              <a:latin typeface="Segoe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574642"/>
              </p:ext>
            </p:extLst>
          </p:nvPr>
        </p:nvGraphicFramePr>
        <p:xfrm>
          <a:off x="1916947" y="3412781"/>
          <a:ext cx="2209800" cy="193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5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2209800" y="5714092"/>
            <a:ext cx="6378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Segoe" pitchFamily="34" charset="0"/>
              </a:rPr>
              <a:t>Construct a tensor with two slices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023453" y="1732127"/>
            <a:ext cx="6367948" cy="1641198"/>
            <a:chOff x="1023453" y="2673167"/>
            <a:chExt cx="6367948" cy="1641198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1023453" y="3038921"/>
              <a:ext cx="1872148" cy="366591"/>
            </a:xfrm>
            <a:prstGeom prst="roundRect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9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 bwMode="auto">
            <a:xfrm>
              <a:off x="6553201" y="2673167"/>
              <a:ext cx="838200" cy="417338"/>
            </a:xfrm>
            <a:prstGeom prst="roundRect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9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endParaRPr>
            </a:p>
          </p:txBody>
        </p:sp>
        <p:cxnSp>
          <p:nvCxnSpPr>
            <p:cNvPr id="17" name="Straight Arrow Connector 16"/>
            <p:cNvCxnSpPr>
              <a:stCxn id="4" idx="2"/>
              <a:endCxn id="13" idx="0"/>
            </p:cNvCxnSpPr>
            <p:nvPr/>
          </p:nvCxnSpPr>
          <p:spPr bwMode="auto">
            <a:xfrm flipH="1">
              <a:off x="1174070" y="3405512"/>
              <a:ext cx="785457" cy="908853"/>
            </a:xfrm>
            <a:prstGeom prst="straightConnector1">
              <a:avLst/>
            </a:prstGeom>
            <a:gradFill rotWithShape="0">
              <a:gsLst>
                <a:gs pos="0">
                  <a:schemeClr val="folHlink">
                    <a:gamma/>
                    <a:tint val="72941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72941"/>
                    <a:invGamma/>
                  </a:schemeClr>
                </a:gs>
              </a:gsLst>
              <a:lin ang="2700000" scaled="1"/>
            </a:gradFill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4" name="Straight Arrow Connector 33"/>
            <p:cNvCxnSpPr>
              <a:stCxn id="32" idx="2"/>
              <a:endCxn id="12" idx="3"/>
            </p:cNvCxnSpPr>
            <p:nvPr/>
          </p:nvCxnSpPr>
          <p:spPr bwMode="auto">
            <a:xfrm flipH="1">
              <a:off x="4362115" y="3090505"/>
              <a:ext cx="2610186" cy="377982"/>
            </a:xfrm>
            <a:prstGeom prst="straightConnector1">
              <a:avLst/>
            </a:prstGeom>
            <a:gradFill rotWithShape="0">
              <a:gsLst>
                <a:gs pos="0">
                  <a:schemeClr val="folHlink">
                    <a:gamma/>
                    <a:tint val="72941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72941"/>
                    <a:invGamma/>
                  </a:schemeClr>
                </a:gs>
              </a:gsLst>
              <a:lin ang="2700000" scaled="1"/>
            </a:gradFill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04986"/>
            <a:ext cx="8380412" cy="553998"/>
          </a:xfrm>
        </p:spPr>
        <p:txBody>
          <a:bodyPr/>
          <a:lstStyle/>
          <a:p>
            <a:r>
              <a:rPr lang="en-US" dirty="0"/>
              <a:t>Encode Multiple Relations in Tensor</a:t>
            </a:r>
          </a:p>
        </p:txBody>
      </p:sp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E6C34B6F-C575-E04B-B578-998FAB7C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655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0.14444 -0.0736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2" y="-368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81481E-6 L -0.30556 -0.042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8" y="-210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81000" y="1263712"/>
            <a:ext cx="8380412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82573" indent="-382573" algn="l" defTabSz="912777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95000"/>
              <a:buFontTx/>
              <a:buBlip>
                <a:blip r:embed="rId4"/>
              </a:buBlip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4822" indent="-317487" algn="l" defTabSz="912777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Blip>
                <a:blip r:embed="rId5"/>
              </a:buBlip>
              <a:defRPr sz="2700">
                <a:solidFill>
                  <a:schemeClr val="tx1"/>
                </a:solidFill>
                <a:latin typeface="+mn-lt"/>
              </a:defRPr>
            </a:lvl2pPr>
            <a:lvl3pPr marL="988974" indent="-282564" algn="l" defTabSz="912777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Blip>
                <a:blip r:embed="rId5"/>
              </a:buBlip>
              <a:defRPr sz="2300">
                <a:solidFill>
                  <a:schemeClr val="tx1"/>
                </a:solidFill>
                <a:latin typeface="+mn-lt"/>
              </a:defRPr>
            </a:lvl3pPr>
            <a:lvl4pPr marL="1266774" indent="-276214" algn="l" defTabSz="912777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1530289" indent="-260340" algn="l" defTabSz="912777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1911463" indent="-261916" algn="l" defTabSz="9140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292432" indent="-261916" algn="l" defTabSz="9140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2673401" indent="-261916" algn="l" defTabSz="9140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054371" indent="-261916" algn="l" defTabSz="9140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800" kern="0" dirty="0"/>
              <a:t>Can encode multiple relations in the tensor</a:t>
            </a:r>
            <a:endParaRPr lang="en-US" sz="2500" kern="0" dirty="0">
              <a:solidFill>
                <a:srgbClr val="FF0000"/>
              </a:solidFill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391513"/>
              </p:ext>
            </p:extLst>
          </p:nvPr>
        </p:nvGraphicFramePr>
        <p:xfrm>
          <a:off x="6084755" y="2754013"/>
          <a:ext cx="2209800" cy="193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5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4621969" y="1598704"/>
            <a:ext cx="3794534" cy="3049945"/>
            <a:chOff x="4645161" y="3122312"/>
            <a:chExt cx="3794534" cy="3049945"/>
          </a:xfrm>
        </p:grpSpPr>
        <p:sp>
          <p:nvSpPr>
            <p:cNvPr id="21" name="TextBox 20"/>
            <p:cNvSpPr txBox="1"/>
            <p:nvPr/>
          </p:nvSpPr>
          <p:spPr>
            <a:xfrm rot="18618816">
              <a:off x="6559741" y="3501743"/>
              <a:ext cx="118974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Segoe" pitchFamily="34" charset="0"/>
                </a:rPr>
                <a:t>gladden</a:t>
              </a:r>
              <a:endParaRPr lang="en-US" sz="2200" dirty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645161" y="3222475"/>
              <a:ext cx="3794534" cy="2949782"/>
              <a:chOff x="4645161" y="3222475"/>
              <a:chExt cx="3794534" cy="2949782"/>
            </a:xfrm>
          </p:grpSpPr>
          <p:sp>
            <p:nvSpPr>
              <p:cNvPr id="20" name="TextBox 19"/>
              <p:cNvSpPr txBox="1"/>
              <p:nvPr/>
            </p:nvSpPr>
            <p:spPr>
              <a:xfrm rot="18618816">
                <a:off x="6152998" y="3636447"/>
                <a:ext cx="54534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  <a:latin typeface="Segoe" pitchFamily="34" charset="0"/>
                  </a:rPr>
                  <a:t>joy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18618816">
                <a:off x="7170769" y="3562632"/>
                <a:ext cx="111120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latin typeface="Segoe" pitchFamily="34" charset="0"/>
                  </a:rPr>
                  <a:t>sadden</a:t>
                </a:r>
                <a:endParaRPr lang="en-US" sz="2200" dirty="0">
                  <a:solidFill>
                    <a:schemeClr val="tx1"/>
                  </a:solidFill>
                  <a:latin typeface="Segoe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18618816">
                <a:off x="7715939" y="3636447"/>
                <a:ext cx="101662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latin typeface="Segoe" pitchFamily="34" charset="0"/>
                  </a:rPr>
                  <a:t>feeling</a:t>
                </a:r>
                <a:endParaRPr lang="en-US" sz="2200" dirty="0">
                  <a:solidFill>
                    <a:schemeClr val="tx1"/>
                  </a:solidFill>
                  <a:latin typeface="Segoe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645161" y="4310173"/>
                <a:ext cx="1439818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  <a:latin typeface="Segoe" pitchFamily="34" charset="0"/>
                  </a:rPr>
                  <a:t>joyfulness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895230" y="4741060"/>
                <a:ext cx="11897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  <a:latin typeface="Segoe" pitchFamily="34" charset="0"/>
                  </a:rPr>
                  <a:t>gladden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445060" y="5258988"/>
                <a:ext cx="63991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  <a:latin typeface="Segoe" pitchFamily="34" charset="0"/>
                  </a:rPr>
                  <a:t>sad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177223" y="5741370"/>
                <a:ext cx="90762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  <a:latin typeface="Segoe" pitchFamily="34" charset="0"/>
                  </a:rPr>
                  <a:t>anger</a:t>
                </a:r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6119836" y="4724849"/>
            <a:ext cx="20681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Segoe" pitchFamily="34" charset="0"/>
              </a:rPr>
              <a:t>Hyponym layer</a:t>
            </a:r>
            <a:endParaRPr lang="en-US" sz="2200" dirty="0">
              <a:solidFill>
                <a:schemeClr val="tx1"/>
              </a:solidFill>
              <a:latin typeface="Segoe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179512"/>
              </p:ext>
            </p:extLst>
          </p:nvPr>
        </p:nvGraphicFramePr>
        <p:xfrm>
          <a:off x="1043608" y="2636912"/>
          <a:ext cx="2209800" cy="193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5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130562"/>
              </p:ext>
            </p:extLst>
          </p:nvPr>
        </p:nvGraphicFramePr>
        <p:xfrm>
          <a:off x="962187" y="2497725"/>
          <a:ext cx="2209800" cy="193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5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6982" y="208600"/>
            <a:ext cx="8380412" cy="553998"/>
          </a:xfrm>
        </p:spPr>
        <p:txBody>
          <a:bodyPr/>
          <a:lstStyle/>
          <a:p>
            <a:r>
              <a:rPr lang="en-US" dirty="0"/>
              <a:t>Encode Multiple Relations in Tensor</a:t>
            </a:r>
          </a:p>
        </p:txBody>
      </p:sp>
      <p:sp>
        <p:nvSpPr>
          <p:cNvPr id="18" name="Cloud Callout 17">
            <a:extLst>
              <a:ext uri="{FF2B5EF4-FFF2-40B4-BE49-F238E27FC236}">
                <a16:creationId xmlns:a16="http://schemas.microsoft.com/office/drawing/2014/main" id="{04EB300E-BDE2-304F-9EBB-6D0092603D9B}"/>
              </a:ext>
            </a:extLst>
          </p:cNvPr>
          <p:cNvSpPr/>
          <p:nvPr/>
        </p:nvSpPr>
        <p:spPr>
          <a:xfrm>
            <a:off x="1029801" y="5120381"/>
            <a:ext cx="5846455" cy="1315774"/>
          </a:xfrm>
          <a:prstGeom prst="cloudCallout">
            <a:avLst>
              <a:gd name="adj1" fmla="val -56073"/>
              <a:gd name="adj2" fmla="val -3587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Hyponym IS-A/TYPE-OF hypernym</a:t>
            </a:r>
          </a:p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Metonym: Substitute for another term</a:t>
            </a:r>
            <a:br>
              <a:rPr lang="en-DE" dirty="0">
                <a:solidFill>
                  <a:sysClr val="windowText" lastClr="000000"/>
                </a:solidFill>
              </a:rPr>
            </a:br>
            <a:r>
              <a:rPr lang="en-DE" dirty="0">
                <a:solidFill>
                  <a:sysClr val="windowText" lastClr="000000"/>
                </a:solidFill>
              </a:rPr>
              <a:t>(substitute usually used for sth else) </a:t>
            </a:r>
          </a:p>
        </p:txBody>
      </p:sp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7820339C-9ABB-0D47-89CE-94345794E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682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81481E-6 L -0.53889 -4.8148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81000" y="1484784"/>
            <a:ext cx="8380412" cy="3767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82573" indent="-382573" algn="l" defTabSz="912777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95000"/>
              <a:buFontTx/>
              <a:buBlip>
                <a:blip r:embed="rId3"/>
              </a:buBlip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4822" indent="-317487" algn="l" defTabSz="912777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Blip>
                <a:blip r:embed="rId4"/>
              </a:buBlip>
              <a:defRPr sz="2700">
                <a:solidFill>
                  <a:schemeClr val="tx1"/>
                </a:solidFill>
                <a:latin typeface="+mn-lt"/>
              </a:defRPr>
            </a:lvl2pPr>
            <a:lvl3pPr marL="988974" indent="-282564" algn="l" defTabSz="912777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Blip>
                <a:blip r:embed="rId4"/>
              </a:buBlip>
              <a:defRPr sz="2300">
                <a:solidFill>
                  <a:schemeClr val="tx1"/>
                </a:solidFill>
                <a:latin typeface="+mn-lt"/>
              </a:defRPr>
            </a:lvl3pPr>
            <a:lvl4pPr marL="1266774" indent="-276214" algn="l" defTabSz="912777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1530289" indent="-260340" algn="l" defTabSz="912777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1911463" indent="-261916" algn="l" defTabSz="9140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292432" indent="-261916" algn="l" defTabSz="9140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2673401" indent="-261916" algn="l" defTabSz="9140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054371" indent="-261916" algn="l" defTabSz="9140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400" kern="0" dirty="0"/>
              <a:t>Derive a 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</a:rPr>
              <a:t>low-rank approximation </a:t>
            </a:r>
            <a:r>
              <a:rPr lang="en-US" sz="2400" kern="0" dirty="0"/>
              <a:t>to generalize the data and to discover unseen relations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kern="0" dirty="0"/>
              <a:t>SVD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kern="0" dirty="0"/>
          </a:p>
          <a:p>
            <a:pPr>
              <a:buFont typeface="Arial" panose="020B0604020202020204" pitchFamily="34" charset="0"/>
              <a:buChar char="•"/>
            </a:pPr>
            <a:endParaRPr lang="en-US" sz="2400" kern="0" dirty="0"/>
          </a:p>
          <a:p>
            <a:pPr>
              <a:buFont typeface="Arial" panose="020B0604020202020204" pitchFamily="34" charset="0"/>
              <a:buChar char="•"/>
            </a:pPr>
            <a:endParaRPr lang="en-US" sz="2400" kern="0" dirty="0"/>
          </a:p>
          <a:p>
            <a:pPr>
              <a:buFont typeface="Arial" panose="020B0604020202020204" pitchFamily="34" charset="0"/>
              <a:buChar char="•"/>
            </a:pPr>
            <a:endParaRPr lang="en-US" sz="2400" kern="0" dirty="0"/>
          </a:p>
          <a:p>
            <a:pPr>
              <a:buFont typeface="Arial" panose="020B0604020202020204" pitchFamily="34" charset="0"/>
              <a:buChar char="•"/>
            </a:pPr>
            <a:endParaRPr lang="en-US" sz="2400" kern="0" dirty="0"/>
          </a:p>
          <a:p>
            <a:pPr>
              <a:buFont typeface="Arial" panose="020B0604020202020204" pitchFamily="34" charset="0"/>
              <a:buChar char="•"/>
            </a:pPr>
            <a:endParaRPr lang="en-US" sz="2400" kern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8301" y="220442"/>
            <a:ext cx="8380412" cy="553998"/>
          </a:xfrm>
        </p:spPr>
        <p:txBody>
          <a:bodyPr/>
          <a:lstStyle/>
          <a:p>
            <a:r>
              <a:rPr lang="en-US" dirty="0"/>
              <a:t>Tensor Decomposition – Analogy to SVD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-76200" y="3237384"/>
            <a:ext cx="9220200" cy="2120711"/>
            <a:chOff x="-11302" y="3418461"/>
            <a:chExt cx="9220200" cy="2120711"/>
          </a:xfrm>
        </p:grpSpPr>
        <p:grpSp>
          <p:nvGrpSpPr>
            <p:cNvPr id="83" name="Group 82"/>
            <p:cNvGrpSpPr/>
            <p:nvPr/>
          </p:nvGrpSpPr>
          <p:grpSpPr>
            <a:xfrm>
              <a:off x="-11302" y="3418461"/>
              <a:ext cx="2254172" cy="1872346"/>
              <a:chOff x="327271" y="2633148"/>
              <a:chExt cx="2254172" cy="187234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" name="TextBox 103"/>
                  <p:cNvSpPr txBox="1"/>
                  <p:nvPr/>
                </p:nvSpPr>
                <p:spPr>
                  <a:xfrm rot="16200000">
                    <a:off x="-121858" y="3691877"/>
                    <a:ext cx="1236812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oMath>
                      </m:oMathPara>
                    </a14:m>
                    <a:endParaRPr lang="en-US" sz="1600" b="0" dirty="0">
                      <a:solidFill>
                        <a:schemeClr val="tx1"/>
                      </a:solidFill>
                      <a:latin typeface="Segoe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04" name="TextBox 10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-121858" y="3691877"/>
                    <a:ext cx="1236812" cy="338554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t="-19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TextBox 104"/>
                  <p:cNvSpPr txBox="1"/>
                  <p:nvPr/>
                </p:nvSpPr>
                <p:spPr>
                  <a:xfrm>
                    <a:off x="725487" y="2633148"/>
                    <a:ext cx="1855956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en-US" sz="1600" dirty="0">
                      <a:solidFill>
                        <a:schemeClr val="tx1"/>
                      </a:solidFill>
                      <a:latin typeface="Segoe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05" name="TextBox 10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5487" y="2633148"/>
                    <a:ext cx="1855956" cy="338554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6" name="Rectangle 105"/>
              <p:cNvSpPr/>
              <p:nvPr/>
            </p:nvSpPr>
            <p:spPr bwMode="auto">
              <a:xfrm>
                <a:off x="989596" y="3329978"/>
                <a:ext cx="1370864" cy="117551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109728" tIns="54864" rIns="109728" bIns="54864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10969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>
                  <a:solidFill>
                    <a:schemeClr val="tx1"/>
                  </a:solidFill>
                  <a:effectLst/>
                  <a:latin typeface="Segoe" pitchFamily="34" charset="0"/>
                </a:endParaRPr>
              </a:p>
            </p:txBody>
          </p:sp>
          <p:sp>
            <p:nvSpPr>
              <p:cNvPr id="107" name="Left Brace 106"/>
              <p:cNvSpPr/>
              <p:nvPr/>
            </p:nvSpPr>
            <p:spPr bwMode="auto">
              <a:xfrm>
                <a:off x="680779" y="3329978"/>
                <a:ext cx="256092" cy="1175516"/>
              </a:xfrm>
              <a:prstGeom prst="leftBrac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9728" tIns="54864" rIns="109728" bIns="54864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969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>
                  <a:solidFill>
                    <a:schemeClr val="bg2"/>
                  </a:solidFill>
                  <a:effectLst/>
                  <a:latin typeface="Segoe Semibold" pitchFamily="34" charset="0"/>
                </a:endParaRPr>
              </a:p>
            </p:txBody>
          </p:sp>
          <p:sp>
            <p:nvSpPr>
              <p:cNvPr id="108" name="Left Brace 107"/>
              <p:cNvSpPr/>
              <p:nvPr/>
            </p:nvSpPr>
            <p:spPr bwMode="auto">
              <a:xfrm rot="5400000">
                <a:off x="1542003" y="2415408"/>
                <a:ext cx="261117" cy="1370864"/>
              </a:xfrm>
              <a:prstGeom prst="leftBrac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9728" tIns="54864" rIns="109728" bIns="54864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969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>
                  <a:solidFill>
                    <a:schemeClr val="bg2"/>
                  </a:solidFill>
                  <a:effectLst/>
                  <a:latin typeface="Segoe Semibold" pitchFamily="34" charset="0"/>
                </a:endParaRPr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2994469" y="4499164"/>
              <a:ext cx="219311" cy="583287"/>
              <a:chOff x="3733800" y="3836313"/>
              <a:chExt cx="219311" cy="583287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3743117" y="3836313"/>
                <a:ext cx="20999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~</a:t>
                </a: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3733800" y="3988713"/>
                <a:ext cx="20999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~</a:t>
                </a:r>
              </a:p>
            </p:txBody>
          </p:sp>
        </p:grpSp>
        <p:sp>
          <p:nvSpPr>
            <p:cNvPr id="85" name="Rectangle 84"/>
            <p:cNvSpPr/>
            <p:nvPr/>
          </p:nvSpPr>
          <p:spPr bwMode="auto">
            <a:xfrm>
              <a:off x="3784948" y="4168308"/>
              <a:ext cx="583553" cy="1370864"/>
            </a:xfrm>
            <a:prstGeom prst="rect">
              <a:avLst/>
            </a:prstGeom>
            <a:solidFill>
              <a:srgbClr val="FFC00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endParaRPr>
            </a:p>
          </p:txBody>
        </p:sp>
        <p:sp>
          <p:nvSpPr>
            <p:cNvPr id="86" name="Rectangle 85"/>
            <p:cNvSpPr/>
            <p:nvPr/>
          </p:nvSpPr>
          <p:spPr bwMode="auto">
            <a:xfrm>
              <a:off x="5183573" y="4354902"/>
              <a:ext cx="584844" cy="584844"/>
            </a:xfrm>
            <a:prstGeom prst="rect">
              <a:avLst/>
            </a:prstGeom>
            <a:solidFill>
              <a:srgbClr val="FFC00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 rot="5400000">
              <a:off x="8031665" y="4314034"/>
              <a:ext cx="583553" cy="1370864"/>
            </a:xfrm>
            <a:prstGeom prst="rect">
              <a:avLst/>
            </a:prstGeom>
            <a:solidFill>
              <a:srgbClr val="FFC00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528408" y="4623002"/>
              <a:ext cx="20999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TW" sz="2800" dirty="0">
                  <a:solidFill>
                    <a:schemeClr val="tx1"/>
                  </a:solidFill>
                </a:rPr>
                <a:t>×</a:t>
              </a:r>
              <a:endParaRPr lang="en-US" sz="2800" dirty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921036" y="4754339"/>
              <a:ext cx="20999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TW" sz="2800" dirty="0">
                  <a:solidFill>
                    <a:schemeClr val="tx1"/>
                  </a:solidFill>
                </a:rPr>
                <a:t>×</a:t>
              </a:r>
              <a:endParaRPr lang="en-US" sz="2800" dirty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sp>
          <p:nvSpPr>
            <p:cNvPr id="90" name="Left Brace 89"/>
            <p:cNvSpPr/>
            <p:nvPr/>
          </p:nvSpPr>
          <p:spPr bwMode="auto">
            <a:xfrm>
              <a:off x="3546725" y="4173410"/>
              <a:ext cx="209744" cy="1353644"/>
            </a:xfrm>
            <a:prstGeom prst="leftBrac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bg2"/>
                </a:solidFill>
                <a:effectLst/>
                <a:latin typeface="Segoe Semibold" pitchFamily="34" charset="0"/>
              </a:endParaRPr>
            </a:p>
          </p:txBody>
        </p:sp>
        <p:sp>
          <p:nvSpPr>
            <p:cNvPr id="91" name="Left Brace 90"/>
            <p:cNvSpPr/>
            <p:nvPr/>
          </p:nvSpPr>
          <p:spPr bwMode="auto">
            <a:xfrm rot="5400000">
              <a:off x="8213436" y="3798627"/>
              <a:ext cx="219988" cy="1370888"/>
            </a:xfrm>
            <a:prstGeom prst="leftBrac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bg2"/>
                </a:solidFill>
                <a:effectLst/>
                <a:latin typeface="Segoe Semibold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7352942" y="4049437"/>
                  <a:ext cx="185595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  <a:latin typeface="Segoe" pitchFamily="34" charset="0"/>
                  </a:endParaRPr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2942" y="4049437"/>
                  <a:ext cx="1855956" cy="33855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3" name="Left Brace 92"/>
            <p:cNvSpPr/>
            <p:nvPr/>
          </p:nvSpPr>
          <p:spPr bwMode="auto">
            <a:xfrm rot="5400000">
              <a:off x="3967417" y="3683261"/>
              <a:ext cx="198401" cy="598902"/>
            </a:xfrm>
            <a:prstGeom prst="leftBrace">
              <a:avLst>
                <a:gd name="adj1" fmla="val 23558"/>
                <a:gd name="adj2" fmla="val 5000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bg2"/>
                </a:solidFill>
                <a:effectLst/>
                <a:latin typeface="Segoe Semibold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Rectangle 93"/>
                <p:cNvSpPr/>
                <p:nvPr/>
              </p:nvSpPr>
              <p:spPr>
                <a:xfrm>
                  <a:off x="3898165" y="3542771"/>
                  <a:ext cx="36772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Rectangle 9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8165" y="3542771"/>
                  <a:ext cx="36772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5" name="Left Brace 94"/>
            <p:cNvSpPr/>
            <p:nvPr/>
          </p:nvSpPr>
          <p:spPr bwMode="auto">
            <a:xfrm rot="5400000">
              <a:off x="5343663" y="3823895"/>
              <a:ext cx="261117" cy="598902"/>
            </a:xfrm>
            <a:prstGeom prst="leftBrace">
              <a:avLst>
                <a:gd name="adj1" fmla="val 23558"/>
                <a:gd name="adj2" fmla="val 5000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bg2"/>
                </a:solidFill>
                <a:effectLst/>
                <a:latin typeface="Segoe Semibold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/>
                <p:cNvSpPr/>
                <p:nvPr/>
              </p:nvSpPr>
              <p:spPr>
                <a:xfrm>
                  <a:off x="5302862" y="3670166"/>
                  <a:ext cx="36772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6" name="Rectangle 9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2862" y="3670166"/>
                  <a:ext cx="36772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7" name="Left Brace 96"/>
            <p:cNvSpPr/>
            <p:nvPr/>
          </p:nvSpPr>
          <p:spPr bwMode="auto">
            <a:xfrm>
              <a:off x="4902744" y="4342319"/>
              <a:ext cx="190764" cy="587704"/>
            </a:xfrm>
            <a:prstGeom prst="leftBrace">
              <a:avLst>
                <a:gd name="adj1" fmla="val 23558"/>
                <a:gd name="adj2" fmla="val 5000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bg2"/>
                </a:solidFill>
                <a:effectLst/>
                <a:latin typeface="Segoe Semibold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/>
                <p:cNvSpPr/>
                <p:nvPr/>
              </p:nvSpPr>
              <p:spPr>
                <a:xfrm rot="16200000">
                  <a:off x="4588844" y="4425451"/>
                  <a:ext cx="36772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8" name="Rectangle 9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588844" y="4425451"/>
                  <a:ext cx="36772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9" name="Left Brace 98"/>
            <p:cNvSpPr/>
            <p:nvPr/>
          </p:nvSpPr>
          <p:spPr bwMode="auto">
            <a:xfrm>
              <a:off x="7401339" y="4707689"/>
              <a:ext cx="162931" cy="580050"/>
            </a:xfrm>
            <a:prstGeom prst="leftBrace">
              <a:avLst>
                <a:gd name="adj1" fmla="val 23558"/>
                <a:gd name="adj2" fmla="val 5000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bg2"/>
                </a:solidFill>
                <a:effectLst/>
                <a:latin typeface="Segoe Semibold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/>
                <p:cNvSpPr/>
                <p:nvPr/>
              </p:nvSpPr>
              <p:spPr>
                <a:xfrm rot="16200000">
                  <a:off x="7099069" y="4783167"/>
                  <a:ext cx="36772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0" name="Rectangle 9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099069" y="4783167"/>
                  <a:ext cx="36772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1" name="Rectangle 100"/>
            <p:cNvSpPr/>
            <p:nvPr/>
          </p:nvSpPr>
          <p:spPr bwMode="auto">
            <a:xfrm rot="5400000">
              <a:off x="8111725" y="4895970"/>
              <a:ext cx="566439" cy="160082"/>
            </a:xfrm>
            <a:prstGeom prst="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9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/>
              <p:cNvSpPr txBox="1"/>
              <p:nvPr/>
            </p:nvSpPr>
            <p:spPr>
              <a:xfrm rot="16200000">
                <a:off x="2675071" y="4436360"/>
                <a:ext cx="12368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,…, 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1600" b="0" dirty="0">
                  <a:solidFill>
                    <a:schemeClr val="tx1"/>
                  </a:solidFill>
                  <a:latin typeface="Segoe" pitchFamily="34" charset="0"/>
                </a:endParaRPr>
              </a:p>
            </p:txBody>
          </p:sp>
        </mc:Choice>
        <mc:Fallback xmlns="">
          <p:sp>
            <p:nvSpPr>
              <p:cNvPr id="109" name="TextBox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675071" y="4436360"/>
                <a:ext cx="1236812" cy="338554"/>
              </a:xfrm>
              <a:prstGeom prst="rect">
                <a:avLst/>
              </a:prstGeom>
              <a:blipFill rotWithShape="0">
                <a:blip r:embed="rId13"/>
                <a:stretch>
                  <a:fillRect t="-1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Oval Callout 109"/>
          <p:cNvSpPr/>
          <p:nvPr/>
        </p:nvSpPr>
        <p:spPr bwMode="auto">
          <a:xfrm>
            <a:off x="2938888" y="5555498"/>
            <a:ext cx="5565505" cy="435625"/>
          </a:xfrm>
          <a:prstGeom prst="wedgeEllipseCallout">
            <a:avLst>
              <a:gd name="adj1" fmla="val 45824"/>
              <a:gd name="adj2" fmla="val -126677"/>
            </a:avLst>
          </a:prstGeom>
          <a:solidFill>
            <a:schemeClr val="accent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rPr>
              <a:t>latent </a:t>
            </a:r>
            <a:r>
              <a:rPr lang="en-US" dirty="0">
                <a:solidFill>
                  <a:schemeClr val="tx1"/>
                </a:solidFill>
                <a:latin typeface="Segoe" pitchFamily="34" charset="0"/>
              </a:rPr>
              <a:t>r</a:t>
            </a:r>
            <a:r>
              <a:rPr kumimoji="0" lang="en-US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rPr>
              <a:t>epresentation of words</a:t>
            </a:r>
          </a:p>
        </p:txBody>
      </p:sp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79377151-6780-DF4E-B588-D57C556F0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29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81000" y="1484784"/>
            <a:ext cx="8380412" cy="4099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82573" indent="-382573" algn="l" defTabSz="912777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95000"/>
              <a:buFontTx/>
              <a:buBlip>
                <a:blip r:embed="rId3"/>
              </a:buBlip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4822" indent="-317487" algn="l" defTabSz="912777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Blip>
                <a:blip r:embed="rId4"/>
              </a:buBlip>
              <a:defRPr sz="2700">
                <a:solidFill>
                  <a:schemeClr val="tx1"/>
                </a:solidFill>
                <a:latin typeface="+mn-lt"/>
              </a:defRPr>
            </a:lvl2pPr>
            <a:lvl3pPr marL="988974" indent="-282564" algn="l" defTabSz="912777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Blip>
                <a:blip r:embed="rId4"/>
              </a:buBlip>
              <a:defRPr sz="2300">
                <a:solidFill>
                  <a:schemeClr val="tx1"/>
                </a:solidFill>
                <a:latin typeface="+mn-lt"/>
              </a:defRPr>
            </a:lvl3pPr>
            <a:lvl4pPr marL="1266774" indent="-276214" algn="l" defTabSz="912777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1530289" indent="-260340" algn="l" defTabSz="912777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1911463" indent="-261916" algn="l" defTabSz="9140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292432" indent="-261916" algn="l" defTabSz="9140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2673401" indent="-261916" algn="l" defTabSz="9140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054371" indent="-261916" algn="l" defTabSz="9140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400" kern="0" dirty="0"/>
              <a:t>Derive a 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</a:rPr>
              <a:t>low-rank approximation </a:t>
            </a:r>
            <a:r>
              <a:rPr lang="en-US" sz="2400" kern="0" dirty="0"/>
              <a:t>to generalize the data and to discover unseen relations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kern="0" dirty="0"/>
              <a:t>Apply </a:t>
            </a:r>
            <a:r>
              <a:rPr lang="en-US" sz="2400" kern="0" dirty="0">
                <a:solidFill>
                  <a:srgbClr val="0B05FF"/>
                </a:solidFill>
              </a:rPr>
              <a:t>Tucker decomposition </a:t>
            </a:r>
            <a:r>
              <a:rPr lang="en-US" sz="2400" kern="0" dirty="0"/>
              <a:t>and reformulate the results</a:t>
            </a:r>
            <a:br>
              <a:rPr lang="en-US" sz="2400" kern="0" dirty="0"/>
            </a:br>
            <a:r>
              <a:rPr lang="en-US" sz="2400" kern="0" dirty="0"/>
              <a:t>(tensor factorization)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kern="0" dirty="0"/>
          </a:p>
          <a:p>
            <a:pPr>
              <a:buFont typeface="Arial" panose="020B0604020202020204" pitchFamily="34" charset="0"/>
              <a:buChar char="•"/>
            </a:pPr>
            <a:endParaRPr lang="en-US" sz="2400" kern="0" dirty="0"/>
          </a:p>
          <a:p>
            <a:pPr>
              <a:buFont typeface="Arial" panose="020B0604020202020204" pitchFamily="34" charset="0"/>
              <a:buChar char="•"/>
            </a:pPr>
            <a:endParaRPr lang="en-US" sz="2400" kern="0" dirty="0"/>
          </a:p>
          <a:p>
            <a:pPr>
              <a:buFont typeface="Arial" panose="020B0604020202020204" pitchFamily="34" charset="0"/>
              <a:buChar char="•"/>
            </a:pPr>
            <a:endParaRPr lang="en-US" sz="2400" kern="0" dirty="0"/>
          </a:p>
          <a:p>
            <a:pPr>
              <a:buFont typeface="Arial" panose="020B0604020202020204" pitchFamily="34" charset="0"/>
              <a:buChar char="•"/>
            </a:pPr>
            <a:endParaRPr lang="en-US" sz="2400" kern="0" dirty="0"/>
          </a:p>
          <a:p>
            <a:pPr>
              <a:buFont typeface="Arial" panose="020B0604020202020204" pitchFamily="34" charset="0"/>
              <a:buChar char="•"/>
            </a:pPr>
            <a:endParaRPr lang="en-US" sz="2400" kern="0" dirty="0"/>
          </a:p>
        </p:txBody>
      </p:sp>
      <p:grpSp>
        <p:nvGrpSpPr>
          <p:cNvPr id="57" name="Group 56"/>
          <p:cNvGrpSpPr/>
          <p:nvPr/>
        </p:nvGrpSpPr>
        <p:grpSpPr>
          <a:xfrm>
            <a:off x="-76200" y="3237384"/>
            <a:ext cx="9220200" cy="2120711"/>
            <a:chOff x="-11302" y="3418461"/>
            <a:chExt cx="9220200" cy="2120711"/>
          </a:xfrm>
        </p:grpSpPr>
        <p:grpSp>
          <p:nvGrpSpPr>
            <p:cNvPr id="58" name="Group 57"/>
            <p:cNvGrpSpPr/>
            <p:nvPr/>
          </p:nvGrpSpPr>
          <p:grpSpPr>
            <a:xfrm>
              <a:off x="-11302" y="3418461"/>
              <a:ext cx="2254172" cy="1872346"/>
              <a:chOff x="327271" y="2633148"/>
              <a:chExt cx="2254172" cy="187234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TextBox 78"/>
                  <p:cNvSpPr txBox="1"/>
                  <p:nvPr/>
                </p:nvSpPr>
                <p:spPr>
                  <a:xfrm rot="16200000">
                    <a:off x="-121858" y="3691877"/>
                    <a:ext cx="1236812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oMath>
                      </m:oMathPara>
                    </a14:m>
                    <a:endParaRPr lang="en-US" sz="1600" b="0" dirty="0">
                      <a:solidFill>
                        <a:schemeClr val="tx1"/>
                      </a:solidFill>
                      <a:latin typeface="Segoe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7" name="TextBox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-121858" y="3691877"/>
                    <a:ext cx="1236812" cy="338554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t="-19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TextBox 79"/>
                  <p:cNvSpPr txBox="1"/>
                  <p:nvPr/>
                </p:nvSpPr>
                <p:spPr>
                  <a:xfrm>
                    <a:off x="725487" y="2633148"/>
                    <a:ext cx="1855956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en-US" sz="1600" dirty="0">
                      <a:solidFill>
                        <a:schemeClr val="tx1"/>
                      </a:solidFill>
                      <a:latin typeface="Segoe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6" name="TextBox 4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5487" y="2633148"/>
                    <a:ext cx="1855956" cy="338554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1" name="Rectangle 80"/>
              <p:cNvSpPr/>
              <p:nvPr/>
            </p:nvSpPr>
            <p:spPr bwMode="auto">
              <a:xfrm>
                <a:off x="989596" y="3329978"/>
                <a:ext cx="1370864" cy="117551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109728" tIns="54864" rIns="109728" bIns="54864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10969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>
                  <a:solidFill>
                    <a:schemeClr val="tx1"/>
                  </a:solidFill>
                  <a:effectLst/>
                  <a:latin typeface="Segoe" pitchFamily="34" charset="0"/>
                </a:endParaRPr>
              </a:p>
            </p:txBody>
          </p:sp>
          <p:sp>
            <p:nvSpPr>
              <p:cNvPr id="82" name="Left Brace 81"/>
              <p:cNvSpPr/>
              <p:nvPr/>
            </p:nvSpPr>
            <p:spPr bwMode="auto">
              <a:xfrm>
                <a:off x="680779" y="3329978"/>
                <a:ext cx="256092" cy="1175516"/>
              </a:xfrm>
              <a:prstGeom prst="leftBrac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9728" tIns="54864" rIns="109728" bIns="54864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969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>
                  <a:solidFill>
                    <a:schemeClr val="bg2"/>
                  </a:solidFill>
                  <a:effectLst/>
                  <a:latin typeface="Segoe Semibold" pitchFamily="34" charset="0"/>
                </a:endParaRPr>
              </a:p>
            </p:txBody>
          </p:sp>
          <p:sp>
            <p:nvSpPr>
              <p:cNvPr id="83" name="Left Brace 82"/>
              <p:cNvSpPr/>
              <p:nvPr/>
            </p:nvSpPr>
            <p:spPr bwMode="auto">
              <a:xfrm rot="5400000">
                <a:off x="1542003" y="2415408"/>
                <a:ext cx="261117" cy="1370864"/>
              </a:xfrm>
              <a:prstGeom prst="leftBrac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9728" tIns="54864" rIns="109728" bIns="54864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969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>
                  <a:solidFill>
                    <a:schemeClr val="bg2"/>
                  </a:solidFill>
                  <a:effectLst/>
                  <a:latin typeface="Segoe Semibold" pitchFamily="34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2994469" y="4499164"/>
              <a:ext cx="219311" cy="583287"/>
              <a:chOff x="3733800" y="3836313"/>
              <a:chExt cx="219311" cy="583287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3743117" y="3836313"/>
                <a:ext cx="20999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~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3733800" y="3988713"/>
                <a:ext cx="20999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~</a:t>
                </a:r>
              </a:p>
            </p:txBody>
          </p:sp>
        </p:grpSp>
        <p:sp>
          <p:nvSpPr>
            <p:cNvPr id="60" name="Rectangle 59"/>
            <p:cNvSpPr/>
            <p:nvPr/>
          </p:nvSpPr>
          <p:spPr bwMode="auto">
            <a:xfrm>
              <a:off x="3784948" y="4168308"/>
              <a:ext cx="583553" cy="1370864"/>
            </a:xfrm>
            <a:prstGeom prst="rect">
              <a:avLst/>
            </a:prstGeom>
            <a:solidFill>
              <a:srgbClr val="FFC00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5183573" y="4354902"/>
              <a:ext cx="584844" cy="584844"/>
            </a:xfrm>
            <a:prstGeom prst="rect">
              <a:avLst/>
            </a:prstGeom>
            <a:solidFill>
              <a:srgbClr val="FFC00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endParaRPr>
            </a:p>
          </p:txBody>
        </p:sp>
        <p:sp>
          <p:nvSpPr>
            <p:cNvPr id="62" name="Rectangle 61"/>
            <p:cNvSpPr/>
            <p:nvPr/>
          </p:nvSpPr>
          <p:spPr bwMode="auto">
            <a:xfrm rot="5400000">
              <a:off x="8031665" y="4314034"/>
              <a:ext cx="583553" cy="1370864"/>
            </a:xfrm>
            <a:prstGeom prst="rect">
              <a:avLst/>
            </a:prstGeom>
            <a:solidFill>
              <a:srgbClr val="FFC00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528408" y="4623002"/>
              <a:ext cx="20999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TW" sz="2800" dirty="0">
                  <a:solidFill>
                    <a:schemeClr val="tx1"/>
                  </a:solidFill>
                </a:rPr>
                <a:t>×</a:t>
              </a:r>
              <a:endParaRPr lang="en-US" sz="2800" dirty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921036" y="4754339"/>
              <a:ext cx="20999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TW" sz="2800" dirty="0">
                  <a:solidFill>
                    <a:schemeClr val="tx1"/>
                  </a:solidFill>
                </a:rPr>
                <a:t>×</a:t>
              </a:r>
              <a:endParaRPr lang="en-US" sz="2800" dirty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sp>
          <p:nvSpPr>
            <p:cNvPr id="65" name="Left Brace 64"/>
            <p:cNvSpPr/>
            <p:nvPr/>
          </p:nvSpPr>
          <p:spPr bwMode="auto">
            <a:xfrm>
              <a:off x="3546725" y="4173410"/>
              <a:ext cx="209744" cy="1353644"/>
            </a:xfrm>
            <a:prstGeom prst="leftBrac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bg2"/>
                </a:solidFill>
                <a:effectLst/>
                <a:latin typeface="Segoe Semibold" pitchFamily="34" charset="0"/>
              </a:endParaRPr>
            </a:p>
          </p:txBody>
        </p:sp>
        <p:sp>
          <p:nvSpPr>
            <p:cNvPr id="66" name="Left Brace 65"/>
            <p:cNvSpPr/>
            <p:nvPr/>
          </p:nvSpPr>
          <p:spPr bwMode="auto">
            <a:xfrm rot="5400000">
              <a:off x="8213436" y="3798627"/>
              <a:ext cx="219988" cy="1370888"/>
            </a:xfrm>
            <a:prstGeom prst="leftBrac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bg2"/>
                </a:solidFill>
                <a:effectLst/>
                <a:latin typeface="Segoe Semibold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/>
                <p:cNvSpPr txBox="1"/>
                <p:nvPr/>
              </p:nvSpPr>
              <p:spPr>
                <a:xfrm>
                  <a:off x="7352942" y="4049437"/>
                  <a:ext cx="185595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  <a:latin typeface="Segoe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2942" y="4049437"/>
                  <a:ext cx="1855956" cy="33855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Left Brace 67"/>
            <p:cNvSpPr/>
            <p:nvPr/>
          </p:nvSpPr>
          <p:spPr bwMode="auto">
            <a:xfrm rot="5400000">
              <a:off x="3967417" y="3683261"/>
              <a:ext cx="198401" cy="598902"/>
            </a:xfrm>
            <a:prstGeom prst="leftBrace">
              <a:avLst>
                <a:gd name="adj1" fmla="val 23558"/>
                <a:gd name="adj2" fmla="val 5000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bg2"/>
                </a:solidFill>
                <a:effectLst/>
                <a:latin typeface="Segoe Semibold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/>
                <p:cNvSpPr/>
                <p:nvPr/>
              </p:nvSpPr>
              <p:spPr>
                <a:xfrm>
                  <a:off x="3898165" y="3542771"/>
                  <a:ext cx="36772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9" name="Rectangle 6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8165" y="3542771"/>
                  <a:ext cx="36772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Left Brace 69"/>
            <p:cNvSpPr/>
            <p:nvPr/>
          </p:nvSpPr>
          <p:spPr bwMode="auto">
            <a:xfrm rot="5400000">
              <a:off x="5343663" y="3823895"/>
              <a:ext cx="261117" cy="598902"/>
            </a:xfrm>
            <a:prstGeom prst="leftBrace">
              <a:avLst>
                <a:gd name="adj1" fmla="val 23558"/>
                <a:gd name="adj2" fmla="val 5000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bg2"/>
                </a:solidFill>
                <a:effectLst/>
                <a:latin typeface="Segoe Semibold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 70"/>
                <p:cNvSpPr/>
                <p:nvPr/>
              </p:nvSpPr>
              <p:spPr>
                <a:xfrm>
                  <a:off x="5302862" y="3670166"/>
                  <a:ext cx="36772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1" name="Rectangle 7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2862" y="3670166"/>
                  <a:ext cx="36772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Left Brace 71"/>
            <p:cNvSpPr/>
            <p:nvPr/>
          </p:nvSpPr>
          <p:spPr bwMode="auto">
            <a:xfrm>
              <a:off x="4902744" y="4342319"/>
              <a:ext cx="190764" cy="587704"/>
            </a:xfrm>
            <a:prstGeom prst="leftBrace">
              <a:avLst>
                <a:gd name="adj1" fmla="val 23558"/>
                <a:gd name="adj2" fmla="val 5000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bg2"/>
                </a:solidFill>
                <a:effectLst/>
                <a:latin typeface="Segoe Semibold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Rectangle 72"/>
                <p:cNvSpPr/>
                <p:nvPr/>
              </p:nvSpPr>
              <p:spPr>
                <a:xfrm rot="16200000">
                  <a:off x="4588844" y="4425451"/>
                  <a:ext cx="36772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3" name="Rectangle 7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588844" y="4425451"/>
                  <a:ext cx="36772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" name="Left Brace 73"/>
            <p:cNvSpPr/>
            <p:nvPr/>
          </p:nvSpPr>
          <p:spPr bwMode="auto">
            <a:xfrm>
              <a:off x="7401339" y="4707689"/>
              <a:ext cx="162931" cy="580050"/>
            </a:xfrm>
            <a:prstGeom prst="leftBrace">
              <a:avLst>
                <a:gd name="adj1" fmla="val 23558"/>
                <a:gd name="adj2" fmla="val 5000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bg2"/>
                </a:solidFill>
                <a:effectLst/>
                <a:latin typeface="Segoe Semibold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/>
                <p:cNvSpPr/>
                <p:nvPr/>
              </p:nvSpPr>
              <p:spPr>
                <a:xfrm rot="16200000">
                  <a:off x="7099069" y="4783167"/>
                  <a:ext cx="36772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5" name="Rectangle 7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099069" y="4783167"/>
                  <a:ext cx="36772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Rectangle 75"/>
            <p:cNvSpPr/>
            <p:nvPr/>
          </p:nvSpPr>
          <p:spPr bwMode="auto">
            <a:xfrm rot="5400000">
              <a:off x="8111725" y="4895970"/>
              <a:ext cx="566439" cy="160082"/>
            </a:xfrm>
            <a:prstGeom prst="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9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929571" y="4318087"/>
            <a:ext cx="219311" cy="583287"/>
            <a:chOff x="3733800" y="3836313"/>
            <a:chExt cx="219311" cy="583287"/>
          </a:xfrm>
        </p:grpSpPr>
        <p:sp>
          <p:nvSpPr>
            <p:cNvPr id="44" name="TextBox 43"/>
            <p:cNvSpPr txBox="1"/>
            <p:nvPr/>
          </p:nvSpPr>
          <p:spPr>
            <a:xfrm>
              <a:off x="3743117" y="3836313"/>
              <a:ext cx="20999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</a:rPr>
                <a:t>~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733800" y="3988713"/>
              <a:ext cx="20999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</a:rPr>
                <a:t>~</a:t>
              </a: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3720050" y="3987231"/>
            <a:ext cx="583553" cy="1370864"/>
          </a:xfrm>
          <a:prstGeom prst="rect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rPr>
              <a:t>A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5118675" y="4173825"/>
            <a:ext cx="584844" cy="584844"/>
          </a:xfrm>
          <a:prstGeom prst="rect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5249234" y="4304384"/>
            <a:ext cx="584844" cy="584844"/>
          </a:xfrm>
          <a:prstGeom prst="rect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379792" y="4434942"/>
            <a:ext cx="584844" cy="584844"/>
          </a:xfrm>
          <a:prstGeom prst="rect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510351" y="4565501"/>
            <a:ext cx="584844" cy="584844"/>
          </a:xfrm>
          <a:prstGeom prst="rect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640909" y="4696059"/>
            <a:ext cx="584844" cy="584844"/>
          </a:xfrm>
          <a:prstGeom prst="rect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5771468" y="4826618"/>
            <a:ext cx="584844" cy="584844"/>
          </a:xfrm>
          <a:prstGeom prst="rect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err="1">
                <a:solidFill>
                  <a:schemeClr val="tx1"/>
                </a:solidFill>
                <a:effectLst/>
                <a:latin typeface="Segoe" pitchFamily="34" charset="0"/>
              </a:rPr>
              <a:t>R</a:t>
            </a:r>
            <a:r>
              <a:rPr kumimoji="0" lang="en-US" sz="1600" b="0" i="0" u="none" strike="noStrike" cap="none" normalizeH="0" baseline="-25000" dirty="0" err="1">
                <a:solidFill>
                  <a:schemeClr val="tx1"/>
                </a:solidFill>
                <a:effectLst/>
                <a:latin typeface="Segoe" pitchFamily="34" charset="0"/>
              </a:rPr>
              <a:t>k</a:t>
            </a:r>
            <a:endParaRPr kumimoji="0" lang="en-US" sz="1600" b="0" i="0" u="none" strike="noStrike" cap="none" normalizeH="0" baseline="-2500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 rot="5400000">
            <a:off x="7966767" y="4132957"/>
            <a:ext cx="583553" cy="1370864"/>
          </a:xfrm>
          <a:prstGeom prst="rect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rPr>
              <a:t>A</a:t>
            </a:r>
            <a:r>
              <a:rPr kumimoji="0" lang="en-US" sz="1600" b="0" i="0" u="none" strike="noStrike" cap="none" normalizeH="0" baseline="30000" dirty="0">
                <a:solidFill>
                  <a:schemeClr val="tx1"/>
                </a:solidFill>
                <a:effectLst/>
                <a:latin typeface="Segoe" pitchFamily="34" charset="0"/>
              </a:rPr>
              <a:t>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63510" y="4441925"/>
            <a:ext cx="20999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TW" sz="2800" dirty="0">
                <a:solidFill>
                  <a:schemeClr val="tx1"/>
                </a:solidFill>
              </a:rPr>
              <a:t>×</a:t>
            </a:r>
            <a:endParaRPr lang="en-US" sz="2800" dirty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56138" y="4573262"/>
            <a:ext cx="20999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TW" sz="2800" dirty="0">
                <a:solidFill>
                  <a:schemeClr val="tx1"/>
                </a:solidFill>
              </a:rPr>
              <a:t>×</a:t>
            </a:r>
            <a:endParaRPr lang="en-US" sz="2800" dirty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29" name="Left Brace 28"/>
          <p:cNvSpPr/>
          <p:nvPr/>
        </p:nvSpPr>
        <p:spPr bwMode="auto">
          <a:xfrm rot="5400000">
            <a:off x="8148538" y="3617550"/>
            <a:ext cx="219988" cy="1370888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bg2"/>
              </a:solidFill>
              <a:effectLst/>
              <a:latin typeface="Segoe Semibold" pitchFamily="34" charset="0"/>
            </a:endParaRPr>
          </a:p>
        </p:txBody>
      </p:sp>
      <p:sp>
        <p:nvSpPr>
          <p:cNvPr id="33" name="Left Brace 32"/>
          <p:cNvSpPr/>
          <p:nvPr/>
        </p:nvSpPr>
        <p:spPr bwMode="auto">
          <a:xfrm rot="5400000">
            <a:off x="5278765" y="3642818"/>
            <a:ext cx="261117" cy="598902"/>
          </a:xfrm>
          <a:prstGeom prst="leftBrace">
            <a:avLst>
              <a:gd name="adj1" fmla="val 23558"/>
              <a:gd name="adj2" fmla="val 50000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bg2"/>
              </a:solidFill>
              <a:effectLst/>
              <a:latin typeface="Segoe Semibold" pitchFamily="34" charset="0"/>
            </a:endParaRPr>
          </a:p>
        </p:txBody>
      </p:sp>
      <p:sp>
        <p:nvSpPr>
          <p:cNvPr id="35" name="Left Brace 34"/>
          <p:cNvSpPr/>
          <p:nvPr/>
        </p:nvSpPr>
        <p:spPr bwMode="auto">
          <a:xfrm>
            <a:off x="4837846" y="4161242"/>
            <a:ext cx="190764" cy="587704"/>
          </a:xfrm>
          <a:prstGeom prst="leftBrace">
            <a:avLst>
              <a:gd name="adj1" fmla="val 23558"/>
              <a:gd name="adj2" fmla="val 50000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bg2"/>
              </a:solidFill>
              <a:effectLst/>
              <a:latin typeface="Segoe Semibold" pitchFamily="34" charset="0"/>
            </a:endParaRPr>
          </a:p>
        </p:txBody>
      </p:sp>
      <p:sp>
        <p:nvSpPr>
          <p:cNvPr id="37" name="Left Brace 36"/>
          <p:cNvSpPr/>
          <p:nvPr/>
        </p:nvSpPr>
        <p:spPr bwMode="auto">
          <a:xfrm rot="7940316">
            <a:off x="6077675" y="3987656"/>
            <a:ext cx="145485" cy="894759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bg2"/>
              </a:solidFill>
              <a:effectLst/>
              <a:latin typeface="Segoe Semibold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 rot="2472216">
                <a:off x="5420548" y="4086858"/>
                <a:ext cx="18559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,…, 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sz="1600" b="0" dirty="0">
                  <a:solidFill>
                    <a:schemeClr val="tx1"/>
                  </a:solidFill>
                  <a:latin typeface="Segoe" pitchFamily="34" charset="0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472216">
                <a:off x="5420548" y="4086858"/>
                <a:ext cx="1855956" cy="338554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eft Brace 38"/>
          <p:cNvSpPr/>
          <p:nvPr/>
        </p:nvSpPr>
        <p:spPr bwMode="auto">
          <a:xfrm>
            <a:off x="7336441" y="4526612"/>
            <a:ext cx="162931" cy="580050"/>
          </a:xfrm>
          <a:prstGeom prst="leftBrace">
            <a:avLst>
              <a:gd name="adj1" fmla="val 23558"/>
              <a:gd name="adj2" fmla="val 50000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bg2"/>
              </a:solidFill>
              <a:effectLst/>
              <a:latin typeface="Segoe Semibold" pitchFamily="34" charset="0"/>
            </a:endParaRPr>
          </a:p>
        </p:txBody>
      </p:sp>
      <p:sp>
        <p:nvSpPr>
          <p:cNvPr id="42" name="Oval Callout 41"/>
          <p:cNvSpPr/>
          <p:nvPr/>
        </p:nvSpPr>
        <p:spPr bwMode="auto">
          <a:xfrm>
            <a:off x="2938888" y="5555498"/>
            <a:ext cx="5565505" cy="435625"/>
          </a:xfrm>
          <a:prstGeom prst="wedgeEllipseCallout">
            <a:avLst>
              <a:gd name="adj1" fmla="val 45824"/>
              <a:gd name="adj2" fmla="val -126677"/>
            </a:avLst>
          </a:prstGeom>
          <a:solidFill>
            <a:schemeClr val="accent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rPr>
              <a:t>latent </a:t>
            </a:r>
            <a:r>
              <a:rPr lang="en-US" dirty="0">
                <a:solidFill>
                  <a:schemeClr val="tx1"/>
                </a:solidFill>
                <a:latin typeface="Segoe" pitchFamily="34" charset="0"/>
              </a:rPr>
              <a:t>r</a:t>
            </a:r>
            <a:r>
              <a:rPr kumimoji="0" lang="en-US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rPr>
              <a:t>epresentation of words</a:t>
            </a:r>
          </a:p>
        </p:txBody>
      </p:sp>
      <p:sp>
        <p:nvSpPr>
          <p:cNvPr id="43" name="Oval Callout 42"/>
          <p:cNvSpPr/>
          <p:nvPr/>
        </p:nvSpPr>
        <p:spPr bwMode="auto">
          <a:xfrm>
            <a:off x="3460305" y="2710930"/>
            <a:ext cx="5565505" cy="661017"/>
          </a:xfrm>
          <a:prstGeom prst="wedgeEllipseCallout">
            <a:avLst>
              <a:gd name="adj1" fmla="val -10337"/>
              <a:gd name="adj2" fmla="val 139709"/>
            </a:avLst>
          </a:prstGeom>
          <a:solidFill>
            <a:schemeClr val="accent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rPr>
              <a:t>latent </a:t>
            </a:r>
            <a:r>
              <a:rPr lang="en-US" sz="1600" dirty="0">
                <a:solidFill>
                  <a:schemeClr val="tx1"/>
                </a:solidFill>
                <a:latin typeface="Segoe" pitchFamily="34" charset="0"/>
              </a:rPr>
              <a:t>r</a:t>
            </a:r>
            <a:r>
              <a:rPr kumimoji="0" lang="en-US" sz="16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rPr>
              <a:t>epresentation of a</a:t>
            </a:r>
            <a:r>
              <a:rPr kumimoji="0" lang="en-US" sz="1600" b="0" i="0" u="none" strike="noStrike" cap="none" normalizeH="0" dirty="0">
                <a:solidFill>
                  <a:schemeClr val="tx1"/>
                </a:solidFill>
                <a:effectLst/>
                <a:latin typeface="Segoe" pitchFamily="34" charset="0"/>
              </a:rPr>
              <a:t> relation</a:t>
            </a:r>
            <a:br>
              <a:rPr kumimoji="0" lang="en-US" sz="1600" b="0" i="0" u="none" strike="noStrike" cap="none" normalizeH="0" dirty="0">
                <a:solidFill>
                  <a:schemeClr val="tx1"/>
                </a:solidFill>
                <a:effectLst/>
                <a:latin typeface="Segoe" pitchFamily="34" charset="0"/>
              </a:rPr>
            </a:br>
            <a:r>
              <a:rPr kumimoji="0" lang="en-US" sz="1600" b="0" i="0" u="none" strike="noStrike" cap="none" normalizeH="0" dirty="0">
                <a:solidFill>
                  <a:schemeClr val="tx1"/>
                </a:solidFill>
                <a:effectLst/>
                <a:latin typeface="Segoe" pitchFamily="34" charset="0"/>
              </a:rPr>
              <a:t>(with k as a hyperparameter)</a:t>
            </a:r>
            <a:endParaRPr kumimoji="0" lang="en-US" sz="16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54" name="Rectangle 53"/>
          <p:cNvSpPr/>
          <p:nvPr/>
        </p:nvSpPr>
        <p:spPr bwMode="auto">
          <a:xfrm rot="5400000">
            <a:off x="8373802" y="4725226"/>
            <a:ext cx="566439" cy="160082"/>
          </a:xfrm>
          <a:prstGeom prst="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3484" y="282714"/>
            <a:ext cx="8380412" cy="553998"/>
          </a:xfrm>
        </p:spPr>
        <p:txBody>
          <a:bodyPr/>
          <a:lstStyle/>
          <a:p>
            <a:r>
              <a:rPr lang="en-US" dirty="0"/>
              <a:t>Tensor Decomposition – Analogy to SVD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/>
              <p:cNvSpPr txBox="1"/>
              <p:nvPr/>
            </p:nvSpPr>
            <p:spPr>
              <a:xfrm rot="2472216">
                <a:off x="1653738" y="3734257"/>
                <a:ext cx="18559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,…, 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sz="1600" b="0" dirty="0">
                  <a:solidFill>
                    <a:schemeClr val="tx1"/>
                  </a:solidFill>
                  <a:latin typeface="Segoe" pitchFamily="34" charset="0"/>
                </a:endParaRPr>
              </a:p>
              <a:p>
                <a:endParaRPr lang="en-US" sz="1600" dirty="0">
                  <a:solidFill>
                    <a:schemeClr val="tx1"/>
                  </a:solidFill>
                  <a:latin typeface="Segoe" pitchFamily="34" charset="0"/>
                </a:endParaRPr>
              </a:p>
            </p:txBody>
          </p:sp>
        </mc:Choice>
        <mc:Fallback xmlns="">
          <p:sp>
            <p:nvSpPr>
              <p:cNvPr id="90" name="TextBox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472216">
                <a:off x="1653738" y="3734257"/>
                <a:ext cx="1855956" cy="584775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Left Brace 90"/>
          <p:cNvSpPr/>
          <p:nvPr/>
        </p:nvSpPr>
        <p:spPr bwMode="auto">
          <a:xfrm rot="7940316">
            <a:off x="2377582" y="3736232"/>
            <a:ext cx="247162" cy="946762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bg2"/>
              </a:solidFill>
              <a:effectLst/>
              <a:latin typeface="Segoe Semibold" pitchFamily="34" charset="0"/>
            </a:endParaRPr>
          </a:p>
        </p:txBody>
      </p:sp>
      <p:sp>
        <p:nvSpPr>
          <p:cNvPr id="92" name="Rectangle 91"/>
          <p:cNvSpPr/>
          <p:nvPr/>
        </p:nvSpPr>
        <p:spPr bwMode="auto">
          <a:xfrm>
            <a:off x="738525" y="4086614"/>
            <a:ext cx="1370864" cy="117551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93" name="Rectangle 92"/>
          <p:cNvSpPr/>
          <p:nvPr/>
        </p:nvSpPr>
        <p:spPr bwMode="auto">
          <a:xfrm>
            <a:off x="890925" y="4239014"/>
            <a:ext cx="1370864" cy="117551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94" name="Rectangle 93"/>
          <p:cNvSpPr/>
          <p:nvPr/>
        </p:nvSpPr>
        <p:spPr bwMode="auto">
          <a:xfrm>
            <a:off x="1043325" y="4391414"/>
            <a:ext cx="1370864" cy="117551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95" name="Rectangle 94"/>
          <p:cNvSpPr/>
          <p:nvPr/>
        </p:nvSpPr>
        <p:spPr bwMode="auto">
          <a:xfrm>
            <a:off x="1195725" y="4543814"/>
            <a:ext cx="1370864" cy="117551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96" name="Rectangle 95"/>
          <p:cNvSpPr/>
          <p:nvPr/>
        </p:nvSpPr>
        <p:spPr bwMode="auto">
          <a:xfrm>
            <a:off x="1348125" y="4696214"/>
            <a:ext cx="1370864" cy="117551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 rot="5400000">
            <a:off x="1809620" y="5219505"/>
            <a:ext cx="1171892" cy="132559"/>
          </a:xfrm>
          <a:prstGeom prst="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5C7E19-D329-AB42-AF45-47FD8A8C2C82}"/>
              </a:ext>
            </a:extLst>
          </p:cNvPr>
          <p:cNvSpPr/>
          <p:nvPr/>
        </p:nvSpPr>
        <p:spPr>
          <a:xfrm>
            <a:off x="2461846" y="6183042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100" dirty="0">
                <a:solidFill>
                  <a:srgbClr val="0B05FF"/>
                </a:solidFill>
              </a:rPr>
              <a:t>Ledyard R. Tucker. "Some mathematical notes on three-mode factor analysis". Psychometrika. 31 (3): 279–311, </a:t>
            </a:r>
            <a:r>
              <a:rPr lang="en-DE" sz="1100" b="1" dirty="0">
                <a:solidFill>
                  <a:srgbClr val="FF0000"/>
                </a:solidFill>
              </a:rPr>
              <a:t>1966</a:t>
            </a:r>
            <a:r>
              <a:rPr lang="en-DE" sz="1100" dirty="0">
                <a:solidFill>
                  <a:srgbClr val="0B05FF"/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D1C339-70EF-CF45-80F9-0F988077E8F5}"/>
              </a:ext>
            </a:extLst>
          </p:cNvPr>
          <p:cNvSpPr txBox="1"/>
          <p:nvPr/>
        </p:nvSpPr>
        <p:spPr>
          <a:xfrm>
            <a:off x="-513708" y="27021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dirty="0"/>
          </a:p>
        </p:txBody>
      </p:sp>
      <p:sp>
        <p:nvSpPr>
          <p:cNvPr id="84" name="Slide Number Placeholder 3">
            <a:extLst>
              <a:ext uri="{FF2B5EF4-FFF2-40B4-BE49-F238E27FC236}">
                <a16:creationId xmlns:a16="http://schemas.microsoft.com/office/drawing/2014/main" id="{3DA6BB33-4DEE-C84B-BBFC-E819925AC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162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 Degree of Relation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555" y="1340768"/>
            <a:ext cx="8380412" cy="3816424"/>
          </a:xfrm>
        </p:spPr>
        <p:txBody>
          <a:bodyPr/>
          <a:lstStyle/>
          <a:p>
            <a:r>
              <a:rPr lang="en-US" dirty="0"/>
              <a:t>Similarity</a:t>
            </a:r>
          </a:p>
          <a:p>
            <a:pPr lvl="1"/>
            <a:r>
              <a:rPr lang="en-US" dirty="0"/>
              <a:t>Cosine of the latent vectors</a:t>
            </a:r>
          </a:p>
          <a:p>
            <a:pPr lvl="8"/>
            <a:endParaRPr lang="en-US" dirty="0"/>
          </a:p>
          <a:p>
            <a:r>
              <a:rPr lang="en-US" dirty="0"/>
              <a:t>Other relations (both symmetric and asymmetric)</a:t>
            </a:r>
          </a:p>
          <a:p>
            <a:pPr lvl="1"/>
            <a:r>
              <a:rPr lang="en-US" dirty="0"/>
              <a:t>Take the latent matrix of the </a:t>
            </a:r>
            <a:r>
              <a:rPr lang="en-US" i="1" dirty="0"/>
              <a:t>pivot</a:t>
            </a:r>
            <a:r>
              <a:rPr lang="en-US" dirty="0"/>
              <a:t> relation (synonym)</a:t>
            </a:r>
          </a:p>
          <a:p>
            <a:pPr lvl="1"/>
            <a:r>
              <a:rPr lang="en-US" dirty="0"/>
              <a:t>Take the latent matrix of the relation</a:t>
            </a:r>
          </a:p>
          <a:p>
            <a:pPr lvl="1"/>
            <a:r>
              <a:rPr lang="en-US" dirty="0"/>
              <a:t>Cosine of the latent vectors after projection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44EC9-3911-4747-8F43-513E182AB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17301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 txBox="1">
                <a:spLocks/>
              </p:cNvSpPr>
              <p:nvPr/>
            </p:nvSpPr>
            <p:spPr bwMode="auto">
              <a:xfrm>
                <a:off x="381000" y="1412776"/>
                <a:ext cx="8380412" cy="6017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382573" indent="-382573" algn="l" defTabSz="912777" rtl="0" eaLnBrk="1" fontAlgn="base" hangingPunct="1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2"/>
                  </a:buClr>
                  <a:buSzPct val="95000"/>
                  <a:buFontTx/>
                  <a:buBlip>
                    <a:blip r:embed="rId4"/>
                  </a:buBlip>
                  <a:defRPr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04822" indent="-317487" algn="l" defTabSz="912777" rtl="0" eaLnBrk="1" fontAlgn="base" hangingPunct="1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defRPr sz="2700">
                    <a:solidFill>
                      <a:schemeClr val="tx1"/>
                    </a:solidFill>
                    <a:latin typeface="+mn-lt"/>
                  </a:defRPr>
                </a:lvl2pPr>
                <a:lvl3pPr marL="988974" indent="-282564" algn="l" defTabSz="912777" rtl="0" eaLnBrk="1" fontAlgn="base" hangingPunct="1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defRPr sz="2300">
                    <a:solidFill>
                      <a:schemeClr val="tx1"/>
                    </a:solidFill>
                    <a:latin typeface="+mn-lt"/>
                  </a:defRPr>
                </a:lvl3pPr>
                <a:lvl4pPr marL="1266774" indent="-276214" algn="l" defTabSz="912777" rtl="0" eaLnBrk="1" fontAlgn="base" hangingPunct="1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1530289" indent="-260340" algn="l" defTabSz="912777" rtl="0" eaLnBrk="1" fontAlgn="base" hangingPunct="1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1911463" indent="-261916" algn="l" defTabSz="914063" rtl="0" eaLnBrk="1" fontAlgn="base" hangingPunct="1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Blip>
                    <a:blip r:embed="rId6"/>
                  </a:buBlip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292432" indent="-261916" algn="l" defTabSz="914063" rtl="0" eaLnBrk="1" fontAlgn="base" hangingPunct="1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Blip>
                    <a:blip r:embed="rId6"/>
                  </a:buBlip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2673401" indent="-261916" algn="l" defTabSz="914063" rtl="0" eaLnBrk="1" fontAlgn="base" hangingPunct="1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Blip>
                    <a:blip r:embed="rId6"/>
                  </a:buBlip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054371" indent="-261916" algn="l" defTabSz="914063" rtl="0" eaLnBrk="1" fontAlgn="base" hangingPunct="1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Blip>
                    <a:blip r:embed="rId6"/>
                  </a:buBlip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TW" sz="2800" b="0" i="1" kern="0" smtClean="0">
                        <a:latin typeface="Cambria Math" panose="02040503050406030204" pitchFamily="18" charset="0"/>
                      </a:rPr>
                      <m:t>𝑎𝑛𝑡</m:t>
                    </m:r>
                    <m:d>
                      <m:dPr>
                        <m:ctrlPr>
                          <a:rPr lang="en-US" altLang="zh-TW" sz="2800" b="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zh-TW" sz="2800" b="0" i="0" kern="0" smtClean="0">
                            <a:latin typeface="+mn-ea"/>
                          </a:rPr>
                          <m:t>joy</m:t>
                        </m:r>
                        <m:r>
                          <a:rPr lang="en-US" altLang="zh-TW" sz="2800" b="0" i="1" kern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altLang="zh-TW" sz="2800" b="0" i="0" kern="0" smtClean="0">
                            <a:latin typeface="+mn-ea"/>
                          </a:rPr>
                          <m:t>sadden</m:t>
                        </m:r>
                      </m:e>
                    </m:d>
                    <m:r>
                      <a:rPr lang="en-US" altLang="zh-TW" sz="2800" b="0" i="1" kern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TW" sz="2800" b="0" i="0" kern="0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altLang="zh-TW" sz="2800" b="0" i="1" kern="0" smtClean="0">
                        <a:latin typeface="Cambria Math" panose="02040503050406030204" pitchFamily="18" charset="0"/>
                      </a:rPr>
                      <m:t>⁡</m:t>
                    </m:r>
                    <m:d>
                      <m:dPr>
                        <m:ctrlPr>
                          <a:rPr lang="en-US" altLang="zh-TW" sz="2800" b="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800" b="1" i="1" kern="0" smtClean="0">
                                <a:latin typeface="Cambria Math" panose="02040503050406030204" pitchFamily="18" charset="0"/>
                              </a:rPr>
                              <m:t>𝓦</m:t>
                            </m:r>
                          </m:e>
                          <m:sub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:,</m:t>
                            </m:r>
                            <m:r>
                              <m:rPr>
                                <m:nor/>
                              </m:rPr>
                              <a:rPr lang="en-US" altLang="zh-TW" sz="2800" i="0" kern="0">
                                <a:latin typeface="+mn-ea"/>
                              </a:rPr>
                              <m:t>joy</m:t>
                            </m:r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𝑠𝑦𝑛</m:t>
                            </m:r>
                          </m:sub>
                        </m:sSub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800" b="1" i="1" kern="0" smtClean="0">
                                <a:latin typeface="Cambria Math" panose="02040503050406030204" pitchFamily="18" charset="0"/>
                              </a:rPr>
                              <m:t>𝓦</m:t>
                            </m:r>
                          </m:e>
                          <m:sub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:,</m:t>
                            </m:r>
                            <m:r>
                              <m:rPr>
                                <m:nor/>
                              </m:rPr>
                              <a:rPr lang="en-US" altLang="zh-TW" sz="2800" b="0" i="0" kern="0" smtClean="0">
                                <a:latin typeface="+mn-ea"/>
                              </a:rPr>
                              <m:t>sadden</m:t>
                            </m:r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800" b="0" i="1" kern="0" smtClean="0">
                                <a:latin typeface="Cambria Math" panose="02040503050406030204" pitchFamily="18" charset="0"/>
                              </a:rPr>
                              <m:t>𝑎𝑛𝑡</m:t>
                            </m:r>
                          </m:sub>
                        </m:sSub>
                      </m:e>
                    </m:d>
                  </m:oMath>
                </a14:m>
                <a:endParaRPr lang="en-US" altLang="zh-TW" sz="2800" kern="0" dirty="0"/>
              </a:p>
            </p:txBody>
          </p:sp>
        </mc:Choice>
        <mc:Fallback xmlns=""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00" y="1412776"/>
                <a:ext cx="8380412" cy="601768"/>
              </a:xfrm>
              <a:prstGeom prst="rect">
                <a:avLst/>
              </a:prstGeom>
              <a:blipFill rotWithShape="0">
                <a:blip r:embed="rId7"/>
                <a:stretch>
                  <a:fillRect l="-7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961179"/>
              </p:ext>
            </p:extLst>
          </p:nvPr>
        </p:nvGraphicFramePr>
        <p:xfrm>
          <a:off x="6107947" y="3182595"/>
          <a:ext cx="2209800" cy="193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5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454161" y="2103486"/>
            <a:ext cx="3794534" cy="3049945"/>
            <a:chOff x="454161" y="3198512"/>
            <a:chExt cx="3794534" cy="3049945"/>
          </a:xfrm>
        </p:grpSpPr>
        <p:sp>
          <p:nvSpPr>
            <p:cNvPr id="6" name="TextBox 5"/>
            <p:cNvSpPr txBox="1"/>
            <p:nvPr/>
          </p:nvSpPr>
          <p:spPr>
            <a:xfrm rot="18618816">
              <a:off x="1934747" y="3712647"/>
              <a:ext cx="59984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92D050"/>
                  </a:solidFill>
                  <a:latin typeface="Segoe" pitchFamily="34" charset="0"/>
                </a:rPr>
                <a:t>joy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8618816">
              <a:off x="2368741" y="3577943"/>
              <a:ext cx="118974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Segoe" pitchFamily="34" charset="0"/>
                </a:rPr>
                <a:t>gladden</a:t>
              </a:r>
              <a:endParaRPr lang="en-US" sz="2200" dirty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8618816">
              <a:off x="2979769" y="3638832"/>
              <a:ext cx="111120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Segoe" pitchFamily="34" charset="0"/>
                </a:rPr>
                <a:t>sadden</a:t>
              </a:r>
              <a:endParaRPr lang="en-US" sz="2200" dirty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8618816">
              <a:off x="3572228" y="3712647"/>
              <a:ext cx="92204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Segoe" pitchFamily="34" charset="0"/>
                </a:rPr>
                <a:t>felling</a:t>
              </a:r>
              <a:endParaRPr lang="en-US" sz="2200" dirty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4161" y="4386373"/>
              <a:ext cx="143981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tx1"/>
                  </a:solidFill>
                  <a:latin typeface="Segoe" pitchFamily="34" charset="0"/>
                </a:rPr>
                <a:t>joyfulness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4230" y="4817260"/>
              <a:ext cx="118974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tx1"/>
                  </a:solidFill>
                  <a:latin typeface="Segoe" pitchFamily="34" charset="0"/>
                </a:rPr>
                <a:t>gladden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54060" y="5335188"/>
              <a:ext cx="63991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tx1"/>
                  </a:solidFill>
                  <a:latin typeface="Segoe" pitchFamily="34" charset="0"/>
                </a:rPr>
                <a:t>sad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86223" y="5817570"/>
              <a:ext cx="90762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tx1"/>
                  </a:solidFill>
                  <a:latin typeface="Segoe" pitchFamily="34" charset="0"/>
                </a:rPr>
                <a:t>anger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645161" y="2027286"/>
            <a:ext cx="3794534" cy="3049945"/>
            <a:chOff x="4645161" y="3122312"/>
            <a:chExt cx="3794534" cy="3049945"/>
          </a:xfrm>
        </p:grpSpPr>
        <p:sp>
          <p:nvSpPr>
            <p:cNvPr id="21" name="TextBox 20"/>
            <p:cNvSpPr txBox="1"/>
            <p:nvPr/>
          </p:nvSpPr>
          <p:spPr>
            <a:xfrm rot="18618816">
              <a:off x="6559741" y="3501743"/>
              <a:ext cx="118974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Segoe" pitchFamily="34" charset="0"/>
                </a:rPr>
                <a:t>gladden</a:t>
              </a:r>
              <a:endParaRPr lang="en-US" sz="2200" dirty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645161" y="3222475"/>
              <a:ext cx="3794534" cy="2949782"/>
              <a:chOff x="4645161" y="3222475"/>
              <a:chExt cx="3794534" cy="2949782"/>
            </a:xfrm>
          </p:grpSpPr>
          <p:sp>
            <p:nvSpPr>
              <p:cNvPr id="20" name="TextBox 19"/>
              <p:cNvSpPr txBox="1"/>
              <p:nvPr/>
            </p:nvSpPr>
            <p:spPr>
              <a:xfrm rot="18618816">
                <a:off x="6152998" y="3636447"/>
                <a:ext cx="54534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  <a:latin typeface="Segoe" pitchFamily="34" charset="0"/>
                  </a:rPr>
                  <a:t>joy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18618816">
                <a:off x="7170769" y="3562632"/>
                <a:ext cx="111120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rgbClr val="FF3399"/>
                    </a:solidFill>
                    <a:latin typeface="Segoe" pitchFamily="34" charset="0"/>
                  </a:rPr>
                  <a:t>sadden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18618816">
                <a:off x="7763228" y="3636447"/>
                <a:ext cx="92204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latin typeface="Segoe" pitchFamily="34" charset="0"/>
                  </a:rPr>
                  <a:t>felling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645161" y="4310173"/>
                <a:ext cx="1439818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  <a:latin typeface="Segoe" pitchFamily="34" charset="0"/>
                  </a:rPr>
                  <a:t>joyfulness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895230" y="4741060"/>
                <a:ext cx="11897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  <a:latin typeface="Segoe" pitchFamily="34" charset="0"/>
                  </a:rPr>
                  <a:t>gladden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445060" y="5258988"/>
                <a:ext cx="63991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  <a:latin typeface="Segoe" pitchFamily="34" charset="0"/>
                  </a:rPr>
                  <a:t>sad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177223" y="5741370"/>
                <a:ext cx="90762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  <a:latin typeface="Segoe" pitchFamily="34" charset="0"/>
                  </a:rPr>
                  <a:t>anger</a:t>
                </a:r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1882958" y="5240472"/>
            <a:ext cx="23230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92D050"/>
                </a:solidFill>
                <a:latin typeface="Segoe" pitchFamily="34" charset="0"/>
              </a:rPr>
              <a:t>Synonym layer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97942" y="5153431"/>
            <a:ext cx="19896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3399"/>
                </a:solidFill>
                <a:latin typeface="Segoe" pitchFamily="34" charset="0"/>
              </a:rPr>
              <a:t>Antonym layer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289763"/>
              </p:ext>
            </p:extLst>
          </p:nvPr>
        </p:nvGraphicFramePr>
        <p:xfrm>
          <a:off x="1916947" y="3258795"/>
          <a:ext cx="2209800" cy="193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5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9748" y="224076"/>
            <a:ext cx="8624739" cy="997196"/>
          </a:xfrm>
        </p:spPr>
        <p:txBody>
          <a:bodyPr/>
          <a:lstStyle/>
          <a:p>
            <a:r>
              <a:rPr lang="en-US" dirty="0"/>
              <a:t>Measure Degree of </a:t>
            </a:r>
            <a:r>
              <a:rPr lang="en-US"/>
              <a:t>Relation: </a:t>
            </a:r>
            <a:r>
              <a:rPr lang="en-US" sz="3200"/>
              <a:t>Raw </a:t>
            </a:r>
            <a:r>
              <a:rPr lang="en-US" sz="3200" dirty="0"/>
              <a:t>Representation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645161" y="2105374"/>
            <a:ext cx="1374639" cy="0"/>
          </a:xfrm>
          <a:prstGeom prst="line">
            <a:avLst/>
          </a:prstGeom>
          <a:gradFill rotWithShape="0">
            <a:gsLst>
              <a:gs pos="0">
                <a:schemeClr val="folHlink">
                  <a:gamma/>
                  <a:tint val="72941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tint val="72941"/>
                  <a:invGamma/>
                </a:schemeClr>
              </a:gs>
            </a:gsLst>
            <a:lin ang="2700000" scaled="1"/>
          </a:gradFill>
          <a:ln w="317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6248400" y="2105374"/>
            <a:ext cx="2133600" cy="0"/>
          </a:xfrm>
          <a:prstGeom prst="line">
            <a:avLst/>
          </a:prstGeom>
          <a:gradFill rotWithShape="0">
            <a:gsLst>
              <a:gs pos="0">
                <a:schemeClr val="folHlink">
                  <a:gamma/>
                  <a:tint val="72941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tint val="72941"/>
                  <a:invGamma/>
                </a:schemeClr>
              </a:gs>
            </a:gsLst>
            <a:lin ang="2700000" scaled="1"/>
          </a:gradFill>
          <a:ln w="31750" cap="flat" cmpd="sng" algn="ctr">
            <a:solidFill>
              <a:srgbClr val="FF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Slide Number Placeholder 3">
            <a:extLst>
              <a:ext uri="{FF2B5EF4-FFF2-40B4-BE49-F238E27FC236}">
                <a16:creationId xmlns:a16="http://schemas.microsoft.com/office/drawing/2014/main" id="{28E34439-DD4F-6947-AB5C-4352524B1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7577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 txBox="1">
                <a:spLocks/>
              </p:cNvSpPr>
              <p:nvPr/>
            </p:nvSpPr>
            <p:spPr bwMode="auto">
              <a:xfrm>
                <a:off x="381000" y="1412776"/>
                <a:ext cx="8380412" cy="6017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382573" indent="-382573" algn="l" defTabSz="912777" rtl="0" eaLnBrk="1" fontAlgn="base" hangingPunct="1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2"/>
                  </a:buClr>
                  <a:buSzPct val="95000"/>
                  <a:buFontTx/>
                  <a:buBlip>
                    <a:blip r:embed="rId4"/>
                  </a:buBlip>
                  <a:defRPr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04822" indent="-317487" algn="l" defTabSz="912777" rtl="0" eaLnBrk="1" fontAlgn="base" hangingPunct="1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defRPr sz="2700">
                    <a:solidFill>
                      <a:schemeClr val="tx1"/>
                    </a:solidFill>
                    <a:latin typeface="+mn-lt"/>
                  </a:defRPr>
                </a:lvl2pPr>
                <a:lvl3pPr marL="988974" indent="-282564" algn="l" defTabSz="912777" rtl="0" eaLnBrk="1" fontAlgn="base" hangingPunct="1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defRPr sz="2300">
                    <a:solidFill>
                      <a:schemeClr val="tx1"/>
                    </a:solidFill>
                    <a:latin typeface="+mn-lt"/>
                  </a:defRPr>
                </a:lvl3pPr>
                <a:lvl4pPr marL="1266774" indent="-276214" algn="l" defTabSz="912777" rtl="0" eaLnBrk="1" fontAlgn="base" hangingPunct="1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1530289" indent="-260340" algn="l" defTabSz="912777" rtl="0" eaLnBrk="1" fontAlgn="base" hangingPunct="1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1911463" indent="-261916" algn="l" defTabSz="914063" rtl="0" eaLnBrk="1" fontAlgn="base" hangingPunct="1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Blip>
                    <a:blip r:embed="rId6"/>
                  </a:buBlip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292432" indent="-261916" algn="l" defTabSz="914063" rtl="0" eaLnBrk="1" fontAlgn="base" hangingPunct="1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Blip>
                    <a:blip r:embed="rId6"/>
                  </a:buBlip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2673401" indent="-261916" algn="l" defTabSz="914063" rtl="0" eaLnBrk="1" fontAlgn="base" hangingPunct="1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Blip>
                    <a:blip r:embed="rId6"/>
                  </a:buBlip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054371" indent="-261916" algn="l" defTabSz="914063" rtl="0" eaLnBrk="1" fontAlgn="base" hangingPunct="1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Blip>
                    <a:blip r:embed="rId6"/>
                  </a:buBlip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TW" sz="2800" b="0" i="1" kern="0" smtClean="0">
                        <a:latin typeface="Cambria Math" panose="02040503050406030204" pitchFamily="18" charset="0"/>
                      </a:rPr>
                      <m:t>𝑎𝑛𝑡</m:t>
                    </m:r>
                    <m:d>
                      <m:dPr>
                        <m:ctrlPr>
                          <a:rPr lang="en-US" altLang="zh-TW" sz="2800" b="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zh-TW" sz="2800" b="0" i="0" kern="0" smtClean="0">
                            <a:latin typeface="+mn-ea"/>
                          </a:rPr>
                          <m:t>joy</m:t>
                        </m:r>
                        <m:r>
                          <a:rPr lang="en-US" altLang="zh-TW" sz="2800" b="0" i="1" kern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altLang="zh-TW" sz="2800" b="0" i="0" kern="0" smtClean="0">
                            <a:latin typeface="+mn-ea"/>
                          </a:rPr>
                          <m:t>sadden</m:t>
                        </m:r>
                      </m:e>
                    </m:d>
                    <m:r>
                      <a:rPr lang="en-US" altLang="zh-TW" sz="2800" b="0" i="1" kern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TW" sz="2800" b="0" i="0" kern="0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altLang="zh-TW" sz="2800" b="0" i="1" kern="0" smtClean="0">
                        <a:latin typeface="Cambria Math" panose="02040503050406030204" pitchFamily="18" charset="0"/>
                      </a:rPr>
                      <m:t>⁡</m:t>
                    </m:r>
                    <m:d>
                      <m:dPr>
                        <m:ctrlPr>
                          <a:rPr lang="en-US" altLang="zh-TW" sz="2800" b="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800" b="1" i="1" kern="0" smtClean="0">
                                <a:latin typeface="Cambria Math" panose="02040503050406030204" pitchFamily="18" charset="0"/>
                              </a:rPr>
                              <m:t>𝓦</m:t>
                            </m:r>
                          </m:e>
                          <m:sub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:,</m:t>
                            </m:r>
                            <m:r>
                              <m:rPr>
                                <m:nor/>
                              </m:rPr>
                              <a:rPr lang="en-US" altLang="zh-TW" sz="2800" i="0" kern="0">
                                <a:latin typeface="+mn-ea"/>
                              </a:rPr>
                              <m:t>joy</m:t>
                            </m:r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𝑠𝑦𝑛</m:t>
                            </m:r>
                          </m:sub>
                        </m:sSub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800" b="1" i="1" kern="0" smtClean="0">
                                <a:latin typeface="Cambria Math" panose="02040503050406030204" pitchFamily="18" charset="0"/>
                              </a:rPr>
                              <m:t>𝓦</m:t>
                            </m:r>
                          </m:e>
                          <m:sub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:,</m:t>
                            </m:r>
                            <m:r>
                              <m:rPr>
                                <m:nor/>
                              </m:rPr>
                              <a:rPr lang="en-US" altLang="zh-TW" sz="2800" b="0" i="0" kern="0" smtClean="0">
                                <a:latin typeface="+mn-ea"/>
                              </a:rPr>
                              <m:t>sadden</m:t>
                            </m:r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800" b="0" i="1" kern="0" smtClean="0">
                                <a:latin typeface="Cambria Math" panose="02040503050406030204" pitchFamily="18" charset="0"/>
                              </a:rPr>
                              <m:t>𝑎𝑛𝑡</m:t>
                            </m:r>
                          </m:sub>
                        </m:sSub>
                      </m:e>
                    </m:d>
                  </m:oMath>
                </a14:m>
                <a:endParaRPr lang="en-US" altLang="zh-TW" sz="2800" kern="0" dirty="0"/>
              </a:p>
            </p:txBody>
          </p:sp>
        </mc:Choice>
        <mc:Fallback xmlns=""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00" y="1412776"/>
                <a:ext cx="8380412" cy="601768"/>
              </a:xfrm>
              <a:prstGeom prst="rect">
                <a:avLst/>
              </a:prstGeom>
              <a:blipFill rotWithShape="0">
                <a:blip r:embed="rId7"/>
                <a:stretch>
                  <a:fillRect l="-7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668654"/>
              </p:ext>
            </p:extLst>
          </p:nvPr>
        </p:nvGraphicFramePr>
        <p:xfrm>
          <a:off x="6107947" y="3182595"/>
          <a:ext cx="2209800" cy="193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5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baseline="0" dirty="0">
                          <a:solidFill>
                            <a:srgbClr val="FFFF0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454161" y="2103486"/>
            <a:ext cx="3794534" cy="3049945"/>
            <a:chOff x="454161" y="3198512"/>
            <a:chExt cx="3794534" cy="3049945"/>
          </a:xfrm>
        </p:grpSpPr>
        <p:sp>
          <p:nvSpPr>
            <p:cNvPr id="6" name="TextBox 5"/>
            <p:cNvSpPr txBox="1"/>
            <p:nvPr/>
          </p:nvSpPr>
          <p:spPr>
            <a:xfrm rot="18618816">
              <a:off x="1961998" y="3712647"/>
              <a:ext cx="54534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99FF66"/>
                  </a:solidFill>
                  <a:latin typeface="Segoe" pitchFamily="34" charset="0"/>
                </a:rPr>
                <a:t>joy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8618816">
              <a:off x="2368741" y="3577943"/>
              <a:ext cx="118974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Segoe" pitchFamily="34" charset="0"/>
                </a:rPr>
                <a:t>gladden</a:t>
              </a:r>
              <a:endParaRPr lang="en-US" sz="2200" dirty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8618816">
              <a:off x="2979769" y="3638832"/>
              <a:ext cx="111120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Segoe" pitchFamily="34" charset="0"/>
                </a:rPr>
                <a:t>sadden</a:t>
              </a:r>
              <a:endParaRPr lang="en-US" sz="2200" dirty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8618816">
              <a:off x="3572228" y="3712647"/>
              <a:ext cx="92204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Segoe" pitchFamily="34" charset="0"/>
                </a:rPr>
                <a:t>felling</a:t>
              </a:r>
              <a:endParaRPr lang="en-US" sz="2200" dirty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4161" y="4386373"/>
              <a:ext cx="143981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tx1"/>
                  </a:solidFill>
                  <a:latin typeface="Segoe" pitchFamily="34" charset="0"/>
                </a:rPr>
                <a:t>joyfulness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4230" y="4817260"/>
              <a:ext cx="129554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CCC317"/>
                  </a:solidFill>
                  <a:latin typeface="Segoe" pitchFamily="34" charset="0"/>
                </a:rPr>
                <a:t>gladden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54060" y="5335188"/>
              <a:ext cx="63991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tx1"/>
                  </a:solidFill>
                  <a:latin typeface="Segoe" pitchFamily="34" charset="0"/>
                </a:rPr>
                <a:t>sad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86223" y="5817570"/>
              <a:ext cx="90762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tx1"/>
                  </a:solidFill>
                  <a:latin typeface="Segoe" pitchFamily="34" charset="0"/>
                </a:rPr>
                <a:t>anger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645161" y="2027286"/>
            <a:ext cx="3794534" cy="3049945"/>
            <a:chOff x="4645161" y="3122312"/>
            <a:chExt cx="3794534" cy="3049945"/>
          </a:xfrm>
        </p:grpSpPr>
        <p:sp>
          <p:nvSpPr>
            <p:cNvPr id="21" name="TextBox 20"/>
            <p:cNvSpPr txBox="1"/>
            <p:nvPr/>
          </p:nvSpPr>
          <p:spPr>
            <a:xfrm rot="18618816">
              <a:off x="6559741" y="3501743"/>
              <a:ext cx="118974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Segoe" pitchFamily="34" charset="0"/>
                </a:rPr>
                <a:t>gladden</a:t>
              </a:r>
              <a:endParaRPr lang="en-US" sz="2200" dirty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645161" y="3222475"/>
              <a:ext cx="3794534" cy="2949782"/>
              <a:chOff x="4645161" y="3222475"/>
              <a:chExt cx="3794534" cy="2949782"/>
            </a:xfrm>
          </p:grpSpPr>
          <p:sp>
            <p:nvSpPr>
              <p:cNvPr id="20" name="TextBox 19"/>
              <p:cNvSpPr txBox="1"/>
              <p:nvPr/>
            </p:nvSpPr>
            <p:spPr>
              <a:xfrm rot="18618816">
                <a:off x="6152998" y="3636447"/>
                <a:ext cx="54534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  <a:latin typeface="Segoe" pitchFamily="34" charset="0"/>
                  </a:rPr>
                  <a:t>joy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18618816">
                <a:off x="7170769" y="3562632"/>
                <a:ext cx="111120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rgbClr val="FF3399"/>
                    </a:solidFill>
                    <a:latin typeface="Segoe" pitchFamily="34" charset="0"/>
                  </a:rPr>
                  <a:t>sadden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18618816">
                <a:off x="7763228" y="3636447"/>
                <a:ext cx="92204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latin typeface="Segoe" pitchFamily="34" charset="0"/>
                  </a:rPr>
                  <a:t>felling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645161" y="4310173"/>
                <a:ext cx="1439818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  <a:latin typeface="Segoe" pitchFamily="34" charset="0"/>
                  </a:rPr>
                  <a:t>joyfulness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895230" y="4741060"/>
                <a:ext cx="129554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rgbClr val="CCC317"/>
                    </a:solidFill>
                    <a:latin typeface="Segoe" pitchFamily="34" charset="0"/>
                  </a:rPr>
                  <a:t>gladden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445060" y="5258988"/>
                <a:ext cx="63991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  <a:latin typeface="Segoe" pitchFamily="34" charset="0"/>
                  </a:rPr>
                  <a:t>sad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177223" y="5741370"/>
                <a:ext cx="90762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  <a:latin typeface="Segoe" pitchFamily="34" charset="0"/>
                  </a:rPr>
                  <a:t>anger</a:t>
                </a:r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1882958" y="5240472"/>
            <a:ext cx="20521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99FF66"/>
                </a:solidFill>
                <a:latin typeface="Segoe" pitchFamily="34" charset="0"/>
              </a:rPr>
              <a:t>Synonym layer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97942" y="5153431"/>
            <a:ext cx="19896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3399"/>
                </a:solidFill>
                <a:latin typeface="Segoe" pitchFamily="34" charset="0"/>
              </a:rPr>
              <a:t>Antonym layer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856356"/>
              </p:ext>
            </p:extLst>
          </p:nvPr>
        </p:nvGraphicFramePr>
        <p:xfrm>
          <a:off x="1916947" y="3258795"/>
          <a:ext cx="2209800" cy="193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5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baseline="0" dirty="0">
                          <a:solidFill>
                            <a:srgbClr val="FFFF0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3240" y="233803"/>
            <a:ext cx="8609240" cy="997196"/>
          </a:xfrm>
        </p:spPr>
        <p:txBody>
          <a:bodyPr/>
          <a:lstStyle/>
          <a:p>
            <a:r>
              <a:rPr lang="en-US" dirty="0"/>
              <a:t>Measure Degree </a:t>
            </a:r>
            <a:r>
              <a:rPr lang="en-US"/>
              <a:t>of Relation: </a:t>
            </a:r>
            <a:r>
              <a:rPr lang="en-US" sz="3200"/>
              <a:t>Raw </a:t>
            </a:r>
            <a:r>
              <a:rPr lang="en-US" sz="3200" dirty="0"/>
              <a:t>Representation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4645161" y="2105374"/>
            <a:ext cx="1374639" cy="0"/>
          </a:xfrm>
          <a:prstGeom prst="line">
            <a:avLst/>
          </a:prstGeom>
          <a:gradFill rotWithShape="0">
            <a:gsLst>
              <a:gs pos="0">
                <a:schemeClr val="folHlink">
                  <a:gamma/>
                  <a:tint val="72941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tint val="72941"/>
                  <a:invGamma/>
                </a:schemeClr>
              </a:gs>
            </a:gsLst>
            <a:lin ang="2700000" scaled="1"/>
          </a:gradFill>
          <a:ln w="317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6248400" y="2105374"/>
            <a:ext cx="2133600" cy="0"/>
          </a:xfrm>
          <a:prstGeom prst="line">
            <a:avLst/>
          </a:prstGeom>
          <a:gradFill rotWithShape="0">
            <a:gsLst>
              <a:gs pos="0">
                <a:schemeClr val="folHlink">
                  <a:gamma/>
                  <a:tint val="72941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tint val="72941"/>
                  <a:invGamma/>
                </a:schemeClr>
              </a:gs>
            </a:gsLst>
            <a:lin ang="2700000" scaled="1"/>
          </a:gradFill>
          <a:ln w="31750" cap="flat" cmpd="sng" algn="ctr">
            <a:solidFill>
              <a:srgbClr val="FF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3E504738-E29F-3741-9B1F-A0DBA2685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1817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532024" y="2157169"/>
            <a:ext cx="4344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sz="2800" dirty="0">
                <a:solidFill>
                  <a:schemeClr val="tx1"/>
                </a:solidFill>
                <a:latin typeface="Segoe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>
                <a:solidFill>
                  <a:schemeClr val="tx1"/>
                </a:solidFill>
                <a:latin typeface="Segoe" pitchFamily="34" charset="0"/>
              </a:rPr>
              <a:t>               ,               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586125" y="3438258"/>
            <a:ext cx="2023657" cy="2023657"/>
            <a:chOff x="989596" y="3134630"/>
            <a:chExt cx="2023657" cy="2023657"/>
          </a:xfrm>
        </p:grpSpPr>
        <p:sp>
          <p:nvSpPr>
            <p:cNvPr id="56" name="Rectangle 55"/>
            <p:cNvSpPr/>
            <p:nvPr/>
          </p:nvSpPr>
          <p:spPr bwMode="auto">
            <a:xfrm>
              <a:off x="989596" y="3134630"/>
              <a:ext cx="1370864" cy="137086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1120155" y="3265189"/>
              <a:ext cx="1370864" cy="137086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1250713" y="3395747"/>
              <a:ext cx="1370864" cy="137086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1381272" y="3526306"/>
              <a:ext cx="1370864" cy="137086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endParaRPr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1511830" y="3656864"/>
              <a:ext cx="1370864" cy="137086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1642389" y="3787423"/>
              <a:ext cx="1370864" cy="137086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929571" y="4017479"/>
            <a:ext cx="219311" cy="583287"/>
            <a:chOff x="3733800" y="3836313"/>
            <a:chExt cx="219311" cy="583287"/>
          </a:xfrm>
        </p:grpSpPr>
        <p:sp>
          <p:nvSpPr>
            <p:cNvPr id="63" name="TextBox 62"/>
            <p:cNvSpPr txBox="1"/>
            <p:nvPr/>
          </p:nvSpPr>
          <p:spPr>
            <a:xfrm>
              <a:off x="3743117" y="3836313"/>
              <a:ext cx="20999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</a:rPr>
                <a:t>~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733800" y="3988713"/>
              <a:ext cx="20999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</a:rPr>
                <a:t>~</a:t>
              </a:r>
            </a:p>
          </p:txBody>
        </p:sp>
      </p:grpSp>
      <p:sp>
        <p:nvSpPr>
          <p:cNvPr id="65" name="Rectangle 64"/>
          <p:cNvSpPr/>
          <p:nvPr/>
        </p:nvSpPr>
        <p:spPr bwMode="auto">
          <a:xfrm>
            <a:off x="3720050" y="3686623"/>
            <a:ext cx="583553" cy="1370864"/>
          </a:xfrm>
          <a:prstGeom prst="rect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118675" y="3873217"/>
            <a:ext cx="1237637" cy="1237637"/>
            <a:chOff x="5118675" y="4898841"/>
            <a:chExt cx="1237637" cy="1237637"/>
          </a:xfrm>
        </p:grpSpPr>
        <p:sp>
          <p:nvSpPr>
            <p:cNvPr id="66" name="Rectangle 65"/>
            <p:cNvSpPr/>
            <p:nvPr/>
          </p:nvSpPr>
          <p:spPr bwMode="auto">
            <a:xfrm>
              <a:off x="5118675" y="4898841"/>
              <a:ext cx="584844" cy="584844"/>
            </a:xfrm>
            <a:prstGeom prst="rect">
              <a:avLst/>
            </a:prstGeom>
            <a:solidFill>
              <a:srgbClr val="FFC00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5249234" y="5029400"/>
              <a:ext cx="584844" cy="584844"/>
            </a:xfrm>
            <a:prstGeom prst="rect">
              <a:avLst/>
            </a:prstGeom>
            <a:solidFill>
              <a:srgbClr val="FFC00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endParaRPr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5379792" y="5159958"/>
              <a:ext cx="584844" cy="584844"/>
            </a:xfrm>
            <a:prstGeom prst="rect">
              <a:avLst/>
            </a:prstGeom>
            <a:solidFill>
              <a:srgbClr val="FFC00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endParaRPr>
            </a:p>
          </p:txBody>
        </p:sp>
        <p:sp>
          <p:nvSpPr>
            <p:cNvPr id="69" name="Rectangle 68"/>
            <p:cNvSpPr/>
            <p:nvPr/>
          </p:nvSpPr>
          <p:spPr bwMode="auto">
            <a:xfrm>
              <a:off x="5510351" y="5290517"/>
              <a:ext cx="584844" cy="584844"/>
            </a:xfrm>
            <a:prstGeom prst="rect">
              <a:avLst/>
            </a:prstGeom>
            <a:solidFill>
              <a:srgbClr val="FFC00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5640909" y="5421075"/>
              <a:ext cx="584844" cy="584844"/>
            </a:xfrm>
            <a:prstGeom prst="rect">
              <a:avLst/>
            </a:prstGeom>
            <a:solidFill>
              <a:srgbClr val="FFC00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endParaRPr>
            </a:p>
          </p:txBody>
        </p:sp>
        <p:sp>
          <p:nvSpPr>
            <p:cNvPr id="71" name="Rectangle 70"/>
            <p:cNvSpPr/>
            <p:nvPr/>
          </p:nvSpPr>
          <p:spPr bwMode="auto">
            <a:xfrm>
              <a:off x="5771468" y="5551634"/>
              <a:ext cx="584844" cy="584844"/>
            </a:xfrm>
            <a:prstGeom prst="rect">
              <a:avLst/>
            </a:prstGeom>
            <a:solidFill>
              <a:srgbClr val="FFC00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endParaRPr>
            </a:p>
          </p:txBody>
        </p:sp>
      </p:grpSp>
      <p:sp>
        <p:nvSpPr>
          <p:cNvPr id="72" name="Rectangle 71"/>
          <p:cNvSpPr/>
          <p:nvPr/>
        </p:nvSpPr>
        <p:spPr bwMode="auto">
          <a:xfrm rot="5400000">
            <a:off x="7966767" y="3832349"/>
            <a:ext cx="583553" cy="1370864"/>
          </a:xfrm>
          <a:prstGeom prst="rect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463510" y="4141317"/>
            <a:ext cx="20999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TW" sz="2800" dirty="0">
                <a:solidFill>
                  <a:schemeClr val="tx1"/>
                </a:solidFill>
              </a:rPr>
              <a:t>×</a:t>
            </a:r>
            <a:endParaRPr lang="en-US" sz="2800" dirty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856138" y="4272654"/>
            <a:ext cx="20999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TW" sz="2800" dirty="0">
                <a:solidFill>
                  <a:schemeClr val="tx1"/>
                </a:solidFill>
              </a:rPr>
              <a:t>×</a:t>
            </a:r>
            <a:endParaRPr lang="en-US" sz="2800" dirty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75" name="Left Brace 74"/>
          <p:cNvSpPr/>
          <p:nvPr/>
        </p:nvSpPr>
        <p:spPr bwMode="auto">
          <a:xfrm rot="5400000">
            <a:off x="8148538" y="3316942"/>
            <a:ext cx="219988" cy="1370888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bg2"/>
              </a:solidFill>
              <a:effectLst/>
              <a:latin typeface="Segoe Semibold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7288044" y="3567752"/>
                <a:ext cx="18559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,…, 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Segoe" pitchFamily="34" charset="0"/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8044" y="3567752"/>
                <a:ext cx="1855956" cy="33855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4523145" y="3188481"/>
            <a:ext cx="2753359" cy="1259857"/>
            <a:chOff x="4523145" y="4214105"/>
            <a:chExt cx="2753359" cy="1259857"/>
          </a:xfrm>
        </p:grpSpPr>
        <p:sp>
          <p:nvSpPr>
            <p:cNvPr id="77" name="Left Brace 76"/>
            <p:cNvSpPr/>
            <p:nvPr/>
          </p:nvSpPr>
          <p:spPr bwMode="auto">
            <a:xfrm rot="5400000">
              <a:off x="5278765" y="4367834"/>
              <a:ext cx="261117" cy="598902"/>
            </a:xfrm>
            <a:prstGeom prst="leftBrace">
              <a:avLst>
                <a:gd name="adj1" fmla="val 23558"/>
                <a:gd name="adj2" fmla="val 5000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bg2"/>
                </a:solidFill>
                <a:effectLst/>
                <a:latin typeface="Segoe Semibold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Rectangle 77"/>
                <p:cNvSpPr/>
                <p:nvPr/>
              </p:nvSpPr>
              <p:spPr>
                <a:xfrm>
                  <a:off x="5237964" y="4214105"/>
                  <a:ext cx="36772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8" name="Rectangle 7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7964" y="4214105"/>
                  <a:ext cx="36772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Left Brace 78"/>
            <p:cNvSpPr/>
            <p:nvPr/>
          </p:nvSpPr>
          <p:spPr bwMode="auto">
            <a:xfrm>
              <a:off x="4837846" y="4886258"/>
              <a:ext cx="190764" cy="587704"/>
            </a:xfrm>
            <a:prstGeom prst="leftBrace">
              <a:avLst>
                <a:gd name="adj1" fmla="val 23558"/>
                <a:gd name="adj2" fmla="val 5000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bg2"/>
                </a:solidFill>
                <a:effectLst/>
                <a:latin typeface="Segoe Semibold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Rectangle 79"/>
                <p:cNvSpPr/>
                <p:nvPr/>
              </p:nvSpPr>
              <p:spPr>
                <a:xfrm rot="16200000">
                  <a:off x="4523946" y="4969390"/>
                  <a:ext cx="36772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0" name="Rectangle 7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523946" y="4969390"/>
                  <a:ext cx="36772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" name="Left Brace 80"/>
            <p:cNvSpPr/>
            <p:nvPr/>
          </p:nvSpPr>
          <p:spPr bwMode="auto">
            <a:xfrm rot="7940316">
              <a:off x="6077675" y="4712672"/>
              <a:ext cx="145485" cy="894759"/>
            </a:xfrm>
            <a:prstGeom prst="leftBrac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bg2"/>
                </a:solidFill>
                <a:effectLst/>
                <a:latin typeface="Segoe Semibold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 rot="2472216">
                  <a:off x="5420548" y="4811874"/>
                  <a:ext cx="185595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US" sz="1600" b="0" dirty="0">
                    <a:solidFill>
                      <a:schemeClr val="tx1"/>
                    </a:solidFill>
                    <a:latin typeface="Segoe" pitchFamily="34" charset="0"/>
                  </a:endParaRPr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472216">
                  <a:off x="5420548" y="4811874"/>
                  <a:ext cx="1855956" cy="33855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3" name="Left Brace 82"/>
          <p:cNvSpPr/>
          <p:nvPr/>
        </p:nvSpPr>
        <p:spPr bwMode="auto">
          <a:xfrm>
            <a:off x="7336441" y="4226004"/>
            <a:ext cx="162931" cy="580050"/>
          </a:xfrm>
          <a:prstGeom prst="leftBrace">
            <a:avLst>
              <a:gd name="adj1" fmla="val 23558"/>
              <a:gd name="adj2" fmla="val 50000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bg2"/>
              </a:solidFill>
              <a:effectLst/>
              <a:latin typeface="Segoe Semibold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/>
              <p:cNvSpPr/>
              <p:nvPr/>
            </p:nvSpPr>
            <p:spPr>
              <a:xfrm rot="16200000">
                <a:off x="7034171" y="4301482"/>
                <a:ext cx="3677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4" name="Rectangle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034171" y="4301482"/>
                <a:ext cx="36772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8" name="Group 87"/>
          <p:cNvGrpSpPr/>
          <p:nvPr/>
        </p:nvGrpSpPr>
        <p:grpSpPr>
          <a:xfrm>
            <a:off x="270860" y="3512546"/>
            <a:ext cx="2982764" cy="2025741"/>
            <a:chOff x="804668" y="3232249"/>
            <a:chExt cx="2982764" cy="2025741"/>
          </a:xfrm>
        </p:grpSpPr>
        <p:sp>
          <p:nvSpPr>
            <p:cNvPr id="89" name="Rectangle 88"/>
            <p:cNvSpPr/>
            <p:nvPr/>
          </p:nvSpPr>
          <p:spPr bwMode="auto">
            <a:xfrm>
              <a:off x="804668" y="3232249"/>
              <a:ext cx="1370864" cy="137086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935227" y="3362808"/>
              <a:ext cx="1370864" cy="137086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1065785" y="3493366"/>
              <a:ext cx="1370864" cy="137086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endParaRPr>
            </a:p>
          </p:txBody>
        </p:sp>
        <p:sp>
          <p:nvSpPr>
            <p:cNvPr id="92" name="Rectangle 91"/>
            <p:cNvSpPr/>
            <p:nvPr/>
          </p:nvSpPr>
          <p:spPr bwMode="auto">
            <a:xfrm>
              <a:off x="2155451" y="3626009"/>
              <a:ext cx="1370864" cy="137086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endParaRPr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2286009" y="3756567"/>
              <a:ext cx="1370864" cy="137086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2416568" y="3887126"/>
              <a:ext cx="1370864" cy="137086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solidFill>
                  <a:schemeClr val="tx1"/>
                </a:solidFill>
                <a:effectLst/>
                <a:latin typeface="Segoe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034130" y="3752859"/>
            <a:ext cx="2593830" cy="1794421"/>
            <a:chOff x="1034130" y="4778483"/>
            <a:chExt cx="2593830" cy="1794421"/>
          </a:xfrm>
        </p:grpSpPr>
        <p:grpSp>
          <p:nvGrpSpPr>
            <p:cNvPr id="4" name="Group 3"/>
            <p:cNvGrpSpPr/>
            <p:nvPr/>
          </p:nvGrpSpPr>
          <p:grpSpPr>
            <a:xfrm>
              <a:off x="1034130" y="4778483"/>
              <a:ext cx="1932148" cy="1794421"/>
              <a:chOff x="1034130" y="4778483"/>
              <a:chExt cx="1932148" cy="1794421"/>
            </a:xfrm>
          </p:grpSpPr>
          <p:sp>
            <p:nvSpPr>
              <p:cNvPr id="95" name="Rectangle 94"/>
              <p:cNvSpPr/>
              <p:nvPr/>
            </p:nvSpPr>
            <p:spPr bwMode="auto">
              <a:xfrm rot="5400000">
                <a:off x="417352" y="5395261"/>
                <a:ext cx="1370865" cy="137309"/>
              </a:xfrm>
              <a:prstGeom prst="rect">
                <a:avLst/>
              </a:prstGeom>
              <a:solidFill>
                <a:srgbClr val="FF0000"/>
              </a:solidFill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109728" tIns="54864" rIns="109728" bIns="54864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10969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900" b="0" i="0" u="none" strike="noStrike" cap="none" normalizeH="0" baseline="0" dirty="0">
                  <a:solidFill>
                    <a:schemeClr val="tx1"/>
                  </a:solidFill>
                  <a:effectLst/>
                  <a:latin typeface="Segoe" pitchFamily="34" charset="0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 bwMode="auto">
              <a:xfrm rot="5400000">
                <a:off x="2212191" y="5818817"/>
                <a:ext cx="1370865" cy="137309"/>
              </a:xfrm>
              <a:prstGeom prst="rect">
                <a:avLst/>
              </a:prstGeom>
              <a:solidFill>
                <a:srgbClr val="FF0066"/>
              </a:solidFill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109728" tIns="54864" rIns="109728" bIns="54864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10969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900" b="0" i="0" u="none" strike="noStrike" cap="none" normalizeH="0" baseline="0" dirty="0">
                  <a:solidFill>
                    <a:schemeClr val="tx1"/>
                  </a:solidFill>
                  <a:effectLst/>
                  <a:latin typeface="Segoe" pitchFamily="34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3408649" y="5161666"/>
              <a:ext cx="219311" cy="583287"/>
              <a:chOff x="3733800" y="3836313"/>
              <a:chExt cx="219311" cy="583287"/>
            </a:xfrm>
          </p:grpSpPr>
          <p:sp>
            <p:nvSpPr>
              <p:cNvPr id="98" name="TextBox 97"/>
              <p:cNvSpPr txBox="1"/>
              <p:nvPr/>
            </p:nvSpPr>
            <p:spPr>
              <a:xfrm>
                <a:off x="3743117" y="3836313"/>
                <a:ext cx="20999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~</a:t>
                </a: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3733800" y="3988713"/>
                <a:ext cx="20999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~</a:t>
                </a:r>
              </a:p>
            </p:txBody>
          </p:sp>
        </p:grpSp>
      </p:grpSp>
      <p:sp>
        <p:nvSpPr>
          <p:cNvPr id="104" name="Rectangle 103"/>
          <p:cNvSpPr/>
          <p:nvPr/>
        </p:nvSpPr>
        <p:spPr bwMode="auto">
          <a:xfrm>
            <a:off x="5140044" y="3896547"/>
            <a:ext cx="584844" cy="584844"/>
          </a:xfrm>
          <a:prstGeom prst="rect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105" name="Rectangle 104"/>
          <p:cNvSpPr/>
          <p:nvPr/>
        </p:nvSpPr>
        <p:spPr bwMode="auto">
          <a:xfrm>
            <a:off x="5270603" y="4027106"/>
            <a:ext cx="584844" cy="584844"/>
          </a:xfrm>
          <a:prstGeom prst="rect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106" name="Rectangle 105"/>
          <p:cNvSpPr/>
          <p:nvPr/>
        </p:nvSpPr>
        <p:spPr bwMode="auto">
          <a:xfrm>
            <a:off x="5401161" y="4157664"/>
            <a:ext cx="584844" cy="584844"/>
          </a:xfrm>
          <a:prstGeom prst="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116" name="Rectangle 115"/>
          <p:cNvSpPr/>
          <p:nvPr/>
        </p:nvSpPr>
        <p:spPr bwMode="auto">
          <a:xfrm>
            <a:off x="5377948" y="4167142"/>
            <a:ext cx="584844" cy="584844"/>
          </a:xfrm>
          <a:prstGeom prst="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107" name="Rectangle 106"/>
          <p:cNvSpPr/>
          <p:nvPr/>
        </p:nvSpPr>
        <p:spPr bwMode="auto">
          <a:xfrm>
            <a:off x="5531720" y="4288223"/>
            <a:ext cx="584844" cy="584844"/>
          </a:xfrm>
          <a:prstGeom prst="rect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108" name="Rectangle 107"/>
          <p:cNvSpPr/>
          <p:nvPr/>
        </p:nvSpPr>
        <p:spPr bwMode="auto">
          <a:xfrm>
            <a:off x="5662278" y="4418781"/>
            <a:ext cx="584844" cy="584844"/>
          </a:xfrm>
          <a:prstGeom prst="rect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109" name="Rectangle 108"/>
          <p:cNvSpPr/>
          <p:nvPr/>
        </p:nvSpPr>
        <p:spPr bwMode="auto">
          <a:xfrm>
            <a:off x="5792837" y="4549340"/>
            <a:ext cx="584844" cy="584844"/>
          </a:xfrm>
          <a:prstGeom prst="rect">
            <a:avLst/>
          </a:prstGeom>
          <a:solidFill>
            <a:srgbClr val="FF3399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110" name="Rectangle 109"/>
          <p:cNvSpPr/>
          <p:nvPr/>
        </p:nvSpPr>
        <p:spPr bwMode="auto">
          <a:xfrm rot="5400000">
            <a:off x="8373802" y="4424618"/>
            <a:ext cx="566439" cy="160082"/>
          </a:xfrm>
          <a:prstGeom prst="rect">
            <a:avLst/>
          </a:prstGeom>
          <a:solidFill>
            <a:srgbClr val="FF3399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111" name="Rectangle 110"/>
          <p:cNvSpPr/>
          <p:nvPr/>
        </p:nvSpPr>
        <p:spPr bwMode="auto">
          <a:xfrm rot="5400000">
            <a:off x="7722324" y="4435325"/>
            <a:ext cx="566439" cy="160082"/>
          </a:xfrm>
          <a:prstGeom prst="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5223544" y="2203336"/>
            <a:ext cx="20999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TW" sz="2800" dirty="0">
                <a:solidFill>
                  <a:schemeClr val="tx1"/>
                </a:solidFill>
              </a:rPr>
              <a:t>×</a:t>
            </a:r>
            <a:endParaRPr lang="en-US" sz="2800" dirty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6915064" y="2203336"/>
            <a:ext cx="20999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TW" sz="2800" dirty="0">
                <a:solidFill>
                  <a:schemeClr val="tx1"/>
                </a:solidFill>
              </a:rPr>
              <a:t>×</a:t>
            </a:r>
            <a:endParaRPr lang="en-US" sz="2800" dirty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5791200" y="4536976"/>
            <a:ext cx="584844" cy="584844"/>
          </a:xfrm>
          <a:prstGeom prst="rect">
            <a:avLst/>
          </a:prstGeom>
          <a:solidFill>
            <a:srgbClr val="FF3399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117" name="Rectangle 116"/>
          <p:cNvSpPr/>
          <p:nvPr/>
        </p:nvSpPr>
        <p:spPr bwMode="auto">
          <a:xfrm rot="5400000">
            <a:off x="7722324" y="4435326"/>
            <a:ext cx="566439" cy="160082"/>
          </a:xfrm>
          <a:prstGeom prst="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118" name="Rectangle 117"/>
          <p:cNvSpPr/>
          <p:nvPr/>
        </p:nvSpPr>
        <p:spPr bwMode="auto">
          <a:xfrm rot="5400000">
            <a:off x="8376575" y="4435355"/>
            <a:ext cx="566439" cy="160082"/>
          </a:xfrm>
          <a:prstGeom prst="rect">
            <a:avLst/>
          </a:prstGeom>
          <a:solidFill>
            <a:srgbClr val="FF3399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Content Placeholder 2"/>
              <p:cNvSpPr txBox="1">
                <a:spLocks/>
              </p:cNvSpPr>
              <p:nvPr/>
            </p:nvSpPr>
            <p:spPr bwMode="auto">
              <a:xfrm>
                <a:off x="381000" y="1412776"/>
                <a:ext cx="8380412" cy="472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382573" indent="-382573" algn="l" defTabSz="912777" rtl="0" eaLnBrk="1" fontAlgn="base" hangingPunct="1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2"/>
                  </a:buClr>
                  <a:buSzPct val="95000"/>
                  <a:buFontTx/>
                  <a:buBlip>
                    <a:blip r:embed="rId8"/>
                  </a:buBlip>
                  <a:defRPr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04822" indent="-317487" algn="l" defTabSz="912777" rtl="0" eaLnBrk="1" fontAlgn="base" hangingPunct="1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9"/>
                  </a:buBlip>
                  <a:defRPr sz="2700">
                    <a:solidFill>
                      <a:schemeClr val="tx1"/>
                    </a:solidFill>
                    <a:latin typeface="+mn-lt"/>
                  </a:defRPr>
                </a:lvl2pPr>
                <a:lvl3pPr marL="988974" indent="-282564" algn="l" defTabSz="912777" rtl="0" eaLnBrk="1" fontAlgn="base" hangingPunct="1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9"/>
                  </a:buBlip>
                  <a:defRPr sz="2300">
                    <a:solidFill>
                      <a:schemeClr val="tx1"/>
                    </a:solidFill>
                    <a:latin typeface="+mn-lt"/>
                  </a:defRPr>
                </a:lvl3pPr>
                <a:lvl4pPr marL="1266774" indent="-276214" algn="l" defTabSz="912777" rtl="0" eaLnBrk="1" fontAlgn="base" hangingPunct="1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9"/>
                  </a:buBlip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1530289" indent="-260340" algn="l" defTabSz="912777" rtl="0" eaLnBrk="1" fontAlgn="base" hangingPunct="1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9"/>
                  </a:buBlip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1911463" indent="-261916" algn="l" defTabSz="914063" rtl="0" eaLnBrk="1" fontAlgn="base" hangingPunct="1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Blip>
                    <a:blip r:embed="rId10"/>
                  </a:buBlip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292432" indent="-261916" algn="l" defTabSz="914063" rtl="0" eaLnBrk="1" fontAlgn="base" hangingPunct="1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Blip>
                    <a:blip r:embed="rId10"/>
                  </a:buBlip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2673401" indent="-261916" algn="l" defTabSz="914063" rtl="0" eaLnBrk="1" fontAlgn="base" hangingPunct="1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Blip>
                    <a:blip r:embed="rId10"/>
                  </a:buBlip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054371" indent="-261916" algn="l" defTabSz="914063" rtl="0" eaLnBrk="1" fontAlgn="base" hangingPunct="1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Blip>
                    <a:blip r:embed="rId10"/>
                  </a:buBlip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TW" sz="2800" b="0" i="1" kern="0" smtClean="0">
                        <a:latin typeface="Cambria Math" panose="02040503050406030204" pitchFamily="18" charset="0"/>
                      </a:rPr>
                      <m:t>𝑟𝑒𝑙</m:t>
                    </m:r>
                    <m:d>
                      <m:d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800" b="0" i="1" kern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altLang="zh-TW" sz="2800" b="0" i="0" kern="0" smtClean="0">
                                <a:latin typeface="+mn-ea"/>
                              </a:rPr>
                              <m:t>w</m:t>
                            </m:r>
                          </m:e>
                          <m:sub>
                            <m:r>
                              <a:rPr lang="en-US" altLang="zh-TW" sz="2800" b="0" i="1" kern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800" b="0" i="1" kern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altLang="zh-TW" sz="2800" b="0" i="0" kern="0" smtClean="0">
                                <a:latin typeface="+mn-ea"/>
                              </a:rPr>
                              <m:t>w</m:t>
                            </m:r>
                          </m:e>
                          <m:sub>
                            <m:r>
                              <a:rPr lang="en-US" altLang="zh-TW" sz="2800" b="0" i="1" kern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altLang="zh-TW" sz="2800" i="1" ker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TW" sz="2800" ker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altLang="zh-TW" sz="2800" i="1" kern="0">
                        <a:latin typeface="Cambria Math" panose="02040503050406030204" pitchFamily="18" charset="0"/>
                      </a:rPr>
                      <m:t>⁡</m:t>
                    </m:r>
                    <m:d>
                      <m:d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b="1" i="1" kern="0" smtClean="0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TW" sz="2800" b="0" i="1" kern="0" smtClean="0">
                                <a:latin typeface="Cambria Math" panose="02040503050406030204" pitchFamily="18" charset="0"/>
                              </a:rPr>
                              <m:t>:,</m:t>
                            </m:r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:,</m:t>
                            </m:r>
                            <m:r>
                              <a:rPr lang="en-US" altLang="zh-TW" sz="2800" b="0" i="1" kern="0" smtClean="0">
                                <a:latin typeface="Cambria Math" panose="02040503050406030204" pitchFamily="18" charset="0"/>
                              </a:rPr>
                              <m:t>𝑠𝑦𝑛</m:t>
                            </m:r>
                          </m:sub>
                        </m:sSub>
                        <m:sSubSup>
                          <m:sSubSupPr>
                            <m:ctrlPr>
                              <a:rPr lang="en-US" altLang="zh-TW" sz="2800" b="0" i="1" kern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800" b="1" i="0" kern="0" smtClean="0">
                                <a:latin typeface="Cambria Math" panose="02040503050406030204" pitchFamily="18" charset="0"/>
                              </a:rPr>
                              <m:t>𝐕</m:t>
                            </m:r>
                          </m:e>
                          <m:sub>
                            <m:r>
                              <a:rPr lang="en-US" altLang="zh-TW" sz="2800" b="0" i="1" kern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sz="2800" b="0" i="1" kern="0" smtClean="0">
                                <a:latin typeface="Cambria Math" panose="02040503050406030204" pitchFamily="18" charset="0"/>
                              </a:rPr>
                              <m:t>,:</m:t>
                            </m:r>
                          </m:sub>
                          <m:sup>
                            <m:r>
                              <a:rPr lang="en-US" altLang="zh-TW" sz="2800" b="0" i="1" kern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b="1" i="1" kern="0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:,:,</m:t>
                            </m:r>
                            <m:r>
                              <a:rPr lang="en-US" altLang="zh-TW" sz="2800" b="0" i="1" kern="0" smtClean="0">
                                <a:latin typeface="Cambria Math" panose="02040503050406030204" pitchFamily="18" charset="0"/>
                              </a:rPr>
                              <m:t>𝑟𝑒𝑙</m:t>
                            </m:r>
                          </m:sub>
                        </m:sSub>
                        <m:sSubSup>
                          <m:sSubSup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800" b="1" kern="0">
                                <a:latin typeface="Cambria Math" panose="02040503050406030204" pitchFamily="18" charset="0"/>
                              </a:rPr>
                              <m:t>𝐕</m:t>
                            </m:r>
                          </m:e>
                          <m:sub>
                            <m:r>
                              <a:rPr lang="en-US" altLang="zh-TW" sz="2800" b="0" i="1" kern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TW" sz="2800" b="0" i="1" kern="0" smtClean="0">
                                <a:latin typeface="Cambria Math" panose="02040503050406030204" pitchFamily="18" charset="0"/>
                              </a:rPr>
                              <m:t>,:</m:t>
                            </m:r>
                          </m:sub>
                          <m:sup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</m:e>
                    </m:d>
                  </m:oMath>
                </a14:m>
                <a:endParaRPr lang="en-US" altLang="zh-TW" sz="2800" kern="0" dirty="0"/>
              </a:p>
            </p:txBody>
          </p:sp>
        </mc:Choice>
        <mc:Fallback xmlns="">
          <p:sp>
            <p:nvSpPr>
              <p:cNvPr id="11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00" y="1412776"/>
                <a:ext cx="8380412" cy="472437"/>
              </a:xfrm>
              <a:prstGeom prst="rect">
                <a:avLst/>
              </a:prstGeom>
              <a:blipFill rotWithShape="0">
                <a:blip r:embed="rId11"/>
                <a:stretch>
                  <a:fillRect l="-7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835" y="240315"/>
            <a:ext cx="9074165" cy="997196"/>
          </a:xfrm>
        </p:spPr>
        <p:txBody>
          <a:bodyPr/>
          <a:lstStyle/>
          <a:p>
            <a:r>
              <a:rPr lang="en-US" dirty="0"/>
              <a:t>Measure Degree of </a:t>
            </a:r>
            <a:r>
              <a:rPr lang="en-US"/>
              <a:t>Relation: </a:t>
            </a:r>
            <a:r>
              <a:rPr lang="en-US" sz="3200"/>
              <a:t>Latent </a:t>
            </a:r>
            <a:r>
              <a:rPr lang="en-US" sz="3200" dirty="0"/>
              <a:t>Representation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475158" y="5211540"/>
                <a:ext cx="48763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1" i="1" kern="0"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158" y="5211540"/>
                <a:ext cx="487634" cy="52322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951524" y="5211540"/>
                <a:ext cx="71365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b="1" i="1" kern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b="1" kern="0" smtClean="0">
                              <a:latin typeface="Cambria Math" panose="02040503050406030204" pitchFamily="18" charset="0"/>
                            </a:rPr>
                            <m:t>𝐕</m:t>
                          </m:r>
                        </m:e>
                        <m:sup>
                          <m:r>
                            <a:rPr lang="en-US" altLang="zh-TW" sz="2800" b="0" i="1" kern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1524" y="5211540"/>
                <a:ext cx="713657" cy="523220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Slide Number Placeholder 3">
            <a:extLst>
              <a:ext uri="{FF2B5EF4-FFF2-40B4-BE49-F238E27FC236}">
                <a16:creationId xmlns:a16="http://schemas.microsoft.com/office/drawing/2014/main" id="{0705EA7A-135B-2F4D-BCE4-6283DE991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310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-0.25851 -0.3078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4" y="-1539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7 L -0.09167 -0.2983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-1493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 L -0.14878 -0.306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-1532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-0.00625 L 0.05365 -0.35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-1747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4" grpId="0" animBg="1"/>
      <p:bldP spid="105" grpId="0" animBg="1"/>
      <p:bldP spid="106" grpId="0" animBg="1"/>
      <p:bldP spid="106" grpId="1" animBg="1"/>
      <p:bldP spid="116" grpId="0" animBg="1"/>
      <p:bldP spid="107" grpId="0" animBg="1"/>
      <p:bldP spid="108" grpId="0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3" grpId="0"/>
      <p:bldP spid="114" grpId="0"/>
      <p:bldP spid="115" grpId="0" animBg="1"/>
      <p:bldP spid="117" grpId="0" animBg="1"/>
      <p:bldP spid="1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2714"/>
            <a:ext cx="8380412" cy="553998"/>
          </a:xfrm>
        </p:spPr>
        <p:txBody>
          <a:bodyPr/>
          <a:lstStyle/>
          <a:p>
            <a:r>
              <a:rPr lang="en-US" dirty="0"/>
              <a:t>Open-Domain Question Answering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388684"/>
            <a:ext cx="8380412" cy="387798"/>
          </a:xfrm>
        </p:spPr>
        <p:txBody>
          <a:bodyPr/>
          <a:lstStyle/>
          <a:p>
            <a:r>
              <a:rPr lang="en-US" dirty="0"/>
              <a:t>Answer Sentence Selection</a:t>
            </a:r>
            <a:endParaRPr lang="en-US" sz="800" dirty="0"/>
          </a:p>
        </p:txBody>
      </p:sp>
      <p:sp>
        <p:nvSpPr>
          <p:cNvPr id="4" name="TextBox 3"/>
          <p:cNvSpPr txBox="1"/>
          <p:nvPr/>
        </p:nvSpPr>
        <p:spPr>
          <a:xfrm>
            <a:off x="351183" y="1412776"/>
            <a:ext cx="8152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Fulfill user’s information need with direct answers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4256" y="2905998"/>
            <a:ext cx="8367344" cy="19027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510494" indent="-510494"/>
            <a:r>
              <a:rPr lang="en-US" sz="2353" dirty="0">
                <a:solidFill>
                  <a:srgbClr val="0B0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3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	Who won the best actor Oscar in 1973?</a:t>
            </a:r>
          </a:p>
          <a:p>
            <a:pPr marL="510494" indent="-510494"/>
            <a:r>
              <a:rPr lang="en-US" sz="2353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353" baseline="-25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3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:	Jack Lemmon was awarded the Best Actor Oscar for Save the Tiger (1973).</a:t>
            </a:r>
          </a:p>
          <a:p>
            <a:pPr marL="510494" indent="-510494"/>
            <a:r>
              <a:rPr lang="en-US" sz="2353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353" baseline="-25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Academy award winner Kevin Spacey said that Jack Lemmon is remembered as always making time for others. </a:t>
            </a:r>
            <a:endParaRPr lang="en-US" sz="2353" dirty="0">
              <a:latin typeface="Segoe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51183" y="5112810"/>
            <a:ext cx="8380412" cy="77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82573" indent="-382573" algn="l" defTabSz="912777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95000"/>
              <a:buFontTx/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4822" indent="-317487" algn="l" defTabSz="912777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Blip>
                <a:blip r:embed="rId4"/>
              </a:buBlip>
              <a:defRPr sz="2400">
                <a:solidFill>
                  <a:schemeClr val="tx1"/>
                </a:solidFill>
                <a:latin typeface="+mn-lt"/>
              </a:defRPr>
            </a:lvl2pPr>
            <a:lvl3pPr marL="988974" indent="-282564" algn="l" defTabSz="912777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3pPr>
            <a:lvl4pPr marL="1266774" indent="-276214" algn="l" defTabSz="912777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Blip>
                <a:blip r:embed="rId4"/>
              </a:buBlip>
              <a:defRPr sz="1800">
                <a:solidFill>
                  <a:schemeClr val="tx1"/>
                </a:solidFill>
                <a:latin typeface="+mn-lt"/>
              </a:defRPr>
            </a:lvl4pPr>
            <a:lvl5pPr marL="1530289" indent="-260340" algn="l" defTabSz="912777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Blip>
                <a:blip r:embed="rId4"/>
              </a:buBlip>
              <a:defRPr sz="1800">
                <a:solidFill>
                  <a:schemeClr val="tx1"/>
                </a:solidFill>
                <a:latin typeface="+mn-lt"/>
              </a:defRPr>
            </a:lvl5pPr>
            <a:lvl6pPr marL="1911463" indent="-261916" algn="l" defTabSz="9140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292432" indent="-261916" algn="l" defTabSz="9140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2673401" indent="-261916" algn="l" defTabSz="9140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054371" indent="-261916" algn="l" defTabSz="9140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kern="0" dirty="0"/>
              <a:t>Word-embedding based approaches </a:t>
            </a:r>
          </a:p>
          <a:p>
            <a:pPr lvl="1"/>
            <a:r>
              <a:rPr lang="en-US" kern="0" dirty="0"/>
              <a:t>Combined with models for enhanced lexical semantic</a:t>
            </a:r>
            <a:endParaRPr lang="en-US" sz="400" kern="0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FD1C817-409E-FE42-B640-24F509B27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72321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10706"/>
            <a:ext cx="8380412" cy="553998"/>
          </a:xfrm>
        </p:spPr>
        <p:txBody>
          <a:bodyPr/>
          <a:lstStyle/>
          <a:p>
            <a:r>
              <a:rPr lang="en-US" dirty="0"/>
              <a:t>Representation of Facts (1/2)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1177215"/>
                <a:ext cx="8380412" cy="387798"/>
              </a:xfrm>
            </p:spPr>
            <p:txBody>
              <a:bodyPr/>
              <a:lstStyle/>
              <a:p>
                <a:r>
                  <a:rPr lang="en-US" dirty="0"/>
                  <a:t>Collection of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subj-pred-obj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/>
                  <a:t>triples –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177215"/>
                <a:ext cx="8380412" cy="387798"/>
              </a:xfrm>
              <a:blipFill>
                <a:blip r:embed="rId3"/>
                <a:stretch>
                  <a:fillRect l="-1364" t="-12500" b="-625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4860032" y="2102768"/>
            <a:ext cx="4419600" cy="3535565"/>
            <a:chOff x="4860032" y="2895600"/>
            <a:chExt cx="4419600" cy="3535565"/>
          </a:xfrm>
        </p:grpSpPr>
        <p:pic>
          <p:nvPicPr>
            <p:cNvPr id="5" name="Picture 4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1600" y="2895600"/>
              <a:ext cx="3391056" cy="31180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4860032" y="5969500"/>
                  <a:ext cx="44196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chemeClr val="accent1">
                          <a:lumMod val="50000"/>
                        </a:schemeClr>
                      </a:solidFill>
                      <a:latin typeface="Segoe" pitchFamily="34" charset="0"/>
                    </a:rPr>
                    <a:t>: # entities,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r>
                    <a:rPr lang="en-US" sz="2400" dirty="0">
                      <a:solidFill>
                        <a:schemeClr val="accent1">
                          <a:lumMod val="50000"/>
                        </a:schemeClr>
                      </a:solidFill>
                      <a:latin typeface="Segoe" pitchFamily="34" charset="0"/>
                    </a:rPr>
                    <a:t>: # relations</a:t>
                  </a: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0032" y="5969500"/>
                  <a:ext cx="4419600" cy="461665"/>
                </a:xfrm>
                <a:prstGeom prst="rect">
                  <a:avLst/>
                </a:prstGeom>
                <a:blipFill>
                  <a:blip r:embed="rId5"/>
                  <a:stretch>
                    <a:fillRect t="-10526" b="-26316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182478"/>
              </p:ext>
            </p:extLst>
          </p:nvPr>
        </p:nvGraphicFramePr>
        <p:xfrm>
          <a:off x="252993" y="1815422"/>
          <a:ext cx="4342605" cy="33528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447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Subject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Predicate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Object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Obama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Born-in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Hawaii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Bill Gates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Nationality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Bill Clinton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Spouse-of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Hillary Clinton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Satya Nadella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Work-at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Microsoft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…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…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…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feld 3">
            <a:extLst>
              <a:ext uri="{FF2B5EF4-FFF2-40B4-BE49-F238E27FC236}">
                <a16:creationId xmlns:a16="http://schemas.microsoft.com/office/drawing/2014/main" id="{2637F017-CE88-8149-917F-811917666CBE}"/>
              </a:ext>
            </a:extLst>
          </p:cNvPr>
          <p:cNvSpPr txBox="1"/>
          <p:nvPr/>
        </p:nvSpPr>
        <p:spPr>
          <a:xfrm>
            <a:off x="2127267" y="5949280"/>
            <a:ext cx="488787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rgbClr val="0B05FF"/>
                </a:solidFill>
              </a:rPr>
              <a:t> M. Nickel, V. </a:t>
            </a:r>
            <a:r>
              <a:rPr lang="de-DE" sz="1100" dirty="0" err="1">
                <a:solidFill>
                  <a:srgbClr val="0B05FF"/>
                </a:solidFill>
              </a:rPr>
              <a:t>Tresp</a:t>
            </a:r>
            <a:r>
              <a:rPr lang="de-DE" sz="1100" dirty="0">
                <a:solidFill>
                  <a:srgbClr val="0B05FF"/>
                </a:solidFill>
              </a:rPr>
              <a:t>, </a:t>
            </a:r>
            <a:r>
              <a:rPr lang="de-DE" sz="1100" dirty="0" err="1">
                <a:solidFill>
                  <a:srgbClr val="0B05FF"/>
                </a:solidFill>
              </a:rPr>
              <a:t>and</a:t>
            </a:r>
            <a:r>
              <a:rPr lang="de-DE" sz="1100" dirty="0">
                <a:solidFill>
                  <a:srgbClr val="0B05FF"/>
                </a:solidFill>
              </a:rPr>
              <a:t> H.-P. Kriegel. A </a:t>
            </a:r>
            <a:r>
              <a:rPr lang="de-DE" sz="1100" dirty="0" err="1">
                <a:solidFill>
                  <a:srgbClr val="0B05FF"/>
                </a:solidFill>
              </a:rPr>
              <a:t>three-way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model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for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collective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learning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</a:p>
          <a:p>
            <a:r>
              <a:rPr lang="de-DE" sz="1100" dirty="0">
                <a:solidFill>
                  <a:srgbClr val="0B05FF"/>
                </a:solidFill>
              </a:rPr>
              <a:t> on multi-relational </a:t>
            </a:r>
            <a:r>
              <a:rPr lang="de-DE" sz="1100" dirty="0" err="1">
                <a:solidFill>
                  <a:srgbClr val="0B05FF"/>
                </a:solidFill>
              </a:rPr>
              <a:t>data</a:t>
            </a:r>
            <a:r>
              <a:rPr lang="de-DE" sz="1100" dirty="0">
                <a:solidFill>
                  <a:srgbClr val="0B05FF"/>
                </a:solidFill>
              </a:rPr>
              <a:t>. In </a:t>
            </a:r>
            <a:r>
              <a:rPr lang="de-DE" sz="1100" dirty="0" err="1">
                <a:solidFill>
                  <a:srgbClr val="0B05FF"/>
                </a:solidFill>
              </a:rPr>
              <a:t>Proceedings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of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the</a:t>
            </a:r>
            <a:r>
              <a:rPr lang="de-DE" sz="1100" dirty="0">
                <a:solidFill>
                  <a:srgbClr val="0B05FF"/>
                </a:solidFill>
              </a:rPr>
              <a:t> 28th International Conference on</a:t>
            </a:r>
          </a:p>
          <a:p>
            <a:r>
              <a:rPr lang="de-DE" sz="1100" dirty="0">
                <a:solidFill>
                  <a:srgbClr val="0B05FF"/>
                </a:solidFill>
              </a:rPr>
              <a:t> International Conference on </a:t>
            </a:r>
            <a:r>
              <a:rPr lang="de-DE" sz="1100" dirty="0" err="1">
                <a:solidFill>
                  <a:srgbClr val="0B05FF"/>
                </a:solidFill>
              </a:rPr>
              <a:t>Machine</a:t>
            </a:r>
            <a:r>
              <a:rPr lang="de-DE" sz="1100" dirty="0">
                <a:solidFill>
                  <a:srgbClr val="0B05FF"/>
                </a:solidFill>
              </a:rPr>
              <a:t> Learning, ICML’11, </a:t>
            </a:r>
            <a:r>
              <a:rPr lang="de-DE" sz="1100" dirty="0" err="1">
                <a:solidFill>
                  <a:srgbClr val="0B05FF"/>
                </a:solidFill>
              </a:rPr>
              <a:t>pages</a:t>
            </a:r>
            <a:r>
              <a:rPr lang="de-DE" sz="1100" dirty="0">
                <a:solidFill>
                  <a:srgbClr val="0B05FF"/>
                </a:solidFill>
              </a:rPr>
              <a:t> 809–816, </a:t>
            </a:r>
            <a:r>
              <a:rPr lang="de-DE" sz="1100" b="1" dirty="0">
                <a:solidFill>
                  <a:srgbClr val="FF0000"/>
                </a:solidFill>
              </a:rPr>
              <a:t>2011</a:t>
            </a:r>
            <a:r>
              <a:rPr lang="de-DE" sz="1100" dirty="0">
                <a:solidFill>
                  <a:srgbClr val="0B05FF"/>
                </a:solidFill>
              </a:rPr>
              <a:t>.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4472E98-D8F7-A642-BE71-B612DA2FC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370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8640"/>
            <a:ext cx="8380412" cy="553998"/>
          </a:xfrm>
        </p:spPr>
        <p:txBody>
          <a:bodyPr/>
          <a:lstStyle/>
          <a:p>
            <a:r>
              <a:rPr lang="en-US" dirty="0"/>
              <a:t>Database Representation (2/2)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404" y="1340768"/>
            <a:ext cx="1600200" cy="1549619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 bwMode="auto">
          <a:xfrm>
            <a:off x="5095753" y="2474804"/>
            <a:ext cx="3141221" cy="2660753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036575" y="1853968"/>
                <a:ext cx="609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𝒳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Segoe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575" y="1853968"/>
                <a:ext cx="609600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673439" y="5234485"/>
                <a:ext cx="2133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>
                    <a:latin typeface="Segoe" pitchFamily="34" charset="0"/>
                  </a:rPr>
                  <a:t> : </a:t>
                </a:r>
                <a:r>
                  <a:rPr lang="en-US" sz="2400" i="1" dirty="0">
                    <a:latin typeface="Segoe" pitchFamily="34" charset="0"/>
                  </a:rPr>
                  <a:t>born-in</a:t>
                </a:r>
                <a:endParaRPr lang="en-US" sz="2400" dirty="0">
                  <a:solidFill>
                    <a:schemeClr val="tx1"/>
                  </a:solidFill>
                  <a:latin typeface="Segoe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3439" y="5234485"/>
                <a:ext cx="2133600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571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 bwMode="auto">
          <a:xfrm>
            <a:off x="5095753" y="3980184"/>
            <a:ext cx="3141220" cy="30480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642630" y="2474805"/>
            <a:ext cx="356884" cy="266075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32121" y="1973922"/>
            <a:ext cx="126492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Hawaii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71512" y="3885380"/>
            <a:ext cx="12936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Obama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42630" y="3901751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Segoe" pitchFamily="34" charset="0"/>
              </a:rPr>
              <a:t>1</a:t>
            </a:r>
          </a:p>
        </p:txBody>
      </p:sp>
      <p:sp>
        <p:nvSpPr>
          <p:cNvPr id="20" name="Right Arrow 19"/>
          <p:cNvSpPr/>
          <p:nvPr/>
        </p:nvSpPr>
        <p:spPr bwMode="auto">
          <a:xfrm rot="1116582">
            <a:off x="3084334" y="2124491"/>
            <a:ext cx="1774354" cy="44941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262999" y="1468326"/>
                <a:ext cx="1897625" cy="573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Segoe" pitchFamily="34" charset="0"/>
                  </a:rPr>
                  <a:t>-</a:t>
                </a:r>
                <a:r>
                  <a:rPr lang="en-US" sz="2800" dirty="0" err="1">
                    <a:solidFill>
                      <a:schemeClr val="tx1"/>
                    </a:solidFill>
                    <a:latin typeface="Segoe" pitchFamily="34" charset="0"/>
                  </a:rPr>
                  <a:t>th</a:t>
                </a:r>
                <a:r>
                  <a:rPr lang="en-US" sz="2800" dirty="0">
                    <a:latin typeface="Segoe" pitchFamily="34" charset="0"/>
                  </a:rPr>
                  <a:t> slice</a:t>
                </a:r>
                <a:endParaRPr lang="en-US" sz="2800" dirty="0">
                  <a:solidFill>
                    <a:schemeClr val="tx1"/>
                  </a:solidFill>
                  <a:latin typeface="Segoe" pitchFamily="34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999" y="1468326"/>
                <a:ext cx="1897625" cy="573427"/>
              </a:xfrm>
              <a:prstGeom prst="rect">
                <a:avLst/>
              </a:prstGeom>
              <a:blipFill rotWithShape="0">
                <a:blip r:embed="rId6"/>
                <a:stretch>
                  <a:fillRect t="-2128" r="-5769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33666" y="4291794"/>
                <a:ext cx="3581400" cy="1200329"/>
              </a:xfrm>
              <a:prstGeom prst="rect">
                <a:avLst/>
              </a:prstGeom>
              <a:noFill/>
              <a:ln>
                <a:solidFill>
                  <a:srgbClr val="66FFFF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Segoe" pitchFamily="34" charset="0"/>
                  </a:rPr>
                  <a:t>A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latin typeface="Segoe" pitchFamily="34" charset="0"/>
                  </a:rPr>
                  <a:t> entry means:</a:t>
                </a:r>
              </a:p>
              <a:p>
                <a:pPr marL="739775" lvl="1" indent="-282575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Segoe" pitchFamily="34" charset="0"/>
                  </a:rPr>
                  <a:t>Incorrect (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false</a:t>
                </a:r>
                <a:r>
                  <a:rPr lang="en-US" sz="2400" dirty="0">
                    <a:latin typeface="Segoe" pitchFamily="34" charset="0"/>
                  </a:rPr>
                  <a:t>)</a:t>
                </a:r>
              </a:p>
              <a:p>
                <a:pPr marL="739775" lvl="1" indent="-282575">
                  <a:buFont typeface="Arial" panose="020B0604020202020204" pitchFamily="34" charset="0"/>
                  <a:buChar char="•"/>
                  <a:tabLst>
                    <a:tab pos="457200" algn="l"/>
                  </a:tabLst>
                </a:pPr>
                <a:r>
                  <a:rPr lang="en-US" sz="2400" dirty="0">
                    <a:solidFill>
                      <a:schemeClr val="tx1"/>
                    </a:solidFill>
                    <a:latin typeface="Segoe" pitchFamily="34" charset="0"/>
                  </a:rPr>
                  <a:t>Unknown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66" y="4291794"/>
                <a:ext cx="3581400" cy="1200329"/>
              </a:xfrm>
              <a:prstGeom prst="rect">
                <a:avLst/>
              </a:prstGeom>
              <a:blipFill rotWithShape="0">
                <a:blip r:embed="rId7"/>
                <a:stretch>
                  <a:fillRect l="-2547" t="-3015" b="-10050"/>
                </a:stretch>
              </a:blipFill>
              <a:ln>
                <a:solidFill>
                  <a:srgbClr val="66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feld 3">
            <a:extLst>
              <a:ext uri="{FF2B5EF4-FFF2-40B4-BE49-F238E27FC236}">
                <a16:creationId xmlns:a16="http://schemas.microsoft.com/office/drawing/2014/main" id="{40AF0DF9-2F86-E64C-B59E-169235A82D5C}"/>
              </a:ext>
            </a:extLst>
          </p:cNvPr>
          <p:cNvSpPr txBox="1"/>
          <p:nvPr/>
        </p:nvSpPr>
        <p:spPr>
          <a:xfrm>
            <a:off x="2127267" y="5949280"/>
            <a:ext cx="488787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rgbClr val="0B05FF"/>
                </a:solidFill>
              </a:rPr>
              <a:t> M. Nickel, V. </a:t>
            </a:r>
            <a:r>
              <a:rPr lang="de-DE" sz="1100" dirty="0" err="1">
                <a:solidFill>
                  <a:srgbClr val="0B05FF"/>
                </a:solidFill>
              </a:rPr>
              <a:t>Tresp</a:t>
            </a:r>
            <a:r>
              <a:rPr lang="de-DE" sz="1100" dirty="0">
                <a:solidFill>
                  <a:srgbClr val="0B05FF"/>
                </a:solidFill>
              </a:rPr>
              <a:t>, </a:t>
            </a:r>
            <a:r>
              <a:rPr lang="de-DE" sz="1100" dirty="0" err="1">
                <a:solidFill>
                  <a:srgbClr val="0B05FF"/>
                </a:solidFill>
              </a:rPr>
              <a:t>and</a:t>
            </a:r>
            <a:r>
              <a:rPr lang="de-DE" sz="1100" dirty="0">
                <a:solidFill>
                  <a:srgbClr val="0B05FF"/>
                </a:solidFill>
              </a:rPr>
              <a:t> H.-P. Kriegel. A </a:t>
            </a:r>
            <a:r>
              <a:rPr lang="de-DE" sz="1100" dirty="0" err="1">
                <a:solidFill>
                  <a:srgbClr val="0B05FF"/>
                </a:solidFill>
              </a:rPr>
              <a:t>three-way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model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for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collective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learning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</a:p>
          <a:p>
            <a:r>
              <a:rPr lang="de-DE" sz="1100" dirty="0">
                <a:solidFill>
                  <a:srgbClr val="0B05FF"/>
                </a:solidFill>
              </a:rPr>
              <a:t> on multi-relational </a:t>
            </a:r>
            <a:r>
              <a:rPr lang="de-DE" sz="1100" dirty="0" err="1">
                <a:solidFill>
                  <a:srgbClr val="0B05FF"/>
                </a:solidFill>
              </a:rPr>
              <a:t>data</a:t>
            </a:r>
            <a:r>
              <a:rPr lang="de-DE" sz="1100" dirty="0">
                <a:solidFill>
                  <a:srgbClr val="0B05FF"/>
                </a:solidFill>
              </a:rPr>
              <a:t>. In </a:t>
            </a:r>
            <a:r>
              <a:rPr lang="de-DE" sz="1100" dirty="0" err="1">
                <a:solidFill>
                  <a:srgbClr val="0B05FF"/>
                </a:solidFill>
              </a:rPr>
              <a:t>Proceedings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of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the</a:t>
            </a:r>
            <a:r>
              <a:rPr lang="de-DE" sz="1100" dirty="0">
                <a:solidFill>
                  <a:srgbClr val="0B05FF"/>
                </a:solidFill>
              </a:rPr>
              <a:t> 28th International Conference on</a:t>
            </a:r>
          </a:p>
          <a:p>
            <a:r>
              <a:rPr lang="de-DE" sz="1100" dirty="0">
                <a:solidFill>
                  <a:srgbClr val="0B05FF"/>
                </a:solidFill>
              </a:rPr>
              <a:t> International Conference on </a:t>
            </a:r>
            <a:r>
              <a:rPr lang="de-DE" sz="1100" dirty="0" err="1">
                <a:solidFill>
                  <a:srgbClr val="0B05FF"/>
                </a:solidFill>
              </a:rPr>
              <a:t>Machine</a:t>
            </a:r>
            <a:r>
              <a:rPr lang="de-DE" sz="1100" dirty="0">
                <a:solidFill>
                  <a:srgbClr val="0B05FF"/>
                </a:solidFill>
              </a:rPr>
              <a:t> Learning, ICML’11, </a:t>
            </a:r>
            <a:r>
              <a:rPr lang="de-DE" sz="1100" dirty="0" err="1">
                <a:solidFill>
                  <a:srgbClr val="0B05FF"/>
                </a:solidFill>
              </a:rPr>
              <a:t>pages</a:t>
            </a:r>
            <a:r>
              <a:rPr lang="de-DE" sz="1100" dirty="0">
                <a:solidFill>
                  <a:srgbClr val="0B05FF"/>
                </a:solidFill>
              </a:rPr>
              <a:t> 809–816, </a:t>
            </a:r>
            <a:r>
              <a:rPr lang="de-DE" sz="1100" b="1" dirty="0">
                <a:solidFill>
                  <a:srgbClr val="FF0000"/>
                </a:solidFill>
              </a:rPr>
              <a:t>2011</a:t>
            </a:r>
            <a:r>
              <a:rPr lang="de-DE" sz="1100" dirty="0">
                <a:solidFill>
                  <a:srgbClr val="0B05FF"/>
                </a:solidFill>
              </a:rPr>
              <a:t>.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8FF2D56E-7CDD-6B4C-A02D-595A18235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176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EF9C6-FF84-8A46-A3EA-C4D221FCD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Factorization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2B201CAC-802B-2548-A9F1-ADF7A3E65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950" y="2100262"/>
            <a:ext cx="7150100" cy="31623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9F58A-F8F0-AB43-81A2-CA69B6BB5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  <p:sp>
        <p:nvSpPr>
          <p:cNvPr id="7" name="Textfeld 3">
            <a:extLst>
              <a:ext uri="{FF2B5EF4-FFF2-40B4-BE49-F238E27FC236}">
                <a16:creationId xmlns:a16="http://schemas.microsoft.com/office/drawing/2014/main" id="{9C22CA45-2454-3F48-95E4-BD018CFFDE25}"/>
              </a:ext>
            </a:extLst>
          </p:cNvPr>
          <p:cNvSpPr txBox="1"/>
          <p:nvPr/>
        </p:nvSpPr>
        <p:spPr>
          <a:xfrm>
            <a:off x="2127267" y="5949280"/>
            <a:ext cx="488787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rgbClr val="0B05FF"/>
                </a:solidFill>
              </a:rPr>
              <a:t> M. Nickel, V. </a:t>
            </a:r>
            <a:r>
              <a:rPr lang="de-DE" sz="1100" dirty="0" err="1">
                <a:solidFill>
                  <a:srgbClr val="0B05FF"/>
                </a:solidFill>
              </a:rPr>
              <a:t>Tresp</a:t>
            </a:r>
            <a:r>
              <a:rPr lang="de-DE" sz="1100" dirty="0">
                <a:solidFill>
                  <a:srgbClr val="0B05FF"/>
                </a:solidFill>
              </a:rPr>
              <a:t>, </a:t>
            </a:r>
            <a:r>
              <a:rPr lang="de-DE" sz="1100" dirty="0" err="1">
                <a:solidFill>
                  <a:srgbClr val="0B05FF"/>
                </a:solidFill>
              </a:rPr>
              <a:t>and</a:t>
            </a:r>
            <a:r>
              <a:rPr lang="de-DE" sz="1100" dirty="0">
                <a:solidFill>
                  <a:srgbClr val="0B05FF"/>
                </a:solidFill>
              </a:rPr>
              <a:t> H.-P. Kriegel. A </a:t>
            </a:r>
            <a:r>
              <a:rPr lang="de-DE" sz="1100" dirty="0" err="1">
                <a:solidFill>
                  <a:srgbClr val="0B05FF"/>
                </a:solidFill>
              </a:rPr>
              <a:t>three-way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model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for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collective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learning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</a:p>
          <a:p>
            <a:r>
              <a:rPr lang="de-DE" sz="1100" dirty="0">
                <a:solidFill>
                  <a:srgbClr val="0B05FF"/>
                </a:solidFill>
              </a:rPr>
              <a:t> on multi-relational </a:t>
            </a:r>
            <a:r>
              <a:rPr lang="de-DE" sz="1100" dirty="0" err="1">
                <a:solidFill>
                  <a:srgbClr val="0B05FF"/>
                </a:solidFill>
              </a:rPr>
              <a:t>data</a:t>
            </a:r>
            <a:r>
              <a:rPr lang="de-DE" sz="1100" dirty="0">
                <a:solidFill>
                  <a:srgbClr val="0B05FF"/>
                </a:solidFill>
              </a:rPr>
              <a:t>. In </a:t>
            </a:r>
            <a:r>
              <a:rPr lang="de-DE" sz="1100" dirty="0" err="1">
                <a:solidFill>
                  <a:srgbClr val="0B05FF"/>
                </a:solidFill>
              </a:rPr>
              <a:t>Proceedings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of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the</a:t>
            </a:r>
            <a:r>
              <a:rPr lang="de-DE" sz="1100" dirty="0">
                <a:solidFill>
                  <a:srgbClr val="0B05FF"/>
                </a:solidFill>
              </a:rPr>
              <a:t> 28th International Conference on</a:t>
            </a:r>
          </a:p>
          <a:p>
            <a:r>
              <a:rPr lang="de-DE" sz="1100" dirty="0">
                <a:solidFill>
                  <a:srgbClr val="0B05FF"/>
                </a:solidFill>
              </a:rPr>
              <a:t> International Conference on </a:t>
            </a:r>
            <a:r>
              <a:rPr lang="de-DE" sz="1100" dirty="0" err="1">
                <a:solidFill>
                  <a:srgbClr val="0B05FF"/>
                </a:solidFill>
              </a:rPr>
              <a:t>Machine</a:t>
            </a:r>
            <a:r>
              <a:rPr lang="de-DE" sz="1100" dirty="0">
                <a:solidFill>
                  <a:srgbClr val="0B05FF"/>
                </a:solidFill>
              </a:rPr>
              <a:t> Learning, ICML’11, </a:t>
            </a:r>
            <a:r>
              <a:rPr lang="de-DE" sz="1100" dirty="0" err="1">
                <a:solidFill>
                  <a:srgbClr val="0B05FF"/>
                </a:solidFill>
              </a:rPr>
              <a:t>pages</a:t>
            </a:r>
            <a:r>
              <a:rPr lang="de-DE" sz="1100" dirty="0">
                <a:solidFill>
                  <a:srgbClr val="0B05FF"/>
                </a:solidFill>
              </a:rPr>
              <a:t> 809–816, </a:t>
            </a:r>
            <a:r>
              <a:rPr lang="de-DE" sz="1100" b="1" dirty="0">
                <a:solidFill>
                  <a:srgbClr val="FF0000"/>
                </a:solidFill>
              </a:rPr>
              <a:t>2011</a:t>
            </a:r>
            <a:r>
              <a:rPr lang="de-DE" sz="1100" dirty="0">
                <a:solidFill>
                  <a:srgbClr val="0B05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7432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A7DA8-E664-3E44-8965-C3B87262C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Tensor Factorization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A04DA-1FE2-FE4C-8573-BAB35277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A37715-1062-6D4F-93A3-8EBF815C473A}"/>
              </a:ext>
            </a:extLst>
          </p:cNvPr>
          <p:cNvSpPr/>
          <p:nvPr/>
        </p:nvSpPr>
        <p:spPr>
          <a:xfrm>
            <a:off x="2297113" y="6016079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100" dirty="0">
                <a:solidFill>
                  <a:srgbClr val="0305FF"/>
                </a:solidFill>
              </a:rPr>
              <a:t>Nickel, M, Tresp, V, Kriegel, HP: Factorizing YAGO. Scalable Machine Learning for Linked Data. In Proceedings of the 21st International World Wide Web Conference, </a:t>
            </a:r>
            <a:r>
              <a:rPr lang="en-DE" sz="1100" b="1" dirty="0">
                <a:solidFill>
                  <a:srgbClr val="FF0000"/>
                </a:solidFill>
              </a:rPr>
              <a:t>2012</a:t>
            </a:r>
            <a:r>
              <a:rPr lang="en-DE" sz="1100" dirty="0">
                <a:solidFill>
                  <a:srgbClr val="0305FF"/>
                </a:solidFill>
              </a:rPr>
              <a:t>.</a:t>
            </a:r>
          </a:p>
          <a:p>
            <a:endParaRPr lang="en-DE" sz="1100" dirty="0">
              <a:solidFill>
                <a:srgbClr val="0305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8598D1-BE7D-EA4C-B3B8-ADD7C8EBDCDF}"/>
              </a:ext>
            </a:extLst>
          </p:cNvPr>
          <p:cNvSpPr/>
          <p:nvPr/>
        </p:nvSpPr>
        <p:spPr>
          <a:xfrm>
            <a:off x="4056146" y="2228014"/>
            <a:ext cx="4044246" cy="5040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1D2C65-7BFB-E545-B505-B7C188E36602}"/>
              </a:ext>
            </a:extLst>
          </p:cNvPr>
          <p:cNvSpPr/>
          <p:nvPr/>
        </p:nvSpPr>
        <p:spPr>
          <a:xfrm>
            <a:off x="4776226" y="2027014"/>
            <a:ext cx="4044246" cy="5040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B0AE8A8D-3EEB-4545-9122-0CFAFB3DC8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/>
                  <a:t>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DE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DE" dirty="0"/>
                  <a:t> are representations of the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DE" dirty="0"/>
                  <a:t>-th and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DE" dirty="0"/>
                  <a:t>-th entity by latent components </a:t>
                </a:r>
                <a:br>
                  <a:rPr lang="en-DE" dirty="0"/>
                </a:br>
                <a:r>
                  <a:rPr lang="en-DE" dirty="0"/>
                  <a:t>(rows of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DE" dirty="0"/>
                  <a:t>, columns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DE" dirty="0"/>
                  <a:t>)</a:t>
                </a:r>
              </a:p>
              <a:p>
                <a:r>
                  <a:rPr lang="en-DE" dirty="0"/>
                  <a:t>Claim: Entities’ similarity in this space reflects </a:t>
                </a:r>
                <a:br>
                  <a:rPr lang="en-DE" dirty="0"/>
                </a:br>
                <a:r>
                  <a:rPr lang="en-DE" dirty="0"/>
                  <a:t>entities’ similarity in relational domain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DE" dirty="0"/>
                  <a:t> models the interactions of the latent </a:t>
                </a:r>
                <a:r>
                  <a:rPr lang="en-DE"/>
                  <a:t>components in </a:t>
                </a:r>
                <a:r>
                  <a:rPr lang="en-DE" dirty="0"/>
                  <a:t>the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DE" dirty="0"/>
                  <a:t>-th relation</a:t>
                </a:r>
              </a:p>
              <a:p>
                <a:r>
                  <a:rPr lang="en-DE" dirty="0"/>
                  <a:t>Could even invent new layers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DE" dirty="0"/>
              </a:p>
              <a:p>
                <a:r>
                  <a:rPr lang="en-DE" dirty="0"/>
                  <a:t>Expressing data in terms of newly invented latent components (new layers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DE" dirty="0"/>
                  <a:t>) is often referred to as predicate invention in statistical relational learning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B0AE8A8D-3EEB-4545-9122-0CFAFB3DC8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276" r="-77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26638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/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273012" y="1275598"/>
                <a:ext cx="8740143" cy="1087990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𝑎𝑟𝑔𝑚𝑖𝑛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𝐴𝑅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x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273012" y="1275598"/>
                <a:ext cx="8740143" cy="1087990"/>
              </a:xfrm>
              <a:blipFill>
                <a:blip r:embed="rId3"/>
                <a:stretch>
                  <a:fillRect l="-87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Tensor Decomposition Objective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838869" y="4519003"/>
            <a:ext cx="219129" cy="571840"/>
            <a:chOff x="3733800" y="3836313"/>
            <a:chExt cx="223504" cy="583257"/>
          </a:xfrm>
        </p:grpSpPr>
        <p:sp>
          <p:nvSpPr>
            <p:cNvPr id="6" name="TextBox 5"/>
            <p:cNvSpPr txBox="1"/>
            <p:nvPr/>
          </p:nvSpPr>
          <p:spPr>
            <a:xfrm>
              <a:off x="3743117" y="3836313"/>
              <a:ext cx="214187" cy="43085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745" dirty="0"/>
                <a:t>~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733800" y="3988713"/>
              <a:ext cx="214187" cy="43085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745" dirty="0"/>
                <a:t>~</a:t>
              </a:r>
            </a:p>
          </p:txBody>
        </p:sp>
      </p:grpSp>
      <p:sp>
        <p:nvSpPr>
          <p:cNvPr id="8" name="Rectangle 7"/>
          <p:cNvSpPr/>
          <p:nvPr/>
        </p:nvSpPr>
        <p:spPr bwMode="auto">
          <a:xfrm rot="5400000">
            <a:off x="7280529" y="4170661"/>
            <a:ext cx="572130" cy="13440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7580" tIns="53790" rIns="107580" bIns="53790" numCol="1" rtlCol="0" anchor="ctr" anchorCtr="0" compatLnSpc="1">
            <a:prstTxWarp prst="textNoShape">
              <a:avLst/>
            </a:prstTxWarp>
          </a:bodyPr>
          <a:lstStyle/>
          <a:p>
            <a:pPr algn="ctr" defTabSz="1075463"/>
            <a:endParaRPr lang="en-US" sz="1569" dirty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2171" y="4581079"/>
            <a:ext cx="352661" cy="4224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TW" sz="2745" dirty="0"/>
              <a:t>×</a:t>
            </a:r>
            <a:endParaRPr lang="en-US" sz="2745" dirty="0">
              <a:latin typeface="Segoe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60465" y="4602348"/>
            <a:ext cx="352661" cy="4224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TW" sz="2745" dirty="0"/>
              <a:t>×</a:t>
            </a:r>
            <a:endParaRPr lang="en-US" sz="2745" dirty="0">
              <a:latin typeface="Segoe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164840" y="4555346"/>
            <a:ext cx="573396" cy="57339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7580" tIns="53790" rIns="107580" bIns="53790" numCol="1" rtlCol="0" anchor="ctr" anchorCtr="0" compatLnSpc="1">
            <a:prstTxWarp prst="textNoShape">
              <a:avLst/>
            </a:prstTxWarp>
          </a:bodyPr>
          <a:lstStyle/>
          <a:p>
            <a:pPr algn="ctr" defTabSz="1075463"/>
            <a:endParaRPr lang="en-US" sz="1569" dirty="0">
              <a:solidFill>
                <a:schemeClr val="tx1"/>
              </a:solidFill>
              <a:latin typeface="Segoe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36758" y="3606682"/>
                <a:ext cx="597667" cy="512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74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74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𝒳</m:t>
                          </m:r>
                        </m:e>
                        <m:sub>
                          <m:r>
                            <a:rPr lang="en-US" sz="2745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745" dirty="0">
                  <a:latin typeface="Segoe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758" y="3606682"/>
                <a:ext cx="597667" cy="512978"/>
              </a:xfrm>
              <a:prstGeom prst="rect">
                <a:avLst/>
              </a:prstGeom>
              <a:blipFill>
                <a:blip r:embed="rId4"/>
                <a:stretch>
                  <a:fillRect l="-4167" b="-975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427428" y="3681390"/>
                <a:ext cx="597667" cy="512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745" b="1">
                          <a:latin typeface="Cambria Math" panose="02040503050406030204" pitchFamily="18" charset="0"/>
                        </a:rPr>
                        <m:t>𝐀</m:t>
                      </m:r>
                    </m:oMath>
                  </m:oMathPara>
                </a14:m>
                <a:endParaRPr lang="en-US" sz="2745" dirty="0">
                  <a:latin typeface="Segoe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428" y="3681390"/>
                <a:ext cx="597667" cy="5129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013432" y="4047388"/>
                <a:ext cx="597667" cy="520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745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745" b="1"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  <m:sup>
                          <m:r>
                            <a:rPr lang="en-US" sz="2745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745" dirty="0">
                  <a:solidFill>
                    <a:schemeClr val="bg2"/>
                  </a:solidFill>
                  <a:latin typeface="Segoe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432" y="4047388"/>
                <a:ext cx="597667" cy="520523"/>
              </a:xfrm>
              <a:prstGeom prst="rect">
                <a:avLst/>
              </a:prstGeom>
              <a:blipFill>
                <a:blip r:embed="rId6"/>
                <a:stretch>
                  <a:fillRect l="-41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168882" y="3919874"/>
                <a:ext cx="597667" cy="573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13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74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3137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745" dirty="0">
                  <a:latin typeface="Segoe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8882" y="3919874"/>
                <a:ext cx="597667" cy="573328"/>
              </a:xfrm>
              <a:prstGeom prst="rect">
                <a:avLst/>
              </a:prstGeom>
              <a:blipFill>
                <a:blip r:embed="rId7"/>
                <a:stretch>
                  <a:fillRect l="-4167" r="-6250" b="-1087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 bwMode="auto">
          <a:xfrm>
            <a:off x="3455350" y="4195090"/>
            <a:ext cx="572130" cy="13440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7580" tIns="53790" rIns="107580" bIns="53790" numCol="1" rtlCol="0" anchor="ctr" anchorCtr="0" compatLnSpc="1">
            <a:prstTxWarp prst="textNoShape">
              <a:avLst/>
            </a:prstTxWarp>
          </a:bodyPr>
          <a:lstStyle/>
          <a:p>
            <a:pPr algn="ctr" defTabSz="1075463"/>
            <a:endParaRPr lang="en-US" sz="1569" dirty="0">
              <a:solidFill>
                <a:schemeClr val="tx1"/>
              </a:solidFill>
              <a:latin typeface="Segoe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078451" y="1131129"/>
                <a:ext cx="7065549" cy="10553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35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353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353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2353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353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353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sz="2353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353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353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353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𝒳</m:t>
                                          </m:r>
                                        </m:e>
                                        <m:sub>
                                          <m:r>
                                            <a:rPr lang="en-US" sz="2353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sz="2353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353" b="1">
                                          <a:latin typeface="Cambria Math" panose="02040503050406030204" pitchFamily="18" charset="0"/>
                                        </a:rPr>
                                        <m:t>𝐀</m:t>
                                      </m:r>
                                      <m:sSub>
                                        <m:sSubPr>
                                          <m:ctrlPr>
                                            <a:rPr lang="en-US" sz="2353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353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ℛ</m:t>
                                          </m:r>
                                        </m:e>
                                        <m:sub>
                                          <m:r>
                                            <a:rPr lang="en-US" sz="2353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sSup>
                                        <m:sSupPr>
                                          <m:ctrlPr>
                                            <a:rPr lang="en-US" sz="2353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353" b="1">
                                              <a:latin typeface="Cambria Math" panose="02040503050406030204" pitchFamily="18" charset="0"/>
                                            </a:rPr>
                                            <m:t>𝐀</m:t>
                                          </m:r>
                                        </m:e>
                                        <m:sup>
                                          <m:r>
                                            <a:rPr lang="en-US" sz="2353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b>
                                  <m:r>
                                    <a:rPr lang="en-US" sz="2353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  <m:sup>
                                  <m:r>
                                    <a:rPr lang="en-US" sz="2353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</m:e>
                      </m:d>
                      <m:r>
                        <a:rPr lang="en-US" sz="2353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35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353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353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353" i="1" smtClean="0">
                          <a:latin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sz="2353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353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353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353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353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en-US" sz="2353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353" i="1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2353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2353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sz="2353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353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353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353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ℛ</m:t>
                                          </m:r>
                                        </m:e>
                                        <m:sub>
                                          <m:r>
                                            <a:rPr lang="en-US" sz="2353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b>
                                  <m:r>
                                    <a:rPr lang="en-US" sz="2353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  <m:sup>
                                  <m:r>
                                    <a:rPr lang="en-US" sz="2353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</m:e>
                      </m:d>
                    </m:oMath>
                  </m:oMathPara>
                </a14:m>
                <a:endParaRPr lang="en-US" sz="2353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451" y="1131129"/>
                <a:ext cx="7065549" cy="1055354"/>
              </a:xfrm>
              <a:prstGeom prst="rect">
                <a:avLst/>
              </a:prstGeom>
              <a:blipFill>
                <a:blip r:embed="rId8"/>
                <a:stretch>
                  <a:fillRect l="-7540" t="-115476" b="-16904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eft Brace 19"/>
          <p:cNvSpPr/>
          <p:nvPr/>
        </p:nvSpPr>
        <p:spPr>
          <a:xfrm rot="16200000">
            <a:off x="3778197" y="768455"/>
            <a:ext cx="248175" cy="2908626"/>
          </a:xfrm>
          <a:prstGeom prst="leftBrac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Brace 20"/>
          <p:cNvSpPr/>
          <p:nvPr/>
        </p:nvSpPr>
        <p:spPr>
          <a:xfrm rot="16200000">
            <a:off x="7153332" y="889353"/>
            <a:ext cx="261479" cy="2664739"/>
          </a:xfrm>
          <a:prstGeom prst="leftBrac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979712" y="2188485"/>
            <a:ext cx="3831213" cy="622080"/>
          </a:xfrm>
          <a:prstGeom prst="rect">
            <a:avLst/>
          </a:prstGeom>
          <a:noFill/>
        </p:spPr>
        <p:txBody>
          <a:bodyPr wrap="square" lIns="179300" tIns="143440" rIns="179300" bIns="143440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88"/>
              </a:spcAft>
            </a:pPr>
            <a:r>
              <a:rPr lang="en-US" sz="24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Reconstruction Error (Loss)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92068" y="2188485"/>
            <a:ext cx="2205159" cy="622080"/>
          </a:xfrm>
          <a:prstGeom prst="rect">
            <a:avLst/>
          </a:prstGeom>
          <a:noFill/>
        </p:spPr>
        <p:txBody>
          <a:bodyPr wrap="square" lIns="179300" tIns="143440" rIns="179300" bIns="143440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88"/>
              </a:spcAft>
            </a:pPr>
            <a:r>
              <a:rPr lang="en-US" sz="24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50244" y="5640668"/>
                <a:ext cx="1987243" cy="452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353" i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US" sz="2353" dirty="0">
                    <a:solidFill>
                      <a:srgbClr val="0070C0"/>
                    </a:solidFill>
                    <a:latin typeface="+mn-lt"/>
                    <a:cs typeface="Times New Roman" panose="02020603050405020304" pitchFamily="18" charset="0"/>
                  </a:rPr>
                  <a:t>-</a:t>
                </a:r>
                <a:r>
                  <a:rPr lang="en-US" sz="2353" dirty="0" err="1">
                    <a:solidFill>
                      <a:srgbClr val="0070C0"/>
                    </a:solidFill>
                    <a:latin typeface="+mn-lt"/>
                    <a:cs typeface="Times New Roman" panose="02020603050405020304" pitchFamily="18" charset="0"/>
                  </a:rPr>
                  <a:t>th</a:t>
                </a:r>
                <a:r>
                  <a:rPr lang="en-US" sz="2353" dirty="0">
                    <a:solidFill>
                      <a:srgbClr val="0070C0"/>
                    </a:solidFill>
                    <a:latin typeface="+mn-lt"/>
                    <a:cs typeface="Times New Roman" panose="02020603050405020304" pitchFamily="18" charset="0"/>
                  </a:rPr>
                  <a:t> relation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0244" y="5640668"/>
                <a:ext cx="1987243" cy="452628"/>
              </a:xfrm>
              <a:prstGeom prst="rect">
                <a:avLst/>
              </a:prstGeom>
              <a:blipFill>
                <a:blip r:embed="rId9"/>
                <a:stretch>
                  <a:fillRect t="-10811" b="-2702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/>
          <p:cNvCxnSpPr>
            <a:cxnSpLocks/>
            <a:stCxn id="24" idx="1"/>
          </p:cNvCxnSpPr>
          <p:nvPr/>
        </p:nvCxnSpPr>
        <p:spPr>
          <a:xfrm flipH="1" flipV="1">
            <a:off x="1589258" y="5686664"/>
            <a:ext cx="360986" cy="180318"/>
          </a:xfrm>
          <a:prstGeom prst="straightConnector1">
            <a:avLst/>
          </a:prstGeom>
          <a:ln w="158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cxnSpLocks/>
          </p:cNvCxnSpPr>
          <p:nvPr/>
        </p:nvCxnSpPr>
        <p:spPr>
          <a:xfrm flipV="1">
            <a:off x="3813506" y="5239276"/>
            <a:ext cx="1351334" cy="674237"/>
          </a:xfrm>
          <a:prstGeom prst="straightConnector1">
            <a:avLst/>
          </a:prstGeom>
          <a:ln w="158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8" descr="fimg3383">
            <a:extLst>
              <a:ext uri="{FF2B5EF4-FFF2-40B4-BE49-F238E27FC236}">
                <a16:creationId xmlns:a16="http://schemas.microsoft.com/office/drawing/2014/main" id="{513D9361-0E60-DE4D-AF1B-D267EB808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5517688"/>
            <a:ext cx="192087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6937B83-C611-5843-A5B6-E59479CB4A5E}"/>
              </a:ext>
            </a:extLst>
          </p:cNvPr>
          <p:cNvSpPr/>
          <p:nvPr/>
        </p:nvSpPr>
        <p:spPr bwMode="auto">
          <a:xfrm>
            <a:off x="1070170" y="4206537"/>
            <a:ext cx="1370864" cy="13440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3B16F5EF-FE4D-0C45-B8E1-86222A013FE2}"/>
              </a:ext>
            </a:extLst>
          </p:cNvPr>
          <p:cNvSpPr txBox="1">
            <a:spLocks/>
          </p:cNvSpPr>
          <p:nvPr/>
        </p:nvSpPr>
        <p:spPr>
          <a:xfrm>
            <a:off x="7956550" y="6381328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34</a:t>
            </a:fld>
            <a:endParaRPr lang="de-DE" sz="11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BAFB5E-8D70-1843-B80E-7E0F8582BD17}"/>
              </a:ext>
            </a:extLst>
          </p:cNvPr>
          <p:cNvSpPr txBox="1"/>
          <p:nvPr/>
        </p:nvSpPr>
        <p:spPr>
          <a:xfrm>
            <a:off x="5229396" y="5690865"/>
            <a:ext cx="17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Frobenius Norm:</a:t>
            </a:r>
          </a:p>
        </p:txBody>
      </p:sp>
      <p:sp>
        <p:nvSpPr>
          <p:cNvPr id="18" name="Cloud Callout 17">
            <a:extLst>
              <a:ext uri="{FF2B5EF4-FFF2-40B4-BE49-F238E27FC236}">
                <a16:creationId xmlns:a16="http://schemas.microsoft.com/office/drawing/2014/main" id="{67F9F45E-3AFF-BF44-8196-A682F68C7A80}"/>
              </a:ext>
            </a:extLst>
          </p:cNvPr>
          <p:cNvSpPr/>
          <p:nvPr/>
        </p:nvSpPr>
        <p:spPr>
          <a:xfrm>
            <a:off x="130846" y="2186483"/>
            <a:ext cx="1947606" cy="1242517"/>
          </a:xfrm>
          <a:prstGeom prst="cloudCallout">
            <a:avLst>
              <a:gd name="adj1" fmla="val 21263"/>
              <a:gd name="adj2" fmla="val 8543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Rank reduction?</a:t>
            </a:r>
          </a:p>
        </p:txBody>
      </p:sp>
      <p:sp>
        <p:nvSpPr>
          <p:cNvPr id="32" name="Cloud Callout 31">
            <a:extLst>
              <a:ext uri="{FF2B5EF4-FFF2-40B4-BE49-F238E27FC236}">
                <a16:creationId xmlns:a16="http://schemas.microsoft.com/office/drawing/2014/main" id="{D095B55B-D026-2D49-9E83-084B6B723A7D}"/>
              </a:ext>
            </a:extLst>
          </p:cNvPr>
          <p:cNvSpPr/>
          <p:nvPr/>
        </p:nvSpPr>
        <p:spPr>
          <a:xfrm>
            <a:off x="4572000" y="2792125"/>
            <a:ext cx="2850347" cy="1242517"/>
          </a:xfrm>
          <a:prstGeom prst="cloudCallout">
            <a:avLst>
              <a:gd name="adj1" fmla="val 27908"/>
              <a:gd name="adj2" fmla="val 10072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Dimension is a hyperparameter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58304E-A3E7-D847-804B-90875E603E38}"/>
              </a:ext>
            </a:extLst>
          </p:cNvPr>
          <p:cNvSpPr/>
          <p:nvPr/>
        </p:nvSpPr>
        <p:spPr>
          <a:xfrm>
            <a:off x="2232501" y="6238473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100" dirty="0">
                <a:solidFill>
                  <a:srgbClr val="0B05FF"/>
                </a:solidFill>
              </a:rPr>
              <a:t>Brett W. Bader, Richard A. Harshman, and Tamara G. Kolda. 2007. Temporal Analysis of Semantic Graphs Using ASALSAN. In Proc. ICDM ‘07. </a:t>
            </a:r>
            <a:r>
              <a:rPr lang="en-DE" sz="1100" b="1" dirty="0">
                <a:solidFill>
                  <a:srgbClr val="FF0000"/>
                </a:solidFill>
              </a:rPr>
              <a:t>2007</a:t>
            </a:r>
          </a:p>
        </p:txBody>
      </p:sp>
    </p:spTree>
    <p:extLst>
      <p:ext uri="{BB962C8B-B14F-4D97-AF65-F5344CB8AC3E}">
        <p14:creationId xmlns:p14="http://schemas.microsoft.com/office/powerpoint/2010/main" val="2141462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/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422345" y="1412776"/>
                <a:ext cx="6926878" cy="181351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745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sz="2745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745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45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745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born</m:t>
                        </m:r>
                        <m:r>
                          <a:rPr lang="en-US" sz="2745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745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in</m:t>
                        </m:r>
                      </m:sub>
                    </m:sSub>
                    <m:r>
                      <a:rPr lang="en-US" sz="2745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745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Obama</m:t>
                    </m:r>
                    <m:r>
                      <a:rPr lang="en-US" sz="2745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745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Hawaii</m:t>
                    </m:r>
                    <m:r>
                      <a:rPr lang="en-US" sz="2745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745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br>
                  <a:rPr lang="en-US" sz="1569" dirty="0">
                    <a:solidFill>
                      <a:schemeClr val="tx1"/>
                    </a:solidFill>
                  </a:rPr>
                </a:br>
                <a:r>
                  <a:rPr lang="en-US" sz="2745" dirty="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sz="2745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2745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45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745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Obama</m:t>
                        </m:r>
                        <m:r>
                          <m:rPr>
                            <m:nor/>
                          </m:rPr>
                          <a:rPr lang="en-US" sz="2745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745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</m:sub>
                    </m:sSub>
                    <m:r>
                      <a:rPr lang="en-US" sz="2745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745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45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ℛ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745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born</m:t>
                        </m:r>
                        <m:r>
                          <m:rPr>
                            <m:nor/>
                          </m:rPr>
                          <a:rPr lang="en-US" sz="2745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745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in</m:t>
                        </m:r>
                      </m:sub>
                    </m:sSub>
                    <m:r>
                      <a:rPr lang="en-US" sz="2745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745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745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745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Hawaii</m:t>
                        </m:r>
                        <m:r>
                          <m:rPr>
                            <m:nor/>
                          </m:rPr>
                          <a:rPr lang="en-US" sz="2745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745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745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x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422345" y="1412776"/>
                <a:ext cx="6926878" cy="1813510"/>
              </a:xfrm>
              <a:blipFill>
                <a:blip r:embed="rId3"/>
                <a:stretch>
                  <a:fillRect l="-1282" b="-489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Measure the Degree of a Relationship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49979" y="4354618"/>
            <a:ext cx="352661" cy="4224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TW" sz="2745" dirty="0"/>
              <a:t>×</a:t>
            </a:r>
            <a:endParaRPr lang="en-US" sz="2745" dirty="0">
              <a:latin typeface="Segoe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68273" y="4375888"/>
            <a:ext cx="352661" cy="4224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TW" sz="2745" dirty="0"/>
              <a:t>×</a:t>
            </a:r>
            <a:endParaRPr lang="en-US" sz="2745" dirty="0">
              <a:latin typeface="Segoe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672648" y="4328886"/>
            <a:ext cx="573396" cy="57339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7580" tIns="53790" rIns="107580" bIns="53790" numCol="1" rtlCol="0" anchor="ctr" anchorCtr="0" compatLnSpc="1">
            <a:prstTxWarp prst="textNoShape">
              <a:avLst/>
            </a:prstTxWarp>
          </a:bodyPr>
          <a:lstStyle/>
          <a:p>
            <a:pPr algn="ctr" defTabSz="1075463"/>
            <a:endParaRPr lang="en-US" sz="1569" dirty="0">
              <a:solidFill>
                <a:schemeClr val="tx1"/>
              </a:solidFill>
              <a:latin typeface="Segoe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935236" y="3454929"/>
                <a:ext cx="597667" cy="512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745" b="1">
                          <a:latin typeface="Cambria Math" panose="02040503050406030204" pitchFamily="18" charset="0"/>
                        </a:rPr>
                        <m:t>𝐀</m:t>
                      </m:r>
                    </m:oMath>
                  </m:oMathPara>
                </a14:m>
                <a:endParaRPr lang="en-US" sz="2745" dirty="0">
                  <a:latin typeface="Segoe" pitchFamily="34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236" y="3454929"/>
                <a:ext cx="597667" cy="5129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521240" y="3820927"/>
                <a:ext cx="597667" cy="520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745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745" b="1"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  <m:sup>
                          <m:r>
                            <a:rPr lang="en-US" sz="2745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745" dirty="0">
                  <a:solidFill>
                    <a:schemeClr val="bg2"/>
                  </a:solidFill>
                  <a:latin typeface="Segoe" pitchFamily="34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1240" y="3820927"/>
                <a:ext cx="597667" cy="520523"/>
              </a:xfrm>
              <a:prstGeom prst="rect">
                <a:avLst/>
              </a:prstGeom>
              <a:blipFill>
                <a:blip r:embed="rId5"/>
                <a:stretch>
                  <a:fillRect l="-208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216764" y="3606962"/>
                <a:ext cx="1676966" cy="607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13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74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137">
                              <a:latin typeface="Cambria Math" panose="02040503050406030204" pitchFamily="18" charset="0"/>
                            </a:rPr>
                            <m:t>born</m:t>
                          </m:r>
                          <m:r>
                            <m:rPr>
                              <m:nor/>
                            </m:rPr>
                            <a:rPr lang="en-US" sz="3137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137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</m:oMath>
                  </m:oMathPara>
                </a14:m>
                <a:endParaRPr lang="en-US" sz="2745" dirty="0">
                  <a:latin typeface="Segoe" pitchFamily="34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6764" y="3606962"/>
                <a:ext cx="1676966" cy="607779"/>
              </a:xfrm>
              <a:prstGeom prst="rect">
                <a:avLst/>
              </a:prstGeom>
              <a:blipFill>
                <a:blip r:embed="rId6"/>
                <a:stretch>
                  <a:fillRect l="-1504" r="-15789" b="-1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6946472" y="3397873"/>
            <a:ext cx="1240160" cy="5129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45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Hawaii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24544" y="5618966"/>
            <a:ext cx="1240160" cy="5129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45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Obama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958922" y="3968629"/>
            <a:ext cx="576367" cy="1344030"/>
            <a:chOff x="3529359" y="4055607"/>
            <a:chExt cx="587874" cy="1370864"/>
          </a:xfrm>
          <a:solidFill>
            <a:srgbClr val="FFC000"/>
          </a:solidFill>
        </p:grpSpPr>
        <p:sp>
          <p:nvSpPr>
            <p:cNvPr id="24" name="Rectangle 23"/>
            <p:cNvSpPr/>
            <p:nvPr/>
          </p:nvSpPr>
          <p:spPr bwMode="auto">
            <a:xfrm>
              <a:off x="3533679" y="4055607"/>
              <a:ext cx="583553" cy="1370864"/>
            </a:xfrm>
            <a:prstGeom prst="rect">
              <a:avLst/>
            </a:prstGeom>
            <a:grpFill/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07580" tIns="53790" rIns="107580" bIns="537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075463"/>
              <a:endParaRPr lang="en-US" sz="1569" dirty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3529359" y="4706569"/>
              <a:ext cx="587874" cy="110302"/>
            </a:xfrm>
            <a:prstGeom prst="rect">
              <a:avLst/>
            </a:prstGeom>
            <a:grpFill/>
            <a:ln w="22225">
              <a:solidFill>
                <a:schemeClr val="bg1"/>
              </a:solidFill>
              <a:prstDash val="dash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07580" tIns="53790" rIns="107580" bIns="537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075463"/>
              <a:endParaRPr lang="en-US" sz="2843" dirty="0">
                <a:solidFill>
                  <a:schemeClr val="tx1"/>
                </a:solidFill>
                <a:latin typeface="Segoe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402387" y="4330151"/>
            <a:ext cx="1344030" cy="587666"/>
            <a:chOff x="7041574" y="4424346"/>
            <a:chExt cx="1370864" cy="599399"/>
          </a:xfrm>
          <a:solidFill>
            <a:srgbClr val="FFC000"/>
          </a:solidFill>
        </p:grpSpPr>
        <p:sp>
          <p:nvSpPr>
            <p:cNvPr id="16" name="Rectangle 15"/>
            <p:cNvSpPr/>
            <p:nvPr/>
          </p:nvSpPr>
          <p:spPr bwMode="auto">
            <a:xfrm rot="5400000">
              <a:off x="7435229" y="4030691"/>
              <a:ext cx="583553" cy="1370864"/>
            </a:xfrm>
            <a:prstGeom prst="rect">
              <a:avLst/>
            </a:prstGeom>
            <a:grpFill/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07580" tIns="53790" rIns="107580" bIns="537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075463"/>
              <a:endParaRPr lang="en-US" sz="1569" dirty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 rot="16200000">
              <a:off x="7797536" y="4674657"/>
              <a:ext cx="587874" cy="110302"/>
            </a:xfrm>
            <a:prstGeom prst="rect">
              <a:avLst/>
            </a:prstGeom>
            <a:grpFill/>
            <a:ln w="22225">
              <a:solidFill>
                <a:schemeClr val="bg1"/>
              </a:solidFill>
              <a:prstDash val="dash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107580" tIns="53790" rIns="107580" bIns="537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075463"/>
              <a:endParaRPr lang="en-US" sz="2843" dirty="0">
                <a:solidFill>
                  <a:schemeClr val="tx1"/>
                </a:solidFill>
                <a:latin typeface="Segoe" pitchFamily="34" charset="0"/>
              </a:endParaRPr>
            </a:p>
          </p:txBody>
        </p:sp>
      </p:grpSp>
      <p:sp>
        <p:nvSpPr>
          <p:cNvPr id="42" name="Freeform 41"/>
          <p:cNvSpPr/>
          <p:nvPr/>
        </p:nvSpPr>
        <p:spPr bwMode="auto">
          <a:xfrm>
            <a:off x="1024544" y="4670343"/>
            <a:ext cx="810156" cy="948623"/>
          </a:xfrm>
          <a:custGeom>
            <a:avLst/>
            <a:gdLst>
              <a:gd name="connsiteX0" fmla="*/ 252173 w 826331"/>
              <a:gd name="connsiteY0" fmla="*/ 967563 h 967563"/>
              <a:gd name="connsiteX1" fmla="*/ 28889 w 826331"/>
              <a:gd name="connsiteY1" fmla="*/ 297712 h 967563"/>
              <a:gd name="connsiteX2" fmla="*/ 826331 w 826331"/>
              <a:gd name="connsiteY2" fmla="*/ 0 h 96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331" h="967563">
                <a:moveTo>
                  <a:pt x="252173" y="967563"/>
                </a:moveTo>
                <a:cubicBezTo>
                  <a:pt x="92684" y="713267"/>
                  <a:pt x="-66804" y="458972"/>
                  <a:pt x="28889" y="297712"/>
                </a:cubicBezTo>
                <a:cubicBezTo>
                  <a:pt x="124582" y="136452"/>
                  <a:pt x="704057" y="44302"/>
                  <a:pt x="826331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 bwMode="auto">
          <a:xfrm>
            <a:off x="6401028" y="3648748"/>
            <a:ext cx="583342" cy="604617"/>
          </a:xfrm>
          <a:custGeom>
            <a:avLst/>
            <a:gdLst>
              <a:gd name="connsiteX0" fmla="*/ 594989 w 594989"/>
              <a:gd name="connsiteY0" fmla="*/ 0 h 616688"/>
              <a:gd name="connsiteX1" fmla="*/ 52728 w 594989"/>
              <a:gd name="connsiteY1" fmla="*/ 106325 h 616688"/>
              <a:gd name="connsiteX2" fmla="*/ 20831 w 594989"/>
              <a:gd name="connsiteY2" fmla="*/ 616688 h 6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4989" h="616688">
                <a:moveTo>
                  <a:pt x="594989" y="0"/>
                </a:moveTo>
                <a:cubicBezTo>
                  <a:pt x="371705" y="1772"/>
                  <a:pt x="148421" y="3544"/>
                  <a:pt x="52728" y="106325"/>
                </a:cubicBezTo>
                <a:cubicBezTo>
                  <a:pt x="-42965" y="209106"/>
                  <a:pt x="20831" y="616688"/>
                  <a:pt x="20831" y="616688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3D57C0-074B-3241-B841-8334336F1F7A}"/>
              </a:ext>
            </a:extLst>
          </p:cNvPr>
          <p:cNvSpPr/>
          <p:nvPr/>
        </p:nvSpPr>
        <p:spPr bwMode="auto">
          <a:xfrm rot="5400000">
            <a:off x="6138682" y="4535542"/>
            <a:ext cx="566439" cy="160082"/>
          </a:xfrm>
          <a:prstGeom prst="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BD03564-D398-3348-A62D-6779F5FA11EB}"/>
              </a:ext>
            </a:extLst>
          </p:cNvPr>
          <p:cNvSpPr/>
          <p:nvPr/>
        </p:nvSpPr>
        <p:spPr bwMode="auto">
          <a:xfrm>
            <a:off x="1968849" y="4580879"/>
            <a:ext cx="566439" cy="160082"/>
          </a:xfrm>
          <a:prstGeom prst="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939412C5-BA85-E044-A151-9B8E95CF4B3A}"/>
              </a:ext>
            </a:extLst>
          </p:cNvPr>
          <p:cNvSpPr txBox="1">
            <a:spLocks/>
          </p:cNvSpPr>
          <p:nvPr/>
        </p:nvSpPr>
        <p:spPr>
          <a:xfrm>
            <a:off x="7956550" y="6367473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35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180045494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 of Unknown Facts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284" y="1196975"/>
            <a:ext cx="7167432" cy="49688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4827AA-9C69-224B-93E0-E026F94D8598}"/>
              </a:ext>
            </a:extLst>
          </p:cNvPr>
          <p:cNvSpPr/>
          <p:nvPr/>
        </p:nvSpPr>
        <p:spPr>
          <a:xfrm>
            <a:off x="988284" y="4869160"/>
            <a:ext cx="7167432" cy="129669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DE" dirty="0"/>
              <a:t>Prediction of unknown fact party(Bill, Party X)</a:t>
            </a:r>
          </a:p>
        </p:txBody>
      </p:sp>
    </p:spTree>
    <p:extLst>
      <p:ext uri="{BB962C8B-B14F-4D97-AF65-F5344CB8AC3E}">
        <p14:creationId xmlns:p14="http://schemas.microsoft.com/office/powerpoint/2010/main" val="32541493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C33A8-2944-A844-8365-4F3F24D91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Link prediction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1AB9DB-8DC0-8F4E-8266-00ED177FBD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US" dirty="0"/>
                  <a:t> is the score that the model assigns to the truth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0" dirty="0"/>
                  <a:t> or the existence of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b="0" dirty="0"/>
                  <a:t>.</a:t>
                </a:r>
              </a:p>
              <a:p>
                <a:r>
                  <a:rPr lang="en-US" b="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b="0" dirty="0"/>
                  <a:t>, 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b="0" dirty="0"/>
                  <a:t> is a threshold,</a:t>
                </a:r>
                <a:r>
                  <a:rPr lang="en-US" dirty="0"/>
                  <a:t> then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b="0" dirty="0"/>
              </a:p>
              <a:p>
                <a:r>
                  <a:rPr lang="en-US" dirty="0"/>
                  <a:t>Due to regularization, sparseness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b="0" dirty="0"/>
                  <a:t> is enforced</a:t>
                </a:r>
              </a:p>
              <a:p>
                <a:pPr lvl="1"/>
                <a:r>
                  <a:rPr lang="en-US" dirty="0"/>
                  <a:t>Difficult to determine useful threshold</a:t>
                </a:r>
                <a:endParaRPr lang="en-US" b="0" dirty="0"/>
              </a:p>
              <a:p>
                <a:pPr lvl="1"/>
                <a:r>
                  <a:rPr lang="en-US" dirty="0"/>
                  <a:t>Better use ranking and top-k queries</a:t>
                </a:r>
                <a:endParaRPr lang="en-US" b="0" dirty="0"/>
              </a:p>
              <a:p>
                <a:r>
                  <a:rPr lang="en-US" b="0" dirty="0"/>
                  <a:t>To determin</a:t>
                </a:r>
                <a:r>
                  <a:rPr lang="en-US" dirty="0"/>
                  <a:t>e which entities most likely have a specific link to entity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0" dirty="0"/>
                  <a:t>, it is sufficient to compute the matrix product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0" dirty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the latent vector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b="0" dirty="0"/>
              </a:p>
              <a:p>
                <a:r>
                  <a:rPr lang="en-US" dirty="0"/>
                  <a:t>Exact inference is indeed tractable with this approach</a:t>
                </a:r>
                <a:endParaRPr lang="en-US" b="0" dirty="0"/>
              </a:p>
              <a:p>
                <a:endParaRPr lang="en-US" b="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1AB9DB-8DC0-8F4E-8266-00ED177FBD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020" r="-200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470AEB-1E2D-7A47-BD7E-C746AB66A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88870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3308FA-3D87-D947-A1EA-6506F3C97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18914" y="1113718"/>
            <a:ext cx="7106171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6ADB64-DF27-3745-9D45-46D611C02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Link Prediction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F74CA6-6AB6-E54E-89CF-4E1F4D2984C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62880" y="4807309"/>
                <a:ext cx="8229600" cy="1357995"/>
              </a:xfrm>
              <a:solidFill>
                <a:schemeClr val="bg1"/>
              </a:solidFill>
            </p:spPr>
            <p:txBody>
              <a:bodyPr/>
              <a:lstStyle/>
              <a:p>
                <a:r>
                  <a:rPr lang="en-DE" sz="2000" dirty="0"/>
                  <a:t>Latent component representation of </a:t>
                </a:r>
                <a14:m>
                  <m:oMath xmlns:m="http://schemas.openxmlformats.org/officeDocument/2006/math">
                    <m:r>
                      <a:rPr lang="en-DE" sz="2000" i="1" dirty="0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𝐴𝑙</m:t>
                    </m:r>
                  </m:oMath>
                </a14:m>
                <a:r>
                  <a:rPr lang="en-DE" sz="2000" dirty="0"/>
                  <a:t> and </a:t>
                </a:r>
                <a14:m>
                  <m:oMath xmlns:m="http://schemas.openxmlformats.org/officeDocument/2006/math">
                    <m:r>
                      <a:rPr lang="en-DE" sz="2000" i="1" dirty="0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𝐿𝑦𝑛𝑑𝑜𝑛</m:t>
                    </m:r>
                  </m:oMath>
                </a14:m>
                <a:r>
                  <a:rPr lang="en-DE" sz="2000" dirty="0"/>
                  <a:t> will be similar to each other</a:t>
                </a:r>
              </a:p>
              <a:p>
                <a:pPr lvl="1"/>
                <a:r>
                  <a:rPr lang="en-DE" sz="1800" dirty="0"/>
                  <a:t>Both representations reflect that the corresponding entities are related to the Object </a:t>
                </a:r>
                <a14:m>
                  <m:oMath xmlns:m="http://schemas.openxmlformats.org/officeDocument/2006/math">
                    <m:r>
                      <a:rPr lang="en-DE" sz="1800" i="1" dirty="0" smtClean="0">
                        <a:latin typeface="Cambria Math" panose="02040503050406030204" pitchFamily="18" charset="0"/>
                      </a:rPr>
                      <m:t>𝑃𝑎𝑟𝑡𝑦</m:t>
                    </m:r>
                    <m:r>
                      <a:rPr lang="de-DE" sz="1800" b="0" i="1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de-DE" sz="1800" b="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DE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F74CA6-6AB6-E54E-89CF-4E1F4D2984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2880" y="4807309"/>
                <a:ext cx="8229600" cy="1357995"/>
              </a:xfrm>
              <a:blipFill>
                <a:blip r:embed="rId3"/>
                <a:stretch>
                  <a:fillRect l="-770" t="-2778" b="-277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5F30B-7FEE-0442-8232-834C49D3A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00001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3DDFAD-47FC-8D41-91F4-E83234103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2951" y="1124421"/>
            <a:ext cx="7138097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6ADB64-DF27-3745-9D45-46D611C02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Link Prediction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F74CA6-6AB6-E54E-89CF-4E1F4D2984C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3568" y="4516362"/>
                <a:ext cx="8229600" cy="2088778"/>
              </a:xfrm>
              <a:solidFill>
                <a:schemeClr val="bg1"/>
              </a:solidFill>
            </p:spPr>
            <p:txBody>
              <a:bodyPr/>
              <a:lstStyle/>
              <a:p>
                <a:r>
                  <a:rPr lang="en-DE" sz="2000" dirty="0"/>
                  <a:t>Therefore, </a:t>
                </a:r>
                <a14:m>
                  <m:oMath xmlns:m="http://schemas.openxmlformats.org/officeDocument/2006/math">
                    <m:r>
                      <a:rPr lang="en-DE" sz="2000" i="1" dirty="0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𝐵𝑖𝑙𝑙</m:t>
                    </m:r>
                  </m:oMath>
                </a14:m>
                <a:r>
                  <a:rPr lang="en-DE" sz="2000" dirty="0"/>
                  <a:t> and </a:t>
                </a:r>
                <a14:m>
                  <m:oMath xmlns:m="http://schemas.openxmlformats.org/officeDocument/2006/math">
                    <m:r>
                      <a:rPr lang="en-DE" sz="2000" i="1" dirty="0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𝐽𝑜h𝑛</m:t>
                    </m:r>
                  </m:oMath>
                </a14:m>
                <a:r>
                  <a:rPr lang="en-DE" sz="2000" dirty="0"/>
                  <a:t> will also have a similar latent-component representation</a:t>
                </a:r>
              </a:p>
              <a:p>
                <a:r>
                  <a:rPr lang="en-DE" sz="2000" dirty="0"/>
                  <a:t>Consequently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DE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sz="2000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𝐵𝑖𝑙𝑙</m:t>
                        </m:r>
                      </m:sub>
                    </m:sSub>
                    <m:sSub>
                      <m:sSubPr>
                        <m:ctrlPr>
                          <a:rPr lang="en-DE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𝑝𝑎𝑟𝑡𝑦</m:t>
                        </m:r>
                      </m:sub>
                    </m:sSub>
                    <m:sSub>
                      <m:sSubPr>
                        <m:ctrlPr>
                          <a:rPr lang="en-DE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𝑃𝑎𝑟𝑡𝑦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DE" sz="2000" dirty="0"/>
                  <a:t> will yield a similar value to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sz="2000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𝐽𝑜h𝑛</m:t>
                        </m:r>
                      </m:sub>
                    </m:sSub>
                    <m:sSub>
                      <m:sSubPr>
                        <m:ctrlPr>
                          <a:rPr lang="en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𝑝𝑎𝑟𝑡𝑦</m:t>
                        </m:r>
                      </m:sub>
                    </m:sSub>
                    <m:sSub>
                      <m:sSubPr>
                        <m:ctrlPr>
                          <a:rPr lang="en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de-DE" sz="20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𝑃𝑎𝑟𝑡𝑦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endParaRPr lang="en-DE" sz="2000" dirty="0"/>
              </a:p>
              <a:p>
                <a:r>
                  <a:rPr lang="en-DE" sz="2000" dirty="0"/>
                  <a:t>Missing relation can be predicted correctly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F74CA6-6AB6-E54E-89CF-4E1F4D2984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3568" y="4516362"/>
                <a:ext cx="8229600" cy="2088778"/>
              </a:xfrm>
              <a:blipFill>
                <a:blip r:embed="rId3"/>
                <a:stretch>
                  <a:fillRect l="-770" t="-180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5F30B-7FEE-0442-8232-834C49D3A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565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Semantic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790" y="1190591"/>
            <a:ext cx="8380412" cy="4974713"/>
          </a:xfrm>
        </p:spPr>
        <p:txBody>
          <a:bodyPr/>
          <a:lstStyle/>
          <a:p>
            <a:r>
              <a:rPr lang="en-US" dirty="0"/>
              <a:t>A lot of popular methods for creating representations</a:t>
            </a:r>
          </a:p>
          <a:p>
            <a:pPr lvl="1"/>
            <a:r>
              <a:rPr lang="en-US" dirty="0">
                <a:solidFill>
                  <a:srgbClr val="0305FF"/>
                </a:solidFill>
              </a:rPr>
              <a:t>Word/Document embedding</a:t>
            </a:r>
            <a:r>
              <a:rPr lang="en-US" dirty="0"/>
              <a:t>: Vector Space Model (</a:t>
            </a:r>
            <a:r>
              <a:rPr lang="en-US" dirty="0" err="1"/>
              <a:t>BoW</a:t>
            </a:r>
            <a:r>
              <a:rPr lang="en-US" dirty="0"/>
              <a:t>)</a:t>
            </a:r>
            <a:endParaRPr lang="en-US" sz="2000" dirty="0"/>
          </a:p>
          <a:p>
            <a:pPr lvl="1"/>
            <a:r>
              <a:rPr lang="en-US" dirty="0">
                <a:solidFill>
                  <a:srgbClr val="0305FF"/>
                </a:solidFill>
              </a:rPr>
              <a:t>Dimension reduction</a:t>
            </a:r>
            <a:r>
              <a:rPr lang="en-US" dirty="0"/>
              <a:t>: Latent Semantic Analysis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E1774-7795-C043-A8AC-47229F7C7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65162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68FD3-8662-3744-9037-D26053026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Collective Learning on Multi-Relational Data</a:t>
            </a:r>
            <a:endParaRPr lang="en-DE" dirty="0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41D6F410-AEAF-5D45-A2D3-A4349F70B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16911"/>
            <a:ext cx="8229600" cy="472900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494F8B-4676-3943-88CB-EC7705D2D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26E94A8-B956-1D4D-B30C-F402C9B908A8}"/>
                  </a:ext>
                </a:extLst>
              </p:cNvPr>
              <p:cNvSpPr/>
              <p:nvPr/>
            </p:nvSpPr>
            <p:spPr>
              <a:xfrm>
                <a:off x="899591" y="4797152"/>
                <a:ext cx="8065021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DE" sz="1600" dirty="0"/>
                  <a:t>This would break if </a:t>
                </a:r>
                <a14:m>
                  <m:oMath xmlns:m="http://schemas.openxmlformats.org/officeDocument/2006/math">
                    <m:r>
                      <a:rPr lang="en-DE" sz="1600" i="1" dirty="0">
                        <a:latin typeface="Cambria Math" panose="02040503050406030204" pitchFamily="18" charset="0"/>
                      </a:rPr>
                      <m:t>𝐵𝑖𝑙𝑙</m:t>
                    </m:r>
                  </m:oMath>
                </a14:m>
                <a:r>
                  <a:rPr lang="en-DE" sz="1600" dirty="0"/>
                  <a:t> and </a:t>
                </a:r>
                <a14:m>
                  <m:oMath xmlns:m="http://schemas.openxmlformats.org/officeDocument/2006/math">
                    <m:r>
                      <a:rPr lang="en-DE" sz="1600" i="1" dirty="0">
                        <a:latin typeface="Cambria Math" panose="02040503050406030204" pitchFamily="18" charset="0"/>
                      </a:rPr>
                      <m:t>𝐽𝑜h𝑛</m:t>
                    </m:r>
                  </m:oMath>
                </a14:m>
                <a:r>
                  <a:rPr lang="en-DE" sz="1600" dirty="0"/>
                  <a:t> had different representations as subjects and objects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26E94A8-B956-1D4D-B30C-F402C9B908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1" y="4797152"/>
                <a:ext cx="8065021" cy="338554"/>
              </a:xfrm>
              <a:prstGeom prst="rect">
                <a:avLst/>
              </a:prstGeom>
              <a:blipFill>
                <a:blip r:embed="rId3"/>
                <a:stretch>
                  <a:fillRect l="-472" t="-3571" b="-1785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16518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CB6B1-1FE3-464C-B2FA-8182D2694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Benefits of the Latent Representation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195F98-9D78-2041-BD28-92B6B97E5D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/>
                  <a:t>Retrieve similar documents</a:t>
                </a:r>
              </a:p>
              <a:p>
                <a:r>
                  <a:rPr lang="en-DE" dirty="0"/>
                  <a:t>Retrieve similar entities via latent representations</a:t>
                </a:r>
              </a:p>
              <a:p>
                <a:r>
                  <a:rPr lang="en-DE" dirty="0"/>
                  <a:t>Matrix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DE" dirty="0"/>
                  <a:t> can be interpreted as an embedding into a latent component space that reflects their similarity over all relations in the domain of discourse</a:t>
                </a:r>
              </a:p>
              <a:p>
                <a:r>
                  <a:rPr lang="en-DE" dirty="0"/>
                  <a:t>For similarity retrieval use ranking (and top-k), which is effectively computable</a:t>
                </a:r>
              </a:p>
              <a:p>
                <a:endParaRPr lang="en-DE" dirty="0"/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195F98-9D78-2041-BD28-92B6B97E5D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27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E2994E-1B8A-B242-A739-CA564B337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58588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776"/>
            <a:ext cx="8622032" cy="3120854"/>
          </a:xfrm>
        </p:spPr>
        <p:txBody>
          <a:bodyPr/>
          <a:lstStyle/>
          <a:p>
            <a:r>
              <a:rPr lang="en-US" dirty="0"/>
              <a:t>Relational data – the entity type</a:t>
            </a:r>
          </a:p>
          <a:p>
            <a:pPr lvl="1"/>
            <a:r>
              <a:rPr lang="en-US" dirty="0"/>
              <a:t>Relation can only hold between the right types of entities</a:t>
            </a:r>
          </a:p>
          <a:p>
            <a:pPr lvl="2"/>
            <a:r>
              <a:rPr lang="en-US" dirty="0"/>
              <a:t>Words having </a:t>
            </a:r>
            <a:r>
              <a:rPr lang="en-US" i="1" dirty="0">
                <a:solidFill>
                  <a:srgbClr val="0B05FF"/>
                </a:solidFill>
              </a:rPr>
              <a:t>is-a </a:t>
            </a:r>
            <a:r>
              <a:rPr lang="en-US" dirty="0"/>
              <a:t>relation have the same part-of-speech</a:t>
            </a:r>
          </a:p>
          <a:p>
            <a:pPr lvl="2"/>
            <a:r>
              <a:rPr lang="en-US" dirty="0"/>
              <a:t>For relation </a:t>
            </a:r>
            <a:r>
              <a:rPr lang="en-US" i="1" dirty="0">
                <a:solidFill>
                  <a:srgbClr val="0B05FF"/>
                </a:solidFill>
              </a:rPr>
              <a:t>born-in</a:t>
            </a:r>
            <a:r>
              <a:rPr lang="en-US" dirty="0"/>
              <a:t>, the entity types are: (person, location)</a:t>
            </a:r>
          </a:p>
          <a:p>
            <a:pPr lvl="8"/>
            <a:endParaRPr lang="en-US" sz="800" dirty="0"/>
          </a:p>
          <a:p>
            <a:r>
              <a:rPr lang="en-US" dirty="0"/>
              <a:t>Leverage type information to improve multi-relational LSA</a:t>
            </a:r>
          </a:p>
          <a:p>
            <a:pPr lvl="8"/>
            <a:endParaRPr lang="en-US" dirty="0"/>
          </a:p>
          <a:p>
            <a:r>
              <a:rPr lang="en-US" dirty="0"/>
              <a:t>Idea #3: Change the objective function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820" y="188640"/>
            <a:ext cx="8685212" cy="553998"/>
          </a:xfrm>
        </p:spPr>
        <p:txBody>
          <a:bodyPr/>
          <a:lstStyle/>
          <a:p>
            <a:r>
              <a:rPr lang="en-US" dirty="0"/>
              <a:t>Problem: Relational Domain Knowledge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5A5BE-ED96-674B-A2D0-EA4650B47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511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0648"/>
            <a:ext cx="8380412" cy="997196"/>
          </a:xfrm>
        </p:spPr>
        <p:txBody>
          <a:bodyPr/>
          <a:lstStyle/>
          <a:p>
            <a:r>
              <a:rPr lang="en-US" dirty="0"/>
              <a:t>Typed Multi-Relational LSA  (T</a:t>
            </a:r>
            <a:r>
              <a:rPr lang="en-US" sz="3600" dirty="0"/>
              <a:t>RESCAL</a:t>
            </a:r>
            <a:r>
              <a:rPr lang="en-US" dirty="0"/>
              <a:t>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84784"/>
            <a:ext cx="8380412" cy="3508653"/>
          </a:xfrm>
        </p:spPr>
        <p:txBody>
          <a:bodyPr/>
          <a:lstStyle/>
          <a:p>
            <a:r>
              <a:rPr lang="en-US" dirty="0"/>
              <a:t>Only legitimate entities are included in the objective function of tensor decomposition</a:t>
            </a:r>
          </a:p>
          <a:p>
            <a:pPr lvl="8"/>
            <a:endParaRPr lang="en-US" sz="800" dirty="0"/>
          </a:p>
          <a:p>
            <a:r>
              <a:rPr lang="en-US" dirty="0"/>
              <a:t>Benefits of leveraging the type information</a:t>
            </a:r>
          </a:p>
          <a:p>
            <a:pPr lvl="1"/>
            <a:r>
              <a:rPr lang="en-US" dirty="0"/>
              <a:t>Faster model training time</a:t>
            </a:r>
          </a:p>
          <a:p>
            <a:pPr lvl="1"/>
            <a:r>
              <a:rPr lang="en-US" dirty="0"/>
              <a:t>Higher prediction accuracy</a:t>
            </a:r>
          </a:p>
          <a:p>
            <a:pPr lvl="8"/>
            <a:endParaRPr lang="en-US" sz="800" dirty="0"/>
          </a:p>
          <a:p>
            <a:r>
              <a:rPr lang="en-US" dirty="0"/>
              <a:t>Experiments conducted using database</a:t>
            </a:r>
          </a:p>
          <a:p>
            <a:pPr lvl="1"/>
            <a:r>
              <a:rPr lang="en-US" dirty="0"/>
              <a:t>Application to Relation Extraction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93AF42-3F59-7C4C-80DC-469A24A7AE71}"/>
              </a:ext>
            </a:extLst>
          </p:cNvPr>
          <p:cNvSpPr/>
          <p:nvPr/>
        </p:nvSpPr>
        <p:spPr>
          <a:xfrm>
            <a:off x="2392567" y="6030271"/>
            <a:ext cx="435727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DE" sz="1100" dirty="0">
                <a:solidFill>
                  <a:srgbClr val="0B05FF"/>
                </a:solidFill>
              </a:rPr>
              <a:t>Chang, Kai-Wei &amp; Yih, Wen-tau &amp; Yang, Bishan &amp; Meek, Chris. Typed Tensor Decomposition of Knowledge Bases for Relation Extraction. In: Proc. EMNLP-14. </a:t>
            </a:r>
            <a:r>
              <a:rPr lang="en-DE" sz="1100" b="1" dirty="0">
                <a:solidFill>
                  <a:srgbClr val="FF0000"/>
                </a:solidFill>
              </a:rPr>
              <a:t>2014</a:t>
            </a:r>
            <a:r>
              <a:rPr lang="en-DE" sz="1100" dirty="0">
                <a:solidFill>
                  <a:srgbClr val="0B05FF"/>
                </a:solidFill>
              </a:rPr>
              <a:t>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0673A9E-2A54-DC43-B096-80C2DC7BB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34862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 bwMode="auto">
          <a:xfrm>
            <a:off x="3541563" y="2765692"/>
            <a:ext cx="572500" cy="304800"/>
          </a:xfrm>
          <a:prstGeom prst="rect">
            <a:avLst/>
          </a:prstGeom>
          <a:solidFill>
            <a:srgbClr val="92D050"/>
          </a:solidFill>
          <a:ln>
            <a:prstDash val="dash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8640"/>
            <a:ext cx="8380412" cy="553998"/>
          </a:xfrm>
        </p:spPr>
        <p:txBody>
          <a:bodyPr/>
          <a:lstStyle/>
          <a:p>
            <a:r>
              <a:rPr lang="en-US" dirty="0"/>
              <a:t>Typed Tensor Decomposition Objective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125979" y="2369040"/>
            <a:ext cx="1370864" cy="1370864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904889" y="2678736"/>
            <a:ext cx="219311" cy="583287"/>
            <a:chOff x="3733800" y="3836313"/>
            <a:chExt cx="219311" cy="583287"/>
          </a:xfrm>
        </p:grpSpPr>
        <p:sp>
          <p:nvSpPr>
            <p:cNvPr id="47" name="TextBox 46"/>
            <p:cNvSpPr txBox="1"/>
            <p:nvPr/>
          </p:nvSpPr>
          <p:spPr>
            <a:xfrm>
              <a:off x="3743117" y="3836313"/>
              <a:ext cx="20999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</a:rPr>
                <a:t>~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733800" y="3988713"/>
              <a:ext cx="20999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</a:rPr>
                <a:t>~</a:t>
              </a:r>
            </a:p>
          </p:txBody>
        </p:sp>
      </p:grpSp>
      <p:sp>
        <p:nvSpPr>
          <p:cNvPr id="27" name="Rectangle 26"/>
          <p:cNvSpPr/>
          <p:nvPr/>
        </p:nvSpPr>
        <p:spPr bwMode="auto">
          <a:xfrm rot="5400000">
            <a:off x="7435229" y="2323443"/>
            <a:ext cx="583553" cy="1370864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38206" y="2742054"/>
            <a:ext cx="20999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TW" sz="2800" dirty="0">
                <a:solidFill>
                  <a:schemeClr val="tx1"/>
                </a:solidFill>
              </a:rPr>
              <a:t>×</a:t>
            </a:r>
            <a:endParaRPr lang="en-US" sz="2800" dirty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90806" y="2763748"/>
            <a:ext cx="20999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TW" sz="2800" dirty="0">
                <a:solidFill>
                  <a:schemeClr val="tx1"/>
                </a:solidFill>
              </a:rPr>
              <a:t>×</a:t>
            </a:r>
            <a:endParaRPr lang="en-US" sz="2800" dirty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277300" y="2715808"/>
            <a:ext cx="584844" cy="584844"/>
          </a:xfrm>
          <a:prstGeom prst="rect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1066800" y="1748203"/>
                <a:ext cx="609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𝒳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Segoe" pitchFamily="34" charset="0"/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748203"/>
                <a:ext cx="609600" cy="523220"/>
              </a:xfrm>
              <a:prstGeom prst="rect">
                <a:avLst/>
              </a:prstGeom>
              <a:blipFill>
                <a:blip r:embed="rId3"/>
                <a:stretch>
                  <a:fillRect l="-6250" b="-232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3505200" y="1824403"/>
                <a:ext cx="609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𝐀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Segoe" pitchFamily="34" charset="0"/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1824403"/>
                <a:ext cx="60960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7162800" y="2197708"/>
                <a:ext cx="609600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bg2"/>
                  </a:solidFill>
                  <a:latin typeface="Segoe" pitchFamily="34" charset="0"/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197708"/>
                <a:ext cx="609600" cy="530915"/>
              </a:xfrm>
              <a:prstGeom prst="rect">
                <a:avLst/>
              </a:prstGeom>
              <a:blipFill>
                <a:blip r:embed="rId5"/>
                <a:stretch>
                  <a:fillRect l="-41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5281423" y="2067648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Segoe" pitchFamily="34" charset="0"/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1423" y="2067648"/>
                <a:ext cx="609600" cy="584775"/>
              </a:xfrm>
              <a:prstGeom prst="rect">
                <a:avLst/>
              </a:prstGeom>
              <a:blipFill>
                <a:blip r:embed="rId6"/>
                <a:stretch>
                  <a:fillRect l="-4082" r="-6122" b="-1063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ctangle 55"/>
          <p:cNvSpPr/>
          <p:nvPr/>
        </p:nvSpPr>
        <p:spPr bwMode="auto">
          <a:xfrm>
            <a:off x="1125979" y="2765692"/>
            <a:ext cx="1370864" cy="304800"/>
          </a:xfrm>
          <a:prstGeom prst="rect">
            <a:avLst/>
          </a:prstGeom>
          <a:noFill/>
          <a:ln>
            <a:prstDash val="dash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1928223" y="2369040"/>
            <a:ext cx="356883" cy="1370864"/>
          </a:xfrm>
          <a:prstGeom prst="rect">
            <a:avLst/>
          </a:prstGeom>
          <a:noFill/>
          <a:ln>
            <a:prstDash val="dash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1928223" y="2765692"/>
            <a:ext cx="356883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3533679" y="2348359"/>
            <a:ext cx="583553" cy="1370864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>
            <a:off x="7848600" y="2715807"/>
            <a:ext cx="356883" cy="584845"/>
          </a:xfrm>
          <a:prstGeom prst="rect">
            <a:avLst/>
          </a:prstGeom>
          <a:solidFill>
            <a:srgbClr val="92D050"/>
          </a:solidFill>
          <a:ln>
            <a:prstDash val="dash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893276" y="1317892"/>
            <a:ext cx="1659924" cy="46166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Segoe" pitchFamily="34" charset="0"/>
              </a:rPr>
              <a:t>locations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16137" y="4113816"/>
            <a:ext cx="1520526" cy="46166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Segoe" pitchFamily="34" charset="0"/>
              </a:rPr>
              <a:t>persons</a:t>
            </a:r>
          </a:p>
        </p:txBody>
      </p:sp>
      <p:sp>
        <p:nvSpPr>
          <p:cNvPr id="74" name="Freeform 73"/>
          <p:cNvSpPr/>
          <p:nvPr/>
        </p:nvSpPr>
        <p:spPr bwMode="auto">
          <a:xfrm>
            <a:off x="408531" y="2918093"/>
            <a:ext cx="658269" cy="1270688"/>
          </a:xfrm>
          <a:custGeom>
            <a:avLst/>
            <a:gdLst>
              <a:gd name="connsiteX0" fmla="*/ 509367 w 707076"/>
              <a:gd name="connsiteY0" fmla="*/ 963827 h 963827"/>
              <a:gd name="connsiteX1" fmla="*/ 2740 w 707076"/>
              <a:gd name="connsiteY1" fmla="*/ 395416 h 963827"/>
              <a:gd name="connsiteX2" fmla="*/ 707076 w 707076"/>
              <a:gd name="connsiteY2" fmla="*/ 0 h 96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7076" h="963827">
                <a:moveTo>
                  <a:pt x="509367" y="963827"/>
                </a:moveTo>
                <a:cubicBezTo>
                  <a:pt x="239577" y="759940"/>
                  <a:pt x="-30212" y="556054"/>
                  <a:pt x="2740" y="395416"/>
                </a:cubicBezTo>
                <a:cubicBezTo>
                  <a:pt x="35691" y="234778"/>
                  <a:pt x="556735" y="76200"/>
                  <a:pt x="707076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>
              <a:solidFill>
                <a:schemeClr val="bg2"/>
              </a:solidFill>
              <a:effectLst/>
              <a:latin typeface="Segoe Semibold" pitchFamily="34" charset="0"/>
            </a:endParaRPr>
          </a:p>
        </p:txBody>
      </p:sp>
      <p:sp>
        <p:nvSpPr>
          <p:cNvPr id="76" name="Freeform 75"/>
          <p:cNvSpPr/>
          <p:nvPr/>
        </p:nvSpPr>
        <p:spPr bwMode="auto">
          <a:xfrm>
            <a:off x="2133600" y="1556792"/>
            <a:ext cx="2759676" cy="714631"/>
          </a:xfrm>
          <a:custGeom>
            <a:avLst/>
            <a:gdLst>
              <a:gd name="connsiteX0" fmla="*/ 2730844 w 2730844"/>
              <a:gd name="connsiteY0" fmla="*/ 0 h 794331"/>
              <a:gd name="connsiteX1" fmla="*/ 605482 w 2730844"/>
              <a:gd name="connsiteY1" fmla="*/ 135924 h 794331"/>
              <a:gd name="connsiteX2" fmla="*/ 0 w 2730844"/>
              <a:gd name="connsiteY2" fmla="*/ 790832 h 79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30844" h="794331">
                <a:moveTo>
                  <a:pt x="2730844" y="0"/>
                </a:moveTo>
                <a:cubicBezTo>
                  <a:pt x="1895733" y="2059"/>
                  <a:pt x="1060623" y="4119"/>
                  <a:pt x="605482" y="135924"/>
                </a:cubicBezTo>
                <a:cubicBezTo>
                  <a:pt x="150341" y="267729"/>
                  <a:pt x="88557" y="844378"/>
                  <a:pt x="0" y="790832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>
              <a:solidFill>
                <a:schemeClr val="bg2"/>
              </a:solidFill>
              <a:effectLst/>
              <a:latin typeface="Segoe Semibold" pitchFamily="34" charset="0"/>
            </a:endParaRPr>
          </a:p>
        </p:txBody>
      </p:sp>
      <p:sp>
        <p:nvSpPr>
          <p:cNvPr id="82" name="Freeform 81"/>
          <p:cNvSpPr/>
          <p:nvPr/>
        </p:nvSpPr>
        <p:spPr bwMode="auto">
          <a:xfrm>
            <a:off x="6573795" y="1474078"/>
            <a:ext cx="1778254" cy="1219534"/>
          </a:xfrm>
          <a:custGeom>
            <a:avLst/>
            <a:gdLst>
              <a:gd name="connsiteX0" fmla="*/ 0 w 1778254"/>
              <a:gd name="connsiteY0" fmla="*/ 57999 h 1219534"/>
              <a:gd name="connsiteX1" fmla="*/ 1668162 w 1778254"/>
              <a:gd name="connsiteY1" fmla="*/ 132140 h 1219534"/>
              <a:gd name="connsiteX2" fmla="*/ 1482810 w 1778254"/>
              <a:gd name="connsiteY2" fmla="*/ 1219534 h 1219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8254" h="1219534">
                <a:moveTo>
                  <a:pt x="0" y="57999"/>
                </a:moveTo>
                <a:cubicBezTo>
                  <a:pt x="710513" y="-1725"/>
                  <a:pt x="1421027" y="-61449"/>
                  <a:pt x="1668162" y="132140"/>
                </a:cubicBezTo>
                <a:cubicBezTo>
                  <a:pt x="1915297" y="325729"/>
                  <a:pt x="1699053" y="772631"/>
                  <a:pt x="1482810" y="1219534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>
              <a:solidFill>
                <a:schemeClr val="bg2"/>
              </a:solidFill>
              <a:effectLst/>
              <a:latin typeface="Segoe Semibold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527998" y="4109387"/>
            <a:ext cx="2884440" cy="46166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Segoe" pitchFamily="34" charset="0"/>
              </a:rPr>
              <a:t>Relation: </a:t>
            </a:r>
            <a:r>
              <a:rPr lang="en-US" sz="2400" i="1" dirty="0">
                <a:solidFill>
                  <a:schemeClr val="tx1"/>
                </a:solidFill>
                <a:latin typeface="Segoe" pitchFamily="34" charset="0"/>
              </a:rPr>
              <a:t>born-in</a:t>
            </a:r>
          </a:p>
        </p:txBody>
      </p:sp>
      <p:sp>
        <p:nvSpPr>
          <p:cNvPr id="8" name="Freeform 7"/>
          <p:cNvSpPr/>
          <p:nvPr/>
        </p:nvSpPr>
        <p:spPr bwMode="auto">
          <a:xfrm>
            <a:off x="2476500" y="2863807"/>
            <a:ext cx="1021080" cy="1589751"/>
          </a:xfrm>
          <a:custGeom>
            <a:avLst/>
            <a:gdLst>
              <a:gd name="connsiteX0" fmla="*/ 0 w 1021080"/>
              <a:gd name="connsiteY0" fmla="*/ 1486845 h 1589751"/>
              <a:gd name="connsiteX1" fmla="*/ 594360 w 1021080"/>
              <a:gd name="connsiteY1" fmla="*/ 1463985 h 1589751"/>
              <a:gd name="connsiteX2" fmla="*/ 708660 w 1021080"/>
              <a:gd name="connsiteY2" fmla="*/ 237165 h 1589751"/>
              <a:gd name="connsiteX3" fmla="*/ 1021080 w 1021080"/>
              <a:gd name="connsiteY3" fmla="*/ 945 h 158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1080" h="1589751">
                <a:moveTo>
                  <a:pt x="0" y="1486845"/>
                </a:moveTo>
                <a:cubicBezTo>
                  <a:pt x="238125" y="1579555"/>
                  <a:pt x="476250" y="1672265"/>
                  <a:pt x="594360" y="1463985"/>
                </a:cubicBezTo>
                <a:cubicBezTo>
                  <a:pt x="712470" y="1255705"/>
                  <a:pt x="637540" y="481005"/>
                  <a:pt x="708660" y="237165"/>
                </a:cubicBezTo>
                <a:cubicBezTo>
                  <a:pt x="779780" y="-6675"/>
                  <a:pt x="900430" y="-2865"/>
                  <a:pt x="1021080" y="945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>
              <a:solidFill>
                <a:schemeClr val="bg2"/>
              </a:solidFill>
              <a:effectLst/>
              <a:latin typeface="Segoe Semibold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CEB61FB-1D29-4043-8E23-CECAE8A06350}"/>
                  </a:ext>
                </a:extLst>
              </p:cNvPr>
              <p:cNvSpPr txBox="1"/>
              <p:nvPr/>
            </p:nvSpPr>
            <p:spPr>
              <a:xfrm>
                <a:off x="916137" y="5030317"/>
                <a:ext cx="659360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DE" sz="2400" dirty="0"/>
                  <a:t>Impose constraints on embeddings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DE" sz="2400" dirty="0"/>
                  <a:t>How to reprensent instance-of relation?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DE" sz="240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sz="2400" b="0" i="1" baseline="-25000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DE" sz="2400" dirty="0"/>
                  <a:t> = ISA? Types/classes are sets not entities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CEB61FB-1D29-4043-8E23-CECAE8A063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137" y="5030317"/>
                <a:ext cx="6593600" cy="1200329"/>
              </a:xfrm>
              <a:prstGeom prst="rect">
                <a:avLst/>
              </a:prstGeom>
              <a:blipFill>
                <a:blip r:embed="rId7"/>
                <a:stretch>
                  <a:fillRect l="-1346" t="-4211" r="-385" b="-1052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FCEFDBE4-9B3C-1E45-806F-9790EB7FCEDF}"/>
              </a:ext>
            </a:extLst>
          </p:cNvPr>
          <p:cNvSpPr/>
          <p:nvPr/>
        </p:nvSpPr>
        <p:spPr>
          <a:xfrm>
            <a:off x="2496843" y="662877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200" dirty="0">
                <a:solidFill>
                  <a:schemeClr val="bg1"/>
                </a:solidFill>
              </a:rPr>
              <a:t>Kai-Wei Chang, Scott Wen-tau Yih, Bishan Yang &amp; Chris Meek</a:t>
            </a:r>
          </a:p>
        </p:txBody>
      </p: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AF04F5E4-3831-2D47-B704-821B929BB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604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74" grpId="0" animBg="1"/>
      <p:bldP spid="76" grpId="0" animBg="1"/>
      <p:bldP spid="82" grpId="0" animBg="1"/>
      <p:bldP spid="83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03433" y="1377666"/>
            <a:ext cx="8740143" cy="380347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Reconstruction error: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Improvements in learning time</a:t>
            </a:r>
          </a:p>
          <a:p>
            <a:r>
              <a:rPr lang="en-US" dirty="0">
                <a:solidFill>
                  <a:schemeClr val="tx1"/>
                </a:solidFill>
              </a:rPr>
              <a:t>Performance improvements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Typed</a:t>
            </a:r>
            <a:r>
              <a:rPr lang="en-US" sz="3200" dirty="0"/>
              <a:t> Tensor Decomposition Objective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887602" y="1259520"/>
                <a:ext cx="3436588" cy="9691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35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353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353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353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353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2353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353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353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353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𝒳</m:t>
                                      </m:r>
                                    </m:e>
                                    <m:sub>
                                      <m:r>
                                        <a:rPr lang="en-US" sz="2353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2353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r>
                                    <a:rPr lang="en-US" sz="2353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353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353" b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𝐀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353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353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sz="2353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sub>
                                      </m:sSub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353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353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ℛ</m:t>
                                      </m:r>
                                    </m:e>
                                    <m:sub>
                                      <m:r>
                                        <a:rPr lang="en-US" sz="2353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US" sz="2353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353" b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𝐀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353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353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sz="2353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en-US" sz="2353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b>
                              <m:r>
                                <a:rPr lang="en-US" sz="2353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en-US" sz="2353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353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7602" y="1259520"/>
                <a:ext cx="3436588" cy="969190"/>
              </a:xfrm>
              <a:prstGeom prst="rect">
                <a:avLst/>
              </a:prstGeom>
              <a:blipFill>
                <a:blip r:embed="rId3"/>
                <a:stretch>
                  <a:fillRect l="-22878" t="-135065" b="-18571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 bwMode="auto">
          <a:xfrm>
            <a:off x="3167491" y="3143952"/>
            <a:ext cx="561294" cy="298834"/>
          </a:xfrm>
          <a:prstGeom prst="rect">
            <a:avLst/>
          </a:prstGeom>
          <a:solidFill>
            <a:srgbClr val="92D050"/>
          </a:solidFill>
          <a:ln w="12700">
            <a:solidFill>
              <a:schemeClr val="accent2">
                <a:lumMod val="75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7580" tIns="53790" rIns="107580" bIns="53790" numCol="1" rtlCol="0" anchor="ctr" anchorCtr="0" compatLnSpc="1">
            <a:prstTxWarp prst="textNoShape">
              <a:avLst/>
            </a:prstTxWarp>
          </a:bodyPr>
          <a:lstStyle/>
          <a:p>
            <a:pPr algn="ctr" defTabSz="1075463"/>
            <a:endParaRPr lang="en-US" sz="2843" dirty="0">
              <a:solidFill>
                <a:schemeClr val="tx1"/>
              </a:solidFill>
              <a:latin typeface="Segoe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543281" y="3058702"/>
            <a:ext cx="219129" cy="571840"/>
            <a:chOff x="3733800" y="3836313"/>
            <a:chExt cx="223504" cy="583257"/>
          </a:xfrm>
        </p:grpSpPr>
        <p:sp>
          <p:nvSpPr>
            <p:cNvPr id="8" name="TextBox 7"/>
            <p:cNvSpPr txBox="1"/>
            <p:nvPr/>
          </p:nvSpPr>
          <p:spPr>
            <a:xfrm>
              <a:off x="3743117" y="3836313"/>
              <a:ext cx="214187" cy="43085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745" dirty="0"/>
                <a:t>~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733800" y="3988713"/>
              <a:ext cx="214187" cy="43085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745" dirty="0"/>
                <a:t>~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046583" y="3120778"/>
            <a:ext cx="352661" cy="4224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TW" sz="2745" dirty="0"/>
              <a:t>×</a:t>
            </a:r>
            <a:endParaRPr lang="en-US" sz="2745" dirty="0">
              <a:latin typeface="Segoe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64877" y="3142047"/>
            <a:ext cx="352661" cy="4224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TW" sz="2745" dirty="0"/>
              <a:t>×</a:t>
            </a:r>
            <a:endParaRPr lang="en-US" sz="2745" dirty="0">
              <a:latin typeface="Segoe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869252" y="3095045"/>
            <a:ext cx="573396" cy="57339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7580" tIns="53790" rIns="107580" bIns="53790" numCol="1" rtlCol="0" anchor="ctr" anchorCtr="0" compatLnSpc="1">
            <a:prstTxWarp prst="textNoShape">
              <a:avLst/>
            </a:prstTxWarp>
          </a:bodyPr>
          <a:lstStyle/>
          <a:p>
            <a:pPr algn="ctr" defTabSz="1075463"/>
            <a:endParaRPr lang="en-US" sz="1569" dirty="0">
              <a:solidFill>
                <a:schemeClr val="tx1"/>
              </a:solidFill>
              <a:latin typeface="Segoe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90386" y="2504598"/>
                <a:ext cx="597667" cy="512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745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745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𝒳</m:t>
                          </m:r>
                        </m:e>
                        <m:sub>
                          <m:r>
                            <a:rPr lang="en-US" sz="2745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2745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745" dirty="0">
                  <a:latin typeface="Segoe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386" y="2504598"/>
                <a:ext cx="597667" cy="512978"/>
              </a:xfrm>
              <a:prstGeom prst="rect">
                <a:avLst/>
              </a:prstGeom>
              <a:blipFill>
                <a:blip r:embed="rId4"/>
                <a:stretch>
                  <a:fillRect l="-4167" b="-731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131840" y="2504598"/>
                <a:ext cx="597667" cy="552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745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745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  <m:sub>
                          <m:sSub>
                            <m:sSubPr>
                              <m:ctrlPr>
                                <a:rPr lang="en-US" sz="2745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745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745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745" dirty="0">
                  <a:solidFill>
                    <a:srgbClr val="FF0000"/>
                  </a:solidFill>
                  <a:latin typeface="Segoe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40" y="2504598"/>
                <a:ext cx="597667" cy="552584"/>
              </a:xfrm>
              <a:prstGeom prst="rect">
                <a:avLst/>
              </a:prstGeom>
              <a:blipFill>
                <a:blip r:embed="rId5"/>
                <a:stretch>
                  <a:fillRect l="-4167" r="-8333" b="-454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266335" y="2504599"/>
                <a:ext cx="597667" cy="5800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745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745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  <m:sub>
                          <m:sSub>
                            <m:sSubPr>
                              <m:ctrlPr>
                                <a:rPr lang="en-US" sz="2745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745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745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sub>
                        <m:sup>
                          <m:r>
                            <a:rPr lang="en-US" sz="2745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</m:oMath>
                  </m:oMathPara>
                </a14:m>
                <a:endParaRPr lang="en-US" sz="2745" dirty="0">
                  <a:solidFill>
                    <a:srgbClr val="FF0000"/>
                  </a:solidFill>
                  <a:latin typeface="Segoe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6335" y="2504599"/>
                <a:ext cx="597667" cy="580056"/>
              </a:xfrm>
              <a:prstGeom prst="rect">
                <a:avLst/>
              </a:prstGeom>
              <a:blipFill>
                <a:blip r:embed="rId6"/>
                <a:stretch>
                  <a:fillRect l="-4167" r="-10417" b="-217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873294" y="2444249"/>
                <a:ext cx="597667" cy="573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13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74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3137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745" dirty="0">
                  <a:latin typeface="Segoe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294" y="2444249"/>
                <a:ext cx="597667" cy="573328"/>
              </a:xfrm>
              <a:prstGeom prst="rect">
                <a:avLst/>
              </a:prstGeom>
              <a:blipFill>
                <a:blip r:embed="rId7"/>
                <a:stretch>
                  <a:fillRect l="-4167" r="-6250" b="-86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 bwMode="auto">
          <a:xfrm>
            <a:off x="1585732" y="3143952"/>
            <a:ext cx="349897" cy="298834"/>
          </a:xfrm>
          <a:prstGeom prst="rect">
            <a:avLst/>
          </a:prstGeom>
          <a:solidFill>
            <a:srgbClr val="1555A4"/>
          </a:solidFill>
          <a:ln w="12700">
            <a:solidFill>
              <a:srgbClr val="1555A4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7580" tIns="53790" rIns="107580" bIns="53790" numCol="1" rtlCol="0" anchor="ctr" anchorCtr="0" compatLnSpc="1">
            <a:prstTxWarp prst="textNoShape">
              <a:avLst/>
            </a:prstTxWarp>
          </a:bodyPr>
          <a:lstStyle/>
          <a:p>
            <a:pPr algn="ctr" defTabSz="1075463"/>
            <a:endParaRPr lang="en-US" sz="2843" dirty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7390221" y="3095044"/>
            <a:ext cx="349897" cy="573397"/>
          </a:xfrm>
          <a:prstGeom prst="rect">
            <a:avLst/>
          </a:prstGeom>
          <a:solidFill>
            <a:srgbClr val="92D050"/>
          </a:solidFill>
          <a:ln w="12700">
            <a:solidFill>
              <a:schemeClr val="accent2">
                <a:lumMod val="75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7580" tIns="53790" rIns="107580" bIns="53790" numCol="1" rtlCol="0" anchor="ctr" anchorCtr="0" compatLnSpc="1">
            <a:prstTxWarp prst="textNoShape">
              <a:avLst/>
            </a:prstTxWarp>
          </a:bodyPr>
          <a:lstStyle/>
          <a:p>
            <a:pPr algn="ctr" defTabSz="1075463"/>
            <a:endParaRPr lang="en-US" sz="2843" dirty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92CBED-C790-664E-A93C-E4C1101085AC}"/>
              </a:ext>
            </a:extLst>
          </p:cNvPr>
          <p:cNvSpPr/>
          <p:nvPr/>
        </p:nvSpPr>
        <p:spPr>
          <a:xfrm>
            <a:off x="2496843" y="662877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200" dirty="0">
                <a:solidFill>
                  <a:schemeClr val="bg1"/>
                </a:solidFill>
              </a:rPr>
              <a:t>Kai-Wei Chang, Scott Wen-tau Yih, Bishan Yang &amp; Chris Meek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CA8D3483-EA6E-A640-A702-371DE8ABF4AE}"/>
              </a:ext>
            </a:extLst>
          </p:cNvPr>
          <p:cNvSpPr txBox="1">
            <a:spLocks/>
          </p:cNvSpPr>
          <p:nvPr/>
        </p:nvSpPr>
        <p:spPr>
          <a:xfrm>
            <a:off x="7956550" y="6381328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050" smtClean="0"/>
              <a:pPr algn="r">
                <a:defRPr/>
              </a:pPr>
              <a:t>45</a:t>
            </a:fld>
            <a:endParaRPr lang="de-DE" sz="105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D36C5C-E47F-A340-901F-CCBD787D01AD}"/>
              </a:ext>
            </a:extLst>
          </p:cNvPr>
          <p:cNvSpPr/>
          <p:nvPr/>
        </p:nvSpPr>
        <p:spPr>
          <a:xfrm>
            <a:off x="2392567" y="6030271"/>
            <a:ext cx="435727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DE" sz="1100" dirty="0">
                <a:solidFill>
                  <a:srgbClr val="0B05FF"/>
                </a:solidFill>
              </a:rPr>
              <a:t>Chang, Kai-Wei &amp; Yih, Wen-tau &amp; Yang, Bishan &amp; Meek, Chris. Typed Tensor Decomposition of Knowledge Bases for Relation Extraction. In: Proc. EMNLP-14. </a:t>
            </a:r>
            <a:r>
              <a:rPr lang="en-DE" sz="1100" b="1" dirty="0">
                <a:solidFill>
                  <a:srgbClr val="FF0000"/>
                </a:solidFill>
              </a:rPr>
              <a:t>2014</a:t>
            </a:r>
            <a:r>
              <a:rPr lang="en-DE" sz="1100" dirty="0">
                <a:solidFill>
                  <a:srgbClr val="0B05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0965380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1268760"/>
                <a:ext cx="8380412" cy="3014736"/>
              </a:xfrm>
            </p:spPr>
            <p:txBody>
              <a:bodyPr/>
              <a:lstStyle/>
              <a:p>
                <a:r>
                  <a:rPr lang="en-US" dirty="0">
                    <a:solidFill>
                      <a:srgbClr val="0B05FF"/>
                    </a:solidFill>
                  </a:rPr>
                  <a:t>Entity Retrieval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?)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One positive entity with 100 negative entities</a:t>
                </a:r>
              </a:p>
              <a:p>
                <a:r>
                  <a:rPr lang="en-US" dirty="0">
                    <a:solidFill>
                      <a:srgbClr val="0B05FF"/>
                    </a:solidFill>
                  </a:rPr>
                  <a:t>Relation Retrieval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?,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Positive entity pairs with equal number of negative pairs</a:t>
                </a:r>
              </a:p>
              <a:p>
                <a:pPr lvl="8"/>
                <a:endParaRPr lang="en-US" sz="8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268760"/>
                <a:ext cx="8380412" cy="3014736"/>
              </a:xfrm>
              <a:blipFill>
                <a:blip r:embed="rId3"/>
                <a:stretch>
                  <a:fillRect l="-1364" t="-167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766D44DB-6897-984F-98BC-B145DEF8C0ED}"/>
              </a:ext>
            </a:extLst>
          </p:cNvPr>
          <p:cNvSpPr txBox="1">
            <a:spLocks/>
          </p:cNvSpPr>
          <p:nvPr/>
        </p:nvSpPr>
        <p:spPr>
          <a:xfrm>
            <a:off x="7956550" y="6378986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46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20590526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A7DA8-E664-3E44-8965-C3B87262C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RESCAL: Graphical Model in Plate Notation</a:t>
            </a:r>
          </a:p>
        </p:txBody>
      </p:sp>
      <p:pic>
        <p:nvPicPr>
          <p:cNvPr id="6" name="Content Placeholder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542C2A60-27C8-0F4D-8CDD-F407FEEA1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12414" y="2270760"/>
            <a:ext cx="3448167" cy="348619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A04DA-1FE2-FE4C-8573-BAB35277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A37715-1062-6D4F-93A3-8EBF815C473A}"/>
              </a:ext>
            </a:extLst>
          </p:cNvPr>
          <p:cNvSpPr/>
          <p:nvPr/>
        </p:nvSpPr>
        <p:spPr>
          <a:xfrm>
            <a:off x="2297113" y="6016079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100" dirty="0">
                <a:solidFill>
                  <a:srgbClr val="0305FF"/>
                </a:solidFill>
              </a:rPr>
              <a:t>Nickel, M, Tresp, V, Kriegel, HP: Factorizing YAGO. Scalable Machine Learning for Linked Data. In Proceedings of the 21st International World Wide Web Conference, </a:t>
            </a:r>
            <a:r>
              <a:rPr lang="en-DE" sz="1100" b="1" dirty="0">
                <a:solidFill>
                  <a:srgbClr val="FF0000"/>
                </a:solidFill>
              </a:rPr>
              <a:t>2012</a:t>
            </a:r>
            <a:r>
              <a:rPr lang="en-DE" sz="1100" dirty="0">
                <a:solidFill>
                  <a:srgbClr val="0305FF"/>
                </a:solidFill>
              </a:rPr>
              <a:t>.</a:t>
            </a:r>
          </a:p>
          <a:p>
            <a:endParaRPr lang="en-DE" sz="1100" dirty="0">
              <a:solidFill>
                <a:srgbClr val="0305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D8BA4B7-4AF9-CF41-88B5-08D6BE66C4EF}"/>
                  </a:ext>
                </a:extLst>
              </p:cNvPr>
              <p:cNvSpPr>
                <a:spLocks noGrp="1"/>
              </p:cNvSpPr>
              <p:nvPr>
                <p:ph type="body" idx="4294967295"/>
              </p:nvPr>
            </p:nvSpPr>
            <p:spPr>
              <a:xfrm>
                <a:off x="457200" y="1196975"/>
                <a:ext cx="3898776" cy="4968875"/>
              </a:xfrm>
            </p:spPr>
            <p:txBody>
              <a:bodyPr/>
              <a:lstStyle/>
              <a:p>
                <a:r>
                  <a:rPr lang="en-DE" dirty="0"/>
                  <a:t>Tensor factorization can be seen as a probabilistic model</a:t>
                </a:r>
              </a:p>
              <a:p>
                <a:pPr lvl="1"/>
                <a:r>
                  <a:rPr lang="en-DE" dirty="0"/>
                  <a:t>Specified here in plate notation</a:t>
                </a:r>
              </a:p>
              <a:p>
                <a:r>
                  <a:rPr lang="en-DE" dirty="0"/>
                  <a:t>With appropriate CPTs, queries for the distribution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DE" dirty="0"/>
                  <a:t> can be answered</a:t>
                </a:r>
              </a:p>
              <a:p>
                <a:r>
                  <a:rPr lang="en-DE" dirty="0"/>
                  <a:t>Can be used for prediction of unknown facts</a:t>
                </a:r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D8BA4B7-4AF9-CF41-88B5-08D6BE66C4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457200" y="1196975"/>
                <a:ext cx="3898776" cy="4968875"/>
              </a:xfrm>
              <a:blipFill>
                <a:blip r:embed="rId4"/>
                <a:stretch>
                  <a:fillRect l="-2922" t="-1276" r="-2273" b="-510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17BD5CE-C2C1-9046-ABD8-9C4FE131E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6" y="1268760"/>
            <a:ext cx="3812390" cy="10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474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64A66-33DE-F743-82E5-3BF052872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Types of Relations</a:t>
            </a:r>
          </a:p>
        </p:txBody>
      </p:sp>
      <p:pic>
        <p:nvPicPr>
          <p:cNvPr id="6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5E6D66F-98A3-B947-B8B6-E4F084187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052736"/>
            <a:ext cx="5565513" cy="317541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F927E-0B73-C940-8AD8-BAD80E911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780F4A-FD2A-F746-81CB-75F0FB92FC04}"/>
              </a:ext>
            </a:extLst>
          </p:cNvPr>
          <p:cNvSpPr/>
          <p:nvPr/>
        </p:nvSpPr>
        <p:spPr>
          <a:xfrm>
            <a:off x="4350127" y="1928552"/>
            <a:ext cx="4599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if </a:t>
            </a:r>
            <a:r>
              <a:rPr lang="en-US" i="1" dirty="0"/>
              <a:t>R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, </a:t>
            </a:r>
            <a:r>
              <a:rPr lang="en-US" i="1" dirty="0"/>
              <a:t>b</a:t>
            </a:r>
            <a:r>
              <a:rPr lang="en-US" dirty="0"/>
              <a:t>) with </a:t>
            </a:r>
            <a:r>
              <a:rPr lang="en-US" i="1" dirty="0"/>
              <a:t>a</a:t>
            </a:r>
            <a:r>
              <a:rPr lang="en-US" dirty="0"/>
              <a:t> ≠ </a:t>
            </a:r>
            <a:r>
              <a:rPr lang="en-US" i="1" dirty="0"/>
              <a:t>b</a:t>
            </a:r>
            <a:r>
              <a:rPr lang="en-US" dirty="0"/>
              <a:t>, then </a:t>
            </a:r>
            <a:r>
              <a:rPr lang="en-US" i="1" dirty="0"/>
              <a:t>R</a:t>
            </a:r>
            <a:r>
              <a:rPr lang="en-US" dirty="0"/>
              <a:t>(</a:t>
            </a:r>
            <a:r>
              <a:rPr lang="en-US" i="1" dirty="0"/>
              <a:t>b</a:t>
            </a:r>
            <a:r>
              <a:rPr lang="en-US" dirty="0"/>
              <a:t>, </a:t>
            </a:r>
            <a:r>
              <a:rPr lang="en-US" i="1" dirty="0"/>
              <a:t>a</a:t>
            </a:r>
            <a:r>
              <a:rPr lang="en-US" dirty="0"/>
              <a:t>) must not hold,</a:t>
            </a:r>
            <a:endParaRPr lang="en-DE" dirty="0"/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ABBC97DA-8B44-4C41-893E-7612EB3BE2D4}"/>
              </a:ext>
            </a:extLst>
          </p:cNvPr>
          <p:cNvSpPr/>
          <p:nvPr/>
        </p:nvSpPr>
        <p:spPr>
          <a:xfrm>
            <a:off x="4885599" y="2491389"/>
            <a:ext cx="3528392" cy="1364621"/>
          </a:xfrm>
          <a:prstGeom prst="cloudCallout">
            <a:avLst>
              <a:gd name="adj1" fmla="val -43046"/>
              <a:gd name="adj2" fmla="val -5517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chemeClr val="tx1"/>
                </a:solidFill>
              </a:rPr>
              <a:t>Asymmetric =</a:t>
            </a:r>
            <a:br>
              <a:rPr lang="en-DE" dirty="0">
                <a:solidFill>
                  <a:schemeClr val="tx1"/>
                </a:solidFill>
              </a:rPr>
            </a:br>
            <a:r>
              <a:rPr lang="en-DE" dirty="0">
                <a:solidFill>
                  <a:schemeClr val="tx1"/>
                </a:solidFill>
              </a:rPr>
              <a:t>antisymmetric and irreflexive</a:t>
            </a:r>
          </a:p>
        </p:txBody>
      </p:sp>
    </p:spTree>
    <p:extLst>
      <p:ext uri="{BB962C8B-B14F-4D97-AF65-F5344CB8AC3E}">
        <p14:creationId xmlns:p14="http://schemas.microsoft.com/office/powerpoint/2010/main" val="18756144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94733" y="3784599"/>
            <a:ext cx="3816659" cy="457200"/>
            <a:chOff x="825454" y="6002866"/>
            <a:chExt cx="3816659" cy="457200"/>
          </a:xfrm>
        </p:grpSpPr>
        <p:pic>
          <p:nvPicPr>
            <p:cNvPr id="6" name="Picture 5" descr="Screen Shot 2016-02-23 at 2.21.32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5454" y="6138331"/>
              <a:ext cx="3816659" cy="24553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825454" y="6002866"/>
              <a:ext cx="3661880" cy="4572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288" y="1384301"/>
            <a:ext cx="3119293" cy="2247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07904" y="1456809"/>
            <a:ext cx="4891927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305FF"/>
                </a:solidFill>
              </a:rPr>
              <a:t>TransE</a:t>
            </a:r>
            <a:r>
              <a:rPr lang="en-US" sz="2400" dirty="0">
                <a:solidFill>
                  <a:srgbClr val="0305FF"/>
                </a:solidFill>
              </a:rPr>
              <a:t>: Translating Embeddings</a:t>
            </a:r>
            <a:r>
              <a:rPr lang="en-US" sz="2400" dirty="0"/>
              <a:t>: </a:t>
            </a:r>
            <a:br>
              <a:rPr lang="en-US" sz="2400" dirty="0"/>
            </a:br>
            <a:r>
              <a:rPr lang="en-US" sz="2400" dirty="0"/>
              <a:t>Find an embedding for entities and relations so that R(X,Y) </a:t>
            </a:r>
            <a:r>
              <a:rPr lang="en-US" sz="2400" dirty="0" err="1"/>
              <a:t>iff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v</a:t>
            </a:r>
            <a:r>
              <a:rPr lang="en-US" sz="2400" baseline="-25000" dirty="0" err="1">
                <a:solidFill>
                  <a:srgbClr val="008000"/>
                </a:solidFill>
              </a:rPr>
              <a:t>Y</a:t>
            </a:r>
            <a:r>
              <a:rPr lang="en-US" sz="2400" dirty="0" err="1">
                <a:solidFill>
                  <a:srgbClr val="008000"/>
                </a:solidFill>
              </a:rPr>
              <a:t>-</a:t>
            </a:r>
            <a:r>
              <a:rPr lang="en-US" sz="2400" b="1" dirty="0" err="1">
                <a:solidFill>
                  <a:srgbClr val="008000"/>
                </a:solidFill>
              </a:rPr>
              <a:t>v</a:t>
            </a:r>
            <a:r>
              <a:rPr lang="en-US" sz="2400" baseline="-25000" dirty="0" err="1">
                <a:solidFill>
                  <a:srgbClr val="008000"/>
                </a:solidFill>
              </a:rPr>
              <a:t>X</a:t>
            </a:r>
            <a:r>
              <a:rPr lang="en-US" sz="2400" dirty="0">
                <a:solidFill>
                  <a:srgbClr val="008000"/>
                </a:solidFill>
              </a:rPr>
              <a:t> ~= </a:t>
            </a:r>
            <a:r>
              <a:rPr lang="en-US" sz="2400" b="1" dirty="0" err="1">
                <a:solidFill>
                  <a:srgbClr val="008000"/>
                </a:solidFill>
              </a:rPr>
              <a:t>v</a:t>
            </a:r>
            <a:r>
              <a:rPr lang="en-US" sz="2400" baseline="-25000" dirty="0" err="1">
                <a:solidFill>
                  <a:srgbClr val="008000"/>
                </a:solidFill>
              </a:rPr>
              <a:t>R</a:t>
            </a:r>
            <a:endParaRPr lang="en-US" sz="2400" baseline="-25000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07733" y="2436799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8000"/>
                </a:solidFill>
              </a:rPr>
              <a:t>v</a:t>
            </a:r>
            <a:r>
              <a:rPr lang="en-US" baseline="-25000" dirty="0" err="1">
                <a:solidFill>
                  <a:srgbClr val="008000"/>
                </a:solidFill>
              </a:rPr>
              <a:t>Y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0675" y="2988057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8000"/>
                </a:solidFill>
              </a:rPr>
              <a:t>v</a:t>
            </a:r>
            <a:r>
              <a:rPr lang="en-US" baseline="-25000" dirty="0" err="1">
                <a:solidFill>
                  <a:srgbClr val="008000"/>
                </a:solidFill>
              </a:rPr>
              <a:t>X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01800" y="3020829"/>
            <a:ext cx="38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8000"/>
                </a:solidFill>
              </a:rPr>
              <a:t>v</a:t>
            </a:r>
            <a:r>
              <a:rPr lang="en-US" baseline="-25000" dirty="0" err="1">
                <a:solidFill>
                  <a:srgbClr val="008000"/>
                </a:solidFill>
              </a:rPr>
              <a:t>R</a:t>
            </a:r>
            <a:endParaRPr lang="en-US" baseline="-25000" dirty="0">
              <a:solidFill>
                <a:srgbClr val="0080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Using Learned Relational Networks for IR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7B186A-598E-8C4E-A728-B04760D15432}"/>
              </a:ext>
            </a:extLst>
          </p:cNvPr>
          <p:cNvSpPr txBox="1"/>
          <p:nvPr/>
        </p:nvSpPr>
        <p:spPr>
          <a:xfrm>
            <a:off x="4222018" y="2903677"/>
            <a:ext cx="46406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400" dirty="0"/>
              <a:t>Instead of words, also named entities (represented by words) can be embedded</a:t>
            </a:r>
          </a:p>
          <a:p>
            <a:endParaRPr lang="en-DE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3AFCDE-A96C-F24F-825E-D330FA689AC8}"/>
              </a:ext>
            </a:extLst>
          </p:cNvPr>
          <p:cNvSpPr/>
          <p:nvPr/>
        </p:nvSpPr>
        <p:spPr>
          <a:xfrm>
            <a:off x="2796246" y="6044525"/>
            <a:ext cx="390028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305FF"/>
                </a:solidFill>
              </a:rPr>
              <a:t>Antoine </a:t>
            </a:r>
            <a:r>
              <a:rPr lang="en-US" sz="1100" dirty="0" err="1">
                <a:solidFill>
                  <a:srgbClr val="0305FF"/>
                </a:solidFill>
              </a:rPr>
              <a:t>Bordes</a:t>
            </a:r>
            <a:r>
              <a:rPr lang="en-US" sz="1100" dirty="0">
                <a:solidFill>
                  <a:srgbClr val="0305FF"/>
                </a:solidFill>
              </a:rPr>
              <a:t>, Nicolas </a:t>
            </a:r>
            <a:r>
              <a:rPr lang="en-US" sz="1100" dirty="0" err="1">
                <a:solidFill>
                  <a:srgbClr val="0305FF"/>
                </a:solidFill>
              </a:rPr>
              <a:t>Usunier</a:t>
            </a:r>
            <a:r>
              <a:rPr lang="en-US" sz="1100" dirty="0">
                <a:solidFill>
                  <a:srgbClr val="0305FF"/>
                </a:solidFill>
              </a:rPr>
              <a:t>, Alberto Garcia-Durán, Jason Weston, and Oksana </a:t>
            </a:r>
            <a:r>
              <a:rPr lang="en-US" sz="1100" dirty="0" err="1">
                <a:solidFill>
                  <a:srgbClr val="0305FF"/>
                </a:solidFill>
              </a:rPr>
              <a:t>Yakhnenko</a:t>
            </a:r>
            <a:r>
              <a:rPr lang="en-US" sz="1100" dirty="0">
                <a:solidFill>
                  <a:srgbClr val="0305FF"/>
                </a:solidFill>
              </a:rPr>
              <a:t>. Translating embeddings for modeling multi-relational data. In Proceedings NIPS </a:t>
            </a:r>
            <a:r>
              <a:rPr lang="en-US" sz="1100" b="1" dirty="0">
                <a:solidFill>
                  <a:srgbClr val="FF0000"/>
                </a:solidFill>
              </a:rPr>
              <a:t>2013</a:t>
            </a:r>
            <a:r>
              <a:rPr lang="en-US" sz="1100" dirty="0">
                <a:solidFill>
                  <a:srgbClr val="0305FF"/>
                </a:solidFill>
              </a:rPr>
              <a:t>.</a:t>
            </a:r>
            <a:endParaRPr lang="en-DE" sz="1100" dirty="0">
              <a:solidFill>
                <a:srgbClr val="0305FF"/>
              </a:solidFill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C1AC5A1-5A2D-FD47-9BEA-904F0C015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58D85428-FF6E-8D4B-A12D-2FE2DEE41D8B}"/>
              </a:ext>
            </a:extLst>
          </p:cNvPr>
          <p:cNvSpPr/>
          <p:nvPr/>
        </p:nvSpPr>
        <p:spPr>
          <a:xfrm>
            <a:off x="4439000" y="4216956"/>
            <a:ext cx="4211960" cy="1535405"/>
          </a:xfrm>
          <a:prstGeom prst="cloudCallout">
            <a:avLst>
              <a:gd name="adj1" fmla="val -42064"/>
              <a:gd name="adj2" fmla="val -5202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DE" dirty="0">
                <a:solidFill>
                  <a:schemeClr val="tx1"/>
                </a:solidFill>
              </a:rPr>
              <a:t>Two entities can be associated automatically</a:t>
            </a:r>
          </a:p>
        </p:txBody>
      </p:sp>
    </p:spTree>
    <p:extLst>
      <p:ext uri="{BB962C8B-B14F-4D97-AF65-F5344CB8AC3E}">
        <p14:creationId xmlns:p14="http://schemas.microsoft.com/office/powerpoint/2010/main" val="267977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E36BF-1F7F-7741-B84A-7C074FCA9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</a:t>
            </a:r>
            <a:r>
              <a:rPr lang="en-DE" dirty="0"/>
              <a:t>cap: Latent Semantic Analysis (LSA, ca. 1990)</a:t>
            </a:r>
          </a:p>
        </p:txBody>
      </p:sp>
      <p:pic>
        <p:nvPicPr>
          <p:cNvPr id="6" name="Content Placeholder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0A59346-A515-7D4A-8911-CF631C481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794" y="1253378"/>
            <a:ext cx="8229600" cy="48560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9A903-2203-C14C-8DD8-A53B9DFDE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43199E-0226-7249-9C18-B19E1F0CF588}"/>
              </a:ext>
            </a:extLst>
          </p:cNvPr>
          <p:cNvSpPr/>
          <p:nvPr/>
        </p:nvSpPr>
        <p:spPr>
          <a:xfrm>
            <a:off x="1979712" y="6639722"/>
            <a:ext cx="5400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DE" sz="1100" dirty="0">
                <a:solidFill>
                  <a:schemeClr val="bg1"/>
                </a:solidFill>
              </a:rPr>
              <a:t>Michael Heck, The World of Word Vectors: Dialog Systems and Machine Learning, 2019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69F957-59E7-134C-BD4E-B7F1D9F38343}"/>
              </a:ext>
            </a:extLst>
          </p:cNvPr>
          <p:cNvSpPr txBox="1"/>
          <p:nvPr/>
        </p:nvSpPr>
        <p:spPr>
          <a:xfrm rot="16200000">
            <a:off x="345411" y="3609695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terms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2A1F34-102C-F945-81B3-057F0DBAC20D}"/>
              </a:ext>
            </a:extLst>
          </p:cNvPr>
          <p:cNvSpPr txBox="1"/>
          <p:nvPr/>
        </p:nvSpPr>
        <p:spPr>
          <a:xfrm>
            <a:off x="922372" y="2780928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documents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loud Callout 8">
                <a:extLst>
                  <a:ext uri="{FF2B5EF4-FFF2-40B4-BE49-F238E27FC236}">
                    <a16:creationId xmlns:a16="http://schemas.microsoft.com/office/drawing/2014/main" id="{31656DC7-8686-814A-83AB-45889CCC95F5}"/>
                  </a:ext>
                </a:extLst>
              </p:cNvPr>
              <p:cNvSpPr/>
              <p:nvPr/>
            </p:nvSpPr>
            <p:spPr>
              <a:xfrm>
                <a:off x="6372374" y="763588"/>
                <a:ext cx="3168352" cy="1474261"/>
              </a:xfrm>
              <a:prstGeom prst="cloudCallout">
                <a:avLst>
                  <a:gd name="adj1" fmla="val -46840"/>
                  <a:gd name="adj2" fmla="val 53898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DE" dirty="0">
                    <a:solidFill>
                      <a:sysClr val="windowText" lastClr="000000"/>
                    </a:solidFill>
                  </a:rPr>
                  <a:t>Rank reduction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DE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de-DE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sSub>
                      <m:sSubPr>
                        <m:ctrlPr>
                          <a:rPr lang="de-DE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p>
                      <m:sSupPr>
                        <m:ctrlPr>
                          <a:rPr lang="de-DE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de-DE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DE" dirty="0">
                    <a:solidFill>
                      <a:sysClr val="windowText" lastClr="000000"/>
                    </a:solidFill>
                  </a:rPr>
                  <a:t>with singular values set to 0 </a:t>
                </a:r>
              </a:p>
            </p:txBody>
          </p:sp>
        </mc:Choice>
        <mc:Fallback xmlns="">
          <p:sp>
            <p:nvSpPr>
              <p:cNvPr id="9" name="Cloud Callout 8">
                <a:extLst>
                  <a:ext uri="{FF2B5EF4-FFF2-40B4-BE49-F238E27FC236}">
                    <a16:creationId xmlns:a16="http://schemas.microsoft.com/office/drawing/2014/main" id="{31656DC7-8686-814A-83AB-45889CCC95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374" y="763588"/>
                <a:ext cx="3168352" cy="1474261"/>
              </a:xfrm>
              <a:prstGeom prst="cloudCallout">
                <a:avLst>
                  <a:gd name="adj1" fmla="val -46840"/>
                  <a:gd name="adj2" fmla="val 53898"/>
                </a:avLst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442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05FBF-EDB0-D74C-A5BC-9BDCEE6CC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TransE: Additive Scoring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F15A3-4548-F54E-BDBA-BB7FA2273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Inspired by word2vec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2FBFE-397B-F440-8477-12757956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2B9B9E4A-71F7-B34A-A42E-4BB9CA71B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890445"/>
            <a:ext cx="2431201" cy="2271005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B34D601D-DBFD-664F-A773-34E1F6190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1877504"/>
            <a:ext cx="5105400" cy="736600"/>
          </a:xfrm>
          <a:prstGeom prst="rect">
            <a:avLst/>
          </a:prstGeom>
        </p:spPr>
      </p:pic>
      <p:pic>
        <p:nvPicPr>
          <p:cNvPr id="10" name="Picture 9" descr="A picture containing graphical user interface, application&#10;&#10;Description automatically generated">
            <a:extLst>
              <a:ext uri="{FF2B5EF4-FFF2-40B4-BE49-F238E27FC236}">
                <a16:creationId xmlns:a16="http://schemas.microsoft.com/office/drawing/2014/main" id="{04B293D2-0E38-D64E-9CFB-699BBB33C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3" y="5396400"/>
            <a:ext cx="4860032" cy="623881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A8B7A1CE-5377-094A-8C57-666ED98C2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8031" y="2664038"/>
            <a:ext cx="262255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960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7AF07-4743-254C-9F77-33EAF38F3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0C537-3381-1E4A-8248-FCDE8FB10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447800"/>
            <a:ext cx="7391401" cy="4648200"/>
          </a:xfrm>
        </p:spPr>
        <p:txBody>
          <a:bodyPr/>
          <a:lstStyle/>
          <a:p>
            <a:r>
              <a:rPr lang="en-US" dirty="0"/>
              <a:t>Closed-world assumption: square loss</a:t>
            </a:r>
          </a:p>
          <a:p>
            <a:endParaRPr lang="en-US" b="1" baseline="-25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b="1" baseline="-25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b="1" baseline="-25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Open-world assumption: triplet loss</a:t>
            </a:r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Need negative sampling</a:t>
            </a:r>
            <a:br>
              <a:rPr lang="en-US" b="1" baseline="-25000" dirty="0">
                <a:solidFill>
                  <a:schemeClr val="accent1">
                    <a:lumMod val="75000"/>
                  </a:schemeClr>
                </a:solidFill>
              </a:rPr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4176E-C46E-8749-BC91-A816F4BBE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D8D976-123C-C84E-889A-D066462AEDEE}"/>
                  </a:ext>
                </a:extLst>
              </p:cNvPr>
              <p:cNvSpPr txBox="1"/>
              <p:nvPr/>
            </p:nvSpPr>
            <p:spPr>
              <a:xfrm>
                <a:off x="1155127" y="2140527"/>
                <a:ext cx="4644733" cy="10016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D8D976-123C-C84E-889A-D066462AED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127" y="2140527"/>
                <a:ext cx="4644733" cy="1001621"/>
              </a:xfrm>
              <a:prstGeom prst="rect">
                <a:avLst/>
              </a:prstGeom>
              <a:blipFill>
                <a:blip r:embed="rId4"/>
                <a:stretch>
                  <a:fillRect l="-5450" t="-145570" b="-197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AA56CA3-1E1A-774E-9E56-B818F86315A2}"/>
                  </a:ext>
                </a:extLst>
              </p:cNvPr>
              <p:cNvSpPr txBox="1"/>
              <p:nvPr/>
            </p:nvSpPr>
            <p:spPr>
              <a:xfrm>
                <a:off x="1278181" y="4402437"/>
                <a:ext cx="6587637" cy="9707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(0, 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′,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′,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AA56CA3-1E1A-774E-9E56-B818F86315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181" y="4402437"/>
                <a:ext cx="6587637" cy="970779"/>
              </a:xfrm>
              <a:prstGeom prst="rect">
                <a:avLst/>
              </a:prstGeom>
              <a:blipFill>
                <a:blip r:embed="rId5"/>
                <a:stretch>
                  <a:fillRect t="-101299" b="-10909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loud Callout 6">
            <a:extLst>
              <a:ext uri="{FF2B5EF4-FFF2-40B4-BE49-F238E27FC236}">
                <a16:creationId xmlns:a16="http://schemas.microsoft.com/office/drawing/2014/main" id="{9EBF139E-725B-FF4E-9330-11DC02891BE2}"/>
              </a:ext>
            </a:extLst>
          </p:cNvPr>
          <p:cNvSpPr/>
          <p:nvPr/>
        </p:nvSpPr>
        <p:spPr>
          <a:xfrm>
            <a:off x="5257670" y="2662214"/>
            <a:ext cx="2638800" cy="754953"/>
          </a:xfrm>
          <a:prstGeom prst="cloudCallout">
            <a:avLst>
              <a:gd name="adj1" fmla="val -77097"/>
              <a:gd name="adj2" fmla="val -5468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DE" dirty="0">
                <a:solidFill>
                  <a:schemeClr val="tx1"/>
                </a:solidFill>
              </a:rPr>
              <a:t>Triple, triplet</a:t>
            </a:r>
          </a:p>
        </p:txBody>
      </p:sp>
    </p:spTree>
    <p:extLst>
      <p:ext uri="{BB962C8B-B14F-4D97-AF65-F5344CB8AC3E}">
        <p14:creationId xmlns:p14="http://schemas.microsoft.com/office/powerpoint/2010/main" val="46412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6DBD0-6D30-D141-8854-ACD669168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TransE</a:t>
            </a:r>
          </a:p>
        </p:txBody>
      </p:sp>
      <p:pic>
        <p:nvPicPr>
          <p:cNvPr id="6" name="Content Placeholder 5" descr="A picture containing clock&#10;&#10;Description automatically generated">
            <a:extLst>
              <a:ext uri="{FF2B5EF4-FFF2-40B4-BE49-F238E27FC236}">
                <a16:creationId xmlns:a16="http://schemas.microsoft.com/office/drawing/2014/main" id="{732C64B3-81D3-4D40-AA62-96A13F3E8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16541"/>
            <a:ext cx="8229600" cy="472974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47C99-CF7C-AA40-972B-DAC9EF6C0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63330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70220-B9D3-974E-B6E8-37885FD99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TransH: Relation-specific Embeddings</a:t>
            </a:r>
          </a:p>
        </p:txBody>
      </p:sp>
      <p:pic>
        <p:nvPicPr>
          <p:cNvPr id="6" name="Content Placeholder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0EABFD59-A04A-BF4D-8EDD-DF693355A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196752"/>
            <a:ext cx="8229600" cy="46866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E661F9-6ADD-A948-AB75-1E6B8A82B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6E6EDC-A30B-C543-B16C-6B9042555581}"/>
              </a:ext>
            </a:extLst>
          </p:cNvPr>
          <p:cNvSpPr/>
          <p:nvPr/>
        </p:nvSpPr>
        <p:spPr>
          <a:xfrm>
            <a:off x="2483768" y="614614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400" dirty="0">
                <a:solidFill>
                  <a:srgbClr val="0B0FFF"/>
                </a:solidFill>
              </a:rPr>
              <a:t>Wang, et al. Knowledge graph embedding by translating on hyperplanes. In: Proc. AAAI-14. </a:t>
            </a:r>
            <a:r>
              <a:rPr lang="en-DE" sz="1400" b="1" dirty="0">
                <a:solidFill>
                  <a:srgbClr val="FF0000"/>
                </a:solidFill>
              </a:rPr>
              <a:t>2014</a:t>
            </a:r>
            <a:r>
              <a:rPr lang="en-DE" sz="1400" dirty="0">
                <a:solidFill>
                  <a:srgbClr val="0B0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88807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37957-7312-F94A-B2AB-5A1B88AEE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TransR/CTransR: Relation-specific Embeddings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500C2DDB-F508-5E47-8DB7-FF1AE1CBB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196752"/>
            <a:ext cx="8229600" cy="46791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B57D-2578-FB4B-9174-97EEF0C99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16BC19-777F-2E4D-9435-2B53E24E5596}"/>
              </a:ext>
            </a:extLst>
          </p:cNvPr>
          <p:cNvSpPr/>
          <p:nvPr/>
        </p:nvSpPr>
        <p:spPr>
          <a:xfrm>
            <a:off x="2411760" y="616530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200" dirty="0">
                <a:solidFill>
                  <a:srgbClr val="0B05FF"/>
                </a:solidFill>
              </a:rPr>
              <a:t>Lin, et al. Learning entity and relation embeddings for knowledge graph completion. In: Proc. AAAI </a:t>
            </a:r>
            <a:r>
              <a:rPr lang="en-DE" sz="1200" b="1" dirty="0">
                <a:solidFill>
                  <a:srgbClr val="FF0000"/>
                </a:solidFill>
              </a:rPr>
              <a:t>2015</a:t>
            </a:r>
            <a:r>
              <a:rPr lang="en-DE" sz="1200" dirty="0">
                <a:solidFill>
                  <a:srgbClr val="0B05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26156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9D35B-B660-C940-938F-391A3B8CC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PTransE</a:t>
            </a:r>
          </a:p>
        </p:txBody>
      </p:sp>
      <p:pic>
        <p:nvPicPr>
          <p:cNvPr id="6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6D231C8F-5B6C-954E-83B5-4DE304132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313" y="1124744"/>
            <a:ext cx="8229600" cy="260316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35E0F-8280-E64F-AB4A-599EEE20D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5354C5-D23B-EA49-947E-F319A9C578A9}"/>
              </a:ext>
            </a:extLst>
          </p:cNvPr>
          <p:cNvSpPr/>
          <p:nvPr/>
        </p:nvSpPr>
        <p:spPr>
          <a:xfrm>
            <a:off x="2483768" y="614614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400" dirty="0">
                <a:solidFill>
                  <a:srgbClr val="0B0FFF"/>
                </a:solidFill>
              </a:rPr>
              <a:t>Lin, et al. Modeling Relation Paths for Representation Learning of Knowledge Bases. In: Proc. EMNLP </a:t>
            </a:r>
            <a:r>
              <a:rPr lang="en-DE" sz="1400" b="1" dirty="0">
                <a:solidFill>
                  <a:srgbClr val="FF0000"/>
                </a:solidFill>
              </a:rPr>
              <a:t>2015</a:t>
            </a:r>
            <a:r>
              <a:rPr lang="en-DE" sz="1400" dirty="0">
                <a:solidFill>
                  <a:srgbClr val="0B0FFF"/>
                </a:solidFill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BB9AAD-950E-5342-82B6-36651F2E4A4C}"/>
              </a:ext>
            </a:extLst>
          </p:cNvPr>
          <p:cNvSpPr/>
          <p:nvPr/>
        </p:nvSpPr>
        <p:spPr>
          <a:xfrm>
            <a:off x="3059832" y="2780928"/>
            <a:ext cx="5328592" cy="7920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252076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48109-0064-8341-A7D6-B9A47EEE4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PTransE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9B02FD-AFCA-B541-AD31-8B6E9295E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56</a:t>
            </a:fld>
            <a:endParaRPr lang="de-DE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CDA0DF99-6297-E64D-8DEC-843BCB033D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49976"/>
            <a:ext cx="8229600" cy="386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186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DB343-01EF-F343-BD50-3D9078357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Knowledge Graph?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5BD0A-25BB-BC40-8EDC-99891BE43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.Apple Color Emoji UI"/>
              <a:buChar char="🤔"/>
            </a:pPr>
            <a:r>
              <a:rPr lang="en-DE" sz="2400" dirty="0">
                <a:solidFill>
                  <a:srgbClr val="0B05FF"/>
                </a:solidFill>
              </a:rPr>
              <a:t> Where is the knowledge in a knowledge graph (KG) ?</a:t>
            </a:r>
          </a:p>
          <a:p>
            <a:pPr lvl="1"/>
            <a:r>
              <a:rPr lang="en-DE" sz="2000" dirty="0"/>
              <a:t>Queries as with SQL database</a:t>
            </a:r>
          </a:p>
          <a:p>
            <a:pPr lvl="1"/>
            <a:r>
              <a:rPr lang="en-DE" sz="2000" dirty="0"/>
              <a:t>Embedding approaches rank existence of tuples</a:t>
            </a:r>
          </a:p>
          <a:p>
            <a:pPr lvl="1"/>
            <a:r>
              <a:rPr lang="en-DE" sz="2000" dirty="0"/>
              <a:t>Thresholds difficult to specify</a:t>
            </a:r>
          </a:p>
          <a:p>
            <a:pPr lvl="1"/>
            <a:r>
              <a:rPr lang="en-DE" sz="2000" dirty="0"/>
              <a:t>Use top-k queries with ranking w.r.t. score to establish existence of relations (or links)</a:t>
            </a:r>
          </a:p>
          <a:p>
            <a:pPr lvl="1"/>
            <a:r>
              <a:rPr lang="en-DE" sz="2000" dirty="0"/>
              <a:t>Want as many “true” tuples as possible in the answer set 	</a:t>
            </a:r>
          </a:p>
          <a:p>
            <a:pPr lvl="2"/>
            <a:r>
              <a:rPr lang="en-DE" sz="1800" dirty="0"/>
              <a:t>Standard evaluation measures: Precision and Recall</a:t>
            </a:r>
          </a:p>
          <a:p>
            <a:pPr lvl="1"/>
            <a:r>
              <a:rPr lang="en-DE" sz="2000" dirty="0"/>
              <a:t>But application treat all query answers as true answers</a:t>
            </a:r>
          </a:p>
          <a:p>
            <a:pPr lvl="1"/>
            <a:r>
              <a:rPr lang="en-DE" sz="2000" dirty="0"/>
              <a:t>No uncertainty about answers to queries</a:t>
            </a:r>
          </a:p>
          <a:p>
            <a:pPr>
              <a:buFont typeface=".Apple Color Emoji UI"/>
              <a:buChar char="😉"/>
            </a:pPr>
            <a:r>
              <a:rPr lang="en-DE" sz="2400" dirty="0">
                <a:solidFill>
                  <a:srgbClr val="0B05FF"/>
                </a:solidFill>
              </a:rPr>
              <a:t>Probabilistic database with open-world assumption ?</a:t>
            </a:r>
          </a:p>
          <a:p>
            <a:pPr lvl="1">
              <a:buFont typeface="Wingdings" pitchFamily="2" charset="2"/>
              <a:buChar char="Ø"/>
            </a:pPr>
            <a:r>
              <a:rPr lang="en-DE" sz="2000" dirty="0"/>
              <a:t>Course “Non-standard Databases and Data Mining”</a:t>
            </a:r>
          </a:p>
          <a:p>
            <a:pPr lvl="1">
              <a:buFont typeface="Wingdings" pitchFamily="2" charset="2"/>
              <a:buChar char="Ø"/>
            </a:pPr>
            <a:r>
              <a:rPr lang="en-DE" sz="2000" dirty="0"/>
              <a:t>But: Want sparsity (or “tuples computed on demand”)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E26BB-1188-4C47-87B3-3A93FF9D0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13673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75ED3-30C1-B446-8C16-A39F8F2AB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Benchmark Datasets</a:t>
            </a:r>
          </a:p>
        </p:txBody>
      </p:sp>
      <p:pic>
        <p:nvPicPr>
          <p:cNvPr id="6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32631705-632F-6F43-A9C9-555F438E9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541" y="1215926"/>
            <a:ext cx="8833563" cy="424690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AB0F3-8850-6E46-939C-398B6700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37587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6266"/>
            <a:ext cx="9043240" cy="100985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Using Learned Relational Networks for IR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20555" y="1221539"/>
            <a:ext cx="8702889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/>
              <a:t>Query answering: indirect queries requiring chains of reasoning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DB Completion: exploits redundancy in the KB + chains to </a:t>
            </a:r>
            <a:r>
              <a:rPr lang="en-US" sz="2000" u="sng" dirty="0">
                <a:solidFill>
                  <a:srgbClr val="0000FF"/>
                </a:solidFill>
              </a:rPr>
              <a:t>infer missing facts</a:t>
            </a:r>
          </a:p>
        </p:txBody>
      </p:sp>
      <p:pic>
        <p:nvPicPr>
          <p:cNvPr id="6" name="Picture 5" descr="Screen Shot 2016-02-23 at 2.21.3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1156" y="3084168"/>
            <a:ext cx="3842687" cy="23367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1157" y="2853335"/>
            <a:ext cx="2481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Freebase 15k benchmark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99524" y="3522608"/>
            <a:ext cx="1430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tensor factorization</a:t>
            </a:r>
          </a:p>
        </p:txBody>
      </p:sp>
      <p:sp>
        <p:nvSpPr>
          <p:cNvPr id="11" name="Right Brace 10"/>
          <p:cNvSpPr/>
          <p:nvPr/>
        </p:nvSpPr>
        <p:spPr>
          <a:xfrm>
            <a:off x="7505371" y="3793600"/>
            <a:ext cx="448553" cy="166147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" name="TextBox 12"/>
          <p:cNvSpPr txBox="1"/>
          <p:nvPr/>
        </p:nvSpPr>
        <p:spPr>
          <a:xfrm>
            <a:off x="8031267" y="4301171"/>
            <a:ext cx="944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Translation-</a:t>
            </a:r>
            <a:br>
              <a:rPr lang="en-US" sz="1200" dirty="0"/>
            </a:br>
            <a:r>
              <a:rPr lang="en-US" sz="1200" dirty="0"/>
              <a:t>based</a:t>
            </a:r>
            <a:br>
              <a:rPr lang="en-US" sz="1200" dirty="0"/>
            </a:br>
            <a:r>
              <a:rPr lang="en-US" sz="1200" dirty="0"/>
              <a:t>embedding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99524" y="3331365"/>
            <a:ext cx="1263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baseline method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B6D8EC62-1969-D542-9E0B-F1FAB284E4CD}"/>
              </a:ext>
            </a:extLst>
          </p:cNvPr>
          <p:cNvSpPr txBox="1">
            <a:spLocks/>
          </p:cNvSpPr>
          <p:nvPr/>
        </p:nvSpPr>
        <p:spPr>
          <a:xfrm>
            <a:off x="7956550" y="6378986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59</a:t>
            </a:fld>
            <a:endParaRPr lang="de-DE" sz="1100"/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91340739-D227-6346-9517-DC6429FD7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19" y="2059142"/>
            <a:ext cx="4174150" cy="56461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41D8A1D-C737-A54A-944C-ADB872DCFA19}"/>
              </a:ext>
            </a:extLst>
          </p:cNvPr>
          <p:cNvSpPr/>
          <p:nvPr/>
        </p:nvSpPr>
        <p:spPr>
          <a:xfrm>
            <a:off x="400115" y="2680188"/>
            <a:ext cx="32402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Fraction of positives that </a:t>
            </a:r>
            <a:br>
              <a:rPr lang="en-US" sz="1400" dirty="0"/>
            </a:br>
            <a:r>
              <a:rPr lang="en-US" sz="1400" dirty="0"/>
              <a:t>rank in the top N among their negatives in validation 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1400" dirty="0"/>
              <a:t>Rank of a positive example is determined by the rank of its score against the scores of a certain number of negative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1400" dirty="0"/>
              <a:t>A rank of 1 is the “best” outcome as it means that the positive example had a higher score than all the negatives.</a:t>
            </a:r>
          </a:p>
        </p:txBody>
      </p:sp>
    </p:spTree>
    <p:extLst>
      <p:ext uri="{BB962C8B-B14F-4D97-AF65-F5344CB8AC3E}">
        <p14:creationId xmlns:p14="http://schemas.microsoft.com/office/powerpoint/2010/main" val="90538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1" grpId="0" animBg="1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Semantic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790" y="1190591"/>
            <a:ext cx="8380412" cy="4974713"/>
          </a:xfrm>
        </p:spPr>
        <p:txBody>
          <a:bodyPr/>
          <a:lstStyle/>
          <a:p>
            <a:r>
              <a:rPr lang="en-US" dirty="0"/>
              <a:t>A lot of popular methods for creating representations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Word/Document embedding: Vector Space Model 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BoW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Dimension reduction: Latent Semantic Analysis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rgbClr val="0305FF"/>
                </a:solidFill>
              </a:rPr>
              <a:t>Encoding of term co-occurrence information</a:t>
            </a:r>
            <a:r>
              <a:rPr lang="en-US" dirty="0"/>
              <a:t>: PMI</a:t>
            </a:r>
          </a:p>
          <a:p>
            <a:pPr lvl="1"/>
            <a:r>
              <a:rPr lang="en-US" dirty="0">
                <a:solidFill>
                  <a:srgbClr val="0305FF"/>
                </a:solidFill>
              </a:rPr>
              <a:t>Shallow parsing</a:t>
            </a:r>
            <a:r>
              <a:rPr lang="en-US" dirty="0"/>
              <a:t>: HMMs, MRFs, Deep Network Learning</a:t>
            </a:r>
          </a:p>
          <a:p>
            <a:pPr lvl="2"/>
            <a:r>
              <a:rPr lang="en-US" dirty="0"/>
              <a:t>POS tagging, Phase chunking, NER, SRL</a:t>
            </a:r>
            <a:endParaRPr lang="en-US" sz="1600" dirty="0"/>
          </a:p>
          <a:p>
            <a:pPr lvl="1"/>
            <a:r>
              <a:rPr lang="en-US" dirty="0">
                <a:solidFill>
                  <a:srgbClr val="0305FF"/>
                </a:solidFill>
              </a:rPr>
              <a:t>Topic models</a:t>
            </a:r>
            <a:r>
              <a:rPr lang="en-US" dirty="0"/>
              <a:t>: Latent Dirichlet Allocation </a:t>
            </a:r>
          </a:p>
          <a:p>
            <a:pPr lvl="1"/>
            <a:r>
              <a:rPr lang="en-US" dirty="0">
                <a:solidFill>
                  <a:srgbClr val="0305FF"/>
                </a:solidFill>
              </a:rPr>
              <a:t>Word embedding </a:t>
            </a:r>
            <a:r>
              <a:rPr lang="en-US" dirty="0" err="1">
                <a:solidFill>
                  <a:srgbClr val="0305FF"/>
                </a:solidFill>
              </a:rPr>
              <a:t>w.r.t.</a:t>
            </a:r>
            <a:r>
              <a:rPr lang="en-US" dirty="0">
                <a:solidFill>
                  <a:srgbClr val="0305FF"/>
                </a:solidFill>
              </a:rPr>
              <a:t> contexts</a:t>
            </a:r>
            <a:r>
              <a:rPr lang="en-US" dirty="0"/>
              <a:t>: Word2Vec, </a:t>
            </a:r>
            <a:r>
              <a:rPr lang="en-US" dirty="0" err="1"/>
              <a:t>GloVe</a:t>
            </a:r>
            <a:r>
              <a:rPr lang="en-US" dirty="0"/>
              <a:t>, Paragraph Vector (doc2vec)…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8B2BA9-24FD-2E4F-8CEF-F893339BB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23911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7F118-CB1D-244E-96D5-82091C0D1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Using Learned Relational Networks for IR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EF116-3C4C-1D41-BB86-7B671B95C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60</a:t>
            </a:fld>
            <a:endParaRPr lang="de-D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7AC5AE-0134-3A4D-9ACF-6F9274967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68760"/>
            <a:ext cx="8229600" cy="23025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F25490-55F6-0A4A-8510-A8448BE4918D}"/>
              </a:ext>
            </a:extLst>
          </p:cNvPr>
          <p:cNvSpPr/>
          <p:nvPr/>
        </p:nvSpPr>
        <p:spPr>
          <a:xfrm>
            <a:off x="3909977" y="5107831"/>
            <a:ext cx="31139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DE" sz="1100" dirty="0">
                <a:solidFill>
                  <a:srgbClr val="0B05FF"/>
                </a:solidFill>
              </a:rPr>
              <a:t>Chang, Kai-Wei &amp; Yih, Wen-tau &amp; Yang, Bishan &amp; Meek, Chris. Typed Tensor Decomposition of Knowledge Bases for Relation Extraction. In: Proc. EMNLP-14. </a:t>
            </a:r>
            <a:r>
              <a:rPr lang="en-DE" sz="1100" b="1" dirty="0">
                <a:solidFill>
                  <a:srgbClr val="FF0000"/>
                </a:solidFill>
              </a:rPr>
              <a:t>2014</a:t>
            </a:r>
            <a:r>
              <a:rPr lang="en-DE" sz="1100" dirty="0">
                <a:solidFill>
                  <a:srgbClr val="0B05FF"/>
                </a:solidFill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97C2B6-27AF-7C47-9FFE-5F64A3594A1E}"/>
              </a:ext>
            </a:extLst>
          </p:cNvPr>
          <p:cNvSpPr/>
          <p:nvPr/>
        </p:nvSpPr>
        <p:spPr>
          <a:xfrm>
            <a:off x="3909977" y="5842575"/>
            <a:ext cx="45422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DE" sz="1100" dirty="0">
                <a:solidFill>
                  <a:srgbClr val="0B05FF"/>
                </a:solidFill>
              </a:rPr>
              <a:t>Maximilian Nickel, Kevin Murphy, Volker Tresp, and Evgeniy Gabrilovich. A Review of Relational Machine Learning for Knowledge Graphs. Proc. IEEE 104, 1 (2016), 11–33. </a:t>
            </a:r>
            <a:r>
              <a:rPr lang="en-DE" sz="1100" b="1" dirty="0">
                <a:solidFill>
                  <a:srgbClr val="FF0000"/>
                </a:solidFill>
              </a:rPr>
              <a:t>2016</a:t>
            </a:r>
            <a:r>
              <a:rPr lang="en-DE" sz="1100" dirty="0">
                <a:solidFill>
                  <a:srgbClr val="0B05FF"/>
                </a:solidFill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B8B44F-F7F7-8940-81BB-99F98FACD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645024"/>
            <a:ext cx="8559800" cy="1054100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E3B04043-865A-FA49-A20D-968376DEB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04" y="4835973"/>
            <a:ext cx="3009900" cy="1219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141A19-0631-824D-AEFE-D84948CB406B}"/>
              </a:ext>
            </a:extLst>
          </p:cNvPr>
          <p:cNvSpPr txBox="1"/>
          <p:nvPr/>
        </p:nvSpPr>
        <p:spPr>
          <a:xfrm>
            <a:off x="4939437" y="3850121"/>
            <a:ext cx="39966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DE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Precision @ Rank </a:t>
            </a:r>
            <a:r>
              <a:rPr lang="en-DE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en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(ranked precision)</a:t>
            </a:r>
          </a:p>
        </p:txBody>
      </p:sp>
    </p:spTree>
    <p:extLst>
      <p:ext uri="{BB962C8B-B14F-4D97-AF65-F5344CB8AC3E}">
        <p14:creationId xmlns:p14="http://schemas.microsoft.com/office/powerpoint/2010/main" val="6220742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1AADC-3217-A541-BDE1-AEEB645A4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TransD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2F8C3-E4EF-6A4B-A135-5C3B92104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Projection matrices not only related to relation but also head/tail entities </a:t>
            </a:r>
          </a:p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92B81-51A2-0748-91F9-5195DC17E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61</a:t>
            </a:fld>
            <a:endParaRPr lang="de-DE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18A4EE3-D54A-1441-AD1C-336F95059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20" y="2204572"/>
            <a:ext cx="7812360" cy="34546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0B047E-9269-FF4D-9767-5AB7AFE801D6}"/>
              </a:ext>
            </a:extLst>
          </p:cNvPr>
          <p:cNvSpPr/>
          <p:nvPr/>
        </p:nvSpPr>
        <p:spPr>
          <a:xfrm>
            <a:off x="2555776" y="614614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400" dirty="0">
                <a:solidFill>
                  <a:srgbClr val="0B0FFF"/>
                </a:solidFill>
              </a:rPr>
              <a:t>Ji, et al. Knowledge Graph Embedding via Dynamic Mapping Matrix. In: Proc. ACL-IJCNLP-15. </a:t>
            </a:r>
            <a:r>
              <a:rPr lang="en-DE" sz="1400" b="1" dirty="0">
                <a:solidFill>
                  <a:srgbClr val="FF0000"/>
                </a:solidFill>
              </a:rPr>
              <a:t>2015</a:t>
            </a:r>
            <a:r>
              <a:rPr lang="en-DE" sz="1400" dirty="0">
                <a:solidFill>
                  <a:srgbClr val="0B0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83701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8CB5B-CD75-E74C-8776-F66E59F51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TransD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BC9B6-5C40-3747-AECF-0706649BE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Uses</a:t>
            </a:r>
            <a:r>
              <a:rPr lang="en-US" dirty="0">
                <a:solidFill>
                  <a:srgbClr val="0B05FF"/>
                </a:solidFill>
              </a:rPr>
              <a:t> two vectors </a:t>
            </a:r>
            <a:r>
              <a:rPr lang="en-US" dirty="0"/>
              <a:t>to represent a named symbol object </a:t>
            </a:r>
            <a:br>
              <a:rPr lang="en-US" dirty="0"/>
            </a:br>
            <a:r>
              <a:rPr lang="en-US" dirty="0"/>
              <a:t>(entity and relation)</a:t>
            </a:r>
          </a:p>
          <a:p>
            <a:pPr lvl="1"/>
            <a:r>
              <a:rPr lang="en-US" dirty="0"/>
              <a:t>The first one represents </a:t>
            </a:r>
            <a:br>
              <a:rPr lang="en-US" dirty="0"/>
            </a:br>
            <a:r>
              <a:rPr lang="en-US" dirty="0"/>
              <a:t>the meaning of a(n) entity (relation), </a:t>
            </a:r>
          </a:p>
          <a:p>
            <a:pPr lvl="1"/>
            <a:r>
              <a:rPr lang="en-US" dirty="0"/>
              <a:t>the other one is used to </a:t>
            </a:r>
            <a:br>
              <a:rPr lang="en-US" dirty="0"/>
            </a:br>
            <a:r>
              <a:rPr lang="en-US" dirty="0"/>
              <a:t>construct mapping matrix dynamically</a:t>
            </a:r>
          </a:p>
          <a:p>
            <a:r>
              <a:rPr lang="en-US" dirty="0"/>
              <a:t>Compared with </a:t>
            </a:r>
            <a:r>
              <a:rPr lang="en-US" dirty="0" err="1"/>
              <a:t>TransR</a:t>
            </a:r>
            <a:r>
              <a:rPr lang="en-US" dirty="0"/>
              <a:t>/</a:t>
            </a:r>
            <a:r>
              <a:rPr lang="en-US" dirty="0" err="1"/>
              <a:t>CTransR</a:t>
            </a:r>
            <a:r>
              <a:rPr lang="en-US" dirty="0"/>
              <a:t>, </a:t>
            </a:r>
            <a:r>
              <a:rPr lang="en-US" dirty="0" err="1"/>
              <a:t>TransD</a:t>
            </a:r>
            <a:r>
              <a:rPr lang="en-US" dirty="0"/>
              <a:t> not only considers the diversity of relations, but also entities</a:t>
            </a:r>
          </a:p>
          <a:p>
            <a:r>
              <a:rPr lang="en-US" dirty="0" err="1"/>
              <a:t>TransD</a:t>
            </a:r>
            <a:r>
              <a:rPr lang="en-US" dirty="0"/>
              <a:t> has less parameters and has no matrix-vector multiplication operations, which makes it applicable to large scale graphs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FD4A-9F4A-2140-9C32-35F1191D2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02821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B0E44-D4D1-9C4D-AE7F-81E95DD16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KG2E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0A1C4-99B5-7E48-9D0A-FF1F03D93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Represent relations / entities with Gaussian distribution </a:t>
            </a:r>
          </a:p>
          <a:p>
            <a:r>
              <a:rPr lang="en-US" dirty="0"/>
              <a:t>Consider (un)certainties of entities and relations</a:t>
            </a:r>
          </a:p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66523-6C90-D840-B352-35D92D419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63</a:t>
            </a:fld>
            <a:endParaRPr lang="de-DE"/>
          </a:p>
        </p:txBody>
      </p:sp>
      <p:pic>
        <p:nvPicPr>
          <p:cNvPr id="6" name="Picture 5" descr="Diagram, venn diagram&#10;&#10;Description automatically generated">
            <a:extLst>
              <a:ext uri="{FF2B5EF4-FFF2-40B4-BE49-F238E27FC236}">
                <a16:creationId xmlns:a16="http://schemas.microsoft.com/office/drawing/2014/main" id="{67243F20-3DCE-BC44-9CF0-82CF536B5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415647"/>
            <a:ext cx="5046464" cy="36056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FBA37B8-3759-3348-9BD7-2285C8DEC60D}"/>
              </a:ext>
            </a:extLst>
          </p:cNvPr>
          <p:cNvSpPr/>
          <p:nvPr/>
        </p:nvSpPr>
        <p:spPr>
          <a:xfrm>
            <a:off x="2555776" y="616748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400" dirty="0">
                <a:solidFill>
                  <a:srgbClr val="0B0FFF"/>
                </a:solidFill>
              </a:rPr>
              <a:t>He, et al. Learning to Represent Knowledge Graphs with Gaussian Embedding. In: Proc. CIKM </a:t>
            </a:r>
            <a:r>
              <a:rPr lang="en-DE" sz="1400" b="1" dirty="0">
                <a:solidFill>
                  <a:srgbClr val="FF0000"/>
                </a:solidFill>
              </a:rPr>
              <a:t>2015</a:t>
            </a:r>
            <a:r>
              <a:rPr lang="en-DE" sz="1400" dirty="0">
                <a:solidFill>
                  <a:srgbClr val="0B0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38330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39948-44BD-6F42-B46C-AC8DF14FF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Further Developments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51CFA-5071-6443-9656-525D54E26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Stochastic Neighbor Embeddings (SNE)</a:t>
            </a:r>
          </a:p>
          <a:p>
            <a:pPr lvl="1"/>
            <a:r>
              <a:rPr lang="en-DE" dirty="0"/>
              <a:t>Non-linear dimensionality reduction</a:t>
            </a:r>
          </a:p>
          <a:p>
            <a:pPr lvl="1"/>
            <a:endParaRPr lang="en-DE" dirty="0"/>
          </a:p>
          <a:p>
            <a:pPr marL="457200" lvl="1" indent="0">
              <a:buNone/>
            </a:pPr>
            <a:endParaRPr lang="en-DE" dirty="0"/>
          </a:p>
          <a:p>
            <a:r>
              <a:rPr lang="en-DE" dirty="0"/>
              <a:t>Holographic Embeddings (HolE) </a:t>
            </a:r>
          </a:p>
          <a:p>
            <a:endParaRPr lang="en-DE" dirty="0"/>
          </a:p>
          <a:p>
            <a:endParaRPr lang="en-DE" dirty="0"/>
          </a:p>
          <a:p>
            <a:r>
              <a:rPr lang="en-DE" dirty="0"/>
              <a:t>Poincaré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C62633-EBAC-344D-9F87-B35F518C1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64</a:t>
            </a:fld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CF99FA-D8D3-3446-91F0-06ECB7519008}"/>
              </a:ext>
            </a:extLst>
          </p:cNvPr>
          <p:cNvSpPr/>
          <p:nvPr/>
        </p:nvSpPr>
        <p:spPr>
          <a:xfrm>
            <a:off x="1211688" y="2151033"/>
            <a:ext cx="5598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DE" sz="1200" dirty="0">
                <a:solidFill>
                  <a:srgbClr val="0B0FFF"/>
                </a:solidFill>
              </a:rPr>
              <a:t>Geoffrey Hinton and Sam Roweis. Stochastic neighbor embedding. In Proceedings of the 15th International Conference on Neural Information Processing Systems (NIPS'02). </a:t>
            </a:r>
            <a:r>
              <a:rPr lang="en-DE" sz="1200" b="1" dirty="0">
                <a:solidFill>
                  <a:srgbClr val="FF0000"/>
                </a:solidFill>
              </a:rPr>
              <a:t>2002</a:t>
            </a:r>
            <a:r>
              <a:rPr lang="en-DE" sz="1200" dirty="0">
                <a:solidFill>
                  <a:srgbClr val="0B0FFF"/>
                </a:solidFill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DFB335-F26B-C440-B53A-898BF385715F}"/>
              </a:ext>
            </a:extLst>
          </p:cNvPr>
          <p:cNvSpPr/>
          <p:nvPr/>
        </p:nvSpPr>
        <p:spPr>
          <a:xfrm>
            <a:off x="1211688" y="4942909"/>
            <a:ext cx="5646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DE" sz="1200" dirty="0">
                <a:solidFill>
                  <a:srgbClr val="0B0FFF"/>
                </a:solidFill>
              </a:rPr>
              <a:t>Maximilian Nickel and Douwe Kiela. Poincaré embeddings for learning hierarchical representations. In Proceedings of the 31st International Conference on Neural Information Processing Systems (NIPS'17). </a:t>
            </a:r>
            <a:r>
              <a:rPr lang="en-DE" sz="1200" b="1" dirty="0">
                <a:solidFill>
                  <a:srgbClr val="FF0000"/>
                </a:solidFill>
              </a:rPr>
              <a:t>2017</a:t>
            </a:r>
            <a:r>
              <a:rPr lang="en-DE" sz="1200" dirty="0">
                <a:solidFill>
                  <a:srgbClr val="0B0FFF"/>
                </a:solidFill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4646E7-41E0-044E-A8DF-9470CAD7F0B7}"/>
              </a:ext>
            </a:extLst>
          </p:cNvPr>
          <p:cNvSpPr/>
          <p:nvPr/>
        </p:nvSpPr>
        <p:spPr>
          <a:xfrm>
            <a:off x="1211688" y="3517145"/>
            <a:ext cx="595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DE" sz="1200" dirty="0">
                <a:solidFill>
                  <a:srgbClr val="0B0FFF"/>
                </a:solidFill>
              </a:rPr>
              <a:t>Maximilian Nickel, Lorenzo Rosasco, and Tomaso Poggio. Holographic embeddings of knowledge graphs. In Proceedings of the Thirtieth AAAI Conference on Artificial Intelligence (AAAI'16). AAAI Press, 1955–1961. </a:t>
            </a:r>
            <a:r>
              <a:rPr lang="en-DE" sz="1200" b="1" dirty="0">
                <a:solidFill>
                  <a:srgbClr val="FF0000"/>
                </a:solidFill>
              </a:rPr>
              <a:t>2016</a:t>
            </a:r>
            <a:r>
              <a:rPr lang="en-DE" sz="1200" dirty="0">
                <a:solidFill>
                  <a:srgbClr val="0B0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45529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70F37-E9B7-6B47-A999-29A9319D5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KB Completion with Tensor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A88C0-3BCC-244F-8468-E81E6810C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a KG with a Neural Tensor Network (NTN) and represent entities via word vectors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F36CA-D255-E649-B4AF-93335F271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65</a:t>
            </a:fld>
            <a:endParaRPr lang="de-DE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323051F2-B7C0-7A4C-BF09-783DBB830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29" y="2276872"/>
            <a:ext cx="8028384" cy="37889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39DC85-A051-1744-9F75-52DF9F537E31}"/>
              </a:ext>
            </a:extLst>
          </p:cNvPr>
          <p:cNvSpPr/>
          <p:nvPr/>
        </p:nvSpPr>
        <p:spPr>
          <a:xfrm>
            <a:off x="2555776" y="614614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400" dirty="0">
                <a:solidFill>
                  <a:srgbClr val="0B0FFF"/>
                </a:solidFill>
              </a:rPr>
              <a:t>Socher, et al. Reasoning with neural tensor networks for knowledge base completion. In: Proc. NIPS </a:t>
            </a:r>
            <a:r>
              <a:rPr lang="en-DE" sz="1400" b="1" dirty="0">
                <a:solidFill>
                  <a:srgbClr val="FF0000"/>
                </a:solidFill>
              </a:rPr>
              <a:t>2013</a:t>
            </a:r>
            <a:r>
              <a:rPr lang="en-DE" sz="1400" dirty="0">
                <a:solidFill>
                  <a:srgbClr val="0B0FFF"/>
                </a:solidFill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5309CD-3443-1D4F-AAA7-6239E7518BB9}"/>
              </a:ext>
            </a:extLst>
          </p:cNvPr>
          <p:cNvSpPr/>
          <p:nvPr/>
        </p:nvSpPr>
        <p:spPr>
          <a:xfrm>
            <a:off x="1619672" y="2132856"/>
            <a:ext cx="864096" cy="4320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064588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AB845-C479-D146-9CB9-48B77933B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KB Completion with Tensor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D1E94-03E5-544E-8EA7-EF813E0C3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It represents each entity as the average of its word vectors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The goal of NTN is to be able to state whether two entities (e</a:t>
            </a:r>
            <a:r>
              <a:rPr lang="en-US" sz="2400" baseline="-25000" dirty="0"/>
              <a:t>1</a:t>
            </a:r>
            <a:r>
              <a:rPr lang="en-US" sz="2400" dirty="0"/>
              <a:t>, e</a:t>
            </a:r>
            <a:r>
              <a:rPr lang="en-US" sz="2400" baseline="-25000" dirty="0"/>
              <a:t>2</a:t>
            </a:r>
            <a:r>
              <a:rPr lang="en-US" sz="2400" dirty="0"/>
              <a:t>) are in a certain relationship R</a:t>
            </a:r>
          </a:p>
          <a:p>
            <a:pPr lvl="1"/>
            <a:r>
              <a:rPr lang="en-US" sz="2000" dirty="0"/>
              <a:t>For instance, whether the relationship </a:t>
            </a:r>
            <a:br>
              <a:rPr lang="en-US" sz="2000" dirty="0"/>
            </a:br>
            <a:r>
              <a:rPr lang="en-US" sz="2000" dirty="0"/>
              <a:t>(e</a:t>
            </a:r>
            <a:r>
              <a:rPr lang="en-US" sz="2000" baseline="-25000" dirty="0"/>
              <a:t>1</a:t>
            </a:r>
            <a:r>
              <a:rPr lang="en-US" sz="2000" dirty="0"/>
              <a:t>, R, e</a:t>
            </a:r>
            <a:r>
              <a:rPr lang="en-US" sz="2000" baseline="-25000" dirty="0"/>
              <a:t>2</a:t>
            </a:r>
            <a:r>
              <a:rPr lang="en-US" sz="2000" dirty="0"/>
              <a:t>) = (Bengal tiger, has part, tail) </a:t>
            </a:r>
            <a:br>
              <a:rPr lang="en-US" sz="2000" dirty="0"/>
            </a:br>
            <a:r>
              <a:rPr lang="en-US" sz="2000" dirty="0"/>
              <a:t>is true and with what certainty. </a:t>
            </a:r>
          </a:p>
          <a:p>
            <a:endParaRPr lang="en-DE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F903E-70FA-D045-8EBA-2DB052BB9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66</a:t>
            </a:fld>
            <a:endParaRPr lang="de-D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872D9C1-DED4-4E49-B58D-34F8225F6158}"/>
              </a:ext>
            </a:extLst>
          </p:cNvPr>
          <p:cNvSpPr/>
          <p:nvPr/>
        </p:nvSpPr>
        <p:spPr>
          <a:xfrm>
            <a:off x="1768232" y="3161035"/>
            <a:ext cx="216024" cy="216024"/>
          </a:xfrm>
          <a:prstGeom prst="ellips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704D1A7-7416-884E-AD61-BCA8D74F5766}"/>
              </a:ext>
            </a:extLst>
          </p:cNvPr>
          <p:cNvSpPr/>
          <p:nvPr/>
        </p:nvSpPr>
        <p:spPr>
          <a:xfrm>
            <a:off x="2056264" y="3161035"/>
            <a:ext cx="216024" cy="216024"/>
          </a:xfrm>
          <a:prstGeom prst="ellips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6BB2ACE-8957-5647-BCCC-4CA1F7F79EA2}"/>
              </a:ext>
            </a:extLst>
          </p:cNvPr>
          <p:cNvSpPr/>
          <p:nvPr/>
        </p:nvSpPr>
        <p:spPr>
          <a:xfrm>
            <a:off x="2344296" y="3161035"/>
            <a:ext cx="216024" cy="216024"/>
          </a:xfrm>
          <a:prstGeom prst="ellips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E40ACBE-BBC3-D243-899A-726052F02080}"/>
              </a:ext>
            </a:extLst>
          </p:cNvPr>
          <p:cNvSpPr/>
          <p:nvPr/>
        </p:nvSpPr>
        <p:spPr>
          <a:xfrm>
            <a:off x="1624216" y="3093219"/>
            <a:ext cx="1080120" cy="33578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7E6C78A-25AB-B949-B774-D6C62A509B2E}"/>
              </a:ext>
            </a:extLst>
          </p:cNvPr>
          <p:cNvSpPr/>
          <p:nvPr/>
        </p:nvSpPr>
        <p:spPr>
          <a:xfrm>
            <a:off x="3061130" y="3161035"/>
            <a:ext cx="216024" cy="216024"/>
          </a:xfrm>
          <a:prstGeom prst="ellips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AB21B2E-93F4-8243-A251-4170BECBDE55}"/>
              </a:ext>
            </a:extLst>
          </p:cNvPr>
          <p:cNvSpPr/>
          <p:nvPr/>
        </p:nvSpPr>
        <p:spPr>
          <a:xfrm>
            <a:off x="3349162" y="3161035"/>
            <a:ext cx="216024" cy="216024"/>
          </a:xfrm>
          <a:prstGeom prst="ellips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9134735-1CDA-764C-9F6F-697545326C86}"/>
              </a:ext>
            </a:extLst>
          </p:cNvPr>
          <p:cNvSpPr/>
          <p:nvPr/>
        </p:nvSpPr>
        <p:spPr>
          <a:xfrm>
            <a:off x="3637194" y="3161035"/>
            <a:ext cx="216024" cy="216024"/>
          </a:xfrm>
          <a:prstGeom prst="ellips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3D44657-2CCF-1141-87DA-D5A405303650}"/>
              </a:ext>
            </a:extLst>
          </p:cNvPr>
          <p:cNvSpPr/>
          <p:nvPr/>
        </p:nvSpPr>
        <p:spPr>
          <a:xfrm>
            <a:off x="2917114" y="3093219"/>
            <a:ext cx="1080120" cy="33578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C33D3BB-EE0D-704D-B19C-8A584AE2C06A}"/>
              </a:ext>
            </a:extLst>
          </p:cNvPr>
          <p:cNvSpPr/>
          <p:nvPr/>
        </p:nvSpPr>
        <p:spPr>
          <a:xfrm>
            <a:off x="2462515" y="2499152"/>
            <a:ext cx="216024" cy="216024"/>
          </a:xfrm>
          <a:prstGeom prst="ellips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7241322-41AD-0E43-932E-F442DDB73B34}"/>
              </a:ext>
            </a:extLst>
          </p:cNvPr>
          <p:cNvSpPr/>
          <p:nvPr/>
        </p:nvSpPr>
        <p:spPr>
          <a:xfrm>
            <a:off x="2750547" y="2499152"/>
            <a:ext cx="216024" cy="216024"/>
          </a:xfrm>
          <a:prstGeom prst="ellips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6BF3028-33CC-1B4B-9E9C-4664E5EB9C69}"/>
              </a:ext>
            </a:extLst>
          </p:cNvPr>
          <p:cNvSpPr/>
          <p:nvPr/>
        </p:nvSpPr>
        <p:spPr>
          <a:xfrm>
            <a:off x="3038579" y="2499152"/>
            <a:ext cx="216024" cy="216024"/>
          </a:xfrm>
          <a:prstGeom prst="ellips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503A0C1-F5B7-B24A-8339-011FDB0A8F11}"/>
              </a:ext>
            </a:extLst>
          </p:cNvPr>
          <p:cNvSpPr/>
          <p:nvPr/>
        </p:nvSpPr>
        <p:spPr>
          <a:xfrm>
            <a:off x="2318499" y="2431336"/>
            <a:ext cx="1080120" cy="33578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BDFF5B6-B985-DB42-B72B-4FCF7E5B0264}"/>
              </a:ext>
            </a:extLst>
          </p:cNvPr>
          <p:cNvCxnSpPr>
            <a:stCxn id="8" idx="0"/>
            <a:endCxn id="16" idx="2"/>
          </p:cNvCxnSpPr>
          <p:nvPr/>
        </p:nvCxnSpPr>
        <p:spPr>
          <a:xfrm flipV="1">
            <a:off x="2164277" y="2767116"/>
            <a:ext cx="694283" cy="326102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CF4E45B-7915-2E4B-946F-7D33203F2A92}"/>
              </a:ext>
            </a:extLst>
          </p:cNvPr>
          <p:cNvCxnSpPr>
            <a:stCxn id="12" idx="0"/>
            <a:endCxn id="16" idx="2"/>
          </p:cNvCxnSpPr>
          <p:nvPr/>
        </p:nvCxnSpPr>
        <p:spPr>
          <a:xfrm flipH="1" flipV="1">
            <a:off x="2858560" y="2767116"/>
            <a:ext cx="598615" cy="326102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141B6CE-1DDF-6B4B-A43C-5158D3153073}"/>
              </a:ext>
            </a:extLst>
          </p:cNvPr>
          <p:cNvSpPr/>
          <p:nvPr/>
        </p:nvSpPr>
        <p:spPr>
          <a:xfrm>
            <a:off x="424842" y="3007728"/>
            <a:ext cx="8146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Vector</a:t>
            </a:r>
            <a:r>
              <a:rPr lang="en-US" sz="1200" baseline="-25000" dirty="0" err="1"/>
              <a:t>Bank</a:t>
            </a:r>
            <a:endParaRPr lang="en-US" sz="1200" baseline="-250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839418-7D07-CB46-B7B0-7E177BDB6F14}"/>
              </a:ext>
            </a:extLst>
          </p:cNvPr>
          <p:cNvSpPr/>
          <p:nvPr/>
        </p:nvSpPr>
        <p:spPr>
          <a:xfrm>
            <a:off x="4028671" y="3010452"/>
            <a:ext cx="8515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Vector</a:t>
            </a:r>
            <a:r>
              <a:rPr lang="en-US" sz="1200" baseline="-25000" dirty="0" err="1"/>
              <a:t>China</a:t>
            </a:r>
            <a:endParaRPr lang="en-US" sz="1200" baseline="-25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541A83-A3F0-4F4B-81D0-14233394DA21}"/>
              </a:ext>
            </a:extLst>
          </p:cNvPr>
          <p:cNvSpPr/>
          <p:nvPr/>
        </p:nvSpPr>
        <p:spPr>
          <a:xfrm>
            <a:off x="3525078" y="2345845"/>
            <a:ext cx="12884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Vector</a:t>
            </a:r>
            <a:r>
              <a:rPr lang="en-US" sz="1200" baseline="-25000" dirty="0" err="1"/>
              <a:t>Bank_of_China</a:t>
            </a:r>
            <a:endParaRPr lang="en-US" sz="1200" baseline="-25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A3225B-373E-6444-B7DD-B303804B7860}"/>
              </a:ext>
            </a:extLst>
          </p:cNvPr>
          <p:cNvSpPr/>
          <p:nvPr/>
        </p:nvSpPr>
        <p:spPr>
          <a:xfrm>
            <a:off x="5251570" y="2622844"/>
            <a:ext cx="31357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Vector</a:t>
            </a:r>
            <a:r>
              <a:rPr lang="en-US" sz="1200" baseline="-25000" dirty="0" err="1"/>
              <a:t>Bank_of_China</a:t>
            </a:r>
            <a:r>
              <a:rPr lang="en-US" sz="1200" dirty="0"/>
              <a:t>= 0.5*(</a:t>
            </a:r>
            <a:r>
              <a:rPr lang="en-US" sz="1200" dirty="0" err="1"/>
              <a:t>Vector</a:t>
            </a:r>
            <a:r>
              <a:rPr lang="en-US" sz="1200" baseline="-25000" dirty="0" err="1"/>
              <a:t>Bank</a:t>
            </a:r>
            <a:r>
              <a:rPr lang="en-US" sz="1200" dirty="0"/>
              <a:t>+ </a:t>
            </a:r>
            <a:r>
              <a:rPr lang="en-US" sz="1200" dirty="0" err="1"/>
              <a:t>Vector</a:t>
            </a:r>
            <a:r>
              <a:rPr lang="en-US" sz="1200" baseline="-25000" dirty="0" err="1"/>
              <a:t>China</a:t>
            </a:r>
            <a:r>
              <a:rPr lang="en-US" sz="1200" dirty="0"/>
              <a:t>)</a:t>
            </a:r>
            <a:endParaRPr lang="en-US" sz="1200" baseline="-25000" dirty="0"/>
          </a:p>
        </p:txBody>
      </p:sp>
    </p:spTree>
    <p:extLst>
      <p:ext uri="{BB962C8B-B14F-4D97-AF65-F5344CB8AC3E}">
        <p14:creationId xmlns:p14="http://schemas.microsoft.com/office/powerpoint/2010/main" val="32481870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E7C0B-33F4-244D-9AE8-C7BEF3488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KB Completion with Tensor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A408F-6E6E-ED42-8E25-7F386F7F0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Each relation is described by a so-called tensor network </a:t>
            </a:r>
            <a:br>
              <a:rPr lang="en-US" sz="1800" dirty="0"/>
            </a:br>
            <a:r>
              <a:rPr lang="en-US" sz="1800" dirty="0"/>
              <a:t>and pairs of entities are given as input to the model</a:t>
            </a:r>
          </a:p>
          <a:p>
            <a:r>
              <a:rPr lang="en-US" sz="1800" dirty="0"/>
              <a:t>Each entity has a vector representation, </a:t>
            </a:r>
            <a:br>
              <a:rPr lang="en-US" sz="1800" dirty="0"/>
            </a:br>
            <a:r>
              <a:rPr lang="en-US" sz="1800" dirty="0"/>
              <a:t>which can be constructed by its word vectors</a:t>
            </a:r>
          </a:p>
          <a:p>
            <a:r>
              <a:rPr lang="en-US" sz="1800" dirty="0"/>
              <a:t>The model returns a high score </a:t>
            </a:r>
            <a:br>
              <a:rPr lang="en-US" sz="1800" dirty="0"/>
            </a:br>
            <a:r>
              <a:rPr lang="en-US" sz="1800" dirty="0"/>
              <a:t>if they are in that relationship and a low one otherwise</a:t>
            </a:r>
          </a:p>
          <a:p>
            <a:r>
              <a:rPr lang="en-US" sz="1800" dirty="0"/>
              <a:t>This allows any fact, whether implicitly or explicitly mentioned in the database, </a:t>
            </a:r>
            <a:br>
              <a:rPr lang="en-US" sz="1800" dirty="0"/>
            </a:br>
            <a:r>
              <a:rPr lang="en-US" sz="1800" dirty="0"/>
              <a:t>to be answered with a certainty score</a:t>
            </a:r>
          </a:p>
          <a:p>
            <a:endParaRPr lang="en-US" sz="1800" dirty="0"/>
          </a:p>
          <a:p>
            <a:endParaRPr lang="en-DE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3EAC59-A37B-764F-A864-104180813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67</a:t>
            </a:fld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7F312C-C253-0A44-BBEE-7F6E23A37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3706633"/>
            <a:ext cx="5544616" cy="2935017"/>
          </a:xfrm>
          <a:prstGeom prst="rect">
            <a:avLst/>
          </a:prstGeom>
        </p:spPr>
      </p:pic>
      <p:sp>
        <p:nvSpPr>
          <p:cNvPr id="6" name="Can 5">
            <a:extLst>
              <a:ext uri="{FF2B5EF4-FFF2-40B4-BE49-F238E27FC236}">
                <a16:creationId xmlns:a16="http://schemas.microsoft.com/office/drawing/2014/main" id="{99ACA57A-20C9-A54B-80E1-839A70B018AB}"/>
              </a:ext>
            </a:extLst>
          </p:cNvPr>
          <p:cNvSpPr/>
          <p:nvPr/>
        </p:nvSpPr>
        <p:spPr>
          <a:xfrm>
            <a:off x="647564" y="4394543"/>
            <a:ext cx="1296144" cy="706834"/>
          </a:xfrm>
          <a:prstGeom prst="ca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Large text data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EAE0158-3009-FE40-B3BC-C0A3175BC0B3}"/>
              </a:ext>
            </a:extLst>
          </p:cNvPr>
          <p:cNvCxnSpPr>
            <a:stCxn id="6" idx="4"/>
          </p:cNvCxnSpPr>
          <p:nvPr/>
        </p:nvCxnSpPr>
        <p:spPr>
          <a:xfrm>
            <a:off x="1943708" y="4747960"/>
            <a:ext cx="57606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FFCA2DA-FBD3-774D-AFF4-B9339772984B}"/>
              </a:ext>
            </a:extLst>
          </p:cNvPr>
          <p:cNvSpPr/>
          <p:nvPr/>
        </p:nvSpPr>
        <p:spPr>
          <a:xfrm>
            <a:off x="1363261" y="5117586"/>
            <a:ext cx="1160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Word2vec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3633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66A23-2AFB-9743-847C-CF8E0A3BB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KB Completion with Tensor Networks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7932E4-BDDE-024A-A2EB-5A9CF335F7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975"/>
                <a:ext cx="7715200" cy="5203825"/>
              </a:xfrm>
            </p:spPr>
            <p:txBody>
              <a:bodyPr/>
              <a:lstStyle/>
              <a:p>
                <a:r>
                  <a:rPr lang="en-US" sz="2400" dirty="0"/>
                  <a:t>The Neural Tensor Network (NTN) replaces a standard linear neural network layer with a bilinear tensor layer </a:t>
                </a:r>
              </a:p>
              <a:p>
                <a:pPr lvl="1"/>
                <a:r>
                  <a:rPr lang="en-US" sz="2000" dirty="0"/>
                  <a:t>that directly relates the two entity vectors across multiple dimensions</a:t>
                </a:r>
              </a:p>
              <a:p>
                <a:pPr lvl="1"/>
                <a:r>
                  <a:rPr lang="en-US" sz="2000" dirty="0"/>
                  <a:t>The model computes a score of how likely it is that two entities are in a certain relationship by the following NTN-based function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: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7932E4-BDDE-024A-A2EB-5A9CF335F7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975"/>
                <a:ext cx="7715200" cy="5203825"/>
              </a:xfrm>
              <a:blipFill>
                <a:blip r:embed="rId2"/>
                <a:stretch>
                  <a:fillRect l="-1316" t="-97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5F556-01BD-A648-8B25-BBFB39F9C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68</a:t>
            </a:fld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430197-30D1-DA49-9689-CE3D9330A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3861048"/>
            <a:ext cx="3744416" cy="24331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8AAE849-1AA0-3A45-81C5-968EE8FC5208}"/>
                  </a:ext>
                </a:extLst>
              </p:cNvPr>
              <p:cNvSpPr/>
              <p:nvPr/>
            </p:nvSpPr>
            <p:spPr>
              <a:xfrm>
                <a:off x="4860032" y="3864334"/>
                <a:ext cx="4572000" cy="246221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1400" dirty="0"/>
                  <a:t>f = </a:t>
                </a:r>
                <a:r>
                  <a:rPr lang="en-US" sz="1400" dirty="0" err="1"/>
                  <a:t>tanh</a:t>
                </a:r>
                <a:r>
                  <a:rPr lang="en-US" sz="1400" dirty="0"/>
                  <a:t> is a standard nonlinearity </a:t>
                </a:r>
                <a:br>
                  <a:rPr lang="en-US" sz="1400" dirty="0"/>
                </a:br>
                <a:r>
                  <a:rPr lang="en-US" sz="1400" dirty="0"/>
                  <a:t>applied element-wise</a:t>
                </a:r>
              </a:p>
              <a:p>
                <a:endParaRPr lang="en-US" sz="1400" dirty="0"/>
              </a:p>
              <a:p>
                <a:endParaRPr lang="en-US" sz="1400" dirty="0"/>
              </a:p>
              <a:p>
                <a:endParaRPr lang="en-US" sz="1400" dirty="0"/>
              </a:p>
              <a:p>
                <a:endParaRPr lang="en-US" sz="1400" dirty="0"/>
              </a:p>
              <a:p>
                <a:endParaRPr lang="en-US" sz="1400" dirty="0"/>
              </a:p>
              <a:p>
                <a:endParaRPr lang="en-US" sz="1400" dirty="0"/>
              </a:p>
              <a:p>
                <a:r>
                  <a:rPr lang="en-US" sz="1400" dirty="0"/>
                  <a:t>W</a:t>
                </a:r>
                <a:r>
                  <a:rPr lang="en-US" sz="1400" baseline="-25000" dirty="0"/>
                  <a:t>R</a:t>
                </a:r>
                <a:r>
                  <a:rPr lang="en-US" sz="1400" baseline="30000" dirty="0"/>
                  <a:t>[1:k] </a:t>
                </a:r>
                <a:r>
                  <a:rPr lang="en-US" sz="1400" dirty="0"/>
                  <a:t>∈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charset="0"/>
                        <a:ea typeface="Cambria Math" charset="0"/>
                        <a:cs typeface="Cambria Math" charset="0"/>
                      </a:rPr>
                      <m:t>ℛ</m:t>
                    </m:r>
                  </m:oMath>
                </a14:m>
                <a:r>
                  <a:rPr lang="en-US" sz="1400" baseline="30000" dirty="0"/>
                  <a:t> </a:t>
                </a:r>
                <a:r>
                  <a:rPr lang="en-US" sz="1400" baseline="30000" dirty="0" err="1"/>
                  <a:t>d×d×k</a:t>
                </a:r>
                <a:r>
                  <a:rPr lang="en-US" sz="1400" baseline="30000" dirty="0"/>
                  <a:t> </a:t>
                </a:r>
                <a:r>
                  <a:rPr lang="en-US" sz="1400" dirty="0"/>
                  <a:t>is a tensor and the </a:t>
                </a:r>
                <a:br>
                  <a:rPr lang="en-US" sz="1400" dirty="0"/>
                </a:br>
                <a:r>
                  <a:rPr lang="en-US" sz="1400" dirty="0"/>
                  <a:t>bilinear tensor product</a:t>
                </a:r>
              </a:p>
              <a:p>
                <a:r>
                  <a:rPr lang="en-US" sz="1400" dirty="0"/>
                  <a:t>Standard layer weight V</a:t>
                </a:r>
                <a:r>
                  <a:rPr lang="en-US" sz="1400" baseline="-25000" dirty="0"/>
                  <a:t>R</a:t>
                </a:r>
                <a:r>
                  <a:rPr lang="en-US" sz="1400" dirty="0"/>
                  <a:t> ∈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charset="0"/>
                        <a:ea typeface="Cambria Math" charset="0"/>
                        <a:cs typeface="Cambria Math" charset="0"/>
                      </a:rPr>
                      <m:t>ℛ</m:t>
                    </m:r>
                  </m:oMath>
                </a14:m>
                <a:r>
                  <a:rPr lang="en-US" sz="1400" dirty="0"/>
                  <a:t> </a:t>
                </a:r>
                <a:r>
                  <a:rPr lang="en-US" sz="1400" baseline="30000" dirty="0"/>
                  <a:t>k×2d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8AAE849-1AA0-3A45-81C5-968EE8FC52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3864334"/>
                <a:ext cx="4572000" cy="2462213"/>
              </a:xfrm>
              <a:prstGeom prst="rect">
                <a:avLst/>
              </a:prstGeom>
              <a:blipFill>
                <a:blip r:embed="rId4"/>
                <a:stretch>
                  <a:fillRect l="-277" t="-513" b="-153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B64538B-CC42-1F46-8AE6-D3E5A99A2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5" y="4349046"/>
            <a:ext cx="1927217" cy="121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268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F6D4-C591-EC40-9244-E5DA92E34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Learning Tensor Network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B9B66-5C0C-0248-8D9D-BE058C877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975"/>
            <a:ext cx="8363272" cy="4968875"/>
          </a:xfrm>
        </p:spPr>
        <p:txBody>
          <a:bodyPr/>
          <a:lstStyle/>
          <a:p>
            <a:r>
              <a:rPr lang="en-US" dirty="0"/>
              <a:t>Training objective: T</a:t>
            </a:r>
            <a:r>
              <a:rPr lang="en-US" baseline="30000" dirty="0"/>
              <a:t>(</a:t>
            </a:r>
            <a:r>
              <a:rPr lang="en-US" baseline="30000" dirty="0" err="1"/>
              <a:t>i</a:t>
            </a:r>
            <a:r>
              <a:rPr lang="en-US" baseline="30000" dirty="0"/>
              <a:t>)</a:t>
            </a:r>
            <a:r>
              <a:rPr lang="en-US" baseline="-25000" dirty="0"/>
              <a:t>c</a:t>
            </a:r>
            <a:r>
              <a:rPr lang="en-US" dirty="0"/>
              <a:t> = (e</a:t>
            </a:r>
            <a:r>
              <a:rPr lang="en-US" baseline="30000" dirty="0"/>
              <a:t>(</a:t>
            </a:r>
            <a:r>
              <a:rPr lang="en-US" baseline="30000" dirty="0" err="1"/>
              <a:t>i</a:t>
            </a:r>
            <a:r>
              <a:rPr lang="en-US" baseline="30000" dirty="0"/>
              <a:t>)</a:t>
            </a:r>
            <a:r>
              <a:rPr lang="en-US" baseline="-25000" dirty="0"/>
              <a:t>1</a:t>
            </a:r>
            <a:r>
              <a:rPr lang="en-US" dirty="0"/>
              <a:t>, R</a:t>
            </a:r>
            <a:r>
              <a:rPr lang="en-US" baseline="30000" dirty="0"/>
              <a:t>(</a:t>
            </a:r>
            <a:r>
              <a:rPr lang="en-US" baseline="30000" dirty="0" err="1"/>
              <a:t>i</a:t>
            </a:r>
            <a:r>
              <a:rPr lang="en-US" baseline="30000" dirty="0"/>
              <a:t>)</a:t>
            </a:r>
            <a:r>
              <a:rPr lang="en-US" dirty="0"/>
              <a:t>,</a:t>
            </a:r>
            <a:r>
              <a:rPr lang="en-US" dirty="0" err="1"/>
              <a:t>e</a:t>
            </a:r>
            <a:r>
              <a:rPr lang="en-US" baseline="-25000" dirty="0" err="1"/>
              <a:t>c</a:t>
            </a:r>
            <a:r>
              <a:rPr lang="en-US" dirty="0"/>
              <a:t>) is a triplet with a random entity corrupted from a correct triplet </a:t>
            </a:r>
            <a:br>
              <a:rPr lang="en-US" dirty="0"/>
            </a:br>
            <a:r>
              <a:rPr lang="en-US" dirty="0"/>
              <a:t>T (</a:t>
            </a:r>
            <a:r>
              <a:rPr lang="en-US" dirty="0" err="1"/>
              <a:t>i</a:t>
            </a:r>
            <a:r>
              <a:rPr lang="en-US" dirty="0"/>
              <a:t>) = (e</a:t>
            </a:r>
            <a:r>
              <a:rPr lang="en-US" baseline="30000" dirty="0"/>
              <a:t>(</a:t>
            </a:r>
            <a:r>
              <a:rPr lang="en-US" baseline="30000" dirty="0" err="1"/>
              <a:t>i</a:t>
            </a:r>
            <a:r>
              <a:rPr lang="en-US" baseline="30000" dirty="0"/>
              <a:t>)</a:t>
            </a:r>
            <a:r>
              <a:rPr lang="en-US" baseline="-25000" dirty="0"/>
              <a:t>1</a:t>
            </a:r>
            <a:r>
              <a:rPr lang="en-US" dirty="0"/>
              <a:t>, R</a:t>
            </a:r>
            <a:r>
              <a:rPr lang="en-US" baseline="30000" dirty="0"/>
              <a:t>(</a:t>
            </a:r>
            <a:r>
              <a:rPr lang="en-US" baseline="30000" dirty="0" err="1"/>
              <a:t>i</a:t>
            </a:r>
            <a:r>
              <a:rPr lang="en-US" baseline="30000" dirty="0"/>
              <a:t>)</a:t>
            </a:r>
            <a:r>
              <a:rPr lang="en-US" dirty="0"/>
              <a:t>, e</a:t>
            </a:r>
            <a:r>
              <a:rPr lang="en-US" baseline="30000" dirty="0"/>
              <a:t>(</a:t>
            </a:r>
            <a:r>
              <a:rPr lang="en-US" baseline="30000" dirty="0" err="1"/>
              <a:t>i</a:t>
            </a:r>
            <a:r>
              <a:rPr lang="en-US" baseline="30000" dirty="0"/>
              <a:t>)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Given a correct triplet (Pablo Picasso, nationality, Spain), </a:t>
            </a:r>
            <a:br>
              <a:rPr lang="en-US" dirty="0"/>
            </a:br>
            <a:r>
              <a:rPr lang="en-US" dirty="0"/>
              <a:t>a potential negative example is </a:t>
            </a:r>
            <a:br>
              <a:rPr lang="en-US" dirty="0"/>
            </a:br>
            <a:r>
              <a:rPr lang="en-US" dirty="0"/>
              <a:t>(Pablo Picasso, nationality, United States)</a:t>
            </a:r>
          </a:p>
          <a:p>
            <a:pPr lvl="1"/>
            <a:r>
              <a:rPr lang="en-US" dirty="0"/>
              <a:t>For each of the N correct triplets, sample C corrupted ones</a:t>
            </a:r>
          </a:p>
          <a:p>
            <a:pPr lvl="1"/>
            <a:r>
              <a:rPr lang="en-US" dirty="0"/>
              <a:t>Goal: Make sure a correct relation triplet is scored </a:t>
            </a:r>
            <a:br>
              <a:rPr lang="en-US" dirty="0"/>
            </a:br>
            <a:r>
              <a:rPr lang="en-US" dirty="0"/>
              <a:t>higher than its corrupted version</a:t>
            </a:r>
          </a:p>
          <a:p>
            <a:pPr lvl="1"/>
            <a:r>
              <a:rPr lang="en-US" dirty="0"/>
              <a:t>Learning objective: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DFE740-4BCB-3A4A-8083-A29377968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69</a:t>
            </a:fld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394816-BFB9-C049-A48F-B86594E82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896" y="5314548"/>
            <a:ext cx="6444208" cy="96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13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Semantic Representations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570706" y="1556792"/>
            <a:ext cx="8001000" cy="396240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6" name="Oval 5"/>
          <p:cNvSpPr>
            <a:spLocks noChangeAspect="1"/>
          </p:cNvSpPr>
          <p:nvPr/>
        </p:nvSpPr>
        <p:spPr bwMode="auto">
          <a:xfrm>
            <a:off x="4038600" y="2394992"/>
            <a:ext cx="91591" cy="9144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4130191" y="2856897"/>
            <a:ext cx="91591" cy="9144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4495800" y="2596280"/>
            <a:ext cx="91591" cy="9144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4587391" y="2902617"/>
            <a:ext cx="91591" cy="9144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295400" y="4147592"/>
            <a:ext cx="91591" cy="9144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661009" y="3718581"/>
            <a:ext cx="91591" cy="9144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1752600" y="4188785"/>
            <a:ext cx="91591" cy="9144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 bwMode="auto">
          <a:xfrm>
            <a:off x="5882791" y="4110423"/>
            <a:ext cx="91591" cy="9144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 bwMode="auto">
          <a:xfrm>
            <a:off x="6629400" y="4201863"/>
            <a:ext cx="91591" cy="9144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 bwMode="auto">
          <a:xfrm>
            <a:off x="6111391" y="4506663"/>
            <a:ext cx="91591" cy="9144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 bwMode="auto">
          <a:xfrm>
            <a:off x="6583604" y="4717787"/>
            <a:ext cx="91591" cy="9144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50995" y="2023279"/>
            <a:ext cx="944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sunny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21782" y="2210543"/>
            <a:ext cx="944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rainy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75164" y="2948337"/>
            <a:ext cx="944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windy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69926" y="2863860"/>
            <a:ext cx="944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cloudy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69110" y="3349249"/>
            <a:ext cx="944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69606" y="4234505"/>
            <a:ext cx="944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wheel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1999" y="3801017"/>
            <a:ext cx="944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cab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39991" y="3832531"/>
            <a:ext cx="944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59205" y="4552383"/>
            <a:ext cx="944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83869" y="3718581"/>
            <a:ext cx="1045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emotion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42089" y="4745159"/>
            <a:ext cx="944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feeling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3212926" y="1785392"/>
            <a:ext cx="2170944" cy="1933189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 dirty="0"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50BA1614-7046-9D41-BC84-234721D8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773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E5797-76B7-7841-AAF9-FE574982C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KB Completion with Tensor Networks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AD293A-E6D6-FE47-8495-F36F80FB54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model is trained by taking derivatives with respect to the five groups of parameters, e.g.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[1]</m:t>
                        </m:r>
                      </m:sup>
                    </m:sSup>
                  </m:oMath>
                </a14:m>
                <a:r>
                  <a:rPr lang="en-US" dirty="0"/>
                  <a:t>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Cost Function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Update W using Backpropagation: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AD293A-E6D6-FE47-8495-F36F80FB54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276" b="-714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988209-B063-3345-94DB-F83D08B78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020" y="6498367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70</a:t>
            </a:fld>
            <a:endParaRPr lang="de-DE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F3E67165-0E11-004F-9835-0C75391A0CAA}"/>
              </a:ext>
            </a:extLst>
          </p:cNvPr>
          <p:cNvSpPr/>
          <p:nvPr/>
        </p:nvSpPr>
        <p:spPr>
          <a:xfrm>
            <a:off x="3491880" y="3575708"/>
            <a:ext cx="4032448" cy="1710277"/>
          </a:xfrm>
          <a:custGeom>
            <a:avLst/>
            <a:gdLst>
              <a:gd name="connsiteX0" fmla="*/ 0 w 4738255"/>
              <a:gd name="connsiteY0" fmla="*/ 0 h 1687530"/>
              <a:gd name="connsiteX1" fmla="*/ 285008 w 4738255"/>
              <a:gd name="connsiteY1" fmla="*/ 950026 h 1687530"/>
              <a:gd name="connsiteX2" fmla="*/ 855024 w 4738255"/>
              <a:gd name="connsiteY2" fmla="*/ 570015 h 1687530"/>
              <a:gd name="connsiteX3" fmla="*/ 1377538 w 4738255"/>
              <a:gd name="connsiteY3" fmla="*/ 1484415 h 1687530"/>
              <a:gd name="connsiteX4" fmla="*/ 1935678 w 4738255"/>
              <a:gd name="connsiteY4" fmla="*/ 1021278 h 1687530"/>
              <a:gd name="connsiteX5" fmla="*/ 2529444 w 4738255"/>
              <a:gd name="connsiteY5" fmla="*/ 1686296 h 1687530"/>
              <a:gd name="connsiteX6" fmla="*/ 3111335 w 4738255"/>
              <a:gd name="connsiteY6" fmla="*/ 819397 h 1687530"/>
              <a:gd name="connsiteX7" fmla="*/ 3716977 w 4738255"/>
              <a:gd name="connsiteY7" fmla="*/ 1140031 h 1687530"/>
              <a:gd name="connsiteX8" fmla="*/ 4738255 w 4738255"/>
              <a:gd name="connsiteY8" fmla="*/ 273132 h 1687530"/>
              <a:gd name="connsiteX9" fmla="*/ 4738255 w 4738255"/>
              <a:gd name="connsiteY9" fmla="*/ 273132 h 1687530"/>
              <a:gd name="connsiteX10" fmla="*/ 4738255 w 4738255"/>
              <a:gd name="connsiteY10" fmla="*/ 273132 h 168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38255" h="1687530">
                <a:moveTo>
                  <a:pt x="0" y="0"/>
                </a:moveTo>
                <a:cubicBezTo>
                  <a:pt x="71252" y="427512"/>
                  <a:pt x="142504" y="855024"/>
                  <a:pt x="285008" y="950026"/>
                </a:cubicBezTo>
                <a:cubicBezTo>
                  <a:pt x="427512" y="1045029"/>
                  <a:pt x="672936" y="480950"/>
                  <a:pt x="855024" y="570015"/>
                </a:cubicBezTo>
                <a:cubicBezTo>
                  <a:pt x="1037112" y="659080"/>
                  <a:pt x="1197429" y="1409205"/>
                  <a:pt x="1377538" y="1484415"/>
                </a:cubicBezTo>
                <a:cubicBezTo>
                  <a:pt x="1557647" y="1559626"/>
                  <a:pt x="1743694" y="987631"/>
                  <a:pt x="1935678" y="1021278"/>
                </a:cubicBezTo>
                <a:cubicBezTo>
                  <a:pt x="2127662" y="1054925"/>
                  <a:pt x="2333501" y="1719943"/>
                  <a:pt x="2529444" y="1686296"/>
                </a:cubicBezTo>
                <a:cubicBezTo>
                  <a:pt x="2725387" y="1652649"/>
                  <a:pt x="2913413" y="910441"/>
                  <a:pt x="3111335" y="819397"/>
                </a:cubicBezTo>
                <a:cubicBezTo>
                  <a:pt x="3309257" y="728353"/>
                  <a:pt x="3445824" y="1231075"/>
                  <a:pt x="3716977" y="1140031"/>
                </a:cubicBezTo>
                <a:cubicBezTo>
                  <a:pt x="3988130" y="1048987"/>
                  <a:pt x="4738255" y="273132"/>
                  <a:pt x="4738255" y="273132"/>
                </a:cubicBezTo>
                <a:lnTo>
                  <a:pt x="4738255" y="273132"/>
                </a:lnTo>
                <a:lnTo>
                  <a:pt x="4738255" y="27313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4F2E22-832B-5844-88BD-FC81CA90EDAF}"/>
                  </a:ext>
                </a:extLst>
              </p:cNvPr>
              <p:cNvSpPr txBox="1"/>
              <p:nvPr/>
            </p:nvSpPr>
            <p:spPr>
              <a:xfrm>
                <a:off x="3462193" y="4529628"/>
                <a:ext cx="9580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𝜕</m:t>
                      </m:r>
                      <m:r>
                        <a:rPr lang="en-US" b="0" i="1" smtClean="0">
                          <a:latin typeface="Cambria Math" charset="0"/>
                        </a:rPr>
                        <m:t>𝐽</m:t>
                      </m:r>
                      <m:r>
                        <a:rPr lang="en-US" b="0" i="1" smtClean="0">
                          <a:latin typeface="Cambria Math" charset="0"/>
                        </a:rPr>
                        <m:t>/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𝜕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𝑊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4F2E22-832B-5844-88BD-FC81CA90E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2193" y="4529628"/>
                <a:ext cx="958019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3F0AC1F-BD9C-F448-90D8-00DCDB7AE4BF}"/>
                  </a:ext>
                </a:extLst>
              </p:cNvPr>
              <p:cNvSpPr/>
              <p:nvPr/>
            </p:nvSpPr>
            <p:spPr>
              <a:xfrm>
                <a:off x="7165256" y="3397179"/>
                <a:ext cx="3270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𝐽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3F0AC1F-BD9C-F448-90D8-00DCDB7AE4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5256" y="3397179"/>
                <a:ext cx="327013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8580484-CCF0-3B4F-948A-17D40FF1DE31}"/>
              </a:ext>
            </a:extLst>
          </p:cNvPr>
          <p:cNvCxnSpPr/>
          <p:nvPr/>
        </p:nvCxnSpPr>
        <p:spPr>
          <a:xfrm>
            <a:off x="4390523" y="4450504"/>
            <a:ext cx="59377" cy="225631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7C5BCA-600E-704F-ADC9-566AB1C6127B}"/>
                  </a:ext>
                </a:extLst>
              </p:cNvPr>
              <p:cNvSpPr txBox="1"/>
              <p:nvPr/>
            </p:nvSpPr>
            <p:spPr>
              <a:xfrm>
                <a:off x="5796135" y="5949280"/>
                <a:ext cx="27818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𝑊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𝑊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− 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𝜕</m:t>
                      </m:r>
                      <m:r>
                        <a:rPr lang="en-US" b="0" i="1" smtClean="0">
                          <a:latin typeface="Cambria Math" charset="0"/>
                        </a:rPr>
                        <m:t>𝐽</m:t>
                      </m:r>
                      <m:r>
                        <a:rPr lang="en-US" b="0" i="1" smtClean="0">
                          <a:latin typeface="Cambria Math" charset="0"/>
                        </a:rPr>
                        <m:t>/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𝜕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𝑊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7C5BCA-600E-704F-ADC9-566AB1C61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5" y="5949280"/>
                <a:ext cx="2781843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531B587F-7114-CB46-90F4-819885B5473C}"/>
              </a:ext>
            </a:extLst>
          </p:cNvPr>
          <p:cNvSpPr/>
          <p:nvPr/>
        </p:nvSpPr>
        <p:spPr>
          <a:xfrm>
            <a:off x="4644007" y="5026567"/>
            <a:ext cx="72008" cy="11540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B6AFFDD-BEC7-2C41-B588-C95A334B9365}"/>
                  </a:ext>
                </a:extLst>
              </p:cNvPr>
              <p:cNvSpPr txBox="1"/>
              <p:nvPr/>
            </p:nvSpPr>
            <p:spPr>
              <a:xfrm>
                <a:off x="3000279" y="5141969"/>
                <a:ext cx="24329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𝑙𝑜𝑐𝑎𝑙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𝑚𝑖𝑛𝑖𝑚𝑢𝑚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𝑝𝑜𝑖𝑛𝑡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B6AFFDD-BEC7-2C41-B588-C95A334B9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0279" y="5141969"/>
                <a:ext cx="2432974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BD0D758-3A53-9E46-9F00-B5C544486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618" y="2160574"/>
            <a:ext cx="8018794" cy="1070537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CF01FF8-E2DC-A440-9196-7D39860E1C14}"/>
              </a:ext>
            </a:extLst>
          </p:cNvPr>
          <p:cNvSpPr txBox="1">
            <a:spLocks/>
          </p:cNvSpPr>
          <p:nvPr/>
        </p:nvSpPr>
        <p:spPr bwMode="auto">
          <a:xfrm>
            <a:off x="7956550" y="6400800"/>
            <a:ext cx="1008063" cy="196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11743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44A9E-2BB7-074D-8926-5C842D348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Tensor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52A54-7D13-9946-95C7-E5909E1E8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Originally developed in the context of condensed-matter physics and based on renormalization group ideas</a:t>
            </a:r>
          </a:p>
          <a:p>
            <a:pPr lvl="1"/>
            <a:r>
              <a:rPr lang="en-US" dirty="0"/>
              <a:t>Formal apparatus that allows systematic investigation of the changes of a physical system as viewed at different scales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F5FC2-2DC5-FA43-AB64-C5A6B9968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71</a:t>
            </a:fld>
            <a:endParaRPr lang="de-DE"/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C260C159-9E9A-E345-8BA1-D4AADD8CC7A9}"/>
              </a:ext>
            </a:extLst>
          </p:cNvPr>
          <p:cNvSpPr/>
          <p:nvPr/>
        </p:nvSpPr>
        <p:spPr>
          <a:xfrm>
            <a:off x="2627784" y="4437112"/>
            <a:ext cx="4536504" cy="1512466"/>
          </a:xfrm>
          <a:prstGeom prst="cloudCallout">
            <a:avLst>
              <a:gd name="adj1" fmla="val -15684"/>
              <a:gd name="adj2" fmla="val -7568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chemeClr val="tx1"/>
                </a:solidFill>
              </a:rPr>
              <a:t>I recommend studying tensor networks </a:t>
            </a:r>
            <a:br>
              <a:rPr lang="en-DE" dirty="0">
                <a:solidFill>
                  <a:schemeClr val="tx1"/>
                </a:solidFill>
              </a:rPr>
            </a:br>
            <a:r>
              <a:rPr lang="en-DE" dirty="0">
                <a:solidFill>
                  <a:schemeClr val="tx1"/>
                </a:solidFill>
              </a:rPr>
              <a:t>in more detail!</a:t>
            </a:r>
          </a:p>
        </p:txBody>
      </p:sp>
    </p:spTree>
    <p:extLst>
      <p:ext uri="{BB962C8B-B14F-4D97-AF65-F5344CB8AC3E}">
        <p14:creationId xmlns:p14="http://schemas.microsoft.com/office/powerpoint/2010/main" val="319945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7AF07-4743-254C-9F77-33EAF38F3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Triple Scoring – Multiply instead of Add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0C537-3381-1E4A-8248-FCDE8FB10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447800"/>
            <a:ext cx="7876310" cy="4648200"/>
          </a:xfrm>
        </p:spPr>
        <p:txBody>
          <a:bodyPr/>
          <a:lstStyle/>
          <a:p>
            <a:r>
              <a:rPr lang="en-US" dirty="0"/>
              <a:t>Multiplication: </a:t>
            </a:r>
            <a:r>
              <a:rPr lang="en-US" b="1" dirty="0"/>
              <a:t>h</a:t>
            </a:r>
            <a:r>
              <a:rPr lang="en-US" dirty="0"/>
              <a:t> ⚬ </a:t>
            </a:r>
            <a:r>
              <a:rPr lang="en-US" b="1" dirty="0"/>
              <a:t>r</a:t>
            </a:r>
            <a:r>
              <a:rPr lang="en-US" dirty="0"/>
              <a:t> =?= </a:t>
            </a:r>
            <a:r>
              <a:rPr lang="en-US" b="1" dirty="0"/>
              <a:t>t</a:t>
            </a:r>
          </a:p>
          <a:p>
            <a:pPr lvl="1"/>
            <a:r>
              <a:rPr lang="en-US" dirty="0"/>
              <a:t>RESCAL: score(</a:t>
            </a:r>
            <a:r>
              <a:rPr lang="en-US" dirty="0" err="1"/>
              <a:t>h,r,t</a:t>
            </a:r>
            <a:r>
              <a:rPr lang="en-US" dirty="0"/>
              <a:t>) = </a:t>
            </a:r>
            <a:r>
              <a:rPr lang="en-US" b="1" dirty="0" err="1"/>
              <a:t>h</a:t>
            </a:r>
            <a:r>
              <a:rPr lang="en-US" b="1" baseline="30000" dirty="0" err="1"/>
              <a:t>⏉</a:t>
            </a:r>
            <a:r>
              <a:rPr lang="en-US" b="1" dirty="0" err="1"/>
              <a:t>W</a:t>
            </a:r>
            <a:r>
              <a:rPr lang="en-US" baseline="-25000" dirty="0" err="1"/>
              <a:t>r</a:t>
            </a:r>
            <a:r>
              <a:rPr lang="en-US" b="1" dirty="0" err="1"/>
              <a:t>t</a:t>
            </a:r>
            <a:endParaRPr lang="en-US" b="1" dirty="0"/>
          </a:p>
          <a:p>
            <a:pPr marL="457200" lvl="1" indent="0">
              <a:buNone/>
            </a:pPr>
            <a:r>
              <a:rPr lang="en-US" b="1" dirty="0">
                <a:solidFill>
                  <a:srgbClr val="FF0000"/>
                </a:solidFill>
              </a:rPr>
              <a:t>Problem: Too many parameters!!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4176E-C46E-8749-BC91-A816F4BBE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136D69-021C-164E-A87A-A705AF182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56" y="3221099"/>
            <a:ext cx="5167447" cy="2299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6C1C11-B655-B949-BEF1-3B3FA78A7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471" y="3151824"/>
            <a:ext cx="4045529" cy="2183667"/>
          </a:xfrm>
          <a:prstGeom prst="rect">
            <a:avLst/>
          </a:prstGeom>
        </p:spPr>
      </p:pic>
      <p:sp>
        <p:nvSpPr>
          <p:cNvPr id="7" name="Cloud Callout 6">
            <a:extLst>
              <a:ext uri="{FF2B5EF4-FFF2-40B4-BE49-F238E27FC236}">
                <a16:creationId xmlns:a16="http://schemas.microsoft.com/office/drawing/2014/main" id="{FFA146C6-CF75-1949-861E-A74177683CAB}"/>
              </a:ext>
            </a:extLst>
          </p:cNvPr>
          <p:cNvSpPr/>
          <p:nvPr/>
        </p:nvSpPr>
        <p:spPr>
          <a:xfrm>
            <a:off x="7231319" y="1447800"/>
            <a:ext cx="1728192" cy="1512466"/>
          </a:xfrm>
          <a:prstGeom prst="cloudCallout">
            <a:avLst>
              <a:gd name="adj1" fmla="val -45337"/>
              <a:gd name="adj2" fmla="val 6050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chemeClr val="tx1"/>
                </a:solidFill>
              </a:rPr>
              <a:t>Pseudo neuro</a:t>
            </a:r>
          </a:p>
        </p:txBody>
      </p:sp>
    </p:spTree>
    <p:extLst>
      <p:ext uri="{BB962C8B-B14F-4D97-AF65-F5344CB8AC3E}">
        <p14:creationId xmlns:p14="http://schemas.microsoft.com/office/powerpoint/2010/main" val="150017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7AF07-4743-254C-9F77-33EAF38F3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Triple Scoring - Multiply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0C537-3381-1E4A-8248-FCDE8FB10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447800"/>
            <a:ext cx="7876310" cy="4648200"/>
          </a:xfrm>
        </p:spPr>
        <p:txBody>
          <a:bodyPr/>
          <a:lstStyle/>
          <a:p>
            <a:r>
              <a:rPr lang="en-US" dirty="0"/>
              <a:t>Multiplication: </a:t>
            </a:r>
            <a:r>
              <a:rPr lang="en-US" b="1" dirty="0"/>
              <a:t>h</a:t>
            </a:r>
            <a:r>
              <a:rPr lang="en-US" dirty="0"/>
              <a:t> ⚬ </a:t>
            </a:r>
            <a:r>
              <a:rPr lang="en-US" b="1" dirty="0"/>
              <a:t>r</a:t>
            </a:r>
            <a:r>
              <a:rPr lang="en-US" dirty="0"/>
              <a:t> =?= </a:t>
            </a:r>
            <a:r>
              <a:rPr lang="en-US" b="1" dirty="0"/>
              <a:t>t</a:t>
            </a:r>
          </a:p>
          <a:p>
            <a:pPr lvl="1"/>
            <a:r>
              <a:rPr lang="en-US" dirty="0"/>
              <a:t>RESCAL: score(</a:t>
            </a:r>
            <a:r>
              <a:rPr lang="en-US" dirty="0" err="1"/>
              <a:t>h,r,t</a:t>
            </a:r>
            <a:r>
              <a:rPr lang="en-US" dirty="0"/>
              <a:t>) = </a:t>
            </a:r>
            <a:r>
              <a:rPr lang="en-US" b="1" dirty="0" err="1"/>
              <a:t>h</a:t>
            </a:r>
            <a:r>
              <a:rPr lang="en-US" b="1" baseline="30000" dirty="0" err="1"/>
              <a:t>⏉</a:t>
            </a:r>
            <a:r>
              <a:rPr lang="en-US" b="1" dirty="0" err="1"/>
              <a:t>W</a:t>
            </a:r>
            <a:r>
              <a:rPr lang="en-US" baseline="-25000" dirty="0" err="1"/>
              <a:t>r</a:t>
            </a:r>
            <a:r>
              <a:rPr lang="en-US" b="1" dirty="0" err="1"/>
              <a:t>t</a:t>
            </a:r>
            <a:endParaRPr lang="en-US" b="1" dirty="0"/>
          </a:p>
          <a:p>
            <a:pPr lvl="1"/>
            <a:r>
              <a:rPr lang="en-US" dirty="0" err="1">
                <a:solidFill>
                  <a:srgbClr val="0B05FF"/>
                </a:solidFill>
              </a:rPr>
              <a:t>DistMult</a:t>
            </a:r>
            <a:r>
              <a:rPr lang="en-US" dirty="0"/>
              <a:t>: score(</a:t>
            </a:r>
            <a:r>
              <a:rPr lang="en-US" dirty="0" err="1"/>
              <a:t>h,r,t</a:t>
            </a:r>
            <a:r>
              <a:rPr lang="en-US" dirty="0"/>
              <a:t>) = </a:t>
            </a:r>
            <a:r>
              <a:rPr lang="en-US" b="1" dirty="0" err="1"/>
              <a:t>h</a:t>
            </a:r>
            <a:r>
              <a:rPr lang="en-US" b="1" baseline="30000" dirty="0" err="1"/>
              <a:t>⏉</a:t>
            </a:r>
            <a:r>
              <a:rPr lang="en-US" dirty="0" err="1"/>
              <a:t>diag</a:t>
            </a:r>
            <a:r>
              <a:rPr lang="en-US" dirty="0"/>
              <a:t>(</a:t>
            </a:r>
            <a:r>
              <a:rPr lang="en-US" b="1" dirty="0"/>
              <a:t>r</a:t>
            </a:r>
            <a:r>
              <a:rPr lang="en-US" dirty="0"/>
              <a:t>)</a:t>
            </a:r>
            <a:r>
              <a:rPr lang="en-US" b="1" dirty="0"/>
              <a:t>t</a:t>
            </a:r>
            <a:br>
              <a:rPr lang="en-US" b="1" dirty="0"/>
            </a:br>
            <a:r>
              <a:rPr lang="en-US" dirty="0">
                <a:solidFill>
                  <a:srgbClr val="00B050"/>
                </a:solidFill>
              </a:rPr>
              <a:t>Simplify RESCAL by using a diagonal matrix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4176E-C46E-8749-BC91-A816F4BBE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88D6D3-5590-2047-AD54-B00FD610E837}"/>
              </a:ext>
            </a:extLst>
          </p:cNvPr>
          <p:cNvSpPr/>
          <p:nvPr/>
        </p:nvSpPr>
        <p:spPr>
          <a:xfrm>
            <a:off x="2254123" y="5997486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100" dirty="0">
                <a:solidFill>
                  <a:srgbClr val="0B05FF"/>
                </a:solidFill>
              </a:rPr>
              <a:t>B. Yang, W. Yih, X. He, J. Gao, and L. Deng. Embedding entities and relations for learning and inference in knowledge bases. In Proceedings of the International Conference on Learning Representations (ICLR), </a:t>
            </a:r>
            <a:r>
              <a:rPr lang="en-DE" sz="1100" b="1" dirty="0">
                <a:solidFill>
                  <a:srgbClr val="FF0000"/>
                </a:solidFill>
              </a:rPr>
              <a:t>2015</a:t>
            </a:r>
            <a:r>
              <a:rPr lang="en-DE" sz="1100" dirty="0">
                <a:solidFill>
                  <a:srgbClr val="0B05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62532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7AF07-4743-254C-9F77-33EAF38F3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Triple Scoring - Multiply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0C537-3381-1E4A-8248-FCDE8FB10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447800"/>
            <a:ext cx="7876310" cy="4648200"/>
          </a:xfrm>
        </p:spPr>
        <p:txBody>
          <a:bodyPr/>
          <a:lstStyle/>
          <a:p>
            <a:r>
              <a:rPr lang="en-US" dirty="0"/>
              <a:t>Multiplication: </a:t>
            </a:r>
            <a:r>
              <a:rPr lang="en-US" b="1" dirty="0"/>
              <a:t>h</a:t>
            </a:r>
            <a:r>
              <a:rPr lang="en-US" dirty="0"/>
              <a:t> ⚬ </a:t>
            </a:r>
            <a:r>
              <a:rPr lang="en-US" b="1" dirty="0"/>
              <a:t>r</a:t>
            </a:r>
            <a:r>
              <a:rPr lang="en-US" dirty="0"/>
              <a:t> =?= </a:t>
            </a:r>
            <a:r>
              <a:rPr lang="en-US" b="1" dirty="0"/>
              <a:t>t</a:t>
            </a:r>
          </a:p>
          <a:p>
            <a:pPr lvl="1"/>
            <a:r>
              <a:rPr lang="en-US" dirty="0"/>
              <a:t>RESCAL: score(</a:t>
            </a:r>
            <a:r>
              <a:rPr lang="en-US" dirty="0" err="1"/>
              <a:t>h,r,t</a:t>
            </a:r>
            <a:r>
              <a:rPr lang="en-US" dirty="0"/>
              <a:t>) = </a:t>
            </a:r>
            <a:r>
              <a:rPr lang="en-US" b="1" dirty="0" err="1"/>
              <a:t>h</a:t>
            </a:r>
            <a:r>
              <a:rPr lang="en-US" b="1" baseline="30000" dirty="0" err="1"/>
              <a:t>⏉</a:t>
            </a:r>
            <a:r>
              <a:rPr lang="en-US" b="1" dirty="0" err="1"/>
              <a:t>W</a:t>
            </a:r>
            <a:r>
              <a:rPr lang="en-US" baseline="-25000" dirty="0" err="1"/>
              <a:t>r</a:t>
            </a:r>
            <a:r>
              <a:rPr lang="en-US" b="1" dirty="0" err="1"/>
              <a:t>t</a:t>
            </a:r>
            <a:endParaRPr lang="en-US" b="1" dirty="0"/>
          </a:p>
          <a:p>
            <a:pPr lvl="1"/>
            <a:r>
              <a:rPr lang="en-US" dirty="0" err="1">
                <a:solidFill>
                  <a:srgbClr val="0B05FF"/>
                </a:solidFill>
              </a:rPr>
              <a:t>DistMult</a:t>
            </a:r>
            <a:r>
              <a:rPr lang="en-US" dirty="0"/>
              <a:t>: score(</a:t>
            </a:r>
            <a:r>
              <a:rPr lang="en-US" dirty="0" err="1"/>
              <a:t>h,r,t</a:t>
            </a:r>
            <a:r>
              <a:rPr lang="en-US" dirty="0"/>
              <a:t>) = </a:t>
            </a:r>
            <a:r>
              <a:rPr lang="en-US" b="1" dirty="0" err="1"/>
              <a:t>h</a:t>
            </a:r>
            <a:r>
              <a:rPr lang="en-US" b="1" baseline="30000" dirty="0" err="1"/>
              <a:t>⏉</a:t>
            </a:r>
            <a:r>
              <a:rPr lang="en-US" dirty="0" err="1"/>
              <a:t>diag</a:t>
            </a:r>
            <a:r>
              <a:rPr lang="en-US" dirty="0"/>
              <a:t>(</a:t>
            </a:r>
            <a:r>
              <a:rPr lang="en-US" b="1" dirty="0"/>
              <a:t>r</a:t>
            </a:r>
            <a:r>
              <a:rPr lang="en-US" dirty="0"/>
              <a:t>)</a:t>
            </a:r>
            <a:r>
              <a:rPr lang="en-US" b="1" dirty="0"/>
              <a:t>t</a:t>
            </a:r>
            <a:br>
              <a:rPr lang="en-US" b="1" dirty="0"/>
            </a:br>
            <a:r>
              <a:rPr lang="en-US" dirty="0"/>
              <a:t>Simplify RESCAL by using a diagonal matrix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rgbClr val="FF0000"/>
                </a:solidFill>
              </a:rPr>
              <a:t>Problem: Cannot deal with asymmetric relations!!</a:t>
            </a:r>
            <a:endParaRPr lang="en-US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4176E-C46E-8749-BC91-A816F4BBE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7AF07-4743-254C-9F77-33EAF38F3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Triple Scoring - Multiply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0C537-3381-1E4A-8248-FCDE8FB10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447800"/>
            <a:ext cx="7876310" cy="4648200"/>
          </a:xfrm>
        </p:spPr>
        <p:txBody>
          <a:bodyPr/>
          <a:lstStyle/>
          <a:p>
            <a:r>
              <a:rPr lang="en-US" dirty="0"/>
              <a:t>Multiplication: </a:t>
            </a:r>
            <a:r>
              <a:rPr lang="en-US" b="1" dirty="0"/>
              <a:t>h</a:t>
            </a:r>
            <a:r>
              <a:rPr lang="en-US" dirty="0"/>
              <a:t> ⚬ </a:t>
            </a:r>
            <a:r>
              <a:rPr lang="en-US" b="1" dirty="0"/>
              <a:t>r</a:t>
            </a:r>
            <a:r>
              <a:rPr lang="en-US" dirty="0"/>
              <a:t> =?= </a:t>
            </a:r>
            <a:r>
              <a:rPr lang="en-US" b="1" dirty="0"/>
              <a:t>t</a:t>
            </a:r>
          </a:p>
          <a:p>
            <a:pPr lvl="1"/>
            <a:r>
              <a:rPr lang="en-US" dirty="0"/>
              <a:t>RESCAL: score(</a:t>
            </a:r>
            <a:r>
              <a:rPr lang="en-US" dirty="0" err="1"/>
              <a:t>h,r,t</a:t>
            </a:r>
            <a:r>
              <a:rPr lang="en-US" dirty="0"/>
              <a:t>) = </a:t>
            </a:r>
            <a:r>
              <a:rPr lang="en-US" b="1" dirty="0" err="1"/>
              <a:t>h</a:t>
            </a:r>
            <a:r>
              <a:rPr lang="en-US" b="1" baseline="30000" dirty="0" err="1"/>
              <a:t>⏉</a:t>
            </a:r>
            <a:r>
              <a:rPr lang="en-US" b="1" dirty="0" err="1"/>
              <a:t>W</a:t>
            </a:r>
            <a:r>
              <a:rPr lang="en-US" baseline="-25000" dirty="0" err="1"/>
              <a:t>r</a:t>
            </a:r>
            <a:r>
              <a:rPr lang="en-US" b="1" dirty="0" err="1"/>
              <a:t>t</a:t>
            </a:r>
            <a:endParaRPr lang="en-US" b="1" dirty="0"/>
          </a:p>
          <a:p>
            <a:pPr lvl="1"/>
            <a:r>
              <a:rPr lang="en-US" dirty="0" err="1"/>
              <a:t>DistMult</a:t>
            </a:r>
            <a:r>
              <a:rPr lang="en-US" dirty="0"/>
              <a:t>: score(</a:t>
            </a:r>
            <a:r>
              <a:rPr lang="en-US" dirty="0" err="1"/>
              <a:t>h,r,t</a:t>
            </a:r>
            <a:r>
              <a:rPr lang="en-US" dirty="0"/>
              <a:t>) = </a:t>
            </a:r>
            <a:r>
              <a:rPr lang="en-US" b="1" dirty="0" err="1"/>
              <a:t>h</a:t>
            </a:r>
            <a:r>
              <a:rPr lang="en-US" b="1" baseline="30000" dirty="0" err="1"/>
              <a:t>⏉</a:t>
            </a:r>
            <a:r>
              <a:rPr lang="en-US" dirty="0" err="1"/>
              <a:t>diag</a:t>
            </a:r>
            <a:r>
              <a:rPr lang="en-US" dirty="0"/>
              <a:t>(</a:t>
            </a:r>
            <a:r>
              <a:rPr lang="en-US" b="1" dirty="0"/>
              <a:t>r</a:t>
            </a:r>
            <a:r>
              <a:rPr lang="en-US" dirty="0"/>
              <a:t>)</a:t>
            </a:r>
            <a:r>
              <a:rPr lang="en-US" b="1" dirty="0"/>
              <a:t>t</a:t>
            </a:r>
            <a:br>
              <a:rPr lang="en-US" b="1" dirty="0"/>
            </a:br>
            <a:r>
              <a:rPr lang="en-US" dirty="0"/>
              <a:t>Simplify RESCAL by using a diagonal matrix</a:t>
            </a:r>
          </a:p>
          <a:p>
            <a:pPr lvl="1"/>
            <a:r>
              <a:rPr lang="en-US" dirty="0" err="1">
                <a:solidFill>
                  <a:srgbClr val="0B05FF"/>
                </a:solidFill>
              </a:rPr>
              <a:t>ComplEx</a:t>
            </a:r>
            <a:r>
              <a:rPr lang="en-US" dirty="0"/>
              <a:t>: score(</a:t>
            </a:r>
            <a:r>
              <a:rPr lang="en-US" dirty="0" err="1"/>
              <a:t>h,r,t</a:t>
            </a:r>
            <a:r>
              <a:rPr lang="en-US" dirty="0"/>
              <a:t>) = Re(</a:t>
            </a:r>
            <a:r>
              <a:rPr lang="en-US" b="1" dirty="0" err="1"/>
              <a:t>h</a:t>
            </a:r>
            <a:r>
              <a:rPr lang="en-US" b="1" baseline="30000" dirty="0" err="1"/>
              <a:t>⏉</a:t>
            </a:r>
            <a:r>
              <a:rPr lang="en-US" dirty="0" err="1"/>
              <a:t>diag</a:t>
            </a:r>
            <a:r>
              <a:rPr lang="en-US" dirty="0"/>
              <a:t>(</a:t>
            </a:r>
            <a:r>
              <a:rPr lang="en-US" b="1" dirty="0"/>
              <a:t>r</a:t>
            </a:r>
            <a:r>
              <a:rPr lang="en-US" dirty="0"/>
              <a:t>)</a:t>
            </a:r>
            <a:r>
              <a:rPr lang="en-US" b="1" dirty="0"/>
              <a:t>t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>
                <a:solidFill>
                  <a:srgbClr val="00B050"/>
                </a:solidFill>
              </a:rPr>
              <a:t>Extend </a:t>
            </a:r>
            <a:r>
              <a:rPr lang="en-US" dirty="0" err="1">
                <a:solidFill>
                  <a:srgbClr val="00B050"/>
                </a:solidFill>
              </a:rPr>
              <a:t>DistMult</a:t>
            </a:r>
            <a:r>
              <a:rPr lang="en-US" dirty="0">
                <a:solidFill>
                  <a:srgbClr val="00B050"/>
                </a:solidFill>
              </a:rPr>
              <a:t> by introducing complex value embedding, so can handle asymmetric relations</a:t>
            </a:r>
            <a:br>
              <a:rPr lang="en-US" b="1" dirty="0"/>
            </a:br>
            <a:endParaRPr lang="en-US" dirty="0"/>
          </a:p>
          <a:p>
            <a:pPr marL="457200" lvl="1" indent="0">
              <a:buNone/>
            </a:pPr>
            <a:endParaRPr lang="en-US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4176E-C46E-8749-BC91-A816F4BBE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C04F4-858F-2844-A4DC-08E7C50FA0F3}"/>
              </a:ext>
            </a:extLst>
          </p:cNvPr>
          <p:cNvSpPr txBox="1"/>
          <p:nvPr/>
        </p:nvSpPr>
        <p:spPr>
          <a:xfrm>
            <a:off x="6825094" y="3154764"/>
            <a:ext cx="37061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_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CD792B-C5E4-D441-BEB9-37BB8F19E996}"/>
              </a:ext>
            </a:extLst>
          </p:cNvPr>
          <p:cNvSpPr/>
          <p:nvPr/>
        </p:nvSpPr>
        <p:spPr>
          <a:xfrm>
            <a:off x="2337954" y="578266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200" dirty="0">
                <a:solidFill>
                  <a:srgbClr val="0B0FFF"/>
                </a:solidFill>
              </a:rPr>
              <a:t>Théo Trouillon, Christopher R. Dance, Éric Gaussier, Johannes Welbl, Sebastian Riedel, and Guillaume Bouchard. 2017. Knowledge graph completion via complex tensor factorization. J. Mach. Learn. Res. 18, 1, 4735–4772. </a:t>
            </a:r>
            <a:r>
              <a:rPr lang="en-DE" sz="1200" b="1" dirty="0">
                <a:solidFill>
                  <a:srgbClr val="FF0000"/>
                </a:solidFill>
              </a:rPr>
              <a:t>2017</a:t>
            </a:r>
            <a:r>
              <a:rPr lang="en-DE" sz="1200" dirty="0">
                <a:solidFill>
                  <a:srgbClr val="0B0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06744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7AF07-4743-254C-9F77-33EAF38F3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Triple Scoring - Multiply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0C537-3381-1E4A-8248-FCDE8FB10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8" y="1447800"/>
            <a:ext cx="8229599" cy="4648200"/>
          </a:xfrm>
        </p:spPr>
        <p:txBody>
          <a:bodyPr/>
          <a:lstStyle/>
          <a:p>
            <a:r>
              <a:rPr lang="en-US" dirty="0"/>
              <a:t>Multiplication: </a:t>
            </a:r>
            <a:r>
              <a:rPr lang="en-US" b="1" dirty="0"/>
              <a:t>h</a:t>
            </a:r>
            <a:r>
              <a:rPr lang="en-US" dirty="0"/>
              <a:t> ⚬ </a:t>
            </a:r>
            <a:r>
              <a:rPr lang="en-US" b="1" dirty="0"/>
              <a:t>r</a:t>
            </a:r>
            <a:r>
              <a:rPr lang="en-US" dirty="0"/>
              <a:t> =?= </a:t>
            </a:r>
            <a:r>
              <a:rPr lang="en-US" b="1" dirty="0"/>
              <a:t>t</a:t>
            </a:r>
          </a:p>
          <a:p>
            <a:pPr lvl="1"/>
            <a:r>
              <a:rPr lang="en-US" dirty="0"/>
              <a:t>RESCAL: score(</a:t>
            </a:r>
            <a:r>
              <a:rPr lang="en-US" dirty="0" err="1"/>
              <a:t>h,r,t</a:t>
            </a:r>
            <a:r>
              <a:rPr lang="en-US" dirty="0"/>
              <a:t>) = </a:t>
            </a:r>
            <a:r>
              <a:rPr lang="en-US" b="1" dirty="0" err="1"/>
              <a:t>h</a:t>
            </a:r>
            <a:r>
              <a:rPr lang="en-US" b="1" baseline="30000" dirty="0" err="1"/>
              <a:t>⏉</a:t>
            </a:r>
            <a:r>
              <a:rPr lang="en-US" b="1" dirty="0" err="1"/>
              <a:t>W</a:t>
            </a:r>
            <a:r>
              <a:rPr lang="en-US" baseline="-25000" dirty="0" err="1"/>
              <a:t>r</a:t>
            </a:r>
            <a:r>
              <a:rPr lang="en-US" b="1" dirty="0" err="1"/>
              <a:t>t</a:t>
            </a:r>
            <a:endParaRPr lang="en-US" b="1" dirty="0"/>
          </a:p>
          <a:p>
            <a:pPr lvl="1"/>
            <a:r>
              <a:rPr lang="en-US" dirty="0" err="1"/>
              <a:t>DistMult</a:t>
            </a:r>
            <a:r>
              <a:rPr lang="en-US" dirty="0"/>
              <a:t>: score(</a:t>
            </a:r>
            <a:r>
              <a:rPr lang="en-US" dirty="0" err="1"/>
              <a:t>h,r,t</a:t>
            </a:r>
            <a:r>
              <a:rPr lang="en-US" dirty="0"/>
              <a:t>) = </a:t>
            </a:r>
            <a:r>
              <a:rPr lang="en-US" b="1" dirty="0" err="1"/>
              <a:t>h</a:t>
            </a:r>
            <a:r>
              <a:rPr lang="en-US" b="1" baseline="30000" dirty="0" err="1"/>
              <a:t>⏉</a:t>
            </a:r>
            <a:r>
              <a:rPr lang="en-US" dirty="0" err="1"/>
              <a:t>diag</a:t>
            </a:r>
            <a:r>
              <a:rPr lang="en-US" dirty="0"/>
              <a:t>(</a:t>
            </a:r>
            <a:r>
              <a:rPr lang="en-US" b="1" dirty="0"/>
              <a:t>r</a:t>
            </a:r>
            <a:r>
              <a:rPr lang="en-US" dirty="0"/>
              <a:t>)</a:t>
            </a:r>
            <a:r>
              <a:rPr lang="en-US" b="1" dirty="0"/>
              <a:t>t</a:t>
            </a:r>
            <a:endParaRPr lang="en-US" dirty="0"/>
          </a:p>
          <a:p>
            <a:pPr lvl="1"/>
            <a:r>
              <a:rPr lang="en-US" dirty="0" err="1"/>
              <a:t>ComplEx</a:t>
            </a:r>
            <a:r>
              <a:rPr lang="en-US" dirty="0"/>
              <a:t>: score(</a:t>
            </a:r>
            <a:r>
              <a:rPr lang="en-US" dirty="0" err="1"/>
              <a:t>h,r,t</a:t>
            </a:r>
            <a:r>
              <a:rPr lang="en-US" dirty="0"/>
              <a:t>) = Re(</a:t>
            </a:r>
            <a:r>
              <a:rPr lang="en-US" b="1" dirty="0" err="1"/>
              <a:t>h</a:t>
            </a:r>
            <a:r>
              <a:rPr lang="en-US" b="1" baseline="30000" dirty="0" err="1"/>
              <a:t>⏉</a:t>
            </a:r>
            <a:r>
              <a:rPr lang="en-US" dirty="0" err="1"/>
              <a:t>diag</a:t>
            </a:r>
            <a:r>
              <a:rPr lang="en-US" dirty="0"/>
              <a:t>(</a:t>
            </a:r>
            <a:r>
              <a:rPr lang="en-US" b="1" dirty="0"/>
              <a:t>r</a:t>
            </a:r>
            <a:r>
              <a:rPr lang="en-US" dirty="0"/>
              <a:t>)</a:t>
            </a:r>
            <a:r>
              <a:rPr lang="en-US" b="1" dirty="0"/>
              <a:t>t</a:t>
            </a:r>
            <a:r>
              <a:rPr lang="en-US" dirty="0"/>
              <a:t>)</a:t>
            </a:r>
          </a:p>
          <a:p>
            <a:pPr lvl="1"/>
            <a:r>
              <a:rPr lang="en-US" dirty="0" err="1">
                <a:solidFill>
                  <a:srgbClr val="0B05FF"/>
                </a:solidFill>
              </a:rPr>
              <a:t>ConvE</a:t>
            </a:r>
            <a:r>
              <a:rPr lang="en-US" dirty="0"/>
              <a:t>: Use convolutional network to reduce parameters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4176E-C46E-8749-BC91-A816F4BBE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63AC78-E343-8740-B416-8C6650F9C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335" y="3789040"/>
            <a:ext cx="7071238" cy="215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54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A47E5-B8BA-0A4B-B9DC-7C77DC7DD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RotatE</a:t>
            </a:r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309BFB23-C76F-FE41-B3B3-D2920BF8C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124744"/>
            <a:ext cx="6491064" cy="27506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57AD7-5983-C942-BB32-406309157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77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5C8C94-52C9-CC40-A593-4EF5B220960A}"/>
              </a:ext>
            </a:extLst>
          </p:cNvPr>
          <p:cNvSpPr/>
          <p:nvPr/>
        </p:nvSpPr>
        <p:spPr>
          <a:xfrm>
            <a:off x="6358161" y="4725144"/>
            <a:ext cx="2339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DE" sz="1200" dirty="0">
                <a:solidFill>
                  <a:srgbClr val="0B05FF"/>
                </a:solidFill>
              </a:rPr>
              <a:t>Zhiqing Sun, Zhi-Hong Deng, Jian-Yun Nie, Jian Tang:</a:t>
            </a:r>
          </a:p>
          <a:p>
            <a:r>
              <a:rPr lang="en-DE" sz="1200" dirty="0">
                <a:solidFill>
                  <a:srgbClr val="0B05FF"/>
                </a:solidFill>
              </a:rPr>
              <a:t>RotatE: Knowledge Graph Embedding by Relational Rotation in Complex Space. In Proc. ICLR  </a:t>
            </a:r>
            <a:r>
              <a:rPr lang="en-DE" sz="1200" b="1" dirty="0">
                <a:solidFill>
                  <a:srgbClr val="FF0000"/>
                </a:solidFill>
              </a:rPr>
              <a:t>2019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1B97C5D-371A-3840-A9E2-C12E1C44B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899616"/>
            <a:ext cx="4248472" cy="263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061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05211-1157-964E-881F-8894A31CE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90EED-C389-3947-B8A9-1E7058A3E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78</a:t>
            </a:fld>
            <a:endParaRPr lang="de-D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DCDB75-F402-124E-8FFA-AC70585D4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124744"/>
            <a:ext cx="7985687" cy="50405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DC7F2A-D3C3-8D4E-B555-03A035D97D48}"/>
              </a:ext>
            </a:extLst>
          </p:cNvPr>
          <p:cNvSpPr/>
          <p:nvPr/>
        </p:nvSpPr>
        <p:spPr>
          <a:xfrm>
            <a:off x="4032972" y="5825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200" dirty="0">
                <a:solidFill>
                  <a:srgbClr val="0B0FFF"/>
                </a:solidFill>
              </a:rPr>
              <a:t>Théo Trouillon, Christopher R. Dance, Éric Gaussier, Johannes Welbl, Sebastian Riedel, and Guillaume Bouchard. 2017. Knowledge graph completion via complex tensor factorization. J. Mach. Learn. Res. 18, 1, 4735–4772. </a:t>
            </a:r>
            <a:r>
              <a:rPr lang="en-DE" sz="1200" b="1" dirty="0">
                <a:solidFill>
                  <a:srgbClr val="FF0000"/>
                </a:solidFill>
              </a:rPr>
              <a:t>2017</a:t>
            </a:r>
            <a:r>
              <a:rPr lang="en-DE" sz="1200" dirty="0">
                <a:solidFill>
                  <a:srgbClr val="0B0FFF"/>
                </a:solidFill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65D336-2B8C-7741-9EBB-F9A18DE58D9D}"/>
              </a:ext>
            </a:extLst>
          </p:cNvPr>
          <p:cNvSpPr/>
          <p:nvPr/>
        </p:nvSpPr>
        <p:spPr>
          <a:xfrm>
            <a:off x="2318403" y="6235653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rgbClr val="0B0FFF"/>
                </a:solidFill>
                <a:latin typeface="CMR10"/>
              </a:rPr>
              <a:t>F. L. Hitchcock. The expression of a tensor or a polyadic as a sum of products. </a:t>
            </a:r>
            <a:r>
              <a:rPr lang="en-US" sz="1100" dirty="0">
                <a:solidFill>
                  <a:srgbClr val="0B0FFF"/>
                </a:solidFill>
                <a:latin typeface="CMTI10"/>
              </a:rPr>
              <a:t>J. Math. Phys</a:t>
            </a:r>
            <a:r>
              <a:rPr lang="en-US" sz="1100" dirty="0">
                <a:solidFill>
                  <a:srgbClr val="0B0FFF"/>
                </a:solidFill>
                <a:latin typeface="CMR10"/>
              </a:rPr>
              <a:t>, 6(1):164–189, </a:t>
            </a:r>
            <a:r>
              <a:rPr lang="en-US" sz="1100" b="1" dirty="0">
                <a:solidFill>
                  <a:srgbClr val="FF0000"/>
                </a:solidFill>
                <a:latin typeface="CMR10"/>
              </a:rPr>
              <a:t>1927</a:t>
            </a:r>
            <a:r>
              <a:rPr lang="en-US" sz="1100" dirty="0">
                <a:solidFill>
                  <a:srgbClr val="0B0FFF"/>
                </a:solidFill>
                <a:latin typeface="CMR10"/>
              </a:rPr>
              <a:t>. </a:t>
            </a:r>
            <a:endParaRPr lang="en-US" sz="1100" dirty="0">
              <a:solidFill>
                <a:srgbClr val="0B0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244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A2712-77B0-7F4F-861D-F4ADE1A82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Evaluation Metrics</a:t>
            </a:r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041691D5-FB68-FB46-B088-0A22C117D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798" y="1196752"/>
            <a:ext cx="6851104" cy="301200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298F8-8741-E043-B4B5-A02DDDB26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7130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288" y="1384301"/>
            <a:ext cx="3119293" cy="22479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07733" y="2436799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8000"/>
                </a:solidFill>
              </a:rPr>
              <a:t>v</a:t>
            </a:r>
            <a:r>
              <a:rPr lang="en-US" baseline="-25000" dirty="0" err="1">
                <a:solidFill>
                  <a:srgbClr val="008000"/>
                </a:solidFill>
              </a:rPr>
              <a:t>Y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0675" y="2988057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8000"/>
                </a:solidFill>
              </a:rPr>
              <a:t>v</a:t>
            </a:r>
            <a:r>
              <a:rPr lang="en-US" baseline="-25000" dirty="0" err="1">
                <a:solidFill>
                  <a:srgbClr val="008000"/>
                </a:solidFill>
              </a:rPr>
              <a:t>X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01800" y="3020829"/>
            <a:ext cx="38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8000"/>
                </a:solidFill>
              </a:rPr>
              <a:t>v</a:t>
            </a:r>
            <a:r>
              <a:rPr lang="en-US" baseline="-25000" dirty="0" err="1">
                <a:solidFill>
                  <a:srgbClr val="008000"/>
                </a:solidFill>
              </a:rPr>
              <a:t>R</a:t>
            </a:r>
            <a:endParaRPr lang="en-US" baseline="-25000" dirty="0">
              <a:solidFill>
                <a:srgbClr val="008000"/>
              </a:solidFill>
            </a:endParaRPr>
          </a:p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984759" y="6628853"/>
            <a:ext cx="50350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William W Cohen, Machine Learning Dept. CMU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Using Learned Relational Networks for IR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7B186A-598E-8C4E-A728-B04760D15432}"/>
              </a:ext>
            </a:extLst>
          </p:cNvPr>
          <p:cNvSpPr txBox="1"/>
          <p:nvPr/>
        </p:nvSpPr>
        <p:spPr>
          <a:xfrm>
            <a:off x="3832632" y="1464563"/>
            <a:ext cx="46406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400" dirty="0"/>
              <a:t>Instead of words, also named entities (represented by words) can be embedded</a:t>
            </a:r>
          </a:p>
          <a:p>
            <a:endParaRPr lang="en-DE" sz="2400" dirty="0"/>
          </a:p>
          <a:p>
            <a:r>
              <a:rPr lang="en-DE" sz="2400" dirty="0"/>
              <a:t>Two entities can be associated automatically</a:t>
            </a:r>
          </a:p>
          <a:p>
            <a:endParaRPr lang="en-DE" sz="2400" dirty="0"/>
          </a:p>
          <a:p>
            <a:r>
              <a:rPr lang="en-DE" sz="2400" dirty="0"/>
              <a:t>Shallow parsing and/or</a:t>
            </a:r>
            <a:br>
              <a:rPr lang="en-DE" sz="2400" dirty="0"/>
            </a:br>
            <a:r>
              <a:rPr lang="en-DE" sz="2400" dirty="0"/>
              <a:t>semantic role labeling might help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C1AC5A1-5A2D-FD47-9BEA-904F0C015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895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2971E-16DB-F849-A07B-1F5FACE3F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Evaluation</a:t>
            </a:r>
          </a:p>
        </p:txBody>
      </p:sp>
      <p:pic>
        <p:nvPicPr>
          <p:cNvPr id="8" name="Content Placeholder 7" descr="Table&#10;&#10;Description automatically generated">
            <a:extLst>
              <a:ext uri="{FF2B5EF4-FFF2-40B4-BE49-F238E27FC236}">
                <a16:creationId xmlns:a16="http://schemas.microsoft.com/office/drawing/2014/main" id="{653AD737-77D2-D945-85E5-E6E241ED08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427" y="1192204"/>
            <a:ext cx="8229600" cy="223679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3A6C9-F786-604F-8940-B49ADAFAD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80</a:t>
            </a:fld>
            <a:endParaRPr lang="de-D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88DB0EF-541F-B74B-B725-6DBE960EED91}"/>
              </a:ext>
            </a:extLst>
          </p:cNvPr>
          <p:cNvSpPr txBox="1">
            <a:spLocks/>
          </p:cNvSpPr>
          <p:nvPr/>
        </p:nvSpPr>
        <p:spPr bwMode="auto">
          <a:xfrm>
            <a:off x="-10200477" y="2046012"/>
            <a:ext cx="14393781" cy="503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r>
              <a:rPr lang="en-DE" kern="0"/>
              <a:t>RotatE</a:t>
            </a:r>
            <a:endParaRPr lang="en-DE" kern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50A242-6CC0-FA48-8600-F1008C4E64D4}"/>
              </a:ext>
            </a:extLst>
          </p:cNvPr>
          <p:cNvSpPr/>
          <p:nvPr/>
        </p:nvSpPr>
        <p:spPr>
          <a:xfrm>
            <a:off x="2423930" y="6023029"/>
            <a:ext cx="4092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DE" sz="1200" dirty="0">
                <a:solidFill>
                  <a:srgbClr val="0B05FF"/>
                </a:solidFill>
              </a:rPr>
              <a:t>Zhiqing Sun, Zhi-Hong Deng, Jian-Yun Nie, Jian Tang:</a:t>
            </a:r>
          </a:p>
          <a:p>
            <a:r>
              <a:rPr lang="en-DE" sz="1200" dirty="0">
                <a:solidFill>
                  <a:srgbClr val="0B05FF"/>
                </a:solidFill>
              </a:rPr>
              <a:t>RotatE: Knowledge Graph Embedding by Relational Rotation in Complex Space. In Proc. ICLR </a:t>
            </a:r>
            <a:r>
              <a:rPr lang="en-DE" sz="1200" b="1" dirty="0">
                <a:solidFill>
                  <a:srgbClr val="FF0000"/>
                </a:solidFill>
              </a:rPr>
              <a:t>2019</a:t>
            </a:r>
            <a:r>
              <a:rPr lang="en-DE" sz="12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29786049-3124-CE46-9A7A-3A8971722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79" y="3553994"/>
            <a:ext cx="8104269" cy="20211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50F847-BAB8-664E-9CED-C6446ABCAA98}"/>
              </a:ext>
            </a:extLst>
          </p:cNvPr>
          <p:cNvSpPr/>
          <p:nvPr/>
        </p:nvSpPr>
        <p:spPr>
          <a:xfrm>
            <a:off x="1403648" y="1781335"/>
            <a:ext cx="288032" cy="14820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53311C-27AF-AE43-9D9A-D39A7656B223}"/>
              </a:ext>
            </a:extLst>
          </p:cNvPr>
          <p:cNvSpPr/>
          <p:nvPr/>
        </p:nvSpPr>
        <p:spPr>
          <a:xfrm>
            <a:off x="1470323" y="2006760"/>
            <a:ext cx="288032" cy="1387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2323F4-AE06-5044-9685-052C9F5815D4}"/>
              </a:ext>
            </a:extLst>
          </p:cNvPr>
          <p:cNvSpPr/>
          <p:nvPr/>
        </p:nvSpPr>
        <p:spPr>
          <a:xfrm>
            <a:off x="1331640" y="4114158"/>
            <a:ext cx="288032" cy="1686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664505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E7A37-9421-E84B-8ED1-7425FB999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Fusion of Text and KG 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2E1E3-896A-BD43-82B5-EF9CFB7C4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Relation prediction for KG – r ~ t-h </a:t>
            </a:r>
          </a:p>
          <a:p>
            <a:r>
              <a:rPr lang="en-US" dirty="0"/>
              <a:t>Relation extraction from text </a:t>
            </a:r>
          </a:p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B0E40-5C0F-1648-9874-593BB5F45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81</a:t>
            </a:fld>
            <a:endParaRPr lang="de-DE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36F961D6-49A2-5143-AFB4-11D1E511E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957" y="2257527"/>
            <a:ext cx="7380312" cy="284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2531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CDFF7-4583-C34F-9934-85F6A2A6B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RL4KG with Entity Descriptions 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28734-F494-F449-B433-4349D17D0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KG contains rich information besides network structure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BD5441-DC41-4748-B283-6D4E26E08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82</a:t>
            </a:fld>
            <a:endParaRPr lang="de-DE"/>
          </a:p>
        </p:txBody>
      </p:sp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16390BDB-33BE-0A49-A73A-CDB9FFB26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856" y="2195744"/>
            <a:ext cx="7164288" cy="246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978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181D3-7FCE-964C-BB02-10C02D7F2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TransE+Word2Vec 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6A484-F970-3848-83B7-8A228A6B7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KG=&gt;</a:t>
            </a:r>
            <a:r>
              <a:rPr lang="en-US" dirty="0" err="1"/>
              <a:t>TransE</a:t>
            </a:r>
            <a:r>
              <a:rPr lang="en-US" dirty="0"/>
              <a:t>, Text=&gt;Word2Vec</a:t>
            </a:r>
          </a:p>
          <a:p>
            <a:r>
              <a:rPr lang="en-US" dirty="0"/>
              <a:t>Make embeddings of the same entities </a:t>
            </a:r>
            <a:br>
              <a:rPr lang="en-US" dirty="0"/>
            </a:br>
            <a:r>
              <a:rPr lang="en-US" dirty="0"/>
              <a:t>in KGs and text related to each other </a:t>
            </a:r>
          </a:p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97D66-17F2-5848-A85E-22AA1C42A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83</a:t>
            </a:fld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8534DE-1A9D-F645-AE82-8B91C53168FB}"/>
              </a:ext>
            </a:extLst>
          </p:cNvPr>
          <p:cNvSpPr/>
          <p:nvPr/>
        </p:nvSpPr>
        <p:spPr>
          <a:xfrm>
            <a:off x="2411760" y="607763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400" dirty="0">
                <a:solidFill>
                  <a:srgbClr val="0B0FFF"/>
                </a:solidFill>
              </a:rPr>
              <a:t>Wang, et al. Knowledge graph and text jointly embedding. In: Proc. EMNLP </a:t>
            </a:r>
            <a:r>
              <a:rPr lang="en-DE" sz="1400" b="1" dirty="0">
                <a:solidFill>
                  <a:srgbClr val="FF0000"/>
                </a:solidFill>
              </a:rPr>
              <a:t>2014</a:t>
            </a:r>
            <a:r>
              <a:rPr lang="en-DE" sz="1400" dirty="0">
                <a:solidFill>
                  <a:srgbClr val="0B0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726256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EB366-6684-DC47-AC9A-4182E03DC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 Classification via CNN </a:t>
            </a:r>
            <a:endParaRPr lang="en-DE" dirty="0"/>
          </a:p>
        </p:txBody>
      </p:sp>
      <p:pic>
        <p:nvPicPr>
          <p:cNvPr id="6" name="Content Placeholder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ED2EF57-2CE1-5448-8EC5-67228FCF31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8610" y="1096711"/>
            <a:ext cx="6046779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6BD86-41F7-DD4D-8DED-412FB1E7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84</a:t>
            </a:fld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240443-C645-574F-8C86-BAD29B472A39}"/>
              </a:ext>
            </a:extLst>
          </p:cNvPr>
          <p:cNvSpPr/>
          <p:nvPr/>
        </p:nvSpPr>
        <p:spPr>
          <a:xfrm>
            <a:off x="2411760" y="613598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400" dirty="0">
                <a:solidFill>
                  <a:srgbClr val="0B0FFF"/>
                </a:solidFill>
              </a:rPr>
              <a:t>Zeng, et al. Relation Classification via Convolutional Deep Neural Network. In: Proc. COLING </a:t>
            </a:r>
            <a:r>
              <a:rPr lang="en-DE" sz="1400" b="1" dirty="0">
                <a:solidFill>
                  <a:srgbClr val="FF0000"/>
                </a:solidFill>
              </a:rPr>
              <a:t>2014</a:t>
            </a:r>
            <a:r>
              <a:rPr lang="en-DE" sz="1400" dirty="0">
                <a:solidFill>
                  <a:srgbClr val="0B0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037478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17DD0-03C8-074E-93CC-F6373C048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Description-Embodied RL4KG 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74057-04E1-084C-9055-C6826251E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Enhance entity representation with descriptions </a:t>
            </a:r>
          </a:p>
          <a:p>
            <a:r>
              <a:rPr lang="en-US" dirty="0"/>
              <a:t>Model descriptions with convolutional network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07DB2-03B9-EA42-90A2-0C54BB162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85</a:t>
            </a:fld>
            <a:endParaRPr lang="de-DE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36E94882-775A-F74E-B497-9175FD5C5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70" y="2348880"/>
            <a:ext cx="7857779" cy="3168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73881B-3FE3-CC41-8F2C-0ED5B611CF41}"/>
              </a:ext>
            </a:extLst>
          </p:cNvPr>
          <p:cNvSpPr/>
          <p:nvPr/>
        </p:nvSpPr>
        <p:spPr>
          <a:xfrm>
            <a:off x="2451159" y="601627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400" dirty="0">
                <a:solidFill>
                  <a:srgbClr val="0B0FFF"/>
                </a:solidFill>
              </a:rPr>
              <a:t>Xie, et al. Representation Learning of Knowledge Graphs with Entity Descriptions. In: Proc. AAAI </a:t>
            </a:r>
            <a:r>
              <a:rPr lang="en-DE" sz="1400" b="1" dirty="0">
                <a:solidFill>
                  <a:srgbClr val="FF0000"/>
                </a:solidFill>
              </a:rPr>
              <a:t>2016</a:t>
            </a:r>
            <a:r>
              <a:rPr lang="en-DE" sz="1400" dirty="0">
                <a:solidFill>
                  <a:srgbClr val="0B0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041636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5BF02-1B2A-2540-B5CF-E569E8A0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TransSparse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D0F45-27B3-FC43-8137-BC5BA2AC0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Deals with heterogeneity …</a:t>
            </a:r>
          </a:p>
          <a:p>
            <a:pPr lvl="1"/>
            <a:r>
              <a:rPr lang="en-US" dirty="0"/>
              <a:t>Some relations link many entity pairs and others do not</a:t>
            </a:r>
          </a:p>
          <a:p>
            <a:r>
              <a:rPr lang="en-US" dirty="0"/>
              <a:t>… and imbalance</a:t>
            </a:r>
          </a:p>
          <a:p>
            <a:pPr lvl="1"/>
            <a:r>
              <a:rPr lang="en-US" dirty="0"/>
              <a:t>The number of head entities and that of tail entities in a relation could be different</a:t>
            </a:r>
          </a:p>
          <a:p>
            <a:r>
              <a:rPr lang="en-US" dirty="0"/>
              <a:t>Transfer matrices replaced by adaptive sparse matrices</a:t>
            </a:r>
          </a:p>
          <a:p>
            <a:pPr lvl="1"/>
            <a:r>
              <a:rPr lang="en-US" dirty="0"/>
              <a:t>Sparseness degrees determined by the number of entities (or entity pairs) linked by relations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170CA-9884-FC4C-B1B2-24D236291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86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9D491A-4854-244C-9144-81AE1B30B523}"/>
              </a:ext>
            </a:extLst>
          </p:cNvPr>
          <p:cNvSpPr/>
          <p:nvPr/>
        </p:nvSpPr>
        <p:spPr>
          <a:xfrm>
            <a:off x="2286000" y="6031688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100" dirty="0">
                <a:solidFill>
                  <a:srgbClr val="0B05FF"/>
                </a:solidFill>
              </a:rPr>
              <a:t>Guoliang Ji, Kang Liu, Shizhu He, and Jun Zhao. Knowledge graph completion with adaptive sparse transfer matrix. In Proceedings of the Thirtieth AAAI Conference on Artificial Intelligence (AAAI'16). </a:t>
            </a:r>
            <a:r>
              <a:rPr lang="en-DE" sz="1100" b="1" dirty="0">
                <a:solidFill>
                  <a:srgbClr val="FF0000"/>
                </a:solidFill>
              </a:rPr>
              <a:t>2016</a:t>
            </a:r>
            <a:r>
              <a:rPr lang="en-DE" sz="1100" dirty="0">
                <a:solidFill>
                  <a:srgbClr val="0B05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73411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5BF02-1B2A-2540-B5CF-E569E8A0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TransF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D0F45-27B3-FC43-8137-BC5BA2AC0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the correlation between relations </a:t>
            </a:r>
          </a:p>
          <a:p>
            <a:r>
              <a:rPr lang="en-US" dirty="0"/>
              <a:t>Translation–based method mitigating the burden of relation projection by explicitly modeling the basis subspaces of projection matrices</a:t>
            </a:r>
          </a:p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170CA-9884-FC4C-B1B2-24D236291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87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2FA7F2-B3DD-3347-A112-56CC68C88010}"/>
              </a:ext>
            </a:extLst>
          </p:cNvPr>
          <p:cNvSpPr/>
          <p:nvPr/>
        </p:nvSpPr>
        <p:spPr>
          <a:xfrm>
            <a:off x="2286000" y="5951319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100" dirty="0">
                <a:solidFill>
                  <a:srgbClr val="0B05FF"/>
                </a:solidFill>
              </a:rPr>
              <a:t>Zichao Huang, Bo Li, and Jian Yin. Knowledge graph embedding via multiplicative interaction. In Proceedings of the 2nd International Conference on Innovation in Artificial Intelligence (ICIAI '18). </a:t>
            </a:r>
            <a:r>
              <a:rPr lang="en-DE" sz="1100" b="1" dirty="0">
                <a:solidFill>
                  <a:srgbClr val="FF0000"/>
                </a:solidFill>
              </a:rPr>
              <a:t>2018</a:t>
            </a:r>
            <a:r>
              <a:rPr lang="en-DE" sz="1100" dirty="0">
                <a:solidFill>
                  <a:srgbClr val="0B05FF"/>
                </a:solidFill>
              </a:rPr>
              <a:t>.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4AE29C17-EA32-D64A-8424-AB7E52475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2" y="3048757"/>
            <a:ext cx="8084163" cy="266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007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AC150-96A6-A64E-812D-7156B7FFC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2772F-08E6-C643-A210-EA42CC9AC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>
                <a:solidFill>
                  <a:srgbClr val="0B05FF"/>
                </a:solidFill>
              </a:rPr>
              <a:t>OpenKE</a:t>
            </a:r>
            <a:r>
              <a:rPr lang="en-US" sz="2400" dirty="0"/>
              <a:t> </a:t>
            </a:r>
          </a:p>
          <a:p>
            <a:pPr lvl="1"/>
            <a:r>
              <a:rPr lang="en-US" sz="2200" dirty="0"/>
              <a:t>https://</a:t>
            </a:r>
            <a:r>
              <a:rPr lang="en-US" sz="2200" dirty="0" err="1"/>
              <a:t>github.com</a:t>
            </a:r>
            <a:r>
              <a:rPr lang="en-US" sz="2200" dirty="0"/>
              <a:t>/</a:t>
            </a:r>
            <a:r>
              <a:rPr lang="en-US" sz="2200" dirty="0" err="1"/>
              <a:t>thunlp</a:t>
            </a:r>
            <a:r>
              <a:rPr lang="en-US" sz="2200" dirty="0"/>
              <a:t>/</a:t>
            </a:r>
            <a:r>
              <a:rPr lang="en-US" sz="2200" dirty="0" err="1"/>
              <a:t>OpenKE</a:t>
            </a:r>
            <a:r>
              <a:rPr lang="en-US" sz="2200" dirty="0"/>
              <a:t> </a:t>
            </a:r>
          </a:p>
          <a:p>
            <a:r>
              <a:rPr lang="en-US" sz="2400" dirty="0" err="1">
                <a:solidFill>
                  <a:srgbClr val="0B05FF"/>
                </a:solidFill>
              </a:rPr>
              <a:t>KnowldgeGraphEmbedding</a:t>
            </a:r>
            <a:endParaRPr lang="en-US" sz="2400" dirty="0">
              <a:solidFill>
                <a:srgbClr val="0B05FF"/>
              </a:solidFill>
            </a:endParaRPr>
          </a:p>
          <a:p>
            <a:pPr lvl="1"/>
            <a:r>
              <a:rPr lang="en-US" sz="2200" dirty="0"/>
              <a:t>https://</a:t>
            </a:r>
            <a:r>
              <a:rPr lang="en-US" sz="2200" dirty="0" err="1"/>
              <a:t>github.com</a:t>
            </a:r>
            <a:r>
              <a:rPr lang="en-US" sz="2200" dirty="0"/>
              <a:t>/</a:t>
            </a:r>
            <a:r>
              <a:rPr lang="en-US" sz="2200" dirty="0" err="1"/>
              <a:t>DeepGraphLearning</a:t>
            </a:r>
            <a:r>
              <a:rPr lang="en-US" sz="2200" dirty="0"/>
              <a:t>/</a:t>
            </a:r>
            <a:r>
              <a:rPr lang="en-US" sz="2200" dirty="0" err="1"/>
              <a:t>KnowledgeGraphEmbedding</a:t>
            </a:r>
            <a:r>
              <a:rPr lang="en-US" sz="2200" dirty="0"/>
              <a:t> </a:t>
            </a:r>
          </a:p>
          <a:p>
            <a:r>
              <a:rPr lang="en-US" sz="2400" dirty="0" err="1">
                <a:solidFill>
                  <a:srgbClr val="0B05FF"/>
                </a:solidFill>
              </a:rPr>
              <a:t>GraphVite</a:t>
            </a:r>
            <a:r>
              <a:rPr lang="en-US" sz="2400" dirty="0"/>
              <a:t> </a:t>
            </a:r>
          </a:p>
          <a:p>
            <a:pPr lvl="1"/>
            <a:r>
              <a:rPr lang="en-US" sz="2200" dirty="0"/>
              <a:t>https://</a:t>
            </a:r>
            <a:r>
              <a:rPr lang="en-US" sz="2200" dirty="0" err="1"/>
              <a:t>graphvite.io</a:t>
            </a:r>
            <a:r>
              <a:rPr lang="en-US" sz="2200" dirty="0"/>
              <a:t>/ </a:t>
            </a:r>
          </a:p>
          <a:p>
            <a:pPr lvl="1"/>
            <a:endParaRPr lang="en-US" sz="2200" dirty="0"/>
          </a:p>
          <a:p>
            <a:pPr marL="457200" lvl="1" indent="0">
              <a:buNone/>
            </a:pPr>
            <a:endParaRPr lang="en-US" sz="2200" dirty="0"/>
          </a:p>
          <a:p>
            <a:r>
              <a:rPr lang="en-US" sz="2400" dirty="0">
                <a:solidFill>
                  <a:srgbClr val="0B05FF"/>
                </a:solidFill>
              </a:rPr>
              <a:t>DGL-KGE </a:t>
            </a:r>
          </a:p>
          <a:p>
            <a:pPr lvl="1"/>
            <a:r>
              <a:rPr lang="en-US" sz="2200" dirty="0"/>
              <a:t>https://</a:t>
            </a:r>
            <a:r>
              <a:rPr lang="en-US" sz="2200" dirty="0" err="1"/>
              <a:t>github.com</a:t>
            </a:r>
            <a:r>
              <a:rPr lang="en-US" sz="2200" dirty="0"/>
              <a:t>/</a:t>
            </a:r>
            <a:r>
              <a:rPr lang="en-US" sz="2200" dirty="0" err="1"/>
              <a:t>awslabs</a:t>
            </a:r>
            <a:r>
              <a:rPr lang="en-US" sz="2200" dirty="0"/>
              <a:t>/</a:t>
            </a:r>
            <a:r>
              <a:rPr lang="en-US" sz="2200" dirty="0" err="1"/>
              <a:t>dgl-ke</a:t>
            </a:r>
            <a:r>
              <a:rPr lang="en-US" sz="2200" dirty="0"/>
              <a:t> </a:t>
            </a:r>
          </a:p>
          <a:p>
            <a:endParaRPr lang="en-DE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ABB727-47EF-3D4D-9361-B68D63E53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88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2CE0E0-09D5-064D-A79A-469F32CF5402}"/>
              </a:ext>
            </a:extLst>
          </p:cNvPr>
          <p:cNvSpPr/>
          <p:nvPr/>
        </p:nvSpPr>
        <p:spPr>
          <a:xfrm>
            <a:off x="1187624" y="40770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200" dirty="0">
                <a:solidFill>
                  <a:srgbClr val="0B05FF"/>
                </a:solidFill>
              </a:rPr>
              <a:t>Zhaocheng Zhu, Shizhen Xu, Meng Qu, Jian Tang. “GraphVite: A High-Performance CPU-GPU Hybrid System for Node Embedding”. WWW’19. </a:t>
            </a:r>
            <a:r>
              <a:rPr lang="en-DE" sz="1200" b="1" dirty="0">
                <a:solidFill>
                  <a:srgbClr val="FF0000"/>
                </a:solidFill>
              </a:rPr>
              <a:t>2019</a:t>
            </a:r>
            <a:r>
              <a:rPr lang="en-DE" sz="1200" dirty="0">
                <a:solidFill>
                  <a:srgbClr val="0B05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874087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0648"/>
            <a:ext cx="8380412" cy="553998"/>
          </a:xfrm>
        </p:spPr>
        <p:txBody>
          <a:bodyPr/>
          <a:lstStyle/>
          <a:p>
            <a:r>
              <a:rPr lang="en-US" dirty="0"/>
              <a:t>Embedding Approaches: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96752"/>
            <a:ext cx="8380412" cy="5040560"/>
          </a:xfrm>
        </p:spPr>
        <p:txBody>
          <a:bodyPr/>
          <a:lstStyle/>
          <a:p>
            <a:r>
              <a:rPr lang="en-US" sz="2400" dirty="0">
                <a:solidFill>
                  <a:srgbClr val="0B05FF"/>
                </a:solidFill>
              </a:rPr>
              <a:t>Continuous semantic representations </a:t>
            </a:r>
            <a:r>
              <a:rPr lang="en-US" sz="2400" dirty="0"/>
              <a:t>that</a:t>
            </a:r>
          </a:p>
          <a:p>
            <a:pPr lvl="1"/>
            <a:r>
              <a:rPr lang="en-US" sz="2000" dirty="0"/>
              <a:t>Leverage existing rich linguistic resources</a:t>
            </a:r>
          </a:p>
          <a:p>
            <a:pPr lvl="1"/>
            <a:r>
              <a:rPr lang="en-US" sz="2000" dirty="0"/>
              <a:t>Discover new relations</a:t>
            </a:r>
          </a:p>
          <a:p>
            <a:pPr lvl="1"/>
            <a:r>
              <a:rPr lang="en-US" sz="2000" dirty="0"/>
              <a:t>Enable us to measure the degree of (different) relations</a:t>
            </a:r>
            <a:endParaRPr lang="en-US" sz="2400" dirty="0"/>
          </a:p>
          <a:p>
            <a:r>
              <a:rPr lang="en-US" sz="2400" dirty="0">
                <a:solidFill>
                  <a:srgbClr val="0B05FF"/>
                </a:solidFill>
              </a:rPr>
              <a:t>Good </a:t>
            </a:r>
            <a:r>
              <a:rPr lang="en-US" sz="2400" dirty="0" err="1">
                <a:solidFill>
                  <a:srgbClr val="0B05FF"/>
                </a:solidFill>
              </a:rPr>
              <a:t>ol</a:t>
            </a:r>
            <a:r>
              <a:rPr lang="en-US" sz="2400" dirty="0">
                <a:solidFill>
                  <a:srgbClr val="0B05FF"/>
                </a:solidFill>
              </a:rPr>
              <a:t>’ fashioned AI</a:t>
            </a:r>
          </a:p>
          <a:p>
            <a:pPr lvl="1"/>
            <a:r>
              <a:rPr lang="en-US" sz="2200" dirty="0"/>
              <a:t>Define embedding space</a:t>
            </a:r>
          </a:p>
          <a:p>
            <a:pPr lvl="1"/>
            <a:r>
              <a:rPr lang="en-US" sz="2200" dirty="0"/>
              <a:t>Implement learning approach</a:t>
            </a:r>
          </a:p>
          <a:p>
            <a:pPr lvl="1"/>
            <a:r>
              <a:rPr lang="en-US" sz="2200"/>
              <a:t>Evaluate against </a:t>
            </a:r>
            <a:r>
              <a:rPr lang="en-US" sz="2200" dirty="0"/>
              <a:t>benchmark dataset</a:t>
            </a:r>
            <a:endParaRPr lang="en-US" sz="2400" dirty="0"/>
          </a:p>
          <a:p>
            <a:r>
              <a:rPr lang="en-US" sz="2400" dirty="0">
                <a:solidFill>
                  <a:srgbClr val="0B05FF"/>
                </a:solidFill>
              </a:rPr>
              <a:t>Challenges</a:t>
            </a:r>
          </a:p>
          <a:p>
            <a:pPr lvl="1"/>
            <a:r>
              <a:rPr lang="en-US" sz="2000" dirty="0"/>
              <a:t>Modeling complex relations (explained in detail)</a:t>
            </a:r>
          </a:p>
          <a:p>
            <a:pPr lvl="1"/>
            <a:r>
              <a:rPr lang="en-US" sz="2000" dirty="0"/>
              <a:t>Fusion of text and KG (indicated above)</a:t>
            </a:r>
          </a:p>
          <a:p>
            <a:pPr lvl="1"/>
            <a:r>
              <a:rPr lang="en-US" sz="2000" dirty="0"/>
              <a:t>Combination with symbolic logic for inference on KG (next)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75084-132D-C14A-B2B5-C42A8B9D3EC4}"/>
              </a:ext>
            </a:extLst>
          </p:cNvPr>
          <p:cNvSpPr txBox="1">
            <a:spLocks/>
          </p:cNvSpPr>
          <p:nvPr/>
        </p:nvSpPr>
        <p:spPr>
          <a:xfrm>
            <a:off x="7956550" y="6378986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89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141931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Diagram&#10;&#10;Description automatically generated">
            <a:extLst>
              <a:ext uri="{FF2B5EF4-FFF2-40B4-BE49-F238E27FC236}">
                <a16:creationId xmlns:a16="http://schemas.microsoft.com/office/drawing/2014/main" id="{8FC00B34-BECA-5543-9C28-1BA6F7B00A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8834" y="1231428"/>
            <a:ext cx="5886332" cy="370974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Predict relation membership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3FDDE4-CE9D-0641-BAD6-5C00011E2EBF}"/>
              </a:ext>
            </a:extLst>
          </p:cNvPr>
          <p:cNvSpPr/>
          <p:nvPr/>
        </p:nvSpPr>
        <p:spPr>
          <a:xfrm>
            <a:off x="662009" y="4941168"/>
            <a:ext cx="7438383" cy="129614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DE" sz="2400" dirty="0"/>
              <a:t>Structure embedding due to similarities</a:t>
            </a:r>
          </a:p>
          <a:p>
            <a:pPr algn="ctr"/>
            <a:r>
              <a:rPr lang="en-DE" sz="2400" dirty="0">
                <a:solidFill>
                  <a:srgbClr val="FF0000"/>
                </a:solidFill>
              </a:rPr>
              <a:t>“Knowledge graph” completion</a:t>
            </a:r>
          </a:p>
          <a:p>
            <a:pPr algn="ctr"/>
            <a:r>
              <a:rPr lang="en-DE" sz="2400" dirty="0"/>
              <a:t>Actually, we deal with </a:t>
            </a:r>
            <a:r>
              <a:rPr lang="en-DE" sz="2400" dirty="0">
                <a:solidFill>
                  <a:srgbClr val="00B050"/>
                </a:solidFill>
              </a:rPr>
              <a:t>database completion</a:t>
            </a:r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D4ED2807-FC99-A54D-B96A-146F5240D28D}"/>
              </a:ext>
            </a:extLst>
          </p:cNvPr>
          <p:cNvSpPr/>
          <p:nvPr/>
        </p:nvSpPr>
        <p:spPr>
          <a:xfrm>
            <a:off x="7020272" y="0"/>
            <a:ext cx="2448272" cy="1916832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Databases from text data are inherently incomplete</a:t>
            </a:r>
          </a:p>
        </p:txBody>
      </p:sp>
    </p:spTree>
    <p:extLst>
      <p:ext uri="{BB962C8B-B14F-4D97-AF65-F5344CB8AC3E}">
        <p14:creationId xmlns:p14="http://schemas.microsoft.com/office/powerpoint/2010/main" val="4352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E59F7-BA8D-CA47-A7EE-B060BBF55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Back to Information Retrieval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683F3-483A-D341-9DDE-22FC87AA2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sz="2400" dirty="0"/>
              <a:t>Agents are told to fulfil IR goal</a:t>
            </a:r>
          </a:p>
          <a:p>
            <a:pPr lvl="1"/>
            <a:r>
              <a:rPr lang="en-DE" sz="2000" dirty="0"/>
              <a:t>How exactly is the IR goal specified?</a:t>
            </a:r>
          </a:p>
          <a:p>
            <a:pPr lvl="2"/>
            <a:r>
              <a:rPr lang="en-DE" sz="2000" dirty="0"/>
              <a:t>Search string</a:t>
            </a:r>
          </a:p>
          <a:p>
            <a:pPr lvl="2"/>
            <a:r>
              <a:rPr lang="en-DE" sz="2000" dirty="0"/>
              <a:t>(Abstract of) example document</a:t>
            </a:r>
          </a:p>
          <a:p>
            <a:pPr lvl="2"/>
            <a:r>
              <a:rPr lang="en-DE" sz="2000" dirty="0"/>
              <a:t>Formal query</a:t>
            </a:r>
          </a:p>
          <a:p>
            <a:pPr lvl="2"/>
            <a:r>
              <a:rPr lang="en-DE" sz="2000" dirty="0"/>
              <a:t>Relational structure as an example</a:t>
            </a:r>
          </a:p>
          <a:p>
            <a:pPr lvl="2"/>
            <a:r>
              <a:rPr lang="en-DE" sz="2000" dirty="0"/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312A3-06E4-A847-BA01-0677A3FD2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379280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54415-2429-524A-872F-465633464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Human specifies goal: Solve a certain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1D56B-0E93-BB48-A1C5-87B564F10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91</a:t>
            </a:fld>
            <a:endParaRPr lang="de-DE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B9C84F5-53A0-BA47-9A52-F03C6F0EE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037" y="1124744"/>
            <a:ext cx="5575298" cy="35778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CEA7B4-AB91-594C-9E3E-F46B8729182A}"/>
              </a:ext>
            </a:extLst>
          </p:cNvPr>
          <p:cNvSpPr/>
          <p:nvPr/>
        </p:nvSpPr>
        <p:spPr>
          <a:xfrm>
            <a:off x="2443759" y="6630687"/>
            <a:ext cx="43604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Challenges of Human-Aware AI Systems: Subbarao </a:t>
            </a:r>
            <a:r>
              <a:rPr lang="en-US" sz="1200" dirty="0" err="1">
                <a:solidFill>
                  <a:schemeClr val="bg1"/>
                </a:solidFill>
              </a:rPr>
              <a:t>Kambhampati</a:t>
            </a:r>
            <a:endParaRPr lang="en-DE" sz="12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FC2894-2F88-734D-8110-BAFB41583FA6}"/>
              </a:ext>
            </a:extLst>
          </p:cNvPr>
          <p:cNvSpPr txBox="1"/>
          <p:nvPr/>
        </p:nvSpPr>
        <p:spPr>
          <a:xfrm>
            <a:off x="1303176" y="5928495"/>
            <a:ext cx="292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00" dirty="0"/>
              <a:t>~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D7AAC5D-30DD-724B-AEF7-36AC9AA01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037" y="4725144"/>
            <a:ext cx="8034256" cy="1358493"/>
          </a:xfrm>
        </p:spPr>
        <p:txBody>
          <a:bodyPr/>
          <a:lstStyle/>
          <a:p>
            <a:r>
              <a:rPr lang="en-DE" sz="1800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DE" sz="1800" i="1" baseline="30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DE" sz="1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highlight>
                  <a:srgbClr val="FFFF00"/>
                </a:highlight>
              </a:rPr>
              <a:t>human model of the problem to be solved</a:t>
            </a:r>
            <a:endParaRPr lang="en-DE" sz="1800" baseline="30000" dirty="0">
              <a:highlight>
                <a:srgbClr val="FFFF00"/>
              </a:highlight>
            </a:endParaRPr>
          </a:p>
          <a:p>
            <a:r>
              <a:rPr lang="en-DE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DE" sz="1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DE" sz="18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DE" sz="1800" baseline="-25000" dirty="0"/>
              <a:t> </a:t>
            </a:r>
            <a:r>
              <a:rPr lang="en-US" sz="1800" dirty="0"/>
              <a:t>is the human’s understanding of the robot’s </a:t>
            </a:r>
            <a:r>
              <a:rPr lang="en-DE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DE" sz="1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  <a:p>
            <a:r>
              <a:rPr lang="en-DE" sz="1800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DE" sz="1800" i="1" baseline="30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DE" sz="1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highlight>
                  <a:srgbClr val="FFFF00"/>
                </a:highlight>
              </a:rPr>
              <a:t>robot model of the problem to be solved</a:t>
            </a:r>
            <a:endParaRPr lang="en-DE" sz="1800" baseline="30000" dirty="0">
              <a:highlight>
                <a:srgbClr val="FFFF00"/>
              </a:highlight>
            </a:endParaRPr>
          </a:p>
          <a:p>
            <a:r>
              <a:rPr lang="en-DE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DE" sz="1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DE" sz="18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DE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/>
              <a:t>is the robot’s understanding of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sz="1800" dirty="0">
                <a:latin typeface="+mj-lt"/>
                <a:cs typeface="Times New Roman" panose="02020603050405020304" pitchFamily="18" charset="0"/>
              </a:rPr>
              <a:t>(anticipate human behavior)</a:t>
            </a:r>
          </a:p>
          <a:p>
            <a:r>
              <a:rPr lang="en-DE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DE" sz="1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DE" sz="18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DE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/>
              <a:t>is the robot’s understanding of </a:t>
            </a:r>
            <a:r>
              <a:rPr lang="en-DE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DE" sz="1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DE" sz="18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sz="1800" dirty="0"/>
              <a:t>(anticipate human’s expectations)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4B9119-71E2-6B47-B158-BA91DE4A3BB8}"/>
              </a:ext>
            </a:extLst>
          </p:cNvPr>
          <p:cNvSpPr/>
          <p:nvPr/>
        </p:nvSpPr>
        <p:spPr>
          <a:xfrm>
            <a:off x="2207957" y="4077072"/>
            <a:ext cx="471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DE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D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799EF4-9604-A340-B681-1ADA1C79A5B3}"/>
              </a:ext>
            </a:extLst>
          </p:cNvPr>
          <p:cNvSpPr txBox="1"/>
          <p:nvPr/>
        </p:nvSpPr>
        <p:spPr>
          <a:xfrm>
            <a:off x="1327604" y="5592645"/>
            <a:ext cx="292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00" dirty="0"/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35195460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E59F7-BA8D-CA47-A7EE-B060BBF55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Back to Information Retrieval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683F3-483A-D341-9DDE-22FC87AA2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Agents are told to fulfil IR goal</a:t>
            </a:r>
          </a:p>
          <a:p>
            <a:pPr lvl="1"/>
            <a:r>
              <a:rPr lang="en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How exactly is the IR goal specified?</a:t>
            </a:r>
          </a:p>
          <a:p>
            <a:pPr lvl="2"/>
            <a:r>
              <a:rPr lang="en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Search string</a:t>
            </a:r>
          </a:p>
          <a:p>
            <a:pPr lvl="2"/>
            <a:r>
              <a:rPr lang="en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(Abstract of) example document</a:t>
            </a:r>
          </a:p>
          <a:p>
            <a:pPr lvl="2"/>
            <a:r>
              <a:rPr lang="en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Formal query</a:t>
            </a:r>
          </a:p>
          <a:p>
            <a:pPr lvl="2"/>
            <a:r>
              <a:rPr lang="en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Relational structure as an example</a:t>
            </a:r>
          </a:p>
          <a:p>
            <a:pPr lvl="2"/>
            <a:r>
              <a:rPr lang="en-DE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…</a:t>
            </a:r>
          </a:p>
          <a:p>
            <a:r>
              <a:rPr lang="en-DE" sz="2400" dirty="0"/>
              <a:t>Agent develops plan to fulfil goal as fast as possible</a:t>
            </a:r>
          </a:p>
          <a:p>
            <a:pPr lvl="1"/>
            <a:r>
              <a:rPr lang="en-DE" sz="2000" dirty="0"/>
              <a:t>How is the IR goal specified internally?</a:t>
            </a:r>
          </a:p>
          <a:p>
            <a:pPr lvl="2"/>
            <a:r>
              <a:rPr lang="en-DE" sz="2000" dirty="0"/>
              <a:t>Match word vectors of IR goal with word vectors of documents</a:t>
            </a:r>
          </a:p>
          <a:p>
            <a:pPr lvl="2"/>
            <a:r>
              <a:rPr lang="en-DE" sz="2000" dirty="0"/>
              <a:t>Match relational structure of IR goal with</a:t>
            </a:r>
            <a:br>
              <a:rPr lang="en-DE" sz="2000" dirty="0"/>
            </a:br>
            <a:r>
              <a:rPr lang="en-DE" sz="2000" dirty="0"/>
              <a:t>relational structures of documents</a:t>
            </a:r>
          </a:p>
          <a:p>
            <a:pPr lvl="2"/>
            <a:r>
              <a:rPr lang="en-DE" sz="2000" dirty="0"/>
              <a:t>…</a:t>
            </a:r>
          </a:p>
          <a:p>
            <a:pPr lvl="1"/>
            <a:endParaRPr lang="en-DE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312A3-06E4-A847-BA01-0677A3FD2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53700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6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6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6.8"/>
</p:tagLst>
</file>

<file path=ppt/theme/theme1.xml><?xml version="1.0" encoding="utf-8"?>
<a:theme xmlns:a="http://schemas.openxmlformats.org/drawingml/2006/main" name="7_Standarddesign">
  <a:themeElements>
    <a:clrScheme name="7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tandarddesig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2813</TotalTime>
  <Words>5368</Words>
  <Application>Microsoft Macintosh PowerPoint</Application>
  <PresentationFormat>On-screen Show (4:3)</PresentationFormat>
  <Paragraphs>1057</Paragraphs>
  <Slides>92</Slides>
  <Notes>37</Notes>
  <HiddenSlides>3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105" baseType="lpstr">
      <vt:lpstr>ＭＳ Ｐゴシック</vt:lpstr>
      <vt:lpstr>.Apple Color Emoji UI</vt:lpstr>
      <vt:lpstr>Arial</vt:lpstr>
      <vt:lpstr>Calibri</vt:lpstr>
      <vt:lpstr>Cambria Math</vt:lpstr>
      <vt:lpstr>CMR10</vt:lpstr>
      <vt:lpstr>CMTI10</vt:lpstr>
      <vt:lpstr>Myriad Pro</vt:lpstr>
      <vt:lpstr>Segoe</vt:lpstr>
      <vt:lpstr>Segoe Semibold</vt:lpstr>
      <vt:lpstr>Times New Roman</vt:lpstr>
      <vt:lpstr>Wingdings</vt:lpstr>
      <vt:lpstr>7_Standarddesign</vt:lpstr>
      <vt:lpstr>Intelligent Agents    Multi-Relational Latent Semantic Analysis</vt:lpstr>
      <vt:lpstr>Acknowledgements</vt:lpstr>
      <vt:lpstr>Open-Domain Question Answering</vt:lpstr>
      <vt:lpstr>Continuous Semantic Representations</vt:lpstr>
      <vt:lpstr>Recap: Latent Semantic Analysis (LSA, ca. 1990)</vt:lpstr>
      <vt:lpstr>Continuous Semantic Representations</vt:lpstr>
      <vt:lpstr>Continuous Semantic Representations</vt:lpstr>
      <vt:lpstr>Using Learned Relational Networks for IR</vt:lpstr>
      <vt:lpstr>Goal: Predict relation membership</vt:lpstr>
      <vt:lpstr>Relational Database Search vs. String Search</vt:lpstr>
      <vt:lpstr>Relational Data only for Important People</vt:lpstr>
      <vt:lpstr>Negative Sampling of Relational Structures?</vt:lpstr>
      <vt:lpstr>Semantics Needs More Than Similarity</vt:lpstr>
      <vt:lpstr>Leverage Linguistic Knowledge</vt:lpstr>
      <vt:lpstr>Roadmap</vt:lpstr>
      <vt:lpstr>Problem: Handling Two Opposite Relations</vt:lpstr>
      <vt:lpstr>Polarity Inducing LSA</vt:lpstr>
      <vt:lpstr>Encode Synonyms &amp; Antonyms in Matrix</vt:lpstr>
      <vt:lpstr>Encode Synonyms &amp; Antonyms in Matrix</vt:lpstr>
      <vt:lpstr>Encode Synonyms &amp; Antonyms in Matrix</vt:lpstr>
      <vt:lpstr>Problem: How to Handle More Relations?</vt:lpstr>
      <vt:lpstr>Encode Multiple Relations in Tensor</vt:lpstr>
      <vt:lpstr>Encode Multiple Relations in Tensor</vt:lpstr>
      <vt:lpstr>Tensor Decomposition – Analogy to SVD</vt:lpstr>
      <vt:lpstr>Tensor Decomposition – Analogy to SVD</vt:lpstr>
      <vt:lpstr>Measure Degree of Relation</vt:lpstr>
      <vt:lpstr>Measure Degree of Relation: Raw Representation</vt:lpstr>
      <vt:lpstr>Measure Degree of Relation: Raw Representation</vt:lpstr>
      <vt:lpstr>Measure Degree of Relation: Latent Representation</vt:lpstr>
      <vt:lpstr>Representation of Facts (1/2)</vt:lpstr>
      <vt:lpstr>Database Representation (2/2)</vt:lpstr>
      <vt:lpstr>Factorization</vt:lpstr>
      <vt:lpstr>Tensor Factorization</vt:lpstr>
      <vt:lpstr>Tensor Decomposition Objective</vt:lpstr>
      <vt:lpstr>Measure the Degree of a Relationship</vt:lpstr>
      <vt:lpstr>Prediction of Unknown Facts</vt:lpstr>
      <vt:lpstr>Link prediction</vt:lpstr>
      <vt:lpstr>Link Prediction</vt:lpstr>
      <vt:lpstr>Link Prediction</vt:lpstr>
      <vt:lpstr>Collective Learning on Multi-Relational Data</vt:lpstr>
      <vt:lpstr>Benefits of the Latent Representation</vt:lpstr>
      <vt:lpstr>Problem: Relational Domain Knowledge</vt:lpstr>
      <vt:lpstr>Typed Multi-Relational LSA  (TRESCAL)  </vt:lpstr>
      <vt:lpstr>Typed Tensor Decomposition Objective</vt:lpstr>
      <vt:lpstr>Typed Tensor Decomposition Objective</vt:lpstr>
      <vt:lpstr>Tasks</vt:lpstr>
      <vt:lpstr>RESCAL: Graphical Model in Plate Notation</vt:lpstr>
      <vt:lpstr>Types of Relations</vt:lpstr>
      <vt:lpstr>Using Learned Relational Networks for IR</vt:lpstr>
      <vt:lpstr>TransE: Additive Scoring Function</vt:lpstr>
      <vt:lpstr>Loss Function</vt:lpstr>
      <vt:lpstr>TransE</vt:lpstr>
      <vt:lpstr>TransH: Relation-specific Embeddings</vt:lpstr>
      <vt:lpstr>TransR/CTransR: Relation-specific Embeddings</vt:lpstr>
      <vt:lpstr>PTransE</vt:lpstr>
      <vt:lpstr>PTransE</vt:lpstr>
      <vt:lpstr>Knowledge Graph?</vt:lpstr>
      <vt:lpstr>Benchmark Datasets</vt:lpstr>
      <vt:lpstr>Using Learned Relational Networks for IR</vt:lpstr>
      <vt:lpstr>Using Learned Relational Networks for IR</vt:lpstr>
      <vt:lpstr>TransD</vt:lpstr>
      <vt:lpstr>TransD</vt:lpstr>
      <vt:lpstr>KG2E</vt:lpstr>
      <vt:lpstr>Further Developments</vt:lpstr>
      <vt:lpstr>KB Completion with Tensor Networks</vt:lpstr>
      <vt:lpstr>KB Completion with Tensor Networks</vt:lpstr>
      <vt:lpstr>KB Completion with Tensor Networks</vt:lpstr>
      <vt:lpstr>KB Completion with Tensor Networks</vt:lpstr>
      <vt:lpstr>Learning Tensor Network Parameters</vt:lpstr>
      <vt:lpstr>KB Completion with Tensor Networks</vt:lpstr>
      <vt:lpstr>Tensor Networks</vt:lpstr>
      <vt:lpstr>Back to Triple Scoring – Multiply instead of Add</vt:lpstr>
      <vt:lpstr>Triple Scoring - Multiply</vt:lpstr>
      <vt:lpstr>Triple Scoring - Multiply</vt:lpstr>
      <vt:lpstr>Triple Scoring - Multiply</vt:lpstr>
      <vt:lpstr>Triple Scoring - Multiply</vt:lpstr>
      <vt:lpstr>RotatE</vt:lpstr>
      <vt:lpstr>Overview</vt:lpstr>
      <vt:lpstr>Evaluation Metrics</vt:lpstr>
      <vt:lpstr>Evaluation</vt:lpstr>
      <vt:lpstr>Fusion of Text and KG </vt:lpstr>
      <vt:lpstr>RL4KG with Entity Descriptions </vt:lpstr>
      <vt:lpstr>TransE+Word2Vec </vt:lpstr>
      <vt:lpstr>Relation Classification via CNN </vt:lpstr>
      <vt:lpstr>Description-Embodied RL4KG </vt:lpstr>
      <vt:lpstr>TransSparse</vt:lpstr>
      <vt:lpstr>TransF</vt:lpstr>
      <vt:lpstr>Software</vt:lpstr>
      <vt:lpstr>Embedding Approaches: Summary</vt:lpstr>
      <vt:lpstr>Back to Information Retrieval Agents</vt:lpstr>
      <vt:lpstr>Human specifies goal: Solve a certain problem</vt:lpstr>
      <vt:lpstr>Back to Information Retrieval Agents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Uli</dc:creator>
  <cp:lastModifiedBy>Ralf Möller</cp:lastModifiedBy>
  <cp:revision>1165</cp:revision>
  <cp:lastPrinted>2020-01-10T08:52:52Z</cp:lastPrinted>
  <dcterms:created xsi:type="dcterms:W3CDTF">2010-04-27T12:26:40Z</dcterms:created>
  <dcterms:modified xsi:type="dcterms:W3CDTF">2020-12-13T13:35:11Z</dcterms:modified>
</cp:coreProperties>
</file>