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80"/>
  </p:notesMasterIdLst>
  <p:handoutMasterIdLst>
    <p:handoutMasterId r:id="rId81"/>
  </p:handoutMasterIdLst>
  <p:sldIdLst>
    <p:sldId id="273" r:id="rId2"/>
    <p:sldId id="3248" r:id="rId3"/>
    <p:sldId id="3246" r:id="rId4"/>
    <p:sldId id="424" r:id="rId5"/>
    <p:sldId id="3273" r:id="rId6"/>
    <p:sldId id="308" r:id="rId7"/>
    <p:sldId id="271" r:id="rId8"/>
    <p:sldId id="3274" r:id="rId9"/>
    <p:sldId id="286" r:id="rId10"/>
    <p:sldId id="274" r:id="rId11"/>
    <p:sldId id="3272" r:id="rId12"/>
    <p:sldId id="3247" r:id="rId13"/>
    <p:sldId id="3249" r:id="rId14"/>
    <p:sldId id="3263" r:id="rId15"/>
    <p:sldId id="3250" r:id="rId16"/>
    <p:sldId id="3264" r:id="rId17"/>
    <p:sldId id="3251" r:id="rId18"/>
    <p:sldId id="268" r:id="rId19"/>
    <p:sldId id="269" r:id="rId20"/>
    <p:sldId id="270" r:id="rId21"/>
    <p:sldId id="3252" r:id="rId22"/>
    <p:sldId id="3266" r:id="rId23"/>
    <p:sldId id="272" r:id="rId24"/>
    <p:sldId id="3253" r:id="rId25"/>
    <p:sldId id="282" r:id="rId26"/>
    <p:sldId id="283" r:id="rId27"/>
    <p:sldId id="3256" r:id="rId28"/>
    <p:sldId id="3259" r:id="rId29"/>
    <p:sldId id="3260" r:id="rId30"/>
    <p:sldId id="3261" r:id="rId31"/>
    <p:sldId id="292" r:id="rId32"/>
    <p:sldId id="3275" r:id="rId33"/>
    <p:sldId id="3268" r:id="rId34"/>
    <p:sldId id="261" r:id="rId35"/>
    <p:sldId id="287" r:id="rId36"/>
    <p:sldId id="288" r:id="rId37"/>
    <p:sldId id="262" r:id="rId38"/>
    <p:sldId id="289" r:id="rId39"/>
    <p:sldId id="263" r:id="rId40"/>
    <p:sldId id="264" r:id="rId41"/>
    <p:sldId id="265" r:id="rId42"/>
    <p:sldId id="3276" r:id="rId43"/>
    <p:sldId id="266" r:id="rId44"/>
    <p:sldId id="1327" r:id="rId45"/>
    <p:sldId id="1328" r:id="rId46"/>
    <p:sldId id="1330" r:id="rId47"/>
    <p:sldId id="1331" r:id="rId48"/>
    <p:sldId id="1332" r:id="rId49"/>
    <p:sldId id="1333" r:id="rId50"/>
    <p:sldId id="276" r:id="rId51"/>
    <p:sldId id="277" r:id="rId52"/>
    <p:sldId id="278" r:id="rId53"/>
    <p:sldId id="279" r:id="rId54"/>
    <p:sldId id="280" r:id="rId55"/>
    <p:sldId id="275" r:id="rId56"/>
    <p:sldId id="1335" r:id="rId57"/>
    <p:sldId id="1336" r:id="rId58"/>
    <p:sldId id="1337" r:id="rId59"/>
    <p:sldId id="285" r:id="rId60"/>
    <p:sldId id="291" r:id="rId61"/>
    <p:sldId id="299" r:id="rId62"/>
    <p:sldId id="298" r:id="rId63"/>
    <p:sldId id="301" r:id="rId64"/>
    <p:sldId id="1339" r:id="rId65"/>
    <p:sldId id="302" r:id="rId66"/>
    <p:sldId id="303" r:id="rId67"/>
    <p:sldId id="306" r:id="rId68"/>
    <p:sldId id="304" r:id="rId69"/>
    <p:sldId id="312" r:id="rId70"/>
    <p:sldId id="1340" r:id="rId71"/>
    <p:sldId id="294" r:id="rId72"/>
    <p:sldId id="307" r:id="rId73"/>
    <p:sldId id="1341" r:id="rId74"/>
    <p:sldId id="313" r:id="rId75"/>
    <p:sldId id="314" r:id="rId76"/>
    <p:sldId id="315" r:id="rId77"/>
    <p:sldId id="310" r:id="rId78"/>
    <p:sldId id="3269" r:id="rId7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elis hristidis" initials="v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B05FF"/>
    <a:srgbClr val="0305FF"/>
    <a:srgbClr val="807CFF"/>
    <a:srgbClr val="CCC317"/>
    <a:srgbClr val="0544FF"/>
    <a:srgbClr val="6D7CFF"/>
    <a:srgbClr val="00394A"/>
    <a:srgbClr val="003241"/>
    <a:srgbClr val="DAD9D3"/>
    <a:srgbClr val="B2B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25"/>
    <p:restoredTop sz="96327"/>
  </p:normalViewPr>
  <p:slideViewPr>
    <p:cSldViewPr>
      <p:cViewPr varScale="1">
        <p:scale>
          <a:sx n="119" d="100"/>
          <a:sy n="119" d="100"/>
        </p:scale>
        <p:origin x="9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01.01.21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01.01.21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zhuanlan.zhihu.com/p/59436589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Faloutsos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FAE81C-20DD-D146-AEB1-DC28910AACE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09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2512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6226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(https://arxiv.org/abs/1805.12471)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0529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(https://arxiv.org/abs/1805.12471)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1490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rgbClr val="373737"/>
                </a:solidFill>
                <a:latin typeface="Myriad Pro"/>
              </a:rPr>
              <a:t>determining whether a “hypothesis” is true (entailment), false (contradiction), or undetermined (neutral) given a “premise”.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455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rgbClr val="373737"/>
                </a:solidFill>
                <a:latin typeface="Myriad Pro"/>
              </a:rPr>
              <a:t>determining whether a “hypothesis” is true (entailment), false (contradiction), or undetermined (neutral) given a “premise”.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4814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rgbClr val="373737"/>
                </a:solidFill>
                <a:latin typeface="Myriad Pro"/>
              </a:rPr>
              <a:t>determining whether a “hypothesis” is true (entailment), false (contradiction), or undetermined (neutral) given a “premise”.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3206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屠榜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1762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From </a:t>
            </a:r>
            <a:r>
              <a:rPr lang="zh-TW" altLang="en-US" dirty="0"/>
              <a:t>擺渡</a:t>
            </a:r>
            <a:r>
              <a:rPr lang="en-US" altLang="zh-TW" dirty="0">
                <a:hlinkClick r:id="rId3"/>
              </a:rPr>
              <a:t>https://zhuanlan.zhihu.com/p/59436589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8165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BERT Rediscovers the Classical NLP Pipeline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5934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www.asimovinstitute.org</a:t>
            </a:r>
            <a:r>
              <a:rPr lang="en-US" dirty="0"/>
              <a:t>/neural-network-zoo/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039F7-9394-A245-B939-DF533F2CB6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3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93.6M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340M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1542M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40 GB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5157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72833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02275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展現神蹟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29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039F7-9394-A245-B939-DF533F2CB6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9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039F7-9394-A245-B939-DF533F2CB6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21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width m of the convolution filters is set to 5 </a:t>
            </a:r>
            <a:endParaRPr lang="en-US" dirty="0"/>
          </a:p>
          <a:p>
            <a:r>
              <a:rPr lang="en-US" dirty="0"/>
              <a:t>n</a:t>
            </a:r>
            <a:r>
              <a:rPr lang="en-US" baseline="0" dirty="0"/>
              <a:t> = 300 feature maps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first layer embeds words into low-dimensional vectors. </a:t>
            </a:r>
          </a:p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039F7-9394-A245-B939-DF533F2CB6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71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7159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Examples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The :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9127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801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Can we compare BERT and ELMO??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484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33" b="0" i="0">
                <a:solidFill>
                  <a:srgbClr val="C71B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68" b="0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marL="11206">
              <a:lnSpc>
                <a:spcPts val="1412"/>
              </a:lnSpc>
            </a:pPr>
            <a:r>
              <a:rPr lang="en-US" spc="-4"/>
              <a:t>CS546 Machine Learning in</a:t>
            </a:r>
            <a:r>
              <a:rPr lang="en-US" spc="-22"/>
              <a:t> </a:t>
            </a:r>
            <a:r>
              <a:rPr lang="en-US" spc="-4"/>
              <a:t>NLP</a:t>
            </a:r>
            <a:endParaRPr lang="en-US" spc="-4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68" b="0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marL="22413">
              <a:lnSpc>
                <a:spcPts val="1412"/>
              </a:lnSpc>
            </a:pPr>
            <a:fld id="{81D60167-4931-47E6-BA6A-407CBD079E47}" type="slidenum">
              <a:rPr lang="en-DE" spc="-4" smtClean="0"/>
              <a:pPr marL="22413">
                <a:lnSpc>
                  <a:spcPts val="1412"/>
                </a:lnSpc>
              </a:pPr>
              <a:t>‹#›</a:t>
            </a:fld>
            <a:endParaRPr lang="en-DE" spc="-4" dirty="0"/>
          </a:p>
        </p:txBody>
      </p:sp>
    </p:spTree>
    <p:extLst>
      <p:ext uri="{BB962C8B-B14F-4D97-AF65-F5344CB8AC3E}">
        <p14:creationId xmlns:p14="http://schemas.microsoft.com/office/powerpoint/2010/main" val="46361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5818" y="523174"/>
            <a:ext cx="7712364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68" b="0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marL="11206">
              <a:lnSpc>
                <a:spcPts val="1412"/>
              </a:lnSpc>
            </a:pPr>
            <a:r>
              <a:rPr lang="en-US" spc="-4"/>
              <a:t>CS447: Natural Language Processing (J.</a:t>
            </a:r>
            <a:r>
              <a:rPr lang="en-US" spc="40"/>
              <a:t> </a:t>
            </a:r>
            <a:r>
              <a:rPr lang="en-US" spc="-4"/>
              <a:t>Hockenmaier)</a:t>
            </a:r>
            <a:endParaRPr lang="en-US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68" b="0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marL="22413">
              <a:lnSpc>
                <a:spcPts val="1412"/>
              </a:lnSpc>
            </a:pPr>
            <a:fld id="{81D60167-4931-47E6-BA6A-407CBD079E47}" type="slidenum">
              <a:rPr lang="en-DE" spc="-4" smtClean="0"/>
              <a:pPr marL="22413">
                <a:lnSpc>
                  <a:spcPts val="1412"/>
                </a:lnSpc>
              </a:pPr>
              <a:t>‹#›</a:t>
            </a:fld>
            <a:endParaRPr lang="en-DE" spc="-4" dirty="0"/>
          </a:p>
        </p:txBody>
      </p:sp>
    </p:spTree>
    <p:extLst>
      <p:ext uri="{BB962C8B-B14F-4D97-AF65-F5344CB8AC3E}">
        <p14:creationId xmlns:p14="http://schemas.microsoft.com/office/powerpoint/2010/main" val="512881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8" r:id="rId3"/>
    <p:sldLayoutId id="2147483880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fasttext.cc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juliahmr.cs.illinois.edu/" TargetMode="External"/><Relationship Id="rId2" Type="http://schemas.openxmlformats.org/officeDocument/2006/relationships/hyperlink" Target="http://courses.engr.illinois.edu/cs546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peech.ee.ntu.edu.tw/~tlkagk/courses/ML_2019/Lecture/BERT%20(v3).pdf" TargetMode="External"/><Relationship Id="rId5" Type="http://schemas.openxmlformats.org/officeDocument/2006/relationships/hyperlink" Target="http://speech.ee.ntu.edu.tw/~tlkagk/" TargetMode="External"/><Relationship Id="rId4" Type="http://schemas.openxmlformats.org/officeDocument/2006/relationships/hyperlink" Target="http://speech.ee.ntu.edu.tw/~tlkagk/courses_ML20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nsorflow.org/tutorials/text/nmt_with_attention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ensorflow.org/tutorials/text/nmt_with_attention" TargetMode="Externa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2.0536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eech.ee.ntu.edu.tw/~tlkagk/courses_ML20.htm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eech.ee.ntu.edu.tw/~tlkagk/courses_ML20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eech.ee.ntu.edu.tw/~tlkagk/courses_ML20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2.0600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eech.ee.ntu.edu.tw/~tlkagk/courses_ML20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eech.ee.ntu.edu.tw/~tlkagk/courses_ML20.html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20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20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20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20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eech.ee.ntu.edu.tw/~tlkagk/courses_ML20.html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20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hyperlink" Target="http://speech.ee.ntu.edu.tw/~tlkagk/courses_ML20.html" TargetMode="Externa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20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20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eech.ee.ntu.edu.tw/~tlkagk/courses_ML20.html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peech.ee.ntu.edu.tw/~tlkagk/courses_ML20.html" TargetMode="External"/><Relationship Id="rId4" Type="http://schemas.openxmlformats.org/officeDocument/2006/relationships/image" Target="../media/image9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peech.ee.ntu.edu.tw/~tlkagk/courses_ML20.html" TargetMode="External"/><Relationship Id="rId4" Type="http://schemas.openxmlformats.org/officeDocument/2006/relationships/image" Target="../media/image10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d4mucfpksywv.cloudfront.net/better-language-models/language_models_are_unsupervised_multitask_learners.pdf" TargetMode="External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21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24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hyperlink" Target="http://speech.ee.ntu.edu.tw/~tlkagk/courses_ML20.html" TargetMode="External"/><Relationship Id="rId10" Type="http://schemas.openxmlformats.org/officeDocument/2006/relationships/image" Target="NULL"/><Relationship Id="rId19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notesSlide" Target="../notesSlides/notesSlide22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24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hyperlink" Target="http://speech.ee.ntu.edu.tw/~tlkagk/courses_ML20.html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hyperlink" Target="http://speech.ee.ntu.edu.tw/~tlkagk/courses_ML20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0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eech.ee.ntu.edu.tw/~tlkagk/courses_ML20.html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20.html" TargetMode="External"/><Relationship Id="rId2" Type="http://schemas.openxmlformats.org/officeDocument/2006/relationships/hyperlink" Target="https://arxiv.org/abs/1902.0409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2088232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Intelligent </a:t>
            </a:r>
            <a:r>
              <a:rPr lang="de-DE" sz="3600" b="1" dirty="0" err="1">
                <a:cs typeface="+mj-cs"/>
              </a:rPr>
              <a:t>Agents</a:t>
            </a:r>
            <a:br>
              <a:rPr lang="de-DE" sz="3600" b="1" dirty="0">
                <a:cs typeface="+mj-cs"/>
              </a:rPr>
            </a:br>
            <a:r>
              <a:rPr lang="de-DE" sz="2400" b="1" dirty="0">
                <a:cs typeface="+mj-cs"/>
              </a:rPr>
              <a:t> </a:t>
            </a:r>
            <a:br>
              <a:rPr lang="de-DE" sz="3600" b="1" dirty="0">
                <a:cs typeface="+mj-cs"/>
              </a:rPr>
            </a:br>
            <a:r>
              <a:rPr lang="en-US" sz="2800" dirty="0"/>
              <a:t> </a:t>
            </a:r>
            <a:r>
              <a:rPr lang="en-US" sz="2800" b="1" dirty="0"/>
              <a:t>1d-CNNs LSTMs </a:t>
            </a:r>
            <a:r>
              <a:rPr lang="en-US" sz="2800" b="1" dirty="0" err="1"/>
              <a:t>ELMo</a:t>
            </a:r>
            <a:r>
              <a:rPr lang="en-US" sz="2800" b="1" dirty="0"/>
              <a:t> Transformers BERT GPT</a:t>
            </a:r>
            <a:endParaRPr lang="de-DE" sz="3600" b="1" dirty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2304356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cs typeface="+mn-cs"/>
              </a:rPr>
              <a:t>Ralf Möller</a:t>
            </a:r>
          </a:p>
          <a:p>
            <a:pPr eaLnBrk="1" hangingPunct="1">
              <a:defRPr/>
            </a:pPr>
            <a:r>
              <a:rPr lang="de-DE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700"/>
              </a:lnSpc>
            </a:pPr>
            <a:fld id="{81D60167-4931-47E6-BA6A-407CBD079E47}" type="slidenum">
              <a:rPr lang="en-DE" spc="-5" smtClean="0"/>
              <a:pPr marL="38100">
                <a:lnSpc>
                  <a:spcPts val="1700"/>
                </a:lnSpc>
              </a:pPr>
              <a:t>10</a:t>
            </a:fld>
            <a:endParaRPr spc="-4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258090"/>
            <a:ext cx="5544616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spc="-4" dirty="0" err="1"/>
              <a:t>F</a:t>
            </a:r>
            <a:r>
              <a:rPr dirty="0" err="1"/>
              <a:t>as</a:t>
            </a:r>
            <a:r>
              <a:rPr spc="-4" dirty="0" err="1"/>
              <a:t>tt</a:t>
            </a:r>
            <a:r>
              <a:rPr dirty="0" err="1"/>
              <a:t>ext</a:t>
            </a:r>
            <a:r>
              <a:rPr lang="de-DE" dirty="0"/>
              <a:t> (</a:t>
            </a:r>
            <a:r>
              <a:rPr lang="de-DE" dirty="0">
                <a:hlinkClick r:id="rId2"/>
              </a:rPr>
              <a:t>https://fasttext.cc</a:t>
            </a:r>
            <a:r>
              <a:rPr lang="de-DE" dirty="0"/>
              <a:t> )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9552" y="1196752"/>
            <a:ext cx="8439348" cy="2995306"/>
          </a:xfrm>
          <a:prstGeom prst="rect">
            <a:avLst/>
          </a:prstGeom>
        </p:spPr>
        <p:txBody>
          <a:bodyPr vert="horz" wrap="square" lIns="0" tIns="28574" rIns="0" bIns="0" rtlCol="0">
            <a:spAutoFit/>
          </a:bodyPr>
          <a:lstStyle/>
          <a:p>
            <a:pPr marL="354106" marR="616356" indent="-342900">
              <a:lnSpc>
                <a:spcPts val="2559"/>
              </a:lnSpc>
              <a:spcBef>
                <a:spcPts val="224"/>
              </a:spcBef>
              <a:buFont typeface="Arial" panose="020B0604020202020204" pitchFamily="34" charset="0"/>
              <a:buChar char="•"/>
            </a:pPr>
            <a:r>
              <a:rPr sz="2000" spc="9" dirty="0">
                <a:latin typeface="Helvetica"/>
                <a:cs typeface="Helvetica"/>
              </a:rPr>
              <a:t>Library </a:t>
            </a:r>
            <a:r>
              <a:rPr sz="2000" spc="4" dirty="0">
                <a:latin typeface="Helvetica"/>
                <a:cs typeface="Helvetica"/>
              </a:rPr>
              <a:t>for </a:t>
            </a:r>
            <a:r>
              <a:rPr sz="2000" spc="9" dirty="0">
                <a:latin typeface="Helvetica"/>
                <a:cs typeface="Helvetica"/>
              </a:rPr>
              <a:t>word embeddings and </a:t>
            </a:r>
            <a:r>
              <a:rPr sz="2000" spc="4" dirty="0">
                <a:latin typeface="Helvetica"/>
                <a:cs typeface="Helvetica"/>
              </a:rPr>
              <a:t>text classification</a:t>
            </a:r>
            <a:endParaRPr lang="de-DE" sz="2000" spc="4" dirty="0">
              <a:latin typeface="Helvetica"/>
              <a:cs typeface="Helvetica"/>
            </a:endParaRPr>
          </a:p>
          <a:p>
            <a:pPr marL="811306" marR="616356" lvl="1" indent="-342900">
              <a:lnSpc>
                <a:spcPts val="2559"/>
              </a:lnSpc>
              <a:spcBef>
                <a:spcPts val="224"/>
              </a:spcBef>
              <a:buFont typeface="Courier New" panose="02070309020205020404" pitchFamily="49" charset="0"/>
              <a:buChar char="o"/>
            </a:pPr>
            <a:r>
              <a:rPr sz="2000" dirty="0">
                <a:latin typeface="Helvetica"/>
                <a:cs typeface="Helvetica"/>
              </a:rPr>
              <a:t>static </a:t>
            </a:r>
            <a:r>
              <a:rPr sz="2000" spc="4" dirty="0">
                <a:latin typeface="Helvetica"/>
                <a:cs typeface="Helvetica"/>
              </a:rPr>
              <a:t>word embeddings and </a:t>
            </a:r>
            <a:r>
              <a:rPr sz="2000" spc="4" dirty="0" err="1">
                <a:latin typeface="Helvetica"/>
                <a:cs typeface="Helvetica"/>
              </a:rPr>
              <a:t>ngram</a:t>
            </a:r>
            <a:r>
              <a:rPr sz="2000" spc="-18" dirty="0">
                <a:latin typeface="Helvetica"/>
                <a:cs typeface="Helvetica"/>
              </a:rPr>
              <a:t> </a:t>
            </a:r>
            <a:r>
              <a:rPr sz="2000" dirty="0">
                <a:latin typeface="Helvetica"/>
                <a:cs typeface="Helvetica"/>
              </a:rPr>
              <a:t>features</a:t>
            </a:r>
            <a:endParaRPr lang="de-DE" sz="2000" dirty="0">
              <a:latin typeface="Helvetica"/>
              <a:cs typeface="Helvetica"/>
            </a:endParaRPr>
          </a:p>
          <a:p>
            <a:pPr marL="811306" marR="616356" lvl="1" indent="-342900">
              <a:lnSpc>
                <a:spcPts val="2559"/>
              </a:lnSpc>
              <a:spcBef>
                <a:spcPts val="224"/>
              </a:spcBef>
              <a:buFont typeface="Courier New" panose="02070309020205020404" pitchFamily="49" charset="0"/>
              <a:buChar char="o"/>
            </a:pPr>
            <a:r>
              <a:rPr sz="2000" dirty="0">
                <a:latin typeface="Helvetica"/>
                <a:cs typeface="Helvetica"/>
              </a:rPr>
              <a:t>that </a:t>
            </a:r>
            <a:r>
              <a:rPr sz="2000" spc="4" dirty="0">
                <a:latin typeface="Helvetica"/>
                <a:cs typeface="Helvetica"/>
              </a:rPr>
              <a:t>get averaged </a:t>
            </a:r>
            <a:r>
              <a:rPr sz="2000" dirty="0">
                <a:latin typeface="Helvetica"/>
                <a:cs typeface="Helvetica"/>
              </a:rPr>
              <a:t>together in </a:t>
            </a:r>
            <a:r>
              <a:rPr sz="2000" spc="4" dirty="0">
                <a:latin typeface="Helvetica"/>
                <a:cs typeface="Helvetica"/>
              </a:rPr>
              <a:t>one hidden</a:t>
            </a:r>
            <a:r>
              <a:rPr sz="2000" spc="-18" dirty="0">
                <a:latin typeface="Helvetica"/>
                <a:cs typeface="Helvetica"/>
              </a:rPr>
              <a:t> </a:t>
            </a:r>
            <a:r>
              <a:rPr sz="2000" dirty="0">
                <a:latin typeface="Helvetica"/>
                <a:cs typeface="Helvetica"/>
              </a:rPr>
              <a:t>layer</a:t>
            </a:r>
            <a:endParaRPr lang="de-DE" sz="2000" dirty="0">
              <a:latin typeface="Helvetica"/>
              <a:cs typeface="Helvetica"/>
            </a:endParaRPr>
          </a:p>
          <a:p>
            <a:pPr marL="811306" marR="616356" lvl="1" indent="-342900">
              <a:lnSpc>
                <a:spcPts val="2559"/>
              </a:lnSpc>
              <a:spcBef>
                <a:spcPts val="224"/>
              </a:spcBef>
              <a:buFont typeface="Courier New" panose="02070309020205020404" pitchFamily="49" charset="0"/>
              <a:buChar char="o"/>
            </a:pPr>
            <a:r>
              <a:rPr sz="2000" dirty="0">
                <a:latin typeface="Helvetica"/>
                <a:cs typeface="Helvetica"/>
              </a:rPr>
              <a:t>hierarchical softmax output </a:t>
            </a:r>
            <a:r>
              <a:rPr sz="2000" spc="4" dirty="0">
                <a:latin typeface="Helvetica"/>
                <a:cs typeface="Helvetica"/>
              </a:rPr>
              <a:t>over class</a:t>
            </a:r>
            <a:r>
              <a:rPr sz="2000" dirty="0">
                <a:latin typeface="Helvetica"/>
                <a:cs typeface="Helvetica"/>
              </a:rPr>
              <a:t> labels</a:t>
            </a:r>
          </a:p>
          <a:p>
            <a:pPr marL="342900" indent="-342900">
              <a:spcBef>
                <a:spcPts val="13"/>
              </a:spcBef>
              <a:buFont typeface="Arial" panose="020B0604020202020204" pitchFamily="34" charset="0"/>
              <a:buChar char="•"/>
            </a:pPr>
            <a:endParaRPr sz="2000" dirty="0">
              <a:latin typeface="Times New Roman"/>
              <a:cs typeface="Times New Roman"/>
            </a:endParaRPr>
          </a:p>
          <a:p>
            <a:pPr marL="354106" marR="4483" indent="-342900">
              <a:lnSpc>
                <a:spcPct val="102000"/>
              </a:lnSpc>
              <a:spcBef>
                <a:spcPts val="4"/>
              </a:spcBef>
              <a:buFont typeface="Arial" panose="020B0604020202020204" pitchFamily="34" charset="0"/>
              <a:buChar char="•"/>
            </a:pPr>
            <a:r>
              <a:rPr sz="2000" spc="9" dirty="0">
                <a:latin typeface="Helvetica"/>
                <a:cs typeface="Helvetica"/>
              </a:rPr>
              <a:t>Enriching word vectors </a:t>
            </a:r>
            <a:r>
              <a:rPr sz="2000" spc="4" dirty="0">
                <a:latin typeface="Helvetica"/>
                <a:cs typeface="Helvetica"/>
              </a:rPr>
              <a:t>with</a:t>
            </a:r>
            <a:r>
              <a:rPr lang="de-DE" sz="2000" spc="4" dirty="0">
                <a:latin typeface="Helvetica"/>
                <a:cs typeface="Helvetica"/>
              </a:rPr>
              <a:t> </a:t>
            </a:r>
            <a:r>
              <a:rPr sz="2000" spc="9" dirty="0" err="1">
                <a:latin typeface="Helvetica"/>
                <a:cs typeface="Helvetica"/>
              </a:rPr>
              <a:t>subword</a:t>
            </a:r>
            <a:r>
              <a:rPr sz="2000" spc="9" dirty="0">
                <a:latin typeface="Helvetica"/>
                <a:cs typeface="Helvetica"/>
              </a:rPr>
              <a:t> information</a:t>
            </a:r>
            <a:r>
              <a:rPr sz="2000" spc="66" dirty="0">
                <a:latin typeface="Helvetica"/>
                <a:cs typeface="Helvetica"/>
              </a:rPr>
              <a:t> </a:t>
            </a:r>
            <a:endParaRPr lang="de-DE" sz="2000" spc="66" dirty="0">
              <a:latin typeface="Helvetica"/>
              <a:cs typeface="Helvetica"/>
            </a:endParaRPr>
          </a:p>
          <a:p>
            <a:pPr marL="811306" marR="4483" lvl="1" indent="-342900">
              <a:lnSpc>
                <a:spcPct val="102000"/>
              </a:lnSpc>
              <a:spcBef>
                <a:spcPts val="4"/>
              </a:spcBef>
              <a:buFont typeface="Courier New" panose="02070309020205020404" pitchFamily="49" charset="0"/>
              <a:buChar char="o"/>
            </a:pPr>
            <a:r>
              <a:rPr sz="2000" spc="4" dirty="0" err="1">
                <a:latin typeface="Helvetica"/>
                <a:cs typeface="Helvetica"/>
              </a:rPr>
              <a:t>Skipgram</a:t>
            </a:r>
            <a:r>
              <a:rPr sz="2000" spc="4" dirty="0">
                <a:latin typeface="Helvetica"/>
                <a:cs typeface="Helvetica"/>
              </a:rPr>
              <a:t> model where each word </a:t>
            </a:r>
            <a:r>
              <a:rPr sz="2000" dirty="0">
                <a:latin typeface="Helvetica"/>
                <a:cs typeface="Helvetica"/>
              </a:rPr>
              <a:t>is </a:t>
            </a:r>
            <a:r>
              <a:rPr sz="2000" spc="4" dirty="0">
                <a:latin typeface="Helvetica"/>
                <a:cs typeface="Helvetica"/>
              </a:rPr>
              <a:t>a sum </a:t>
            </a:r>
            <a:r>
              <a:rPr sz="2000" dirty="0">
                <a:latin typeface="Helvetica"/>
                <a:cs typeface="Helvetica"/>
              </a:rPr>
              <a:t>of character </a:t>
            </a:r>
            <a:r>
              <a:rPr sz="2000" spc="4" dirty="0" err="1">
                <a:latin typeface="Helvetica"/>
                <a:cs typeface="Helvetica"/>
              </a:rPr>
              <a:t>ngra</a:t>
            </a:r>
            <a:r>
              <a:rPr lang="de-DE" sz="2000" spc="4" dirty="0">
                <a:latin typeface="Helvetica"/>
                <a:cs typeface="Helvetica"/>
              </a:rPr>
              <a:t>m </a:t>
            </a:r>
            <a:r>
              <a:rPr sz="2000" spc="4" dirty="0">
                <a:latin typeface="Helvetica"/>
                <a:cs typeface="Helvetica"/>
              </a:rPr>
              <a:t>embeddings and </a:t>
            </a:r>
            <a:r>
              <a:rPr sz="2000" dirty="0">
                <a:latin typeface="Helvetica"/>
                <a:cs typeface="Helvetica"/>
              </a:rPr>
              <a:t>its </a:t>
            </a:r>
            <a:r>
              <a:rPr sz="2000" spc="4" dirty="0">
                <a:latin typeface="Helvetica"/>
                <a:cs typeface="Helvetica"/>
              </a:rPr>
              <a:t>own</a:t>
            </a:r>
            <a:r>
              <a:rPr sz="2000" spc="-18" dirty="0">
                <a:latin typeface="Helvetica"/>
                <a:cs typeface="Helvetica"/>
              </a:rPr>
              <a:t> </a:t>
            </a:r>
            <a:r>
              <a:rPr sz="2000" spc="4" dirty="0">
                <a:latin typeface="Helvetica"/>
                <a:cs typeface="Helvetica"/>
              </a:rPr>
              <a:t>embedding</a:t>
            </a:r>
            <a:endParaRPr lang="de-DE" sz="2000" dirty="0">
              <a:latin typeface="Helvetica"/>
              <a:cs typeface="Helvetica"/>
            </a:endParaRPr>
          </a:p>
          <a:p>
            <a:pPr marL="811306" marR="4483" lvl="1" indent="-342900">
              <a:lnSpc>
                <a:spcPct val="102000"/>
              </a:lnSpc>
              <a:spcBef>
                <a:spcPts val="4"/>
              </a:spcBef>
              <a:buFont typeface="Courier New" panose="02070309020205020404" pitchFamily="49" charset="0"/>
              <a:buChar char="o"/>
            </a:pPr>
            <a:r>
              <a:rPr sz="2000" spc="4" dirty="0">
                <a:latin typeface="Helvetica"/>
                <a:cs typeface="Helvetica"/>
              </a:rPr>
              <a:t>Each word </a:t>
            </a:r>
            <a:r>
              <a:rPr sz="2000" dirty="0">
                <a:latin typeface="Helvetica"/>
                <a:cs typeface="Helvetica"/>
              </a:rPr>
              <a:t>is deterministically </a:t>
            </a:r>
            <a:r>
              <a:rPr sz="2000" spc="4" dirty="0">
                <a:latin typeface="Helvetica"/>
                <a:cs typeface="Helvetica"/>
              </a:rPr>
              <a:t>mapped </a:t>
            </a:r>
            <a:r>
              <a:rPr sz="2000" dirty="0">
                <a:latin typeface="Helvetica"/>
                <a:cs typeface="Helvetica"/>
              </a:rPr>
              <a:t>to</a:t>
            </a:r>
            <a:r>
              <a:rPr sz="2000" spc="-13" dirty="0">
                <a:latin typeface="Helvetica"/>
                <a:cs typeface="Helvetica"/>
              </a:rPr>
              <a:t> </a:t>
            </a:r>
            <a:r>
              <a:rPr sz="2000" spc="4" dirty="0">
                <a:latin typeface="Helvetica"/>
                <a:cs typeface="Helvetica"/>
              </a:rPr>
              <a:t>ngrams</a:t>
            </a:r>
            <a:endParaRPr sz="2000" dirty="0">
              <a:latin typeface="Helvetica"/>
              <a:cs typeface="Helvetic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F11022-74F6-844F-A660-04ABDF2F6AEB}"/>
              </a:ext>
            </a:extLst>
          </p:cNvPr>
          <p:cNvSpPr/>
          <p:nvPr/>
        </p:nvSpPr>
        <p:spPr>
          <a:xfrm>
            <a:off x="2555776" y="496454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Armand Joulin, Edouard Grave, Piotr Bojanowski, Tomas Mikolov, </a:t>
            </a:r>
            <a:r>
              <a:rPr lang="en-US" sz="1100" dirty="0">
                <a:solidFill>
                  <a:srgbClr val="0305FF"/>
                </a:solidFill>
              </a:rPr>
              <a:t>Bag of Tricks for Efficient Text Classification. Proceedings of the 15th Conference of the European Chapter of the Association for Computational Linguistics: Volume 2, Short Papers. 427-431. </a:t>
            </a:r>
            <a:r>
              <a:rPr lang="en-US" sz="1100" b="1" dirty="0">
                <a:solidFill>
                  <a:srgbClr val="FF0000"/>
                </a:solidFill>
              </a:rPr>
              <a:t>2017</a:t>
            </a:r>
            <a:r>
              <a:rPr lang="en-US" sz="1100" dirty="0">
                <a:solidFill>
                  <a:srgbClr val="0305FF"/>
                </a:solidFill>
              </a:rPr>
              <a:t>.</a:t>
            </a:r>
            <a:endParaRPr lang="en-DE" sz="1100" dirty="0">
              <a:solidFill>
                <a:srgbClr val="0305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8E0E5F-0F55-8B49-9842-7D08E26838DF}"/>
              </a:ext>
            </a:extLst>
          </p:cNvPr>
          <p:cNvSpPr/>
          <p:nvPr/>
        </p:nvSpPr>
        <p:spPr>
          <a:xfrm>
            <a:off x="2555776" y="429309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Piotr Bojanowski, Edouard Grave, Armand Joulin, Tomas Mikolov. </a:t>
            </a:r>
            <a:r>
              <a:rPr lang="en-US" sz="1100" dirty="0">
                <a:solidFill>
                  <a:srgbClr val="0305FF"/>
                </a:solidFill>
              </a:rPr>
              <a:t>Enriching Word Vectors with </a:t>
            </a:r>
            <a:r>
              <a:rPr lang="en-US" sz="1100" dirty="0" err="1">
                <a:solidFill>
                  <a:srgbClr val="0305FF"/>
                </a:solidFill>
              </a:rPr>
              <a:t>Subword</a:t>
            </a:r>
            <a:r>
              <a:rPr lang="en-US" sz="1100" dirty="0">
                <a:solidFill>
                  <a:srgbClr val="0305FF"/>
                </a:solidFill>
              </a:rPr>
              <a:t> Information. Transactions of the Association for Computational Linguistics, Volume 5. 135-146. </a:t>
            </a:r>
            <a:r>
              <a:rPr lang="en-US" sz="1100" b="1" dirty="0">
                <a:solidFill>
                  <a:srgbClr val="FF0000"/>
                </a:solidFill>
              </a:rPr>
              <a:t>2017.</a:t>
            </a:r>
            <a:endParaRPr lang="en-DE" sz="11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A594BE-C897-3E47-8BD2-2534E9DAE0E0}"/>
              </a:ext>
            </a:extLst>
          </p:cNvPr>
          <p:cNvSpPr/>
          <p:nvPr/>
        </p:nvSpPr>
        <p:spPr>
          <a:xfrm>
            <a:off x="2555776" y="5805264"/>
            <a:ext cx="43000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Alon Jacovi, Oren Sar Shalom, Yoav Goldberg. </a:t>
            </a:r>
            <a:r>
              <a:rPr lang="en-US" sz="1100" dirty="0">
                <a:solidFill>
                  <a:srgbClr val="0305FF"/>
                </a:solidFill>
              </a:rPr>
              <a:t>Understanding Convolutional Neural Networks for Text Classification.  In Proceedings of the 2018 EMNLP Workshop </a:t>
            </a:r>
            <a:r>
              <a:rPr lang="en-US" sz="1100" dirty="0" err="1">
                <a:solidFill>
                  <a:srgbClr val="0305FF"/>
                </a:solidFill>
              </a:rPr>
              <a:t>BlackboxNLP</a:t>
            </a:r>
            <a:r>
              <a:rPr lang="en-US" sz="1100" dirty="0">
                <a:solidFill>
                  <a:srgbClr val="0305FF"/>
                </a:solidFill>
              </a:rPr>
              <a:t>: Analyzing and Interpreting Neural Networks for NLP</a:t>
            </a:r>
            <a:r>
              <a:rPr lang="en-DE" sz="1100" dirty="0">
                <a:solidFill>
                  <a:srgbClr val="0305FF"/>
                </a:solidFill>
              </a:rPr>
              <a:t>. </a:t>
            </a:r>
            <a:r>
              <a:rPr lang="en-DE" sz="1100" b="1" dirty="0">
                <a:solidFill>
                  <a:srgbClr val="FF0000"/>
                </a:solidFill>
              </a:rPr>
              <a:t>2018</a:t>
            </a:r>
            <a:r>
              <a:rPr lang="en-DE" sz="1100" dirty="0">
                <a:solidFill>
                  <a:srgbClr val="0305FF"/>
                </a:solidFill>
              </a:rPr>
              <a:t>.</a:t>
            </a:r>
            <a:endParaRPr lang="en-US" sz="1100" dirty="0">
              <a:solidFill>
                <a:srgbClr val="0305FF"/>
              </a:solidFill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2BA706A7-5800-BF4D-BC59-AFF119A567F1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96E312F-F3DA-0E49-9692-437BC9F3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457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F87DF-56A8-E048-A331-279AAAEEF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Multilingual Knowledge Graph Embeddings</a:t>
            </a:r>
            <a:endParaRPr lang="en-DE" dirty="0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2122287D-DFD0-4342-8D49-08FBF9E14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24744"/>
            <a:ext cx="8229600" cy="37590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5E601-3084-BA48-BC4D-B7C61741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DE346-7D2E-DE4E-B1B2-4E9F6F732730}"/>
              </a:ext>
            </a:extLst>
          </p:cNvPr>
          <p:cNvSpPr/>
          <p:nvPr/>
        </p:nvSpPr>
        <p:spPr>
          <a:xfrm>
            <a:off x="2627784" y="5151212"/>
            <a:ext cx="46670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 err="1">
                <a:solidFill>
                  <a:srgbClr val="0B05FF"/>
                </a:solidFill>
                <a:latin typeface="Calibri" panose="020F0502020204030204" pitchFamily="34" charset="0"/>
              </a:rPr>
              <a:t>MTransE</a:t>
            </a:r>
            <a:r>
              <a:rPr lang="en-US" sz="800" b="1" dirty="0">
                <a:solidFill>
                  <a:srgbClr val="0B05FF"/>
                </a:solidFill>
                <a:latin typeface="Calibri" panose="020F0502020204030204" pitchFamily="34" charset="0"/>
              </a:rPr>
              <a:t> </a:t>
            </a:r>
            <a:r>
              <a:rPr lang="en-US" sz="800" dirty="0">
                <a:solidFill>
                  <a:srgbClr val="0B05FF"/>
                </a:solidFill>
                <a:latin typeface="Calibri" panose="020F0502020204030204" pitchFamily="34" charset="0"/>
              </a:rPr>
              <a:t>[Chen et al. 2017a; 2017b] </a:t>
            </a:r>
            <a:endParaRPr lang="en-US" sz="800" dirty="0">
              <a:solidFill>
                <a:srgbClr val="0B05FF"/>
              </a:solidFill>
            </a:endParaRPr>
          </a:p>
          <a:p>
            <a:r>
              <a:rPr lang="en-US" sz="800" dirty="0">
                <a:solidFill>
                  <a:srgbClr val="0B05FF"/>
                </a:solidFill>
                <a:latin typeface="Calibri" panose="020F0502020204030204" pitchFamily="34" charset="0"/>
              </a:rPr>
              <a:t>‐ Joint learning of structure encoders and an alignment model </a:t>
            </a:r>
            <a:endParaRPr lang="en-US" sz="800" dirty="0">
              <a:solidFill>
                <a:srgbClr val="0B05FF"/>
              </a:solidFill>
            </a:endParaRPr>
          </a:p>
          <a:p>
            <a:r>
              <a:rPr lang="en-US" sz="800" dirty="0">
                <a:solidFill>
                  <a:srgbClr val="0B05FF"/>
                </a:solidFill>
                <a:latin typeface="Calibri" panose="020F0502020204030204" pitchFamily="34" charset="0"/>
              </a:rPr>
              <a:t>‐ Alignment techniques: Linear transforms (best), vector translations, </a:t>
            </a:r>
            <a:br>
              <a:rPr lang="en-US" sz="800" dirty="0">
                <a:solidFill>
                  <a:srgbClr val="0B05FF"/>
                </a:solidFill>
                <a:latin typeface="Calibri" panose="020F0502020204030204" pitchFamily="34" charset="0"/>
              </a:rPr>
            </a:br>
            <a:r>
              <a:rPr lang="en-US" sz="800" dirty="0">
                <a:solidFill>
                  <a:srgbClr val="0B05FF"/>
                </a:solidFill>
                <a:latin typeface="Calibri" panose="020F0502020204030204" pitchFamily="34" charset="0"/>
              </a:rPr>
              <a:t>  collocation (minimizing L2 distance) </a:t>
            </a:r>
            <a:endParaRPr lang="en-US" sz="800" dirty="0">
              <a:solidFill>
                <a:srgbClr val="0B05FF"/>
              </a:solidFill>
            </a:endParaRPr>
          </a:p>
          <a:p>
            <a:r>
              <a:rPr lang="en-US" sz="800" b="1" dirty="0">
                <a:solidFill>
                  <a:srgbClr val="0B05FF"/>
                </a:solidFill>
                <a:latin typeface="Calibri" panose="020F0502020204030204" pitchFamily="34" charset="0"/>
              </a:rPr>
              <a:t>JAPE </a:t>
            </a:r>
            <a:r>
              <a:rPr lang="en-US" sz="800" dirty="0">
                <a:solidFill>
                  <a:srgbClr val="0B05FF"/>
                </a:solidFill>
                <a:latin typeface="Calibri" panose="020F0502020204030204" pitchFamily="34" charset="0"/>
              </a:rPr>
              <a:t>[Sun et al. 2017]</a:t>
            </a:r>
            <a:br>
              <a:rPr lang="en-US" sz="800" dirty="0">
                <a:solidFill>
                  <a:srgbClr val="0B05FF"/>
                </a:solidFill>
                <a:latin typeface="Calibri" panose="020F0502020204030204" pitchFamily="34" charset="0"/>
              </a:rPr>
            </a:br>
            <a:r>
              <a:rPr lang="en-US" sz="800" dirty="0">
                <a:solidFill>
                  <a:srgbClr val="0B05FF"/>
                </a:solidFill>
                <a:latin typeface="Calibri" panose="020F0502020204030204" pitchFamily="34" charset="0"/>
              </a:rPr>
              <a:t>+ Logistic-based proximity normalizer for entity attributes </a:t>
            </a:r>
            <a:br>
              <a:rPr lang="en-US" sz="800" dirty="0">
                <a:solidFill>
                  <a:srgbClr val="0B05FF"/>
                </a:solidFill>
                <a:latin typeface="Calibri" panose="020F0502020204030204" pitchFamily="34" charset="0"/>
              </a:rPr>
            </a:br>
            <a:r>
              <a:rPr lang="en-US" sz="800" b="1" dirty="0" err="1">
                <a:solidFill>
                  <a:srgbClr val="0B05FF"/>
                </a:solidFill>
                <a:latin typeface="Calibri" panose="020F0502020204030204" pitchFamily="34" charset="0"/>
              </a:rPr>
              <a:t>ITransE</a:t>
            </a:r>
            <a:r>
              <a:rPr lang="en-US" sz="800" b="1" dirty="0">
                <a:solidFill>
                  <a:srgbClr val="0B05FF"/>
                </a:solidFill>
                <a:latin typeface="Calibri" panose="020F0502020204030204" pitchFamily="34" charset="0"/>
              </a:rPr>
              <a:t> </a:t>
            </a:r>
            <a:r>
              <a:rPr lang="en-US" sz="800" dirty="0">
                <a:solidFill>
                  <a:srgbClr val="0B05FF"/>
                </a:solidFill>
                <a:latin typeface="Calibri" panose="020F0502020204030204" pitchFamily="34" charset="0"/>
              </a:rPr>
              <a:t>[Zhu et al. 2017]</a:t>
            </a:r>
            <a:br>
              <a:rPr lang="en-US" sz="800" dirty="0">
                <a:solidFill>
                  <a:srgbClr val="0B05FF"/>
                </a:solidFill>
                <a:latin typeface="Calibri" panose="020F0502020204030204" pitchFamily="34" charset="0"/>
              </a:rPr>
            </a:br>
            <a:r>
              <a:rPr lang="en-US" sz="800" dirty="0">
                <a:solidFill>
                  <a:srgbClr val="0B05FF"/>
                </a:solidFill>
                <a:latin typeface="Calibri" panose="020F0502020204030204" pitchFamily="34" charset="0"/>
              </a:rPr>
              <a:t>‐ self-training + cross-lingual collocation of entity embeddings </a:t>
            </a:r>
          </a:p>
          <a:p>
            <a:r>
              <a:rPr lang="en-US" sz="800" b="1" dirty="0" err="1">
                <a:solidFill>
                  <a:srgbClr val="0B05FF"/>
                </a:solidFill>
              </a:rPr>
              <a:t>KDCoE</a:t>
            </a:r>
            <a:r>
              <a:rPr lang="en-US" sz="800" dirty="0">
                <a:solidFill>
                  <a:srgbClr val="0B05FF"/>
                </a:solidFill>
              </a:rPr>
              <a:t> [Chen et al., 2018] leverages a weakly aligned multilingual KG for semi-supervised cross-lingual learning using entity descriptions</a:t>
            </a:r>
          </a:p>
          <a:p>
            <a:r>
              <a:rPr lang="en-US" sz="800" b="1" dirty="0" err="1">
                <a:solidFill>
                  <a:srgbClr val="0B05FF"/>
                </a:solidFill>
              </a:rPr>
              <a:t>BootEA</a:t>
            </a:r>
            <a:r>
              <a:rPr lang="en-US" sz="800" dirty="0">
                <a:solidFill>
                  <a:srgbClr val="0B05FF"/>
                </a:solidFill>
              </a:rPr>
              <a:t> [Sun et al., 2018] tries iteratively enlarge the labeled entity pairs based on the bootstrapping strategy</a:t>
            </a:r>
          </a:p>
        </p:txBody>
      </p:sp>
    </p:spTree>
    <p:extLst>
      <p:ext uri="{BB962C8B-B14F-4D97-AF65-F5344CB8AC3E}">
        <p14:creationId xmlns:p14="http://schemas.microsoft.com/office/powerpoint/2010/main" val="2336734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8052" y="247558"/>
            <a:ext cx="8278748" cy="507153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lang="de-DE" spc="13" dirty="0" err="1"/>
              <a:t>Recursive</a:t>
            </a:r>
            <a:r>
              <a:rPr lang="de-DE" spc="13" dirty="0"/>
              <a:t> Networks – </a:t>
            </a:r>
            <a:r>
              <a:rPr lang="de-DE" spc="13" dirty="0" err="1"/>
              <a:t>Or</a:t>
            </a:r>
            <a:r>
              <a:rPr lang="de-DE" spc="13" dirty="0"/>
              <a:t>: </a:t>
            </a:r>
            <a:r>
              <a:rPr lang="de-DE" spc="13" dirty="0" err="1"/>
              <a:t>Copying</a:t>
            </a:r>
            <a:r>
              <a:rPr lang="de-DE" spc="13" dirty="0"/>
              <a:t> </a:t>
            </a:r>
            <a:r>
              <a:rPr lang="de-DE" spc="13" dirty="0" err="1"/>
              <a:t>the</a:t>
            </a:r>
            <a:r>
              <a:rPr lang="de-DE" spc="13" dirty="0"/>
              <a:t> Pattern</a:t>
            </a:r>
            <a:endParaRPr spc="18" dirty="0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27CE0D94-5D49-CB4C-8A64-676153B3904D}"/>
              </a:ext>
            </a:extLst>
          </p:cNvPr>
          <p:cNvGrpSpPr/>
          <p:nvPr/>
        </p:nvGrpSpPr>
        <p:grpSpPr>
          <a:xfrm>
            <a:off x="1705488" y="2286896"/>
            <a:ext cx="5175468" cy="1374138"/>
            <a:chOff x="1647265" y="3191503"/>
            <a:chExt cx="5175468" cy="1374138"/>
          </a:xfrm>
        </p:grpSpPr>
        <p:sp>
          <p:nvSpPr>
            <p:cNvPr id="4" name="object 4"/>
            <p:cNvSpPr txBox="1"/>
            <p:nvPr/>
          </p:nvSpPr>
          <p:spPr>
            <a:xfrm>
              <a:off x="1647265" y="3321843"/>
              <a:ext cx="647140" cy="1058514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44826">
                <a:spcBef>
                  <a:spcPts val="93"/>
                </a:spcBef>
              </a:pPr>
              <a:r>
                <a:rPr sz="1632" dirty="0">
                  <a:latin typeface="Helvetica"/>
                  <a:cs typeface="Helvetica"/>
                </a:rPr>
                <a:t>output</a:t>
              </a:r>
              <a:endParaRPr sz="1632">
                <a:latin typeface="Helvetica"/>
                <a:cs typeface="Helvetica"/>
              </a:endParaRPr>
            </a:p>
            <a:p>
              <a:pPr marL="100858" marR="4483" indent="-89652">
                <a:lnSpc>
                  <a:spcPct val="162200"/>
                </a:lnSpc>
                <a:spcBef>
                  <a:spcPts val="176"/>
                </a:spcBef>
              </a:pPr>
              <a:r>
                <a:rPr sz="1632" dirty="0">
                  <a:latin typeface="Helvetica"/>
                  <a:cs typeface="Helvetica"/>
                </a:rPr>
                <a:t>hidden  input</a:t>
              </a:r>
              <a:endParaRPr sz="1632">
                <a:latin typeface="Helvetica"/>
                <a:cs typeface="Helvetica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606885" y="3279430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65452" y="3337996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622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26121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40567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90466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0491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54811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06885" y="4085465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65452" y="4144032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7622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26121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940567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90466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0491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54811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606885" y="3682447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665452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4" y="0"/>
                  </a:lnTo>
                  <a:lnTo>
                    <a:pt x="982264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665452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67622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726121" y="3760514"/>
              <a:ext cx="216676" cy="2166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940567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99913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12960" y="0"/>
                  </a:moveTo>
                  <a:lnTo>
                    <a:pt x="70453" y="8271"/>
                  </a:lnTo>
                  <a:lnTo>
                    <a:pt x="33086" y="33086"/>
                  </a:lnTo>
                  <a:lnTo>
                    <a:pt x="8271" y="70453"/>
                  </a:lnTo>
                  <a:lnTo>
                    <a:pt x="0" y="112960"/>
                  </a:lnTo>
                  <a:lnTo>
                    <a:pt x="8271" y="155467"/>
                  </a:lnTo>
                  <a:lnTo>
                    <a:pt x="33086" y="192835"/>
                  </a:lnTo>
                  <a:lnTo>
                    <a:pt x="70453" y="217650"/>
                  </a:lnTo>
                  <a:lnTo>
                    <a:pt x="112960" y="225921"/>
                  </a:lnTo>
                  <a:lnTo>
                    <a:pt x="155467" y="217650"/>
                  </a:lnTo>
                  <a:lnTo>
                    <a:pt x="192835" y="192835"/>
                  </a:lnTo>
                  <a:lnTo>
                    <a:pt x="217650" y="155467"/>
                  </a:lnTo>
                  <a:lnTo>
                    <a:pt x="225921" y="112960"/>
                  </a:lnTo>
                  <a:lnTo>
                    <a:pt x="217650" y="70453"/>
                  </a:lnTo>
                  <a:lnTo>
                    <a:pt x="192835" y="33086"/>
                  </a:lnTo>
                  <a:lnTo>
                    <a:pt x="155467" y="8271"/>
                  </a:lnTo>
                  <a:lnTo>
                    <a:pt x="112960" y="0"/>
                  </a:lnTo>
                  <a:close/>
                </a:path>
              </a:pathLst>
            </a:custGeom>
            <a:solidFill>
              <a:srgbClr val="535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99913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92835" y="33085"/>
                  </a:moveTo>
                  <a:lnTo>
                    <a:pt x="217649" y="70453"/>
                  </a:lnTo>
                  <a:lnTo>
                    <a:pt x="225921" y="112960"/>
                  </a:lnTo>
                  <a:lnTo>
                    <a:pt x="217649" y="155467"/>
                  </a:lnTo>
                  <a:lnTo>
                    <a:pt x="192835" y="192835"/>
                  </a:lnTo>
                  <a:lnTo>
                    <a:pt x="155467" y="217649"/>
                  </a:lnTo>
                  <a:lnTo>
                    <a:pt x="112960" y="225921"/>
                  </a:lnTo>
                  <a:lnTo>
                    <a:pt x="70453" y="217649"/>
                  </a:lnTo>
                  <a:lnTo>
                    <a:pt x="33085" y="192835"/>
                  </a:lnTo>
                  <a:lnTo>
                    <a:pt x="8271" y="155467"/>
                  </a:lnTo>
                  <a:lnTo>
                    <a:pt x="0" y="112960"/>
                  </a:lnTo>
                  <a:lnTo>
                    <a:pt x="8271" y="70453"/>
                  </a:lnTo>
                  <a:lnTo>
                    <a:pt x="33085" y="33085"/>
                  </a:lnTo>
                  <a:lnTo>
                    <a:pt x="70453" y="8271"/>
                  </a:lnTo>
                  <a:lnTo>
                    <a:pt x="112960" y="0"/>
                  </a:lnTo>
                  <a:lnTo>
                    <a:pt x="155467" y="8271"/>
                  </a:lnTo>
                  <a:lnTo>
                    <a:pt x="192835" y="33085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20491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254811" y="3760514"/>
              <a:ext cx="216676" cy="2166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057203" y="3988024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091870" y="3724288"/>
              <a:ext cx="17369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0" y="0"/>
                  </a:moveTo>
                  <a:lnTo>
                    <a:pt x="19645" y="0"/>
                  </a:lnTo>
                </a:path>
              </a:pathLst>
            </a:custGeom>
            <a:ln w="1826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058935" y="3576339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637046" y="3279430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695613" y="3337996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4" y="0"/>
                  </a:lnTo>
                  <a:lnTo>
                    <a:pt x="982264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695613" y="3337996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706382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756281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970727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020626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23507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284971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637046" y="4085465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695613" y="4144032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4" y="0"/>
                  </a:lnTo>
                  <a:lnTo>
                    <a:pt x="982264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D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695613" y="4144032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706382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756281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970727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020626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23507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284971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637046" y="3682447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95613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4" y="0"/>
                  </a:lnTo>
                  <a:lnTo>
                    <a:pt x="982264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695613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706382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756281" y="3760514"/>
              <a:ext cx="216676" cy="2166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970727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02929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12960" y="0"/>
                  </a:moveTo>
                  <a:lnTo>
                    <a:pt x="70453" y="8271"/>
                  </a:lnTo>
                  <a:lnTo>
                    <a:pt x="33086" y="33086"/>
                  </a:lnTo>
                  <a:lnTo>
                    <a:pt x="8271" y="70453"/>
                  </a:lnTo>
                  <a:lnTo>
                    <a:pt x="0" y="112960"/>
                  </a:lnTo>
                  <a:lnTo>
                    <a:pt x="8271" y="155467"/>
                  </a:lnTo>
                  <a:lnTo>
                    <a:pt x="33086" y="192835"/>
                  </a:lnTo>
                  <a:lnTo>
                    <a:pt x="70453" y="217650"/>
                  </a:lnTo>
                  <a:lnTo>
                    <a:pt x="112960" y="225921"/>
                  </a:lnTo>
                  <a:lnTo>
                    <a:pt x="155467" y="217650"/>
                  </a:lnTo>
                  <a:lnTo>
                    <a:pt x="192835" y="192835"/>
                  </a:lnTo>
                  <a:lnTo>
                    <a:pt x="217650" y="155467"/>
                  </a:lnTo>
                  <a:lnTo>
                    <a:pt x="225921" y="112960"/>
                  </a:lnTo>
                  <a:lnTo>
                    <a:pt x="217650" y="70453"/>
                  </a:lnTo>
                  <a:lnTo>
                    <a:pt x="192835" y="33086"/>
                  </a:lnTo>
                  <a:lnTo>
                    <a:pt x="155467" y="8271"/>
                  </a:lnTo>
                  <a:lnTo>
                    <a:pt x="112960" y="0"/>
                  </a:lnTo>
                  <a:close/>
                </a:path>
              </a:pathLst>
            </a:custGeom>
            <a:solidFill>
              <a:srgbClr val="535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02929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92835" y="33085"/>
                  </a:moveTo>
                  <a:lnTo>
                    <a:pt x="217649" y="70453"/>
                  </a:lnTo>
                  <a:lnTo>
                    <a:pt x="225921" y="112960"/>
                  </a:lnTo>
                  <a:lnTo>
                    <a:pt x="217649" y="155467"/>
                  </a:lnTo>
                  <a:lnTo>
                    <a:pt x="192835" y="192835"/>
                  </a:lnTo>
                  <a:lnTo>
                    <a:pt x="155467" y="217649"/>
                  </a:lnTo>
                  <a:lnTo>
                    <a:pt x="112960" y="225921"/>
                  </a:lnTo>
                  <a:lnTo>
                    <a:pt x="70453" y="217649"/>
                  </a:lnTo>
                  <a:lnTo>
                    <a:pt x="33085" y="192835"/>
                  </a:lnTo>
                  <a:lnTo>
                    <a:pt x="8271" y="155467"/>
                  </a:lnTo>
                  <a:lnTo>
                    <a:pt x="0" y="112960"/>
                  </a:lnTo>
                  <a:lnTo>
                    <a:pt x="8271" y="70453"/>
                  </a:lnTo>
                  <a:lnTo>
                    <a:pt x="33085" y="33085"/>
                  </a:lnTo>
                  <a:lnTo>
                    <a:pt x="70453" y="8271"/>
                  </a:lnTo>
                  <a:lnTo>
                    <a:pt x="112960" y="0"/>
                  </a:lnTo>
                  <a:lnTo>
                    <a:pt x="155467" y="8271"/>
                  </a:lnTo>
                  <a:lnTo>
                    <a:pt x="192835" y="33085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23507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284971" y="3760514"/>
              <a:ext cx="216676" cy="2166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128965" y="4062561"/>
              <a:ext cx="0" cy="81803"/>
            </a:xfrm>
            <a:custGeom>
              <a:avLst/>
              <a:gdLst/>
              <a:ahLst/>
              <a:cxnLst/>
              <a:rect l="l" t="t" r="r" b="b"/>
              <a:pathLst>
                <a:path h="92710">
                  <a:moveTo>
                    <a:pt x="0" y="0"/>
                  </a:moveTo>
                  <a:lnTo>
                    <a:pt x="0" y="92332"/>
                  </a:lnTo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087364" y="3988024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130697" y="3650876"/>
              <a:ext cx="0" cy="81803"/>
            </a:xfrm>
            <a:custGeom>
              <a:avLst/>
              <a:gdLst/>
              <a:ahLst/>
              <a:cxnLst/>
              <a:rect l="l" t="t" r="r" b="b"/>
              <a:pathLst>
                <a:path h="92710">
                  <a:moveTo>
                    <a:pt x="0" y="0"/>
                  </a:moveTo>
                  <a:lnTo>
                    <a:pt x="0" y="92332"/>
                  </a:lnTo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089096" y="3576339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667206" y="3279430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725772" y="3337996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736542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786442" y="3357497"/>
              <a:ext cx="216676" cy="2166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000887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050786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26523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315132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667206" y="4085465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725772" y="4144032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736542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786442" y="4163532"/>
              <a:ext cx="216676" cy="2166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000887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050786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26523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315132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667206" y="3682447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725772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736542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786442" y="3760514"/>
              <a:ext cx="216676" cy="2166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000887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05945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12960" y="0"/>
                  </a:moveTo>
                  <a:lnTo>
                    <a:pt x="70453" y="8271"/>
                  </a:lnTo>
                  <a:lnTo>
                    <a:pt x="33086" y="33086"/>
                  </a:lnTo>
                  <a:lnTo>
                    <a:pt x="8271" y="70453"/>
                  </a:lnTo>
                  <a:lnTo>
                    <a:pt x="0" y="112960"/>
                  </a:lnTo>
                  <a:lnTo>
                    <a:pt x="8271" y="155467"/>
                  </a:lnTo>
                  <a:lnTo>
                    <a:pt x="33086" y="192835"/>
                  </a:lnTo>
                  <a:lnTo>
                    <a:pt x="70453" y="217650"/>
                  </a:lnTo>
                  <a:lnTo>
                    <a:pt x="112960" y="225921"/>
                  </a:lnTo>
                  <a:lnTo>
                    <a:pt x="155467" y="217650"/>
                  </a:lnTo>
                  <a:lnTo>
                    <a:pt x="192835" y="192835"/>
                  </a:lnTo>
                  <a:lnTo>
                    <a:pt x="217650" y="155467"/>
                  </a:lnTo>
                  <a:lnTo>
                    <a:pt x="225921" y="112960"/>
                  </a:lnTo>
                  <a:lnTo>
                    <a:pt x="217650" y="70453"/>
                  </a:lnTo>
                  <a:lnTo>
                    <a:pt x="192835" y="33086"/>
                  </a:lnTo>
                  <a:lnTo>
                    <a:pt x="155467" y="8271"/>
                  </a:lnTo>
                  <a:lnTo>
                    <a:pt x="112960" y="0"/>
                  </a:lnTo>
                  <a:close/>
                </a:path>
              </a:pathLst>
            </a:custGeom>
            <a:solidFill>
              <a:srgbClr val="535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505945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92835" y="33085"/>
                  </a:moveTo>
                  <a:lnTo>
                    <a:pt x="217649" y="70453"/>
                  </a:lnTo>
                  <a:lnTo>
                    <a:pt x="225921" y="112960"/>
                  </a:lnTo>
                  <a:lnTo>
                    <a:pt x="217649" y="155467"/>
                  </a:lnTo>
                  <a:lnTo>
                    <a:pt x="192835" y="192835"/>
                  </a:lnTo>
                  <a:lnTo>
                    <a:pt x="155467" y="217649"/>
                  </a:lnTo>
                  <a:lnTo>
                    <a:pt x="112960" y="225921"/>
                  </a:lnTo>
                  <a:lnTo>
                    <a:pt x="70453" y="217649"/>
                  </a:lnTo>
                  <a:lnTo>
                    <a:pt x="33085" y="192835"/>
                  </a:lnTo>
                  <a:lnTo>
                    <a:pt x="8271" y="155467"/>
                  </a:lnTo>
                  <a:lnTo>
                    <a:pt x="0" y="112960"/>
                  </a:lnTo>
                  <a:lnTo>
                    <a:pt x="8271" y="70453"/>
                  </a:lnTo>
                  <a:lnTo>
                    <a:pt x="33085" y="33085"/>
                  </a:lnTo>
                  <a:lnTo>
                    <a:pt x="70453" y="8271"/>
                  </a:lnTo>
                  <a:lnTo>
                    <a:pt x="112960" y="0"/>
                  </a:lnTo>
                  <a:lnTo>
                    <a:pt x="155467" y="8271"/>
                  </a:lnTo>
                  <a:lnTo>
                    <a:pt x="192835" y="33085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26523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315132" y="3760514"/>
              <a:ext cx="216676" cy="2166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117522" y="3988024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119256" y="3576339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697366" y="3279430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755932" y="3337996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76670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816602" y="3357497"/>
              <a:ext cx="216676" cy="2166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31047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6080946" y="3357497"/>
              <a:ext cx="216676" cy="2166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29539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345292" y="3357497"/>
              <a:ext cx="216676" cy="21667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97366" y="4085465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755932" y="4144032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76670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816602" y="4163532"/>
              <a:ext cx="216676" cy="2166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031047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080946" y="4163532"/>
              <a:ext cx="216676" cy="2166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29539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345292" y="4163532"/>
              <a:ext cx="216676" cy="2166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697366" y="3682447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755932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76670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816602" y="3760514"/>
              <a:ext cx="216676" cy="2166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031047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08961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59" h="226060">
                  <a:moveTo>
                    <a:pt x="112960" y="0"/>
                  </a:moveTo>
                  <a:lnTo>
                    <a:pt x="70453" y="8271"/>
                  </a:lnTo>
                  <a:lnTo>
                    <a:pt x="33086" y="33086"/>
                  </a:lnTo>
                  <a:lnTo>
                    <a:pt x="8271" y="70453"/>
                  </a:lnTo>
                  <a:lnTo>
                    <a:pt x="0" y="112960"/>
                  </a:lnTo>
                  <a:lnTo>
                    <a:pt x="8271" y="155467"/>
                  </a:lnTo>
                  <a:lnTo>
                    <a:pt x="33086" y="192835"/>
                  </a:lnTo>
                  <a:lnTo>
                    <a:pt x="70453" y="217650"/>
                  </a:lnTo>
                  <a:lnTo>
                    <a:pt x="112960" y="225921"/>
                  </a:lnTo>
                  <a:lnTo>
                    <a:pt x="155467" y="217650"/>
                  </a:lnTo>
                  <a:lnTo>
                    <a:pt x="192835" y="192835"/>
                  </a:lnTo>
                  <a:lnTo>
                    <a:pt x="217650" y="155467"/>
                  </a:lnTo>
                  <a:lnTo>
                    <a:pt x="225921" y="112960"/>
                  </a:lnTo>
                  <a:lnTo>
                    <a:pt x="217650" y="70453"/>
                  </a:lnTo>
                  <a:lnTo>
                    <a:pt x="192835" y="33086"/>
                  </a:lnTo>
                  <a:lnTo>
                    <a:pt x="155467" y="8271"/>
                  </a:lnTo>
                  <a:lnTo>
                    <a:pt x="112960" y="0"/>
                  </a:lnTo>
                  <a:close/>
                </a:path>
              </a:pathLst>
            </a:custGeom>
            <a:solidFill>
              <a:srgbClr val="535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08961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59" h="226060">
                  <a:moveTo>
                    <a:pt x="192835" y="33085"/>
                  </a:moveTo>
                  <a:lnTo>
                    <a:pt x="217649" y="70453"/>
                  </a:lnTo>
                  <a:lnTo>
                    <a:pt x="225921" y="112960"/>
                  </a:lnTo>
                  <a:lnTo>
                    <a:pt x="217649" y="155467"/>
                  </a:lnTo>
                  <a:lnTo>
                    <a:pt x="192835" y="192835"/>
                  </a:lnTo>
                  <a:lnTo>
                    <a:pt x="155467" y="217649"/>
                  </a:lnTo>
                  <a:lnTo>
                    <a:pt x="112960" y="225921"/>
                  </a:lnTo>
                  <a:lnTo>
                    <a:pt x="70453" y="217649"/>
                  </a:lnTo>
                  <a:lnTo>
                    <a:pt x="33085" y="192835"/>
                  </a:lnTo>
                  <a:lnTo>
                    <a:pt x="8271" y="155467"/>
                  </a:lnTo>
                  <a:lnTo>
                    <a:pt x="0" y="112960"/>
                  </a:lnTo>
                  <a:lnTo>
                    <a:pt x="8271" y="70453"/>
                  </a:lnTo>
                  <a:lnTo>
                    <a:pt x="33085" y="33085"/>
                  </a:lnTo>
                  <a:lnTo>
                    <a:pt x="70453" y="8271"/>
                  </a:lnTo>
                  <a:lnTo>
                    <a:pt x="112960" y="0"/>
                  </a:lnTo>
                  <a:lnTo>
                    <a:pt x="155467" y="8271"/>
                  </a:lnTo>
                  <a:lnTo>
                    <a:pt x="192835" y="33085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29539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345292" y="3760514"/>
              <a:ext cx="216676" cy="2166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147682" y="3988024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5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149416" y="3576339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5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521205" y="3875352"/>
              <a:ext cx="110938" cy="0"/>
            </a:xfrm>
            <a:custGeom>
              <a:avLst/>
              <a:gdLst/>
              <a:ahLst/>
              <a:cxnLst/>
              <a:rect l="l" t="t" r="r" b="b"/>
              <a:pathLst>
                <a:path w="125729">
                  <a:moveTo>
                    <a:pt x="0" y="0"/>
                  </a:moveTo>
                  <a:lnTo>
                    <a:pt x="115776" y="0"/>
                  </a:lnTo>
                  <a:lnTo>
                    <a:pt x="125599" y="0"/>
                  </a:lnTo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623361" y="3833751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0" y="0"/>
                  </a:moveTo>
                  <a:lnTo>
                    <a:pt x="0" y="94297"/>
                  </a:lnTo>
                  <a:lnTo>
                    <a:pt x="94297" y="47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4540413" y="3875352"/>
              <a:ext cx="110938" cy="0"/>
            </a:xfrm>
            <a:custGeom>
              <a:avLst/>
              <a:gdLst/>
              <a:ahLst/>
              <a:cxnLst/>
              <a:rect l="l" t="t" r="r" b="b"/>
              <a:pathLst>
                <a:path w="125729">
                  <a:moveTo>
                    <a:pt x="0" y="0"/>
                  </a:moveTo>
                  <a:lnTo>
                    <a:pt x="115776" y="0"/>
                  </a:lnTo>
                  <a:lnTo>
                    <a:pt x="125599" y="0"/>
                  </a:lnTo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4642569" y="3833751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0" y="0"/>
                  </a:moveTo>
                  <a:lnTo>
                    <a:pt x="0" y="94297"/>
                  </a:lnTo>
                  <a:lnTo>
                    <a:pt x="94297" y="47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672729" y="3833751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0" y="0"/>
                  </a:moveTo>
                  <a:lnTo>
                    <a:pt x="0" y="94297"/>
                  </a:lnTo>
                  <a:lnTo>
                    <a:pt x="94297" y="47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630581" y="3241236"/>
              <a:ext cx="988919" cy="475129"/>
            </a:xfrm>
            <a:custGeom>
              <a:avLst/>
              <a:gdLst/>
              <a:ahLst/>
              <a:cxnLst/>
              <a:rect l="l" t="t" r="r" b="b"/>
              <a:pathLst>
                <a:path w="1120775" h="538479">
                  <a:moveTo>
                    <a:pt x="0" y="0"/>
                  </a:moveTo>
                  <a:lnTo>
                    <a:pt x="1120204" y="0"/>
                  </a:lnTo>
                  <a:lnTo>
                    <a:pt x="1120204" y="538327"/>
                  </a:lnTo>
                  <a:lnTo>
                    <a:pt x="0" y="5383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774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552578" y="4014872"/>
              <a:ext cx="988919" cy="550769"/>
            </a:xfrm>
            <a:custGeom>
              <a:avLst/>
              <a:gdLst/>
              <a:ahLst/>
              <a:cxnLst/>
              <a:rect l="l" t="t" r="r" b="b"/>
              <a:pathLst>
                <a:path w="1120775" h="624204">
                  <a:moveTo>
                    <a:pt x="0" y="0"/>
                  </a:moveTo>
                  <a:lnTo>
                    <a:pt x="1120204" y="0"/>
                  </a:lnTo>
                  <a:lnTo>
                    <a:pt x="1120204" y="624160"/>
                  </a:lnTo>
                  <a:lnTo>
                    <a:pt x="0" y="624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774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4708743" y="3191503"/>
              <a:ext cx="2113990" cy="1256179"/>
            </a:xfrm>
            <a:custGeom>
              <a:avLst/>
              <a:gdLst/>
              <a:ahLst/>
              <a:cxnLst/>
              <a:rect l="l" t="t" r="r" b="b"/>
              <a:pathLst>
                <a:path w="2395854" h="1423670">
                  <a:moveTo>
                    <a:pt x="0" y="0"/>
                  </a:moveTo>
                  <a:lnTo>
                    <a:pt x="2395461" y="0"/>
                  </a:lnTo>
                  <a:lnTo>
                    <a:pt x="2395461" y="1423325"/>
                  </a:lnTo>
                  <a:lnTo>
                    <a:pt x="0" y="1423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774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8" name="object 128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12</a:t>
            </a:fld>
            <a:endParaRPr spc="-4" dirty="0"/>
          </a:p>
        </p:txBody>
      </p:sp>
      <p:sp>
        <p:nvSpPr>
          <p:cNvPr id="129" name="object 129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4874260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CS447: Natural Language Processing (J.</a:t>
            </a:r>
            <a:r>
              <a:rPr lang="en-US" spc="45"/>
              <a:t> </a:t>
            </a:r>
            <a:r>
              <a:rPr lang="en-US" spc="-5"/>
              <a:t>Hockenmaier)</a:t>
            </a:r>
            <a:endParaRPr spc="-4" dirty="0"/>
          </a:p>
        </p:txBody>
      </p:sp>
      <p:sp>
        <p:nvSpPr>
          <p:cNvPr id="131" name="Content Placeholder 130">
            <a:extLst>
              <a:ext uri="{FF2B5EF4-FFF2-40B4-BE49-F238E27FC236}">
                <a16:creationId xmlns:a16="http://schemas.microsoft.com/office/drawing/2014/main" id="{BAA51591-D4FC-1148-B6B6-A54FFF894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sz="2400" dirty="0"/>
              <a:t>Basic computational network copied per time slice</a:t>
            </a:r>
          </a:p>
          <a:p>
            <a:r>
              <a:rPr lang="en-DE" sz="2400" dirty="0"/>
              <a:t>Input: previous hidden state, output: next hidden state</a:t>
            </a:r>
          </a:p>
          <a:p>
            <a:endParaRPr lang="en-DE" sz="2400" dirty="0"/>
          </a:p>
          <a:p>
            <a:endParaRPr lang="en-DE" sz="2400" dirty="0"/>
          </a:p>
          <a:p>
            <a:endParaRPr lang="en-DE" sz="2400" dirty="0"/>
          </a:p>
          <a:p>
            <a:endParaRPr lang="en-DE" sz="2400" dirty="0"/>
          </a:p>
          <a:p>
            <a:r>
              <a:rPr lang="en-DE" sz="2400" dirty="0"/>
              <a:t>Compare with HMM:</a:t>
            </a:r>
          </a:p>
        </p:txBody>
      </p:sp>
      <p:sp>
        <p:nvSpPr>
          <p:cNvPr id="133" name="Oval 3">
            <a:extLst>
              <a:ext uri="{FF2B5EF4-FFF2-40B4-BE49-F238E27FC236}">
                <a16:creationId xmlns:a16="http://schemas.microsoft.com/office/drawing/2014/main" id="{E4BAA597-BE25-BA4E-9AF4-A4B0601A9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922" y="4571510"/>
            <a:ext cx="914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Text Box 4">
            <a:extLst>
              <a:ext uri="{FF2B5EF4-FFF2-40B4-BE49-F238E27FC236}">
                <a16:creationId xmlns:a16="http://schemas.microsoft.com/office/drawing/2014/main" id="{5E685C6C-E890-8348-AEB6-9D83E39F8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922" y="4688985"/>
            <a:ext cx="765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0"/>
              <a:t>Rain</a:t>
            </a:r>
            <a:r>
              <a:rPr lang="en-US" sz="1600" i="0" baseline="-25000"/>
              <a:t>t-1</a:t>
            </a:r>
            <a:endParaRPr lang="en-US" sz="1600" i="0"/>
          </a:p>
        </p:txBody>
      </p:sp>
      <p:sp>
        <p:nvSpPr>
          <p:cNvPr id="135" name="Oval 5">
            <a:extLst>
              <a:ext uri="{FF2B5EF4-FFF2-40B4-BE49-F238E27FC236}">
                <a16:creationId xmlns:a16="http://schemas.microsoft.com/office/drawing/2014/main" id="{251B26EA-0DBA-F846-93AD-BD8F65F3A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522" y="5825635"/>
            <a:ext cx="11430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Text Box 6">
            <a:extLst>
              <a:ext uri="{FF2B5EF4-FFF2-40B4-BE49-F238E27FC236}">
                <a16:creationId xmlns:a16="http://schemas.microsoft.com/office/drawing/2014/main" id="{F155E846-F970-9946-90B7-AD91F2C4F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6522" y="5943110"/>
            <a:ext cx="1160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0"/>
              <a:t>Umbrella</a:t>
            </a:r>
            <a:r>
              <a:rPr lang="en-US" sz="1600" i="0" baseline="-25000"/>
              <a:t>t-1</a:t>
            </a:r>
            <a:endParaRPr lang="en-US" sz="1600" i="0"/>
          </a:p>
        </p:txBody>
      </p:sp>
      <p:sp>
        <p:nvSpPr>
          <p:cNvPr id="137" name="Oval 7">
            <a:extLst>
              <a:ext uri="{FF2B5EF4-FFF2-40B4-BE49-F238E27FC236}">
                <a16:creationId xmlns:a16="http://schemas.microsoft.com/office/drawing/2014/main" id="{18A89BA4-E84C-7741-969F-062EC7AC3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685" y="4571510"/>
            <a:ext cx="914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" name="Text Box 8">
            <a:extLst>
              <a:ext uri="{FF2B5EF4-FFF2-40B4-BE49-F238E27FC236}">
                <a16:creationId xmlns:a16="http://schemas.microsoft.com/office/drawing/2014/main" id="{389E88E3-FDCE-2E41-86B9-7ED064200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2547" y="4688985"/>
            <a:ext cx="641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0"/>
              <a:t>Rain</a:t>
            </a:r>
            <a:r>
              <a:rPr lang="en-US" sz="1600" i="0" baseline="-25000"/>
              <a:t>t</a:t>
            </a:r>
            <a:endParaRPr lang="en-US" sz="1600" i="0"/>
          </a:p>
        </p:txBody>
      </p:sp>
      <p:sp>
        <p:nvSpPr>
          <p:cNvPr id="139" name="Oval 9">
            <a:extLst>
              <a:ext uri="{FF2B5EF4-FFF2-40B4-BE49-F238E27FC236}">
                <a16:creationId xmlns:a16="http://schemas.microsoft.com/office/drawing/2014/main" id="{8209E183-9503-B645-AE5C-E570D73AD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285" y="5825635"/>
            <a:ext cx="11430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Text Box 10">
            <a:extLst>
              <a:ext uri="{FF2B5EF4-FFF2-40B4-BE49-F238E27FC236}">
                <a16:creationId xmlns:a16="http://schemas.microsoft.com/office/drawing/2014/main" id="{D9D4DA0D-387F-834D-9A6A-6EBC3709F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285" y="5943110"/>
            <a:ext cx="10366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0"/>
              <a:t>Umbrella</a:t>
            </a:r>
            <a:r>
              <a:rPr lang="en-US" sz="1600" i="0" baseline="-25000"/>
              <a:t>t</a:t>
            </a:r>
            <a:endParaRPr lang="en-US" sz="1600" i="0"/>
          </a:p>
        </p:txBody>
      </p:sp>
      <p:sp>
        <p:nvSpPr>
          <p:cNvPr id="141" name="Oval 11">
            <a:extLst>
              <a:ext uri="{FF2B5EF4-FFF2-40B4-BE49-F238E27FC236}">
                <a16:creationId xmlns:a16="http://schemas.microsoft.com/office/drawing/2014/main" id="{34120218-DB5E-8146-8F19-4241043F7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522" y="4598497"/>
            <a:ext cx="914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" name="Text Box 12">
            <a:extLst>
              <a:ext uri="{FF2B5EF4-FFF2-40B4-BE49-F238E27FC236}">
                <a16:creationId xmlns:a16="http://schemas.microsoft.com/office/drawing/2014/main" id="{251E2F01-5765-E44C-B1CE-29E7D13CE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8522" y="4715972"/>
            <a:ext cx="800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0"/>
              <a:t>Rain</a:t>
            </a:r>
            <a:r>
              <a:rPr lang="en-US" sz="1600" i="0" baseline="-25000"/>
              <a:t>t+1</a:t>
            </a:r>
            <a:endParaRPr lang="en-US" sz="1600" i="0"/>
          </a:p>
        </p:txBody>
      </p:sp>
      <p:sp>
        <p:nvSpPr>
          <p:cNvPr id="143" name="Oval 13">
            <a:extLst>
              <a:ext uri="{FF2B5EF4-FFF2-40B4-BE49-F238E27FC236}">
                <a16:creationId xmlns:a16="http://schemas.microsoft.com/office/drawing/2014/main" id="{2092227F-79E2-3D47-B1AD-630A7BFA6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122" y="5852622"/>
            <a:ext cx="11430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Text Box 14">
            <a:extLst>
              <a:ext uri="{FF2B5EF4-FFF2-40B4-BE49-F238E27FC236}">
                <a16:creationId xmlns:a16="http://schemas.microsoft.com/office/drawing/2014/main" id="{995D9BB1-1E87-3F46-B8DD-C01CF3EB1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6122" y="5970097"/>
            <a:ext cx="11953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0"/>
              <a:t>Umbrella</a:t>
            </a:r>
            <a:r>
              <a:rPr lang="en-US" sz="1600" i="0" baseline="-25000"/>
              <a:t>t+1</a:t>
            </a:r>
            <a:endParaRPr lang="en-US" sz="1600" i="0"/>
          </a:p>
        </p:txBody>
      </p:sp>
      <p:sp>
        <p:nvSpPr>
          <p:cNvPr id="145" name="Line 15">
            <a:extLst>
              <a:ext uri="{FF2B5EF4-FFF2-40B4-BE49-F238E27FC236}">
                <a16:creationId xmlns:a16="http://schemas.microsoft.com/office/drawing/2014/main" id="{FD876019-68C5-354A-BF0E-729CF6A1D0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522" y="480011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46" name="Line 16">
            <a:extLst>
              <a:ext uri="{FF2B5EF4-FFF2-40B4-BE49-F238E27FC236}">
                <a16:creationId xmlns:a16="http://schemas.microsoft.com/office/drawing/2014/main" id="{383E2E5E-A878-D84D-960D-82636C67B2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3322" y="480011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47" name="Line 17">
            <a:extLst>
              <a:ext uri="{FF2B5EF4-FFF2-40B4-BE49-F238E27FC236}">
                <a16:creationId xmlns:a16="http://schemas.microsoft.com/office/drawing/2014/main" id="{E6D45EED-901F-B04A-8C82-CCFCCB19D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3122" y="480011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48" name="Line 18">
            <a:extLst>
              <a:ext uri="{FF2B5EF4-FFF2-40B4-BE49-F238E27FC236}">
                <a16:creationId xmlns:a16="http://schemas.microsoft.com/office/drawing/2014/main" id="{87E25750-5854-3749-8024-2F7BAA00E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6122" y="513189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49" name="Line 19">
            <a:extLst>
              <a:ext uri="{FF2B5EF4-FFF2-40B4-BE49-F238E27FC236}">
                <a16:creationId xmlns:a16="http://schemas.microsoft.com/office/drawing/2014/main" id="{28D63D08-C0A0-9641-BA31-6F588F2ACE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29722" y="513189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50" name="Line 20">
            <a:extLst>
              <a:ext uri="{FF2B5EF4-FFF2-40B4-BE49-F238E27FC236}">
                <a16:creationId xmlns:a16="http://schemas.microsoft.com/office/drawing/2014/main" id="{FC9F2185-E3F8-7A46-A25B-526258E73D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15722" y="513189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graphicFrame>
        <p:nvGraphicFramePr>
          <p:cNvPr id="151" name="Group 21">
            <a:extLst>
              <a:ext uri="{FF2B5EF4-FFF2-40B4-BE49-F238E27FC236}">
                <a16:creationId xmlns:a16="http://schemas.microsoft.com/office/drawing/2014/main" id="{4AB26495-7224-DD4C-9E26-26DB770FA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358427"/>
              </p:ext>
            </p:extLst>
          </p:nvPr>
        </p:nvGraphicFramePr>
        <p:xfrm>
          <a:off x="4994878" y="3933056"/>
          <a:ext cx="1063644" cy="720080"/>
        </p:xfrm>
        <a:graphic>
          <a:graphicData uri="http://schemas.openxmlformats.org/drawingml/2006/table">
            <a:tbl>
              <a:tblPr/>
              <a:tblGrid>
                <a:gridCol w="415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5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R</a:t>
                      </a:r>
                      <a:r>
                        <a:rPr kumimoji="0" lang="en-US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t-1</a:t>
                      </a:r>
                    </a:p>
                  </a:txBody>
                  <a:tcPr marT="45652" marB="45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P(R</a:t>
                      </a:r>
                      <a:r>
                        <a:rPr kumimoji="0" lang="en-US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|R</a:t>
                      </a:r>
                      <a:r>
                        <a:rPr kumimoji="0" lang="en-US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t-1</a:t>
                      </a: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5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</a:p>
                  </a:txBody>
                  <a:tcPr marT="45652" marB="45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0.7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0.3</a:t>
                      </a:r>
                    </a:p>
                  </a:txBody>
                  <a:tcPr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2" name="Group 32">
            <a:extLst>
              <a:ext uri="{FF2B5EF4-FFF2-40B4-BE49-F238E27FC236}">
                <a16:creationId xmlns:a16="http://schemas.microsoft.com/office/drawing/2014/main" id="{94425A87-6215-D540-8829-033E14C0F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813427"/>
              </p:ext>
            </p:extLst>
          </p:nvPr>
        </p:nvGraphicFramePr>
        <p:xfrm>
          <a:off x="7047878" y="5196080"/>
          <a:ext cx="971662" cy="684194"/>
        </p:xfrm>
        <a:graphic>
          <a:graphicData uri="http://schemas.openxmlformats.org/drawingml/2006/table">
            <a:tbl>
              <a:tblPr/>
              <a:tblGrid>
                <a:gridCol w="379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R</a:t>
                      </a:r>
                      <a:r>
                        <a:rPr kumimoji="0" lang="en-US" sz="9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</a:p>
                  </a:txBody>
                  <a:tcPr marT="45652" marB="45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P(U</a:t>
                      </a:r>
                      <a:r>
                        <a:rPr kumimoji="0" lang="en-US" sz="9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|R</a:t>
                      </a:r>
                      <a:r>
                        <a:rPr kumimoji="0" lang="en-US" sz="9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</a:p>
                  </a:txBody>
                  <a:tcPr marT="45652" marB="45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0.9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0.2</a:t>
                      </a:r>
                    </a:p>
                  </a:txBody>
                  <a:tcPr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loud Callout 2">
            <a:extLst>
              <a:ext uri="{FF2B5EF4-FFF2-40B4-BE49-F238E27FC236}">
                <a16:creationId xmlns:a16="http://schemas.microsoft.com/office/drawing/2014/main" id="{8EB7F541-645A-524B-96C1-5643AA492681}"/>
              </a:ext>
            </a:extLst>
          </p:cNvPr>
          <p:cNvSpPr/>
          <p:nvPr/>
        </p:nvSpPr>
        <p:spPr>
          <a:xfrm>
            <a:off x="6858622" y="2060848"/>
            <a:ext cx="2609922" cy="1008112"/>
          </a:xfrm>
          <a:prstGeom prst="cloudCallout">
            <a:avLst>
              <a:gd name="adj1" fmla="val -58342"/>
              <a:gd name="adj2" fmla="val -282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Computational model</a:t>
            </a:r>
          </a:p>
        </p:txBody>
      </p:sp>
      <p:sp>
        <p:nvSpPr>
          <p:cNvPr id="153" name="Cloud Callout 152">
            <a:extLst>
              <a:ext uri="{FF2B5EF4-FFF2-40B4-BE49-F238E27FC236}">
                <a16:creationId xmlns:a16="http://schemas.microsoft.com/office/drawing/2014/main" id="{F8C9FB3F-ECC6-2C4E-A6F1-10C8CDAC9CEE}"/>
              </a:ext>
            </a:extLst>
          </p:cNvPr>
          <p:cNvSpPr/>
          <p:nvPr/>
        </p:nvSpPr>
        <p:spPr>
          <a:xfrm>
            <a:off x="6858622" y="3728283"/>
            <a:ext cx="2609922" cy="1008112"/>
          </a:xfrm>
          <a:prstGeom prst="cloudCallout">
            <a:avLst>
              <a:gd name="adj1" fmla="val -59579"/>
              <a:gd name="adj2" fmla="val 27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Declarative model (generative)</a:t>
            </a:r>
          </a:p>
        </p:txBody>
      </p:sp>
      <p:sp>
        <p:nvSpPr>
          <p:cNvPr id="154" name="Slide Number Placeholder 3">
            <a:extLst>
              <a:ext uri="{FF2B5EF4-FFF2-40B4-BE49-F238E27FC236}">
                <a16:creationId xmlns:a16="http://schemas.microsoft.com/office/drawing/2014/main" id="{9ADBAAE0-774D-2C4F-A74D-C6C02AFB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842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A5705-9806-304A-AFAA-56B34E53E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RNN</a:t>
            </a:r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pPr marL="0" indent="0">
              <a:buNone/>
            </a:pPr>
            <a:endParaRPr lang="en-DE" dirty="0"/>
          </a:p>
          <a:p>
            <a:r>
              <a:rPr lang="en-DE" dirty="0"/>
              <a:t>HMM Filtering</a:t>
            </a:r>
          </a:p>
          <a:p>
            <a:endParaRPr lang="en-DE" dirty="0"/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4FA06-8C8D-2743-91CC-F06F1A60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38E66B34-FF62-684C-B25F-AA1ABC79C94D}"/>
              </a:ext>
            </a:extLst>
          </p:cNvPr>
          <p:cNvSpPr txBox="1"/>
          <p:nvPr/>
        </p:nvSpPr>
        <p:spPr>
          <a:xfrm>
            <a:off x="3465859" y="3780556"/>
            <a:ext cx="8001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i="1" spc="-5" dirty="0">
                <a:latin typeface="Helvetica"/>
                <a:cs typeface="Helvetica"/>
              </a:rPr>
              <a:t>t</a:t>
            </a:r>
            <a:endParaRPr sz="1550">
              <a:latin typeface="Helvetica"/>
              <a:cs typeface="Helvetica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BC21A396-075C-FA4D-879C-FC69C33C8283}"/>
              </a:ext>
            </a:extLst>
          </p:cNvPr>
          <p:cNvSpPr txBox="1"/>
          <p:nvPr/>
        </p:nvSpPr>
        <p:spPr>
          <a:xfrm>
            <a:off x="583236" y="3068960"/>
            <a:ext cx="848614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300" spc="10" dirty="0">
                <a:latin typeface="Helvetica"/>
                <a:cs typeface="Helvetica"/>
              </a:rPr>
              <a:t>Computing </a:t>
            </a:r>
            <a:r>
              <a:rPr sz="2300" spc="5" dirty="0">
                <a:latin typeface="Helvetica"/>
                <a:cs typeface="Helvetica"/>
              </a:rPr>
              <a:t>the </a:t>
            </a:r>
            <a:r>
              <a:rPr sz="2300" spc="10" dirty="0">
                <a:latin typeface="Helvetica"/>
                <a:cs typeface="Helvetica"/>
              </a:rPr>
              <a:t>hidden </a:t>
            </a:r>
            <a:r>
              <a:rPr sz="2300" spc="5" dirty="0">
                <a:latin typeface="Helvetica"/>
                <a:cs typeface="Helvetica"/>
              </a:rPr>
              <a:t>state at time </a:t>
            </a:r>
            <a:r>
              <a:rPr sz="2300" i="1" spc="5" dirty="0">
                <a:latin typeface="Helvetica"/>
                <a:cs typeface="Helvetica"/>
              </a:rPr>
              <a:t>t</a:t>
            </a:r>
            <a:r>
              <a:rPr sz="2300" spc="5" dirty="0">
                <a:latin typeface="Helvetica"/>
                <a:cs typeface="Helvetica"/>
              </a:rPr>
              <a:t>: </a:t>
            </a:r>
            <a:r>
              <a:rPr sz="2850" b="1" dirty="0">
                <a:latin typeface="STIXGeneral"/>
                <a:cs typeface="STIXGeneral"/>
              </a:rPr>
              <a:t>h</a:t>
            </a:r>
            <a:r>
              <a:rPr sz="3075" baseline="28455" dirty="0">
                <a:latin typeface="STIXGeneral"/>
                <a:cs typeface="STIXGeneral"/>
              </a:rPr>
              <a:t>(</a:t>
            </a:r>
            <a:r>
              <a:rPr sz="3075" i="1" baseline="28455" dirty="0">
                <a:latin typeface="STIXGeneral"/>
                <a:cs typeface="STIXGeneral"/>
              </a:rPr>
              <a:t>t</a:t>
            </a:r>
            <a:r>
              <a:rPr sz="3075" baseline="28455" dirty="0">
                <a:latin typeface="STIXGeneral"/>
                <a:cs typeface="STIXGeneral"/>
              </a:rPr>
              <a:t>) </a:t>
            </a:r>
            <a:r>
              <a:rPr sz="2850" spc="20" dirty="0">
                <a:latin typeface="STIXGeneral"/>
                <a:cs typeface="STIXGeneral"/>
              </a:rPr>
              <a:t>= </a:t>
            </a:r>
            <a:r>
              <a:rPr sz="2850" i="1" spc="5" dirty="0">
                <a:latin typeface="STIXGeneral"/>
                <a:cs typeface="STIXGeneral"/>
              </a:rPr>
              <a:t>g</a:t>
            </a:r>
            <a:r>
              <a:rPr sz="2850" spc="5" dirty="0">
                <a:latin typeface="STIXGeneral"/>
                <a:cs typeface="STIXGeneral"/>
              </a:rPr>
              <a:t>(</a:t>
            </a:r>
            <a:r>
              <a:rPr sz="2850" b="1" spc="5" dirty="0">
                <a:latin typeface="STIXGeneral"/>
                <a:cs typeface="STIXGeneral"/>
              </a:rPr>
              <a:t>Uh</a:t>
            </a:r>
            <a:r>
              <a:rPr sz="3075" spc="7" baseline="33875" dirty="0">
                <a:latin typeface="STIXGeneral"/>
                <a:cs typeface="STIXGeneral"/>
              </a:rPr>
              <a:t>(</a:t>
            </a:r>
            <a:r>
              <a:rPr sz="3075" i="1" spc="7" baseline="33875" dirty="0">
                <a:latin typeface="STIXGeneral"/>
                <a:cs typeface="STIXGeneral"/>
              </a:rPr>
              <a:t>t</a:t>
            </a:r>
            <a:r>
              <a:rPr sz="3075" spc="7" baseline="33875" dirty="0">
                <a:latin typeface="STIXGeneral"/>
                <a:cs typeface="STIXGeneral"/>
              </a:rPr>
              <a:t>−1) </a:t>
            </a:r>
            <a:r>
              <a:rPr sz="2850" spc="20" dirty="0">
                <a:latin typeface="STIXGeneral"/>
                <a:cs typeface="STIXGeneral"/>
              </a:rPr>
              <a:t>+</a:t>
            </a:r>
            <a:r>
              <a:rPr sz="2850" spc="-130" dirty="0">
                <a:latin typeface="STIXGeneral"/>
                <a:cs typeface="STIXGeneral"/>
              </a:rPr>
              <a:t> </a:t>
            </a:r>
            <a:r>
              <a:rPr sz="2850" b="1" spc="10" dirty="0">
                <a:latin typeface="STIXGeneral"/>
                <a:cs typeface="STIXGeneral"/>
              </a:rPr>
              <a:t>Wx</a:t>
            </a:r>
            <a:r>
              <a:rPr sz="3075" spc="15" baseline="33875" dirty="0">
                <a:latin typeface="STIXGeneral"/>
                <a:cs typeface="STIXGeneral"/>
              </a:rPr>
              <a:t>(</a:t>
            </a:r>
            <a:r>
              <a:rPr sz="3075" i="1" spc="15" baseline="33875" dirty="0">
                <a:latin typeface="STIXGeneral"/>
                <a:cs typeface="STIXGeneral"/>
              </a:rPr>
              <a:t>t</a:t>
            </a:r>
            <a:r>
              <a:rPr sz="3075" spc="15" baseline="33875" dirty="0">
                <a:latin typeface="STIXGeneral"/>
                <a:cs typeface="STIXGeneral"/>
              </a:rPr>
              <a:t>)</a:t>
            </a:r>
            <a:r>
              <a:rPr sz="2850" spc="10" dirty="0">
                <a:latin typeface="STIXGeneral"/>
                <a:cs typeface="STIXGeneral"/>
              </a:rPr>
              <a:t>)</a:t>
            </a:r>
            <a:endParaRPr sz="2850" dirty="0">
              <a:latin typeface="STIXGeneral"/>
              <a:cs typeface="STIXGeneral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AE864674-1B5B-DB4E-B583-B05DC12A8D83}"/>
              </a:ext>
            </a:extLst>
          </p:cNvPr>
          <p:cNvSpPr txBox="1"/>
          <p:nvPr/>
        </p:nvSpPr>
        <p:spPr>
          <a:xfrm>
            <a:off x="3846678" y="3633013"/>
            <a:ext cx="222250" cy="275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spc="10" dirty="0">
                <a:latin typeface="STIXGeneral"/>
                <a:cs typeface="STIXGeneral"/>
              </a:rPr>
              <a:t>(</a:t>
            </a:r>
            <a:r>
              <a:rPr sz="1600" i="1" spc="10" dirty="0">
                <a:latin typeface="STIXGeneral"/>
                <a:cs typeface="STIXGeneral"/>
              </a:rPr>
              <a:t>t</a:t>
            </a:r>
            <a:r>
              <a:rPr sz="1600" spc="10" dirty="0">
                <a:latin typeface="STIXGeneral"/>
                <a:cs typeface="STIXGeneral"/>
              </a:rPr>
              <a:t>)</a:t>
            </a:r>
            <a:endParaRPr sz="1600">
              <a:latin typeface="STIXGeneral"/>
              <a:cs typeface="STIXGeneral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5BF5A6D9-CE9B-364B-B849-73A770CDE625}"/>
              </a:ext>
            </a:extLst>
          </p:cNvPr>
          <p:cNvSpPr txBox="1"/>
          <p:nvPr/>
        </p:nvSpPr>
        <p:spPr>
          <a:xfrm>
            <a:off x="3814059" y="3865107"/>
            <a:ext cx="83820" cy="275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i="1" spc="10" dirty="0">
                <a:latin typeface="STIXGeneral"/>
                <a:cs typeface="STIXGeneral"/>
              </a:rPr>
              <a:t>i</a:t>
            </a:r>
            <a:endParaRPr sz="1600">
              <a:latin typeface="STIXGeneral"/>
              <a:cs typeface="STIXGeneral"/>
            </a:endParaRP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12E9B86A-D410-C74E-A373-D37B6878F005}"/>
              </a:ext>
            </a:extLst>
          </p:cNvPr>
          <p:cNvSpPr txBox="1"/>
          <p:nvPr/>
        </p:nvSpPr>
        <p:spPr>
          <a:xfrm>
            <a:off x="583236" y="3659739"/>
            <a:ext cx="3996054" cy="3790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3553460" algn="l"/>
              </a:tabLst>
            </a:pPr>
            <a:r>
              <a:rPr sz="2300" spc="10" dirty="0">
                <a:latin typeface="Helvetica"/>
                <a:cs typeface="Helvetica"/>
              </a:rPr>
              <a:t>The </a:t>
            </a:r>
            <a:r>
              <a:rPr sz="2300" spc="5" dirty="0">
                <a:latin typeface="Helvetica"/>
                <a:cs typeface="Helvetica"/>
              </a:rPr>
              <a:t>i-the </a:t>
            </a:r>
            <a:r>
              <a:rPr sz="2300" spc="10" dirty="0">
                <a:latin typeface="Helvetica"/>
                <a:cs typeface="Helvetica"/>
              </a:rPr>
              <a:t>element </a:t>
            </a:r>
            <a:r>
              <a:rPr sz="2300" spc="5" dirty="0">
                <a:latin typeface="Helvetica"/>
                <a:cs typeface="Helvetica"/>
              </a:rPr>
              <a:t>of </a:t>
            </a:r>
            <a:r>
              <a:rPr sz="2300" b="1" spc="10" dirty="0">
                <a:latin typeface="Helvetica"/>
                <a:cs typeface="Helvetica"/>
              </a:rPr>
              <a:t>h</a:t>
            </a:r>
            <a:r>
              <a:rPr sz="2300" b="1" spc="-210" dirty="0">
                <a:latin typeface="Helvetica"/>
                <a:cs typeface="Helvetica"/>
              </a:rPr>
              <a:t> </a:t>
            </a:r>
            <a:r>
              <a:rPr sz="2300" spc="5" dirty="0">
                <a:latin typeface="Helvetica"/>
                <a:cs typeface="Helvetica"/>
              </a:rPr>
              <a:t>:</a:t>
            </a:r>
            <a:r>
              <a:rPr sz="2300" spc="10" dirty="0">
                <a:latin typeface="Helvetica"/>
                <a:cs typeface="Helvetica"/>
              </a:rPr>
              <a:t> </a:t>
            </a:r>
            <a:r>
              <a:rPr sz="2300" i="1" dirty="0">
                <a:latin typeface="STIXGeneral"/>
                <a:cs typeface="STIXGeneral"/>
              </a:rPr>
              <a:t>h	</a:t>
            </a:r>
            <a:r>
              <a:rPr sz="2300" spc="5" dirty="0">
                <a:latin typeface="STIXGeneral"/>
                <a:cs typeface="STIXGeneral"/>
              </a:rPr>
              <a:t>=</a:t>
            </a:r>
            <a:r>
              <a:rPr sz="2300" spc="-15" dirty="0">
                <a:latin typeface="STIXGeneral"/>
                <a:cs typeface="STIXGeneral"/>
              </a:rPr>
              <a:t> </a:t>
            </a:r>
            <a:r>
              <a:rPr sz="2300" i="1" dirty="0">
                <a:latin typeface="STIXGeneral"/>
                <a:cs typeface="STIXGeneral"/>
              </a:rPr>
              <a:t>g</a:t>
            </a:r>
            <a:endParaRPr sz="2300" dirty="0">
              <a:latin typeface="STIXGeneral"/>
              <a:cs typeface="STIXGeneral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79BBE74A-F9A0-B444-A7C5-23A587BC5425}"/>
              </a:ext>
            </a:extLst>
          </p:cNvPr>
          <p:cNvSpPr txBox="1"/>
          <p:nvPr/>
        </p:nvSpPr>
        <p:spPr>
          <a:xfrm>
            <a:off x="4553407" y="3813999"/>
            <a:ext cx="65659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50" spc="7" baseline="-3623" dirty="0">
                <a:latin typeface="STIXSizeThreeSym"/>
                <a:cs typeface="STIXSizeThreeSym"/>
              </a:rPr>
              <a:t>(</a:t>
            </a:r>
            <a:r>
              <a:rPr sz="3450" spc="-592" baseline="-3623" dirty="0">
                <a:latin typeface="STIXSizeThreeSym"/>
                <a:cs typeface="STIXSizeThreeSym"/>
              </a:rPr>
              <a:t> </a:t>
            </a:r>
            <a:r>
              <a:rPr sz="2300" spc="10" dirty="0">
                <a:latin typeface="STIXSizeOneSym"/>
                <a:cs typeface="STIXSizeOneSym"/>
              </a:rPr>
              <a:t>∑</a:t>
            </a:r>
            <a:endParaRPr sz="2300" dirty="0">
              <a:latin typeface="STIXSizeOneSym"/>
              <a:cs typeface="STIXSizeOneSym"/>
            </a:endParaRPr>
          </a:p>
        </p:txBody>
      </p:sp>
      <p:sp>
        <p:nvSpPr>
          <p:cNvPr id="25" name="object 9">
            <a:extLst>
              <a:ext uri="{FF2B5EF4-FFF2-40B4-BE49-F238E27FC236}">
                <a16:creationId xmlns:a16="http://schemas.microsoft.com/office/drawing/2014/main" id="{A332EC16-6507-1A44-8623-44615AE87647}"/>
              </a:ext>
            </a:extLst>
          </p:cNvPr>
          <p:cNvSpPr txBox="1"/>
          <p:nvPr/>
        </p:nvSpPr>
        <p:spPr>
          <a:xfrm>
            <a:off x="4966289" y="4104806"/>
            <a:ext cx="83820" cy="275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i="1" spc="10" dirty="0">
                <a:latin typeface="STIXGeneral"/>
                <a:cs typeface="STIXGeneral"/>
              </a:rPr>
              <a:t>j</a:t>
            </a:r>
            <a:endParaRPr sz="1600">
              <a:latin typeface="STIXGeneral"/>
              <a:cs typeface="STIXGeneral"/>
            </a:endParaRP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FA2784D0-BD5B-8B4B-A18D-1EAA2A56D7C9}"/>
              </a:ext>
            </a:extLst>
          </p:cNvPr>
          <p:cNvSpPr txBox="1"/>
          <p:nvPr/>
        </p:nvSpPr>
        <p:spPr>
          <a:xfrm>
            <a:off x="5682017" y="3864691"/>
            <a:ext cx="83820" cy="275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i="1" spc="10" dirty="0">
                <a:latin typeface="STIXGeneral"/>
                <a:cs typeface="STIXGeneral"/>
              </a:rPr>
              <a:t>j</a:t>
            </a:r>
            <a:endParaRPr sz="1600">
              <a:latin typeface="STIXGeneral"/>
              <a:cs typeface="STIXGeneral"/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FBE1BC01-5459-D742-A4F2-21E715BC978E}"/>
              </a:ext>
            </a:extLst>
          </p:cNvPr>
          <p:cNvSpPr txBox="1"/>
          <p:nvPr/>
        </p:nvSpPr>
        <p:spPr>
          <a:xfrm>
            <a:off x="6488802" y="3813999"/>
            <a:ext cx="40449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10" dirty="0">
                <a:latin typeface="STIXSizeOneSym"/>
                <a:cs typeface="STIXSizeOneSym"/>
              </a:rPr>
              <a:t>∑</a:t>
            </a:r>
            <a:endParaRPr sz="2300" dirty="0">
              <a:latin typeface="STIXSizeOneSym"/>
              <a:cs typeface="STIXSizeOneSym"/>
            </a:endParaRPr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FCC81D0C-9794-5440-92EF-0C48C965711A}"/>
              </a:ext>
            </a:extLst>
          </p:cNvPr>
          <p:cNvSpPr txBox="1"/>
          <p:nvPr/>
        </p:nvSpPr>
        <p:spPr>
          <a:xfrm>
            <a:off x="6631972" y="4104806"/>
            <a:ext cx="118110" cy="275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i="1" spc="15" dirty="0">
                <a:latin typeface="STIXGeneral"/>
                <a:cs typeface="STIXGeneral"/>
              </a:rPr>
              <a:t>k</a:t>
            </a:r>
            <a:endParaRPr sz="1600">
              <a:latin typeface="STIXGeneral"/>
              <a:cs typeface="STIXGeneral"/>
            </a:endParaRPr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560E03E7-7383-9343-B492-56E5A66314EE}"/>
              </a:ext>
            </a:extLst>
          </p:cNvPr>
          <p:cNvSpPr txBox="1"/>
          <p:nvPr/>
        </p:nvSpPr>
        <p:spPr>
          <a:xfrm>
            <a:off x="5233455" y="3547999"/>
            <a:ext cx="245046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95450" algn="l"/>
              </a:tabLst>
            </a:pPr>
            <a:r>
              <a:rPr sz="3450" i="1" spc="-120" baseline="-21739" dirty="0">
                <a:latin typeface="STIXGeneral"/>
                <a:cs typeface="STIXGeneral"/>
              </a:rPr>
              <a:t>U</a:t>
            </a:r>
            <a:r>
              <a:rPr sz="2400" i="1" spc="15" baseline="-50347" dirty="0">
                <a:latin typeface="STIXGeneral"/>
                <a:cs typeface="STIXGeneral"/>
              </a:rPr>
              <a:t>j</a:t>
            </a:r>
            <a:r>
              <a:rPr sz="2400" i="1" spc="30" baseline="-50347" dirty="0">
                <a:latin typeface="STIXGeneral"/>
                <a:cs typeface="STIXGeneral"/>
              </a:rPr>
              <a:t>i</a:t>
            </a:r>
            <a:r>
              <a:rPr sz="3450" i="1" spc="187" baseline="-21739" dirty="0">
                <a:latin typeface="STIXGeneral"/>
                <a:cs typeface="STIXGeneral"/>
              </a:rPr>
              <a:t>h</a:t>
            </a:r>
            <a:r>
              <a:rPr sz="1600" spc="10" dirty="0">
                <a:latin typeface="STIXGeneral"/>
                <a:cs typeface="STIXGeneral"/>
              </a:rPr>
              <a:t>(</a:t>
            </a:r>
            <a:r>
              <a:rPr sz="1600" i="1" spc="10" dirty="0">
                <a:latin typeface="STIXGeneral"/>
                <a:cs typeface="STIXGeneral"/>
              </a:rPr>
              <a:t>t</a:t>
            </a:r>
            <a:r>
              <a:rPr sz="1600" spc="15" dirty="0">
                <a:latin typeface="STIXGeneral"/>
                <a:cs typeface="STIXGeneral"/>
              </a:rPr>
              <a:t>−1)</a:t>
            </a:r>
            <a:r>
              <a:rPr sz="1600" spc="110" dirty="0">
                <a:latin typeface="STIXGeneral"/>
                <a:cs typeface="STIXGeneral"/>
              </a:rPr>
              <a:t> </a:t>
            </a:r>
            <a:r>
              <a:rPr sz="3450" spc="7" baseline="-21739" dirty="0">
                <a:latin typeface="STIXGeneral"/>
                <a:cs typeface="STIXGeneral"/>
              </a:rPr>
              <a:t>+</a:t>
            </a:r>
            <a:r>
              <a:rPr sz="3450" baseline="-21739" dirty="0">
                <a:latin typeface="STIXGeneral"/>
                <a:cs typeface="STIXGeneral"/>
              </a:rPr>
              <a:t>	</a:t>
            </a:r>
            <a:r>
              <a:rPr sz="3450" i="1" spc="-120" baseline="-21739" dirty="0">
                <a:latin typeface="STIXGeneral"/>
                <a:cs typeface="STIXGeneral"/>
              </a:rPr>
              <a:t>W</a:t>
            </a:r>
            <a:r>
              <a:rPr sz="2400" i="1" spc="22" baseline="-50347" dirty="0">
                <a:latin typeface="STIXGeneral"/>
                <a:cs typeface="STIXGeneral"/>
              </a:rPr>
              <a:t>k</a:t>
            </a:r>
            <a:r>
              <a:rPr sz="2400" i="1" spc="187" baseline="-50347" dirty="0">
                <a:latin typeface="STIXGeneral"/>
                <a:cs typeface="STIXGeneral"/>
              </a:rPr>
              <a:t>i</a:t>
            </a:r>
            <a:r>
              <a:rPr sz="3450" i="1" spc="187" baseline="-21739" dirty="0">
                <a:latin typeface="STIXGeneral"/>
                <a:cs typeface="STIXGeneral"/>
              </a:rPr>
              <a:t>x</a:t>
            </a:r>
            <a:r>
              <a:rPr sz="1600" spc="10" dirty="0">
                <a:latin typeface="STIXGeneral"/>
                <a:cs typeface="STIXGeneral"/>
              </a:rPr>
              <a:t>(</a:t>
            </a:r>
            <a:r>
              <a:rPr sz="1600" i="1" spc="10" dirty="0">
                <a:latin typeface="STIXGeneral"/>
                <a:cs typeface="STIXGeneral"/>
              </a:rPr>
              <a:t>t</a:t>
            </a:r>
            <a:r>
              <a:rPr sz="1600" spc="10" dirty="0">
                <a:latin typeface="STIXGeneral"/>
                <a:cs typeface="STIXGeneral"/>
              </a:rPr>
              <a:t>)</a:t>
            </a:r>
            <a:endParaRPr sz="1600" dirty="0">
              <a:latin typeface="STIXGeneral"/>
              <a:cs typeface="STIXGeneral"/>
            </a:endParaRPr>
          </a:p>
        </p:txBody>
      </p:sp>
      <p:sp>
        <p:nvSpPr>
          <p:cNvPr id="30" name="object 14">
            <a:extLst>
              <a:ext uri="{FF2B5EF4-FFF2-40B4-BE49-F238E27FC236}">
                <a16:creationId xmlns:a16="http://schemas.microsoft.com/office/drawing/2014/main" id="{81F7423B-CA8E-984D-B0CA-64405214370F}"/>
              </a:ext>
            </a:extLst>
          </p:cNvPr>
          <p:cNvSpPr txBox="1"/>
          <p:nvPr/>
        </p:nvSpPr>
        <p:spPr>
          <a:xfrm>
            <a:off x="7428268" y="3871143"/>
            <a:ext cx="118110" cy="275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i="1" spc="15" dirty="0">
                <a:latin typeface="STIXGeneral"/>
                <a:cs typeface="STIXGeneral"/>
              </a:rPr>
              <a:t>k</a:t>
            </a:r>
            <a:endParaRPr sz="1600">
              <a:latin typeface="STIXGeneral"/>
              <a:cs typeface="STIXGeneral"/>
            </a:endParaRPr>
          </a:p>
        </p:txBody>
      </p:sp>
      <p:sp>
        <p:nvSpPr>
          <p:cNvPr id="31" name="object 15">
            <a:extLst>
              <a:ext uri="{FF2B5EF4-FFF2-40B4-BE49-F238E27FC236}">
                <a16:creationId xmlns:a16="http://schemas.microsoft.com/office/drawing/2014/main" id="{24A549A4-F331-B44A-8374-AD977AB8DA94}"/>
              </a:ext>
            </a:extLst>
          </p:cNvPr>
          <p:cNvSpPr txBox="1"/>
          <p:nvPr/>
        </p:nvSpPr>
        <p:spPr>
          <a:xfrm>
            <a:off x="7658217" y="3832175"/>
            <a:ext cx="24574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5" dirty="0">
                <a:latin typeface="STIXSizeThreeSym"/>
                <a:cs typeface="STIXSizeThreeSym"/>
              </a:rPr>
              <a:t>)</a:t>
            </a:r>
            <a:endParaRPr sz="2300">
              <a:latin typeface="STIXSizeThreeSym"/>
              <a:cs typeface="STIXSizeThreeSym"/>
            </a:endParaRPr>
          </a:p>
        </p:txBody>
      </p:sp>
      <p:sp>
        <p:nvSpPr>
          <p:cNvPr id="32" name="object 16">
            <a:extLst>
              <a:ext uri="{FF2B5EF4-FFF2-40B4-BE49-F238E27FC236}">
                <a16:creationId xmlns:a16="http://schemas.microsoft.com/office/drawing/2014/main" id="{BFEE7D8F-69F8-0A4F-9428-C59ECCDCA67F}"/>
              </a:ext>
            </a:extLst>
          </p:cNvPr>
          <p:cNvSpPr/>
          <p:nvPr/>
        </p:nvSpPr>
        <p:spPr>
          <a:xfrm>
            <a:off x="3545869" y="485888"/>
            <a:ext cx="4844001" cy="2148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632129-331F-4145-ACA6-CBB70C597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84" y="5026735"/>
            <a:ext cx="1886458" cy="713795"/>
          </a:xfrm>
          <a:prstGeom prst="rect">
            <a:avLst/>
          </a:prstGeom>
        </p:spPr>
      </p:pic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AE0194AF-26F5-7947-B24F-9501531EC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5081219"/>
            <a:ext cx="5851020" cy="838932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91034D9C-A385-5B41-A411-1FD655D9B07D}"/>
              </a:ext>
            </a:extLst>
          </p:cNvPr>
          <p:cNvSpPr/>
          <p:nvPr/>
        </p:nvSpPr>
        <p:spPr>
          <a:xfrm>
            <a:off x="4801037" y="4958936"/>
            <a:ext cx="1093037" cy="10930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01400-2A07-D945-A2E9-1C807B509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Computing the Hidden State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B4E850DF-0279-1B48-914B-16D217671DCE}"/>
              </a:ext>
            </a:extLst>
          </p:cNvPr>
          <p:cNvSpPr/>
          <p:nvPr/>
        </p:nvSpPr>
        <p:spPr>
          <a:xfrm>
            <a:off x="1894301" y="5905458"/>
            <a:ext cx="3203415" cy="838932"/>
          </a:xfrm>
          <a:prstGeom prst="cloudCallout">
            <a:avLst>
              <a:gd name="adj1" fmla="val -30236"/>
              <a:gd name="adj2" fmla="val -6928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What about smoothing?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1C2D4AF-AFD9-E649-88FB-DA0B217BB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961" y="3492378"/>
            <a:ext cx="4977931" cy="932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2F41A1-216C-D745-AE52-95C22D8E95F1}"/>
              </a:ext>
            </a:extLst>
          </p:cNvPr>
          <p:cNvSpPr txBox="1"/>
          <p:nvPr/>
        </p:nvSpPr>
        <p:spPr>
          <a:xfrm>
            <a:off x="9864762" y="4141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74891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265305"/>
            <a:ext cx="6891618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Recap: Activation</a:t>
            </a:r>
            <a:r>
              <a:rPr spc="-304" dirty="0"/>
              <a:t> </a:t>
            </a:r>
            <a:r>
              <a:rPr lang="de-DE" dirty="0"/>
              <a:t>F</a:t>
            </a:r>
            <a:r>
              <a:rPr dirty="0" err="1"/>
              <a:t>unctions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29235" y="1532930"/>
            <a:ext cx="3387538" cy="63836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2030" b="1" spc="4" dirty="0">
                <a:latin typeface="Helvetica"/>
                <a:cs typeface="Helvetica"/>
              </a:rPr>
              <a:t>Sigmoid (logistic</a:t>
            </a:r>
            <a:r>
              <a:rPr sz="2030" b="1" spc="-35" dirty="0">
                <a:latin typeface="Helvetica"/>
                <a:cs typeface="Helvetica"/>
              </a:rPr>
              <a:t> </a:t>
            </a:r>
            <a:r>
              <a:rPr sz="2030" b="1" spc="4" dirty="0">
                <a:latin typeface="Helvetica"/>
                <a:cs typeface="Helvetica"/>
              </a:rPr>
              <a:t>function):</a:t>
            </a:r>
            <a:endParaRPr sz="2030">
              <a:latin typeface="Helvetica"/>
              <a:cs typeface="Helvetica"/>
            </a:endParaRPr>
          </a:p>
          <a:p>
            <a:pPr marL="82928">
              <a:spcBef>
                <a:spcPts val="35"/>
              </a:spcBef>
            </a:pPr>
            <a:r>
              <a:rPr sz="2030" spc="13" dirty="0">
                <a:latin typeface="Times New Roman"/>
                <a:cs typeface="Times New Roman"/>
              </a:rPr>
              <a:t>σ(x) </a:t>
            </a:r>
            <a:r>
              <a:rPr sz="2030" spc="9" dirty="0">
                <a:latin typeface="Times New Roman"/>
                <a:cs typeface="Times New Roman"/>
              </a:rPr>
              <a:t>= </a:t>
            </a:r>
            <a:r>
              <a:rPr sz="2030" spc="4" dirty="0">
                <a:latin typeface="Times New Roman"/>
                <a:cs typeface="Times New Roman"/>
              </a:rPr>
              <a:t>1/(1 </a:t>
            </a:r>
            <a:r>
              <a:rPr sz="2030" spc="9" dirty="0">
                <a:latin typeface="Times New Roman"/>
                <a:cs typeface="Times New Roman"/>
              </a:rPr>
              <a:t>+</a:t>
            </a:r>
            <a:r>
              <a:rPr sz="2030" spc="-18" dirty="0">
                <a:latin typeface="Times New Roman"/>
                <a:cs typeface="Times New Roman"/>
              </a:rPr>
              <a:t> </a:t>
            </a:r>
            <a:r>
              <a:rPr sz="2030" dirty="0">
                <a:latin typeface="Times New Roman"/>
                <a:cs typeface="Times New Roman"/>
              </a:rPr>
              <a:t>e</a:t>
            </a:r>
            <a:r>
              <a:rPr sz="2052" baseline="17921" dirty="0">
                <a:latin typeface="Times New Roman"/>
                <a:cs typeface="Times New Roman"/>
              </a:rPr>
              <a:t>−x</a:t>
            </a:r>
            <a:r>
              <a:rPr sz="2030" dirty="0">
                <a:latin typeface="Times New Roman"/>
                <a:cs typeface="Times New Roman"/>
              </a:rPr>
              <a:t>)</a:t>
            </a:r>
            <a:endParaRPr sz="203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5296" y="2412020"/>
            <a:ext cx="2598084" cy="1347692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  <a:tabLst>
                <a:tab pos="827038" algn="l"/>
                <a:tab pos="1410896" algn="l"/>
              </a:tabLst>
            </a:pPr>
            <a:r>
              <a:rPr sz="2030" spc="4" dirty="0">
                <a:latin typeface="Helvetica"/>
                <a:cs typeface="Helvetica"/>
              </a:rPr>
              <a:t>in the	</a:t>
            </a:r>
            <a:r>
              <a:rPr sz="2515" spc="9" dirty="0">
                <a:latin typeface="STIXGeneral"/>
                <a:cs typeface="STIXGeneral"/>
              </a:rPr>
              <a:t>0,1	</a:t>
            </a:r>
            <a:r>
              <a:rPr sz="2030" spc="9" dirty="0">
                <a:latin typeface="Helvetica"/>
                <a:cs typeface="Helvetica"/>
              </a:rPr>
              <a:t>range</a:t>
            </a:r>
            <a:endParaRPr sz="2030" dirty="0">
              <a:latin typeface="Helvetica"/>
              <a:cs typeface="Helvetica"/>
            </a:endParaRPr>
          </a:p>
          <a:p>
            <a:pPr marL="15129">
              <a:spcBef>
                <a:spcPts val="2488"/>
              </a:spcBef>
            </a:pPr>
            <a:r>
              <a:rPr sz="2030" b="1" spc="4" dirty="0">
                <a:latin typeface="Helvetica"/>
                <a:cs typeface="Helvetica"/>
              </a:rPr>
              <a:t>Hyperbolic</a:t>
            </a:r>
            <a:r>
              <a:rPr sz="2030" b="1" spc="-9" dirty="0">
                <a:latin typeface="Helvetica"/>
                <a:cs typeface="Helvetica"/>
              </a:rPr>
              <a:t> </a:t>
            </a:r>
            <a:r>
              <a:rPr sz="2030" b="1" spc="4" dirty="0">
                <a:latin typeface="Helvetica"/>
                <a:cs typeface="Helvetica"/>
              </a:rPr>
              <a:t>tangent:</a:t>
            </a:r>
            <a:endParaRPr sz="2030" dirty="0">
              <a:latin typeface="Helvetica"/>
              <a:cs typeface="Helvetica"/>
            </a:endParaRPr>
          </a:p>
          <a:p>
            <a:pPr marL="15129">
              <a:spcBef>
                <a:spcPts val="35"/>
              </a:spcBef>
            </a:pPr>
            <a:r>
              <a:rPr sz="2030" spc="4" dirty="0">
                <a:latin typeface="Times New Roman"/>
                <a:cs typeface="Times New Roman"/>
              </a:rPr>
              <a:t>tanh(x) </a:t>
            </a:r>
            <a:r>
              <a:rPr sz="2030" spc="9" dirty="0">
                <a:latin typeface="Times New Roman"/>
                <a:cs typeface="Times New Roman"/>
              </a:rPr>
              <a:t>= </a:t>
            </a:r>
            <a:r>
              <a:rPr sz="2030" dirty="0">
                <a:latin typeface="Times New Roman"/>
                <a:cs typeface="Times New Roman"/>
              </a:rPr>
              <a:t>(e</a:t>
            </a:r>
            <a:r>
              <a:rPr sz="2052" baseline="17921" dirty="0">
                <a:latin typeface="Times New Roman"/>
                <a:cs typeface="Times New Roman"/>
              </a:rPr>
              <a:t>2x</a:t>
            </a:r>
            <a:r>
              <a:rPr sz="2052" spc="-106" baseline="17921" dirty="0">
                <a:latin typeface="Times New Roman"/>
                <a:cs typeface="Times New Roman"/>
              </a:rPr>
              <a:t> </a:t>
            </a:r>
            <a:r>
              <a:rPr sz="2052" spc="6" baseline="18000" dirty="0">
                <a:latin typeface="Times New Roman"/>
                <a:cs typeface="Times New Roman"/>
              </a:rPr>
              <a:t>−</a:t>
            </a:r>
            <a:r>
              <a:rPr sz="2030" spc="4" baseline="18000" dirty="0">
                <a:latin typeface="Times New Roman"/>
                <a:cs typeface="Times New Roman"/>
              </a:rPr>
              <a:t>1</a:t>
            </a:r>
            <a:r>
              <a:rPr sz="2030" spc="4" dirty="0">
                <a:latin typeface="Times New Roman"/>
                <a:cs typeface="Times New Roman"/>
              </a:rPr>
              <a:t>)/(e</a:t>
            </a:r>
            <a:r>
              <a:rPr sz="2052" spc="6" baseline="17921" dirty="0">
                <a:latin typeface="Times New Roman"/>
                <a:cs typeface="Times New Roman"/>
              </a:rPr>
              <a:t>2x</a:t>
            </a:r>
            <a:r>
              <a:rPr sz="2030" spc="4" baseline="12000" dirty="0">
                <a:latin typeface="Times New Roman"/>
                <a:cs typeface="Times New Roman"/>
              </a:rPr>
              <a:t>+1</a:t>
            </a:r>
            <a:r>
              <a:rPr sz="2030" spc="4" dirty="0">
                <a:latin typeface="Times New Roman"/>
                <a:cs typeface="Times New Roman"/>
              </a:rPr>
              <a:t>)</a:t>
            </a:r>
            <a:endParaRPr sz="203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296" y="3751694"/>
            <a:ext cx="4594972" cy="2267592"/>
          </a:xfrm>
          <a:prstGeom prst="rect">
            <a:avLst/>
          </a:prstGeom>
        </p:spPr>
        <p:txBody>
          <a:bodyPr vert="horz" wrap="square" lIns="0" tIns="22971" rIns="0" bIns="0" rtlCol="0">
            <a:spAutoFit/>
          </a:bodyPr>
          <a:lstStyle/>
          <a:p>
            <a:pPr marL="11206" marR="4483" indent="3922">
              <a:lnSpc>
                <a:spcPts val="2444"/>
              </a:lnSpc>
              <a:spcBef>
                <a:spcPts val="180"/>
              </a:spcBef>
              <a:tabLst>
                <a:tab pos="827038" algn="l"/>
                <a:tab pos="1889973" algn="l"/>
              </a:tabLst>
            </a:pPr>
            <a:r>
              <a:rPr sz="2030" spc="4" dirty="0">
                <a:latin typeface="Helvetica"/>
                <a:cs typeface="Helvetica"/>
              </a:rPr>
              <a:t>Returns values </a:t>
            </a:r>
            <a:r>
              <a:rPr sz="2030" spc="9" dirty="0">
                <a:latin typeface="Helvetica"/>
                <a:cs typeface="Helvetica"/>
              </a:rPr>
              <a:t>bound above and</a:t>
            </a:r>
            <a:r>
              <a:rPr sz="2030" spc="-26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below  </a:t>
            </a:r>
            <a:r>
              <a:rPr sz="2030" spc="4" dirty="0">
                <a:latin typeface="Helvetica"/>
                <a:cs typeface="Helvetica"/>
              </a:rPr>
              <a:t>in the	</a:t>
            </a:r>
            <a:r>
              <a:rPr sz="2515" spc="-128" dirty="0">
                <a:latin typeface="STIXGeneral"/>
                <a:cs typeface="STIXGeneral"/>
              </a:rPr>
              <a:t>−1,</a:t>
            </a:r>
            <a:r>
              <a:rPr sz="2515" spc="-66" dirty="0">
                <a:latin typeface="STIXGeneral"/>
                <a:cs typeface="STIXGeneral"/>
              </a:rPr>
              <a:t> </a:t>
            </a:r>
            <a:r>
              <a:rPr sz="2515" spc="88" dirty="0">
                <a:latin typeface="STIXGeneral"/>
                <a:cs typeface="STIXGeneral"/>
              </a:rPr>
              <a:t>+1	</a:t>
            </a:r>
            <a:r>
              <a:rPr sz="2030" spc="9" dirty="0">
                <a:latin typeface="Helvetica"/>
                <a:cs typeface="Helvetica"/>
              </a:rPr>
              <a:t>range</a:t>
            </a:r>
            <a:endParaRPr sz="2030" dirty="0">
              <a:latin typeface="Helvetica"/>
              <a:cs typeface="Helvetica"/>
            </a:endParaRPr>
          </a:p>
          <a:p>
            <a:pPr marL="15129">
              <a:spcBef>
                <a:spcPts val="2537"/>
              </a:spcBef>
            </a:pPr>
            <a:r>
              <a:rPr sz="2030" b="1" spc="4" dirty="0">
                <a:latin typeface="Helvetica"/>
                <a:cs typeface="Helvetica"/>
              </a:rPr>
              <a:t>Rectified Linear</a:t>
            </a:r>
            <a:r>
              <a:rPr sz="2030" b="1" spc="-35" dirty="0">
                <a:latin typeface="Helvetica"/>
                <a:cs typeface="Helvetica"/>
              </a:rPr>
              <a:t> </a:t>
            </a:r>
            <a:r>
              <a:rPr sz="2030" b="1" spc="4" dirty="0">
                <a:latin typeface="Helvetica"/>
                <a:cs typeface="Helvetica"/>
              </a:rPr>
              <a:t>Unit:</a:t>
            </a:r>
            <a:endParaRPr sz="2030" dirty="0">
              <a:latin typeface="Helvetica"/>
              <a:cs typeface="Helvetica"/>
            </a:endParaRPr>
          </a:p>
          <a:p>
            <a:pPr marL="15129">
              <a:spcBef>
                <a:spcPts val="124"/>
              </a:spcBef>
            </a:pPr>
            <a:r>
              <a:rPr sz="2030" spc="4" dirty="0">
                <a:latin typeface="Times New Roman"/>
                <a:cs typeface="Times New Roman"/>
              </a:rPr>
              <a:t>ReLU(x) </a:t>
            </a:r>
            <a:r>
              <a:rPr sz="2030" spc="9" dirty="0">
                <a:latin typeface="Times New Roman"/>
                <a:cs typeface="Times New Roman"/>
              </a:rPr>
              <a:t>= </a:t>
            </a:r>
            <a:r>
              <a:rPr sz="2030" spc="4" dirty="0">
                <a:latin typeface="Times New Roman"/>
                <a:cs typeface="Times New Roman"/>
              </a:rPr>
              <a:t>max(0,</a:t>
            </a:r>
            <a:r>
              <a:rPr sz="2030" spc="-4" dirty="0">
                <a:latin typeface="Times New Roman"/>
                <a:cs typeface="Times New Roman"/>
              </a:rPr>
              <a:t> </a:t>
            </a:r>
            <a:r>
              <a:rPr sz="2030" spc="4" dirty="0">
                <a:latin typeface="Times New Roman"/>
                <a:cs typeface="Times New Roman"/>
              </a:rPr>
              <a:t>x)</a:t>
            </a:r>
            <a:endParaRPr sz="2030" dirty="0">
              <a:latin typeface="Times New Roman"/>
              <a:cs typeface="Times New Roman"/>
            </a:endParaRPr>
          </a:p>
          <a:p>
            <a:pPr marL="11206" marR="1290986" indent="3922">
              <a:lnSpc>
                <a:spcPts val="2453"/>
              </a:lnSpc>
              <a:spcBef>
                <a:spcPts val="101"/>
              </a:spcBef>
              <a:tabLst>
                <a:tab pos="827038" algn="l"/>
                <a:tab pos="1860276" algn="l"/>
              </a:tabLst>
            </a:pPr>
            <a:r>
              <a:rPr sz="2030" spc="4" dirty="0">
                <a:latin typeface="Helvetica"/>
                <a:cs typeface="Helvetica"/>
              </a:rPr>
              <a:t>Returns values </a:t>
            </a:r>
            <a:r>
              <a:rPr sz="2030" spc="9" dirty="0">
                <a:latin typeface="Helvetica"/>
                <a:cs typeface="Helvetica"/>
              </a:rPr>
              <a:t>bound</a:t>
            </a:r>
            <a:r>
              <a:rPr sz="2030" spc="-26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below  </a:t>
            </a:r>
            <a:r>
              <a:rPr sz="2030" spc="4" dirty="0">
                <a:latin typeface="Helvetica"/>
                <a:cs typeface="Helvetica"/>
              </a:rPr>
              <a:t>in the	</a:t>
            </a:r>
            <a:r>
              <a:rPr sz="2515" spc="9" dirty="0">
                <a:latin typeface="STIXGeneral"/>
                <a:cs typeface="STIXGeneral"/>
              </a:rPr>
              <a:t>0,</a:t>
            </a:r>
            <a:r>
              <a:rPr sz="2515" spc="-62" dirty="0">
                <a:latin typeface="STIXGeneral"/>
                <a:cs typeface="STIXGeneral"/>
              </a:rPr>
              <a:t> </a:t>
            </a:r>
            <a:r>
              <a:rPr sz="2515" spc="93" dirty="0">
                <a:latin typeface="STIXGeneral"/>
                <a:cs typeface="STIXGeneral"/>
              </a:rPr>
              <a:t>+∞	</a:t>
            </a:r>
            <a:r>
              <a:rPr sz="2030" spc="9" dirty="0">
                <a:latin typeface="Helvetica"/>
                <a:cs typeface="Helvetica"/>
              </a:rPr>
              <a:t>range</a:t>
            </a:r>
            <a:endParaRPr sz="2030" dirty="0">
              <a:latin typeface="Helvetica"/>
              <a:cs typeface="Helvetic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49905" y="3672105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86663" y="3672105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49905" y="3403903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86663" y="3403903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437709" y="3335020"/>
            <a:ext cx="172010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4" dirty="0">
                <a:latin typeface="Helvetica"/>
                <a:cs typeface="Helvetica"/>
              </a:rPr>
              <a:t>-0.5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649905" y="3135701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86663" y="3135701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538687" y="3066818"/>
            <a:ext cx="70597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9" dirty="0">
                <a:latin typeface="Helvetica"/>
                <a:cs typeface="Helvetica"/>
              </a:rPr>
              <a:t>0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49905" y="2867500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86663" y="2867500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466534" y="2798616"/>
            <a:ext cx="142875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4" dirty="0">
                <a:latin typeface="Helvetica"/>
                <a:cs typeface="Helvetica"/>
              </a:rPr>
              <a:t>0.5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649905" y="2599299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86663" y="2599299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538687" y="2530415"/>
            <a:ext cx="70597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9" dirty="0">
                <a:latin typeface="Helvetica"/>
                <a:cs typeface="Helvetica"/>
              </a:rPr>
              <a:t>1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649905" y="2331578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86663" y="2331578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29236" y="2160459"/>
            <a:ext cx="4780429" cy="32597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2030" spc="4" dirty="0">
                <a:latin typeface="Helvetica"/>
                <a:cs typeface="Helvetica"/>
              </a:rPr>
              <a:t>Returns values </a:t>
            </a:r>
            <a:r>
              <a:rPr sz="2030" spc="9" dirty="0">
                <a:latin typeface="Helvetica"/>
                <a:cs typeface="Helvetica"/>
              </a:rPr>
              <a:t>bound above and below</a:t>
            </a:r>
            <a:r>
              <a:rPr sz="2030" spc="-57" dirty="0">
                <a:latin typeface="Helvetica"/>
                <a:cs typeface="Helvetica"/>
              </a:rPr>
              <a:t> </a:t>
            </a:r>
            <a:r>
              <a:rPr sz="993" spc="6" baseline="48148" dirty="0">
                <a:latin typeface="Helvetica"/>
                <a:cs typeface="Helvetica"/>
              </a:rPr>
              <a:t>1.5</a:t>
            </a:r>
            <a:endParaRPr sz="993" baseline="48148">
              <a:latin typeface="Helvetica"/>
              <a:cs typeface="Helvetic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649905" y="2063376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86663" y="2063376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538687" y="1994493"/>
            <a:ext cx="70597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9" dirty="0">
                <a:latin typeface="Helvetica"/>
                <a:cs typeface="Helvetica"/>
              </a:rPr>
              <a:t>2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649905" y="1795174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586663" y="1795174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466534" y="1726291"/>
            <a:ext cx="142875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4" dirty="0">
                <a:latin typeface="Helvetica"/>
                <a:cs typeface="Helvetica"/>
              </a:rPr>
              <a:t>2.5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649905" y="1526974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586663" y="1526974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538687" y="1458090"/>
            <a:ext cx="70597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9" dirty="0">
                <a:latin typeface="Helvetica"/>
                <a:cs typeface="Helvetica"/>
              </a:rPr>
              <a:t>3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649904" y="364182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318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49904" y="152697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18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509862" y="3603222"/>
            <a:ext cx="189940" cy="19407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lnSpc>
                <a:spcPts val="737"/>
              </a:lnSpc>
              <a:spcBef>
                <a:spcPts val="106"/>
              </a:spcBef>
            </a:pPr>
            <a:r>
              <a:rPr sz="662" spc="4" dirty="0">
                <a:latin typeface="Helvetica"/>
                <a:cs typeface="Helvetica"/>
              </a:rPr>
              <a:t>-1</a:t>
            </a:r>
            <a:endParaRPr sz="662">
              <a:latin typeface="Helvetica"/>
              <a:cs typeface="Helvetica"/>
            </a:endParaRPr>
          </a:p>
          <a:p>
            <a:pPr marL="101419">
              <a:lnSpc>
                <a:spcPts val="737"/>
              </a:lnSpc>
            </a:pPr>
            <a:r>
              <a:rPr sz="662" spc="4" dirty="0">
                <a:latin typeface="Helvetica"/>
                <a:cs typeface="Helvetica"/>
              </a:rPr>
              <a:t>-3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144491" y="364182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318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44491" y="152697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18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094822" y="3689738"/>
            <a:ext cx="99732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4" dirty="0">
                <a:latin typeface="Helvetica"/>
                <a:cs typeface="Helvetica"/>
              </a:rPr>
              <a:t>-2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639078" y="364182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318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39078" y="152697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18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589408" y="3689738"/>
            <a:ext cx="99732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4" dirty="0">
                <a:latin typeface="Helvetica"/>
                <a:cs typeface="Helvetica"/>
              </a:rPr>
              <a:t>-1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133665" y="364182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318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133665" y="152697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18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7110434" y="3689738"/>
            <a:ext cx="70597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9" dirty="0">
                <a:latin typeface="Helvetica"/>
                <a:cs typeface="Helvetica"/>
              </a:rPr>
              <a:t>0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627771" y="364182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318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627771" y="152697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18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604540" y="3689738"/>
            <a:ext cx="70597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9" dirty="0">
                <a:latin typeface="Helvetica"/>
                <a:cs typeface="Helvetica"/>
              </a:rPr>
              <a:t>1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122357" y="364182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318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122357" y="152697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18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8099127" y="3689738"/>
            <a:ext cx="70597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9" dirty="0">
                <a:latin typeface="Helvetica"/>
                <a:cs typeface="Helvetica"/>
              </a:rPr>
              <a:t>2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616943" y="364182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318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616943" y="152697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18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8593713" y="3689738"/>
            <a:ext cx="70597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9" dirty="0">
                <a:latin typeface="Helvetica"/>
                <a:cs typeface="Helvetica"/>
              </a:rPr>
              <a:t>3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649904" y="1526974"/>
            <a:ext cx="2967318" cy="2145366"/>
          </a:xfrm>
          <a:custGeom>
            <a:avLst/>
            <a:gdLst/>
            <a:ahLst/>
            <a:cxnLst/>
            <a:rect l="l" t="t" r="r" b="b"/>
            <a:pathLst>
              <a:path w="3362959" h="2431415">
                <a:moveTo>
                  <a:pt x="0" y="2431148"/>
                </a:moveTo>
                <a:lnTo>
                  <a:pt x="3362644" y="2431148"/>
                </a:lnTo>
                <a:lnTo>
                  <a:pt x="3362644" y="0"/>
                </a:lnTo>
                <a:lnTo>
                  <a:pt x="0" y="0"/>
                </a:lnTo>
                <a:lnTo>
                  <a:pt x="0" y="2431148"/>
                </a:lnTo>
                <a:close/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275203" y="1600512"/>
            <a:ext cx="238125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643" y="0"/>
                </a:lnTo>
              </a:path>
            </a:pathLst>
          </a:custGeom>
          <a:ln w="21789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649904" y="2624774"/>
            <a:ext cx="2967318" cy="485775"/>
          </a:xfrm>
          <a:custGeom>
            <a:avLst/>
            <a:gdLst/>
            <a:ahLst/>
            <a:cxnLst/>
            <a:rect l="l" t="t" r="r" b="b"/>
            <a:pathLst>
              <a:path w="3362959" h="550545">
                <a:moveTo>
                  <a:pt x="0" y="550181"/>
                </a:moveTo>
                <a:lnTo>
                  <a:pt x="33773" y="548547"/>
                </a:lnTo>
                <a:lnTo>
                  <a:pt x="68091" y="546913"/>
                </a:lnTo>
                <a:lnTo>
                  <a:pt x="101865" y="544734"/>
                </a:lnTo>
                <a:lnTo>
                  <a:pt x="135638" y="543100"/>
                </a:lnTo>
                <a:lnTo>
                  <a:pt x="169957" y="540921"/>
                </a:lnTo>
                <a:lnTo>
                  <a:pt x="203730" y="538742"/>
                </a:lnTo>
                <a:lnTo>
                  <a:pt x="237504" y="536018"/>
                </a:lnTo>
                <a:lnTo>
                  <a:pt x="271822" y="533839"/>
                </a:lnTo>
                <a:lnTo>
                  <a:pt x="305595" y="531115"/>
                </a:lnTo>
                <a:lnTo>
                  <a:pt x="339914" y="528392"/>
                </a:lnTo>
                <a:lnTo>
                  <a:pt x="373687" y="525668"/>
                </a:lnTo>
                <a:lnTo>
                  <a:pt x="407461" y="522400"/>
                </a:lnTo>
                <a:lnTo>
                  <a:pt x="441779" y="519131"/>
                </a:lnTo>
                <a:lnTo>
                  <a:pt x="509326" y="512594"/>
                </a:lnTo>
                <a:lnTo>
                  <a:pt x="543644" y="508781"/>
                </a:lnTo>
                <a:lnTo>
                  <a:pt x="577418" y="504968"/>
                </a:lnTo>
                <a:lnTo>
                  <a:pt x="611191" y="500610"/>
                </a:lnTo>
                <a:lnTo>
                  <a:pt x="645510" y="496252"/>
                </a:lnTo>
                <a:lnTo>
                  <a:pt x="713057" y="487537"/>
                </a:lnTo>
                <a:lnTo>
                  <a:pt x="747375" y="482634"/>
                </a:lnTo>
                <a:lnTo>
                  <a:pt x="781148" y="477731"/>
                </a:lnTo>
                <a:lnTo>
                  <a:pt x="814922" y="472284"/>
                </a:lnTo>
                <a:lnTo>
                  <a:pt x="849240" y="466837"/>
                </a:lnTo>
                <a:lnTo>
                  <a:pt x="883014" y="461389"/>
                </a:lnTo>
                <a:lnTo>
                  <a:pt x="917332" y="455397"/>
                </a:lnTo>
                <a:lnTo>
                  <a:pt x="951105" y="449405"/>
                </a:lnTo>
                <a:lnTo>
                  <a:pt x="984879" y="442868"/>
                </a:lnTo>
                <a:lnTo>
                  <a:pt x="1019197" y="436332"/>
                </a:lnTo>
                <a:lnTo>
                  <a:pt x="1052971" y="429795"/>
                </a:lnTo>
                <a:lnTo>
                  <a:pt x="1086744" y="422713"/>
                </a:lnTo>
                <a:lnTo>
                  <a:pt x="1121063" y="415632"/>
                </a:lnTo>
                <a:lnTo>
                  <a:pt x="1154836" y="408550"/>
                </a:lnTo>
                <a:lnTo>
                  <a:pt x="1188610" y="400924"/>
                </a:lnTo>
                <a:lnTo>
                  <a:pt x="1222928" y="393298"/>
                </a:lnTo>
                <a:lnTo>
                  <a:pt x="1290475" y="376956"/>
                </a:lnTo>
                <a:lnTo>
                  <a:pt x="1324793" y="368785"/>
                </a:lnTo>
                <a:lnTo>
                  <a:pt x="1358567" y="360614"/>
                </a:lnTo>
                <a:lnTo>
                  <a:pt x="1392340" y="351898"/>
                </a:lnTo>
                <a:lnTo>
                  <a:pt x="1426658" y="343182"/>
                </a:lnTo>
                <a:lnTo>
                  <a:pt x="1460432" y="334466"/>
                </a:lnTo>
                <a:lnTo>
                  <a:pt x="1494750" y="325751"/>
                </a:lnTo>
                <a:lnTo>
                  <a:pt x="1562297" y="307230"/>
                </a:lnTo>
                <a:lnTo>
                  <a:pt x="1596616" y="298514"/>
                </a:lnTo>
                <a:lnTo>
                  <a:pt x="1664163" y="279993"/>
                </a:lnTo>
                <a:lnTo>
                  <a:pt x="1698481" y="270732"/>
                </a:lnTo>
                <a:lnTo>
                  <a:pt x="1766028" y="252211"/>
                </a:lnTo>
                <a:lnTo>
                  <a:pt x="1800346" y="242951"/>
                </a:lnTo>
                <a:lnTo>
                  <a:pt x="1834120" y="234235"/>
                </a:lnTo>
                <a:lnTo>
                  <a:pt x="1867893" y="224975"/>
                </a:lnTo>
                <a:lnTo>
                  <a:pt x="1902211" y="216259"/>
                </a:lnTo>
                <a:lnTo>
                  <a:pt x="1935985" y="207543"/>
                </a:lnTo>
                <a:lnTo>
                  <a:pt x="1970303" y="198827"/>
                </a:lnTo>
                <a:lnTo>
                  <a:pt x="2004077" y="190112"/>
                </a:lnTo>
                <a:lnTo>
                  <a:pt x="2037850" y="181941"/>
                </a:lnTo>
                <a:lnTo>
                  <a:pt x="2072169" y="173225"/>
                </a:lnTo>
                <a:lnTo>
                  <a:pt x="2105942" y="165599"/>
                </a:lnTo>
                <a:lnTo>
                  <a:pt x="2139716" y="157428"/>
                </a:lnTo>
                <a:lnTo>
                  <a:pt x="2174034" y="149801"/>
                </a:lnTo>
                <a:lnTo>
                  <a:pt x="2207807" y="142175"/>
                </a:lnTo>
                <a:lnTo>
                  <a:pt x="2241581" y="135094"/>
                </a:lnTo>
                <a:lnTo>
                  <a:pt x="2275899" y="127467"/>
                </a:lnTo>
                <a:lnTo>
                  <a:pt x="2309673" y="120930"/>
                </a:lnTo>
                <a:lnTo>
                  <a:pt x="2343446" y="113849"/>
                </a:lnTo>
                <a:lnTo>
                  <a:pt x="2377764" y="107312"/>
                </a:lnTo>
                <a:lnTo>
                  <a:pt x="2445311" y="95328"/>
                </a:lnTo>
                <a:lnTo>
                  <a:pt x="2479630" y="89336"/>
                </a:lnTo>
                <a:lnTo>
                  <a:pt x="2513403" y="83889"/>
                </a:lnTo>
                <a:lnTo>
                  <a:pt x="2547721" y="78441"/>
                </a:lnTo>
                <a:lnTo>
                  <a:pt x="2581495" y="72994"/>
                </a:lnTo>
                <a:lnTo>
                  <a:pt x="2615269" y="68091"/>
                </a:lnTo>
                <a:lnTo>
                  <a:pt x="2649587" y="63189"/>
                </a:lnTo>
                <a:lnTo>
                  <a:pt x="2683360" y="58286"/>
                </a:lnTo>
                <a:lnTo>
                  <a:pt x="2717134" y="53928"/>
                </a:lnTo>
                <a:lnTo>
                  <a:pt x="2751452" y="50115"/>
                </a:lnTo>
                <a:lnTo>
                  <a:pt x="2785226" y="45757"/>
                </a:lnTo>
                <a:lnTo>
                  <a:pt x="2818999" y="41944"/>
                </a:lnTo>
                <a:lnTo>
                  <a:pt x="2853317" y="38131"/>
                </a:lnTo>
                <a:lnTo>
                  <a:pt x="2920864" y="31594"/>
                </a:lnTo>
                <a:lnTo>
                  <a:pt x="2955183" y="28326"/>
                </a:lnTo>
                <a:lnTo>
                  <a:pt x="2988956" y="25057"/>
                </a:lnTo>
                <a:lnTo>
                  <a:pt x="3022730" y="22334"/>
                </a:lnTo>
                <a:lnTo>
                  <a:pt x="3057048" y="19610"/>
                </a:lnTo>
                <a:lnTo>
                  <a:pt x="3090822" y="16886"/>
                </a:lnTo>
                <a:lnTo>
                  <a:pt x="3125140" y="14163"/>
                </a:lnTo>
                <a:lnTo>
                  <a:pt x="3192687" y="9805"/>
                </a:lnTo>
                <a:lnTo>
                  <a:pt x="3227005" y="7626"/>
                </a:lnTo>
                <a:lnTo>
                  <a:pt x="3260779" y="5447"/>
                </a:lnTo>
                <a:lnTo>
                  <a:pt x="3294552" y="3813"/>
                </a:lnTo>
                <a:lnTo>
                  <a:pt x="3328870" y="2178"/>
                </a:lnTo>
                <a:lnTo>
                  <a:pt x="3362644" y="0"/>
                </a:lnTo>
              </a:path>
            </a:pathLst>
          </a:custGeom>
          <a:ln w="21789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275203" y="1687029"/>
            <a:ext cx="238125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643" y="0"/>
                </a:lnTo>
              </a:path>
            </a:pathLst>
          </a:custGeom>
          <a:ln w="21789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649904" y="2602183"/>
            <a:ext cx="2967318" cy="1067360"/>
          </a:xfrm>
          <a:custGeom>
            <a:avLst/>
            <a:gdLst/>
            <a:ahLst/>
            <a:cxnLst/>
            <a:rect l="l" t="t" r="r" b="b"/>
            <a:pathLst>
              <a:path w="3362959" h="1209675">
                <a:moveTo>
                  <a:pt x="0" y="1209309"/>
                </a:moveTo>
                <a:lnTo>
                  <a:pt x="33773" y="1209309"/>
                </a:lnTo>
                <a:lnTo>
                  <a:pt x="68091" y="1208765"/>
                </a:lnTo>
                <a:lnTo>
                  <a:pt x="101865" y="1208220"/>
                </a:lnTo>
                <a:lnTo>
                  <a:pt x="135638" y="1207675"/>
                </a:lnTo>
                <a:lnTo>
                  <a:pt x="169957" y="1207131"/>
                </a:lnTo>
                <a:lnTo>
                  <a:pt x="203730" y="1206586"/>
                </a:lnTo>
                <a:lnTo>
                  <a:pt x="237504" y="1205496"/>
                </a:lnTo>
                <a:lnTo>
                  <a:pt x="271822" y="1204952"/>
                </a:lnTo>
                <a:lnTo>
                  <a:pt x="305595" y="1203862"/>
                </a:lnTo>
                <a:lnTo>
                  <a:pt x="339914" y="1202773"/>
                </a:lnTo>
                <a:lnTo>
                  <a:pt x="373687" y="1201138"/>
                </a:lnTo>
                <a:lnTo>
                  <a:pt x="407461" y="1200049"/>
                </a:lnTo>
                <a:lnTo>
                  <a:pt x="441779" y="1198415"/>
                </a:lnTo>
                <a:lnTo>
                  <a:pt x="509326" y="1194057"/>
                </a:lnTo>
                <a:lnTo>
                  <a:pt x="543644" y="1191878"/>
                </a:lnTo>
                <a:lnTo>
                  <a:pt x="611191" y="1186431"/>
                </a:lnTo>
                <a:lnTo>
                  <a:pt x="713057" y="1175536"/>
                </a:lnTo>
                <a:lnTo>
                  <a:pt x="781148" y="1165731"/>
                </a:lnTo>
                <a:lnTo>
                  <a:pt x="849240" y="1153202"/>
                </a:lnTo>
                <a:lnTo>
                  <a:pt x="917332" y="1137949"/>
                </a:lnTo>
                <a:lnTo>
                  <a:pt x="984879" y="1118884"/>
                </a:lnTo>
                <a:lnTo>
                  <a:pt x="1052971" y="1096005"/>
                </a:lnTo>
                <a:lnTo>
                  <a:pt x="1121063" y="1067679"/>
                </a:lnTo>
                <a:lnTo>
                  <a:pt x="1188610" y="1033905"/>
                </a:lnTo>
                <a:lnTo>
                  <a:pt x="1222928" y="1014295"/>
                </a:lnTo>
                <a:lnTo>
                  <a:pt x="1256701" y="993595"/>
                </a:lnTo>
                <a:lnTo>
                  <a:pt x="1290475" y="970716"/>
                </a:lnTo>
                <a:lnTo>
                  <a:pt x="1324793" y="946748"/>
                </a:lnTo>
                <a:lnTo>
                  <a:pt x="1358567" y="920600"/>
                </a:lnTo>
                <a:lnTo>
                  <a:pt x="1392340" y="892819"/>
                </a:lnTo>
                <a:lnTo>
                  <a:pt x="1426658" y="863403"/>
                </a:lnTo>
                <a:lnTo>
                  <a:pt x="1460432" y="832353"/>
                </a:lnTo>
                <a:lnTo>
                  <a:pt x="1494750" y="800214"/>
                </a:lnTo>
                <a:lnTo>
                  <a:pt x="1528524" y="766441"/>
                </a:lnTo>
                <a:lnTo>
                  <a:pt x="1596616" y="696170"/>
                </a:lnTo>
                <a:lnTo>
                  <a:pt x="1664163" y="623175"/>
                </a:lnTo>
                <a:lnTo>
                  <a:pt x="1698481" y="586134"/>
                </a:lnTo>
                <a:lnTo>
                  <a:pt x="1766028" y="513139"/>
                </a:lnTo>
                <a:lnTo>
                  <a:pt x="1834120" y="442868"/>
                </a:lnTo>
                <a:lnTo>
                  <a:pt x="1867893" y="409640"/>
                </a:lnTo>
                <a:lnTo>
                  <a:pt x="1902211" y="376956"/>
                </a:lnTo>
                <a:lnTo>
                  <a:pt x="1935985" y="345906"/>
                </a:lnTo>
                <a:lnTo>
                  <a:pt x="1970303" y="316490"/>
                </a:lnTo>
                <a:lnTo>
                  <a:pt x="2004077" y="289253"/>
                </a:lnTo>
                <a:lnTo>
                  <a:pt x="2037850" y="263106"/>
                </a:lnTo>
                <a:lnTo>
                  <a:pt x="2072169" y="238593"/>
                </a:lnTo>
                <a:lnTo>
                  <a:pt x="2105942" y="216259"/>
                </a:lnTo>
                <a:lnTo>
                  <a:pt x="2139716" y="195014"/>
                </a:lnTo>
                <a:lnTo>
                  <a:pt x="2174034" y="175949"/>
                </a:lnTo>
                <a:lnTo>
                  <a:pt x="2207807" y="157972"/>
                </a:lnTo>
                <a:lnTo>
                  <a:pt x="2275899" y="126923"/>
                </a:lnTo>
                <a:lnTo>
                  <a:pt x="2343446" y="101320"/>
                </a:lnTo>
                <a:lnTo>
                  <a:pt x="2411538" y="80620"/>
                </a:lnTo>
                <a:lnTo>
                  <a:pt x="2479630" y="63733"/>
                </a:lnTo>
                <a:lnTo>
                  <a:pt x="2513403" y="56107"/>
                </a:lnTo>
                <a:lnTo>
                  <a:pt x="2547721" y="50115"/>
                </a:lnTo>
                <a:lnTo>
                  <a:pt x="2581495" y="44123"/>
                </a:lnTo>
                <a:lnTo>
                  <a:pt x="2615269" y="38676"/>
                </a:lnTo>
                <a:lnTo>
                  <a:pt x="2649587" y="34318"/>
                </a:lnTo>
                <a:lnTo>
                  <a:pt x="2683360" y="29960"/>
                </a:lnTo>
                <a:lnTo>
                  <a:pt x="2717134" y="26147"/>
                </a:lnTo>
                <a:lnTo>
                  <a:pt x="2751452" y="22878"/>
                </a:lnTo>
                <a:lnTo>
                  <a:pt x="2818999" y="17431"/>
                </a:lnTo>
                <a:lnTo>
                  <a:pt x="2853317" y="15252"/>
                </a:lnTo>
                <a:lnTo>
                  <a:pt x="2887091" y="13073"/>
                </a:lnTo>
                <a:lnTo>
                  <a:pt x="2920864" y="11439"/>
                </a:lnTo>
                <a:lnTo>
                  <a:pt x="2955183" y="9805"/>
                </a:lnTo>
                <a:lnTo>
                  <a:pt x="2988956" y="8171"/>
                </a:lnTo>
                <a:lnTo>
                  <a:pt x="3022730" y="7081"/>
                </a:lnTo>
                <a:lnTo>
                  <a:pt x="3057048" y="5992"/>
                </a:lnTo>
                <a:lnTo>
                  <a:pt x="3090822" y="4902"/>
                </a:lnTo>
                <a:lnTo>
                  <a:pt x="3125140" y="3813"/>
                </a:lnTo>
                <a:lnTo>
                  <a:pt x="3158913" y="3268"/>
                </a:lnTo>
                <a:lnTo>
                  <a:pt x="3192687" y="2723"/>
                </a:lnTo>
                <a:lnTo>
                  <a:pt x="3227005" y="1634"/>
                </a:lnTo>
                <a:lnTo>
                  <a:pt x="3260779" y="1089"/>
                </a:lnTo>
                <a:lnTo>
                  <a:pt x="3294552" y="1089"/>
                </a:lnTo>
                <a:lnTo>
                  <a:pt x="3328870" y="544"/>
                </a:lnTo>
                <a:lnTo>
                  <a:pt x="3362644" y="0"/>
                </a:lnTo>
              </a:path>
            </a:pathLst>
          </a:custGeom>
          <a:ln w="21789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7714490" y="1531629"/>
            <a:ext cx="520513" cy="296669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lnSpc>
                <a:spcPts val="737"/>
              </a:lnSpc>
              <a:spcBef>
                <a:spcPts val="106"/>
              </a:spcBef>
            </a:pPr>
            <a:r>
              <a:rPr sz="662" dirty="0">
                <a:latin typeface="Helvetica"/>
                <a:cs typeface="Helvetica"/>
              </a:rPr>
              <a:t>1/(1+exp(-x))</a:t>
            </a:r>
            <a:endParaRPr sz="662">
              <a:latin typeface="Helvetica"/>
              <a:cs typeface="Helvetica"/>
            </a:endParaRPr>
          </a:p>
          <a:p>
            <a:pPr marL="172019" marR="4483" indent="66679">
              <a:lnSpc>
                <a:spcPts val="679"/>
              </a:lnSpc>
              <a:spcBef>
                <a:spcPts val="62"/>
              </a:spcBef>
            </a:pPr>
            <a:r>
              <a:rPr sz="662" spc="4" dirty="0">
                <a:latin typeface="Helvetica"/>
                <a:cs typeface="Helvetica"/>
              </a:rPr>
              <a:t>tanh(x)  max(0,x)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8275203" y="1773545"/>
            <a:ext cx="238125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643" y="0"/>
                </a:lnTo>
              </a:path>
            </a:pathLst>
          </a:custGeom>
          <a:ln w="21789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649904" y="1526973"/>
            <a:ext cx="2967318" cy="1609165"/>
          </a:xfrm>
          <a:custGeom>
            <a:avLst/>
            <a:gdLst/>
            <a:ahLst/>
            <a:cxnLst/>
            <a:rect l="l" t="t" r="r" b="b"/>
            <a:pathLst>
              <a:path w="3362959" h="1823720">
                <a:moveTo>
                  <a:pt x="0" y="1823225"/>
                </a:moveTo>
                <a:lnTo>
                  <a:pt x="1664163" y="1823225"/>
                </a:lnTo>
                <a:lnTo>
                  <a:pt x="1698481" y="1804704"/>
                </a:lnTo>
                <a:lnTo>
                  <a:pt x="1732254" y="1768207"/>
                </a:lnTo>
                <a:lnTo>
                  <a:pt x="1766028" y="1731165"/>
                </a:lnTo>
                <a:lnTo>
                  <a:pt x="1800346" y="1694668"/>
                </a:lnTo>
                <a:lnTo>
                  <a:pt x="1867893" y="1620584"/>
                </a:lnTo>
                <a:lnTo>
                  <a:pt x="1902211" y="1584087"/>
                </a:lnTo>
                <a:lnTo>
                  <a:pt x="1935985" y="1547045"/>
                </a:lnTo>
                <a:lnTo>
                  <a:pt x="1970303" y="1510003"/>
                </a:lnTo>
                <a:lnTo>
                  <a:pt x="2004077" y="1473506"/>
                </a:lnTo>
                <a:lnTo>
                  <a:pt x="2037850" y="1436464"/>
                </a:lnTo>
                <a:lnTo>
                  <a:pt x="2072169" y="1399966"/>
                </a:lnTo>
                <a:lnTo>
                  <a:pt x="2139716" y="1325883"/>
                </a:lnTo>
                <a:lnTo>
                  <a:pt x="2174034" y="1289385"/>
                </a:lnTo>
                <a:lnTo>
                  <a:pt x="2241581" y="1215302"/>
                </a:lnTo>
                <a:lnTo>
                  <a:pt x="2275899" y="1178804"/>
                </a:lnTo>
                <a:lnTo>
                  <a:pt x="2309673" y="1141762"/>
                </a:lnTo>
                <a:lnTo>
                  <a:pt x="2343446" y="1105265"/>
                </a:lnTo>
                <a:lnTo>
                  <a:pt x="2377764" y="1068223"/>
                </a:lnTo>
                <a:lnTo>
                  <a:pt x="2411538" y="1031181"/>
                </a:lnTo>
                <a:lnTo>
                  <a:pt x="2445311" y="994684"/>
                </a:lnTo>
                <a:lnTo>
                  <a:pt x="2479630" y="957642"/>
                </a:lnTo>
                <a:lnTo>
                  <a:pt x="2513403" y="921145"/>
                </a:lnTo>
                <a:lnTo>
                  <a:pt x="2547721" y="884103"/>
                </a:lnTo>
                <a:lnTo>
                  <a:pt x="2581495" y="847061"/>
                </a:lnTo>
                <a:lnTo>
                  <a:pt x="2615269" y="810564"/>
                </a:lnTo>
                <a:lnTo>
                  <a:pt x="2649587" y="773522"/>
                </a:lnTo>
                <a:lnTo>
                  <a:pt x="2683360" y="736480"/>
                </a:lnTo>
                <a:lnTo>
                  <a:pt x="2717134" y="699983"/>
                </a:lnTo>
                <a:lnTo>
                  <a:pt x="2751452" y="662941"/>
                </a:lnTo>
                <a:lnTo>
                  <a:pt x="2785226" y="626444"/>
                </a:lnTo>
                <a:lnTo>
                  <a:pt x="2818999" y="589402"/>
                </a:lnTo>
                <a:lnTo>
                  <a:pt x="2853317" y="552360"/>
                </a:lnTo>
                <a:lnTo>
                  <a:pt x="2887091" y="515863"/>
                </a:lnTo>
                <a:lnTo>
                  <a:pt x="2920864" y="478821"/>
                </a:lnTo>
                <a:lnTo>
                  <a:pt x="2955183" y="441779"/>
                </a:lnTo>
                <a:lnTo>
                  <a:pt x="2988956" y="405282"/>
                </a:lnTo>
                <a:lnTo>
                  <a:pt x="3022730" y="368240"/>
                </a:lnTo>
                <a:lnTo>
                  <a:pt x="3057048" y="331743"/>
                </a:lnTo>
                <a:lnTo>
                  <a:pt x="3090822" y="294701"/>
                </a:lnTo>
                <a:lnTo>
                  <a:pt x="3125140" y="257659"/>
                </a:lnTo>
                <a:lnTo>
                  <a:pt x="3158913" y="221162"/>
                </a:lnTo>
                <a:lnTo>
                  <a:pt x="3192687" y="184120"/>
                </a:lnTo>
                <a:lnTo>
                  <a:pt x="3227005" y="147078"/>
                </a:lnTo>
                <a:lnTo>
                  <a:pt x="3260779" y="110581"/>
                </a:lnTo>
                <a:lnTo>
                  <a:pt x="3294552" y="73539"/>
                </a:lnTo>
                <a:lnTo>
                  <a:pt x="3328870" y="37041"/>
                </a:lnTo>
                <a:lnTo>
                  <a:pt x="3362644" y="0"/>
                </a:lnTo>
              </a:path>
            </a:pathLst>
          </a:custGeom>
          <a:ln w="21789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649904" y="1526974"/>
            <a:ext cx="2967318" cy="2145366"/>
          </a:xfrm>
          <a:custGeom>
            <a:avLst/>
            <a:gdLst/>
            <a:ahLst/>
            <a:cxnLst/>
            <a:rect l="l" t="t" r="r" b="b"/>
            <a:pathLst>
              <a:path w="3362959" h="2431415">
                <a:moveTo>
                  <a:pt x="0" y="2431148"/>
                </a:moveTo>
                <a:lnTo>
                  <a:pt x="3362644" y="2431148"/>
                </a:lnTo>
                <a:lnTo>
                  <a:pt x="3362644" y="0"/>
                </a:lnTo>
                <a:lnTo>
                  <a:pt x="0" y="0"/>
                </a:lnTo>
                <a:lnTo>
                  <a:pt x="0" y="2431148"/>
                </a:lnTo>
                <a:close/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14</a:t>
            </a:fld>
            <a:endParaRPr spc="-4" dirty="0"/>
          </a:p>
        </p:txBody>
      </p:sp>
      <p:sp>
        <p:nvSpPr>
          <p:cNvPr id="63" name="object 63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64" name="object 9">
            <a:extLst>
              <a:ext uri="{FF2B5EF4-FFF2-40B4-BE49-F238E27FC236}">
                <a16:creationId xmlns:a16="http://schemas.microsoft.com/office/drawing/2014/main" id="{7467B61C-673B-6A4A-8563-75397B764F58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65" name="Slide Number Placeholder 3">
            <a:extLst>
              <a:ext uri="{FF2B5EF4-FFF2-40B4-BE49-F238E27FC236}">
                <a16:creationId xmlns:a16="http://schemas.microsoft.com/office/drawing/2014/main" id="{8BE22718-4931-4046-AD70-3EAC27F98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2226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15</a:t>
            </a:fld>
            <a:endParaRPr spc="-4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4874260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CS447: Natural Language Processing (J.</a:t>
            </a:r>
            <a:r>
              <a:rPr lang="en-US" spc="45"/>
              <a:t> </a:t>
            </a:r>
            <a:r>
              <a:rPr lang="en-US" spc="-5"/>
              <a:t>Hockenmaier)</a:t>
            </a:r>
            <a:endParaRPr spc="-4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217500"/>
            <a:ext cx="6306110" cy="507153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spc="18" dirty="0"/>
              <a:t>RNN </a:t>
            </a:r>
            <a:r>
              <a:rPr lang="de-DE" spc="9" dirty="0"/>
              <a:t>V</a:t>
            </a:r>
            <a:r>
              <a:rPr spc="9" dirty="0" err="1"/>
              <a:t>ariants</a:t>
            </a:r>
            <a:r>
              <a:rPr spc="9" dirty="0"/>
              <a:t>: </a:t>
            </a:r>
            <a:r>
              <a:rPr spc="13" dirty="0"/>
              <a:t>LSTMs,</a:t>
            </a:r>
            <a:r>
              <a:rPr spc="-62" dirty="0"/>
              <a:t> </a:t>
            </a:r>
            <a:r>
              <a:rPr spc="18" dirty="0"/>
              <a:t>GRUs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7958" y="1290739"/>
            <a:ext cx="7666450" cy="2214543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354106" marR="4483" indent="-342900">
              <a:lnSpc>
                <a:spcPct val="99600"/>
              </a:lnSpc>
              <a:spcBef>
                <a:spcPts val="115"/>
              </a:spcBef>
              <a:buFont typeface="Arial" panose="020B0604020202020204" pitchFamily="34" charset="0"/>
              <a:buChar char="•"/>
            </a:pPr>
            <a:r>
              <a:rPr sz="2030" spc="4" dirty="0">
                <a:solidFill>
                  <a:srgbClr val="0B05FF"/>
                </a:solidFill>
                <a:latin typeface="Helvetica"/>
                <a:cs typeface="Helvetica"/>
              </a:rPr>
              <a:t>Long Short </a:t>
            </a:r>
            <a:r>
              <a:rPr sz="2030" spc="-31" dirty="0">
                <a:solidFill>
                  <a:srgbClr val="0B05FF"/>
                </a:solidFill>
                <a:latin typeface="Helvetica"/>
                <a:cs typeface="Helvetica"/>
              </a:rPr>
              <a:t>Term </a:t>
            </a:r>
            <a:r>
              <a:rPr sz="2030" spc="9" dirty="0">
                <a:solidFill>
                  <a:srgbClr val="0B05FF"/>
                </a:solidFill>
                <a:latin typeface="Helvetica"/>
                <a:cs typeface="Helvetica"/>
              </a:rPr>
              <a:t>Memory </a:t>
            </a:r>
            <a:r>
              <a:rPr sz="2030" spc="4" dirty="0">
                <a:latin typeface="Helvetica"/>
                <a:cs typeface="Helvetica"/>
              </a:rPr>
              <a:t>networks </a:t>
            </a:r>
            <a:r>
              <a:rPr sz="2030" spc="9" dirty="0">
                <a:latin typeface="Helvetica"/>
                <a:cs typeface="Helvetica"/>
              </a:rPr>
              <a:t>(LSTMs) </a:t>
            </a:r>
            <a:r>
              <a:rPr sz="2030" spc="4" dirty="0">
                <a:latin typeface="Helvetica"/>
                <a:cs typeface="Helvetica"/>
              </a:rPr>
              <a:t>are </a:t>
            </a:r>
            <a:r>
              <a:rPr sz="2030" spc="9" dirty="0">
                <a:latin typeface="Helvetica"/>
                <a:cs typeface="Helvetica"/>
              </a:rPr>
              <a:t>RNNs </a:t>
            </a:r>
            <a:r>
              <a:rPr sz="2030" spc="4" dirty="0">
                <a:latin typeface="Helvetica"/>
                <a:cs typeface="Helvetica"/>
              </a:rPr>
              <a:t>with  </a:t>
            </a:r>
            <a:r>
              <a:rPr sz="2030" spc="9" dirty="0">
                <a:latin typeface="Helvetica"/>
                <a:cs typeface="Helvetica"/>
              </a:rPr>
              <a:t>a more complex </a:t>
            </a:r>
            <a:r>
              <a:rPr sz="2030" spc="4" dirty="0">
                <a:latin typeface="Helvetica"/>
                <a:cs typeface="Helvetica"/>
              </a:rPr>
              <a:t>architecture to </a:t>
            </a:r>
            <a:r>
              <a:rPr sz="2030" spc="9" dirty="0">
                <a:latin typeface="Helvetica"/>
                <a:cs typeface="Helvetica"/>
              </a:rPr>
              <a:t>combine </a:t>
            </a:r>
            <a:r>
              <a:rPr sz="2030" spc="4" dirty="0">
                <a:latin typeface="Helvetica"/>
                <a:cs typeface="Helvetica"/>
              </a:rPr>
              <a:t>the last </a:t>
            </a:r>
            <a:r>
              <a:rPr sz="2030" spc="9" dirty="0">
                <a:latin typeface="Helvetica"/>
                <a:cs typeface="Helvetica"/>
              </a:rPr>
              <a:t>hidden </a:t>
            </a:r>
            <a:r>
              <a:rPr sz="2030" spc="4" dirty="0">
                <a:latin typeface="Helvetica"/>
                <a:cs typeface="Helvetica"/>
              </a:rPr>
              <a:t>state  with the current</a:t>
            </a:r>
            <a:r>
              <a:rPr sz="2030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input.</a:t>
            </a:r>
            <a:endParaRPr sz="2030" dirty="0">
              <a:latin typeface="Helvetica"/>
              <a:cs typeface="Helvetica"/>
            </a:endParaRPr>
          </a:p>
          <a:p>
            <a:pPr marL="354106" indent="-342900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sz="2030" spc="9" dirty="0">
                <a:solidFill>
                  <a:srgbClr val="0B05FF"/>
                </a:solidFill>
                <a:latin typeface="Helvetica"/>
                <a:cs typeface="Helvetica"/>
              </a:rPr>
              <a:t>Gated </a:t>
            </a:r>
            <a:r>
              <a:rPr sz="2030" spc="4" dirty="0">
                <a:solidFill>
                  <a:srgbClr val="0B05FF"/>
                </a:solidFill>
                <a:latin typeface="Helvetica"/>
                <a:cs typeface="Helvetica"/>
              </a:rPr>
              <a:t>Recurrent Units </a:t>
            </a:r>
            <a:r>
              <a:rPr sz="2030" spc="9" dirty="0">
                <a:latin typeface="Helvetica"/>
                <a:cs typeface="Helvetica"/>
              </a:rPr>
              <a:t>(GRUs) </a:t>
            </a:r>
            <a:r>
              <a:rPr sz="2030" spc="4" dirty="0">
                <a:latin typeface="Helvetica"/>
                <a:cs typeface="Helvetica"/>
              </a:rPr>
              <a:t>are </a:t>
            </a:r>
            <a:r>
              <a:rPr sz="2030" spc="9" dirty="0">
                <a:latin typeface="Helvetica"/>
                <a:cs typeface="Helvetica"/>
              </a:rPr>
              <a:t>a </a:t>
            </a:r>
            <a:r>
              <a:rPr sz="2030" spc="4" dirty="0">
                <a:latin typeface="Helvetica"/>
                <a:cs typeface="Helvetica"/>
              </a:rPr>
              <a:t>simplification of</a:t>
            </a:r>
            <a:r>
              <a:rPr sz="2030" spc="18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LSTMs</a:t>
            </a:r>
            <a:endParaRPr sz="2118" dirty="0">
              <a:latin typeface="Times New Roman"/>
              <a:cs typeface="Times New Roman"/>
            </a:endParaRPr>
          </a:p>
          <a:p>
            <a:pPr marL="354106" marR="169778" indent="-342900">
              <a:lnSpc>
                <a:spcPct val="101400"/>
              </a:lnSpc>
              <a:buFont typeface="Arial" panose="020B0604020202020204" pitchFamily="34" charset="0"/>
              <a:buChar char="•"/>
            </a:pPr>
            <a:r>
              <a:rPr sz="2030" spc="4" dirty="0">
                <a:latin typeface="Helvetica"/>
                <a:cs typeface="Helvetica"/>
              </a:rPr>
              <a:t>Both contain “</a:t>
            </a:r>
            <a:r>
              <a:rPr lang="de-DE" sz="2030" spc="4" dirty="0" err="1">
                <a:solidFill>
                  <a:srgbClr val="0B05FF"/>
                </a:solidFill>
                <a:latin typeface="Helvetica"/>
                <a:cs typeface="Helvetica"/>
              </a:rPr>
              <a:t>gates</a:t>
            </a:r>
            <a:r>
              <a:rPr sz="2030" spc="4" dirty="0">
                <a:latin typeface="Helvetica"/>
                <a:cs typeface="Helvetica"/>
              </a:rPr>
              <a:t>” to control </a:t>
            </a:r>
            <a:r>
              <a:rPr sz="2030" spc="9" dirty="0">
                <a:latin typeface="Helvetica"/>
                <a:cs typeface="Helvetica"/>
              </a:rPr>
              <a:t>how much </a:t>
            </a:r>
            <a:r>
              <a:rPr sz="2030" spc="4" dirty="0">
                <a:latin typeface="Helvetica"/>
                <a:cs typeface="Helvetica"/>
              </a:rPr>
              <a:t>of the input or past  </a:t>
            </a:r>
            <a:r>
              <a:rPr sz="2030" spc="9" dirty="0">
                <a:latin typeface="Helvetica"/>
                <a:cs typeface="Helvetica"/>
              </a:rPr>
              <a:t>hidden </a:t>
            </a:r>
            <a:r>
              <a:rPr sz="2030" spc="4" dirty="0">
                <a:latin typeface="Helvetica"/>
                <a:cs typeface="Helvetica"/>
              </a:rPr>
              <a:t>state to forget or</a:t>
            </a:r>
            <a:r>
              <a:rPr sz="2030" spc="-9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remember</a:t>
            </a:r>
            <a:endParaRPr sz="2030" dirty="0">
              <a:latin typeface="Helvetica"/>
              <a:cs typeface="Helvetica"/>
            </a:endParaRPr>
          </a:p>
          <a:p>
            <a:pPr marL="342900" indent="-342900">
              <a:spcBef>
                <a:spcPts val="35"/>
              </a:spcBef>
              <a:buFont typeface="Arial" panose="020B0604020202020204" pitchFamily="34" charset="0"/>
              <a:buChar char="•"/>
            </a:pPr>
            <a:endParaRPr sz="2074" dirty="0">
              <a:latin typeface="Times New Roman"/>
              <a:cs typeface="Times New Roman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D554FAF-EFDF-FD40-BC08-1D1D463E8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9087420" cy="2734094"/>
          </a:xfrm>
          <a:prstGeom prst="rect">
            <a:avLst/>
          </a:prstGeom>
        </p:spPr>
      </p:pic>
      <p:sp>
        <p:nvSpPr>
          <p:cNvPr id="7" name="object 9">
            <a:extLst>
              <a:ext uri="{FF2B5EF4-FFF2-40B4-BE49-F238E27FC236}">
                <a16:creationId xmlns:a16="http://schemas.microsoft.com/office/drawing/2014/main" id="{57259B38-A284-854F-AE9B-A5062AD7BC2C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BD014E-2368-C44C-B644-B63BD0C77379}"/>
                  </a:ext>
                </a:extLst>
              </p:cNvPr>
              <p:cNvSpPr txBox="1"/>
              <p:nvPr/>
            </p:nvSpPr>
            <p:spPr>
              <a:xfrm>
                <a:off x="2699792" y="4394355"/>
                <a:ext cx="4503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DE" sz="1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BD014E-2368-C44C-B644-B63BD0C77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4394355"/>
                <a:ext cx="450380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EF7AD1-4CCD-DC4E-A087-939DF0479FB8}"/>
                  </a:ext>
                </a:extLst>
              </p:cNvPr>
              <p:cNvSpPr txBox="1"/>
              <p:nvPr/>
            </p:nvSpPr>
            <p:spPr>
              <a:xfrm>
                <a:off x="17164" y="4434323"/>
                <a:ext cx="4503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DE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EF7AD1-4CCD-DC4E-A087-939DF0479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4" y="4434323"/>
                <a:ext cx="45038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794BDF-12BF-E844-8DEC-83381F3BEC81}"/>
                  </a:ext>
                </a:extLst>
              </p:cNvPr>
              <p:cNvSpPr txBox="1"/>
              <p:nvPr/>
            </p:nvSpPr>
            <p:spPr>
              <a:xfrm>
                <a:off x="2975515" y="4294473"/>
                <a:ext cx="4503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DE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794BDF-12BF-E844-8DEC-83381F3BE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515" y="4294473"/>
                <a:ext cx="45038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A85B8F-8647-8848-A075-6AB5A5E3EF68}"/>
                  </a:ext>
                </a:extLst>
              </p:cNvPr>
              <p:cNvSpPr txBox="1"/>
              <p:nvPr/>
            </p:nvSpPr>
            <p:spPr>
              <a:xfrm>
                <a:off x="2964757" y="5122811"/>
                <a:ext cx="4503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DE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A85B8F-8647-8848-A075-6AB5A5E3E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757" y="5122811"/>
                <a:ext cx="450380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C5C3547-C3B9-DD46-BB84-6CD198B8C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850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E4C72-1F74-1B49-830A-0002B2FB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Gates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15904-376F-F441-9465-CE7F17DC6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pc="9" dirty="0">
                <a:cs typeface="Helvetica"/>
              </a:rPr>
              <a:t>A </a:t>
            </a:r>
            <a:r>
              <a:rPr lang="en-US" sz="2400" spc="4" dirty="0">
                <a:cs typeface="Helvetica"/>
              </a:rPr>
              <a:t>gate performs element-wise multiplication</a:t>
            </a:r>
            <a:r>
              <a:rPr lang="en-US" sz="2400" spc="-110" dirty="0">
                <a:cs typeface="Helvetica"/>
              </a:rPr>
              <a:t> </a:t>
            </a:r>
            <a:r>
              <a:rPr lang="en-US" sz="2400" dirty="0">
                <a:cs typeface="Helvetica"/>
              </a:rPr>
              <a:t>of</a:t>
            </a:r>
          </a:p>
          <a:p>
            <a:pPr lvl="1"/>
            <a:r>
              <a:rPr lang="en-US" sz="2000" spc="4" dirty="0">
                <a:cs typeface="Helvetica"/>
              </a:rPr>
              <a:t>the output of </a:t>
            </a:r>
            <a:r>
              <a:rPr lang="en-US" sz="2000" spc="9" dirty="0">
                <a:cs typeface="Helvetica"/>
              </a:rPr>
              <a:t>a </a:t>
            </a:r>
            <a:r>
              <a:rPr lang="en-US" sz="2000" i="1" spc="4" dirty="0">
                <a:cs typeface="Helvetica-BoldOblique"/>
              </a:rPr>
              <a:t>d</a:t>
            </a:r>
            <a:r>
              <a:rPr lang="en-US" sz="2000" spc="4" dirty="0">
                <a:cs typeface="Helvetica"/>
              </a:rPr>
              <a:t>-dimensional sigmoid layer</a:t>
            </a:r>
            <a:br>
              <a:rPr lang="en-US" sz="2000" dirty="0">
                <a:cs typeface="Helvetica"/>
              </a:rPr>
            </a:br>
            <a:r>
              <a:rPr lang="en-US" sz="2000" spc="4" dirty="0">
                <a:cs typeface="Helvetica"/>
              </a:rPr>
              <a:t>(all elements </a:t>
            </a:r>
            <a:r>
              <a:rPr lang="en-US" sz="2000" spc="9" dirty="0">
                <a:cs typeface="Helvetica"/>
              </a:rPr>
              <a:t>between 0 and </a:t>
            </a:r>
            <a:r>
              <a:rPr lang="en-US" sz="2000" spc="4" dirty="0">
                <a:cs typeface="Helvetica"/>
              </a:rPr>
              <a:t>1),</a:t>
            </a:r>
            <a:r>
              <a:rPr lang="en-US" sz="2000" spc="-18" dirty="0">
                <a:cs typeface="Helvetica"/>
              </a:rPr>
              <a:t> </a:t>
            </a:r>
            <a:r>
              <a:rPr lang="en-US" sz="2000" spc="9" dirty="0">
                <a:cs typeface="Helvetica"/>
              </a:rPr>
              <a:t>and</a:t>
            </a:r>
            <a:endParaRPr lang="en-US" sz="2000" dirty="0">
              <a:cs typeface="Helvetica"/>
            </a:endParaRPr>
          </a:p>
          <a:p>
            <a:pPr lvl="1"/>
            <a:r>
              <a:rPr lang="en-US" sz="2000" spc="9" dirty="0">
                <a:cs typeface="Helvetica"/>
              </a:rPr>
              <a:t>a </a:t>
            </a:r>
            <a:r>
              <a:rPr lang="en-US" sz="2000" i="1" spc="4" dirty="0">
                <a:cs typeface="Helvetica-BoldOblique"/>
              </a:rPr>
              <a:t>d</a:t>
            </a:r>
            <a:r>
              <a:rPr lang="en-US" sz="2000" spc="4" dirty="0">
                <a:cs typeface="Helvetica"/>
              </a:rPr>
              <a:t>-dimensional input</a:t>
            </a:r>
            <a:r>
              <a:rPr lang="en-US" sz="2000" spc="-4" dirty="0">
                <a:cs typeface="Helvetica"/>
              </a:rPr>
              <a:t> </a:t>
            </a:r>
            <a:r>
              <a:rPr lang="en-US" sz="2000" spc="4" dirty="0">
                <a:cs typeface="Helvetica"/>
              </a:rPr>
              <a:t>vector</a:t>
            </a:r>
            <a:endParaRPr lang="en-US" sz="2000" dirty="0">
              <a:cs typeface="Helvetica"/>
            </a:endParaRPr>
          </a:p>
          <a:p>
            <a:r>
              <a:rPr lang="en-US" sz="2400" spc="4" dirty="0">
                <a:cs typeface="Helvetica"/>
              </a:rPr>
              <a:t>Result: </a:t>
            </a:r>
            <a:r>
              <a:rPr lang="en-US" sz="2400" spc="9" dirty="0">
                <a:cs typeface="Helvetica"/>
              </a:rPr>
              <a:t>a </a:t>
            </a:r>
            <a:r>
              <a:rPr lang="en-US" sz="2400" i="1" spc="4" dirty="0">
                <a:cs typeface="Helvetica-BoldOblique"/>
              </a:rPr>
              <a:t>d</a:t>
            </a:r>
            <a:r>
              <a:rPr lang="en-US" sz="2400" spc="4" dirty="0">
                <a:cs typeface="Helvetica"/>
              </a:rPr>
              <a:t>-dimensional output vector </a:t>
            </a:r>
            <a:r>
              <a:rPr lang="en-US" sz="2400" spc="9" dirty="0">
                <a:cs typeface="Helvetica"/>
              </a:rPr>
              <a:t>which </a:t>
            </a:r>
            <a:r>
              <a:rPr lang="en-US" sz="2400" spc="4" dirty="0">
                <a:cs typeface="Helvetica"/>
              </a:rPr>
              <a:t>is like the input,  </a:t>
            </a:r>
            <a:r>
              <a:rPr lang="en-US" sz="2400" spc="9" dirty="0">
                <a:cs typeface="Helvetica"/>
              </a:rPr>
              <a:t>except </a:t>
            </a:r>
            <a:r>
              <a:rPr lang="en-US" sz="2400" spc="4" dirty="0">
                <a:cs typeface="Helvetica"/>
              </a:rPr>
              <a:t>some </a:t>
            </a:r>
            <a:r>
              <a:rPr lang="en-US" sz="2400" spc="9" dirty="0">
                <a:cs typeface="Helvetica"/>
              </a:rPr>
              <a:t>dimensions have been </a:t>
            </a:r>
            <a:r>
              <a:rPr lang="en-US" sz="2400" spc="4" dirty="0">
                <a:cs typeface="Helvetica"/>
              </a:rPr>
              <a:t>(partially)</a:t>
            </a:r>
            <a:r>
              <a:rPr lang="en-US" sz="2400" spc="-40" dirty="0">
                <a:cs typeface="Helvetica"/>
              </a:rPr>
              <a:t> </a:t>
            </a:r>
            <a:r>
              <a:rPr lang="en-US" sz="2400" spc="4" dirty="0">
                <a:cs typeface="Helvetica"/>
              </a:rPr>
              <a:t>“forgotten”</a:t>
            </a:r>
            <a:endParaRPr lang="en-US" sz="2400" dirty="0">
              <a:cs typeface="Helvetica"/>
            </a:endParaRPr>
          </a:p>
          <a:p>
            <a:endParaRPr lang="en-D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874A3-6BFC-4149-8437-38B704FF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F64CBF5E-0964-B24C-9958-A93E07DD3900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65617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17</a:t>
            </a:fld>
            <a:endParaRPr spc="-4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4874260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CS447: Natural Language Processing (J.</a:t>
            </a:r>
            <a:r>
              <a:rPr lang="en-US" spc="45"/>
              <a:t> </a:t>
            </a:r>
            <a:r>
              <a:rPr lang="en-US" spc="-5"/>
              <a:t>Hockenmaier)</a:t>
            </a:r>
            <a:endParaRPr spc="-4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332656"/>
            <a:ext cx="6255124" cy="507153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spc="18" dirty="0"/>
              <a:t>RNNs </a:t>
            </a:r>
            <a:r>
              <a:rPr spc="9" dirty="0"/>
              <a:t>for </a:t>
            </a:r>
            <a:r>
              <a:rPr lang="de-DE" spc="13" dirty="0"/>
              <a:t>L</a:t>
            </a:r>
            <a:r>
              <a:rPr spc="13" dirty="0" err="1"/>
              <a:t>anguage</a:t>
            </a:r>
            <a:r>
              <a:rPr spc="-84" dirty="0"/>
              <a:t> </a:t>
            </a:r>
            <a:r>
              <a:rPr lang="de-DE" spc="13" dirty="0"/>
              <a:t>M</a:t>
            </a:r>
            <a:r>
              <a:rPr spc="13" dirty="0" err="1"/>
              <a:t>odeling</a:t>
            </a:r>
            <a:endParaRPr spc="13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"/>
              <p:cNvSpPr txBox="1"/>
              <p:nvPr/>
            </p:nvSpPr>
            <p:spPr>
              <a:xfrm>
                <a:off x="611560" y="1344683"/>
                <a:ext cx="7428379" cy="4857499"/>
              </a:xfrm>
              <a:prstGeom prst="rect">
                <a:avLst/>
              </a:prstGeom>
            </p:spPr>
            <p:txBody>
              <a:bodyPr vert="horz" wrap="square" lIns="0" tIns="15128" rIns="0" bIns="0" rtlCol="0">
                <a:spAutoFit/>
              </a:bodyPr>
              <a:lstStyle/>
              <a:p>
                <a:pPr marL="354106" marR="4483" indent="-342900">
                  <a:spcBef>
                    <a:spcPts val="119"/>
                  </a:spcBef>
                  <a:buFont typeface="Arial" panose="020B0604020202020204" pitchFamily="34" charset="0"/>
                  <a:buChar char="•"/>
                </a:pPr>
                <a:r>
                  <a:rPr sz="2400" spc="4" dirty="0">
                    <a:latin typeface="Helvetica"/>
                    <a:cs typeface="Helvetica"/>
                  </a:rPr>
                  <a:t>If </a:t>
                </a:r>
                <a:r>
                  <a:rPr sz="2400" spc="13" dirty="0">
                    <a:latin typeface="Helvetica"/>
                    <a:cs typeface="Helvetica"/>
                  </a:rPr>
                  <a:t>our vocabulary </a:t>
                </a:r>
                <a:r>
                  <a:rPr sz="2400" spc="9" dirty="0">
                    <a:latin typeface="Helvetica"/>
                    <a:cs typeface="Helvetica"/>
                  </a:rPr>
                  <a:t>consists of </a:t>
                </a:r>
                <a14:m>
                  <m:oMath xmlns:m="http://schemas.openxmlformats.org/officeDocument/2006/math">
                    <m:r>
                      <a:rPr lang="en-DE" sz="2400" i="1" spc="18" dirty="0" smtClean="0">
                        <a:latin typeface="Cambria Math" panose="02040503050406030204" pitchFamily="18" charset="0"/>
                        <a:cs typeface="Helvetica"/>
                      </a:rPr>
                      <m:t>𝑉</m:t>
                    </m:r>
                  </m:oMath>
                </a14:m>
                <a:r>
                  <a:rPr sz="2400" spc="18" dirty="0">
                    <a:latin typeface="Helvetica"/>
                    <a:cs typeface="Helvetica"/>
                  </a:rPr>
                  <a:t> </a:t>
                </a:r>
                <a:r>
                  <a:rPr sz="2400" spc="13" dirty="0">
                    <a:latin typeface="Helvetica"/>
                    <a:cs typeface="Helvetica"/>
                  </a:rPr>
                  <a:t>words, </a:t>
                </a:r>
                <a:r>
                  <a:rPr sz="2400" spc="9" dirty="0">
                    <a:latin typeface="Helvetica"/>
                    <a:cs typeface="Helvetica"/>
                  </a:rPr>
                  <a:t>the </a:t>
                </a:r>
                <a:r>
                  <a:rPr sz="2400" spc="13" dirty="0">
                    <a:latin typeface="Helvetica"/>
                    <a:cs typeface="Helvetica"/>
                  </a:rPr>
                  <a:t>output </a:t>
                </a:r>
                <a:r>
                  <a:rPr sz="2400" spc="9" dirty="0">
                    <a:latin typeface="Helvetica"/>
                    <a:cs typeface="Helvetica"/>
                  </a:rPr>
                  <a:t>layer  (at </a:t>
                </a:r>
                <a:r>
                  <a:rPr sz="2400" spc="13" dirty="0">
                    <a:latin typeface="Helvetica"/>
                    <a:cs typeface="Helvetica"/>
                  </a:rPr>
                  <a:t>each time </a:t>
                </a:r>
                <a:r>
                  <a:rPr sz="2400" spc="9" dirty="0">
                    <a:latin typeface="Helvetica"/>
                    <a:cs typeface="Helvetica"/>
                  </a:rPr>
                  <a:t>step) </a:t>
                </a:r>
                <a:r>
                  <a:rPr sz="2400" spc="13" dirty="0">
                    <a:latin typeface="Helvetica"/>
                    <a:cs typeface="Helvetica"/>
                  </a:rPr>
                  <a:t>has </a:t>
                </a:r>
                <a14:m>
                  <m:oMath xmlns:m="http://schemas.openxmlformats.org/officeDocument/2006/math">
                    <m:r>
                      <a:rPr lang="en-DE" sz="2400" i="1" spc="18" dirty="0" smtClean="0">
                        <a:latin typeface="Cambria Math" panose="02040503050406030204" pitchFamily="18" charset="0"/>
                        <a:cs typeface="Helvetica"/>
                      </a:rPr>
                      <m:t>𝑉</m:t>
                    </m:r>
                  </m:oMath>
                </a14:m>
                <a:r>
                  <a:rPr sz="2400" spc="18" dirty="0">
                    <a:latin typeface="Helvetica"/>
                    <a:cs typeface="Helvetica"/>
                  </a:rPr>
                  <a:t> </a:t>
                </a:r>
                <a:r>
                  <a:rPr sz="2400" spc="9" dirty="0">
                    <a:latin typeface="Helvetica"/>
                    <a:cs typeface="Helvetica"/>
                  </a:rPr>
                  <a:t>units, </a:t>
                </a:r>
                <a:r>
                  <a:rPr sz="2400" spc="13" dirty="0">
                    <a:latin typeface="Helvetica"/>
                    <a:cs typeface="Helvetica"/>
                  </a:rPr>
                  <a:t>one </a:t>
                </a:r>
                <a:r>
                  <a:rPr sz="2400" spc="9" dirty="0">
                    <a:latin typeface="Helvetica"/>
                    <a:cs typeface="Helvetica"/>
                  </a:rPr>
                  <a:t>for </a:t>
                </a:r>
                <a:r>
                  <a:rPr sz="2400" spc="13" dirty="0">
                    <a:latin typeface="Helvetica"/>
                    <a:cs typeface="Helvetica"/>
                  </a:rPr>
                  <a:t>each</a:t>
                </a:r>
                <a:r>
                  <a:rPr sz="2400" spc="-40" dirty="0">
                    <a:latin typeface="Helvetica"/>
                    <a:cs typeface="Helvetica"/>
                  </a:rPr>
                  <a:t> </a:t>
                </a:r>
                <a:r>
                  <a:rPr sz="2400" spc="13" dirty="0">
                    <a:latin typeface="Helvetica"/>
                    <a:cs typeface="Helvetica"/>
                  </a:rPr>
                  <a:t>word.</a:t>
                </a:r>
                <a:endParaRPr sz="2400" dirty="0">
                  <a:latin typeface="Helvetica"/>
                  <a:cs typeface="Helvetica"/>
                </a:endParaRPr>
              </a:p>
              <a:p>
                <a:pPr marL="457200" indent="-457200">
                  <a:spcBef>
                    <a:spcPts val="4"/>
                  </a:spcBef>
                  <a:buFont typeface="Arial" panose="020B0604020202020204" pitchFamily="34" charset="0"/>
                  <a:buChar char="•"/>
                </a:pPr>
                <a:endParaRPr sz="2400" dirty="0">
                  <a:latin typeface="Times New Roman"/>
                  <a:cs typeface="Times New Roman"/>
                </a:endParaRPr>
              </a:p>
              <a:p>
                <a:pPr marL="354106" marR="143443" indent="-342900">
                  <a:buFont typeface="Arial" panose="020B0604020202020204" pitchFamily="34" charset="0"/>
                  <a:buChar char="•"/>
                </a:pPr>
                <a:r>
                  <a:rPr sz="2400" spc="13" dirty="0">
                    <a:latin typeface="Helvetica"/>
                    <a:cs typeface="Helvetica"/>
                  </a:rPr>
                  <a:t>The softmax gives a </a:t>
                </a:r>
                <a:r>
                  <a:rPr sz="2400" spc="9" dirty="0">
                    <a:latin typeface="Helvetica"/>
                    <a:cs typeface="Helvetica"/>
                  </a:rPr>
                  <a:t>distribution </a:t>
                </a:r>
                <a:r>
                  <a:rPr sz="2400" spc="13" dirty="0">
                    <a:latin typeface="Helvetica"/>
                    <a:cs typeface="Helvetica"/>
                  </a:rPr>
                  <a:t>over </a:t>
                </a:r>
                <a:r>
                  <a:rPr sz="2400" spc="9" dirty="0">
                    <a:latin typeface="Helvetica"/>
                    <a:cs typeface="Helvetica"/>
                  </a:rPr>
                  <a:t>the </a:t>
                </a:r>
                <a14:m>
                  <m:oMath xmlns:m="http://schemas.openxmlformats.org/officeDocument/2006/math">
                    <m:r>
                      <a:rPr lang="en-DE" sz="2400" i="1" spc="18" dirty="0" smtClean="0">
                        <a:latin typeface="Cambria Math" panose="02040503050406030204" pitchFamily="18" charset="0"/>
                        <a:cs typeface="Helvetica"/>
                      </a:rPr>
                      <m:t>𝑉</m:t>
                    </m:r>
                  </m:oMath>
                </a14:m>
                <a:r>
                  <a:rPr sz="2400" spc="18" dirty="0">
                    <a:latin typeface="Helvetica"/>
                    <a:cs typeface="Helvetica"/>
                  </a:rPr>
                  <a:t> </a:t>
                </a:r>
                <a:r>
                  <a:rPr sz="2400" spc="13" dirty="0">
                    <a:latin typeface="Helvetica"/>
                    <a:cs typeface="Helvetica"/>
                  </a:rPr>
                  <a:t>words </a:t>
                </a:r>
                <a:r>
                  <a:rPr sz="2400" spc="9" dirty="0">
                    <a:latin typeface="Helvetica"/>
                    <a:cs typeface="Helvetica"/>
                  </a:rPr>
                  <a:t>for  the </a:t>
                </a:r>
                <a:r>
                  <a:rPr sz="2400" spc="13" dirty="0">
                    <a:latin typeface="Helvetica"/>
                    <a:cs typeface="Helvetica"/>
                  </a:rPr>
                  <a:t>next</a:t>
                </a:r>
                <a:r>
                  <a:rPr sz="2400" spc="-4" dirty="0">
                    <a:latin typeface="Helvetica"/>
                    <a:cs typeface="Helvetica"/>
                  </a:rPr>
                  <a:t> </a:t>
                </a:r>
                <a:r>
                  <a:rPr sz="2400" spc="13" dirty="0">
                    <a:latin typeface="Helvetica"/>
                    <a:cs typeface="Helvetica"/>
                  </a:rPr>
                  <a:t>word.</a:t>
                </a:r>
                <a:endParaRPr sz="2400" dirty="0">
                  <a:latin typeface="Helvetica"/>
                  <a:cs typeface="Helvetica"/>
                </a:endParaRPr>
              </a:p>
              <a:p>
                <a:pPr marL="457200" indent="-457200">
                  <a:spcBef>
                    <a:spcPts val="13"/>
                  </a:spcBef>
                  <a:buFont typeface="Arial" panose="020B0604020202020204" pitchFamily="34" charset="0"/>
                  <a:buChar char="•"/>
                </a:pPr>
                <a:endParaRPr sz="2400" dirty="0">
                  <a:latin typeface="Times New Roman"/>
                  <a:cs typeface="Times New Roman"/>
                </a:endParaRPr>
              </a:p>
              <a:p>
                <a:pPr marL="354106" marR="248224" indent="-342900" algn="just">
                  <a:lnSpc>
                    <a:spcPct val="101499"/>
                  </a:lnSpc>
                  <a:buFont typeface="Arial" panose="020B0604020202020204" pitchFamily="34" charset="0"/>
                  <a:buChar char="•"/>
                </a:pPr>
                <a:r>
                  <a:rPr sz="2400" spc="-119" dirty="0">
                    <a:latin typeface="Helvetica"/>
                    <a:cs typeface="Helvetica"/>
                  </a:rPr>
                  <a:t>To </a:t>
                </a:r>
                <a:r>
                  <a:rPr sz="2400" spc="13" dirty="0">
                    <a:latin typeface="Helvetica"/>
                    <a:cs typeface="Helvetica"/>
                  </a:rPr>
                  <a:t>compute </a:t>
                </a:r>
                <a:r>
                  <a:rPr sz="2400" spc="9" dirty="0">
                    <a:latin typeface="Helvetica"/>
                    <a:cs typeface="Helvetica"/>
                  </a:rPr>
                  <a:t>the probability of </a:t>
                </a:r>
                <a:r>
                  <a:rPr sz="2400" spc="13" dirty="0">
                    <a:latin typeface="Helvetica"/>
                    <a:cs typeface="Helvetica"/>
                  </a:rPr>
                  <a:t>a </a:t>
                </a:r>
                <a:r>
                  <a:rPr sz="2400" spc="9" dirty="0">
                    <a:latin typeface="Helvetica"/>
                    <a:cs typeface="Helvetica"/>
                  </a:rPr>
                  <a:t>string </a:t>
                </a:r>
                <a:r>
                  <a:rPr sz="2400" spc="13" dirty="0">
                    <a:latin typeface="Times New Roman"/>
                    <a:cs typeface="Times New Roman"/>
                  </a:rPr>
                  <a:t>w</a:t>
                </a:r>
                <a:r>
                  <a:rPr sz="2400" spc="19" baseline="-7507" dirty="0">
                    <a:latin typeface="Times New Roman"/>
                    <a:cs typeface="Times New Roman"/>
                  </a:rPr>
                  <a:t>0</a:t>
                </a:r>
                <a:r>
                  <a:rPr sz="2400" spc="13" dirty="0">
                    <a:latin typeface="Times New Roman"/>
                    <a:cs typeface="Times New Roman"/>
                  </a:rPr>
                  <a:t>w</a:t>
                </a:r>
                <a:r>
                  <a:rPr sz="2400" spc="19" baseline="-7507" dirty="0">
                    <a:latin typeface="Times New Roman"/>
                    <a:cs typeface="Times New Roman"/>
                  </a:rPr>
                  <a:t>1</a:t>
                </a:r>
                <a:r>
                  <a:rPr sz="2400" spc="13" dirty="0">
                    <a:latin typeface="Times New Roman"/>
                    <a:cs typeface="Times New Roman"/>
                  </a:rPr>
                  <a:t>…w</a:t>
                </a:r>
                <a:r>
                  <a:rPr sz="2400" spc="19" baseline="-7507" dirty="0">
                    <a:latin typeface="Times New Roman"/>
                    <a:cs typeface="Times New Roman"/>
                  </a:rPr>
                  <a:t>n </a:t>
                </a:r>
                <a:r>
                  <a:rPr sz="2400" spc="4" dirty="0">
                    <a:latin typeface="Times New Roman"/>
                    <a:cs typeface="Times New Roman"/>
                  </a:rPr>
                  <a:t>w</a:t>
                </a:r>
                <a:r>
                  <a:rPr sz="2400" spc="6" baseline="-7507" dirty="0">
                    <a:latin typeface="Times New Roman"/>
                    <a:cs typeface="Times New Roman"/>
                  </a:rPr>
                  <a:t>n+1  </a:t>
                </a:r>
                <a:r>
                  <a:rPr sz="2400" spc="13" dirty="0">
                    <a:latin typeface="Helvetica"/>
                    <a:cs typeface="Helvetica"/>
                  </a:rPr>
                  <a:t>(where </a:t>
                </a:r>
                <a:r>
                  <a:rPr sz="2400" spc="9" dirty="0">
                    <a:latin typeface="Times New Roman"/>
                    <a:cs typeface="Times New Roman"/>
                  </a:rPr>
                  <a:t>w</a:t>
                </a:r>
                <a:r>
                  <a:rPr sz="2400" spc="13" baseline="-7507" dirty="0">
                    <a:latin typeface="Times New Roman"/>
                    <a:cs typeface="Times New Roman"/>
                  </a:rPr>
                  <a:t>0 </a:t>
                </a:r>
                <a:r>
                  <a:rPr sz="2400" spc="13" dirty="0">
                    <a:latin typeface="Times New Roman"/>
                    <a:cs typeface="Times New Roman"/>
                  </a:rPr>
                  <a:t>= </a:t>
                </a:r>
                <a:r>
                  <a:rPr sz="2400" spc="9" dirty="0">
                    <a:latin typeface="Times New Roman"/>
                    <a:cs typeface="Times New Roman"/>
                  </a:rPr>
                  <a:t>&lt;s&gt;</a:t>
                </a:r>
                <a:r>
                  <a:rPr sz="2400" spc="9" dirty="0">
                    <a:latin typeface="Helvetica"/>
                    <a:cs typeface="Helvetica"/>
                  </a:rPr>
                  <a:t>, </a:t>
                </a:r>
                <a:r>
                  <a:rPr sz="2400" spc="13" dirty="0">
                    <a:latin typeface="Helvetica"/>
                    <a:cs typeface="Helvetica"/>
                  </a:rPr>
                  <a:t>and </a:t>
                </a:r>
                <a:r>
                  <a:rPr sz="2400" spc="4" dirty="0">
                    <a:latin typeface="Times New Roman"/>
                    <a:cs typeface="Times New Roman"/>
                  </a:rPr>
                  <a:t>w</a:t>
                </a:r>
                <a:r>
                  <a:rPr sz="2400" spc="6" baseline="-7507" dirty="0">
                    <a:latin typeface="Times New Roman"/>
                    <a:cs typeface="Times New Roman"/>
                  </a:rPr>
                  <a:t>n+1 </a:t>
                </a:r>
                <a:r>
                  <a:rPr sz="2400" spc="13" dirty="0">
                    <a:latin typeface="Times New Roman"/>
                    <a:cs typeface="Times New Roman"/>
                  </a:rPr>
                  <a:t>= </a:t>
                </a:r>
                <a:r>
                  <a:rPr sz="2400" spc="9" dirty="0">
                    <a:latin typeface="Times New Roman"/>
                    <a:cs typeface="Times New Roman"/>
                  </a:rPr>
                  <a:t>&lt;</a:t>
                </a:r>
                <a:r>
                  <a:rPr lang="en-DE" sz="2400" spc="9" dirty="0">
                    <a:latin typeface="Times New Roman"/>
                    <a:cs typeface="Times New Roman"/>
                  </a:rPr>
                  <a:t>\</a:t>
                </a:r>
                <a:r>
                  <a:rPr sz="2400" spc="9" dirty="0">
                    <a:latin typeface="Times New Roman"/>
                    <a:cs typeface="Times New Roman"/>
                  </a:rPr>
                  <a:t>s&gt;</a:t>
                </a:r>
                <a:r>
                  <a:rPr sz="2400" spc="9" dirty="0">
                    <a:latin typeface="Helvetica"/>
                    <a:cs typeface="Helvetica"/>
                  </a:rPr>
                  <a:t>), </a:t>
                </a:r>
                <a:r>
                  <a:rPr sz="2400" spc="13" dirty="0">
                    <a:latin typeface="Helvetica"/>
                    <a:cs typeface="Helvetica"/>
                  </a:rPr>
                  <a:t>feed </a:t>
                </a:r>
                <a:r>
                  <a:rPr sz="2400" spc="9" dirty="0">
                    <a:latin typeface="Helvetica"/>
                    <a:cs typeface="Helvetica"/>
                  </a:rPr>
                  <a:t>in </a:t>
                </a:r>
                <a:r>
                  <a:rPr sz="2400" spc="9" dirty="0">
                    <a:latin typeface="Times New Roman"/>
                    <a:cs typeface="Times New Roman"/>
                  </a:rPr>
                  <a:t>w</a:t>
                </a:r>
                <a:r>
                  <a:rPr sz="2400" spc="13" baseline="-7507" dirty="0">
                    <a:latin typeface="Times New Roman"/>
                    <a:cs typeface="Times New Roman"/>
                  </a:rPr>
                  <a:t>i </a:t>
                </a:r>
                <a:r>
                  <a:rPr sz="2400" spc="13" dirty="0">
                    <a:latin typeface="Helvetica"/>
                    <a:cs typeface="Helvetica"/>
                  </a:rPr>
                  <a:t>as </a:t>
                </a:r>
                <a:r>
                  <a:rPr sz="2400" spc="9" dirty="0">
                    <a:latin typeface="Helvetica"/>
                    <a:cs typeface="Helvetica"/>
                  </a:rPr>
                  <a:t>input  at </a:t>
                </a:r>
                <a:r>
                  <a:rPr sz="2400" spc="13" dirty="0">
                    <a:latin typeface="Helvetica"/>
                    <a:cs typeface="Helvetica"/>
                  </a:rPr>
                  <a:t>time step </a:t>
                </a:r>
                <a14:m>
                  <m:oMath xmlns:m="http://schemas.openxmlformats.org/officeDocument/2006/math">
                    <m:r>
                      <a:rPr lang="en-DE" sz="2400" i="1" spc="4" dirty="0" smtClean="0">
                        <a:latin typeface="Cambria Math" panose="02040503050406030204" pitchFamily="18" charset="0"/>
                        <a:cs typeface="Times New Roman"/>
                      </a:rPr>
                      <m:t>𝑖</m:t>
                    </m:r>
                  </m:oMath>
                </a14:m>
                <a:r>
                  <a:rPr sz="2400" spc="4" dirty="0">
                    <a:latin typeface="Times New Roman"/>
                    <a:cs typeface="Times New Roman"/>
                  </a:rPr>
                  <a:t> </a:t>
                </a:r>
                <a:r>
                  <a:rPr sz="2400" spc="13" dirty="0">
                    <a:latin typeface="Helvetica"/>
                    <a:cs typeface="Helvetica"/>
                  </a:rPr>
                  <a:t>and</a:t>
                </a:r>
                <a:r>
                  <a:rPr sz="2400" spc="49" dirty="0">
                    <a:latin typeface="Helvetica"/>
                    <a:cs typeface="Helvetica"/>
                  </a:rPr>
                  <a:t> </a:t>
                </a:r>
                <a:r>
                  <a:rPr sz="2400" spc="13" dirty="0">
                    <a:latin typeface="Helvetica"/>
                    <a:cs typeface="Helvetica"/>
                  </a:rPr>
                  <a:t>compute</a:t>
                </a:r>
                <a:endParaRPr sz="2400" dirty="0">
                  <a:latin typeface="Helvetica"/>
                  <a:cs typeface="Helvetica"/>
                </a:endParaRPr>
              </a:p>
              <a:p>
                <a:pPr marL="1670326">
                  <a:spcBef>
                    <a:spcPts val="1438"/>
                  </a:spcBef>
                  <a:tabLst>
                    <a:tab pos="2443013" algn="l"/>
                  </a:tabLst>
                </a:pPr>
                <a:r>
                  <a:rPr sz="2400" spc="-6" baseline="-29059" dirty="0">
                    <a:latin typeface="STIXSizeOneSym"/>
                    <a:cs typeface="STIXSizeOneSym"/>
                  </a:rPr>
                  <a:t>∏	</a:t>
                </a:r>
                <a:r>
                  <a:rPr sz="2400" i="1" spc="-26" dirty="0">
                    <a:latin typeface="STIXGeneral"/>
                    <a:cs typeface="STIXGeneral"/>
                  </a:rPr>
                  <a:t>P</a:t>
                </a:r>
                <a:r>
                  <a:rPr sz="2400" spc="-26" dirty="0">
                    <a:latin typeface="STIXGeneral"/>
                    <a:cs typeface="STIXGeneral"/>
                  </a:rPr>
                  <a:t>(</a:t>
                </a:r>
                <a:r>
                  <a:rPr sz="2400" i="1" spc="-26" dirty="0">
                    <a:latin typeface="STIXGeneral"/>
                    <a:cs typeface="STIXGeneral"/>
                  </a:rPr>
                  <a:t>w</a:t>
                </a:r>
                <a:r>
                  <a:rPr sz="2400" i="1" spc="-39" baseline="-19323" dirty="0">
                    <a:latin typeface="STIXGeneral"/>
                    <a:cs typeface="STIXGeneral"/>
                  </a:rPr>
                  <a:t>i</a:t>
                </a:r>
                <a:r>
                  <a:rPr sz="2400" i="1" spc="-291" baseline="-19323" dirty="0">
                    <a:latin typeface="STIXGeneral"/>
                    <a:cs typeface="STIXGeneral"/>
                  </a:rPr>
                  <a:t> </a:t>
                </a:r>
                <a:r>
                  <a:rPr sz="2400" spc="-4" dirty="0">
                    <a:latin typeface="STIXVariants"/>
                    <a:cs typeface="STIXVariants"/>
                  </a:rPr>
                  <a:t>|</a:t>
                </a:r>
                <a:r>
                  <a:rPr sz="2400" spc="-401" dirty="0">
                    <a:latin typeface="STIXVariants"/>
                    <a:cs typeface="STIXVariants"/>
                  </a:rPr>
                  <a:t> </a:t>
                </a:r>
                <a:r>
                  <a:rPr sz="2400" i="1" spc="-53" dirty="0">
                    <a:latin typeface="STIXGeneral"/>
                    <a:cs typeface="STIXGeneral"/>
                  </a:rPr>
                  <a:t>w</a:t>
                </a:r>
                <a:r>
                  <a:rPr sz="2400" spc="-79" baseline="-19323" dirty="0">
                    <a:latin typeface="STIXGeneral"/>
                    <a:cs typeface="STIXGeneral"/>
                  </a:rPr>
                  <a:t>0</a:t>
                </a:r>
                <a:r>
                  <a:rPr sz="2400" spc="-46" baseline="-19323" dirty="0">
                    <a:latin typeface="STIXGeneral"/>
                    <a:cs typeface="STIXGeneral"/>
                  </a:rPr>
                  <a:t> </a:t>
                </a:r>
                <a:r>
                  <a:rPr sz="2400" spc="-4" dirty="0">
                    <a:latin typeface="STIXGeneral"/>
                    <a:cs typeface="STIXGeneral"/>
                  </a:rPr>
                  <a:t>.</a:t>
                </a:r>
                <a:r>
                  <a:rPr sz="2400" spc="-243" dirty="0">
                    <a:latin typeface="STIXGeneral"/>
                    <a:cs typeface="STIXGeneral"/>
                  </a:rPr>
                  <a:t> </a:t>
                </a:r>
                <a:r>
                  <a:rPr sz="2400" spc="-4" dirty="0">
                    <a:latin typeface="STIXGeneral"/>
                    <a:cs typeface="STIXGeneral"/>
                  </a:rPr>
                  <a:t>.</a:t>
                </a:r>
                <a:r>
                  <a:rPr sz="2400" spc="-243" dirty="0">
                    <a:latin typeface="STIXGeneral"/>
                    <a:cs typeface="STIXGeneral"/>
                  </a:rPr>
                  <a:t> </a:t>
                </a:r>
                <a:r>
                  <a:rPr sz="2400" spc="-4" dirty="0">
                    <a:latin typeface="STIXGeneral"/>
                    <a:cs typeface="STIXGeneral"/>
                  </a:rPr>
                  <a:t>.</a:t>
                </a:r>
                <a:r>
                  <a:rPr sz="2400" spc="-247" dirty="0">
                    <a:latin typeface="STIXGeneral"/>
                    <a:cs typeface="STIXGeneral"/>
                  </a:rPr>
                  <a:t> </a:t>
                </a:r>
                <a:r>
                  <a:rPr sz="2400" i="1" spc="-22" dirty="0">
                    <a:latin typeface="STIXGeneral"/>
                    <a:cs typeface="STIXGeneral"/>
                  </a:rPr>
                  <a:t>w</a:t>
                </a:r>
                <a:r>
                  <a:rPr sz="2400" i="1" spc="-33" baseline="-19323" dirty="0">
                    <a:latin typeface="STIXGeneral"/>
                    <a:cs typeface="STIXGeneral"/>
                  </a:rPr>
                  <a:t>i</a:t>
                </a:r>
                <a:r>
                  <a:rPr sz="2400" spc="-33" baseline="-19323" dirty="0">
                    <a:latin typeface="STIXGeneral"/>
                    <a:cs typeface="STIXGeneral"/>
                  </a:rPr>
                  <a:t>−1</a:t>
                </a:r>
                <a:r>
                  <a:rPr sz="2400" spc="-22" dirty="0">
                    <a:latin typeface="STIXGeneral"/>
                    <a:cs typeface="STIXGeneral"/>
                  </a:rPr>
                  <a:t>)</a:t>
                </a:r>
                <a:endParaRPr sz="2400" dirty="0">
                  <a:latin typeface="STIXGeneral"/>
                  <a:cs typeface="STIXGeneral"/>
                </a:endParaRPr>
              </a:p>
              <a:p>
                <a:pPr marL="1445636">
                  <a:spcBef>
                    <a:spcPts val="904"/>
                  </a:spcBef>
                </a:pPr>
                <a:r>
                  <a:rPr sz="2400" i="1" dirty="0">
                    <a:latin typeface="STIXGeneral"/>
                    <a:cs typeface="STIXGeneral"/>
                  </a:rPr>
                  <a:t>i</a:t>
                </a:r>
                <a:r>
                  <a:rPr sz="2400" dirty="0">
                    <a:latin typeface="STIXGeneral"/>
                    <a:cs typeface="STIXGeneral"/>
                  </a:rPr>
                  <a:t>=1..</a:t>
                </a:r>
                <a:r>
                  <a:rPr sz="2400" i="1" dirty="0">
                    <a:latin typeface="STIXGeneral"/>
                    <a:cs typeface="STIXGeneral"/>
                  </a:rPr>
                  <a:t>n</a:t>
                </a:r>
                <a:r>
                  <a:rPr sz="2400" dirty="0">
                    <a:latin typeface="STIXGeneral"/>
                    <a:cs typeface="STIXGeneral"/>
                  </a:rPr>
                  <a:t>+1</a:t>
                </a:r>
              </a:p>
            </p:txBody>
          </p:sp>
        </mc:Choice>
        <mc:Fallback xmlns="">
          <p:sp>
            <p:nvSpPr>
              <p:cNvPr id="3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344683"/>
                <a:ext cx="7428379" cy="4857499"/>
              </a:xfrm>
              <a:prstGeom prst="rect">
                <a:avLst/>
              </a:prstGeom>
              <a:blipFill>
                <a:blip r:embed="rId2"/>
                <a:stretch>
                  <a:fillRect l="-2218" t="-1828" b="-104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9">
            <a:extLst>
              <a:ext uri="{FF2B5EF4-FFF2-40B4-BE49-F238E27FC236}">
                <a16:creationId xmlns:a16="http://schemas.microsoft.com/office/drawing/2014/main" id="{74307929-98BE-9A4B-B939-97DFA37F2E37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4636C04-B261-B142-A4A0-42DB44CDE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865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18</a:t>
            </a:fld>
            <a:endParaRPr spc="-4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4874260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CS447: Natural Language Processing (J.</a:t>
            </a:r>
            <a:r>
              <a:rPr lang="en-US" spc="45"/>
              <a:t> </a:t>
            </a:r>
            <a:r>
              <a:rPr lang="en-US" spc="-5"/>
              <a:t>Hockenmaier)</a:t>
            </a:r>
            <a:endParaRPr spc="-4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285625"/>
            <a:ext cx="6066304" cy="507153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spc="18" dirty="0"/>
              <a:t>RNNs </a:t>
            </a:r>
            <a:r>
              <a:rPr spc="9" dirty="0"/>
              <a:t>for </a:t>
            </a:r>
            <a:r>
              <a:rPr lang="de-DE" spc="13" dirty="0"/>
              <a:t>S</a:t>
            </a:r>
            <a:r>
              <a:rPr spc="13" dirty="0" err="1"/>
              <a:t>equence</a:t>
            </a:r>
            <a:r>
              <a:rPr spc="-62" dirty="0"/>
              <a:t> </a:t>
            </a:r>
            <a:r>
              <a:rPr lang="de-DE" spc="9" dirty="0"/>
              <a:t>L</a:t>
            </a:r>
            <a:r>
              <a:rPr spc="9" dirty="0" err="1"/>
              <a:t>abeling</a:t>
            </a:r>
            <a:endParaRPr spc="9" dirty="0"/>
          </a:p>
        </p:txBody>
      </p:sp>
      <p:sp>
        <p:nvSpPr>
          <p:cNvPr id="3" name="object 3"/>
          <p:cNvSpPr txBox="1"/>
          <p:nvPr/>
        </p:nvSpPr>
        <p:spPr>
          <a:xfrm>
            <a:off x="683568" y="1276636"/>
            <a:ext cx="7429500" cy="4946562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354106" marR="4483" indent="-342900">
              <a:spcBef>
                <a:spcPts val="119"/>
              </a:spcBef>
              <a:buFont typeface="Arial" panose="020B0604020202020204" pitchFamily="34" charset="0"/>
              <a:buChar char="•"/>
            </a:pPr>
            <a:r>
              <a:rPr sz="2400" spc="9" dirty="0">
                <a:latin typeface="Helvetica"/>
                <a:cs typeface="Helvetica"/>
              </a:rPr>
              <a:t>In </a:t>
            </a:r>
            <a:r>
              <a:rPr sz="2400" spc="13" dirty="0">
                <a:latin typeface="Helvetica"/>
                <a:cs typeface="Helvetica"/>
              </a:rPr>
              <a:t>sequence </a:t>
            </a:r>
            <a:r>
              <a:rPr sz="2400" spc="9" dirty="0">
                <a:latin typeface="Helvetica"/>
                <a:cs typeface="Helvetica"/>
              </a:rPr>
              <a:t>labeling, </a:t>
            </a:r>
            <a:r>
              <a:rPr sz="2400" spc="18" dirty="0">
                <a:latin typeface="Helvetica"/>
                <a:cs typeface="Helvetica"/>
              </a:rPr>
              <a:t>we </a:t>
            </a:r>
            <a:r>
              <a:rPr sz="2400" spc="13" dirty="0">
                <a:latin typeface="Helvetica"/>
                <a:cs typeface="Helvetica"/>
              </a:rPr>
              <a:t>want </a:t>
            </a:r>
            <a:r>
              <a:rPr sz="2400" spc="9" dirty="0">
                <a:latin typeface="Helvetica"/>
                <a:cs typeface="Helvetica"/>
              </a:rPr>
              <a:t>to </a:t>
            </a:r>
            <a:r>
              <a:rPr sz="2400" spc="13" dirty="0">
                <a:latin typeface="Helvetica"/>
                <a:cs typeface="Helvetica"/>
              </a:rPr>
              <a:t>assign a </a:t>
            </a:r>
            <a:r>
              <a:rPr sz="2400" spc="9" dirty="0">
                <a:latin typeface="Helvetica"/>
                <a:cs typeface="Helvetica"/>
              </a:rPr>
              <a:t>label </a:t>
            </a:r>
            <a:r>
              <a:rPr sz="2400" spc="13" dirty="0">
                <a:latin typeface="Helvetica"/>
                <a:cs typeface="Helvetica"/>
              </a:rPr>
              <a:t>or </a:t>
            </a:r>
            <a:r>
              <a:rPr sz="2400" spc="9" dirty="0">
                <a:latin typeface="Helvetica"/>
                <a:cs typeface="Helvetica"/>
              </a:rPr>
              <a:t>tag  </a:t>
            </a:r>
            <a:r>
              <a:rPr sz="2400" spc="4" dirty="0">
                <a:latin typeface="Helvetica"/>
                <a:cs typeface="Helvetica"/>
              </a:rPr>
              <a:t>t</a:t>
            </a:r>
            <a:r>
              <a:rPr sz="2400" spc="6" baseline="-6006" dirty="0">
                <a:latin typeface="Helvetica"/>
                <a:cs typeface="Helvetica"/>
              </a:rPr>
              <a:t>i </a:t>
            </a:r>
            <a:r>
              <a:rPr sz="2400" spc="9" dirty="0">
                <a:latin typeface="Helvetica"/>
                <a:cs typeface="Helvetica"/>
              </a:rPr>
              <a:t>to </a:t>
            </a:r>
            <a:r>
              <a:rPr sz="2400" spc="13" dirty="0">
                <a:latin typeface="Helvetica"/>
                <a:cs typeface="Helvetica"/>
              </a:rPr>
              <a:t>each word</a:t>
            </a:r>
            <a:r>
              <a:rPr sz="2400" spc="-238" dirty="0">
                <a:latin typeface="Helvetica"/>
                <a:cs typeface="Helvetica"/>
              </a:rPr>
              <a:t> </a:t>
            </a:r>
            <a:r>
              <a:rPr sz="2400" spc="9" dirty="0">
                <a:latin typeface="Helvetica"/>
                <a:cs typeface="Helvetica"/>
              </a:rPr>
              <a:t>w</a:t>
            </a:r>
            <a:r>
              <a:rPr sz="2400" spc="13" baseline="-6006" dirty="0">
                <a:latin typeface="Helvetica"/>
                <a:cs typeface="Helvetica"/>
              </a:rPr>
              <a:t>i</a:t>
            </a:r>
            <a:endParaRPr sz="2400" baseline="-6006" dirty="0">
              <a:latin typeface="Helvetica"/>
              <a:cs typeface="Helvetica"/>
            </a:endParaRPr>
          </a:p>
          <a:p>
            <a:pPr marL="457200" indent="-457200">
              <a:spcBef>
                <a:spcPts val="4"/>
              </a:spcBef>
              <a:buFont typeface="Arial" panose="020B0604020202020204" pitchFamily="34" charset="0"/>
              <a:buChar char="•"/>
            </a:pPr>
            <a:endParaRPr sz="2400" dirty="0">
              <a:latin typeface="Times New Roman"/>
              <a:cs typeface="Times New Roman"/>
            </a:endParaRPr>
          </a:p>
          <a:p>
            <a:pPr marL="354106" marR="392227" indent="-342900">
              <a:buFont typeface="Arial" panose="020B0604020202020204" pitchFamily="34" charset="0"/>
              <a:buChar char="•"/>
            </a:pPr>
            <a:r>
              <a:rPr sz="2400" spc="18" dirty="0">
                <a:latin typeface="Helvetica"/>
                <a:cs typeface="Helvetica"/>
              </a:rPr>
              <a:t>Now </a:t>
            </a:r>
            <a:r>
              <a:rPr sz="2400" spc="9" dirty="0">
                <a:latin typeface="Helvetica"/>
                <a:cs typeface="Helvetica"/>
              </a:rPr>
              <a:t>the </a:t>
            </a:r>
            <a:r>
              <a:rPr sz="2400" spc="13" dirty="0">
                <a:latin typeface="Helvetica"/>
                <a:cs typeface="Helvetica"/>
              </a:rPr>
              <a:t>output </a:t>
            </a:r>
            <a:r>
              <a:rPr sz="2400" spc="9" dirty="0">
                <a:latin typeface="Helvetica"/>
                <a:cs typeface="Helvetica"/>
              </a:rPr>
              <a:t>layer </a:t>
            </a:r>
            <a:r>
              <a:rPr sz="2400" spc="13" dirty="0">
                <a:latin typeface="Helvetica"/>
                <a:cs typeface="Helvetica"/>
              </a:rPr>
              <a:t>gives a </a:t>
            </a:r>
            <a:r>
              <a:rPr sz="2400" spc="9" dirty="0">
                <a:latin typeface="Helvetica"/>
                <a:cs typeface="Helvetica"/>
              </a:rPr>
              <a:t>distribution </a:t>
            </a:r>
            <a:r>
              <a:rPr sz="2400" spc="13" dirty="0">
                <a:latin typeface="Helvetica"/>
                <a:cs typeface="Helvetica"/>
              </a:rPr>
              <a:t>over </a:t>
            </a:r>
            <a:r>
              <a:rPr sz="2400" spc="9" dirty="0">
                <a:latin typeface="Helvetica"/>
                <a:cs typeface="Helvetica"/>
              </a:rPr>
              <a:t>the</a:t>
            </a:r>
            <a:r>
              <a:rPr sz="2400" spc="-88" dirty="0">
                <a:latin typeface="Helvetica"/>
                <a:cs typeface="Helvetica"/>
              </a:rPr>
              <a:t> </a:t>
            </a:r>
            <a:r>
              <a:rPr sz="2400" spc="18" dirty="0">
                <a:latin typeface="Helvetica"/>
                <a:cs typeface="Helvetica"/>
              </a:rPr>
              <a:t>T  </a:t>
            </a:r>
            <a:r>
              <a:rPr sz="2400" spc="13" dirty="0">
                <a:latin typeface="Helvetica"/>
                <a:cs typeface="Helvetica"/>
              </a:rPr>
              <a:t>possible</a:t>
            </a:r>
            <a:r>
              <a:rPr sz="2400" dirty="0">
                <a:latin typeface="Helvetica"/>
                <a:cs typeface="Helvetica"/>
              </a:rPr>
              <a:t> </a:t>
            </a:r>
            <a:r>
              <a:rPr sz="2400" spc="9" dirty="0">
                <a:latin typeface="Helvetica"/>
                <a:cs typeface="Helvetica"/>
              </a:rPr>
              <a:t>tags.</a:t>
            </a:r>
            <a:endParaRPr sz="2400" dirty="0">
              <a:latin typeface="Helvetica"/>
              <a:cs typeface="Helvetica"/>
            </a:endParaRPr>
          </a:p>
          <a:p>
            <a:pPr marL="457200" indent="-457200">
              <a:spcBef>
                <a:spcPts val="9"/>
              </a:spcBef>
              <a:buFont typeface="Arial" panose="020B0604020202020204" pitchFamily="34" charset="0"/>
              <a:buChar char="•"/>
            </a:pPr>
            <a:endParaRPr sz="2400" dirty="0">
              <a:latin typeface="Times New Roman"/>
              <a:cs typeface="Times New Roman"/>
            </a:endParaRPr>
          </a:p>
          <a:p>
            <a:pPr marL="354106" marR="819754" indent="-342900">
              <a:buFont typeface="Arial" panose="020B0604020202020204" pitchFamily="34" charset="0"/>
              <a:buChar char="•"/>
            </a:pPr>
            <a:r>
              <a:rPr sz="2400" spc="13" dirty="0">
                <a:latin typeface="Helvetica"/>
                <a:cs typeface="Helvetica"/>
              </a:rPr>
              <a:t>The hidden </a:t>
            </a:r>
            <a:r>
              <a:rPr sz="2400" spc="9" dirty="0">
                <a:latin typeface="Helvetica"/>
                <a:cs typeface="Helvetica"/>
              </a:rPr>
              <a:t>layer </a:t>
            </a:r>
            <a:r>
              <a:rPr sz="2400" spc="13" dirty="0">
                <a:latin typeface="Helvetica"/>
                <a:cs typeface="Helvetica"/>
              </a:rPr>
              <a:t>contains </a:t>
            </a:r>
            <a:r>
              <a:rPr sz="2400" spc="9" dirty="0">
                <a:latin typeface="Helvetica"/>
                <a:cs typeface="Helvetica"/>
              </a:rPr>
              <a:t>information </a:t>
            </a:r>
            <a:r>
              <a:rPr sz="2400" spc="13" dirty="0">
                <a:latin typeface="Helvetica"/>
                <a:cs typeface="Helvetica"/>
              </a:rPr>
              <a:t>about </a:t>
            </a:r>
            <a:r>
              <a:rPr sz="2400" spc="9" dirty="0">
                <a:latin typeface="Helvetica"/>
                <a:cs typeface="Helvetica"/>
              </a:rPr>
              <a:t>the  </a:t>
            </a:r>
            <a:r>
              <a:rPr sz="2400" spc="13" dirty="0">
                <a:latin typeface="Helvetica"/>
                <a:cs typeface="Helvetica"/>
              </a:rPr>
              <a:t>previous words and </a:t>
            </a:r>
            <a:r>
              <a:rPr sz="2400" spc="9" dirty="0">
                <a:latin typeface="Helvetica"/>
                <a:cs typeface="Helvetica"/>
              </a:rPr>
              <a:t>the </a:t>
            </a:r>
            <a:r>
              <a:rPr sz="2400" spc="13" dirty="0">
                <a:latin typeface="Helvetica"/>
                <a:cs typeface="Helvetica"/>
              </a:rPr>
              <a:t>previous</a:t>
            </a:r>
            <a:r>
              <a:rPr sz="2400" spc="-31" dirty="0">
                <a:latin typeface="Helvetica"/>
                <a:cs typeface="Helvetica"/>
              </a:rPr>
              <a:t> </a:t>
            </a:r>
            <a:r>
              <a:rPr sz="2400" spc="9" dirty="0">
                <a:latin typeface="Helvetica"/>
                <a:cs typeface="Helvetica"/>
              </a:rPr>
              <a:t>tags.</a:t>
            </a:r>
            <a:endParaRPr sz="2400" dirty="0">
              <a:latin typeface="Helvetica"/>
              <a:cs typeface="Helvetica"/>
            </a:endParaRPr>
          </a:p>
          <a:p>
            <a:pPr marL="342900" indent="-342900">
              <a:spcBef>
                <a:spcPts val="31"/>
              </a:spcBef>
              <a:buFont typeface="Arial" panose="020B0604020202020204" pitchFamily="34" charset="0"/>
              <a:buChar char="•"/>
            </a:pPr>
            <a:endParaRPr sz="2400" dirty="0">
              <a:latin typeface="Times New Roman"/>
              <a:cs typeface="Times New Roman"/>
            </a:endParaRPr>
          </a:p>
          <a:p>
            <a:pPr marL="354106" marR="5043" indent="-342900">
              <a:lnSpc>
                <a:spcPct val="103000"/>
              </a:lnSpc>
              <a:buFont typeface="Arial" panose="020B0604020202020204" pitchFamily="34" charset="0"/>
              <a:buChar char="•"/>
            </a:pPr>
            <a:r>
              <a:rPr sz="2400" spc="-119" dirty="0">
                <a:latin typeface="Helvetica"/>
                <a:cs typeface="Helvetica"/>
              </a:rPr>
              <a:t>To </a:t>
            </a:r>
            <a:r>
              <a:rPr sz="2400" spc="13" dirty="0">
                <a:latin typeface="Helvetica"/>
                <a:cs typeface="Helvetica"/>
              </a:rPr>
              <a:t>compute </a:t>
            </a:r>
            <a:r>
              <a:rPr sz="2400" spc="9" dirty="0">
                <a:latin typeface="Helvetica"/>
                <a:cs typeface="Helvetica"/>
              </a:rPr>
              <a:t>the probability of </a:t>
            </a:r>
            <a:r>
              <a:rPr sz="2400" spc="13" dirty="0">
                <a:latin typeface="Helvetica"/>
                <a:cs typeface="Helvetica"/>
              </a:rPr>
              <a:t>a </a:t>
            </a:r>
            <a:r>
              <a:rPr sz="2400" spc="9" dirty="0">
                <a:latin typeface="Helvetica"/>
                <a:cs typeface="Helvetica"/>
              </a:rPr>
              <a:t>tag </a:t>
            </a:r>
            <a:r>
              <a:rPr sz="2400" spc="13" dirty="0">
                <a:latin typeface="Helvetica"/>
                <a:cs typeface="Helvetica"/>
              </a:rPr>
              <a:t>sequence </a:t>
            </a:r>
            <a:r>
              <a:rPr sz="2400" spc="9" dirty="0">
                <a:latin typeface="Times New Roman"/>
                <a:cs typeface="Times New Roman"/>
              </a:rPr>
              <a:t>t</a:t>
            </a:r>
            <a:r>
              <a:rPr sz="2400" spc="13" baseline="-7507" dirty="0">
                <a:latin typeface="Times New Roman"/>
                <a:cs typeface="Times New Roman"/>
              </a:rPr>
              <a:t>1</a:t>
            </a:r>
            <a:r>
              <a:rPr sz="2400" spc="9" dirty="0">
                <a:latin typeface="Times New Roman"/>
                <a:cs typeface="Times New Roman"/>
              </a:rPr>
              <a:t>…t</a:t>
            </a:r>
            <a:r>
              <a:rPr sz="2400" spc="13" baseline="-7507" dirty="0">
                <a:latin typeface="Times New Roman"/>
                <a:cs typeface="Times New Roman"/>
              </a:rPr>
              <a:t>n </a:t>
            </a:r>
            <a:r>
              <a:rPr sz="2400" spc="9" dirty="0">
                <a:latin typeface="Helvetica"/>
                <a:cs typeface="Helvetica"/>
              </a:rPr>
              <a:t>for  </a:t>
            </a:r>
            <a:r>
              <a:rPr sz="2400" spc="13" dirty="0">
                <a:latin typeface="Helvetica"/>
                <a:cs typeface="Helvetica"/>
              </a:rPr>
              <a:t>a given </a:t>
            </a:r>
            <a:r>
              <a:rPr sz="2400" spc="9" dirty="0">
                <a:latin typeface="Helvetica"/>
                <a:cs typeface="Helvetica"/>
              </a:rPr>
              <a:t>string </a:t>
            </a:r>
            <a:r>
              <a:rPr sz="2400" spc="13" dirty="0">
                <a:latin typeface="Times New Roman"/>
                <a:cs typeface="Times New Roman"/>
              </a:rPr>
              <a:t>w</a:t>
            </a:r>
            <a:r>
              <a:rPr sz="2400" spc="19" baseline="-7507" dirty="0">
                <a:latin typeface="Times New Roman"/>
                <a:cs typeface="Times New Roman"/>
              </a:rPr>
              <a:t>1</a:t>
            </a:r>
            <a:r>
              <a:rPr sz="2400" spc="13" dirty="0">
                <a:latin typeface="Times New Roman"/>
                <a:cs typeface="Times New Roman"/>
              </a:rPr>
              <a:t>…w</a:t>
            </a:r>
            <a:r>
              <a:rPr sz="2400" spc="19" baseline="-7507" dirty="0">
                <a:latin typeface="Times New Roman"/>
                <a:cs typeface="Times New Roman"/>
              </a:rPr>
              <a:t>n </a:t>
            </a:r>
            <a:r>
              <a:rPr sz="2400" spc="13" dirty="0">
                <a:latin typeface="Helvetica"/>
                <a:cs typeface="Helvetica"/>
              </a:rPr>
              <a:t>feed </a:t>
            </a:r>
            <a:r>
              <a:rPr sz="2400" spc="9" dirty="0">
                <a:latin typeface="Helvetica"/>
                <a:cs typeface="Helvetica"/>
              </a:rPr>
              <a:t>in </a:t>
            </a:r>
            <a:r>
              <a:rPr sz="2400" spc="9" dirty="0">
                <a:latin typeface="Times New Roman"/>
                <a:cs typeface="Times New Roman"/>
              </a:rPr>
              <a:t>w</a:t>
            </a:r>
            <a:r>
              <a:rPr sz="2400" spc="13" baseline="-7507" dirty="0">
                <a:latin typeface="Times New Roman"/>
                <a:cs typeface="Times New Roman"/>
              </a:rPr>
              <a:t>i </a:t>
            </a:r>
            <a:r>
              <a:rPr sz="2400" spc="13" dirty="0">
                <a:latin typeface="Helvetica"/>
                <a:cs typeface="Helvetica"/>
              </a:rPr>
              <a:t>(and possibly </a:t>
            </a:r>
            <a:br>
              <a:rPr lang="de-DE" sz="2400" spc="13" dirty="0">
                <a:latin typeface="Helvetica"/>
                <a:cs typeface="Helvetica"/>
              </a:rPr>
            </a:b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baseline="-7507" dirty="0">
                <a:latin typeface="Times New Roman"/>
                <a:cs typeface="Times New Roman"/>
              </a:rPr>
              <a:t>i-1</a:t>
            </a:r>
            <a:r>
              <a:rPr sz="2400" dirty="0">
                <a:latin typeface="Helvetica"/>
                <a:cs typeface="Helvetica"/>
              </a:rPr>
              <a:t>) </a:t>
            </a:r>
            <a:r>
              <a:rPr sz="2400" spc="13" dirty="0">
                <a:latin typeface="Helvetica"/>
                <a:cs typeface="Helvetica"/>
              </a:rPr>
              <a:t>as  </a:t>
            </a:r>
            <a:r>
              <a:rPr sz="2400" spc="9" dirty="0">
                <a:latin typeface="Helvetica"/>
                <a:cs typeface="Helvetica"/>
              </a:rPr>
              <a:t>input at </a:t>
            </a:r>
            <a:r>
              <a:rPr sz="2400" spc="13" dirty="0">
                <a:latin typeface="Helvetica"/>
                <a:cs typeface="Helvetica"/>
              </a:rPr>
              <a:t>time step </a:t>
            </a:r>
            <a:r>
              <a:rPr sz="2400" spc="4" dirty="0">
                <a:latin typeface="Times New Roman"/>
                <a:cs typeface="Times New Roman"/>
              </a:rPr>
              <a:t>i </a:t>
            </a:r>
            <a:r>
              <a:rPr sz="2400" spc="13" dirty="0">
                <a:latin typeface="Helvetica"/>
                <a:cs typeface="Helvetica"/>
              </a:rPr>
              <a:t>and compute </a:t>
            </a:r>
            <a:br>
              <a:rPr lang="de-DE" sz="2400" spc="13" dirty="0">
                <a:latin typeface="Helvetica"/>
                <a:cs typeface="Helvetica"/>
              </a:rPr>
            </a:br>
            <a:r>
              <a:rPr sz="2400" spc="4" dirty="0">
                <a:latin typeface="Times New Roman"/>
                <a:cs typeface="Times New Roman"/>
              </a:rPr>
              <a:t>P(t</a:t>
            </a:r>
            <a:r>
              <a:rPr sz="2400" spc="6" baseline="-7507" dirty="0">
                <a:latin typeface="Times New Roman"/>
                <a:cs typeface="Times New Roman"/>
              </a:rPr>
              <a:t>i </a:t>
            </a:r>
            <a:r>
              <a:rPr sz="2400" spc="4" dirty="0">
                <a:latin typeface="Times New Roman"/>
                <a:cs typeface="Times New Roman"/>
              </a:rPr>
              <a:t>| </a:t>
            </a:r>
            <a:r>
              <a:rPr sz="2400" spc="9" dirty="0">
                <a:latin typeface="Times New Roman"/>
                <a:cs typeface="Times New Roman"/>
              </a:rPr>
              <a:t>w</a:t>
            </a:r>
            <a:r>
              <a:rPr sz="2400" spc="13" baseline="-7507" dirty="0">
                <a:latin typeface="Times New Roman"/>
                <a:cs typeface="Times New Roman"/>
              </a:rPr>
              <a:t>1</a:t>
            </a:r>
            <a:r>
              <a:rPr sz="2400" spc="9" dirty="0">
                <a:latin typeface="Times New Roman"/>
                <a:cs typeface="Times New Roman"/>
              </a:rPr>
              <a:t>…w</a:t>
            </a:r>
            <a:r>
              <a:rPr sz="2400" spc="13" baseline="-7507" dirty="0">
                <a:latin typeface="Times New Roman"/>
                <a:cs typeface="Times New Roman"/>
              </a:rPr>
              <a:t>i-1</a:t>
            </a:r>
            <a:r>
              <a:rPr sz="2400" spc="9" dirty="0">
                <a:latin typeface="Times New Roman"/>
                <a:cs typeface="Times New Roman"/>
              </a:rPr>
              <a:t>,</a:t>
            </a:r>
            <a:r>
              <a:rPr sz="2400" spc="57" dirty="0">
                <a:latin typeface="Times New Roman"/>
                <a:cs typeface="Times New Roman"/>
              </a:rPr>
              <a:t> </a:t>
            </a:r>
            <a:r>
              <a:rPr sz="2400" spc="4" dirty="0">
                <a:latin typeface="Times New Roman"/>
                <a:cs typeface="Times New Roman"/>
              </a:rPr>
              <a:t>t</a:t>
            </a:r>
            <a:r>
              <a:rPr sz="2400" spc="6" baseline="-7507" dirty="0">
                <a:latin typeface="Times New Roman"/>
                <a:cs typeface="Times New Roman"/>
              </a:rPr>
              <a:t>1</a:t>
            </a:r>
            <a:r>
              <a:rPr sz="2400" spc="4" dirty="0">
                <a:latin typeface="Times New Roman"/>
                <a:cs typeface="Times New Roman"/>
              </a:rPr>
              <a:t>…t</a:t>
            </a:r>
            <a:r>
              <a:rPr sz="2400" spc="6" baseline="-7507" dirty="0">
                <a:latin typeface="Times New Roman"/>
                <a:cs typeface="Times New Roman"/>
              </a:rPr>
              <a:t>i-1</a:t>
            </a:r>
            <a:r>
              <a:rPr sz="2400" spc="4" dirty="0">
                <a:latin typeface="Times New Roman"/>
                <a:cs typeface="Times New Roman"/>
              </a:rPr>
              <a:t>)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ABB4BD0D-0620-3F4C-ABA5-E0C2C0AF72BF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EC0735E-75EC-2E4C-97DB-22B835AE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368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3217" y="272374"/>
            <a:ext cx="7388037" cy="507153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spc="13" dirty="0"/>
              <a:t>Basic </a:t>
            </a:r>
            <a:r>
              <a:rPr spc="18" dirty="0"/>
              <a:t>RNNs </a:t>
            </a:r>
            <a:r>
              <a:rPr spc="9" dirty="0"/>
              <a:t>for </a:t>
            </a:r>
            <a:r>
              <a:rPr lang="de-DE" spc="13" dirty="0"/>
              <a:t>S</a:t>
            </a:r>
            <a:r>
              <a:rPr spc="13" dirty="0" err="1"/>
              <a:t>equence</a:t>
            </a:r>
            <a:r>
              <a:rPr spc="-66" dirty="0"/>
              <a:t> </a:t>
            </a:r>
            <a:r>
              <a:rPr lang="de-DE" spc="9" dirty="0"/>
              <a:t>L</a:t>
            </a:r>
            <a:r>
              <a:rPr spc="9" dirty="0" err="1"/>
              <a:t>abeling</a:t>
            </a:r>
            <a:endParaRPr spc="9" dirty="0"/>
          </a:p>
        </p:txBody>
      </p:sp>
      <p:sp>
        <p:nvSpPr>
          <p:cNvPr id="3" name="object 3"/>
          <p:cNvSpPr txBox="1"/>
          <p:nvPr/>
        </p:nvSpPr>
        <p:spPr>
          <a:xfrm>
            <a:off x="829235" y="1413692"/>
            <a:ext cx="7307356" cy="388776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2427" spc="13" dirty="0">
                <a:latin typeface="Helvetica"/>
                <a:cs typeface="Helvetica"/>
              </a:rPr>
              <a:t>Each time step has a </a:t>
            </a:r>
            <a:r>
              <a:rPr sz="2427" spc="9" dirty="0">
                <a:latin typeface="Helvetica"/>
                <a:cs typeface="Helvetica"/>
              </a:rPr>
              <a:t>distribution </a:t>
            </a:r>
            <a:r>
              <a:rPr sz="2427" spc="13" dirty="0">
                <a:latin typeface="Helvetica"/>
                <a:cs typeface="Helvetica"/>
              </a:rPr>
              <a:t>over output</a:t>
            </a:r>
            <a:r>
              <a:rPr sz="2427" spc="-57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classes</a:t>
            </a:r>
            <a:endParaRPr sz="2427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9236" y="4764251"/>
            <a:ext cx="7342654" cy="763142"/>
          </a:xfrm>
          <a:prstGeom prst="rect">
            <a:avLst/>
          </a:prstGeom>
        </p:spPr>
        <p:txBody>
          <a:bodyPr vert="horz" wrap="square" lIns="0" tIns="3922" rIns="0" bIns="0" rtlCol="0">
            <a:spAutoFit/>
          </a:bodyPr>
          <a:lstStyle/>
          <a:p>
            <a:pPr marL="11206" marR="4483">
              <a:lnSpc>
                <a:spcPct val="103000"/>
              </a:lnSpc>
              <a:spcBef>
                <a:spcPts val="31"/>
              </a:spcBef>
            </a:pPr>
            <a:r>
              <a:rPr sz="2427" spc="13" dirty="0">
                <a:latin typeface="Helvetica"/>
                <a:cs typeface="Helvetica"/>
              </a:rPr>
              <a:t>Extension: add a </a:t>
            </a:r>
            <a:r>
              <a:rPr lang="de-DE" sz="2427" spc="13" dirty="0">
                <a:latin typeface="Helvetica"/>
                <a:cs typeface="Helvetica"/>
              </a:rPr>
              <a:t>HMM/</a:t>
            </a:r>
            <a:r>
              <a:rPr sz="2427" spc="18" dirty="0">
                <a:latin typeface="Helvetica"/>
                <a:cs typeface="Helvetica"/>
              </a:rPr>
              <a:t>CRF </a:t>
            </a:r>
            <a:r>
              <a:rPr sz="2427" spc="9" dirty="0">
                <a:latin typeface="Helvetica"/>
                <a:cs typeface="Helvetica"/>
              </a:rPr>
              <a:t>layer to </a:t>
            </a:r>
            <a:r>
              <a:rPr sz="2427" spc="13" dirty="0">
                <a:latin typeface="Helvetica"/>
                <a:cs typeface="Helvetica"/>
              </a:rPr>
              <a:t>capture</a:t>
            </a:r>
            <a:r>
              <a:rPr sz="2427" spc="-44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dependencies  </a:t>
            </a:r>
            <a:r>
              <a:rPr sz="2427" spc="18" dirty="0">
                <a:latin typeface="Helvetica"/>
                <a:cs typeface="Helvetica"/>
              </a:rPr>
              <a:t>among </a:t>
            </a:r>
            <a:r>
              <a:rPr sz="2427" spc="13" dirty="0">
                <a:latin typeface="Helvetica"/>
                <a:cs typeface="Helvetica"/>
              </a:rPr>
              <a:t>labels </a:t>
            </a:r>
            <a:r>
              <a:rPr sz="2427" spc="9" dirty="0">
                <a:latin typeface="Helvetica"/>
                <a:cs typeface="Helvetica"/>
              </a:rPr>
              <a:t>of </a:t>
            </a:r>
            <a:r>
              <a:rPr sz="2427" spc="13" dirty="0">
                <a:latin typeface="Helvetica"/>
                <a:cs typeface="Helvetica"/>
              </a:rPr>
              <a:t>adjacent</a:t>
            </a:r>
            <a:r>
              <a:rPr sz="2427" spc="-31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tokens.</a:t>
            </a:r>
            <a:endParaRPr sz="2427" dirty="0"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38561" y="2182980"/>
            <a:ext cx="798979" cy="399490"/>
          </a:xfrm>
          <a:custGeom>
            <a:avLst/>
            <a:gdLst/>
            <a:ahLst/>
            <a:cxnLst/>
            <a:rect l="l" t="t" r="r" b="b"/>
            <a:pathLst>
              <a:path w="905510" h="452755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905479" y="377282"/>
                </a:lnTo>
                <a:lnTo>
                  <a:pt x="899549" y="406654"/>
                </a:lnTo>
                <a:lnTo>
                  <a:pt x="883378" y="430638"/>
                </a:lnTo>
                <a:lnTo>
                  <a:pt x="859393" y="446809"/>
                </a:lnTo>
                <a:lnTo>
                  <a:pt x="830022" y="452739"/>
                </a:lnTo>
                <a:lnTo>
                  <a:pt x="75456" y="452739"/>
                </a:lnTo>
                <a:lnTo>
                  <a:pt x="46085" y="446809"/>
                </a:lnTo>
                <a:lnTo>
                  <a:pt x="22100" y="430638"/>
                </a:lnTo>
                <a:lnTo>
                  <a:pt x="5929" y="406654"/>
                </a:lnTo>
                <a:lnTo>
                  <a:pt x="0" y="377282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38561" y="4047202"/>
            <a:ext cx="798979" cy="133350"/>
          </a:xfrm>
          <a:custGeom>
            <a:avLst/>
            <a:gdLst/>
            <a:ahLst/>
            <a:cxnLst/>
            <a:rect l="l" t="t" r="r" b="b"/>
            <a:pathLst>
              <a:path w="905510" h="151129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899549" y="104827"/>
                </a:lnTo>
                <a:lnTo>
                  <a:pt x="883378" y="128812"/>
                </a:lnTo>
                <a:lnTo>
                  <a:pt x="859393" y="144983"/>
                </a:lnTo>
                <a:lnTo>
                  <a:pt x="830022" y="150913"/>
                </a:lnTo>
                <a:lnTo>
                  <a:pt x="75456" y="150913"/>
                </a:lnTo>
                <a:lnTo>
                  <a:pt x="46085" y="144983"/>
                </a:lnTo>
                <a:lnTo>
                  <a:pt x="22100" y="128812"/>
                </a:lnTo>
                <a:lnTo>
                  <a:pt x="5929" y="104827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081007" y="4026943"/>
            <a:ext cx="314325" cy="154549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927" dirty="0">
                <a:latin typeface="Helvetica Neue"/>
                <a:cs typeface="Helvetica Neue"/>
              </a:rPr>
              <a:t>Janet</a:t>
            </a:r>
            <a:endParaRPr sz="927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04092" y="4047202"/>
            <a:ext cx="798979" cy="133350"/>
          </a:xfrm>
          <a:custGeom>
            <a:avLst/>
            <a:gdLst/>
            <a:ahLst/>
            <a:cxnLst/>
            <a:rect l="l" t="t" r="r" b="b"/>
            <a:pathLst>
              <a:path w="905510" h="151129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899549" y="104827"/>
                </a:lnTo>
                <a:lnTo>
                  <a:pt x="883378" y="128812"/>
                </a:lnTo>
                <a:lnTo>
                  <a:pt x="859393" y="144983"/>
                </a:lnTo>
                <a:lnTo>
                  <a:pt x="830022" y="150913"/>
                </a:lnTo>
                <a:lnTo>
                  <a:pt x="75456" y="150913"/>
                </a:lnTo>
                <a:lnTo>
                  <a:pt x="46085" y="144983"/>
                </a:lnTo>
                <a:lnTo>
                  <a:pt x="22100" y="128812"/>
                </a:lnTo>
                <a:lnTo>
                  <a:pt x="5929" y="104827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08087" y="4026943"/>
            <a:ext cx="191060" cy="154549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927" dirty="0">
                <a:latin typeface="Helvetica Neue"/>
                <a:cs typeface="Helvetica Neue"/>
              </a:rPr>
              <a:t>will</a:t>
            </a:r>
            <a:endParaRPr sz="927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69623" y="4047202"/>
            <a:ext cx="798979" cy="133350"/>
          </a:xfrm>
          <a:custGeom>
            <a:avLst/>
            <a:gdLst/>
            <a:ahLst/>
            <a:cxnLst/>
            <a:rect l="l" t="t" r="r" b="b"/>
            <a:pathLst>
              <a:path w="905510" h="151129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899549" y="104827"/>
                </a:lnTo>
                <a:lnTo>
                  <a:pt x="883378" y="128812"/>
                </a:lnTo>
                <a:lnTo>
                  <a:pt x="859393" y="144983"/>
                </a:lnTo>
                <a:lnTo>
                  <a:pt x="830022" y="150913"/>
                </a:lnTo>
                <a:lnTo>
                  <a:pt x="75456" y="150913"/>
                </a:lnTo>
                <a:lnTo>
                  <a:pt x="46085" y="144983"/>
                </a:lnTo>
                <a:lnTo>
                  <a:pt x="22100" y="128812"/>
                </a:lnTo>
                <a:lnTo>
                  <a:pt x="5929" y="104827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28522" y="4026943"/>
            <a:ext cx="281268" cy="154549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927" dirty="0">
                <a:latin typeface="Helvetica Neue"/>
                <a:cs typeface="Helvetica Neue"/>
              </a:rPr>
              <a:t>back</a:t>
            </a:r>
            <a:endParaRPr sz="927">
              <a:latin typeface="Helvetica Neue"/>
              <a:cs typeface="Helvetica Neu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15843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3"/>
                </a:lnTo>
                <a:lnTo>
                  <a:pt x="50304" y="67073"/>
                </a:lnTo>
                <a:lnTo>
                  <a:pt x="2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15843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8036" y="3654384"/>
            <a:ext cx="0" cy="393326"/>
          </a:xfrm>
          <a:custGeom>
            <a:avLst/>
            <a:gdLst/>
            <a:ahLst/>
            <a:cxnLst/>
            <a:rect l="l" t="t" r="r" b="b"/>
            <a:pathLst>
              <a:path h="445770">
                <a:moveTo>
                  <a:pt x="0" y="445193"/>
                </a:moveTo>
                <a:lnTo>
                  <a:pt x="0" y="0"/>
                </a:lnTo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15843" y="3595203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15843" y="359520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03568" y="3654384"/>
            <a:ext cx="0" cy="393326"/>
          </a:xfrm>
          <a:custGeom>
            <a:avLst/>
            <a:gdLst/>
            <a:ahLst/>
            <a:cxnLst/>
            <a:rect l="l" t="t" r="r" b="b"/>
            <a:pathLst>
              <a:path h="445770">
                <a:moveTo>
                  <a:pt x="0" y="445193"/>
                </a:moveTo>
                <a:lnTo>
                  <a:pt x="0" y="0"/>
                </a:lnTo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81375" y="3595203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1" y="0"/>
                </a:moveTo>
                <a:lnTo>
                  <a:pt x="0" y="67072"/>
                </a:lnTo>
                <a:lnTo>
                  <a:pt x="50303" y="67072"/>
                </a:lnTo>
                <a:lnTo>
                  <a:pt x="251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81375" y="359520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69100" y="3654384"/>
            <a:ext cx="0" cy="393326"/>
          </a:xfrm>
          <a:custGeom>
            <a:avLst/>
            <a:gdLst/>
            <a:ahLst/>
            <a:cxnLst/>
            <a:rect l="l" t="t" r="r" b="b"/>
            <a:pathLst>
              <a:path h="445770">
                <a:moveTo>
                  <a:pt x="0" y="445193"/>
                </a:moveTo>
                <a:lnTo>
                  <a:pt x="0" y="0"/>
                </a:lnTo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46907" y="3595203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46906" y="359520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65058" y="2479561"/>
            <a:ext cx="39781" cy="36419"/>
          </a:xfrm>
          <a:custGeom>
            <a:avLst/>
            <a:gdLst/>
            <a:ahLst/>
            <a:cxnLst/>
            <a:rect l="l" t="t" r="r" b="b"/>
            <a:pathLst>
              <a:path w="45085" h="41275">
                <a:moveTo>
                  <a:pt x="0" y="0"/>
                </a:moveTo>
                <a:lnTo>
                  <a:pt x="44832" y="0"/>
                </a:lnTo>
                <a:lnTo>
                  <a:pt x="44832" y="41158"/>
                </a:lnTo>
                <a:lnTo>
                  <a:pt x="0" y="41158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04878" y="2449298"/>
            <a:ext cx="42022" cy="66675"/>
          </a:xfrm>
          <a:custGeom>
            <a:avLst/>
            <a:gdLst/>
            <a:ahLst/>
            <a:cxnLst/>
            <a:rect l="l" t="t" r="r" b="b"/>
            <a:pathLst>
              <a:path w="47625" h="75564">
                <a:moveTo>
                  <a:pt x="0" y="0"/>
                </a:moveTo>
                <a:lnTo>
                  <a:pt x="47419" y="0"/>
                </a:lnTo>
                <a:lnTo>
                  <a:pt x="47419" y="75456"/>
                </a:lnTo>
                <a:lnTo>
                  <a:pt x="0" y="7545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65320" y="2249560"/>
            <a:ext cx="39781" cy="266700"/>
          </a:xfrm>
          <a:custGeom>
            <a:avLst/>
            <a:gdLst/>
            <a:ahLst/>
            <a:cxnLst/>
            <a:rect l="l" t="t" r="r" b="b"/>
            <a:pathLst>
              <a:path w="45085" h="302260">
                <a:moveTo>
                  <a:pt x="0" y="0"/>
                </a:moveTo>
                <a:lnTo>
                  <a:pt x="44832" y="0"/>
                </a:lnTo>
                <a:lnTo>
                  <a:pt x="44832" y="301826"/>
                </a:lnTo>
                <a:lnTo>
                  <a:pt x="0" y="30182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17379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71458" y="2365771"/>
            <a:ext cx="39781" cy="150159"/>
          </a:xfrm>
          <a:custGeom>
            <a:avLst/>
            <a:gdLst/>
            <a:ahLst/>
            <a:cxnLst/>
            <a:rect l="l" t="t" r="r" b="b"/>
            <a:pathLst>
              <a:path w="45085" h="170180">
                <a:moveTo>
                  <a:pt x="0" y="0"/>
                </a:moveTo>
                <a:lnTo>
                  <a:pt x="44832" y="0"/>
                </a:lnTo>
                <a:lnTo>
                  <a:pt x="44832" y="170120"/>
                </a:lnTo>
                <a:lnTo>
                  <a:pt x="0" y="17012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307798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53007" y="2452930"/>
            <a:ext cx="39781" cy="63313"/>
          </a:xfrm>
          <a:custGeom>
            <a:avLst/>
            <a:gdLst/>
            <a:ahLst/>
            <a:cxnLst/>
            <a:rect l="l" t="t" r="r" b="b"/>
            <a:pathLst>
              <a:path w="45085" h="71755">
                <a:moveTo>
                  <a:pt x="0" y="0"/>
                </a:moveTo>
                <a:lnTo>
                  <a:pt x="44832" y="0"/>
                </a:lnTo>
                <a:lnTo>
                  <a:pt x="44832" y="71340"/>
                </a:lnTo>
                <a:lnTo>
                  <a:pt x="0" y="7134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398216" y="2432216"/>
            <a:ext cx="39781" cy="84044"/>
          </a:xfrm>
          <a:custGeom>
            <a:avLst/>
            <a:gdLst/>
            <a:ahLst/>
            <a:cxnLst/>
            <a:rect l="l" t="t" r="r" b="b"/>
            <a:pathLst>
              <a:path w="45085" h="95250">
                <a:moveTo>
                  <a:pt x="0" y="0"/>
                </a:moveTo>
                <a:lnTo>
                  <a:pt x="44832" y="0"/>
                </a:lnTo>
                <a:lnTo>
                  <a:pt x="44832" y="94816"/>
                </a:lnTo>
                <a:lnTo>
                  <a:pt x="0" y="9481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04092" y="2182980"/>
            <a:ext cx="798979" cy="399490"/>
          </a:xfrm>
          <a:custGeom>
            <a:avLst/>
            <a:gdLst/>
            <a:ahLst/>
            <a:cxnLst/>
            <a:rect l="l" t="t" r="r" b="b"/>
            <a:pathLst>
              <a:path w="905510" h="452755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905479" y="377282"/>
                </a:lnTo>
                <a:lnTo>
                  <a:pt x="899549" y="406654"/>
                </a:lnTo>
                <a:lnTo>
                  <a:pt x="883378" y="430638"/>
                </a:lnTo>
                <a:lnTo>
                  <a:pt x="859393" y="446809"/>
                </a:lnTo>
                <a:lnTo>
                  <a:pt x="830022" y="452739"/>
                </a:lnTo>
                <a:lnTo>
                  <a:pt x="75456" y="452739"/>
                </a:lnTo>
                <a:lnTo>
                  <a:pt x="46085" y="446809"/>
                </a:lnTo>
                <a:lnTo>
                  <a:pt x="22100" y="430638"/>
                </a:lnTo>
                <a:lnTo>
                  <a:pt x="5929" y="406654"/>
                </a:lnTo>
                <a:lnTo>
                  <a:pt x="0" y="377282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81375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1" y="0"/>
                </a:moveTo>
                <a:lnTo>
                  <a:pt x="0" y="67073"/>
                </a:lnTo>
                <a:lnTo>
                  <a:pt x="50303" y="67073"/>
                </a:lnTo>
                <a:lnTo>
                  <a:pt x="251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081375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69623" y="2182980"/>
            <a:ext cx="798979" cy="399490"/>
          </a:xfrm>
          <a:custGeom>
            <a:avLst/>
            <a:gdLst/>
            <a:ahLst/>
            <a:cxnLst/>
            <a:rect l="l" t="t" r="r" b="b"/>
            <a:pathLst>
              <a:path w="905510" h="452755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905479" y="377282"/>
                </a:lnTo>
                <a:lnTo>
                  <a:pt x="899549" y="406654"/>
                </a:lnTo>
                <a:lnTo>
                  <a:pt x="883378" y="430638"/>
                </a:lnTo>
                <a:lnTo>
                  <a:pt x="859393" y="446809"/>
                </a:lnTo>
                <a:lnTo>
                  <a:pt x="830022" y="452739"/>
                </a:lnTo>
                <a:lnTo>
                  <a:pt x="75456" y="452739"/>
                </a:lnTo>
                <a:lnTo>
                  <a:pt x="46085" y="446809"/>
                </a:lnTo>
                <a:lnTo>
                  <a:pt x="22100" y="430638"/>
                </a:lnTo>
                <a:lnTo>
                  <a:pt x="5929" y="406654"/>
                </a:lnTo>
                <a:lnTo>
                  <a:pt x="0" y="377282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46907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3"/>
                </a:lnTo>
                <a:lnTo>
                  <a:pt x="50304" y="67073"/>
                </a:lnTo>
                <a:lnTo>
                  <a:pt x="2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46906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35155" y="2182980"/>
            <a:ext cx="798979" cy="399490"/>
          </a:xfrm>
          <a:custGeom>
            <a:avLst/>
            <a:gdLst/>
            <a:ahLst/>
            <a:cxnLst/>
            <a:rect l="l" t="t" r="r" b="b"/>
            <a:pathLst>
              <a:path w="905510" h="452755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905479" y="377282"/>
                </a:lnTo>
                <a:lnTo>
                  <a:pt x="899549" y="406654"/>
                </a:lnTo>
                <a:lnTo>
                  <a:pt x="883378" y="430638"/>
                </a:lnTo>
                <a:lnTo>
                  <a:pt x="859393" y="446809"/>
                </a:lnTo>
                <a:lnTo>
                  <a:pt x="830022" y="452739"/>
                </a:lnTo>
                <a:lnTo>
                  <a:pt x="75456" y="452739"/>
                </a:lnTo>
                <a:lnTo>
                  <a:pt x="46085" y="446809"/>
                </a:lnTo>
                <a:lnTo>
                  <a:pt x="22100" y="430638"/>
                </a:lnTo>
                <a:lnTo>
                  <a:pt x="5929" y="406654"/>
                </a:lnTo>
                <a:lnTo>
                  <a:pt x="0" y="377282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12437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3"/>
                </a:lnTo>
                <a:lnTo>
                  <a:pt x="50304" y="67073"/>
                </a:lnTo>
                <a:lnTo>
                  <a:pt x="2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12437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00686" y="2182980"/>
            <a:ext cx="798979" cy="399490"/>
          </a:xfrm>
          <a:custGeom>
            <a:avLst/>
            <a:gdLst/>
            <a:ahLst/>
            <a:cxnLst/>
            <a:rect l="l" t="t" r="r" b="b"/>
            <a:pathLst>
              <a:path w="905509" h="452755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905479" y="377282"/>
                </a:lnTo>
                <a:lnTo>
                  <a:pt x="899549" y="406654"/>
                </a:lnTo>
                <a:lnTo>
                  <a:pt x="883378" y="430638"/>
                </a:lnTo>
                <a:lnTo>
                  <a:pt x="859393" y="446809"/>
                </a:lnTo>
                <a:lnTo>
                  <a:pt x="830022" y="452739"/>
                </a:lnTo>
                <a:lnTo>
                  <a:pt x="75456" y="452739"/>
                </a:lnTo>
                <a:lnTo>
                  <a:pt x="46085" y="446809"/>
                </a:lnTo>
                <a:lnTo>
                  <a:pt x="22100" y="430638"/>
                </a:lnTo>
                <a:lnTo>
                  <a:pt x="5929" y="406654"/>
                </a:lnTo>
                <a:lnTo>
                  <a:pt x="0" y="377282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435155" y="4047202"/>
            <a:ext cx="798979" cy="133350"/>
          </a:xfrm>
          <a:custGeom>
            <a:avLst/>
            <a:gdLst/>
            <a:ahLst/>
            <a:cxnLst/>
            <a:rect l="l" t="t" r="r" b="b"/>
            <a:pathLst>
              <a:path w="905510" h="151129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899549" y="104827"/>
                </a:lnTo>
                <a:lnTo>
                  <a:pt x="883378" y="128812"/>
                </a:lnTo>
                <a:lnTo>
                  <a:pt x="859393" y="144983"/>
                </a:lnTo>
                <a:lnTo>
                  <a:pt x="830022" y="150913"/>
                </a:lnTo>
                <a:lnTo>
                  <a:pt x="75456" y="150913"/>
                </a:lnTo>
                <a:lnTo>
                  <a:pt x="46085" y="144983"/>
                </a:lnTo>
                <a:lnTo>
                  <a:pt x="22100" y="128812"/>
                </a:lnTo>
                <a:lnTo>
                  <a:pt x="5929" y="104827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740097" y="4026943"/>
            <a:ext cx="189379" cy="154549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927" dirty="0">
                <a:latin typeface="Helvetica Neue"/>
                <a:cs typeface="Helvetica Neue"/>
              </a:rPr>
              <a:t>the</a:t>
            </a:r>
            <a:endParaRPr sz="927">
              <a:latin typeface="Helvetica Neue"/>
              <a:cs typeface="Helvetica Neue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834631" y="3654384"/>
            <a:ext cx="0" cy="393326"/>
          </a:xfrm>
          <a:custGeom>
            <a:avLst/>
            <a:gdLst/>
            <a:ahLst/>
            <a:cxnLst/>
            <a:rect l="l" t="t" r="r" b="b"/>
            <a:pathLst>
              <a:path h="445770">
                <a:moveTo>
                  <a:pt x="0" y="445193"/>
                </a:moveTo>
                <a:lnTo>
                  <a:pt x="0" y="0"/>
                </a:lnTo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812437" y="3595203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812437" y="359520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300686" y="4047202"/>
            <a:ext cx="798979" cy="133350"/>
          </a:xfrm>
          <a:custGeom>
            <a:avLst/>
            <a:gdLst/>
            <a:ahLst/>
            <a:cxnLst/>
            <a:rect l="l" t="t" r="r" b="b"/>
            <a:pathLst>
              <a:path w="905509" h="151129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899549" y="104827"/>
                </a:lnTo>
                <a:lnTo>
                  <a:pt x="883378" y="128812"/>
                </a:lnTo>
                <a:lnTo>
                  <a:pt x="859393" y="144983"/>
                </a:lnTo>
                <a:lnTo>
                  <a:pt x="830022" y="150913"/>
                </a:lnTo>
                <a:lnTo>
                  <a:pt x="75456" y="150913"/>
                </a:lnTo>
                <a:lnTo>
                  <a:pt x="46085" y="144983"/>
                </a:lnTo>
                <a:lnTo>
                  <a:pt x="22100" y="128812"/>
                </a:lnTo>
                <a:lnTo>
                  <a:pt x="5929" y="104827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5614446" y="4026943"/>
            <a:ext cx="171450" cy="154549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927" dirty="0">
                <a:latin typeface="Helvetica Neue"/>
                <a:cs typeface="Helvetica Neue"/>
              </a:rPr>
              <a:t>bill</a:t>
            </a:r>
            <a:endParaRPr sz="927">
              <a:latin typeface="Helvetica Neue"/>
              <a:cs typeface="Helvetica Neue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700162" y="3654384"/>
            <a:ext cx="0" cy="393326"/>
          </a:xfrm>
          <a:custGeom>
            <a:avLst/>
            <a:gdLst/>
            <a:ahLst/>
            <a:cxnLst/>
            <a:rect l="l" t="t" r="r" b="b"/>
            <a:pathLst>
              <a:path h="445770">
                <a:moveTo>
                  <a:pt x="0" y="445193"/>
                </a:moveTo>
                <a:lnTo>
                  <a:pt x="0" y="0"/>
                </a:lnTo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677968" y="3595203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677969" y="359520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1" name="object 51"/>
          <p:cNvGraphicFramePr>
            <a:graphicFrameLocks noGrp="1"/>
          </p:cNvGraphicFramePr>
          <p:nvPr/>
        </p:nvGraphicFramePr>
        <p:xfrm>
          <a:off x="1834862" y="2655694"/>
          <a:ext cx="4261595" cy="9254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56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4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84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021"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Helvetica Neue"/>
                          <a:cs typeface="Helvetica Neue"/>
                        </a:rPr>
                        <a:t>RNN</a:t>
                      </a:r>
                      <a:endParaRPr sz="900">
                        <a:latin typeface="Helvetica Neue"/>
                        <a:cs typeface="Helvetica Neue"/>
                      </a:endParaRPr>
                    </a:p>
                  </a:txBody>
                  <a:tcPr marL="0" marR="0" marT="56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76D6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" name="object 52"/>
          <p:cNvSpPr/>
          <p:nvPr/>
        </p:nvSpPr>
        <p:spPr>
          <a:xfrm>
            <a:off x="5677968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3"/>
                </a:lnTo>
                <a:lnTo>
                  <a:pt x="50304" y="67073"/>
                </a:lnTo>
                <a:lnTo>
                  <a:pt x="2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677969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769362" y="2479561"/>
            <a:ext cx="39781" cy="36419"/>
          </a:xfrm>
          <a:custGeom>
            <a:avLst/>
            <a:gdLst/>
            <a:ahLst/>
            <a:cxnLst/>
            <a:rect l="l" t="t" r="r" b="b"/>
            <a:pathLst>
              <a:path w="45085" h="41275">
                <a:moveTo>
                  <a:pt x="0" y="0"/>
                </a:moveTo>
                <a:lnTo>
                  <a:pt x="44832" y="0"/>
                </a:lnTo>
                <a:lnTo>
                  <a:pt x="44832" y="41158"/>
                </a:lnTo>
                <a:lnTo>
                  <a:pt x="0" y="41158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814571" y="2452930"/>
            <a:ext cx="39781" cy="63313"/>
          </a:xfrm>
          <a:custGeom>
            <a:avLst/>
            <a:gdLst/>
            <a:ahLst/>
            <a:cxnLst/>
            <a:rect l="l" t="t" r="r" b="b"/>
            <a:pathLst>
              <a:path w="45085" h="71755">
                <a:moveTo>
                  <a:pt x="0" y="0"/>
                </a:moveTo>
                <a:lnTo>
                  <a:pt x="44832" y="0"/>
                </a:lnTo>
                <a:lnTo>
                  <a:pt x="44832" y="71340"/>
                </a:lnTo>
                <a:lnTo>
                  <a:pt x="0" y="7134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969100" y="2249560"/>
            <a:ext cx="39781" cy="266700"/>
          </a:xfrm>
          <a:custGeom>
            <a:avLst/>
            <a:gdLst/>
            <a:ahLst/>
            <a:cxnLst/>
            <a:rect l="l" t="t" r="r" b="b"/>
            <a:pathLst>
              <a:path w="45085" h="302260">
                <a:moveTo>
                  <a:pt x="0" y="0"/>
                </a:moveTo>
                <a:lnTo>
                  <a:pt x="44832" y="0"/>
                </a:lnTo>
                <a:lnTo>
                  <a:pt x="44832" y="301826"/>
                </a:lnTo>
                <a:lnTo>
                  <a:pt x="0" y="30182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904990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862962" y="2365771"/>
            <a:ext cx="39781" cy="150159"/>
          </a:xfrm>
          <a:custGeom>
            <a:avLst/>
            <a:gdLst/>
            <a:ahLst/>
            <a:cxnLst/>
            <a:rect l="l" t="t" r="r" b="b"/>
            <a:pathLst>
              <a:path w="45085" h="170180">
                <a:moveTo>
                  <a:pt x="0" y="0"/>
                </a:moveTo>
                <a:lnTo>
                  <a:pt x="44832" y="0"/>
                </a:lnTo>
                <a:lnTo>
                  <a:pt x="44832" y="170120"/>
                </a:lnTo>
                <a:lnTo>
                  <a:pt x="0" y="17012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993560" y="2430366"/>
            <a:ext cx="133676" cy="87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903830" y="2479561"/>
            <a:ext cx="39781" cy="36419"/>
          </a:xfrm>
          <a:custGeom>
            <a:avLst/>
            <a:gdLst/>
            <a:ahLst/>
            <a:cxnLst/>
            <a:rect l="l" t="t" r="r" b="b"/>
            <a:pathLst>
              <a:path w="45085" h="41275">
                <a:moveTo>
                  <a:pt x="0" y="0"/>
                </a:moveTo>
                <a:lnTo>
                  <a:pt x="44832" y="0"/>
                </a:lnTo>
                <a:lnTo>
                  <a:pt x="44832" y="41158"/>
                </a:lnTo>
                <a:lnTo>
                  <a:pt x="0" y="41158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949040" y="2452930"/>
            <a:ext cx="39781" cy="63313"/>
          </a:xfrm>
          <a:custGeom>
            <a:avLst/>
            <a:gdLst/>
            <a:ahLst/>
            <a:cxnLst/>
            <a:rect l="l" t="t" r="r" b="b"/>
            <a:pathLst>
              <a:path w="45085" h="71755">
                <a:moveTo>
                  <a:pt x="0" y="0"/>
                </a:moveTo>
                <a:lnTo>
                  <a:pt x="44832" y="0"/>
                </a:lnTo>
                <a:lnTo>
                  <a:pt x="44832" y="71340"/>
                </a:lnTo>
                <a:lnTo>
                  <a:pt x="0" y="7134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994249" y="2249560"/>
            <a:ext cx="39781" cy="266700"/>
          </a:xfrm>
          <a:custGeom>
            <a:avLst/>
            <a:gdLst/>
            <a:ahLst/>
            <a:cxnLst/>
            <a:rect l="l" t="t" r="r" b="b"/>
            <a:pathLst>
              <a:path w="45085" h="302260">
                <a:moveTo>
                  <a:pt x="0" y="0"/>
                </a:moveTo>
                <a:lnTo>
                  <a:pt x="44832" y="0"/>
                </a:lnTo>
                <a:lnTo>
                  <a:pt x="44832" y="301826"/>
                </a:lnTo>
                <a:lnTo>
                  <a:pt x="0" y="30182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39458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84667" y="2365771"/>
            <a:ext cx="39781" cy="150159"/>
          </a:xfrm>
          <a:custGeom>
            <a:avLst/>
            <a:gdLst/>
            <a:ahLst/>
            <a:cxnLst/>
            <a:rect l="l" t="t" r="r" b="b"/>
            <a:pathLst>
              <a:path w="45085" h="170180">
                <a:moveTo>
                  <a:pt x="0" y="0"/>
                </a:moveTo>
                <a:lnTo>
                  <a:pt x="44832" y="0"/>
                </a:lnTo>
                <a:lnTo>
                  <a:pt x="44832" y="170120"/>
                </a:lnTo>
                <a:lnTo>
                  <a:pt x="0" y="17012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129877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175087" y="2452930"/>
            <a:ext cx="39781" cy="63313"/>
          </a:xfrm>
          <a:custGeom>
            <a:avLst/>
            <a:gdLst/>
            <a:ahLst/>
            <a:cxnLst/>
            <a:rect l="l" t="t" r="r" b="b"/>
            <a:pathLst>
              <a:path w="45085" h="71755">
                <a:moveTo>
                  <a:pt x="0" y="0"/>
                </a:moveTo>
                <a:lnTo>
                  <a:pt x="44832" y="0"/>
                </a:lnTo>
                <a:lnTo>
                  <a:pt x="44832" y="71340"/>
                </a:lnTo>
                <a:lnTo>
                  <a:pt x="0" y="7134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220296" y="2432216"/>
            <a:ext cx="39781" cy="84044"/>
          </a:xfrm>
          <a:custGeom>
            <a:avLst/>
            <a:gdLst/>
            <a:ahLst/>
            <a:cxnLst/>
            <a:rect l="l" t="t" r="r" b="b"/>
            <a:pathLst>
              <a:path w="45085" h="95250">
                <a:moveTo>
                  <a:pt x="0" y="0"/>
                </a:moveTo>
                <a:lnTo>
                  <a:pt x="44832" y="0"/>
                </a:lnTo>
                <a:lnTo>
                  <a:pt x="44832" y="94816"/>
                </a:lnTo>
                <a:lnTo>
                  <a:pt x="0" y="9481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500425" y="2479561"/>
            <a:ext cx="39781" cy="36419"/>
          </a:xfrm>
          <a:custGeom>
            <a:avLst/>
            <a:gdLst/>
            <a:ahLst/>
            <a:cxnLst/>
            <a:rect l="l" t="t" r="r" b="b"/>
            <a:pathLst>
              <a:path w="45085" h="41275">
                <a:moveTo>
                  <a:pt x="0" y="0"/>
                </a:moveTo>
                <a:lnTo>
                  <a:pt x="44832" y="0"/>
                </a:lnTo>
                <a:lnTo>
                  <a:pt x="44832" y="41158"/>
                </a:lnTo>
                <a:lnTo>
                  <a:pt x="0" y="41158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545635" y="2452930"/>
            <a:ext cx="39781" cy="63313"/>
          </a:xfrm>
          <a:custGeom>
            <a:avLst/>
            <a:gdLst/>
            <a:ahLst/>
            <a:cxnLst/>
            <a:rect l="l" t="t" r="r" b="b"/>
            <a:pathLst>
              <a:path w="45085" h="71755">
                <a:moveTo>
                  <a:pt x="0" y="0"/>
                </a:moveTo>
                <a:lnTo>
                  <a:pt x="44832" y="0"/>
                </a:lnTo>
                <a:lnTo>
                  <a:pt x="44832" y="71340"/>
                </a:lnTo>
                <a:lnTo>
                  <a:pt x="0" y="7134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590844" y="2249560"/>
            <a:ext cx="39781" cy="266700"/>
          </a:xfrm>
          <a:custGeom>
            <a:avLst/>
            <a:gdLst/>
            <a:ahLst/>
            <a:cxnLst/>
            <a:rect l="l" t="t" r="r" b="b"/>
            <a:pathLst>
              <a:path w="45085" h="302260">
                <a:moveTo>
                  <a:pt x="0" y="0"/>
                </a:moveTo>
                <a:lnTo>
                  <a:pt x="44832" y="0"/>
                </a:lnTo>
                <a:lnTo>
                  <a:pt x="44832" y="301826"/>
                </a:lnTo>
                <a:lnTo>
                  <a:pt x="0" y="30182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636053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681262" y="2365771"/>
            <a:ext cx="39781" cy="150159"/>
          </a:xfrm>
          <a:custGeom>
            <a:avLst/>
            <a:gdLst/>
            <a:ahLst/>
            <a:cxnLst/>
            <a:rect l="l" t="t" r="r" b="b"/>
            <a:pathLst>
              <a:path w="45085" h="170180">
                <a:moveTo>
                  <a:pt x="0" y="0"/>
                </a:moveTo>
                <a:lnTo>
                  <a:pt x="44832" y="0"/>
                </a:lnTo>
                <a:lnTo>
                  <a:pt x="44832" y="170120"/>
                </a:lnTo>
                <a:lnTo>
                  <a:pt x="0" y="17012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726472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771682" y="2452930"/>
            <a:ext cx="39781" cy="63313"/>
          </a:xfrm>
          <a:custGeom>
            <a:avLst/>
            <a:gdLst/>
            <a:ahLst/>
            <a:cxnLst/>
            <a:rect l="l" t="t" r="r" b="b"/>
            <a:pathLst>
              <a:path w="45085" h="71755">
                <a:moveTo>
                  <a:pt x="0" y="0"/>
                </a:moveTo>
                <a:lnTo>
                  <a:pt x="44832" y="0"/>
                </a:lnTo>
                <a:lnTo>
                  <a:pt x="44832" y="71340"/>
                </a:lnTo>
                <a:lnTo>
                  <a:pt x="0" y="7134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816890" y="2432216"/>
            <a:ext cx="39781" cy="84044"/>
          </a:xfrm>
          <a:custGeom>
            <a:avLst/>
            <a:gdLst/>
            <a:ahLst/>
            <a:cxnLst/>
            <a:rect l="l" t="t" r="r" b="b"/>
            <a:pathLst>
              <a:path w="45085" h="95250">
                <a:moveTo>
                  <a:pt x="0" y="0"/>
                </a:moveTo>
                <a:lnTo>
                  <a:pt x="44832" y="0"/>
                </a:lnTo>
                <a:lnTo>
                  <a:pt x="44832" y="94816"/>
                </a:lnTo>
                <a:lnTo>
                  <a:pt x="0" y="9481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678345" y="2479561"/>
            <a:ext cx="39781" cy="36419"/>
          </a:xfrm>
          <a:custGeom>
            <a:avLst/>
            <a:gdLst/>
            <a:ahLst/>
            <a:cxnLst/>
            <a:rect l="l" t="t" r="r" b="b"/>
            <a:pathLst>
              <a:path w="45085" h="41275">
                <a:moveTo>
                  <a:pt x="0" y="0"/>
                </a:moveTo>
                <a:lnTo>
                  <a:pt x="44832" y="0"/>
                </a:lnTo>
                <a:lnTo>
                  <a:pt x="44832" y="41158"/>
                </a:lnTo>
                <a:lnTo>
                  <a:pt x="0" y="41158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723554" y="2452930"/>
            <a:ext cx="39781" cy="63313"/>
          </a:xfrm>
          <a:custGeom>
            <a:avLst/>
            <a:gdLst/>
            <a:ahLst/>
            <a:cxnLst/>
            <a:rect l="l" t="t" r="r" b="b"/>
            <a:pathLst>
              <a:path w="45085" h="71755">
                <a:moveTo>
                  <a:pt x="0" y="0"/>
                </a:moveTo>
                <a:lnTo>
                  <a:pt x="44832" y="0"/>
                </a:lnTo>
                <a:lnTo>
                  <a:pt x="44832" y="71340"/>
                </a:lnTo>
                <a:lnTo>
                  <a:pt x="0" y="7134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768763" y="2249560"/>
            <a:ext cx="39781" cy="266700"/>
          </a:xfrm>
          <a:custGeom>
            <a:avLst/>
            <a:gdLst/>
            <a:ahLst/>
            <a:cxnLst/>
            <a:rect l="l" t="t" r="r" b="b"/>
            <a:pathLst>
              <a:path w="45085" h="302260">
                <a:moveTo>
                  <a:pt x="0" y="0"/>
                </a:moveTo>
                <a:lnTo>
                  <a:pt x="44832" y="0"/>
                </a:lnTo>
                <a:lnTo>
                  <a:pt x="44832" y="301826"/>
                </a:lnTo>
                <a:lnTo>
                  <a:pt x="0" y="30182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813972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859182" y="2365771"/>
            <a:ext cx="39781" cy="150159"/>
          </a:xfrm>
          <a:custGeom>
            <a:avLst/>
            <a:gdLst/>
            <a:ahLst/>
            <a:cxnLst/>
            <a:rect l="l" t="t" r="r" b="b"/>
            <a:pathLst>
              <a:path w="45085" h="170180">
                <a:moveTo>
                  <a:pt x="0" y="0"/>
                </a:moveTo>
                <a:lnTo>
                  <a:pt x="44832" y="0"/>
                </a:lnTo>
                <a:lnTo>
                  <a:pt x="44832" y="170120"/>
                </a:lnTo>
                <a:lnTo>
                  <a:pt x="0" y="17012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904392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949602" y="2452930"/>
            <a:ext cx="39781" cy="63313"/>
          </a:xfrm>
          <a:custGeom>
            <a:avLst/>
            <a:gdLst/>
            <a:ahLst/>
            <a:cxnLst/>
            <a:rect l="l" t="t" r="r" b="b"/>
            <a:pathLst>
              <a:path w="45085" h="71755">
                <a:moveTo>
                  <a:pt x="0" y="0"/>
                </a:moveTo>
                <a:lnTo>
                  <a:pt x="44832" y="0"/>
                </a:lnTo>
                <a:lnTo>
                  <a:pt x="44832" y="71340"/>
                </a:lnTo>
                <a:lnTo>
                  <a:pt x="0" y="7134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634893" y="2432216"/>
            <a:ext cx="39781" cy="84044"/>
          </a:xfrm>
          <a:custGeom>
            <a:avLst/>
            <a:gdLst/>
            <a:ahLst/>
            <a:cxnLst/>
            <a:rect l="l" t="t" r="r" b="b"/>
            <a:pathLst>
              <a:path w="45085" h="95250">
                <a:moveTo>
                  <a:pt x="0" y="0"/>
                </a:moveTo>
                <a:lnTo>
                  <a:pt x="44832" y="0"/>
                </a:lnTo>
                <a:lnTo>
                  <a:pt x="44832" y="94816"/>
                </a:lnTo>
                <a:lnTo>
                  <a:pt x="0" y="9481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19</a:t>
            </a:fld>
            <a:endParaRPr spc="-4" dirty="0"/>
          </a:p>
        </p:txBody>
      </p:sp>
      <p:sp>
        <p:nvSpPr>
          <p:cNvPr id="85" name="object 85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4874260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CS447: Natural Language Processing (J.</a:t>
            </a:r>
            <a:r>
              <a:rPr lang="en-US" spc="45"/>
              <a:t> </a:t>
            </a:r>
            <a:r>
              <a:rPr lang="en-US" spc="-5"/>
              <a:t>Hockenmaier)</a:t>
            </a:r>
            <a:endParaRPr spc="-4" dirty="0"/>
          </a:p>
        </p:txBody>
      </p:sp>
      <p:sp>
        <p:nvSpPr>
          <p:cNvPr id="86" name="object 9">
            <a:extLst>
              <a:ext uri="{FF2B5EF4-FFF2-40B4-BE49-F238E27FC236}">
                <a16:creationId xmlns:a16="http://schemas.microsoft.com/office/drawing/2014/main" id="{D237D957-CE76-F540-80DF-5AF661F4BCF7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7" name="Slide Number Placeholder 3">
            <a:extLst>
              <a:ext uri="{FF2B5EF4-FFF2-40B4-BE49-F238E27FC236}">
                <a16:creationId xmlns:a16="http://schemas.microsoft.com/office/drawing/2014/main" id="{80628B18-307C-9242-ADD0-F58EBA44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1953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F043C-AFF8-B745-87AF-CE2CCF8A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C6833-78E7-E147-8029-DF3A72E2B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579296" cy="4968875"/>
          </a:xfrm>
        </p:spPr>
        <p:txBody>
          <a:bodyPr/>
          <a:lstStyle/>
          <a:p>
            <a:pPr>
              <a:spcBef>
                <a:spcPts val="450"/>
              </a:spcBef>
            </a:pPr>
            <a:r>
              <a:rPr lang="en-US" sz="2400" spc="5" dirty="0">
                <a:latin typeface="Helvetica"/>
                <a:cs typeface="Helvetica"/>
              </a:rPr>
              <a:t>CS546: Machine Learning in </a:t>
            </a:r>
            <a:r>
              <a:rPr lang="en-US" sz="2400" spc="10" dirty="0">
                <a:latin typeface="Helvetica"/>
                <a:cs typeface="Helvetica"/>
              </a:rPr>
              <a:t>NLP </a:t>
            </a:r>
            <a:r>
              <a:rPr lang="en-US" sz="2400" spc="5" dirty="0">
                <a:latin typeface="Helvetica"/>
                <a:cs typeface="Helvetica"/>
              </a:rPr>
              <a:t>(Spring</a:t>
            </a:r>
            <a:r>
              <a:rPr lang="en-US" sz="2400" spc="-65" dirty="0">
                <a:latin typeface="Helvetica"/>
                <a:cs typeface="Helvetica"/>
              </a:rPr>
              <a:t> </a:t>
            </a:r>
            <a:r>
              <a:rPr lang="en-US" sz="2400" spc="5" dirty="0">
                <a:latin typeface="Helvetica"/>
                <a:cs typeface="Helvetica"/>
              </a:rPr>
              <a:t>2020)</a:t>
            </a:r>
            <a:endParaRPr lang="en-US" sz="2400" dirty="0">
              <a:latin typeface="Helvetica"/>
              <a:cs typeface="Helvetica"/>
            </a:endParaRPr>
          </a:p>
          <a:p>
            <a:pPr lvl="1">
              <a:spcBef>
                <a:spcPts val="450"/>
              </a:spcBef>
            </a:pPr>
            <a:r>
              <a:rPr lang="en-US" sz="1200" i="1" spc="-5" dirty="0">
                <a:latin typeface="Helvetica"/>
                <a:cs typeface="Helvetica"/>
                <a:hlinkClick r:id="rId2"/>
              </a:rPr>
              <a:t>http://courses.engr.illinois.edu/cs546/</a:t>
            </a:r>
            <a:endParaRPr lang="en-US" sz="1200" i="1" spc="-5" dirty="0">
              <a:latin typeface="Helvetica"/>
              <a:cs typeface="Helvetica"/>
            </a:endParaRPr>
          </a:p>
          <a:p>
            <a:pPr lvl="1">
              <a:spcBef>
                <a:spcPts val="450"/>
              </a:spcBef>
            </a:pPr>
            <a:r>
              <a:rPr lang="en-US" sz="1800" spc="10" dirty="0">
                <a:latin typeface="Helvetica"/>
                <a:cs typeface="Helvetica"/>
              </a:rPr>
              <a:t>Julia</a:t>
            </a:r>
            <a:r>
              <a:rPr lang="en-US" sz="1800" dirty="0">
                <a:latin typeface="Helvetica"/>
                <a:cs typeface="Helvetica"/>
              </a:rPr>
              <a:t> </a:t>
            </a:r>
            <a:r>
              <a:rPr lang="en-US" sz="1800" spc="15" dirty="0" err="1">
                <a:latin typeface="Helvetica"/>
                <a:cs typeface="Helvetica"/>
              </a:rPr>
              <a:t>Hockenmaier</a:t>
            </a:r>
            <a:r>
              <a:rPr lang="en-US" sz="1800" spc="15" dirty="0">
                <a:latin typeface="Helvetica"/>
                <a:cs typeface="Helvetica"/>
              </a:rPr>
              <a:t> </a:t>
            </a:r>
            <a:r>
              <a:rPr lang="en-US" sz="1200" spc="15" dirty="0">
                <a:latin typeface="Helvetica"/>
                <a:cs typeface="Helvetica"/>
                <a:hlinkClick r:id="rId3"/>
              </a:rPr>
              <a:t>http://juliahmr.cs.illinois.edu</a:t>
            </a:r>
            <a:r>
              <a:rPr lang="en-US" sz="1200" spc="15" dirty="0">
                <a:latin typeface="Helvetica"/>
                <a:cs typeface="Helvetica"/>
              </a:rPr>
              <a:t> </a:t>
            </a:r>
          </a:p>
          <a:p>
            <a:pPr lvl="1">
              <a:spcBef>
                <a:spcPts val="450"/>
              </a:spcBef>
            </a:pPr>
            <a:r>
              <a:rPr lang="en-US" sz="1800" spc="15" dirty="0">
                <a:latin typeface="Helvetica"/>
                <a:cs typeface="Helvetica"/>
              </a:rPr>
              <a:t>RNNs, LSTMs, </a:t>
            </a:r>
            <a:r>
              <a:rPr lang="en-US" sz="1800" spc="15" dirty="0" err="1">
                <a:latin typeface="Helvetica"/>
                <a:cs typeface="Helvetica"/>
              </a:rPr>
              <a:t>ELMo</a:t>
            </a:r>
            <a:r>
              <a:rPr lang="en-US" sz="1800" spc="15" dirty="0">
                <a:latin typeface="Helvetica"/>
                <a:cs typeface="Helvetica"/>
              </a:rPr>
              <a:t>, Transformers</a:t>
            </a:r>
          </a:p>
          <a:p>
            <a:pPr>
              <a:spcBef>
                <a:spcPts val="450"/>
              </a:spcBef>
            </a:pPr>
            <a:endParaRPr lang="en-US" sz="2400" spc="15" dirty="0">
              <a:latin typeface="Helvetica"/>
              <a:cs typeface="Helvetica"/>
            </a:endParaRPr>
          </a:p>
          <a:p>
            <a:r>
              <a:rPr lang="en-US" altLang="zh-TW" sz="2400" dirty="0"/>
              <a:t>Machine Learning (Spring 2020)</a:t>
            </a:r>
          </a:p>
          <a:p>
            <a:pPr lvl="1"/>
            <a:r>
              <a:rPr lang="en-US" altLang="zh-TW" sz="1200" dirty="0">
                <a:hlinkClick r:id="rId4"/>
              </a:rPr>
              <a:t>http://speech.ee.ntu.edu.tw/~tlkagk/courses_ML20.html</a:t>
            </a:r>
            <a:r>
              <a:rPr lang="en-US" altLang="zh-TW" sz="1200" dirty="0"/>
              <a:t> </a:t>
            </a:r>
          </a:p>
          <a:p>
            <a:pPr lvl="1"/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李宏毅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en-US" altLang="zh-TW" sz="1800" dirty="0"/>
              <a:t>Hung-</a:t>
            </a:r>
            <a:r>
              <a:rPr lang="en-US" altLang="zh-TW" sz="1800" dirty="0" err="1"/>
              <a:t>yi</a:t>
            </a:r>
            <a:r>
              <a:rPr lang="en-US" altLang="zh-TW" sz="1800" dirty="0"/>
              <a:t> Lee ) </a:t>
            </a:r>
            <a:r>
              <a:rPr lang="en-US" altLang="zh-TW" sz="1200" dirty="0">
                <a:hlinkClick r:id="rId5"/>
              </a:rPr>
              <a:t>http://speech.ee.ntu.edu.tw/~tlkagk/</a:t>
            </a:r>
            <a:r>
              <a:rPr lang="en-US" altLang="zh-TW" sz="1200" dirty="0"/>
              <a:t> </a:t>
            </a:r>
          </a:p>
          <a:p>
            <a:pPr lvl="1"/>
            <a:r>
              <a:rPr lang="en-DE" sz="2000" dirty="0"/>
              <a:t>ELMo, BERT: </a:t>
            </a:r>
            <a:r>
              <a:rPr lang="en-US" sz="1200" dirty="0">
                <a:hlinkClick r:id="rId6"/>
              </a:rPr>
              <a:t>http://speech.ee.ntu.edu.tw/~tlkagk/courses/ML_2019/Lecture/BERT%20(v3).pdf</a:t>
            </a:r>
            <a:r>
              <a:rPr lang="en-US" sz="1200" dirty="0"/>
              <a:t> </a:t>
            </a:r>
            <a:endParaRPr lang="en-DE" sz="1200" dirty="0"/>
          </a:p>
          <a:p>
            <a:endParaRPr lang="en-US" altLang="zh-TW" sz="2400" dirty="0"/>
          </a:p>
          <a:p>
            <a:pPr>
              <a:spcBef>
                <a:spcPts val="450"/>
              </a:spcBef>
            </a:pP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6C7E2-9207-8147-BA5D-CFFE4C2B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4191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297963"/>
            <a:ext cx="7144871" cy="507153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spc="18" dirty="0"/>
              <a:t>RNNs </a:t>
            </a:r>
            <a:r>
              <a:rPr spc="9" dirty="0"/>
              <a:t>for </a:t>
            </a:r>
            <a:r>
              <a:rPr lang="de-DE" spc="13" dirty="0"/>
              <a:t>S</a:t>
            </a:r>
            <a:r>
              <a:rPr spc="13" dirty="0" err="1"/>
              <a:t>equence</a:t>
            </a:r>
            <a:r>
              <a:rPr spc="-57" dirty="0"/>
              <a:t> </a:t>
            </a:r>
            <a:r>
              <a:rPr lang="de-DE" spc="9" dirty="0"/>
              <a:t>C</a:t>
            </a:r>
            <a:r>
              <a:rPr spc="9" dirty="0" err="1"/>
              <a:t>lassification</a:t>
            </a:r>
            <a:endParaRPr spc="9" dirty="0"/>
          </a:p>
        </p:txBody>
      </p:sp>
      <p:sp>
        <p:nvSpPr>
          <p:cNvPr id="3" name="object 3"/>
          <p:cNvSpPr txBox="1"/>
          <p:nvPr/>
        </p:nvSpPr>
        <p:spPr>
          <a:xfrm>
            <a:off x="829236" y="1413692"/>
            <a:ext cx="7117976" cy="228333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 marR="4483">
              <a:spcBef>
                <a:spcPts val="119"/>
              </a:spcBef>
            </a:pPr>
            <a:r>
              <a:rPr sz="2427" spc="4" dirty="0">
                <a:latin typeface="Helvetica"/>
                <a:cs typeface="Helvetica"/>
              </a:rPr>
              <a:t>If </a:t>
            </a:r>
            <a:r>
              <a:rPr sz="2427" spc="18" dirty="0">
                <a:latin typeface="Helvetica"/>
                <a:cs typeface="Helvetica"/>
              </a:rPr>
              <a:t>we </a:t>
            </a:r>
            <a:r>
              <a:rPr sz="2427" spc="9" dirty="0">
                <a:latin typeface="Helvetica"/>
                <a:cs typeface="Helvetica"/>
              </a:rPr>
              <a:t>just </a:t>
            </a:r>
            <a:r>
              <a:rPr sz="2427" spc="13" dirty="0">
                <a:latin typeface="Helvetica"/>
                <a:cs typeface="Helvetica"/>
              </a:rPr>
              <a:t>want </a:t>
            </a:r>
            <a:r>
              <a:rPr sz="2427" spc="9" dirty="0">
                <a:latin typeface="Helvetica"/>
                <a:cs typeface="Helvetica"/>
              </a:rPr>
              <a:t>to </a:t>
            </a:r>
            <a:r>
              <a:rPr sz="2427" spc="13" dirty="0">
                <a:latin typeface="Helvetica"/>
                <a:cs typeface="Helvetica"/>
              </a:rPr>
              <a:t>assign a </a:t>
            </a:r>
            <a:r>
              <a:rPr sz="2427" spc="9" dirty="0">
                <a:latin typeface="Helvetica"/>
                <a:cs typeface="Helvetica"/>
              </a:rPr>
              <a:t>label to the entire  </a:t>
            </a:r>
            <a:r>
              <a:rPr sz="2427" spc="13" dirty="0">
                <a:latin typeface="Helvetica"/>
                <a:cs typeface="Helvetica"/>
              </a:rPr>
              <a:t>sequence, </a:t>
            </a:r>
            <a:r>
              <a:rPr sz="2427" spc="18" dirty="0">
                <a:latin typeface="Helvetica"/>
                <a:cs typeface="Helvetica"/>
              </a:rPr>
              <a:t>we </a:t>
            </a:r>
            <a:r>
              <a:rPr sz="2427" spc="9" dirty="0">
                <a:latin typeface="Helvetica"/>
                <a:cs typeface="Helvetica"/>
              </a:rPr>
              <a:t>don’t </a:t>
            </a:r>
            <a:r>
              <a:rPr sz="2427" spc="13" dirty="0">
                <a:latin typeface="Helvetica"/>
                <a:cs typeface="Helvetica"/>
              </a:rPr>
              <a:t>need </a:t>
            </a:r>
            <a:r>
              <a:rPr sz="2427" spc="9" dirty="0">
                <a:latin typeface="Helvetica"/>
                <a:cs typeface="Helvetica"/>
              </a:rPr>
              <a:t>to </a:t>
            </a:r>
            <a:r>
              <a:rPr sz="2427" spc="13" dirty="0">
                <a:latin typeface="Helvetica"/>
                <a:cs typeface="Helvetica"/>
              </a:rPr>
              <a:t>produce output </a:t>
            </a:r>
            <a:r>
              <a:rPr sz="2427" spc="9" dirty="0">
                <a:latin typeface="Helvetica"/>
                <a:cs typeface="Helvetica"/>
              </a:rPr>
              <a:t>at</a:t>
            </a:r>
            <a:r>
              <a:rPr sz="2427" spc="-35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each  time </a:t>
            </a:r>
            <a:r>
              <a:rPr sz="2427" spc="9" dirty="0">
                <a:latin typeface="Helvetica"/>
                <a:cs typeface="Helvetica"/>
              </a:rPr>
              <a:t>step, </a:t>
            </a:r>
            <a:r>
              <a:rPr sz="2427" spc="13" dirty="0">
                <a:latin typeface="Helvetica"/>
                <a:cs typeface="Helvetica"/>
              </a:rPr>
              <a:t>so </a:t>
            </a:r>
            <a:r>
              <a:rPr sz="2427" spc="18" dirty="0">
                <a:latin typeface="Helvetica"/>
                <a:cs typeface="Helvetica"/>
              </a:rPr>
              <a:t>we </a:t>
            </a:r>
            <a:r>
              <a:rPr sz="2427" spc="13" dirty="0">
                <a:latin typeface="Helvetica"/>
                <a:cs typeface="Helvetica"/>
              </a:rPr>
              <a:t>can use a simpler</a:t>
            </a:r>
            <a:r>
              <a:rPr sz="2427" spc="-40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architecture.</a:t>
            </a:r>
            <a:endParaRPr sz="2427">
              <a:latin typeface="Helvetica"/>
              <a:cs typeface="Helvetica"/>
            </a:endParaRPr>
          </a:p>
          <a:p>
            <a:pPr>
              <a:spcBef>
                <a:spcPts val="4"/>
              </a:spcBef>
            </a:pPr>
            <a:endParaRPr sz="2603">
              <a:latin typeface="Times New Roman"/>
              <a:cs typeface="Times New Roman"/>
            </a:endParaRPr>
          </a:p>
          <a:p>
            <a:pPr marL="11206" marR="97495"/>
            <a:r>
              <a:rPr sz="2427" dirty="0">
                <a:latin typeface="Helvetica"/>
                <a:cs typeface="Helvetica"/>
              </a:rPr>
              <a:t>We </a:t>
            </a:r>
            <a:r>
              <a:rPr sz="2427" spc="13" dirty="0">
                <a:latin typeface="Helvetica"/>
                <a:cs typeface="Helvetica"/>
              </a:rPr>
              <a:t>can use </a:t>
            </a:r>
            <a:r>
              <a:rPr sz="2427" spc="9" dirty="0">
                <a:latin typeface="Helvetica"/>
                <a:cs typeface="Helvetica"/>
              </a:rPr>
              <a:t>the </a:t>
            </a:r>
            <a:r>
              <a:rPr sz="2427" spc="13" dirty="0">
                <a:latin typeface="Helvetica"/>
                <a:cs typeface="Helvetica"/>
              </a:rPr>
              <a:t>hidden </a:t>
            </a:r>
            <a:r>
              <a:rPr sz="2427" spc="9" dirty="0">
                <a:latin typeface="Helvetica"/>
                <a:cs typeface="Helvetica"/>
              </a:rPr>
              <a:t>state of the last </a:t>
            </a:r>
            <a:r>
              <a:rPr sz="2427" spc="13" dirty="0">
                <a:latin typeface="Helvetica"/>
                <a:cs typeface="Helvetica"/>
              </a:rPr>
              <a:t>word </a:t>
            </a:r>
            <a:r>
              <a:rPr sz="2427" spc="9" dirty="0">
                <a:latin typeface="Helvetica"/>
                <a:cs typeface="Helvetica"/>
              </a:rPr>
              <a:t>in the  </a:t>
            </a:r>
            <a:r>
              <a:rPr sz="2427" spc="13" dirty="0">
                <a:latin typeface="Helvetica"/>
                <a:cs typeface="Helvetica"/>
              </a:rPr>
              <a:t>sequence as </a:t>
            </a:r>
            <a:r>
              <a:rPr sz="2427" spc="9" dirty="0">
                <a:latin typeface="Helvetica"/>
                <a:cs typeface="Helvetica"/>
              </a:rPr>
              <a:t>input to </a:t>
            </a:r>
            <a:r>
              <a:rPr sz="2427" spc="13" dirty="0">
                <a:latin typeface="Helvetica"/>
                <a:cs typeface="Helvetica"/>
              </a:rPr>
              <a:t>a feedforward</a:t>
            </a:r>
            <a:r>
              <a:rPr sz="2427" spc="-26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net:</a:t>
            </a:r>
            <a:endParaRPr sz="2427">
              <a:latin typeface="Helvetica"/>
              <a:cs typeface="Helvetic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75232" y="3619208"/>
            <a:ext cx="4381197" cy="2687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20</a:t>
            </a:fld>
            <a:endParaRPr spc="-4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4874260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CS447: Natural Language Processing (J.</a:t>
            </a:r>
            <a:r>
              <a:rPr lang="en-US" spc="45"/>
              <a:t> </a:t>
            </a:r>
            <a:r>
              <a:rPr lang="en-US" spc="-5"/>
              <a:t>Hockenmaier)</a:t>
            </a:r>
            <a:endParaRPr spc="-4" dirty="0"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2EB5C778-9073-AF40-B2BF-EC100A93FE3A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2D423FA-5D5F-A34C-B28F-9757741CE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021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536" y="260648"/>
            <a:ext cx="3205443" cy="507153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3200" spc="13" dirty="0">
                <a:latin typeface="Helvetica"/>
                <a:cs typeface="Helvetica"/>
              </a:rPr>
              <a:t>Stacked</a:t>
            </a:r>
            <a:r>
              <a:rPr sz="3200" spc="-75" dirty="0">
                <a:latin typeface="Helvetica"/>
                <a:cs typeface="Helvetica"/>
              </a:rPr>
              <a:t> </a:t>
            </a:r>
            <a:r>
              <a:rPr sz="3200" spc="18" dirty="0">
                <a:latin typeface="Helvetica"/>
                <a:cs typeface="Helvetica"/>
              </a:rPr>
              <a:t>RNNs</a:t>
            </a:r>
            <a:endParaRPr sz="3200" dirty="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9236" y="1413692"/>
            <a:ext cx="6572809" cy="762275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 marR="4483">
              <a:spcBef>
                <a:spcPts val="119"/>
              </a:spcBef>
            </a:pPr>
            <a:r>
              <a:rPr sz="2427" dirty="0">
                <a:latin typeface="Helvetica"/>
                <a:cs typeface="Helvetica"/>
              </a:rPr>
              <a:t>We </a:t>
            </a:r>
            <a:r>
              <a:rPr sz="2427" spc="13" dirty="0">
                <a:latin typeface="Helvetica"/>
                <a:cs typeface="Helvetica"/>
              </a:rPr>
              <a:t>can create an </a:t>
            </a:r>
            <a:r>
              <a:rPr sz="2427" spc="18" dirty="0">
                <a:latin typeface="Helvetica"/>
                <a:cs typeface="Helvetica"/>
              </a:rPr>
              <a:t>RNN </a:t>
            </a:r>
            <a:r>
              <a:rPr sz="2427" spc="9" dirty="0">
                <a:latin typeface="Helvetica"/>
                <a:cs typeface="Helvetica"/>
              </a:rPr>
              <a:t>that </a:t>
            </a:r>
            <a:r>
              <a:rPr sz="2427" spc="13" dirty="0">
                <a:latin typeface="Helvetica"/>
                <a:cs typeface="Helvetica"/>
              </a:rPr>
              <a:t>has </a:t>
            </a:r>
            <a:r>
              <a:rPr sz="2427" spc="9" dirty="0">
                <a:latin typeface="Helvetica"/>
                <a:cs typeface="Helvetica"/>
              </a:rPr>
              <a:t>“vertical”</a:t>
            </a:r>
            <a:r>
              <a:rPr sz="2427" spc="-53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depth  </a:t>
            </a:r>
            <a:r>
              <a:rPr sz="2427" spc="9" dirty="0">
                <a:latin typeface="Helvetica"/>
                <a:cs typeface="Helvetica"/>
              </a:rPr>
              <a:t>(at </a:t>
            </a:r>
            <a:r>
              <a:rPr sz="2427" spc="13" dirty="0">
                <a:latin typeface="Helvetica"/>
                <a:cs typeface="Helvetica"/>
              </a:rPr>
              <a:t>each time </a:t>
            </a:r>
            <a:r>
              <a:rPr sz="2427" spc="9" dirty="0">
                <a:latin typeface="Helvetica"/>
                <a:cs typeface="Helvetica"/>
              </a:rPr>
              <a:t>step) </a:t>
            </a:r>
            <a:r>
              <a:rPr sz="2427" spc="13" dirty="0">
                <a:latin typeface="Helvetica"/>
                <a:cs typeface="Helvetica"/>
              </a:rPr>
              <a:t>by stacking </a:t>
            </a:r>
            <a:r>
              <a:rPr sz="2427" spc="9" dirty="0">
                <a:latin typeface="Helvetica"/>
                <a:cs typeface="Helvetica"/>
              </a:rPr>
              <a:t>multiple</a:t>
            </a:r>
            <a:r>
              <a:rPr sz="2427" spc="-40" dirty="0">
                <a:latin typeface="Helvetica"/>
                <a:cs typeface="Helvetica"/>
              </a:rPr>
              <a:t> </a:t>
            </a:r>
            <a:r>
              <a:rPr sz="2427" spc="18" dirty="0">
                <a:latin typeface="Helvetica"/>
                <a:cs typeface="Helvetica"/>
              </a:rPr>
              <a:t>RNNs:</a:t>
            </a:r>
            <a:endParaRPr sz="2427">
              <a:latin typeface="Helvetica"/>
              <a:cs typeface="Helvetic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16107" y="2389296"/>
            <a:ext cx="5620953" cy="3185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6B793EEB-CF86-084A-9022-5426425093C4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04BF8BD-6555-8E41-8944-B689838C66B9}"/>
              </a:ext>
            </a:extLst>
          </p:cNvPr>
          <p:cNvSpPr txBox="1">
            <a:spLocks/>
          </p:cNvSpPr>
          <p:nvPr/>
        </p:nvSpPr>
        <p:spPr>
          <a:xfrm>
            <a:off x="7956550" y="6368526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21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745889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66151-C13F-8740-BC7C-19F92DB1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Comparison with Dynamic Baysian Networks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369C5AC1-00B3-F647-911D-F5B5695D5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13" y="1607741"/>
            <a:ext cx="7881472" cy="36425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5EAC8-5F34-B749-B9D2-EDCDE59F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49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451" y="219825"/>
            <a:ext cx="4095750" cy="507153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spc="9" dirty="0"/>
              <a:t>Bidirectional</a:t>
            </a:r>
            <a:r>
              <a:rPr spc="-49" dirty="0"/>
              <a:t> </a:t>
            </a:r>
            <a:r>
              <a:rPr spc="18" dirty="0"/>
              <a:t>RNNs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9236" y="1420871"/>
            <a:ext cx="7335931" cy="1265142"/>
          </a:xfrm>
          <a:prstGeom prst="rect">
            <a:avLst/>
          </a:prstGeom>
        </p:spPr>
        <p:txBody>
          <a:bodyPr vert="horz" wrap="square" lIns="0" tIns="29135" rIns="0" bIns="0" rtlCol="0">
            <a:spAutoFit/>
          </a:bodyPr>
          <a:lstStyle/>
          <a:p>
            <a:pPr marL="11206" marR="4483">
              <a:lnSpc>
                <a:spcPts val="2382"/>
              </a:lnSpc>
              <a:spcBef>
                <a:spcPts val="229"/>
              </a:spcBef>
            </a:pPr>
            <a:r>
              <a:rPr sz="2030" spc="9" dirty="0">
                <a:latin typeface="Helvetica"/>
                <a:cs typeface="Helvetica"/>
              </a:rPr>
              <a:t>Unless we need </a:t>
            </a:r>
            <a:r>
              <a:rPr sz="2030" spc="4" dirty="0">
                <a:latin typeface="Helvetica"/>
                <a:cs typeface="Helvetica"/>
              </a:rPr>
              <a:t>to generate </a:t>
            </a:r>
            <a:r>
              <a:rPr sz="2030" spc="9" dirty="0">
                <a:latin typeface="Helvetica"/>
                <a:cs typeface="Helvetica"/>
              </a:rPr>
              <a:t>a sequence, we can </a:t>
            </a:r>
            <a:r>
              <a:rPr sz="2030" spc="4" dirty="0">
                <a:latin typeface="Helvetica"/>
                <a:cs typeface="Helvetica"/>
              </a:rPr>
              <a:t>run </a:t>
            </a:r>
            <a:r>
              <a:rPr sz="2030" i="1" spc="4" dirty="0">
                <a:latin typeface="Helvetica"/>
                <a:cs typeface="Helvetica"/>
              </a:rPr>
              <a:t>two</a:t>
            </a:r>
            <a:r>
              <a:rPr sz="2030" i="1" spc="-35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RNNs  </a:t>
            </a:r>
            <a:r>
              <a:rPr sz="2030" spc="4" dirty="0">
                <a:latin typeface="Helvetica"/>
                <a:cs typeface="Helvetica"/>
              </a:rPr>
              <a:t>over the input </a:t>
            </a:r>
            <a:r>
              <a:rPr sz="2030" spc="9" dirty="0">
                <a:latin typeface="Helvetica"/>
                <a:cs typeface="Helvetica"/>
              </a:rPr>
              <a:t>sequence </a:t>
            </a:r>
            <a:r>
              <a:rPr sz="2030" spc="18" dirty="0">
                <a:latin typeface="Helvetica"/>
                <a:cs typeface="Helvetica"/>
              </a:rPr>
              <a:t>— </a:t>
            </a:r>
            <a:r>
              <a:rPr sz="2030" spc="9" dirty="0">
                <a:latin typeface="Helvetica"/>
                <a:cs typeface="Helvetica"/>
              </a:rPr>
              <a:t>one </a:t>
            </a:r>
            <a:r>
              <a:rPr sz="2030" spc="4" dirty="0">
                <a:latin typeface="Helvetica"/>
                <a:cs typeface="Helvetica"/>
              </a:rPr>
              <a:t>in the forward</a:t>
            </a:r>
            <a:r>
              <a:rPr sz="2030" spc="-9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direction,</a:t>
            </a:r>
            <a:endParaRPr sz="2030">
              <a:latin typeface="Helvetica"/>
              <a:cs typeface="Helvetica"/>
            </a:endParaRPr>
          </a:p>
          <a:p>
            <a:pPr marL="11206">
              <a:lnSpc>
                <a:spcPts val="2400"/>
              </a:lnSpc>
            </a:pPr>
            <a:r>
              <a:rPr sz="2030" spc="9" dirty="0">
                <a:latin typeface="Helvetica"/>
                <a:cs typeface="Helvetica"/>
              </a:rPr>
              <a:t>and one </a:t>
            </a:r>
            <a:r>
              <a:rPr sz="2030" spc="4" dirty="0">
                <a:latin typeface="Helvetica"/>
                <a:cs typeface="Helvetica"/>
              </a:rPr>
              <a:t>in the </a:t>
            </a:r>
            <a:r>
              <a:rPr sz="2030" spc="9" dirty="0">
                <a:latin typeface="Helvetica"/>
                <a:cs typeface="Helvetica"/>
              </a:rPr>
              <a:t>backward</a:t>
            </a:r>
            <a:r>
              <a:rPr sz="2030" spc="-9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direction.</a:t>
            </a:r>
            <a:endParaRPr sz="2030">
              <a:latin typeface="Helvetica"/>
              <a:cs typeface="Helvetica"/>
            </a:endParaRPr>
          </a:p>
          <a:p>
            <a:pPr marL="11206">
              <a:spcBef>
                <a:spcPts val="35"/>
              </a:spcBef>
            </a:pPr>
            <a:r>
              <a:rPr sz="2030" spc="4" dirty="0">
                <a:latin typeface="Helvetica"/>
                <a:cs typeface="Helvetica"/>
              </a:rPr>
              <a:t>Their </a:t>
            </a:r>
            <a:r>
              <a:rPr sz="2030" spc="9" dirty="0">
                <a:latin typeface="Helvetica"/>
                <a:cs typeface="Helvetica"/>
              </a:rPr>
              <a:t>hidden </a:t>
            </a:r>
            <a:r>
              <a:rPr sz="2030" spc="4" dirty="0">
                <a:latin typeface="Helvetica"/>
                <a:cs typeface="Helvetica"/>
              </a:rPr>
              <a:t>states will capture </a:t>
            </a:r>
            <a:r>
              <a:rPr sz="2030" dirty="0">
                <a:latin typeface="Helvetica"/>
                <a:cs typeface="Helvetica"/>
              </a:rPr>
              <a:t>different </a:t>
            </a:r>
            <a:r>
              <a:rPr sz="2030" spc="4" dirty="0">
                <a:latin typeface="Helvetica"/>
                <a:cs typeface="Helvetica"/>
              </a:rPr>
              <a:t>context</a:t>
            </a:r>
            <a:r>
              <a:rPr sz="2030" spc="26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information</a:t>
            </a:r>
            <a:endParaRPr sz="203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75090" y="5500654"/>
            <a:ext cx="1207434" cy="32597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2030" spc="4" dirty="0">
                <a:latin typeface="Helvetica"/>
                <a:cs typeface="Helvetica"/>
              </a:rPr>
              <a:t>is</a:t>
            </a:r>
            <a:r>
              <a:rPr sz="2030" spc="-53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typically</a:t>
            </a:r>
            <a:endParaRPr sz="2030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9236" y="5892018"/>
            <a:ext cx="6353175" cy="32597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2030" spc="4" dirty="0">
                <a:latin typeface="Helvetica"/>
                <a:cs typeface="Helvetica"/>
              </a:rPr>
              <a:t>concatenation (or element-wise addition,</a:t>
            </a:r>
            <a:r>
              <a:rPr sz="2030" spc="71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multiplication)</a:t>
            </a:r>
            <a:endParaRPr sz="2030"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5296" y="5437336"/>
            <a:ext cx="5655609" cy="402305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  <a:tabLst>
                <a:tab pos="4935894" algn="l"/>
              </a:tabLst>
            </a:pPr>
            <a:r>
              <a:rPr sz="2030" spc="9" dirty="0">
                <a:latin typeface="Helvetica"/>
                <a:cs typeface="Helvetica"/>
              </a:rPr>
              <a:t>Hidden</a:t>
            </a:r>
            <a:r>
              <a:rPr sz="2030" spc="4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s</a:t>
            </a:r>
            <a:r>
              <a:rPr sz="2030" dirty="0">
                <a:latin typeface="Helvetica"/>
                <a:cs typeface="Helvetica"/>
              </a:rPr>
              <a:t>t</a:t>
            </a:r>
            <a:r>
              <a:rPr sz="2030" spc="9" dirty="0">
                <a:latin typeface="Helvetica"/>
                <a:cs typeface="Helvetica"/>
              </a:rPr>
              <a:t>a</a:t>
            </a:r>
            <a:r>
              <a:rPr sz="2030" dirty="0">
                <a:latin typeface="Helvetica"/>
                <a:cs typeface="Helvetica"/>
              </a:rPr>
              <a:t>t</a:t>
            </a:r>
            <a:r>
              <a:rPr sz="2030" spc="9" dirty="0">
                <a:latin typeface="Helvetica"/>
                <a:cs typeface="Helvetica"/>
              </a:rPr>
              <a:t>e</a:t>
            </a:r>
            <a:r>
              <a:rPr sz="2030" spc="4" dirty="0">
                <a:latin typeface="Helvetica"/>
                <a:cs typeface="Helvetica"/>
              </a:rPr>
              <a:t> of </a:t>
            </a:r>
            <a:r>
              <a:rPr sz="2030" spc="9" dirty="0">
                <a:latin typeface="Helvetica"/>
                <a:cs typeface="Helvetica"/>
              </a:rPr>
              <a:t>biRNN:</a:t>
            </a:r>
            <a:r>
              <a:rPr sz="2030" spc="4" dirty="0">
                <a:latin typeface="Helvetica"/>
                <a:cs typeface="Helvetica"/>
              </a:rPr>
              <a:t> </a:t>
            </a:r>
            <a:r>
              <a:rPr sz="2515" b="1" spc="13" dirty="0">
                <a:latin typeface="STIXGeneral"/>
                <a:cs typeface="STIXGeneral"/>
              </a:rPr>
              <a:t>h</a:t>
            </a:r>
            <a:r>
              <a:rPr sz="2713" spc="-6" baseline="29810" dirty="0">
                <a:latin typeface="STIXGeneral"/>
                <a:cs typeface="STIXGeneral"/>
              </a:rPr>
              <a:t>(</a:t>
            </a:r>
            <a:r>
              <a:rPr sz="2713" b="1" spc="-6" baseline="29810" dirty="0">
                <a:latin typeface="STIXGeneral"/>
                <a:cs typeface="STIXGeneral"/>
              </a:rPr>
              <a:t>t</a:t>
            </a:r>
            <a:r>
              <a:rPr sz="2713" spc="-6" baseline="29810" dirty="0">
                <a:latin typeface="STIXGeneral"/>
                <a:cs typeface="STIXGeneral"/>
              </a:rPr>
              <a:t>)</a:t>
            </a:r>
            <a:r>
              <a:rPr sz="2713" baseline="29810" dirty="0">
                <a:latin typeface="STIXGeneral"/>
                <a:cs typeface="STIXGeneral"/>
              </a:rPr>
              <a:t> </a:t>
            </a:r>
            <a:r>
              <a:rPr sz="2713" spc="-297" baseline="29810" dirty="0">
                <a:latin typeface="STIXGeneral"/>
                <a:cs typeface="STIXGeneral"/>
              </a:rPr>
              <a:t> </a:t>
            </a:r>
            <a:r>
              <a:rPr sz="2515" spc="18" dirty="0">
                <a:latin typeface="STIXGeneral"/>
                <a:cs typeface="STIXGeneral"/>
              </a:rPr>
              <a:t>=</a:t>
            </a:r>
            <a:r>
              <a:rPr sz="2515" spc="75" dirty="0">
                <a:latin typeface="STIXGeneral"/>
                <a:cs typeface="STIXGeneral"/>
              </a:rPr>
              <a:t> </a:t>
            </a:r>
            <a:r>
              <a:rPr sz="2515" b="1" spc="13" dirty="0">
                <a:latin typeface="STIXGeneral"/>
                <a:cs typeface="STIXGeneral"/>
              </a:rPr>
              <a:t>h</a:t>
            </a:r>
            <a:r>
              <a:rPr sz="2713" spc="-6" baseline="29810" dirty="0">
                <a:latin typeface="STIXGeneral"/>
                <a:cs typeface="STIXGeneral"/>
              </a:rPr>
              <a:t>(</a:t>
            </a:r>
            <a:r>
              <a:rPr sz="2713" b="1" spc="-6" baseline="29810" dirty="0">
                <a:latin typeface="STIXGeneral"/>
                <a:cs typeface="STIXGeneral"/>
              </a:rPr>
              <a:t>t</a:t>
            </a:r>
            <a:r>
              <a:rPr sz="2713" spc="-6" baseline="29810" dirty="0">
                <a:latin typeface="STIXGeneral"/>
                <a:cs typeface="STIXGeneral"/>
              </a:rPr>
              <a:t>)</a:t>
            </a:r>
            <a:r>
              <a:rPr sz="2713" spc="317" baseline="29810" dirty="0">
                <a:latin typeface="STIXGeneral"/>
                <a:cs typeface="STIXGeneral"/>
              </a:rPr>
              <a:t> </a:t>
            </a:r>
            <a:r>
              <a:rPr sz="2515" spc="22" dirty="0">
                <a:latin typeface="STIXGeneral"/>
                <a:cs typeface="STIXGeneral"/>
              </a:rPr>
              <a:t>⊕</a:t>
            </a:r>
            <a:r>
              <a:rPr sz="2515" spc="-66" dirty="0">
                <a:latin typeface="STIXGeneral"/>
                <a:cs typeface="STIXGeneral"/>
              </a:rPr>
              <a:t> </a:t>
            </a:r>
            <a:r>
              <a:rPr sz="2515" b="1" spc="13" dirty="0">
                <a:latin typeface="STIXGeneral"/>
                <a:cs typeface="STIXGeneral"/>
              </a:rPr>
              <a:t>h</a:t>
            </a:r>
            <a:r>
              <a:rPr sz="2713" spc="-6" baseline="29810" dirty="0">
                <a:latin typeface="STIXGeneral"/>
                <a:cs typeface="STIXGeneral"/>
              </a:rPr>
              <a:t>(</a:t>
            </a:r>
            <a:r>
              <a:rPr sz="2713" b="1" spc="-6" baseline="29810" dirty="0">
                <a:latin typeface="STIXGeneral"/>
                <a:cs typeface="STIXGeneral"/>
              </a:rPr>
              <a:t>t</a:t>
            </a:r>
            <a:r>
              <a:rPr sz="2713" spc="-6" baseline="29810" dirty="0">
                <a:latin typeface="STIXGeneral"/>
                <a:cs typeface="STIXGeneral"/>
              </a:rPr>
              <a:t>)</a:t>
            </a:r>
            <a:r>
              <a:rPr sz="2713" baseline="29810" dirty="0">
                <a:latin typeface="STIXGeneral"/>
                <a:cs typeface="STIXGeneral"/>
              </a:rPr>
              <a:t>	</a:t>
            </a:r>
            <a:r>
              <a:rPr sz="2030" spc="9" dirty="0">
                <a:latin typeface="Helvetica"/>
                <a:cs typeface="Helvetica"/>
              </a:rPr>
              <a:t>where</a:t>
            </a:r>
            <a:endParaRPr sz="2030" dirty="0"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6456" y="5670653"/>
            <a:ext cx="1964391" cy="289160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  <a:tabLst>
                <a:tab pos="820875" algn="l"/>
                <a:tab pos="1659119" algn="l"/>
              </a:tabLst>
            </a:pPr>
            <a:r>
              <a:rPr sz="1809" b="1" spc="-4" dirty="0">
                <a:latin typeface="STIXGeneral"/>
                <a:cs typeface="STIXGeneral"/>
              </a:rPr>
              <a:t>bi	fw	</a:t>
            </a:r>
            <a:r>
              <a:rPr sz="2713" b="1" spc="-6" baseline="1355" dirty="0">
                <a:latin typeface="STIXGeneral"/>
                <a:cs typeface="STIXGeneral"/>
              </a:rPr>
              <a:t>bw</a:t>
            </a:r>
            <a:endParaRPr sz="2713" baseline="1355" dirty="0">
              <a:latin typeface="STIXGeneral"/>
              <a:cs typeface="STIXGener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26774" y="3003523"/>
            <a:ext cx="4623088" cy="2287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23</a:t>
            </a:fld>
            <a:endParaRPr spc="-4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4874260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CS447: Natural Language Processing (J.</a:t>
            </a:r>
            <a:r>
              <a:rPr lang="en-US" spc="45"/>
              <a:t> </a:t>
            </a:r>
            <a:r>
              <a:rPr lang="en-US" spc="-5"/>
              <a:t>Hockenmaier)</a:t>
            </a:r>
            <a:endParaRPr spc="-4" dirty="0"/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C8E0D9AA-B8BA-7047-9BEE-85BA21542F37}"/>
              </a:ext>
            </a:extLst>
          </p:cNvPr>
          <p:cNvSpPr/>
          <p:nvPr/>
        </p:nvSpPr>
        <p:spPr>
          <a:xfrm>
            <a:off x="4275392" y="112999"/>
            <a:ext cx="3203415" cy="1307872"/>
          </a:xfrm>
          <a:prstGeom prst="cloudCallout">
            <a:avLst>
              <a:gd name="adj1" fmla="val -60795"/>
              <a:gd name="adj2" fmla="val 3201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Computational specification of smoothing?</a:t>
            </a: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DD5AE923-D974-9544-9CD2-E27CD3AB9BB3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FD7B3C-7A63-4443-B87C-B9C682A9AB1B}"/>
              </a:ext>
            </a:extLst>
          </p:cNvPr>
          <p:cNvSpPr/>
          <p:nvPr/>
        </p:nvSpPr>
        <p:spPr>
          <a:xfrm>
            <a:off x="6493639" y="5475666"/>
            <a:ext cx="381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spc="22" dirty="0">
                <a:latin typeface="STIXGeneral"/>
                <a:cs typeface="STIXGeneral"/>
              </a:rPr>
              <a:t>⊕</a:t>
            </a:r>
            <a:endParaRPr lang="en-D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6E3FDA6-7233-EF46-9F14-C09F73C3B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9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3760" y="211461"/>
            <a:ext cx="8344792" cy="574815"/>
          </a:xfrm>
          <a:prstGeom prst="rect">
            <a:avLst/>
          </a:prstGeom>
        </p:spPr>
        <p:txBody>
          <a:bodyPr vert="horz" wrap="square" lIns="0" tIns="39221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 marR="4483">
              <a:lnSpc>
                <a:spcPts val="4500"/>
              </a:lnSpc>
              <a:spcBef>
                <a:spcPts val="309"/>
              </a:spcBef>
            </a:pPr>
            <a:r>
              <a:rPr spc="9" dirty="0"/>
              <a:t>Bidirectional </a:t>
            </a:r>
            <a:r>
              <a:rPr spc="18" dirty="0"/>
              <a:t>RNNs </a:t>
            </a:r>
            <a:r>
              <a:rPr spc="9" dirty="0"/>
              <a:t>for</a:t>
            </a:r>
            <a:r>
              <a:rPr spc="-53" dirty="0"/>
              <a:t> </a:t>
            </a:r>
            <a:r>
              <a:rPr spc="13" dirty="0"/>
              <a:t>sequence </a:t>
            </a:r>
            <a:r>
              <a:rPr spc="9" dirty="0"/>
              <a:t>classification</a:t>
            </a:r>
          </a:p>
        </p:txBody>
      </p:sp>
      <p:sp>
        <p:nvSpPr>
          <p:cNvPr id="3" name="object 3"/>
          <p:cNvSpPr/>
          <p:nvPr/>
        </p:nvSpPr>
        <p:spPr>
          <a:xfrm>
            <a:off x="1941480" y="3619559"/>
            <a:ext cx="4314825" cy="1421466"/>
          </a:xfrm>
          <a:custGeom>
            <a:avLst/>
            <a:gdLst/>
            <a:ahLst/>
            <a:cxnLst/>
            <a:rect l="l" t="t" r="r" b="b"/>
            <a:pathLst>
              <a:path w="4890134" h="1610995">
                <a:moveTo>
                  <a:pt x="0" y="0"/>
                </a:moveTo>
                <a:lnTo>
                  <a:pt x="4889624" y="0"/>
                </a:lnTo>
                <a:lnTo>
                  <a:pt x="4889624" y="1610700"/>
                </a:lnTo>
                <a:lnTo>
                  <a:pt x="0" y="1610700"/>
                </a:lnTo>
                <a:lnTo>
                  <a:pt x="0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92237" y="5243795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80" h="115570">
                <a:moveTo>
                  <a:pt x="57524" y="0"/>
                </a:moveTo>
                <a:lnTo>
                  <a:pt x="632774" y="0"/>
                </a:lnTo>
                <a:lnTo>
                  <a:pt x="655166" y="4520"/>
                </a:lnTo>
                <a:lnTo>
                  <a:pt x="673451" y="16848"/>
                </a:lnTo>
                <a:lnTo>
                  <a:pt x="685779" y="35133"/>
                </a:lnTo>
                <a:lnTo>
                  <a:pt x="690299" y="57525"/>
                </a:lnTo>
                <a:lnTo>
                  <a:pt x="685779" y="79916"/>
                </a:lnTo>
                <a:lnTo>
                  <a:pt x="673451" y="98201"/>
                </a:lnTo>
                <a:lnTo>
                  <a:pt x="655166" y="110529"/>
                </a:lnTo>
                <a:lnTo>
                  <a:pt x="6327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37119" y="5205947"/>
            <a:ext cx="119343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706" dirty="0">
                <a:latin typeface="Helvetica Neue"/>
                <a:cs typeface="Helvetica Neue"/>
              </a:rPr>
              <a:t>x</a:t>
            </a:r>
            <a:r>
              <a:rPr sz="1059" baseline="-24305" dirty="0">
                <a:latin typeface="Helvetica Neue"/>
                <a:cs typeface="Helvetica Neue"/>
              </a:rPr>
              <a:t>1</a:t>
            </a:r>
            <a:endParaRPr sz="1059" baseline="-24305">
              <a:latin typeface="Helvetica Neue"/>
              <a:cs typeface="Helvetica Neu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52083" y="5243795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79" h="115570">
                <a:moveTo>
                  <a:pt x="57524" y="0"/>
                </a:moveTo>
                <a:lnTo>
                  <a:pt x="632774" y="0"/>
                </a:lnTo>
                <a:lnTo>
                  <a:pt x="655166" y="4520"/>
                </a:lnTo>
                <a:lnTo>
                  <a:pt x="673451" y="16848"/>
                </a:lnTo>
                <a:lnTo>
                  <a:pt x="685779" y="35133"/>
                </a:lnTo>
                <a:lnTo>
                  <a:pt x="690299" y="57525"/>
                </a:lnTo>
                <a:lnTo>
                  <a:pt x="685779" y="79916"/>
                </a:lnTo>
                <a:lnTo>
                  <a:pt x="673451" y="98201"/>
                </a:lnTo>
                <a:lnTo>
                  <a:pt x="655166" y="110529"/>
                </a:lnTo>
                <a:lnTo>
                  <a:pt x="6327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896964" y="5205947"/>
            <a:ext cx="119343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706" dirty="0">
                <a:latin typeface="Helvetica Neue"/>
                <a:cs typeface="Helvetica Neue"/>
              </a:rPr>
              <a:t>x</a:t>
            </a:r>
            <a:r>
              <a:rPr sz="1059" baseline="-24305" dirty="0">
                <a:latin typeface="Helvetica Neue"/>
                <a:cs typeface="Helvetica Neue"/>
              </a:rPr>
              <a:t>2</a:t>
            </a:r>
            <a:endParaRPr sz="1059" baseline="-24305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11928" y="5243795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79" h="115570">
                <a:moveTo>
                  <a:pt x="57524" y="0"/>
                </a:moveTo>
                <a:lnTo>
                  <a:pt x="632774" y="0"/>
                </a:lnTo>
                <a:lnTo>
                  <a:pt x="655166" y="4520"/>
                </a:lnTo>
                <a:lnTo>
                  <a:pt x="673451" y="16848"/>
                </a:lnTo>
                <a:lnTo>
                  <a:pt x="685779" y="35133"/>
                </a:lnTo>
                <a:lnTo>
                  <a:pt x="690299" y="57525"/>
                </a:lnTo>
                <a:lnTo>
                  <a:pt x="685779" y="79916"/>
                </a:lnTo>
                <a:lnTo>
                  <a:pt x="673451" y="98201"/>
                </a:lnTo>
                <a:lnTo>
                  <a:pt x="655166" y="110529"/>
                </a:lnTo>
                <a:lnTo>
                  <a:pt x="6327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56811" y="5205947"/>
            <a:ext cx="119343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706" dirty="0">
                <a:latin typeface="Helvetica Neue"/>
                <a:cs typeface="Helvetica Neue"/>
              </a:rPr>
              <a:t>x</a:t>
            </a:r>
            <a:r>
              <a:rPr sz="1059" baseline="-24305" dirty="0">
                <a:latin typeface="Helvetica Neue"/>
                <a:cs typeface="Helvetica Neue"/>
              </a:rPr>
              <a:t>3</a:t>
            </a:r>
            <a:endParaRPr sz="1059" baseline="-24305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96008" y="5243795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79" h="115570">
                <a:moveTo>
                  <a:pt x="57524" y="0"/>
                </a:moveTo>
                <a:lnTo>
                  <a:pt x="632774" y="0"/>
                </a:lnTo>
                <a:lnTo>
                  <a:pt x="655166" y="4520"/>
                </a:lnTo>
                <a:lnTo>
                  <a:pt x="673451" y="16848"/>
                </a:lnTo>
                <a:lnTo>
                  <a:pt x="685779" y="35133"/>
                </a:lnTo>
                <a:lnTo>
                  <a:pt x="690299" y="57525"/>
                </a:lnTo>
                <a:lnTo>
                  <a:pt x="685779" y="79916"/>
                </a:lnTo>
                <a:lnTo>
                  <a:pt x="673451" y="98201"/>
                </a:lnTo>
                <a:lnTo>
                  <a:pt x="655166" y="110529"/>
                </a:lnTo>
                <a:lnTo>
                  <a:pt x="6327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840891" y="5205947"/>
            <a:ext cx="119343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706" dirty="0">
                <a:latin typeface="Helvetica Neue"/>
                <a:cs typeface="Helvetica Neue"/>
              </a:rPr>
              <a:t>x</a:t>
            </a:r>
            <a:r>
              <a:rPr sz="1059" baseline="-24305" dirty="0">
                <a:latin typeface="Helvetica Neue"/>
                <a:cs typeface="Helvetica Neue"/>
              </a:rPr>
              <a:t>n</a:t>
            </a:r>
            <a:endParaRPr sz="1059" baseline="-24305">
              <a:latin typeface="Helvetica Neue"/>
              <a:cs typeface="Helvetica Neu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92236" y="4583949"/>
            <a:ext cx="4213412" cy="304800"/>
          </a:xfrm>
          <a:custGeom>
            <a:avLst/>
            <a:gdLst/>
            <a:ahLst/>
            <a:cxnLst/>
            <a:rect l="l" t="t" r="r" b="b"/>
            <a:pathLst>
              <a:path w="4775200" h="345439">
                <a:moveTo>
                  <a:pt x="0" y="0"/>
                </a:moveTo>
                <a:lnTo>
                  <a:pt x="4774576" y="0"/>
                </a:lnTo>
                <a:lnTo>
                  <a:pt x="4774576" y="345150"/>
                </a:lnTo>
                <a:lnTo>
                  <a:pt x="0" y="345150"/>
                </a:lnTo>
                <a:lnTo>
                  <a:pt x="0" y="0"/>
                </a:lnTo>
                <a:close/>
              </a:path>
            </a:pathLst>
          </a:custGeom>
          <a:solidFill>
            <a:srgbClr val="76D6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2237" y="4583949"/>
            <a:ext cx="4213412" cy="304800"/>
          </a:xfrm>
          <a:custGeom>
            <a:avLst/>
            <a:gdLst/>
            <a:ahLst/>
            <a:cxnLst/>
            <a:rect l="l" t="t" r="r" b="b"/>
            <a:pathLst>
              <a:path w="4775200" h="345439">
                <a:moveTo>
                  <a:pt x="0" y="0"/>
                </a:moveTo>
                <a:lnTo>
                  <a:pt x="4774574" y="0"/>
                </a:lnTo>
                <a:lnTo>
                  <a:pt x="4774574" y="345150"/>
                </a:lnTo>
                <a:lnTo>
                  <a:pt x="0" y="345150"/>
                </a:lnTo>
                <a:lnTo>
                  <a:pt x="0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680877" y="4667355"/>
            <a:ext cx="847164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>
              <a:spcBef>
                <a:spcPts val="93"/>
              </a:spcBef>
            </a:pPr>
            <a:r>
              <a:rPr sz="706" dirty="0">
                <a:latin typeface="Helvetica Neue"/>
                <a:cs typeface="Helvetica Neue"/>
              </a:rPr>
              <a:t>RNN 1 (Left to</a:t>
            </a:r>
            <a:r>
              <a:rPr sz="706" spc="-49" dirty="0">
                <a:latin typeface="Helvetica Neue"/>
                <a:cs typeface="Helvetica Neue"/>
              </a:rPr>
              <a:t> </a:t>
            </a:r>
            <a:r>
              <a:rPr sz="706" dirty="0">
                <a:latin typeface="Helvetica Neue"/>
                <a:cs typeface="Helvetica Neue"/>
              </a:rPr>
              <a:t>Right)</a:t>
            </a:r>
            <a:endParaRPr sz="706">
              <a:latin typeface="Helvetica Neue"/>
              <a:cs typeface="Helvetica Neu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46024" y="4944327"/>
            <a:ext cx="0" cy="299757"/>
          </a:xfrm>
          <a:custGeom>
            <a:avLst/>
            <a:gdLst/>
            <a:ahLst/>
            <a:cxnLst/>
            <a:rect l="l" t="t" r="r" b="b"/>
            <a:pathLst>
              <a:path h="339725">
                <a:moveTo>
                  <a:pt x="0" y="339397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29104" y="4899208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5" y="0"/>
                </a:moveTo>
                <a:lnTo>
                  <a:pt x="0" y="51132"/>
                </a:lnTo>
                <a:lnTo>
                  <a:pt x="38350" y="51132"/>
                </a:lnTo>
                <a:lnTo>
                  <a:pt x="19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29105" y="4899208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05869" y="4944327"/>
            <a:ext cx="0" cy="299757"/>
          </a:xfrm>
          <a:custGeom>
            <a:avLst/>
            <a:gdLst/>
            <a:ahLst/>
            <a:cxnLst/>
            <a:rect l="l" t="t" r="r" b="b"/>
            <a:pathLst>
              <a:path h="339725">
                <a:moveTo>
                  <a:pt x="0" y="339397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88951" y="4899208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2"/>
                </a:lnTo>
                <a:lnTo>
                  <a:pt x="38350" y="51132"/>
                </a:lnTo>
                <a:lnTo>
                  <a:pt x="191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88951" y="4899208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65715" y="4944327"/>
            <a:ext cx="0" cy="299757"/>
          </a:xfrm>
          <a:custGeom>
            <a:avLst/>
            <a:gdLst/>
            <a:ahLst/>
            <a:cxnLst/>
            <a:rect l="l" t="t" r="r" b="b"/>
            <a:pathLst>
              <a:path h="339725">
                <a:moveTo>
                  <a:pt x="0" y="339397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48795" y="4899208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5" y="0"/>
                </a:moveTo>
                <a:lnTo>
                  <a:pt x="0" y="51132"/>
                </a:lnTo>
                <a:lnTo>
                  <a:pt x="38350" y="51132"/>
                </a:lnTo>
                <a:lnTo>
                  <a:pt x="19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48796" y="4899208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92236" y="4127132"/>
            <a:ext cx="4213412" cy="304800"/>
          </a:xfrm>
          <a:custGeom>
            <a:avLst/>
            <a:gdLst/>
            <a:ahLst/>
            <a:cxnLst/>
            <a:rect l="l" t="t" r="r" b="b"/>
            <a:pathLst>
              <a:path w="4775200" h="345439">
                <a:moveTo>
                  <a:pt x="0" y="0"/>
                </a:moveTo>
                <a:lnTo>
                  <a:pt x="4774576" y="0"/>
                </a:lnTo>
                <a:lnTo>
                  <a:pt x="4774576" y="345150"/>
                </a:lnTo>
                <a:lnTo>
                  <a:pt x="0" y="345150"/>
                </a:lnTo>
                <a:lnTo>
                  <a:pt x="0" y="0"/>
                </a:lnTo>
                <a:close/>
              </a:path>
            </a:pathLst>
          </a:custGeom>
          <a:solidFill>
            <a:srgbClr val="76D6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92237" y="4127132"/>
            <a:ext cx="4213412" cy="304800"/>
          </a:xfrm>
          <a:custGeom>
            <a:avLst/>
            <a:gdLst/>
            <a:ahLst/>
            <a:cxnLst/>
            <a:rect l="l" t="t" r="r" b="b"/>
            <a:pathLst>
              <a:path w="4775200" h="345439">
                <a:moveTo>
                  <a:pt x="0" y="0"/>
                </a:moveTo>
                <a:lnTo>
                  <a:pt x="4774574" y="0"/>
                </a:lnTo>
                <a:lnTo>
                  <a:pt x="4774574" y="345150"/>
                </a:lnTo>
                <a:lnTo>
                  <a:pt x="0" y="345150"/>
                </a:lnTo>
                <a:lnTo>
                  <a:pt x="0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669671" y="4210538"/>
            <a:ext cx="858370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706" dirty="0">
                <a:latin typeface="Helvetica Neue"/>
                <a:cs typeface="Helvetica Neue"/>
              </a:rPr>
              <a:t>RNN 2 (Right to</a:t>
            </a:r>
            <a:r>
              <a:rPr sz="706" spc="-49" dirty="0">
                <a:latin typeface="Helvetica Neue"/>
                <a:cs typeface="Helvetica Neue"/>
              </a:rPr>
              <a:t> </a:t>
            </a:r>
            <a:r>
              <a:rPr sz="706" dirty="0">
                <a:latin typeface="Helvetica Neue"/>
                <a:cs typeface="Helvetica Neue"/>
              </a:rPr>
              <a:t>Left)</a:t>
            </a:r>
            <a:endParaRPr sz="706">
              <a:latin typeface="Helvetica Neue"/>
              <a:cs typeface="Helvetica Neue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347538" y="4487510"/>
            <a:ext cx="0" cy="756397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856962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330620" y="4442392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4"/>
                </a:lnTo>
                <a:lnTo>
                  <a:pt x="38350" y="51134"/>
                </a:lnTo>
                <a:lnTo>
                  <a:pt x="191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30620" y="4442392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49796" y="4944327"/>
            <a:ext cx="0" cy="299757"/>
          </a:xfrm>
          <a:custGeom>
            <a:avLst/>
            <a:gdLst/>
            <a:ahLst/>
            <a:cxnLst/>
            <a:rect l="l" t="t" r="r" b="b"/>
            <a:pathLst>
              <a:path h="339725">
                <a:moveTo>
                  <a:pt x="0" y="339397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32877" y="4899208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4" h="51435">
                <a:moveTo>
                  <a:pt x="19174" y="0"/>
                </a:moveTo>
                <a:lnTo>
                  <a:pt x="0" y="51132"/>
                </a:lnTo>
                <a:lnTo>
                  <a:pt x="38348" y="51132"/>
                </a:lnTo>
                <a:lnTo>
                  <a:pt x="191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832877" y="4899208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4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51311" y="4487510"/>
            <a:ext cx="0" cy="756397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857122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934393" y="4442392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4" h="51435">
                <a:moveTo>
                  <a:pt x="19174" y="0"/>
                </a:moveTo>
                <a:lnTo>
                  <a:pt x="0" y="51134"/>
                </a:lnTo>
                <a:lnTo>
                  <a:pt x="38350" y="51134"/>
                </a:lnTo>
                <a:lnTo>
                  <a:pt x="191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934392" y="4442392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4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415887" y="3711225"/>
            <a:ext cx="1501588" cy="517712"/>
          </a:xfrm>
          <a:custGeom>
            <a:avLst/>
            <a:gdLst/>
            <a:ahLst/>
            <a:cxnLst/>
            <a:rect l="l" t="t" r="r" b="b"/>
            <a:pathLst>
              <a:path w="1701800" h="586739">
                <a:moveTo>
                  <a:pt x="0" y="586411"/>
                </a:moveTo>
                <a:lnTo>
                  <a:pt x="49687" y="551769"/>
                </a:lnTo>
                <a:lnTo>
                  <a:pt x="110289" y="511298"/>
                </a:lnTo>
                <a:lnTo>
                  <a:pt x="144456" y="489264"/>
                </a:lnTo>
                <a:lnTo>
                  <a:pt x="181077" y="466236"/>
                </a:lnTo>
                <a:lnTo>
                  <a:pt x="220062" y="442370"/>
                </a:lnTo>
                <a:lnTo>
                  <a:pt x="261320" y="417821"/>
                </a:lnTo>
                <a:lnTo>
                  <a:pt x="304760" y="392742"/>
                </a:lnTo>
                <a:lnTo>
                  <a:pt x="350289" y="367290"/>
                </a:lnTo>
                <a:lnTo>
                  <a:pt x="397817" y="341617"/>
                </a:lnTo>
                <a:lnTo>
                  <a:pt x="447253" y="315880"/>
                </a:lnTo>
                <a:lnTo>
                  <a:pt x="498505" y="290233"/>
                </a:lnTo>
                <a:lnTo>
                  <a:pt x="551482" y="264830"/>
                </a:lnTo>
                <a:lnTo>
                  <a:pt x="606093" y="239827"/>
                </a:lnTo>
                <a:lnTo>
                  <a:pt x="662247" y="215377"/>
                </a:lnTo>
                <a:lnTo>
                  <a:pt x="719852" y="191636"/>
                </a:lnTo>
                <a:lnTo>
                  <a:pt x="778817" y="168758"/>
                </a:lnTo>
                <a:lnTo>
                  <a:pt x="839051" y="146898"/>
                </a:lnTo>
                <a:lnTo>
                  <a:pt x="900463" y="126211"/>
                </a:lnTo>
                <a:lnTo>
                  <a:pt x="963155" y="106781"/>
                </a:lnTo>
                <a:lnTo>
                  <a:pt x="1024618" y="89366"/>
                </a:lnTo>
                <a:lnTo>
                  <a:pt x="1084754" y="73865"/>
                </a:lnTo>
                <a:lnTo>
                  <a:pt x="1143466" y="60174"/>
                </a:lnTo>
                <a:lnTo>
                  <a:pt x="1200657" y="48193"/>
                </a:lnTo>
                <a:lnTo>
                  <a:pt x="1256229" y="37819"/>
                </a:lnTo>
                <a:lnTo>
                  <a:pt x="1310086" y="28951"/>
                </a:lnTo>
                <a:lnTo>
                  <a:pt x="1362131" y="21488"/>
                </a:lnTo>
                <a:lnTo>
                  <a:pt x="1412266" y="15326"/>
                </a:lnTo>
                <a:lnTo>
                  <a:pt x="1460394" y="10365"/>
                </a:lnTo>
                <a:lnTo>
                  <a:pt x="1506418" y="6502"/>
                </a:lnTo>
                <a:lnTo>
                  <a:pt x="1550241" y="3636"/>
                </a:lnTo>
                <a:lnTo>
                  <a:pt x="1591766" y="1665"/>
                </a:lnTo>
                <a:lnTo>
                  <a:pt x="1630896" y="487"/>
                </a:lnTo>
                <a:lnTo>
                  <a:pt x="1667533" y="0"/>
                </a:lnTo>
                <a:lnTo>
                  <a:pt x="1701580" y="102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16847" y="3694404"/>
            <a:ext cx="45943" cy="34178"/>
          </a:xfrm>
          <a:custGeom>
            <a:avLst/>
            <a:gdLst/>
            <a:ahLst/>
            <a:cxnLst/>
            <a:rect l="l" t="t" r="r" b="b"/>
            <a:pathLst>
              <a:path w="52070" h="38735">
                <a:moveTo>
                  <a:pt x="1035" y="0"/>
                </a:moveTo>
                <a:lnTo>
                  <a:pt x="0" y="38336"/>
                </a:lnTo>
                <a:lnTo>
                  <a:pt x="51631" y="20547"/>
                </a:lnTo>
                <a:lnTo>
                  <a:pt x="10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916848" y="3694404"/>
            <a:ext cx="45943" cy="34178"/>
          </a:xfrm>
          <a:custGeom>
            <a:avLst/>
            <a:gdLst/>
            <a:ahLst/>
            <a:cxnLst/>
            <a:rect l="l" t="t" r="r" b="b"/>
            <a:pathLst>
              <a:path w="52070" h="38735">
                <a:moveTo>
                  <a:pt x="51631" y="20547"/>
                </a:moveTo>
                <a:lnTo>
                  <a:pt x="1034" y="0"/>
                </a:lnTo>
                <a:lnTo>
                  <a:pt x="0" y="38335"/>
                </a:lnTo>
                <a:lnTo>
                  <a:pt x="51631" y="20547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07384" y="4487651"/>
            <a:ext cx="0" cy="756397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856962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990464" y="4442533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5" y="0"/>
                </a:moveTo>
                <a:lnTo>
                  <a:pt x="0" y="51134"/>
                </a:lnTo>
                <a:lnTo>
                  <a:pt x="38350" y="51134"/>
                </a:lnTo>
                <a:lnTo>
                  <a:pt x="19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990465" y="4442534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667230" y="4487510"/>
            <a:ext cx="0" cy="756397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856962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50311" y="4442392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5" y="0"/>
                </a:moveTo>
                <a:lnTo>
                  <a:pt x="0" y="51134"/>
                </a:lnTo>
                <a:lnTo>
                  <a:pt x="38350" y="51134"/>
                </a:lnTo>
                <a:lnTo>
                  <a:pt x="19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650311" y="4442392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768744" y="3264257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79" h="115570">
                <a:moveTo>
                  <a:pt x="57524" y="0"/>
                </a:moveTo>
                <a:lnTo>
                  <a:pt x="632774" y="0"/>
                </a:lnTo>
                <a:lnTo>
                  <a:pt x="655166" y="4520"/>
                </a:lnTo>
                <a:lnTo>
                  <a:pt x="673451" y="16848"/>
                </a:lnTo>
                <a:lnTo>
                  <a:pt x="685779" y="35133"/>
                </a:lnTo>
                <a:lnTo>
                  <a:pt x="690299" y="57525"/>
                </a:lnTo>
                <a:lnTo>
                  <a:pt x="685779" y="79916"/>
                </a:lnTo>
                <a:lnTo>
                  <a:pt x="673451" y="98201"/>
                </a:lnTo>
                <a:lnTo>
                  <a:pt x="655166" y="110529"/>
                </a:lnTo>
                <a:lnTo>
                  <a:pt x="6327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968954" y="3667497"/>
            <a:ext cx="208669" cy="1071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035013" y="3652207"/>
            <a:ext cx="76760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706" dirty="0">
                <a:latin typeface="Helvetica Neue"/>
                <a:cs typeface="Helvetica Neue"/>
              </a:rPr>
              <a:t>+</a:t>
            </a:r>
            <a:endParaRPr sz="706">
              <a:latin typeface="Helvetica Neue"/>
              <a:cs typeface="Helvetica Neue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073288" y="3421605"/>
            <a:ext cx="0" cy="248771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281872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56370" y="3376489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5" y="0"/>
                </a:moveTo>
                <a:lnTo>
                  <a:pt x="0" y="51132"/>
                </a:lnTo>
                <a:lnTo>
                  <a:pt x="38350" y="51132"/>
                </a:lnTo>
                <a:lnTo>
                  <a:pt x="19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56370" y="3376488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31619" y="4685463"/>
            <a:ext cx="812426" cy="101974"/>
          </a:xfrm>
          <a:custGeom>
            <a:avLst/>
            <a:gdLst/>
            <a:ahLst/>
            <a:cxnLst/>
            <a:rect l="l" t="t" r="r" b="b"/>
            <a:pathLst>
              <a:path w="920750" h="115570">
                <a:moveTo>
                  <a:pt x="850093" y="0"/>
                </a:moveTo>
                <a:lnTo>
                  <a:pt x="850093" y="28762"/>
                </a:lnTo>
                <a:lnTo>
                  <a:pt x="0" y="28762"/>
                </a:lnTo>
                <a:lnTo>
                  <a:pt x="0" y="86287"/>
                </a:lnTo>
                <a:lnTo>
                  <a:pt x="850093" y="86287"/>
                </a:lnTo>
                <a:lnTo>
                  <a:pt x="850093" y="115050"/>
                </a:lnTo>
                <a:lnTo>
                  <a:pt x="920400" y="57525"/>
                </a:lnTo>
                <a:lnTo>
                  <a:pt x="850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31620" y="4685463"/>
            <a:ext cx="812426" cy="101974"/>
          </a:xfrm>
          <a:custGeom>
            <a:avLst/>
            <a:gdLst/>
            <a:ahLst/>
            <a:cxnLst/>
            <a:rect l="l" t="t" r="r" b="b"/>
            <a:pathLst>
              <a:path w="920750" h="115570">
                <a:moveTo>
                  <a:pt x="0" y="86287"/>
                </a:moveTo>
                <a:lnTo>
                  <a:pt x="0" y="28762"/>
                </a:lnTo>
                <a:lnTo>
                  <a:pt x="850091" y="28762"/>
                </a:lnTo>
                <a:lnTo>
                  <a:pt x="850091" y="0"/>
                </a:lnTo>
                <a:lnTo>
                  <a:pt x="920399" y="57525"/>
                </a:lnTo>
                <a:lnTo>
                  <a:pt x="850091" y="115050"/>
                </a:lnTo>
                <a:lnTo>
                  <a:pt x="850091" y="86287"/>
                </a:lnTo>
                <a:lnTo>
                  <a:pt x="0" y="86287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31619" y="4228647"/>
            <a:ext cx="812426" cy="101974"/>
          </a:xfrm>
          <a:custGeom>
            <a:avLst/>
            <a:gdLst/>
            <a:ahLst/>
            <a:cxnLst/>
            <a:rect l="l" t="t" r="r" b="b"/>
            <a:pathLst>
              <a:path w="920750" h="115570">
                <a:moveTo>
                  <a:pt x="70309" y="0"/>
                </a:moveTo>
                <a:lnTo>
                  <a:pt x="0" y="57524"/>
                </a:lnTo>
                <a:lnTo>
                  <a:pt x="70309" y="115050"/>
                </a:lnTo>
                <a:lnTo>
                  <a:pt x="70309" y="86287"/>
                </a:lnTo>
                <a:lnTo>
                  <a:pt x="920400" y="86287"/>
                </a:lnTo>
                <a:lnTo>
                  <a:pt x="920400" y="28762"/>
                </a:lnTo>
                <a:lnTo>
                  <a:pt x="70309" y="28762"/>
                </a:lnTo>
                <a:lnTo>
                  <a:pt x="703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31620" y="4228647"/>
            <a:ext cx="812426" cy="101974"/>
          </a:xfrm>
          <a:custGeom>
            <a:avLst/>
            <a:gdLst/>
            <a:ahLst/>
            <a:cxnLst/>
            <a:rect l="l" t="t" r="r" b="b"/>
            <a:pathLst>
              <a:path w="920750" h="115570">
                <a:moveTo>
                  <a:pt x="920399" y="28762"/>
                </a:moveTo>
                <a:lnTo>
                  <a:pt x="920399" y="86287"/>
                </a:lnTo>
                <a:lnTo>
                  <a:pt x="70308" y="86287"/>
                </a:lnTo>
                <a:lnTo>
                  <a:pt x="70308" y="115050"/>
                </a:lnTo>
                <a:lnTo>
                  <a:pt x="0" y="57525"/>
                </a:lnTo>
                <a:lnTo>
                  <a:pt x="70308" y="0"/>
                </a:lnTo>
                <a:lnTo>
                  <a:pt x="70308" y="28762"/>
                </a:lnTo>
                <a:lnTo>
                  <a:pt x="920399" y="28762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229422" y="3733614"/>
            <a:ext cx="1597959" cy="951940"/>
          </a:xfrm>
          <a:custGeom>
            <a:avLst/>
            <a:gdLst/>
            <a:ahLst/>
            <a:cxnLst/>
            <a:rect l="l" t="t" r="r" b="b"/>
            <a:pathLst>
              <a:path w="1811020" h="1078864">
                <a:moveTo>
                  <a:pt x="1810973" y="1078763"/>
                </a:moveTo>
                <a:lnTo>
                  <a:pt x="1788139" y="1034006"/>
                </a:lnTo>
                <a:lnTo>
                  <a:pt x="1757190" y="979094"/>
                </a:lnTo>
                <a:lnTo>
                  <a:pt x="1717574" y="915645"/>
                </a:lnTo>
                <a:lnTo>
                  <a:pt x="1694344" y="881224"/>
                </a:lnTo>
                <a:lnTo>
                  <a:pt x="1668741" y="845276"/>
                </a:lnTo>
                <a:lnTo>
                  <a:pt x="1640695" y="808002"/>
                </a:lnTo>
                <a:lnTo>
                  <a:pt x="1610139" y="769605"/>
                </a:lnTo>
                <a:lnTo>
                  <a:pt x="1577003" y="730287"/>
                </a:lnTo>
                <a:lnTo>
                  <a:pt x="1541218" y="690250"/>
                </a:lnTo>
                <a:lnTo>
                  <a:pt x="1502716" y="649697"/>
                </a:lnTo>
                <a:lnTo>
                  <a:pt x="1461427" y="608829"/>
                </a:lnTo>
                <a:lnTo>
                  <a:pt x="1417282" y="567849"/>
                </a:lnTo>
                <a:lnTo>
                  <a:pt x="1370214" y="526959"/>
                </a:lnTo>
                <a:lnTo>
                  <a:pt x="1320152" y="486362"/>
                </a:lnTo>
                <a:lnTo>
                  <a:pt x="1267029" y="446258"/>
                </a:lnTo>
                <a:lnTo>
                  <a:pt x="1210775" y="406852"/>
                </a:lnTo>
                <a:lnTo>
                  <a:pt x="1151321" y="368344"/>
                </a:lnTo>
                <a:lnTo>
                  <a:pt x="1088598" y="330938"/>
                </a:lnTo>
                <a:lnTo>
                  <a:pt x="1037016" y="302460"/>
                </a:lnTo>
                <a:lnTo>
                  <a:pt x="984895" y="275588"/>
                </a:lnTo>
                <a:lnTo>
                  <a:pt x="932366" y="250275"/>
                </a:lnTo>
                <a:lnTo>
                  <a:pt x="879562" y="226475"/>
                </a:lnTo>
                <a:lnTo>
                  <a:pt x="826616" y="204141"/>
                </a:lnTo>
                <a:lnTo>
                  <a:pt x="773659" y="183227"/>
                </a:lnTo>
                <a:lnTo>
                  <a:pt x="720824" y="163687"/>
                </a:lnTo>
                <a:lnTo>
                  <a:pt x="668243" y="145474"/>
                </a:lnTo>
                <a:lnTo>
                  <a:pt x="616049" y="128542"/>
                </a:lnTo>
                <a:lnTo>
                  <a:pt x="564373" y="112845"/>
                </a:lnTo>
                <a:lnTo>
                  <a:pt x="513349" y="98335"/>
                </a:lnTo>
                <a:lnTo>
                  <a:pt x="463108" y="84967"/>
                </a:lnTo>
                <a:lnTo>
                  <a:pt x="413783" y="72694"/>
                </a:lnTo>
                <a:lnTo>
                  <a:pt x="365506" y="61471"/>
                </a:lnTo>
                <a:lnTo>
                  <a:pt x="318409" y="51249"/>
                </a:lnTo>
                <a:lnTo>
                  <a:pt x="272624" y="41984"/>
                </a:lnTo>
                <a:lnTo>
                  <a:pt x="228285" y="33628"/>
                </a:lnTo>
                <a:lnTo>
                  <a:pt x="185523" y="26136"/>
                </a:lnTo>
                <a:lnTo>
                  <a:pt x="144470" y="19461"/>
                </a:lnTo>
                <a:lnTo>
                  <a:pt x="105259" y="13556"/>
                </a:lnTo>
                <a:lnTo>
                  <a:pt x="32891" y="3871"/>
                </a:ln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184537" y="3716782"/>
            <a:ext cx="47065" cy="34178"/>
          </a:xfrm>
          <a:custGeom>
            <a:avLst/>
            <a:gdLst/>
            <a:ahLst/>
            <a:cxnLst/>
            <a:rect l="l" t="t" r="r" b="b"/>
            <a:pathLst>
              <a:path w="53339" h="38735">
                <a:moveTo>
                  <a:pt x="52820" y="0"/>
                </a:moveTo>
                <a:lnTo>
                  <a:pt x="0" y="13868"/>
                </a:lnTo>
                <a:lnTo>
                  <a:pt x="48915" y="38152"/>
                </a:lnTo>
                <a:lnTo>
                  <a:pt x="528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184538" y="3716783"/>
            <a:ext cx="47065" cy="34178"/>
          </a:xfrm>
          <a:custGeom>
            <a:avLst/>
            <a:gdLst/>
            <a:ahLst/>
            <a:cxnLst/>
            <a:rect l="l" t="t" r="r" b="b"/>
            <a:pathLst>
              <a:path w="53339" h="38735">
                <a:moveTo>
                  <a:pt x="0" y="13868"/>
                </a:moveTo>
                <a:lnTo>
                  <a:pt x="48914" y="38150"/>
                </a:lnTo>
                <a:lnTo>
                  <a:pt x="52820" y="0"/>
                </a:lnTo>
                <a:lnTo>
                  <a:pt x="0" y="13868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545251" y="4685463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79" h="115570">
                <a:moveTo>
                  <a:pt x="632776" y="0"/>
                </a:moveTo>
                <a:lnTo>
                  <a:pt x="57525" y="0"/>
                </a:lnTo>
                <a:lnTo>
                  <a:pt x="35133" y="4520"/>
                </a:lnTo>
                <a:lnTo>
                  <a:pt x="16848" y="16849"/>
                </a:lnTo>
                <a:lnTo>
                  <a:pt x="4520" y="35134"/>
                </a:lnTo>
                <a:lnTo>
                  <a:pt x="0" y="57525"/>
                </a:lnTo>
                <a:lnTo>
                  <a:pt x="4520" y="79917"/>
                </a:lnTo>
                <a:lnTo>
                  <a:pt x="16848" y="98202"/>
                </a:lnTo>
                <a:lnTo>
                  <a:pt x="35133" y="110530"/>
                </a:lnTo>
                <a:lnTo>
                  <a:pt x="57525" y="115050"/>
                </a:lnTo>
                <a:lnTo>
                  <a:pt x="632776" y="115050"/>
                </a:lnTo>
                <a:lnTo>
                  <a:pt x="655167" y="110530"/>
                </a:lnTo>
                <a:lnTo>
                  <a:pt x="673452" y="98202"/>
                </a:lnTo>
                <a:lnTo>
                  <a:pt x="685780" y="79917"/>
                </a:lnTo>
                <a:lnTo>
                  <a:pt x="690300" y="57525"/>
                </a:lnTo>
                <a:lnTo>
                  <a:pt x="685780" y="35134"/>
                </a:lnTo>
                <a:lnTo>
                  <a:pt x="673452" y="16849"/>
                </a:lnTo>
                <a:lnTo>
                  <a:pt x="655167" y="4520"/>
                </a:lnTo>
                <a:lnTo>
                  <a:pt x="632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545252" y="4685463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79" h="115570">
                <a:moveTo>
                  <a:pt x="57524" y="0"/>
                </a:moveTo>
                <a:lnTo>
                  <a:pt x="632774" y="0"/>
                </a:lnTo>
                <a:lnTo>
                  <a:pt x="655166" y="4520"/>
                </a:lnTo>
                <a:lnTo>
                  <a:pt x="673451" y="16848"/>
                </a:lnTo>
                <a:lnTo>
                  <a:pt x="685779" y="35133"/>
                </a:lnTo>
                <a:lnTo>
                  <a:pt x="690299" y="57525"/>
                </a:lnTo>
                <a:lnTo>
                  <a:pt x="685779" y="79916"/>
                </a:lnTo>
                <a:lnTo>
                  <a:pt x="673451" y="98201"/>
                </a:lnTo>
                <a:lnTo>
                  <a:pt x="655166" y="110529"/>
                </a:lnTo>
                <a:lnTo>
                  <a:pt x="6327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5951311" y="4583949"/>
            <a:ext cx="253813" cy="229128"/>
          </a:xfrm>
          <a:prstGeom prst="rect">
            <a:avLst/>
          </a:prstGeom>
          <a:ln w="6391">
            <a:solidFill>
              <a:srgbClr val="000000"/>
            </a:solidFill>
          </a:ln>
        </p:spPr>
        <p:txBody>
          <a:bodyPr vert="horz" wrap="square" lIns="0" tIns="5043" rIns="0" bIns="0" rtlCol="0">
            <a:spAutoFit/>
          </a:bodyPr>
          <a:lstStyle/>
          <a:p>
            <a:pPr>
              <a:spcBef>
                <a:spcPts val="40"/>
              </a:spcBef>
            </a:pPr>
            <a:endParaRPr sz="7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706" dirty="0">
                <a:latin typeface="Helvetica Neue"/>
                <a:cs typeface="Helvetica Neue"/>
              </a:rPr>
              <a:t>w</a:t>
            </a:r>
            <a:endParaRPr sz="706">
              <a:latin typeface="Helvetica Neue"/>
              <a:cs typeface="Helvetica Neue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688590" y="4687094"/>
            <a:ext cx="265579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>
              <a:spcBef>
                <a:spcPts val="93"/>
              </a:spcBef>
            </a:pPr>
            <a:r>
              <a:rPr sz="1059" baseline="24305" dirty="0">
                <a:latin typeface="Helvetica Neue"/>
                <a:cs typeface="Helvetica Neue"/>
              </a:rPr>
              <a:t>h</a:t>
            </a:r>
            <a:r>
              <a:rPr sz="706" dirty="0">
                <a:latin typeface="Helvetica Neue"/>
                <a:cs typeface="Helvetica Neue"/>
              </a:rPr>
              <a:t>n_for</a:t>
            </a:r>
            <a:endParaRPr sz="706">
              <a:latin typeface="Helvetica Neue"/>
              <a:cs typeface="Helvetica Neue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042993" y="4228647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80" h="115570">
                <a:moveTo>
                  <a:pt x="632774" y="0"/>
                </a:moveTo>
                <a:lnTo>
                  <a:pt x="57525" y="0"/>
                </a:lnTo>
                <a:lnTo>
                  <a:pt x="35134" y="4520"/>
                </a:lnTo>
                <a:lnTo>
                  <a:pt x="16849" y="16848"/>
                </a:lnTo>
                <a:lnTo>
                  <a:pt x="4520" y="35133"/>
                </a:lnTo>
                <a:lnTo>
                  <a:pt x="0" y="57524"/>
                </a:lnTo>
                <a:lnTo>
                  <a:pt x="4520" y="79916"/>
                </a:lnTo>
                <a:lnTo>
                  <a:pt x="16849" y="98201"/>
                </a:lnTo>
                <a:lnTo>
                  <a:pt x="35134" y="110529"/>
                </a:lnTo>
                <a:lnTo>
                  <a:pt x="57525" y="115050"/>
                </a:lnTo>
                <a:lnTo>
                  <a:pt x="632774" y="115050"/>
                </a:lnTo>
                <a:lnTo>
                  <a:pt x="655167" y="110529"/>
                </a:lnTo>
                <a:lnTo>
                  <a:pt x="673452" y="98201"/>
                </a:lnTo>
                <a:lnTo>
                  <a:pt x="685780" y="79916"/>
                </a:lnTo>
                <a:lnTo>
                  <a:pt x="690300" y="57524"/>
                </a:lnTo>
                <a:lnTo>
                  <a:pt x="685780" y="35133"/>
                </a:lnTo>
                <a:lnTo>
                  <a:pt x="673452" y="16848"/>
                </a:lnTo>
                <a:lnTo>
                  <a:pt x="655167" y="4520"/>
                </a:lnTo>
                <a:lnTo>
                  <a:pt x="632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042994" y="4228647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80" h="115570">
                <a:moveTo>
                  <a:pt x="57524" y="0"/>
                </a:moveTo>
                <a:lnTo>
                  <a:pt x="632774" y="0"/>
                </a:lnTo>
                <a:lnTo>
                  <a:pt x="655166" y="4520"/>
                </a:lnTo>
                <a:lnTo>
                  <a:pt x="673451" y="16848"/>
                </a:lnTo>
                <a:lnTo>
                  <a:pt x="685779" y="35133"/>
                </a:lnTo>
                <a:lnTo>
                  <a:pt x="690299" y="57525"/>
                </a:lnTo>
                <a:lnTo>
                  <a:pt x="685779" y="79916"/>
                </a:lnTo>
                <a:lnTo>
                  <a:pt x="673451" y="98201"/>
                </a:lnTo>
                <a:lnTo>
                  <a:pt x="655166" y="110529"/>
                </a:lnTo>
                <a:lnTo>
                  <a:pt x="6327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2164975" y="4230277"/>
            <a:ext cx="365312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aseline="24305" dirty="0">
                <a:latin typeface="Helvetica Neue"/>
                <a:cs typeface="Helvetica Neue"/>
              </a:rPr>
              <a:t>h</a:t>
            </a:r>
            <a:r>
              <a:rPr sz="706" dirty="0">
                <a:latin typeface="Helvetica Neue"/>
                <a:cs typeface="Helvetica Neue"/>
              </a:rPr>
              <a:t>1_back</a:t>
            </a:r>
            <a:endParaRPr sz="706">
              <a:latin typeface="Helvetica Neue"/>
              <a:cs typeface="Helvetica Neue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3768744" y="3061229"/>
            <a:ext cx="609600" cy="152400"/>
          </a:xfrm>
          <a:custGeom>
            <a:avLst/>
            <a:gdLst/>
            <a:ahLst/>
            <a:cxnLst/>
            <a:rect l="l" t="t" r="r" b="b"/>
            <a:pathLst>
              <a:path w="690879" h="172720">
                <a:moveTo>
                  <a:pt x="604012" y="0"/>
                </a:moveTo>
                <a:lnTo>
                  <a:pt x="104589" y="0"/>
                </a:lnTo>
                <a:lnTo>
                  <a:pt x="0" y="172573"/>
                </a:lnTo>
                <a:lnTo>
                  <a:pt x="690300" y="172573"/>
                </a:lnTo>
                <a:lnTo>
                  <a:pt x="604012" y="0"/>
                </a:lnTo>
                <a:close/>
              </a:path>
            </a:pathLst>
          </a:custGeom>
          <a:solidFill>
            <a:srgbClr val="76D6FF">
              <a:alpha val="5208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768744" y="3061228"/>
            <a:ext cx="609600" cy="152400"/>
          </a:xfrm>
          <a:custGeom>
            <a:avLst/>
            <a:gdLst/>
            <a:ahLst/>
            <a:cxnLst/>
            <a:rect l="l" t="t" r="r" b="b"/>
            <a:pathLst>
              <a:path w="690879" h="172720">
                <a:moveTo>
                  <a:pt x="0" y="172575"/>
                </a:moveTo>
                <a:lnTo>
                  <a:pt x="690299" y="172575"/>
                </a:lnTo>
                <a:lnTo>
                  <a:pt x="604012" y="0"/>
                </a:lnTo>
                <a:lnTo>
                  <a:pt x="104590" y="0"/>
                </a:lnTo>
                <a:lnTo>
                  <a:pt x="0" y="172575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870260" y="2908956"/>
            <a:ext cx="406213" cy="101974"/>
          </a:xfrm>
          <a:custGeom>
            <a:avLst/>
            <a:gdLst/>
            <a:ahLst/>
            <a:cxnLst/>
            <a:rect l="l" t="t" r="r" b="b"/>
            <a:pathLst>
              <a:path w="460375" h="115570">
                <a:moveTo>
                  <a:pt x="57524" y="0"/>
                </a:moveTo>
                <a:lnTo>
                  <a:pt x="402674" y="0"/>
                </a:lnTo>
                <a:lnTo>
                  <a:pt x="425066" y="4520"/>
                </a:lnTo>
                <a:lnTo>
                  <a:pt x="443351" y="16848"/>
                </a:lnTo>
                <a:lnTo>
                  <a:pt x="455679" y="35133"/>
                </a:lnTo>
                <a:lnTo>
                  <a:pt x="460199" y="57525"/>
                </a:lnTo>
                <a:lnTo>
                  <a:pt x="455679" y="79916"/>
                </a:lnTo>
                <a:lnTo>
                  <a:pt x="443351" y="98201"/>
                </a:lnTo>
                <a:lnTo>
                  <a:pt x="425066" y="110529"/>
                </a:lnTo>
                <a:lnTo>
                  <a:pt x="4026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768744" y="2705927"/>
            <a:ext cx="609600" cy="152400"/>
          </a:xfrm>
          <a:custGeom>
            <a:avLst/>
            <a:gdLst/>
            <a:ahLst/>
            <a:cxnLst/>
            <a:rect l="l" t="t" r="r" b="b"/>
            <a:pathLst>
              <a:path w="690879" h="172720">
                <a:moveTo>
                  <a:pt x="690300" y="0"/>
                </a:moveTo>
                <a:lnTo>
                  <a:pt x="0" y="0"/>
                </a:lnTo>
                <a:lnTo>
                  <a:pt x="115050" y="172573"/>
                </a:lnTo>
                <a:lnTo>
                  <a:pt x="575250" y="172573"/>
                </a:lnTo>
                <a:lnTo>
                  <a:pt x="690300" y="0"/>
                </a:lnTo>
                <a:close/>
              </a:path>
            </a:pathLst>
          </a:custGeom>
          <a:solidFill>
            <a:srgbClr val="76D6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768744" y="2705927"/>
            <a:ext cx="609600" cy="152400"/>
          </a:xfrm>
          <a:custGeom>
            <a:avLst/>
            <a:gdLst/>
            <a:ahLst/>
            <a:cxnLst/>
            <a:rect l="l" t="t" r="r" b="b"/>
            <a:pathLst>
              <a:path w="690879" h="172720">
                <a:moveTo>
                  <a:pt x="0" y="0"/>
                </a:moveTo>
                <a:lnTo>
                  <a:pt x="690299" y="0"/>
                </a:lnTo>
                <a:lnTo>
                  <a:pt x="575249" y="172575"/>
                </a:lnTo>
                <a:lnTo>
                  <a:pt x="115049" y="172575"/>
                </a:lnTo>
                <a:lnTo>
                  <a:pt x="0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768744" y="2553654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79" h="115570">
                <a:moveTo>
                  <a:pt x="57524" y="0"/>
                </a:moveTo>
                <a:lnTo>
                  <a:pt x="632774" y="0"/>
                </a:lnTo>
                <a:lnTo>
                  <a:pt x="655166" y="4520"/>
                </a:lnTo>
                <a:lnTo>
                  <a:pt x="673451" y="16848"/>
                </a:lnTo>
                <a:lnTo>
                  <a:pt x="685779" y="35133"/>
                </a:lnTo>
                <a:lnTo>
                  <a:pt x="690299" y="57525"/>
                </a:lnTo>
                <a:lnTo>
                  <a:pt x="685779" y="79916"/>
                </a:lnTo>
                <a:lnTo>
                  <a:pt x="673451" y="98201"/>
                </a:lnTo>
                <a:lnTo>
                  <a:pt x="655166" y="110529"/>
                </a:lnTo>
                <a:lnTo>
                  <a:pt x="6327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539552" y="1340768"/>
            <a:ext cx="7306795" cy="132683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1206" marR="4483">
              <a:lnSpc>
                <a:spcPct val="101499"/>
              </a:lnSpc>
              <a:spcBef>
                <a:spcPts val="75"/>
              </a:spcBef>
            </a:pPr>
            <a:r>
              <a:rPr sz="2427" spc="13" dirty="0">
                <a:latin typeface="Helvetica"/>
                <a:cs typeface="Helvetica"/>
              </a:rPr>
              <a:t>Combine </a:t>
            </a:r>
            <a:r>
              <a:rPr sz="2427" spc="9" dirty="0">
                <a:latin typeface="Helvetica"/>
                <a:cs typeface="Helvetica"/>
              </a:rPr>
              <a:t>the </a:t>
            </a:r>
            <a:r>
              <a:rPr sz="2427" spc="13" dirty="0">
                <a:latin typeface="Helvetica"/>
                <a:cs typeface="Helvetica"/>
              </a:rPr>
              <a:t>hidden </a:t>
            </a:r>
            <a:r>
              <a:rPr sz="2427" spc="9" dirty="0">
                <a:latin typeface="Helvetica"/>
                <a:cs typeface="Helvetica"/>
              </a:rPr>
              <a:t>state of the last </a:t>
            </a:r>
            <a:r>
              <a:rPr sz="2427" spc="13" dirty="0">
                <a:latin typeface="Helvetica"/>
                <a:cs typeface="Helvetica"/>
              </a:rPr>
              <a:t>word </a:t>
            </a:r>
            <a:r>
              <a:rPr sz="2427" spc="9" dirty="0">
                <a:latin typeface="Helvetica"/>
                <a:cs typeface="Helvetica"/>
              </a:rPr>
              <a:t>of the  </a:t>
            </a:r>
            <a:r>
              <a:rPr sz="2427" spc="13" dirty="0">
                <a:latin typeface="Helvetica"/>
                <a:cs typeface="Helvetica"/>
              </a:rPr>
              <a:t>forward </a:t>
            </a:r>
            <a:r>
              <a:rPr sz="2427" spc="18" dirty="0">
                <a:latin typeface="Helvetica"/>
                <a:cs typeface="Helvetica"/>
              </a:rPr>
              <a:t>RNN </a:t>
            </a:r>
            <a:r>
              <a:rPr sz="2427" spc="13" dirty="0">
                <a:latin typeface="Helvetica"/>
                <a:cs typeface="Helvetica"/>
              </a:rPr>
              <a:t>and </a:t>
            </a:r>
            <a:r>
              <a:rPr sz="2427" spc="9" dirty="0">
                <a:latin typeface="Helvetica"/>
                <a:cs typeface="Helvetica"/>
              </a:rPr>
              <a:t>the </a:t>
            </a:r>
            <a:r>
              <a:rPr sz="2427" spc="13" dirty="0">
                <a:latin typeface="Helvetica"/>
                <a:cs typeface="Helvetica"/>
              </a:rPr>
              <a:t>hidden </a:t>
            </a:r>
            <a:r>
              <a:rPr sz="2427" spc="9" dirty="0">
                <a:latin typeface="Helvetica"/>
                <a:cs typeface="Helvetica"/>
              </a:rPr>
              <a:t>state of the first </a:t>
            </a:r>
            <a:r>
              <a:rPr sz="2427" spc="13" dirty="0">
                <a:latin typeface="Helvetica"/>
                <a:cs typeface="Helvetica"/>
              </a:rPr>
              <a:t>word </a:t>
            </a:r>
            <a:r>
              <a:rPr sz="2427" spc="9" dirty="0">
                <a:latin typeface="Helvetica"/>
                <a:cs typeface="Helvetica"/>
              </a:rPr>
              <a:t>of  the </a:t>
            </a:r>
            <a:r>
              <a:rPr sz="2427" spc="13" dirty="0">
                <a:latin typeface="Helvetica"/>
                <a:cs typeface="Helvetica"/>
              </a:rPr>
              <a:t>backward </a:t>
            </a:r>
            <a:r>
              <a:rPr sz="2427" spc="18" dirty="0">
                <a:latin typeface="Helvetica"/>
                <a:cs typeface="Helvetica"/>
              </a:rPr>
              <a:t>RNN </a:t>
            </a:r>
            <a:r>
              <a:rPr sz="2427" spc="9" dirty="0">
                <a:latin typeface="Helvetica"/>
                <a:cs typeface="Helvetica"/>
              </a:rPr>
              <a:t>into </a:t>
            </a:r>
            <a:r>
              <a:rPr sz="2427" spc="13" dirty="0">
                <a:latin typeface="Helvetica"/>
                <a:cs typeface="Helvetica"/>
              </a:rPr>
              <a:t>a single</a:t>
            </a:r>
            <a:r>
              <a:rPr sz="2427" spc="-35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vector</a:t>
            </a:r>
            <a:endParaRPr sz="2427">
              <a:latin typeface="Helvetica"/>
              <a:cs typeface="Helvetica"/>
            </a:endParaRPr>
          </a:p>
          <a:p>
            <a:pPr marR="231974" algn="ctr">
              <a:spcBef>
                <a:spcPts val="556"/>
              </a:spcBef>
            </a:pPr>
            <a:r>
              <a:rPr sz="706" dirty="0">
                <a:latin typeface="Helvetica Neue"/>
                <a:cs typeface="Helvetica Neue"/>
              </a:rPr>
              <a:t>Softmax</a:t>
            </a:r>
            <a:endParaRPr sz="706">
              <a:latin typeface="Helvetica Neue"/>
              <a:cs typeface="Helvetica Neue"/>
            </a:endParaRPr>
          </a:p>
        </p:txBody>
      </p:sp>
      <p:sp>
        <p:nvSpPr>
          <p:cNvPr id="72" name="object 72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24</a:t>
            </a:fld>
            <a:endParaRPr spc="-4" dirty="0"/>
          </a:p>
        </p:txBody>
      </p:sp>
      <p:sp>
        <p:nvSpPr>
          <p:cNvPr id="73" name="object 73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4874260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CS447: Natural Language Processing (J.</a:t>
            </a:r>
            <a:r>
              <a:rPr lang="en-US" spc="45"/>
              <a:t> </a:t>
            </a:r>
            <a:r>
              <a:rPr lang="en-US" spc="-5"/>
              <a:t>Hockenmaier)</a:t>
            </a:r>
            <a:endParaRPr spc="-4" dirty="0"/>
          </a:p>
        </p:txBody>
      </p:sp>
      <p:sp>
        <p:nvSpPr>
          <p:cNvPr id="74" name="object 9">
            <a:extLst>
              <a:ext uri="{FF2B5EF4-FFF2-40B4-BE49-F238E27FC236}">
                <a16:creationId xmlns:a16="http://schemas.microsoft.com/office/drawing/2014/main" id="{B4728EC2-42D7-CC4E-ABC6-B64E88FE10F7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5" name="Slide Number Placeholder 3">
            <a:extLst>
              <a:ext uri="{FF2B5EF4-FFF2-40B4-BE49-F238E27FC236}">
                <a16:creationId xmlns:a16="http://schemas.microsoft.com/office/drawing/2014/main" id="{9F737DA7-3B84-584C-9E64-A7558D18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6888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0056" y="1124744"/>
            <a:ext cx="8016620" cy="279808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667328" marR="4483" indent="-342900">
              <a:spcBef>
                <a:spcPts val="119"/>
              </a:spcBef>
              <a:buFont typeface="Arial" panose="020B0604020202020204" pitchFamily="34" charset="0"/>
              <a:buChar char="•"/>
            </a:pPr>
            <a:r>
              <a:rPr sz="2000" spc="-44" dirty="0">
                <a:latin typeface="Helvetica"/>
                <a:cs typeface="Helvetica"/>
              </a:rPr>
              <a:t>Task: </a:t>
            </a:r>
            <a:r>
              <a:rPr sz="2000" spc="18" dirty="0">
                <a:latin typeface="Helvetica"/>
                <a:cs typeface="Helvetica"/>
              </a:rPr>
              <a:t>Read </a:t>
            </a:r>
            <a:r>
              <a:rPr sz="2000" spc="13" dirty="0">
                <a:latin typeface="Helvetica"/>
                <a:cs typeface="Helvetica"/>
              </a:rPr>
              <a:t>an </a:t>
            </a:r>
            <a:r>
              <a:rPr sz="2000" spc="9" dirty="0">
                <a:latin typeface="Helvetica"/>
                <a:cs typeface="Helvetica"/>
              </a:rPr>
              <a:t>input </a:t>
            </a:r>
            <a:r>
              <a:rPr sz="2000" spc="13" dirty="0">
                <a:latin typeface="Helvetica"/>
                <a:cs typeface="Helvetica"/>
              </a:rPr>
              <a:t>sequence and </a:t>
            </a:r>
            <a:r>
              <a:rPr sz="2000" spc="9" dirty="0">
                <a:latin typeface="Helvetica"/>
                <a:cs typeface="Helvetica"/>
              </a:rPr>
              <a:t>return </a:t>
            </a:r>
            <a:r>
              <a:rPr sz="2000" spc="13" dirty="0">
                <a:latin typeface="Helvetica"/>
                <a:cs typeface="Helvetica"/>
              </a:rPr>
              <a:t>an output </a:t>
            </a:r>
            <a:r>
              <a:rPr sz="2000" spc="13" dirty="0" err="1">
                <a:latin typeface="Helvetica"/>
                <a:cs typeface="Helvetica"/>
              </a:rPr>
              <a:t>sequenc</a:t>
            </a:r>
            <a:r>
              <a:rPr lang="de-DE" sz="2000" spc="13" dirty="0" err="1">
                <a:latin typeface="Helvetica"/>
                <a:cs typeface="Helvetica"/>
              </a:rPr>
              <a:t>e</a:t>
            </a:r>
            <a:endParaRPr lang="de-DE" sz="2000" spc="13" dirty="0">
              <a:latin typeface="Helvetica"/>
              <a:cs typeface="Helvetica"/>
            </a:endParaRPr>
          </a:p>
          <a:p>
            <a:pPr marL="1124528" marR="4483" lvl="1" indent="-342900">
              <a:spcBef>
                <a:spcPts val="119"/>
              </a:spcBef>
              <a:buFont typeface="Arial" panose="020B0604020202020204" pitchFamily="34" charset="0"/>
              <a:buChar char="•"/>
            </a:pPr>
            <a:r>
              <a:rPr sz="2000" spc="-747" baseline="3831" dirty="0">
                <a:latin typeface="Gill Sans"/>
                <a:cs typeface="Gill Sans"/>
              </a:rPr>
              <a:t> </a:t>
            </a:r>
            <a:r>
              <a:rPr sz="2000" spc="9" dirty="0">
                <a:latin typeface="Helvetica"/>
                <a:cs typeface="Helvetica"/>
              </a:rPr>
              <a:t>Machine </a:t>
            </a:r>
            <a:r>
              <a:rPr sz="2000" spc="4" dirty="0">
                <a:latin typeface="Helvetica"/>
                <a:cs typeface="Helvetica"/>
              </a:rPr>
              <a:t>translation: translate </a:t>
            </a:r>
            <a:r>
              <a:rPr sz="2000" spc="9" dirty="0">
                <a:latin typeface="Helvetica"/>
                <a:cs typeface="Helvetica"/>
              </a:rPr>
              <a:t>source </a:t>
            </a:r>
            <a:r>
              <a:rPr sz="2000" spc="4" dirty="0">
                <a:latin typeface="Helvetica"/>
                <a:cs typeface="Helvetica"/>
              </a:rPr>
              <a:t>into target </a:t>
            </a:r>
            <a:r>
              <a:rPr sz="2000" spc="9" dirty="0">
                <a:latin typeface="Helvetica"/>
                <a:cs typeface="Helvetica"/>
              </a:rPr>
              <a:t>language</a:t>
            </a:r>
            <a:endParaRPr lang="de-DE" sz="2000" dirty="0">
              <a:latin typeface="Helvetica"/>
              <a:cs typeface="Helvetica"/>
            </a:endParaRPr>
          </a:p>
          <a:p>
            <a:pPr marL="1124528" marR="4483" lvl="1" indent="-342900">
              <a:spcBef>
                <a:spcPts val="119"/>
              </a:spcBef>
              <a:buFont typeface="Arial" panose="020B0604020202020204" pitchFamily="34" charset="0"/>
              <a:buChar char="•"/>
            </a:pPr>
            <a:r>
              <a:rPr sz="2000" spc="-728" baseline="5747" dirty="0">
                <a:latin typeface="Gill Sans"/>
                <a:cs typeface="Gill Sans"/>
              </a:rPr>
              <a:t> </a:t>
            </a:r>
            <a:r>
              <a:rPr sz="2000" spc="4" dirty="0">
                <a:latin typeface="Helvetica"/>
                <a:cs typeface="Helvetica"/>
              </a:rPr>
              <a:t>Dialog system/chatbot: generate </a:t>
            </a:r>
            <a:r>
              <a:rPr sz="2000" spc="9" dirty="0">
                <a:latin typeface="Helvetica"/>
                <a:cs typeface="Helvetica"/>
              </a:rPr>
              <a:t>a response</a:t>
            </a:r>
            <a:endParaRPr sz="2000" dirty="0">
              <a:latin typeface="Helvetica"/>
              <a:cs typeface="Helvetica"/>
            </a:endParaRPr>
          </a:p>
          <a:p>
            <a:pPr marL="667328" marR="525024" indent="-342900">
              <a:spcBef>
                <a:spcPts val="2532"/>
              </a:spcBef>
              <a:buFont typeface="Arial" panose="020B0604020202020204" pitchFamily="34" charset="0"/>
              <a:buChar char="•"/>
            </a:pPr>
            <a:r>
              <a:rPr sz="2000" spc="13" dirty="0">
                <a:latin typeface="Helvetica"/>
                <a:cs typeface="Helvetica"/>
              </a:rPr>
              <a:t>Reading </a:t>
            </a:r>
            <a:r>
              <a:rPr sz="2000" spc="9" dirty="0">
                <a:latin typeface="Helvetica"/>
                <a:cs typeface="Helvetica"/>
              </a:rPr>
              <a:t>the input </a:t>
            </a:r>
            <a:r>
              <a:rPr sz="2000" spc="13" dirty="0">
                <a:latin typeface="Helvetica"/>
                <a:cs typeface="Helvetica"/>
              </a:rPr>
              <a:t>sequence: </a:t>
            </a:r>
            <a:r>
              <a:rPr sz="2000" spc="18" dirty="0">
                <a:latin typeface="Helvetica"/>
                <a:cs typeface="Helvetica"/>
              </a:rPr>
              <a:t>RNN </a:t>
            </a:r>
            <a:r>
              <a:rPr sz="2000" spc="13" dirty="0">
                <a:latin typeface="Helvetica"/>
                <a:cs typeface="Helvetica"/>
              </a:rPr>
              <a:t>Encoder  </a:t>
            </a:r>
            <a:endParaRPr lang="de-DE" sz="2000" spc="13" dirty="0">
              <a:latin typeface="Helvetica"/>
              <a:cs typeface="Helvetica"/>
            </a:endParaRPr>
          </a:p>
          <a:p>
            <a:pPr marL="667328" marR="525024" indent="-342900">
              <a:spcBef>
                <a:spcPts val="2532"/>
              </a:spcBef>
              <a:buFont typeface="Arial" panose="020B0604020202020204" pitchFamily="34" charset="0"/>
              <a:buChar char="•"/>
            </a:pPr>
            <a:r>
              <a:rPr sz="2000" spc="13" dirty="0">
                <a:latin typeface="Helvetica"/>
                <a:cs typeface="Helvetica"/>
              </a:rPr>
              <a:t>Generating </a:t>
            </a:r>
            <a:r>
              <a:rPr sz="2000" spc="9" dirty="0">
                <a:latin typeface="Helvetica"/>
                <a:cs typeface="Helvetica"/>
              </a:rPr>
              <a:t>the </a:t>
            </a:r>
            <a:r>
              <a:rPr sz="2000" spc="13" dirty="0">
                <a:latin typeface="Helvetica"/>
                <a:cs typeface="Helvetica"/>
              </a:rPr>
              <a:t>output sequence: </a:t>
            </a:r>
            <a:r>
              <a:rPr sz="2000" spc="18" dirty="0">
                <a:latin typeface="Helvetica"/>
                <a:cs typeface="Helvetica"/>
              </a:rPr>
              <a:t>RNN</a:t>
            </a:r>
            <a:r>
              <a:rPr sz="2000" spc="-40" dirty="0">
                <a:latin typeface="Helvetica"/>
                <a:cs typeface="Helvetica"/>
              </a:rPr>
              <a:t> </a:t>
            </a:r>
            <a:r>
              <a:rPr sz="2000" spc="13" dirty="0">
                <a:latin typeface="Helvetica"/>
                <a:cs typeface="Helvetica"/>
              </a:rPr>
              <a:t>Decoder</a:t>
            </a:r>
            <a:endParaRPr sz="2000" dirty="0">
              <a:latin typeface="Helvetica"/>
              <a:cs typeface="Helvetica"/>
            </a:endParaRPr>
          </a:p>
          <a:p>
            <a:pPr marL="1232152">
              <a:spcBef>
                <a:spcPts val="2118"/>
              </a:spcBef>
              <a:tabLst>
                <a:tab pos="5154420" algn="l"/>
              </a:tabLst>
            </a:pPr>
            <a:r>
              <a:rPr sz="2000" b="1" spc="13" dirty="0">
                <a:latin typeface="Helvetica"/>
                <a:cs typeface="Helvetica"/>
              </a:rPr>
              <a:t>Encoder	Decoder</a:t>
            </a:r>
            <a:endParaRPr sz="2000" dirty="0">
              <a:latin typeface="Helvetica"/>
              <a:cs typeface="Helvetica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4254302" y="3879228"/>
            <a:ext cx="4144272" cy="2394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12868" y="3937794"/>
            <a:ext cx="3953996" cy="2204197"/>
          </a:xfrm>
          <a:custGeom>
            <a:avLst/>
            <a:gdLst/>
            <a:ahLst/>
            <a:cxnLst/>
            <a:rect l="l" t="t" r="r" b="b"/>
            <a:pathLst>
              <a:path w="4481195" h="2498090">
                <a:moveTo>
                  <a:pt x="0" y="0"/>
                </a:moveTo>
                <a:lnTo>
                  <a:pt x="4480744" y="0"/>
                </a:lnTo>
                <a:lnTo>
                  <a:pt x="4480744" y="2497537"/>
                </a:lnTo>
                <a:lnTo>
                  <a:pt x="0" y="24975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12868" y="3937794"/>
            <a:ext cx="3953996" cy="2204197"/>
          </a:xfrm>
          <a:custGeom>
            <a:avLst/>
            <a:gdLst/>
            <a:ahLst/>
            <a:cxnLst/>
            <a:rect l="l" t="t" r="r" b="b"/>
            <a:pathLst>
              <a:path w="4481195" h="2498090">
                <a:moveTo>
                  <a:pt x="0" y="0"/>
                </a:moveTo>
                <a:lnTo>
                  <a:pt x="4480744" y="0"/>
                </a:lnTo>
                <a:lnTo>
                  <a:pt x="4480744" y="2497537"/>
                </a:lnTo>
                <a:lnTo>
                  <a:pt x="0" y="2497537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8587" y="3879228"/>
            <a:ext cx="3913172" cy="2394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7154" y="3937794"/>
            <a:ext cx="3722594" cy="2204197"/>
          </a:xfrm>
          <a:custGeom>
            <a:avLst/>
            <a:gdLst/>
            <a:ahLst/>
            <a:cxnLst/>
            <a:rect l="l" t="t" r="r" b="b"/>
            <a:pathLst>
              <a:path w="4218940" h="2498090">
                <a:moveTo>
                  <a:pt x="0" y="0"/>
                </a:moveTo>
                <a:lnTo>
                  <a:pt x="4218830" y="0"/>
                </a:lnTo>
                <a:lnTo>
                  <a:pt x="4218830" y="2497537"/>
                </a:lnTo>
                <a:lnTo>
                  <a:pt x="0" y="24975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7154" y="3937794"/>
            <a:ext cx="3722594" cy="2204197"/>
          </a:xfrm>
          <a:custGeom>
            <a:avLst/>
            <a:gdLst/>
            <a:ahLst/>
            <a:cxnLst/>
            <a:rect l="l" t="t" r="r" b="b"/>
            <a:pathLst>
              <a:path w="4218940" h="2498090">
                <a:moveTo>
                  <a:pt x="0" y="0"/>
                </a:moveTo>
                <a:lnTo>
                  <a:pt x="4218830" y="0"/>
                </a:lnTo>
                <a:lnTo>
                  <a:pt x="4218830" y="2497537"/>
                </a:lnTo>
                <a:lnTo>
                  <a:pt x="0" y="2497537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53931" y="256747"/>
            <a:ext cx="7442387" cy="503758"/>
          </a:xfrm>
          <a:prstGeom prst="rect">
            <a:avLst/>
          </a:prstGeom>
        </p:spPr>
        <p:txBody>
          <a:bodyPr vert="horz" wrap="square" lIns="0" tIns="1120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Encoder-Decoder (seq2seq)</a:t>
            </a:r>
            <a:r>
              <a:rPr spc="-35" dirty="0"/>
              <a:t> </a:t>
            </a:r>
            <a:r>
              <a:rPr dirty="0"/>
              <a:t>model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05971" y="5093023"/>
            <a:ext cx="412937" cy="72623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algn="ctr">
              <a:spcBef>
                <a:spcPts val="97"/>
              </a:spcBef>
            </a:pPr>
            <a:r>
              <a:rPr sz="1015" spc="4" dirty="0">
                <a:latin typeface="Helvetica"/>
                <a:cs typeface="Helvetica"/>
              </a:rPr>
              <a:t>hidden</a:t>
            </a:r>
            <a:endParaRPr sz="1015">
              <a:latin typeface="Helvetica"/>
              <a:cs typeface="Helvetica"/>
            </a:endParaRPr>
          </a:p>
          <a:p>
            <a:pPr>
              <a:lnSpc>
                <a:spcPct val="100000"/>
              </a:lnSpc>
            </a:pPr>
            <a:endParaRPr sz="97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71">
              <a:latin typeface="Times New Roman"/>
              <a:cs typeface="Times New Roman"/>
            </a:endParaRPr>
          </a:p>
          <a:p>
            <a:pPr marL="3362" algn="ctr">
              <a:spcBef>
                <a:spcPts val="785"/>
              </a:spcBef>
            </a:pPr>
            <a:r>
              <a:rPr sz="1015" dirty="0">
                <a:latin typeface="Helvetica"/>
                <a:cs typeface="Helvetica"/>
              </a:rPr>
              <a:t>input</a:t>
            </a:r>
            <a:endParaRPr sz="1015">
              <a:latin typeface="Helvetica"/>
              <a:cs typeface="Helvetic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45323" y="5474923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03890" y="553348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1" y="0"/>
                </a:lnTo>
                <a:lnTo>
                  <a:pt x="692641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03890" y="553348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94216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53605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3" y="294257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6"/>
                </a:lnTo>
                <a:lnTo>
                  <a:pt x="157440" y="129343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53605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80617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40007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3" y="294257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6"/>
                </a:lnTo>
                <a:lnTo>
                  <a:pt x="157440" y="129343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40007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67020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6409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5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5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6409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45323" y="4930053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03890" y="498861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1" y="0"/>
                </a:lnTo>
                <a:lnTo>
                  <a:pt x="692641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03890" y="498861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53605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3" y="294256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5"/>
                </a:lnTo>
                <a:lnTo>
                  <a:pt x="157440" y="129342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53605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40007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3" y="294256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5"/>
                </a:lnTo>
                <a:lnTo>
                  <a:pt x="157440" y="129342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40007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26409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5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5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26409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09466" y="5397108"/>
            <a:ext cx="0" cy="136712"/>
          </a:xfrm>
          <a:custGeom>
            <a:avLst/>
            <a:gdLst/>
            <a:ahLst/>
            <a:cxnLst/>
            <a:rect l="l" t="t" r="r" b="b"/>
            <a:pathLst>
              <a:path h="154940">
                <a:moveTo>
                  <a:pt x="0" y="0"/>
                </a:moveTo>
                <a:lnTo>
                  <a:pt x="0" y="154564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67864" y="5322572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1737" y="5474923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30303" y="553348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130303" y="553348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120629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80019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3" y="294257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6"/>
                </a:lnTo>
                <a:lnTo>
                  <a:pt x="157440" y="129343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180019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07031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66420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5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5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66420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493433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552822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552823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71737" y="4930053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30303" y="498861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30303" y="498861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180019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3" y="294256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5"/>
                </a:lnTo>
                <a:lnTo>
                  <a:pt x="157440" y="129342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180019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366420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5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5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66420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552822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52823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35879" y="5397108"/>
            <a:ext cx="0" cy="136712"/>
          </a:xfrm>
          <a:custGeom>
            <a:avLst/>
            <a:gdLst/>
            <a:ahLst/>
            <a:cxnLst/>
            <a:rect l="l" t="t" r="r" b="b"/>
            <a:pathLst>
              <a:path h="154940">
                <a:moveTo>
                  <a:pt x="0" y="0"/>
                </a:moveTo>
                <a:lnTo>
                  <a:pt x="0" y="154564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394277" y="5322572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798151" y="5474923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856717" y="553348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856717" y="553348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847043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906432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906432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33443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92834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92833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219846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279235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279235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798151" y="4930053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856717" y="498861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856717" y="498861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906432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906432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092834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092833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279235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279235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162293" y="5397108"/>
            <a:ext cx="0" cy="136712"/>
          </a:xfrm>
          <a:custGeom>
            <a:avLst/>
            <a:gdLst/>
            <a:ahLst/>
            <a:cxnLst/>
            <a:rect l="l" t="t" r="r" b="b"/>
            <a:pathLst>
              <a:path h="154940">
                <a:moveTo>
                  <a:pt x="0" y="0"/>
                </a:moveTo>
                <a:lnTo>
                  <a:pt x="0" y="154564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120691" y="5322572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4563" y="5474923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83130" y="553348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583130" y="553348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573456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632845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632846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59857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19247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19246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46259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005649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6"/>
                </a:lnTo>
                <a:lnTo>
                  <a:pt x="157440" y="129343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5649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524563" y="4930053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583130" y="498861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583130" y="498861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632845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632846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819247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819246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005649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5"/>
                </a:lnTo>
                <a:lnTo>
                  <a:pt x="157440" y="129342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005649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888707" y="5397108"/>
            <a:ext cx="0" cy="136712"/>
          </a:xfrm>
          <a:custGeom>
            <a:avLst/>
            <a:gdLst/>
            <a:ahLst/>
            <a:cxnLst/>
            <a:rect l="l" t="t" r="r" b="b"/>
            <a:pathLst>
              <a:path h="154940">
                <a:moveTo>
                  <a:pt x="0" y="0"/>
                </a:moveTo>
                <a:lnTo>
                  <a:pt x="0" y="154564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847105" y="5322572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007321" y="5170242"/>
            <a:ext cx="56590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53835" y="0"/>
                </a:lnTo>
                <a:lnTo>
                  <a:pt x="63658" y="0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054822" y="5128640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726011" y="5170242"/>
            <a:ext cx="56590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53835" y="0"/>
                </a:lnTo>
                <a:lnTo>
                  <a:pt x="63658" y="0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773513" y="5128640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452423" y="5170242"/>
            <a:ext cx="56590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53835" y="0"/>
                </a:lnTo>
                <a:lnTo>
                  <a:pt x="63658" y="0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499926" y="5128640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194283" y="5170242"/>
            <a:ext cx="87406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83754" y="0"/>
                </a:lnTo>
                <a:lnTo>
                  <a:pt x="98488" y="0"/>
                </a:lnTo>
              </a:path>
            </a:pathLst>
          </a:custGeom>
          <a:ln w="29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268184" y="5113040"/>
            <a:ext cx="114860" cy="114860"/>
          </a:xfrm>
          <a:custGeom>
            <a:avLst/>
            <a:gdLst/>
            <a:ahLst/>
            <a:cxnLst/>
            <a:rect l="l" t="t" r="r" b="b"/>
            <a:pathLst>
              <a:path w="130175" h="130175">
                <a:moveTo>
                  <a:pt x="0" y="0"/>
                </a:moveTo>
                <a:lnTo>
                  <a:pt x="0" y="129659"/>
                </a:lnTo>
                <a:lnTo>
                  <a:pt x="129659" y="648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7586382" y="4492983"/>
            <a:ext cx="432547" cy="189536"/>
          </a:xfrm>
          <a:prstGeom prst="rect">
            <a:avLst/>
          </a:prstGeom>
        </p:spPr>
        <p:txBody>
          <a:bodyPr vert="horz" wrap="square" lIns="0" tIns="12887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147" spc="4" dirty="0">
                <a:latin typeface="Helvetica"/>
                <a:cs typeface="Helvetica"/>
              </a:rPr>
              <a:t>output</a:t>
            </a:r>
            <a:endParaRPr sz="1147">
              <a:latin typeface="Helvetica"/>
              <a:cs typeface="Helvetica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4308790" y="4385345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367356" y="444391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8" y="0"/>
                </a:lnTo>
                <a:lnTo>
                  <a:pt x="790008" y="395384"/>
                </a:lnTo>
                <a:lnTo>
                  <a:pt x="0" y="395384"/>
                </a:lnTo>
                <a:lnTo>
                  <a:pt x="0" y="0"/>
                </a:lnTo>
                <a:close/>
              </a:path>
            </a:pathLst>
          </a:custGeom>
          <a:solidFill>
            <a:srgbClr val="FFD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367356" y="444391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364554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424061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424060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577160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636666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4" y="219396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636666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789766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849271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849272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308790" y="5466836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4367356" y="552540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8" y="0"/>
                </a:lnTo>
                <a:lnTo>
                  <a:pt x="790008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367356" y="552540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364554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424061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424060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577160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636666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7"/>
                </a:lnTo>
                <a:lnTo>
                  <a:pt x="25544" y="44391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7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636666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789766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849271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1"/>
                </a:lnTo>
                <a:lnTo>
                  <a:pt x="123974" y="11097"/>
                </a:lnTo>
                <a:lnTo>
                  <a:pt x="89787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849272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308790" y="4926091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367356" y="4984657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8" y="0"/>
                </a:lnTo>
                <a:lnTo>
                  <a:pt x="790008" y="395382"/>
                </a:lnTo>
                <a:lnTo>
                  <a:pt x="0" y="395382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367356" y="4984657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424061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424060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636666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8"/>
                </a:lnTo>
                <a:lnTo>
                  <a:pt x="25544" y="258736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636666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849271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849272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715889" y="5390618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4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674287" y="5316081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717283" y="4838244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5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675681" y="47637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137319" y="4385345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195886" y="444391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4"/>
                </a:lnTo>
                <a:lnTo>
                  <a:pt x="0" y="395384"/>
                </a:lnTo>
                <a:lnTo>
                  <a:pt x="0" y="0"/>
                </a:lnTo>
                <a:close/>
              </a:path>
            </a:pathLst>
          </a:custGeom>
          <a:solidFill>
            <a:srgbClr val="FFD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195886" y="444391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193084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252590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252589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405689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465196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465195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618295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677801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4" y="219396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7" y="219396"/>
                </a:lnTo>
                <a:lnTo>
                  <a:pt x="179572" y="174762"/>
                </a:lnTo>
                <a:lnTo>
                  <a:pt x="179572" y="128363"/>
                </a:lnTo>
                <a:lnTo>
                  <a:pt x="171057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677801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137319" y="5466836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195886" y="552540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195886" y="552540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193084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252590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4" y="11097"/>
                </a:lnTo>
                <a:lnTo>
                  <a:pt x="89787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252589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405689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465196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465195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618295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677801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7"/>
                </a:lnTo>
                <a:lnTo>
                  <a:pt x="25544" y="44391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7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7" y="219397"/>
                </a:lnTo>
                <a:lnTo>
                  <a:pt x="179572" y="174763"/>
                </a:lnTo>
                <a:lnTo>
                  <a:pt x="179572" y="128364"/>
                </a:lnTo>
                <a:lnTo>
                  <a:pt x="171057" y="83730"/>
                </a:lnTo>
                <a:lnTo>
                  <a:pt x="154028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677801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137319" y="4926091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195886" y="4984657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2"/>
                </a:lnTo>
                <a:lnTo>
                  <a:pt x="0" y="395382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195886" y="4984657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252590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7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252589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465196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465195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677801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8"/>
                </a:lnTo>
                <a:lnTo>
                  <a:pt x="25544" y="258736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6"/>
                </a:lnTo>
                <a:lnTo>
                  <a:pt x="171057" y="219398"/>
                </a:lnTo>
                <a:lnTo>
                  <a:pt x="179572" y="174763"/>
                </a:lnTo>
                <a:lnTo>
                  <a:pt x="179572" y="128364"/>
                </a:lnTo>
                <a:lnTo>
                  <a:pt x="171057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677801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544418" y="5390618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4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502817" y="5316081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545813" y="4838244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5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504212" y="47637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965848" y="4385345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024415" y="444391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4"/>
                </a:lnTo>
                <a:lnTo>
                  <a:pt x="0" y="395384"/>
                </a:lnTo>
                <a:lnTo>
                  <a:pt x="0" y="0"/>
                </a:lnTo>
                <a:close/>
              </a:path>
            </a:pathLst>
          </a:custGeom>
          <a:solidFill>
            <a:srgbClr val="FFD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024415" y="444391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021613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6081120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081120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234218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293724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293724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446824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506331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4" y="219396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506331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965848" y="5466836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6024415" y="552540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024415" y="552540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021613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081120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1"/>
                </a:lnTo>
                <a:lnTo>
                  <a:pt x="123974" y="11097"/>
                </a:lnTo>
                <a:lnTo>
                  <a:pt x="89787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081120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234218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293724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293724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446824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506331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7"/>
                </a:lnTo>
                <a:lnTo>
                  <a:pt x="25544" y="44391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7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506331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965848" y="4926091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024415" y="4984657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2"/>
                </a:lnTo>
                <a:lnTo>
                  <a:pt x="0" y="395382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024415" y="4984657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081120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6081120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6293724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6293724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506331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8"/>
                </a:lnTo>
                <a:lnTo>
                  <a:pt x="25544" y="258736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6506331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6372949" y="5390618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4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6331347" y="5316081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374343" y="4838244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5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332741" y="47637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794378" y="4385345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852945" y="444391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4"/>
                </a:lnTo>
                <a:lnTo>
                  <a:pt x="0" y="395384"/>
                </a:lnTo>
                <a:lnTo>
                  <a:pt x="0" y="0"/>
                </a:lnTo>
                <a:close/>
              </a:path>
            </a:pathLst>
          </a:custGeom>
          <a:solidFill>
            <a:srgbClr val="FFD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852945" y="444391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850143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909649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4" y="219396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7" y="219396"/>
                </a:lnTo>
                <a:lnTo>
                  <a:pt x="179572" y="174762"/>
                </a:lnTo>
                <a:lnTo>
                  <a:pt x="179572" y="128363"/>
                </a:lnTo>
                <a:lnTo>
                  <a:pt x="171057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909649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062747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122254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122254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275354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334860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334859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6794378" y="5466836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6852945" y="552540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6852945" y="552540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6850143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6909649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7"/>
                </a:lnTo>
                <a:lnTo>
                  <a:pt x="25544" y="44391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7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7" y="219397"/>
                </a:lnTo>
                <a:lnTo>
                  <a:pt x="179572" y="174763"/>
                </a:lnTo>
                <a:lnTo>
                  <a:pt x="179572" y="128364"/>
                </a:lnTo>
                <a:lnTo>
                  <a:pt x="171057" y="83730"/>
                </a:lnTo>
                <a:lnTo>
                  <a:pt x="154028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6909649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062747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122254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4" y="11097"/>
                </a:lnTo>
                <a:lnTo>
                  <a:pt x="89787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122254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275354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334860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334859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794378" y="4926091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594925" y="4023379"/>
            <a:ext cx="2963751" cy="22859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4874260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CS447: Natural Language Processing (J.</a:t>
            </a:r>
            <a:r>
              <a:rPr lang="en-US" spc="45"/>
              <a:t> </a:t>
            </a:r>
            <a:r>
              <a:rPr lang="en-US" spc="-5"/>
              <a:t>Hockenmaier)</a:t>
            </a:r>
            <a:endParaRPr spc="-4" dirty="0"/>
          </a:p>
        </p:txBody>
      </p:sp>
      <p:sp>
        <p:nvSpPr>
          <p:cNvPr id="250" name="object 250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25</a:t>
            </a:fld>
            <a:endParaRPr spc="-4" dirty="0"/>
          </a:p>
        </p:txBody>
      </p:sp>
      <p:sp>
        <p:nvSpPr>
          <p:cNvPr id="251" name="object 9">
            <a:extLst>
              <a:ext uri="{FF2B5EF4-FFF2-40B4-BE49-F238E27FC236}">
                <a16:creationId xmlns:a16="http://schemas.microsoft.com/office/drawing/2014/main" id="{B62A0E3E-0AAE-AB4A-81D9-3BB2EE800F6F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25472374-EE5B-A345-9403-3EBE5186777C}"/>
              </a:ext>
            </a:extLst>
          </p:cNvPr>
          <p:cNvSpPr txBox="1"/>
          <p:nvPr/>
        </p:nvSpPr>
        <p:spPr>
          <a:xfrm>
            <a:off x="4464410" y="5832461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&lt;s&gt;</a:t>
            </a:r>
          </a:p>
        </p:txBody>
      </p:sp>
      <p:sp>
        <p:nvSpPr>
          <p:cNvPr id="253" name="Slide Number Placeholder 3">
            <a:extLst>
              <a:ext uri="{FF2B5EF4-FFF2-40B4-BE49-F238E27FC236}">
                <a16:creationId xmlns:a16="http://schemas.microsoft.com/office/drawing/2014/main" id="{A1FF595B-7482-4649-8946-28CB2555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6845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4874260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CS447: Natural Language Processing (J.</a:t>
            </a:r>
            <a:r>
              <a:rPr lang="en-US" spc="45"/>
              <a:t> </a:t>
            </a:r>
            <a:r>
              <a:rPr lang="en-US" spc="-5"/>
              <a:t>Hockenmaier)</a:t>
            </a:r>
            <a:endParaRPr spc="-4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26</a:t>
            </a:fld>
            <a:endParaRPr spc="-4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260648"/>
            <a:ext cx="7442387" cy="503758"/>
          </a:xfrm>
          <a:prstGeom prst="rect">
            <a:avLst/>
          </a:prstGeom>
        </p:spPr>
        <p:txBody>
          <a:bodyPr vert="horz" wrap="square" lIns="0" tIns="1120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Encoder-Decoder (seq2seq)</a:t>
            </a:r>
            <a:r>
              <a:rPr spc="-35" dirty="0"/>
              <a:t> </a:t>
            </a:r>
            <a:r>
              <a:rPr lang="de-DE" dirty="0"/>
              <a:t>M</a:t>
            </a:r>
            <a:r>
              <a:rPr dirty="0" err="1"/>
              <a:t>odel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29236" y="1383730"/>
            <a:ext cx="6234393" cy="3152523"/>
          </a:xfrm>
          <a:prstGeom prst="rect">
            <a:avLst/>
          </a:prstGeom>
        </p:spPr>
        <p:txBody>
          <a:bodyPr vert="horz" wrap="square" lIns="0" tIns="44824" rIns="0" bIns="0" rtlCol="0">
            <a:spAutoFit/>
          </a:bodyPr>
          <a:lstStyle/>
          <a:p>
            <a:pPr marL="11206">
              <a:spcBef>
                <a:spcPts val="353"/>
              </a:spcBef>
            </a:pPr>
            <a:r>
              <a:rPr sz="2427" spc="13" dirty="0">
                <a:latin typeface="Helvetica"/>
                <a:cs typeface="Helvetica"/>
              </a:rPr>
              <a:t>Encoder</a:t>
            </a:r>
            <a:r>
              <a:rPr sz="2427" dirty="0">
                <a:latin typeface="Helvetica"/>
                <a:cs typeface="Helvetica"/>
              </a:rPr>
              <a:t> </a:t>
            </a:r>
            <a:r>
              <a:rPr sz="2427" spc="18" dirty="0">
                <a:latin typeface="Helvetica"/>
                <a:cs typeface="Helvetica"/>
              </a:rPr>
              <a:t>RNN:</a:t>
            </a:r>
            <a:endParaRPr sz="2427">
              <a:latin typeface="Helvetica"/>
              <a:cs typeface="Helvetica"/>
            </a:endParaRPr>
          </a:p>
          <a:p>
            <a:pPr marL="224130">
              <a:spcBef>
                <a:spcPts val="221"/>
              </a:spcBef>
            </a:pPr>
            <a:r>
              <a:rPr sz="2030" spc="9" dirty="0">
                <a:latin typeface="Helvetica"/>
                <a:cs typeface="Helvetica"/>
              </a:rPr>
              <a:t>reads </a:t>
            </a:r>
            <a:r>
              <a:rPr sz="2030" spc="4" dirty="0">
                <a:latin typeface="Helvetica"/>
                <a:cs typeface="Helvetica"/>
              </a:rPr>
              <a:t>in the input</a:t>
            </a:r>
            <a:r>
              <a:rPr sz="2030" spc="-9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sequence</a:t>
            </a:r>
            <a:endParaRPr sz="2030">
              <a:latin typeface="Helvetica"/>
              <a:cs typeface="Helvetica"/>
            </a:endParaRPr>
          </a:p>
          <a:p>
            <a:pPr marL="224130" marR="4483">
              <a:lnSpc>
                <a:spcPct val="101400"/>
              </a:lnSpc>
              <a:spcBef>
                <a:spcPts val="176"/>
              </a:spcBef>
            </a:pPr>
            <a:r>
              <a:rPr sz="2030" spc="9" dirty="0">
                <a:latin typeface="Helvetica"/>
                <a:cs typeface="Helvetica"/>
              </a:rPr>
              <a:t>passes </a:t>
            </a:r>
            <a:r>
              <a:rPr sz="2030" spc="4" dirty="0">
                <a:latin typeface="Helvetica"/>
                <a:cs typeface="Helvetica"/>
              </a:rPr>
              <a:t>its last </a:t>
            </a:r>
            <a:r>
              <a:rPr sz="2030" spc="9" dirty="0">
                <a:latin typeface="Helvetica"/>
                <a:cs typeface="Helvetica"/>
              </a:rPr>
              <a:t>hidden </a:t>
            </a:r>
            <a:r>
              <a:rPr sz="2030" spc="4" dirty="0">
                <a:latin typeface="Helvetica"/>
                <a:cs typeface="Helvetica"/>
              </a:rPr>
              <a:t>state to the initial </a:t>
            </a:r>
            <a:r>
              <a:rPr sz="2030" spc="9" dirty="0">
                <a:latin typeface="Helvetica"/>
                <a:cs typeface="Helvetica"/>
              </a:rPr>
              <a:t>hidden</a:t>
            </a:r>
            <a:r>
              <a:rPr sz="2030" spc="-49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state  of the</a:t>
            </a:r>
            <a:r>
              <a:rPr sz="2030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decoder</a:t>
            </a:r>
            <a:endParaRPr sz="2030">
              <a:latin typeface="Helvetica"/>
              <a:cs typeface="Helvetica"/>
            </a:endParaRPr>
          </a:p>
          <a:p>
            <a:pPr>
              <a:spcBef>
                <a:spcPts val="40"/>
              </a:spcBef>
            </a:pPr>
            <a:endParaRPr sz="2338">
              <a:latin typeface="Times New Roman"/>
              <a:cs typeface="Times New Roman"/>
            </a:endParaRPr>
          </a:p>
          <a:p>
            <a:pPr marL="11206"/>
            <a:r>
              <a:rPr sz="2427" spc="13" dirty="0">
                <a:latin typeface="Helvetica"/>
                <a:cs typeface="Helvetica"/>
              </a:rPr>
              <a:t>Decoder</a:t>
            </a:r>
            <a:r>
              <a:rPr sz="2427" dirty="0">
                <a:latin typeface="Helvetica"/>
                <a:cs typeface="Helvetica"/>
              </a:rPr>
              <a:t> </a:t>
            </a:r>
            <a:r>
              <a:rPr sz="2427" spc="18" dirty="0">
                <a:latin typeface="Helvetica"/>
                <a:cs typeface="Helvetica"/>
              </a:rPr>
              <a:t>RNN:</a:t>
            </a:r>
            <a:endParaRPr sz="2427">
              <a:latin typeface="Helvetica"/>
              <a:cs typeface="Helvetica"/>
            </a:endParaRPr>
          </a:p>
          <a:p>
            <a:pPr marL="224130">
              <a:spcBef>
                <a:spcPts val="221"/>
              </a:spcBef>
            </a:pPr>
            <a:r>
              <a:rPr sz="2030" spc="4" dirty="0">
                <a:latin typeface="Helvetica"/>
                <a:cs typeface="Helvetica"/>
              </a:rPr>
              <a:t>generates the output</a:t>
            </a:r>
            <a:r>
              <a:rPr sz="2030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sequence</a:t>
            </a:r>
            <a:endParaRPr sz="2030">
              <a:latin typeface="Helvetica"/>
              <a:cs typeface="Helvetica"/>
            </a:endParaRPr>
          </a:p>
          <a:p>
            <a:pPr marL="224130" marR="23534">
              <a:lnSpc>
                <a:spcPct val="108700"/>
              </a:lnSpc>
            </a:pPr>
            <a:r>
              <a:rPr sz="2030" spc="4" dirty="0">
                <a:latin typeface="Helvetica"/>
                <a:cs typeface="Helvetica"/>
              </a:rPr>
              <a:t>typically </a:t>
            </a:r>
            <a:r>
              <a:rPr sz="2030" spc="9" dirty="0">
                <a:latin typeface="Helvetica"/>
                <a:cs typeface="Helvetica"/>
              </a:rPr>
              <a:t>uses </a:t>
            </a:r>
            <a:r>
              <a:rPr sz="2030" dirty="0">
                <a:latin typeface="Helvetica"/>
                <a:cs typeface="Helvetica"/>
              </a:rPr>
              <a:t>different </a:t>
            </a:r>
            <a:r>
              <a:rPr sz="2030" spc="4" dirty="0">
                <a:latin typeface="Helvetica"/>
                <a:cs typeface="Helvetica"/>
              </a:rPr>
              <a:t>parameters from the </a:t>
            </a:r>
            <a:r>
              <a:rPr sz="2030" spc="9" dirty="0">
                <a:latin typeface="Helvetica"/>
                <a:cs typeface="Helvetica"/>
              </a:rPr>
              <a:t>encoder  may </a:t>
            </a:r>
            <a:r>
              <a:rPr sz="2030" spc="4" dirty="0">
                <a:latin typeface="Helvetica"/>
                <a:cs typeface="Helvetica"/>
              </a:rPr>
              <a:t>also </a:t>
            </a:r>
            <a:r>
              <a:rPr sz="2030" spc="9" dirty="0">
                <a:latin typeface="Helvetica"/>
                <a:cs typeface="Helvetica"/>
              </a:rPr>
              <a:t>use </a:t>
            </a:r>
            <a:r>
              <a:rPr sz="2030" dirty="0">
                <a:latin typeface="Helvetica"/>
                <a:cs typeface="Helvetica"/>
              </a:rPr>
              <a:t>different </a:t>
            </a:r>
            <a:r>
              <a:rPr sz="2030" spc="4" dirty="0">
                <a:latin typeface="Helvetica"/>
                <a:cs typeface="Helvetica"/>
              </a:rPr>
              <a:t>input</a:t>
            </a:r>
            <a:r>
              <a:rPr sz="2030" spc="-4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embeddings</a:t>
            </a:r>
            <a:endParaRPr sz="2030">
              <a:latin typeface="Helvetica"/>
              <a:cs typeface="Helvetica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2A04C5B1-2D6F-BE4F-A2E9-554FC2BA9739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90AA9AD-A099-6842-93E1-61FF7BEBB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506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9236" y="1413692"/>
            <a:ext cx="7366187" cy="1135775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 marR="4483">
              <a:spcBef>
                <a:spcPts val="119"/>
              </a:spcBef>
            </a:pPr>
            <a:r>
              <a:rPr sz="2427" spc="9" dirty="0">
                <a:latin typeface="Helvetica"/>
                <a:cs typeface="Helvetica"/>
              </a:rPr>
              <a:t>In </a:t>
            </a:r>
            <a:r>
              <a:rPr sz="2427" spc="13" dirty="0">
                <a:latin typeface="Helvetica"/>
                <a:cs typeface="Helvetica"/>
              </a:rPr>
              <a:t>general, any </a:t>
            </a:r>
            <a:r>
              <a:rPr sz="2427" spc="9" dirty="0">
                <a:latin typeface="Helvetica"/>
                <a:cs typeface="Helvetica"/>
              </a:rPr>
              <a:t>function </a:t>
            </a:r>
            <a:r>
              <a:rPr sz="2427" spc="13" dirty="0">
                <a:latin typeface="Helvetica"/>
                <a:cs typeface="Helvetica"/>
              </a:rPr>
              <a:t>over </a:t>
            </a:r>
            <a:r>
              <a:rPr sz="2427" spc="9" dirty="0">
                <a:latin typeface="Helvetica"/>
                <a:cs typeface="Helvetica"/>
              </a:rPr>
              <a:t>the </a:t>
            </a:r>
            <a:r>
              <a:rPr sz="2427" spc="18" dirty="0">
                <a:latin typeface="Helvetica"/>
                <a:cs typeface="Helvetica"/>
              </a:rPr>
              <a:t>encoder’s</a:t>
            </a:r>
            <a:r>
              <a:rPr sz="2427" spc="-57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output  can be used as a representation </a:t>
            </a:r>
            <a:r>
              <a:rPr sz="2427" spc="9" dirty="0">
                <a:latin typeface="Helvetica"/>
                <a:cs typeface="Helvetica"/>
              </a:rPr>
              <a:t>of the </a:t>
            </a:r>
            <a:r>
              <a:rPr sz="2427" spc="13" dirty="0">
                <a:latin typeface="Helvetica"/>
                <a:cs typeface="Helvetica"/>
              </a:rPr>
              <a:t>context </a:t>
            </a:r>
            <a:r>
              <a:rPr sz="2427" spc="18" dirty="0">
                <a:latin typeface="Helvetica"/>
                <a:cs typeface="Helvetica"/>
              </a:rPr>
              <a:t>we  </a:t>
            </a:r>
            <a:r>
              <a:rPr sz="2427" spc="13" dirty="0">
                <a:latin typeface="Helvetica"/>
                <a:cs typeface="Helvetica"/>
              </a:rPr>
              <a:t>want </a:t>
            </a:r>
            <a:r>
              <a:rPr sz="2427" spc="9" dirty="0">
                <a:latin typeface="Helvetica"/>
                <a:cs typeface="Helvetica"/>
              </a:rPr>
              <a:t>to condition the </a:t>
            </a:r>
            <a:r>
              <a:rPr sz="2427" spc="13" dirty="0">
                <a:latin typeface="Helvetica"/>
                <a:cs typeface="Helvetica"/>
              </a:rPr>
              <a:t>decoder</a:t>
            </a:r>
            <a:r>
              <a:rPr sz="2427" spc="-22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on.</a:t>
            </a:r>
            <a:endParaRPr sz="2427" dirty="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9236" y="5515045"/>
            <a:ext cx="6954931" cy="762275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 marR="4483">
              <a:spcBef>
                <a:spcPts val="119"/>
              </a:spcBef>
            </a:pPr>
            <a:r>
              <a:rPr sz="2427" dirty="0">
                <a:latin typeface="Helvetica"/>
                <a:cs typeface="Helvetica"/>
              </a:rPr>
              <a:t>We </a:t>
            </a:r>
            <a:r>
              <a:rPr sz="2427" spc="13" dirty="0">
                <a:latin typeface="Helvetica"/>
                <a:cs typeface="Helvetica"/>
              </a:rPr>
              <a:t>can feed </a:t>
            </a:r>
            <a:r>
              <a:rPr sz="2427" spc="9" dirty="0">
                <a:latin typeface="Helvetica"/>
                <a:cs typeface="Helvetica"/>
              </a:rPr>
              <a:t>the </a:t>
            </a:r>
            <a:r>
              <a:rPr sz="2427" spc="13" dirty="0">
                <a:latin typeface="Helvetica"/>
                <a:cs typeface="Helvetica"/>
              </a:rPr>
              <a:t>context </a:t>
            </a:r>
            <a:r>
              <a:rPr sz="2427" spc="9" dirty="0">
                <a:latin typeface="Helvetica"/>
                <a:cs typeface="Helvetica"/>
              </a:rPr>
              <a:t>in at </a:t>
            </a:r>
            <a:r>
              <a:rPr sz="2427" spc="13" dirty="0">
                <a:latin typeface="Helvetica"/>
                <a:cs typeface="Helvetica"/>
              </a:rPr>
              <a:t>any time step</a:t>
            </a:r>
            <a:r>
              <a:rPr sz="2427" spc="-84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during  decoding </a:t>
            </a:r>
            <a:r>
              <a:rPr sz="2427" spc="9" dirty="0">
                <a:latin typeface="Helvetica"/>
                <a:cs typeface="Helvetica"/>
              </a:rPr>
              <a:t>(not just at the</a:t>
            </a:r>
            <a:r>
              <a:rPr sz="2427" spc="-22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beginning).</a:t>
            </a:r>
            <a:endParaRPr sz="2427">
              <a:latin typeface="Helvetica"/>
              <a:cs typeface="Helvetic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83841" y="2501625"/>
            <a:ext cx="7401660" cy="3016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5536" y="263199"/>
            <a:ext cx="6807013" cy="503758"/>
          </a:xfrm>
          <a:prstGeom prst="rect">
            <a:avLst/>
          </a:prstGeom>
        </p:spPr>
        <p:txBody>
          <a:bodyPr vert="horz" wrap="square" lIns="0" tIns="1120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A </a:t>
            </a:r>
            <a:r>
              <a:rPr lang="de-DE" dirty="0"/>
              <a:t>M</a:t>
            </a:r>
            <a:r>
              <a:rPr dirty="0"/>
              <a:t>ore </a:t>
            </a:r>
            <a:r>
              <a:rPr lang="de-DE" dirty="0"/>
              <a:t>G</a:t>
            </a:r>
            <a:r>
              <a:rPr dirty="0" err="1"/>
              <a:t>eneral</a:t>
            </a:r>
            <a:r>
              <a:rPr dirty="0"/>
              <a:t> </a:t>
            </a:r>
            <a:r>
              <a:rPr lang="de-DE" dirty="0"/>
              <a:t>V</a:t>
            </a:r>
            <a:r>
              <a:rPr dirty="0" err="1"/>
              <a:t>iew</a:t>
            </a:r>
            <a:r>
              <a:rPr dirty="0"/>
              <a:t> of</a:t>
            </a:r>
            <a:r>
              <a:rPr spc="-251" dirty="0"/>
              <a:t> </a:t>
            </a:r>
            <a:r>
              <a:rPr dirty="0"/>
              <a:t>seq2seq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27</a:t>
            </a:fld>
            <a:endParaRPr spc="-4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4874260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CS447: Natural Language Processing (J.</a:t>
            </a:r>
            <a:r>
              <a:rPr lang="en-US" spc="45"/>
              <a:t> </a:t>
            </a:r>
            <a:r>
              <a:rPr lang="en-US" spc="-5"/>
              <a:t>Hockenmaier)</a:t>
            </a:r>
            <a:endParaRPr spc="-4" dirty="0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C841798F-8DC8-8B4C-9604-660FAEC4D4CB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3E5E613-0338-024B-A96C-8DAAD60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510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251062"/>
            <a:ext cx="5650566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Attention</a:t>
            </a:r>
            <a:r>
              <a:rPr spc="-57" dirty="0"/>
              <a:t> </a:t>
            </a:r>
            <a:r>
              <a:rPr lang="de-DE" dirty="0"/>
              <a:t>M</a:t>
            </a:r>
            <a:r>
              <a:rPr dirty="0" err="1"/>
              <a:t>echanisms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573529" y="2373908"/>
            <a:ext cx="416859" cy="196267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191" i="1" spc="4" dirty="0">
                <a:latin typeface="STIXGeneral"/>
                <a:cs typeface="STIXGeneral"/>
              </a:rPr>
              <a:t>s</a:t>
            </a:r>
            <a:r>
              <a:rPr sz="1191" spc="4" dirty="0">
                <a:latin typeface="STIXGeneral"/>
                <a:cs typeface="STIXGeneral"/>
              </a:rPr>
              <a:t>=1..</a:t>
            </a:r>
            <a:r>
              <a:rPr sz="1191" i="1" spc="4" dirty="0">
                <a:latin typeface="STIXGeneral"/>
                <a:cs typeface="STIXGeneral"/>
              </a:rPr>
              <a:t>S</a:t>
            </a:r>
            <a:endParaRPr sz="1191">
              <a:latin typeface="STIXGeneral"/>
              <a:cs typeface="STIXGener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5296" y="1268760"/>
            <a:ext cx="7351618" cy="1056402"/>
          </a:xfrm>
          <a:prstGeom prst="rect">
            <a:avLst/>
          </a:prstGeom>
        </p:spPr>
        <p:txBody>
          <a:bodyPr vert="horz" wrap="square" lIns="0" tIns="27454" rIns="0" bIns="0" rtlCol="0">
            <a:spAutoFit/>
          </a:bodyPr>
          <a:lstStyle/>
          <a:p>
            <a:pPr marL="11206" marR="4483">
              <a:lnSpc>
                <a:spcPct val="102400"/>
              </a:lnSpc>
              <a:spcBef>
                <a:spcPts val="216"/>
              </a:spcBef>
              <a:tabLst>
                <a:tab pos="2177979" algn="l"/>
              </a:tabLst>
            </a:pPr>
            <a:r>
              <a:rPr sz="2030" spc="4" dirty="0">
                <a:latin typeface="Helvetica"/>
                <a:cs typeface="Helvetica"/>
              </a:rPr>
              <a:t>Define </a:t>
            </a:r>
            <a:r>
              <a:rPr sz="2030" spc="9" dirty="0">
                <a:latin typeface="Helvetica"/>
                <a:cs typeface="Helvetica"/>
              </a:rPr>
              <a:t>a </a:t>
            </a:r>
            <a:r>
              <a:rPr sz="2030" b="1" spc="4" dirty="0">
                <a:latin typeface="Helvetica"/>
                <a:cs typeface="Helvetica"/>
              </a:rPr>
              <a:t>distribution </a:t>
            </a:r>
            <a:r>
              <a:rPr sz="2515" i="1" spc="13" dirty="0">
                <a:latin typeface="STIXGeneral"/>
                <a:cs typeface="STIXGeneral"/>
              </a:rPr>
              <a:t>α </a:t>
            </a:r>
            <a:r>
              <a:rPr sz="2515" spc="18" dirty="0">
                <a:latin typeface="STIXGeneral"/>
                <a:cs typeface="STIXGeneral"/>
              </a:rPr>
              <a:t>= </a:t>
            </a:r>
            <a:r>
              <a:rPr sz="2515" spc="-13" dirty="0">
                <a:latin typeface="STIXGeneral"/>
                <a:cs typeface="STIXGeneral"/>
              </a:rPr>
              <a:t>(</a:t>
            </a:r>
            <a:r>
              <a:rPr sz="2515" i="1" spc="-13" dirty="0">
                <a:latin typeface="STIXGeneral"/>
                <a:cs typeface="STIXGeneral"/>
              </a:rPr>
              <a:t>α</a:t>
            </a:r>
            <a:r>
              <a:rPr sz="2713" spc="-19" baseline="-18970" dirty="0">
                <a:latin typeface="STIXGeneral"/>
                <a:cs typeface="STIXGeneral"/>
              </a:rPr>
              <a:t>1</a:t>
            </a:r>
            <a:r>
              <a:rPr sz="2713" i="1" spc="-19" baseline="-18970" dirty="0">
                <a:latin typeface="STIXGeneral"/>
                <a:cs typeface="STIXGeneral"/>
              </a:rPr>
              <a:t>t</a:t>
            </a:r>
            <a:r>
              <a:rPr sz="2515" spc="-13" dirty="0">
                <a:latin typeface="STIXGeneral"/>
                <a:cs typeface="STIXGeneral"/>
              </a:rPr>
              <a:t>, </a:t>
            </a:r>
            <a:r>
              <a:rPr sz="2515" spc="4" dirty="0">
                <a:latin typeface="STIXGeneral"/>
                <a:cs typeface="STIXGeneral"/>
              </a:rPr>
              <a:t>. . . , </a:t>
            </a:r>
            <a:r>
              <a:rPr sz="2515" i="1" spc="-13" dirty="0">
                <a:latin typeface="STIXGeneral"/>
                <a:cs typeface="STIXGeneral"/>
              </a:rPr>
              <a:t>α</a:t>
            </a:r>
            <a:r>
              <a:rPr sz="2713" i="1" spc="-19" baseline="-18970" dirty="0">
                <a:latin typeface="STIXGeneral"/>
                <a:cs typeface="STIXGeneral"/>
              </a:rPr>
              <a:t>St</a:t>
            </a:r>
            <a:r>
              <a:rPr sz="2515" spc="-13" dirty="0">
                <a:latin typeface="STIXGeneral"/>
                <a:cs typeface="STIXGeneral"/>
              </a:rPr>
              <a:t>) </a:t>
            </a:r>
            <a:r>
              <a:rPr sz="2030" b="1" spc="4" dirty="0">
                <a:latin typeface="Helvetica"/>
                <a:cs typeface="Helvetica"/>
              </a:rPr>
              <a:t>over the </a:t>
            </a:r>
            <a:r>
              <a:rPr sz="2030" b="1" i="1" spc="9" dirty="0">
                <a:latin typeface="Helvetica-BoldOblique"/>
                <a:cs typeface="Helvetica-BoldOblique"/>
              </a:rPr>
              <a:t>S  </a:t>
            </a:r>
            <a:r>
              <a:rPr sz="2030" b="1" spc="4" dirty="0">
                <a:latin typeface="Helvetica"/>
                <a:cs typeface="Helvetica"/>
              </a:rPr>
              <a:t>elements of the input </a:t>
            </a:r>
            <a:r>
              <a:rPr sz="2030" spc="9" dirty="0">
                <a:latin typeface="Helvetica"/>
                <a:cs typeface="Helvetica"/>
              </a:rPr>
              <a:t>sequence </a:t>
            </a:r>
            <a:r>
              <a:rPr sz="2030" b="1" spc="4" dirty="0">
                <a:latin typeface="Helvetica"/>
                <a:cs typeface="Helvetica"/>
              </a:rPr>
              <a:t>that depends on the current  output </a:t>
            </a:r>
            <a:r>
              <a:rPr sz="2030" spc="9" dirty="0">
                <a:latin typeface="Helvetica"/>
                <a:cs typeface="Helvetica"/>
              </a:rPr>
              <a:t>element</a:t>
            </a:r>
            <a:r>
              <a:rPr sz="2030" spc="4" dirty="0">
                <a:latin typeface="Helvetica"/>
                <a:cs typeface="Helvetica"/>
              </a:rPr>
              <a:t> </a:t>
            </a:r>
            <a:r>
              <a:rPr sz="2030" i="1" spc="4" dirty="0">
                <a:latin typeface="Helvetica"/>
                <a:cs typeface="Helvetica"/>
              </a:rPr>
              <a:t>t	</a:t>
            </a:r>
            <a:r>
              <a:rPr sz="2030" spc="4" dirty="0">
                <a:latin typeface="Helvetica"/>
                <a:cs typeface="Helvetica"/>
              </a:rPr>
              <a:t>(with </a:t>
            </a:r>
            <a:r>
              <a:rPr sz="2515" spc="39" baseline="-29239" dirty="0">
                <a:latin typeface="STIXSizeOneSym"/>
                <a:cs typeface="STIXSizeOneSym"/>
              </a:rPr>
              <a:t>∑ </a:t>
            </a:r>
            <a:r>
              <a:rPr sz="1677" i="1" spc="-18" dirty="0">
                <a:latin typeface="STIXGeneral"/>
                <a:cs typeface="STIXGeneral"/>
              </a:rPr>
              <a:t>α</a:t>
            </a:r>
            <a:r>
              <a:rPr sz="1787" i="1" spc="-26" baseline="-20576" dirty="0">
                <a:latin typeface="STIXGeneral"/>
                <a:cs typeface="STIXGeneral"/>
              </a:rPr>
              <a:t>st </a:t>
            </a:r>
            <a:r>
              <a:rPr sz="1677" spc="13" dirty="0">
                <a:latin typeface="STIXGeneral"/>
                <a:cs typeface="STIXGeneral"/>
              </a:rPr>
              <a:t>= </a:t>
            </a:r>
            <a:r>
              <a:rPr sz="1677" spc="4" dirty="0">
                <a:latin typeface="STIXGeneral"/>
                <a:cs typeface="STIXGeneral"/>
              </a:rPr>
              <a:t>1; ∀</a:t>
            </a:r>
            <a:r>
              <a:rPr sz="1787" i="1" spc="6" baseline="-20576" dirty="0">
                <a:latin typeface="STIXGeneral"/>
                <a:cs typeface="STIXGeneral"/>
              </a:rPr>
              <a:t>s</a:t>
            </a:r>
            <a:r>
              <a:rPr sz="1787" spc="6" baseline="-20576" dirty="0">
                <a:latin typeface="STIXGeneral"/>
                <a:cs typeface="STIXGeneral"/>
              </a:rPr>
              <a:t>∈1...</a:t>
            </a:r>
            <a:r>
              <a:rPr sz="1787" i="1" spc="6" baseline="-20576" dirty="0">
                <a:latin typeface="STIXGeneral"/>
                <a:cs typeface="STIXGeneral"/>
              </a:rPr>
              <a:t>S </a:t>
            </a:r>
            <a:r>
              <a:rPr sz="1677" spc="9" dirty="0">
                <a:latin typeface="STIXGeneral"/>
                <a:cs typeface="STIXGeneral"/>
              </a:rPr>
              <a:t>0 </a:t>
            </a:r>
            <a:r>
              <a:rPr sz="1677" spc="13" dirty="0">
                <a:latin typeface="STIXGeneral"/>
                <a:cs typeface="STIXGeneral"/>
              </a:rPr>
              <a:t>≤ </a:t>
            </a:r>
            <a:r>
              <a:rPr sz="1677" i="1" spc="-18" dirty="0">
                <a:latin typeface="STIXGeneral"/>
                <a:cs typeface="STIXGeneral"/>
              </a:rPr>
              <a:t>α</a:t>
            </a:r>
            <a:r>
              <a:rPr sz="1787" i="1" spc="-26" baseline="-20576" dirty="0">
                <a:latin typeface="STIXGeneral"/>
                <a:cs typeface="STIXGeneral"/>
              </a:rPr>
              <a:t>st </a:t>
            </a:r>
            <a:r>
              <a:rPr sz="1677" spc="13" dirty="0">
                <a:latin typeface="STIXGeneral"/>
                <a:cs typeface="STIXGeneral"/>
              </a:rPr>
              <a:t>≤ </a:t>
            </a:r>
            <a:r>
              <a:rPr sz="1677" spc="9" dirty="0">
                <a:latin typeface="STIXGeneral"/>
                <a:cs typeface="STIXGeneral"/>
              </a:rPr>
              <a:t>1</a:t>
            </a:r>
            <a:r>
              <a:rPr sz="1677" spc="-221" dirty="0">
                <a:latin typeface="STIXGeneral"/>
                <a:cs typeface="STIXGeneral"/>
              </a:rPr>
              <a:t> </a:t>
            </a:r>
            <a:r>
              <a:rPr sz="2030" spc="4" dirty="0">
                <a:latin typeface="Helvetica"/>
                <a:cs typeface="Helvetica"/>
              </a:rPr>
              <a:t>)</a:t>
            </a:r>
            <a:endParaRPr sz="2030" dirty="0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296" y="2839115"/>
            <a:ext cx="7237319" cy="109400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 marR="4483" indent="3922">
              <a:spcBef>
                <a:spcPts val="106"/>
              </a:spcBef>
              <a:tabLst>
                <a:tab pos="940224" algn="l"/>
                <a:tab pos="1498305" algn="l"/>
                <a:tab pos="2207116" algn="l"/>
              </a:tabLst>
            </a:pPr>
            <a:r>
              <a:rPr sz="2030" spc="9" dirty="0">
                <a:latin typeface="Helvetica"/>
                <a:cs typeface="Helvetica"/>
              </a:rPr>
              <a:t>Use </a:t>
            </a:r>
            <a:r>
              <a:rPr sz="2030" spc="4" dirty="0">
                <a:latin typeface="Helvetica"/>
                <a:cs typeface="Helvetica"/>
              </a:rPr>
              <a:t>this distribution to </a:t>
            </a:r>
            <a:r>
              <a:rPr sz="2030" spc="9" dirty="0">
                <a:latin typeface="Helvetica"/>
                <a:cs typeface="Helvetica"/>
              </a:rPr>
              <a:t>compute a </a:t>
            </a:r>
            <a:r>
              <a:rPr sz="2030" b="1" spc="4" dirty="0">
                <a:latin typeface="Helvetica"/>
                <a:cs typeface="Helvetica"/>
              </a:rPr>
              <a:t>weighted </a:t>
            </a:r>
            <a:r>
              <a:rPr sz="2030" b="1" spc="9" dirty="0">
                <a:latin typeface="Helvetica"/>
                <a:cs typeface="Helvetica"/>
              </a:rPr>
              <a:t>average </a:t>
            </a:r>
            <a:r>
              <a:rPr sz="2030" b="1" spc="4" dirty="0">
                <a:latin typeface="Helvetica"/>
                <a:cs typeface="Helvetica"/>
              </a:rPr>
              <a:t>of the  input:	</a:t>
            </a:r>
            <a:r>
              <a:rPr sz="2800" spc="59" baseline="-29239" dirty="0">
                <a:latin typeface="STIXSizeOneSym"/>
                <a:cs typeface="STIXSizeOneSym"/>
              </a:rPr>
              <a:t>∑</a:t>
            </a:r>
            <a:r>
              <a:rPr sz="3772" spc="59" baseline="-29239" dirty="0">
                <a:latin typeface="STIXSizeOneSym"/>
                <a:cs typeface="STIXSizeOneSym"/>
              </a:rPr>
              <a:t>	</a:t>
            </a:r>
            <a:r>
              <a:rPr sz="2515" i="1" spc="-26" dirty="0">
                <a:latin typeface="STIXGeneral"/>
                <a:cs typeface="STIXGeneral"/>
              </a:rPr>
              <a:t>α</a:t>
            </a:r>
            <a:r>
              <a:rPr sz="2713" i="1" spc="-39" baseline="-18970" dirty="0">
                <a:latin typeface="STIXGeneral"/>
                <a:cs typeface="STIXGeneral"/>
              </a:rPr>
              <a:t>st</a:t>
            </a:r>
            <a:r>
              <a:rPr sz="2515" i="1" spc="-26" dirty="0">
                <a:latin typeface="STIXGeneral"/>
                <a:cs typeface="STIXGeneral"/>
              </a:rPr>
              <a:t>o</a:t>
            </a:r>
            <a:r>
              <a:rPr sz="2713" i="1" spc="-39" baseline="-18970" dirty="0">
                <a:latin typeface="STIXGeneral"/>
                <a:cs typeface="STIXGeneral"/>
              </a:rPr>
              <a:t>s	</a:t>
            </a:r>
            <a:r>
              <a:rPr sz="2030" spc="9" dirty="0">
                <a:latin typeface="Helvetica"/>
                <a:cs typeface="Helvetica"/>
              </a:rPr>
              <a:t>and </a:t>
            </a:r>
            <a:r>
              <a:rPr sz="2030" spc="4" dirty="0">
                <a:latin typeface="Helvetica"/>
                <a:cs typeface="Helvetica"/>
              </a:rPr>
              <a:t>feed that into the</a:t>
            </a:r>
            <a:r>
              <a:rPr sz="2030" spc="-9" dirty="0">
                <a:latin typeface="Helvetica"/>
                <a:cs typeface="Helvetica"/>
              </a:rPr>
              <a:t> decoder.</a:t>
            </a:r>
            <a:endParaRPr sz="2030" dirty="0">
              <a:latin typeface="Helvetica"/>
              <a:cs typeface="Helvetica"/>
            </a:endParaRPr>
          </a:p>
          <a:p>
            <a:pPr marL="853373">
              <a:spcBef>
                <a:spcPts val="803"/>
              </a:spcBef>
            </a:pPr>
            <a:r>
              <a:rPr sz="1809" i="1" spc="-4" dirty="0">
                <a:latin typeface="STIXGeneral"/>
                <a:cs typeface="STIXGeneral"/>
              </a:rPr>
              <a:t>s</a:t>
            </a:r>
            <a:r>
              <a:rPr sz="1809" spc="-4" dirty="0">
                <a:latin typeface="STIXGeneral"/>
                <a:cs typeface="STIXGeneral"/>
              </a:rPr>
              <a:t>=1..</a:t>
            </a:r>
            <a:r>
              <a:rPr sz="1809" i="1" spc="-4" dirty="0">
                <a:latin typeface="STIXGeneral"/>
                <a:cs typeface="STIXGeneral"/>
              </a:rPr>
              <a:t>S</a:t>
            </a:r>
            <a:endParaRPr sz="1809" dirty="0">
              <a:latin typeface="STIXGeneral"/>
              <a:cs typeface="STIXGener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76605" y="3612447"/>
            <a:ext cx="3129111" cy="2327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64274" y="6505638"/>
            <a:ext cx="2320738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4" dirty="0">
                <a:latin typeface="Helvetica"/>
                <a:cs typeface="Helvetica"/>
              </a:rPr>
              <a:t>hhttps:</a:t>
            </a:r>
            <a:r>
              <a:rPr sz="662" spc="4" dirty="0">
                <a:latin typeface="Helvetica"/>
                <a:cs typeface="Helvetica"/>
                <a:hlinkClick r:id="rId3"/>
              </a:rPr>
              <a:t>//www.tensorflow.org/tutorials/text/nmt_with_attention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28</a:t>
            </a:fld>
            <a:endParaRPr spc="-4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422E8694-7266-6741-8FE8-319AC563760F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F8FBE5D-B4EE-E74D-A33B-3176311B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756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5536" y="273735"/>
            <a:ext cx="4797799" cy="507153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spc="9" dirty="0"/>
              <a:t>Attention</a:t>
            </a:r>
            <a:r>
              <a:rPr spc="-44" dirty="0"/>
              <a:t> </a:t>
            </a:r>
            <a:r>
              <a:rPr lang="de-DE" spc="13" dirty="0"/>
              <a:t>M</a:t>
            </a:r>
            <a:r>
              <a:rPr spc="13" dirty="0" err="1"/>
              <a:t>echanisms</a:t>
            </a:r>
            <a:endParaRPr spc="13" dirty="0"/>
          </a:p>
        </p:txBody>
      </p:sp>
      <p:sp>
        <p:nvSpPr>
          <p:cNvPr id="5" name="object 5"/>
          <p:cNvSpPr/>
          <p:nvPr/>
        </p:nvSpPr>
        <p:spPr>
          <a:xfrm>
            <a:off x="845168" y="1184235"/>
            <a:ext cx="3129111" cy="2327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30219" y="3866810"/>
            <a:ext cx="7067449" cy="1468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5580" y="5465842"/>
            <a:ext cx="7694087" cy="6994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74677" y="6436698"/>
            <a:ext cx="2320738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4" dirty="0">
                <a:latin typeface="Helvetica"/>
                <a:cs typeface="Helvetica"/>
              </a:rPr>
              <a:t>hhttps:</a:t>
            </a:r>
            <a:r>
              <a:rPr sz="662" spc="4" dirty="0">
                <a:latin typeface="Helvetica"/>
                <a:cs typeface="Helvetica"/>
                <a:hlinkClick r:id="rId5"/>
              </a:rPr>
              <a:t>//www.tensorflow.org/tutorials/text/nmt_with_attention</a:t>
            </a:r>
            <a:endParaRPr sz="662" dirty="0">
              <a:latin typeface="Helvetica"/>
              <a:cs typeface="Helvetic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12559" y="1293579"/>
            <a:ext cx="4154581" cy="1790316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lnSpc>
                <a:spcPts val="1950"/>
              </a:lnSpc>
              <a:spcBef>
                <a:spcPts val="93"/>
              </a:spcBef>
            </a:pPr>
            <a:r>
              <a:rPr sz="1632" b="1" spc="4" dirty="0">
                <a:latin typeface="Helvetica"/>
                <a:cs typeface="Helvetica"/>
              </a:rPr>
              <a:t>h</a:t>
            </a:r>
            <a:r>
              <a:rPr sz="1588" spc="6" baseline="-6944" dirty="0">
                <a:latin typeface="Helvetica"/>
                <a:cs typeface="Helvetica"/>
              </a:rPr>
              <a:t>t</a:t>
            </a:r>
            <a:r>
              <a:rPr sz="1632" spc="4" dirty="0">
                <a:latin typeface="Helvetica"/>
                <a:cs typeface="Helvetica"/>
              </a:rPr>
              <a:t>: </a:t>
            </a:r>
            <a:r>
              <a:rPr sz="1632" dirty="0">
                <a:latin typeface="Helvetica"/>
                <a:cs typeface="Helvetica"/>
              </a:rPr>
              <a:t>current hidden state of decoder</a:t>
            </a:r>
            <a:r>
              <a:rPr sz="1632" spc="-18" dirty="0">
                <a:latin typeface="Helvetica"/>
                <a:cs typeface="Helvetica"/>
              </a:rPr>
              <a:t> </a:t>
            </a:r>
            <a:r>
              <a:rPr sz="1632" dirty="0">
                <a:latin typeface="Helvetica"/>
                <a:cs typeface="Helvetica"/>
              </a:rPr>
              <a:t>(target)</a:t>
            </a:r>
            <a:endParaRPr sz="1632">
              <a:latin typeface="Helvetica"/>
              <a:cs typeface="Helvetica"/>
            </a:endParaRPr>
          </a:p>
          <a:p>
            <a:pPr marL="11206">
              <a:lnSpc>
                <a:spcPts val="1941"/>
              </a:lnSpc>
            </a:pPr>
            <a:r>
              <a:rPr sz="1632" b="1" spc="4" dirty="0">
                <a:latin typeface="Helvetica"/>
                <a:cs typeface="Helvetica"/>
              </a:rPr>
              <a:t>h’</a:t>
            </a:r>
            <a:r>
              <a:rPr sz="1588" spc="6" baseline="-6944" dirty="0">
                <a:latin typeface="Helvetica"/>
                <a:cs typeface="Helvetica"/>
              </a:rPr>
              <a:t>s</a:t>
            </a:r>
            <a:r>
              <a:rPr sz="1632" spc="4" dirty="0">
                <a:latin typeface="Helvetica"/>
                <a:cs typeface="Helvetica"/>
              </a:rPr>
              <a:t>: </a:t>
            </a:r>
            <a:r>
              <a:rPr sz="1632" dirty="0">
                <a:latin typeface="Helvetica"/>
                <a:cs typeface="Helvetica"/>
              </a:rPr>
              <a:t>output of the encoder for word s</a:t>
            </a:r>
            <a:r>
              <a:rPr sz="1632" spc="-172" dirty="0">
                <a:latin typeface="Helvetica"/>
                <a:cs typeface="Helvetica"/>
              </a:rPr>
              <a:t> </a:t>
            </a:r>
            <a:r>
              <a:rPr sz="1632" dirty="0">
                <a:latin typeface="Helvetica"/>
                <a:cs typeface="Helvetica"/>
              </a:rPr>
              <a:t>(source)</a:t>
            </a:r>
            <a:endParaRPr sz="1632">
              <a:latin typeface="Helvetica"/>
              <a:cs typeface="Helvetica"/>
            </a:endParaRPr>
          </a:p>
          <a:p>
            <a:pPr marL="11206">
              <a:lnSpc>
                <a:spcPts val="1950"/>
              </a:lnSpc>
            </a:pPr>
            <a:r>
              <a:rPr sz="1632" dirty="0">
                <a:latin typeface="Helvetica"/>
                <a:cs typeface="Helvetica"/>
              </a:rPr>
              <a:t>Attention weights </a:t>
            </a:r>
            <a:r>
              <a:rPr sz="1632" spc="4" dirty="0">
                <a:latin typeface="Helvetica"/>
                <a:cs typeface="Helvetica"/>
              </a:rPr>
              <a:t>α</a:t>
            </a:r>
            <a:r>
              <a:rPr sz="1588" spc="6" baseline="-6944" dirty="0">
                <a:latin typeface="Helvetica"/>
                <a:cs typeface="Helvetica"/>
              </a:rPr>
              <a:t>ts</a:t>
            </a:r>
            <a:r>
              <a:rPr sz="1632" spc="4" dirty="0">
                <a:latin typeface="Helvetica"/>
                <a:cs typeface="Helvetica"/>
              </a:rPr>
              <a:t>: </a:t>
            </a:r>
            <a:r>
              <a:rPr sz="1632" dirty="0">
                <a:latin typeface="Helvetica"/>
                <a:cs typeface="Helvetica"/>
              </a:rPr>
              <a:t>distribution over</a:t>
            </a:r>
            <a:r>
              <a:rPr sz="1632" spc="-18" dirty="0">
                <a:latin typeface="Helvetica"/>
                <a:cs typeface="Helvetica"/>
              </a:rPr>
              <a:t> </a:t>
            </a:r>
            <a:r>
              <a:rPr sz="1632" b="1" spc="4" dirty="0">
                <a:latin typeface="Helvetica"/>
                <a:cs typeface="Helvetica"/>
              </a:rPr>
              <a:t>h’</a:t>
            </a:r>
            <a:r>
              <a:rPr sz="1588" spc="6" baseline="-6944" dirty="0">
                <a:latin typeface="Helvetica"/>
                <a:cs typeface="Helvetica"/>
              </a:rPr>
              <a:t>s</a:t>
            </a:r>
            <a:endParaRPr sz="1588" baseline="-6944">
              <a:latin typeface="Helvetica"/>
              <a:cs typeface="Helvetica"/>
            </a:endParaRPr>
          </a:p>
          <a:p>
            <a:pPr marL="11206" marR="4483" indent="1001299">
              <a:lnSpc>
                <a:spcPct val="100600"/>
              </a:lnSpc>
              <a:spcBef>
                <a:spcPts val="57"/>
              </a:spcBef>
            </a:pPr>
            <a:r>
              <a:rPr sz="1632" spc="9" dirty="0">
                <a:latin typeface="Helvetica"/>
                <a:cs typeface="Helvetica"/>
              </a:rPr>
              <a:t>α</a:t>
            </a:r>
            <a:r>
              <a:rPr sz="1588" spc="13" baseline="-6944" dirty="0">
                <a:latin typeface="Helvetica"/>
                <a:cs typeface="Helvetica"/>
              </a:rPr>
              <a:t>ts </a:t>
            </a:r>
            <a:r>
              <a:rPr sz="1632" dirty="0">
                <a:latin typeface="Helvetica"/>
                <a:cs typeface="Helvetica"/>
              </a:rPr>
              <a:t>depends on score(</a:t>
            </a:r>
            <a:r>
              <a:rPr sz="1632" b="1" dirty="0">
                <a:latin typeface="Helvetica"/>
                <a:cs typeface="Helvetica"/>
              </a:rPr>
              <a:t>h</a:t>
            </a:r>
            <a:r>
              <a:rPr sz="1588" baseline="-6944" dirty="0">
                <a:latin typeface="Helvetica"/>
                <a:cs typeface="Helvetica"/>
              </a:rPr>
              <a:t>t, </a:t>
            </a:r>
            <a:r>
              <a:rPr sz="1632" b="1" spc="4" dirty="0">
                <a:latin typeface="Helvetica"/>
                <a:cs typeface="Helvetica"/>
              </a:rPr>
              <a:t>h’</a:t>
            </a:r>
            <a:r>
              <a:rPr sz="1588" spc="6" baseline="-6944" dirty="0">
                <a:latin typeface="Helvetica"/>
                <a:cs typeface="Helvetica"/>
              </a:rPr>
              <a:t>s</a:t>
            </a:r>
            <a:r>
              <a:rPr sz="1632" spc="4" dirty="0">
                <a:latin typeface="Helvetica"/>
                <a:cs typeface="Helvetica"/>
              </a:rPr>
              <a:t>)  </a:t>
            </a:r>
            <a:r>
              <a:rPr sz="1632" dirty="0">
                <a:latin typeface="Helvetica"/>
                <a:cs typeface="Helvetica"/>
              </a:rPr>
              <a:t>Context vector </a:t>
            </a:r>
            <a:r>
              <a:rPr sz="1632" b="1" spc="4" dirty="0">
                <a:latin typeface="Helvetica"/>
                <a:cs typeface="Helvetica"/>
              </a:rPr>
              <a:t>c</a:t>
            </a:r>
            <a:r>
              <a:rPr sz="1588" spc="6" baseline="-6944" dirty="0">
                <a:latin typeface="Helvetica"/>
                <a:cs typeface="Helvetica"/>
              </a:rPr>
              <a:t>t</a:t>
            </a:r>
            <a:r>
              <a:rPr sz="1632" spc="4" dirty="0">
                <a:latin typeface="Helvetica"/>
                <a:cs typeface="Helvetica"/>
              </a:rPr>
              <a:t>: </a:t>
            </a:r>
            <a:r>
              <a:rPr sz="1632" dirty="0">
                <a:latin typeface="Helvetica"/>
                <a:cs typeface="Helvetica"/>
              </a:rPr>
              <a:t>weighted average of </a:t>
            </a:r>
            <a:r>
              <a:rPr sz="1632" b="1" spc="4" dirty="0">
                <a:latin typeface="Helvetica"/>
                <a:cs typeface="Helvetica"/>
              </a:rPr>
              <a:t>h’</a:t>
            </a:r>
            <a:r>
              <a:rPr sz="1588" spc="6" baseline="-6944" dirty="0">
                <a:latin typeface="Helvetica"/>
                <a:cs typeface="Helvetica"/>
              </a:rPr>
              <a:t>s  </a:t>
            </a:r>
            <a:r>
              <a:rPr sz="1632" dirty="0">
                <a:latin typeface="Helvetica"/>
                <a:cs typeface="Helvetica"/>
              </a:rPr>
              <a:t>Attention vector </a:t>
            </a:r>
            <a:r>
              <a:rPr sz="1632" b="1" spc="4" dirty="0">
                <a:latin typeface="Helvetica"/>
                <a:cs typeface="Helvetica"/>
              </a:rPr>
              <a:t>α</a:t>
            </a:r>
            <a:r>
              <a:rPr sz="1588" spc="6" baseline="-6944" dirty="0">
                <a:latin typeface="Helvetica"/>
                <a:cs typeface="Helvetica"/>
              </a:rPr>
              <a:t>t</a:t>
            </a:r>
            <a:r>
              <a:rPr sz="1632" spc="4" dirty="0">
                <a:latin typeface="Helvetica"/>
                <a:cs typeface="Helvetica"/>
              </a:rPr>
              <a:t>: </a:t>
            </a:r>
            <a:r>
              <a:rPr sz="1632" dirty="0">
                <a:latin typeface="Helvetica"/>
                <a:cs typeface="Helvetica"/>
              </a:rPr>
              <a:t>computed by feedforward  layer over </a:t>
            </a:r>
            <a:r>
              <a:rPr sz="1632" b="1" spc="4" dirty="0">
                <a:latin typeface="Helvetica"/>
                <a:cs typeface="Helvetica"/>
              </a:rPr>
              <a:t>c</a:t>
            </a:r>
            <a:r>
              <a:rPr sz="1588" spc="6" baseline="-6944" dirty="0">
                <a:latin typeface="Helvetica"/>
                <a:cs typeface="Helvetica"/>
              </a:rPr>
              <a:t>t </a:t>
            </a:r>
            <a:r>
              <a:rPr sz="1632" dirty="0">
                <a:latin typeface="Helvetica"/>
                <a:cs typeface="Helvetica"/>
              </a:rPr>
              <a:t>and</a:t>
            </a:r>
            <a:r>
              <a:rPr sz="1632" spc="-4" dirty="0">
                <a:latin typeface="Helvetica"/>
                <a:cs typeface="Helvetica"/>
              </a:rPr>
              <a:t> </a:t>
            </a:r>
            <a:r>
              <a:rPr sz="1632" b="1" spc="4" dirty="0">
                <a:latin typeface="Helvetica"/>
                <a:cs typeface="Helvetica"/>
              </a:rPr>
              <a:t>h</a:t>
            </a:r>
            <a:r>
              <a:rPr sz="1588" spc="6" baseline="-6944" dirty="0">
                <a:latin typeface="Helvetica"/>
                <a:cs typeface="Helvetica"/>
              </a:rPr>
              <a:t>t</a:t>
            </a:r>
            <a:endParaRPr sz="1588" baseline="-6944">
              <a:latin typeface="Helvetica"/>
              <a:cs typeface="Helvetica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F5A3ABAE-80B7-E148-AB7C-BFFA076B525E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A5455BF-8DAD-0048-B5EC-78BE3674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2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AF07-4743-254C-9F77-33EAF38F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Embedding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C537-3381-1E4A-8248-FCDE8FB1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96752"/>
            <a:ext cx="8497069" cy="5112568"/>
          </a:xfrm>
        </p:spPr>
        <p:txBody>
          <a:bodyPr/>
          <a:lstStyle/>
          <a:p>
            <a:r>
              <a:rPr lang="en-US" dirty="0" err="1">
                <a:solidFill>
                  <a:srgbClr val="0B05FF"/>
                </a:solidFill>
              </a:rPr>
              <a:t>ConvE</a:t>
            </a:r>
            <a:r>
              <a:rPr lang="en-US" dirty="0"/>
              <a:t>: Uses convolutional network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Does it really make sense to use 2d-CNN  for graph data?</a:t>
            </a:r>
          </a:p>
          <a:p>
            <a:pPr lvl="1"/>
            <a:r>
              <a:rPr lang="en-US" dirty="0"/>
              <a:t>Why is it effective to apply 2d filters to data that is embedded into 2d space in a rather arbitrary way?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4176E-C46E-8749-BC91-A816F4BBE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3AC78-E343-8740-B416-8C6650F9C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700808"/>
            <a:ext cx="7071238" cy="21543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114FC-6366-F44E-B036-B029DE5B0CE4}"/>
              </a:ext>
            </a:extLst>
          </p:cNvPr>
          <p:cNvSpPr/>
          <p:nvPr/>
        </p:nvSpPr>
        <p:spPr>
          <a:xfrm>
            <a:off x="2376264" y="623847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B05FF"/>
                </a:solidFill>
              </a:rPr>
              <a:t>Tim Dettmers, Pasquale Minervini, Pontus Stenetorp, Sebastian Riedel, Convolutional 2D Knowledge Graph Embeddings. In: Proc. AAAI-18. </a:t>
            </a:r>
            <a:r>
              <a:rPr lang="en-DE" sz="1100" b="1" dirty="0">
                <a:solidFill>
                  <a:srgbClr val="FF0000"/>
                </a:solidFill>
              </a:rPr>
              <a:t>2018</a:t>
            </a:r>
            <a:r>
              <a:rPr lang="en-DE" sz="1100" dirty="0">
                <a:solidFill>
                  <a:srgbClr val="0B05FF"/>
                </a:solidFill>
              </a:rPr>
              <a:t>.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90030A31-96DA-F04C-A09C-5074E0E6AC61}"/>
              </a:ext>
            </a:extLst>
          </p:cNvPr>
          <p:cNvSpPr/>
          <p:nvPr/>
        </p:nvSpPr>
        <p:spPr>
          <a:xfrm>
            <a:off x="251520" y="2193931"/>
            <a:ext cx="1655415" cy="288032"/>
          </a:xfrm>
          <a:prstGeom prst="cloudCallout">
            <a:avLst>
              <a:gd name="adj1" fmla="val -6558"/>
              <a:gd name="adj2" fmla="val 14810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200" dirty="0">
                <a:solidFill>
                  <a:sysClr val="windowText" lastClr="000000"/>
                </a:solidFill>
              </a:rPr>
              <a:t>Entity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521817E1-367A-2A42-8AB4-668FB8D19623}"/>
              </a:ext>
            </a:extLst>
          </p:cNvPr>
          <p:cNvSpPr/>
          <p:nvPr/>
        </p:nvSpPr>
        <p:spPr>
          <a:xfrm>
            <a:off x="261794" y="3539846"/>
            <a:ext cx="1655415" cy="288032"/>
          </a:xfrm>
          <a:prstGeom prst="cloudCallout">
            <a:avLst>
              <a:gd name="adj1" fmla="val -5317"/>
              <a:gd name="adj2" fmla="val -1800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200" dirty="0">
                <a:solidFill>
                  <a:sysClr val="windowText" lastClr="000000"/>
                </a:solidFill>
              </a:rPr>
              <a:t>Relationship</a:t>
            </a:r>
          </a:p>
        </p:txBody>
      </p:sp>
    </p:spTree>
    <p:extLst>
      <p:ext uri="{BB962C8B-B14F-4D97-AF65-F5344CB8AC3E}">
        <p14:creationId xmlns:p14="http://schemas.microsoft.com/office/powerpoint/2010/main" val="2674307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30</a:t>
            </a:fld>
            <a:endParaRPr spc="-4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297795"/>
            <a:ext cx="5647765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From RNNs </a:t>
            </a:r>
            <a:r>
              <a:rPr spc="-4" dirty="0"/>
              <a:t>to</a:t>
            </a:r>
            <a:r>
              <a:rPr spc="-57" dirty="0"/>
              <a:t> </a:t>
            </a:r>
            <a:r>
              <a:rPr dirty="0"/>
              <a:t>LSTMs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1560" y="1234268"/>
            <a:ext cx="8136904" cy="3731912"/>
          </a:xfrm>
          <a:prstGeom prst="rect">
            <a:avLst/>
          </a:prstGeom>
        </p:spPr>
        <p:txBody>
          <a:bodyPr vert="horz" wrap="square" lIns="0" tIns="6724" rIns="0" bIns="0" rtlCol="0">
            <a:spAutoFit/>
          </a:bodyPr>
          <a:lstStyle/>
          <a:p>
            <a:pPr marL="354106" marR="42585" indent="-342900">
              <a:lnSpc>
                <a:spcPct val="1012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sz="2250" spc="-4" dirty="0">
                <a:latin typeface="Helvetica"/>
                <a:cs typeface="Helvetica"/>
              </a:rPr>
              <a:t>In </a:t>
            </a:r>
            <a:r>
              <a:rPr lang="de-DE" sz="2250" spc="-26" dirty="0">
                <a:latin typeface="Helvetica"/>
                <a:cs typeface="Helvetica"/>
              </a:rPr>
              <a:t>simple </a:t>
            </a:r>
            <a:r>
              <a:rPr sz="2250" dirty="0">
                <a:latin typeface="Helvetica"/>
                <a:cs typeface="Helvetica"/>
              </a:rPr>
              <a:t>RNNs, hidden </a:t>
            </a:r>
            <a:r>
              <a:rPr sz="2250" spc="-4" dirty="0">
                <a:latin typeface="Helvetica"/>
                <a:cs typeface="Helvetica"/>
              </a:rPr>
              <a:t>state </a:t>
            </a:r>
            <a:r>
              <a:rPr sz="2250" dirty="0">
                <a:latin typeface="Helvetica"/>
                <a:cs typeface="Helvetica"/>
              </a:rPr>
              <a:t>depends </a:t>
            </a:r>
            <a:br>
              <a:rPr lang="de-DE" sz="2250" dirty="0">
                <a:latin typeface="Helvetica"/>
                <a:cs typeface="Helvetica"/>
              </a:rPr>
            </a:br>
            <a:r>
              <a:rPr sz="2250" dirty="0">
                <a:latin typeface="Helvetica"/>
                <a:cs typeface="Helvetica"/>
              </a:rPr>
              <a:t>on previous hidden </a:t>
            </a:r>
            <a:r>
              <a:rPr sz="2250" spc="-4" dirty="0">
                <a:latin typeface="Helvetica"/>
                <a:cs typeface="Helvetica"/>
              </a:rPr>
              <a:t>state </a:t>
            </a:r>
            <a:r>
              <a:rPr sz="2250" dirty="0">
                <a:latin typeface="Helvetica"/>
                <a:cs typeface="Helvetica"/>
              </a:rPr>
              <a:t>and on </a:t>
            </a:r>
            <a:r>
              <a:rPr sz="2250" spc="-4" dirty="0">
                <a:latin typeface="Helvetica"/>
                <a:cs typeface="Helvetica"/>
              </a:rPr>
              <a:t>the</a:t>
            </a:r>
            <a:r>
              <a:rPr sz="2250" dirty="0">
                <a:latin typeface="Helvetica"/>
                <a:cs typeface="Helvetica"/>
              </a:rPr>
              <a:t> input:</a:t>
            </a:r>
            <a:endParaRPr lang="de-DE" sz="2250" dirty="0">
              <a:latin typeface="Helvetica"/>
              <a:cs typeface="Helvetica"/>
            </a:endParaRPr>
          </a:p>
          <a:p>
            <a:pPr marL="811306" marR="42585" lvl="1" indent="-342900">
              <a:lnSpc>
                <a:spcPct val="1012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sz="2735" b="1" spc="4" dirty="0" err="1">
                <a:latin typeface="STIXGeneral"/>
                <a:cs typeface="STIXGeneral"/>
              </a:rPr>
              <a:t>h</a:t>
            </a:r>
            <a:r>
              <a:rPr sz="2912" i="1" spc="6" baseline="-20202" dirty="0" err="1">
                <a:latin typeface="STIXGeneral"/>
                <a:cs typeface="STIXGeneral"/>
              </a:rPr>
              <a:t>t</a:t>
            </a:r>
            <a:r>
              <a:rPr sz="2912" i="1" spc="6" baseline="-20202" dirty="0">
                <a:latin typeface="STIXGeneral"/>
                <a:cs typeface="STIXGeneral"/>
              </a:rPr>
              <a:t> </a:t>
            </a:r>
            <a:r>
              <a:rPr sz="2735" spc="9" dirty="0">
                <a:latin typeface="STIXGeneral"/>
                <a:cs typeface="STIXGeneral"/>
              </a:rPr>
              <a:t>= </a:t>
            </a:r>
            <a:r>
              <a:rPr sz="2735" i="1" spc="-4" dirty="0">
                <a:latin typeface="STIXGeneral"/>
                <a:cs typeface="STIXGeneral"/>
              </a:rPr>
              <a:t>g</a:t>
            </a:r>
            <a:r>
              <a:rPr sz="2735" spc="-4" dirty="0">
                <a:latin typeface="STIXGeneral"/>
                <a:cs typeface="STIXGeneral"/>
              </a:rPr>
              <a:t>(</a:t>
            </a:r>
            <a:r>
              <a:rPr sz="2735" i="1" spc="-4" dirty="0">
                <a:latin typeface="STIXGeneral"/>
                <a:cs typeface="STIXGeneral"/>
              </a:rPr>
              <a:t>W</a:t>
            </a:r>
            <a:r>
              <a:rPr sz="2912" i="1" spc="-6" baseline="-20202" dirty="0">
                <a:latin typeface="STIXGeneral"/>
                <a:cs typeface="STIXGeneral"/>
              </a:rPr>
              <a:t>h</a:t>
            </a:r>
            <a:r>
              <a:rPr sz="2735" spc="-4" dirty="0">
                <a:latin typeface="STIXGeneral"/>
                <a:cs typeface="STIXGeneral"/>
              </a:rPr>
              <a:t>[</a:t>
            </a:r>
            <a:r>
              <a:rPr sz="2735" b="1" spc="-4" dirty="0">
                <a:latin typeface="STIXGeneral"/>
                <a:cs typeface="STIXGeneral"/>
              </a:rPr>
              <a:t>h</a:t>
            </a:r>
            <a:r>
              <a:rPr sz="2912" i="1" spc="-6" baseline="-20202" dirty="0">
                <a:latin typeface="STIXGeneral"/>
                <a:cs typeface="STIXGeneral"/>
              </a:rPr>
              <a:t>t</a:t>
            </a:r>
            <a:r>
              <a:rPr sz="2912" spc="-6" baseline="-20202" dirty="0">
                <a:latin typeface="STIXGeneral"/>
                <a:cs typeface="STIXGeneral"/>
              </a:rPr>
              <a:t>−1</a:t>
            </a:r>
            <a:r>
              <a:rPr sz="2735" spc="-4" dirty="0">
                <a:latin typeface="STIXGeneral"/>
                <a:cs typeface="STIXGeneral"/>
              </a:rPr>
              <a:t>, </a:t>
            </a:r>
            <a:r>
              <a:rPr sz="2735" b="1" spc="4" dirty="0">
                <a:latin typeface="STIXGeneral"/>
                <a:cs typeface="STIXGeneral"/>
              </a:rPr>
              <a:t>x</a:t>
            </a:r>
            <a:r>
              <a:rPr sz="2912" i="1" spc="6" baseline="-20202" dirty="0">
                <a:latin typeface="STIXGeneral"/>
                <a:cs typeface="STIXGeneral"/>
              </a:rPr>
              <a:t>t</a:t>
            </a:r>
            <a:r>
              <a:rPr sz="2735" spc="4" dirty="0">
                <a:latin typeface="STIXGeneral"/>
                <a:cs typeface="STIXGeneral"/>
              </a:rPr>
              <a:t>] </a:t>
            </a:r>
            <a:r>
              <a:rPr sz="2735" spc="9" dirty="0">
                <a:latin typeface="STIXGeneral"/>
                <a:cs typeface="STIXGeneral"/>
              </a:rPr>
              <a:t>+ </a:t>
            </a:r>
            <a:r>
              <a:rPr sz="2735" i="1" spc="-26" dirty="0">
                <a:latin typeface="STIXGeneral"/>
                <a:cs typeface="STIXGeneral"/>
              </a:rPr>
              <a:t>b</a:t>
            </a:r>
            <a:r>
              <a:rPr sz="2912" i="1" spc="-39" baseline="-20202" dirty="0">
                <a:latin typeface="STIXGeneral"/>
                <a:cs typeface="STIXGeneral"/>
              </a:rPr>
              <a:t>h</a:t>
            </a:r>
            <a:r>
              <a:rPr sz="2735" spc="-26" dirty="0">
                <a:latin typeface="STIXGeneral"/>
                <a:cs typeface="STIXGeneral"/>
              </a:rPr>
              <a:t>) </a:t>
            </a:r>
            <a:r>
              <a:rPr sz="2250" spc="-4" dirty="0">
                <a:latin typeface="Helvetica"/>
                <a:cs typeface="Helvetica"/>
              </a:rPr>
              <a:t>with e.g.</a:t>
            </a:r>
            <a:r>
              <a:rPr sz="2250" spc="-101" dirty="0">
                <a:latin typeface="Helvetica"/>
                <a:cs typeface="Helvetica"/>
              </a:rPr>
              <a:t> </a:t>
            </a:r>
            <a:r>
              <a:rPr sz="2250" i="1" dirty="0">
                <a:latin typeface="Helvetica"/>
                <a:cs typeface="Helvetica"/>
              </a:rPr>
              <a:t>g</a:t>
            </a:r>
            <a:r>
              <a:rPr sz="2250" dirty="0">
                <a:latin typeface="Helvetica"/>
                <a:cs typeface="Helvetica"/>
              </a:rPr>
              <a:t>=tanh</a:t>
            </a:r>
          </a:p>
          <a:p>
            <a:pPr marL="354106" marR="153529" indent="-342900">
              <a:lnSpc>
                <a:spcPct val="107800"/>
              </a:lnSpc>
              <a:spcBef>
                <a:spcPts val="137"/>
              </a:spcBef>
              <a:buFont typeface="Arial" panose="020B0604020202020204" pitchFamily="34" charset="0"/>
              <a:buChar char="•"/>
            </a:pPr>
            <a:r>
              <a:rPr lang="de-DE" sz="2250" dirty="0">
                <a:solidFill>
                  <a:srgbClr val="0B05FF"/>
                </a:solidFill>
                <a:latin typeface="Helvetica"/>
                <a:cs typeface="Helvetica"/>
              </a:rPr>
              <a:t>V</a:t>
            </a:r>
            <a:r>
              <a:rPr sz="2250" dirty="0" err="1">
                <a:solidFill>
                  <a:srgbClr val="0B05FF"/>
                </a:solidFill>
                <a:latin typeface="Helvetica"/>
                <a:cs typeface="Helvetica"/>
              </a:rPr>
              <a:t>anishing</a:t>
            </a:r>
            <a:r>
              <a:rPr sz="2250" dirty="0">
                <a:solidFill>
                  <a:srgbClr val="0B05FF"/>
                </a:solidFill>
                <a:latin typeface="Helvetica"/>
                <a:cs typeface="Helvetica"/>
              </a:rPr>
              <a:t> gradient problem</a:t>
            </a:r>
            <a:endParaRPr lang="de-DE" sz="2250" dirty="0">
              <a:solidFill>
                <a:srgbClr val="0B05FF"/>
              </a:solidFill>
              <a:latin typeface="Helvetica"/>
              <a:cs typeface="Helvetica"/>
            </a:endParaRPr>
          </a:p>
          <a:p>
            <a:pPr marL="811306" marR="153529" lvl="1" indent="-342900">
              <a:lnSpc>
                <a:spcPct val="107800"/>
              </a:lnSpc>
              <a:spcBef>
                <a:spcPts val="137"/>
              </a:spcBef>
              <a:buFont typeface="Arial" panose="020B0604020202020204" pitchFamily="34" charset="0"/>
              <a:buChar char="•"/>
            </a:pPr>
            <a:r>
              <a:rPr lang="de-DE" sz="2250" dirty="0">
                <a:latin typeface="Helvetica"/>
                <a:cs typeface="Helvetica"/>
              </a:rPr>
              <a:t>RNNs c</a:t>
            </a:r>
            <a:r>
              <a:rPr sz="2250" dirty="0" err="1">
                <a:latin typeface="Helvetica"/>
                <a:cs typeface="Helvetica"/>
              </a:rPr>
              <a:t>an’t</a:t>
            </a:r>
            <a:r>
              <a:rPr sz="2250" dirty="0">
                <a:latin typeface="Helvetica"/>
                <a:cs typeface="Helvetica"/>
              </a:rPr>
              <a:t> be trained </a:t>
            </a:r>
            <a:r>
              <a:rPr sz="2250" spc="-4" dirty="0">
                <a:latin typeface="Helvetica"/>
                <a:cs typeface="Helvetica"/>
              </a:rPr>
              <a:t>effectively </a:t>
            </a:r>
            <a:r>
              <a:rPr sz="2250" dirty="0">
                <a:latin typeface="Helvetica"/>
                <a:cs typeface="Helvetica"/>
              </a:rPr>
              <a:t>on long</a:t>
            </a:r>
            <a:r>
              <a:rPr sz="2250" spc="-9" dirty="0">
                <a:latin typeface="Helvetica"/>
                <a:cs typeface="Helvetica"/>
              </a:rPr>
              <a:t> </a:t>
            </a:r>
            <a:r>
              <a:rPr sz="2250" dirty="0">
                <a:latin typeface="Helvetica"/>
                <a:cs typeface="Helvetica"/>
              </a:rPr>
              <a:t>sequences</a:t>
            </a:r>
            <a:endParaRPr sz="2780" dirty="0">
              <a:latin typeface="Times New Roman"/>
              <a:cs typeface="Times New Roman"/>
            </a:endParaRPr>
          </a:p>
          <a:p>
            <a:pPr marL="354106" marR="370934" indent="-342900">
              <a:lnSpc>
                <a:spcPct val="99700"/>
              </a:lnSpc>
              <a:buFont typeface="Arial" panose="020B0604020202020204" pitchFamily="34" charset="0"/>
              <a:buChar char="•"/>
            </a:pPr>
            <a:r>
              <a:rPr sz="2250" dirty="0">
                <a:solidFill>
                  <a:srgbClr val="0B05FF"/>
                </a:solidFill>
                <a:latin typeface="Helvetica"/>
                <a:cs typeface="Helvetica"/>
              </a:rPr>
              <a:t>LSTMs (Long </a:t>
            </a:r>
            <a:r>
              <a:rPr sz="2250" spc="-26" dirty="0">
                <a:solidFill>
                  <a:srgbClr val="0B05FF"/>
                </a:solidFill>
                <a:latin typeface="Helvetica"/>
                <a:cs typeface="Helvetica"/>
              </a:rPr>
              <a:t>Short-Term </a:t>
            </a:r>
            <a:r>
              <a:rPr sz="2250" dirty="0">
                <a:solidFill>
                  <a:srgbClr val="0B05FF"/>
                </a:solidFill>
                <a:latin typeface="Helvetica"/>
                <a:cs typeface="Helvetica"/>
              </a:rPr>
              <a:t>Memory networks)</a:t>
            </a:r>
            <a:r>
              <a:rPr lang="de-DE" sz="2250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lang="de-DE" sz="2250" dirty="0" err="1">
                <a:solidFill>
                  <a:srgbClr val="0B05FF"/>
                </a:solidFill>
                <a:latin typeface="Helvetica"/>
                <a:cs typeface="Helvetica"/>
              </a:rPr>
              <a:t>to</a:t>
            </a:r>
            <a:r>
              <a:rPr lang="de-DE" sz="2250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lang="de-DE" sz="2250" dirty="0" err="1">
                <a:solidFill>
                  <a:srgbClr val="0B05FF"/>
                </a:solidFill>
                <a:latin typeface="Helvetica"/>
                <a:cs typeface="Helvetica"/>
              </a:rPr>
              <a:t>the</a:t>
            </a:r>
            <a:r>
              <a:rPr lang="de-DE" sz="2250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lang="de-DE" sz="2250" dirty="0" err="1">
                <a:solidFill>
                  <a:srgbClr val="0B05FF"/>
                </a:solidFill>
                <a:latin typeface="Helvetica"/>
                <a:cs typeface="Helvetica"/>
              </a:rPr>
              <a:t>rescue</a:t>
            </a:r>
            <a:endParaRPr sz="2250" dirty="0">
              <a:solidFill>
                <a:srgbClr val="0B05FF"/>
              </a:solidFill>
              <a:latin typeface="Helvetica"/>
              <a:cs typeface="Helvetica"/>
            </a:endParaRPr>
          </a:p>
          <a:p>
            <a:pPr marL="811306" marR="4483" lvl="1" indent="-342900">
              <a:lnSpc>
                <a:spcPct val="101299"/>
              </a:lnSpc>
              <a:spcBef>
                <a:spcPts val="265"/>
              </a:spcBef>
              <a:buFont typeface="Arial" panose="020B0604020202020204" pitchFamily="34" charset="0"/>
              <a:buChar char="•"/>
              <a:tabLst>
                <a:tab pos="372055" algn="l"/>
              </a:tabLst>
            </a:pPr>
            <a:r>
              <a:rPr lang="de-DE" sz="2250" dirty="0">
                <a:latin typeface="Helvetica"/>
                <a:cs typeface="Helvetica"/>
              </a:rPr>
              <a:t>A</a:t>
            </a:r>
            <a:r>
              <a:rPr sz="2250" dirty="0" err="1">
                <a:latin typeface="Helvetica"/>
                <a:cs typeface="Helvetica"/>
              </a:rPr>
              <a:t>dditional</a:t>
            </a:r>
            <a:r>
              <a:rPr sz="2250" dirty="0">
                <a:latin typeface="Helvetica"/>
                <a:cs typeface="Helvetica"/>
              </a:rPr>
              <a:t> cell </a:t>
            </a:r>
            <a:r>
              <a:rPr sz="2250" spc="-4" dirty="0">
                <a:latin typeface="Helvetica"/>
                <a:cs typeface="Helvetica"/>
              </a:rPr>
              <a:t>state </a:t>
            </a:r>
            <a:r>
              <a:rPr sz="2250" dirty="0">
                <a:latin typeface="Helvetica"/>
                <a:cs typeface="Helvetica"/>
              </a:rPr>
              <a:t>passed through </a:t>
            </a:r>
            <a:r>
              <a:rPr sz="2250" spc="-4" dirty="0">
                <a:latin typeface="Helvetica"/>
                <a:cs typeface="Helvetica"/>
              </a:rPr>
              <a:t>the </a:t>
            </a:r>
            <a:r>
              <a:rPr sz="2250" dirty="0">
                <a:latin typeface="Helvetica"/>
                <a:cs typeface="Helvetica"/>
              </a:rPr>
              <a:t>network and</a:t>
            </a:r>
            <a:br>
              <a:rPr lang="de-DE" sz="2250" dirty="0">
                <a:latin typeface="Helvetica"/>
                <a:cs typeface="Helvetica"/>
              </a:rPr>
            </a:br>
            <a:r>
              <a:rPr sz="2250" dirty="0">
                <a:latin typeface="Helvetica"/>
                <a:cs typeface="Helvetica"/>
              </a:rPr>
              <a:t>updated at each </a:t>
            </a:r>
            <a:r>
              <a:rPr sz="2250" spc="-4" dirty="0">
                <a:latin typeface="Helvetica"/>
                <a:cs typeface="Helvetica"/>
              </a:rPr>
              <a:t>time</a:t>
            </a:r>
            <a:r>
              <a:rPr sz="2250" spc="-13" dirty="0">
                <a:latin typeface="Helvetica"/>
                <a:cs typeface="Helvetica"/>
              </a:rPr>
              <a:t> </a:t>
            </a:r>
            <a:r>
              <a:rPr sz="2250" spc="-4" dirty="0">
                <a:latin typeface="Helvetica"/>
                <a:cs typeface="Helvetica"/>
              </a:rPr>
              <a:t>step</a:t>
            </a:r>
            <a:endParaRPr lang="de-DE" sz="2250" spc="-4" dirty="0">
              <a:latin typeface="Helvetica"/>
              <a:cs typeface="Helvetica"/>
            </a:endParaRPr>
          </a:p>
          <a:p>
            <a:pPr marL="811306" marR="4483" lvl="1" indent="-342900">
              <a:lnSpc>
                <a:spcPct val="101299"/>
              </a:lnSpc>
              <a:spcBef>
                <a:spcPts val="265"/>
              </a:spcBef>
              <a:buFont typeface="Arial" panose="020B0604020202020204" pitchFamily="34" charset="0"/>
              <a:buChar char="•"/>
              <a:tabLst>
                <a:tab pos="372055" algn="l"/>
              </a:tabLst>
            </a:pPr>
            <a:r>
              <a:rPr sz="2250" dirty="0">
                <a:latin typeface="Helvetica"/>
                <a:cs typeface="Helvetica"/>
              </a:rPr>
              <a:t>LSTMs define </a:t>
            </a:r>
            <a:r>
              <a:rPr sz="2250" spc="-4" dirty="0">
                <a:latin typeface="Helvetica"/>
                <a:cs typeface="Helvetica"/>
              </a:rPr>
              <a:t>four different </a:t>
            </a:r>
            <a:r>
              <a:rPr sz="2250" dirty="0">
                <a:latin typeface="Helvetica"/>
                <a:cs typeface="Helvetica"/>
              </a:rPr>
              <a:t>layers (gates) </a:t>
            </a:r>
            <a:r>
              <a:rPr sz="2250" spc="-4" dirty="0">
                <a:latin typeface="Helvetica"/>
                <a:cs typeface="Helvetica"/>
              </a:rPr>
              <a:t>that </a:t>
            </a:r>
            <a:r>
              <a:rPr sz="2250" dirty="0">
                <a:latin typeface="Helvetica"/>
                <a:cs typeface="Helvetica"/>
              </a:rPr>
              <a:t>read in </a:t>
            </a:r>
            <a:br>
              <a:rPr lang="de-DE" sz="2250" dirty="0">
                <a:latin typeface="Helvetica"/>
                <a:cs typeface="Helvetica"/>
              </a:rPr>
            </a:br>
            <a:r>
              <a:rPr sz="2250" spc="-4" dirty="0">
                <a:latin typeface="Helvetica"/>
                <a:cs typeface="Helvetica"/>
              </a:rPr>
              <a:t>the </a:t>
            </a:r>
            <a:r>
              <a:rPr sz="2250" dirty="0">
                <a:latin typeface="Helvetica"/>
                <a:cs typeface="Helvetica"/>
              </a:rPr>
              <a:t>previous hidden </a:t>
            </a:r>
            <a:r>
              <a:rPr sz="2250" spc="-4" dirty="0">
                <a:latin typeface="Helvetica"/>
                <a:cs typeface="Helvetica"/>
              </a:rPr>
              <a:t>state </a:t>
            </a:r>
            <a:r>
              <a:rPr sz="2250" dirty="0">
                <a:latin typeface="Helvetica"/>
                <a:cs typeface="Helvetica"/>
              </a:rPr>
              <a:t>and current input.</a:t>
            </a: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27A07614-F577-3742-9A2D-FFE5B333343A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D4A8866-25DD-1046-AF07-2848AFE36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510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8861" y="1257904"/>
            <a:ext cx="5850258" cy="22014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5536" y="261105"/>
            <a:ext cx="8208912" cy="503192"/>
          </a:xfrm>
          <a:prstGeom prst="rect">
            <a:avLst/>
          </a:prstGeom>
        </p:spPr>
        <p:txBody>
          <a:bodyPr vert="horz" wrap="square" lIns="0" tIns="1064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4"/>
              </a:spcBef>
            </a:pPr>
            <a:r>
              <a:rPr spc="-4" dirty="0"/>
              <a:t>Long Short </a:t>
            </a:r>
            <a:r>
              <a:rPr spc="-84" dirty="0"/>
              <a:t>Term </a:t>
            </a:r>
            <a:r>
              <a:rPr spc="-4" dirty="0"/>
              <a:t>Memory Networks</a:t>
            </a:r>
            <a:r>
              <a:rPr spc="31" dirty="0"/>
              <a:t> </a:t>
            </a:r>
            <a:r>
              <a:rPr spc="-4" dirty="0"/>
              <a:t>(LSTMs)</a:t>
            </a:r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31</a:t>
            </a:fld>
            <a:endParaRPr spc="-4" dirty="0"/>
          </a:p>
        </p:txBody>
      </p:sp>
      <p:sp>
        <p:nvSpPr>
          <p:cNvPr id="13" name="object 13"/>
          <p:cNvSpPr txBox="1"/>
          <p:nvPr/>
        </p:nvSpPr>
        <p:spPr>
          <a:xfrm>
            <a:off x="2702004" y="6500717"/>
            <a:ext cx="3742204" cy="168643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015" dirty="0">
                <a:solidFill>
                  <a:srgbClr val="0B05FF"/>
                </a:solidFill>
                <a:latin typeface="Helvetica"/>
                <a:cs typeface="Helvetica"/>
              </a:rPr>
              <a:t>https://colah.github.io/posts/2015-08-Understanding-LSTMs/</a:t>
            </a: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084CB028-C390-4649-A1FF-B453B9D7C051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1E32295-1409-4741-B6DC-830D6A87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pic>
        <p:nvPicPr>
          <p:cNvPr id="20" name="Picture 19" descr="Diagram, shape&#10;&#10;Description automatically generated">
            <a:extLst>
              <a:ext uri="{FF2B5EF4-FFF2-40B4-BE49-F238E27FC236}">
                <a16:creationId xmlns:a16="http://schemas.microsoft.com/office/drawing/2014/main" id="{5F1568E5-E111-D443-BFD4-AF5215B5E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35" y="4077072"/>
            <a:ext cx="7125047" cy="12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07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8861" y="1257904"/>
            <a:ext cx="5850258" cy="22014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5536" y="261105"/>
            <a:ext cx="8208912" cy="503192"/>
          </a:xfrm>
          <a:prstGeom prst="rect">
            <a:avLst/>
          </a:prstGeom>
        </p:spPr>
        <p:txBody>
          <a:bodyPr vert="horz" wrap="square" lIns="0" tIns="1064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4"/>
              </a:spcBef>
            </a:pPr>
            <a:r>
              <a:rPr spc="-4" dirty="0"/>
              <a:t>Long Short </a:t>
            </a:r>
            <a:r>
              <a:rPr spc="-84" dirty="0"/>
              <a:t>Term </a:t>
            </a:r>
            <a:r>
              <a:rPr spc="-4" dirty="0"/>
              <a:t>Memory Networks</a:t>
            </a:r>
            <a:r>
              <a:rPr spc="31" dirty="0"/>
              <a:t> </a:t>
            </a:r>
            <a:r>
              <a:rPr spc="-4" dirty="0"/>
              <a:t>(LSTMs)</a:t>
            </a:r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32</a:t>
            </a:fld>
            <a:endParaRPr spc="-4" dirty="0"/>
          </a:p>
        </p:txBody>
      </p:sp>
      <p:sp>
        <p:nvSpPr>
          <p:cNvPr id="4" name="object 4"/>
          <p:cNvSpPr txBox="1"/>
          <p:nvPr/>
        </p:nvSpPr>
        <p:spPr>
          <a:xfrm>
            <a:off x="825296" y="3591085"/>
            <a:ext cx="3478305" cy="304951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  <a:tabLst>
                <a:tab pos="917250" algn="l"/>
              </a:tabLst>
            </a:pPr>
            <a:r>
              <a:rPr sz="1897" spc="4" dirty="0">
                <a:latin typeface="Helvetica"/>
                <a:cs typeface="Helvetica"/>
              </a:rPr>
              <a:t>At</a:t>
            </a:r>
            <a:r>
              <a:rPr sz="1897" dirty="0">
                <a:latin typeface="Helvetica"/>
                <a:cs typeface="Helvetica"/>
              </a:rPr>
              <a:t> </a:t>
            </a:r>
            <a:r>
              <a:rPr sz="1897" spc="4" dirty="0">
                <a:latin typeface="Helvetica"/>
                <a:cs typeface="Helvetica"/>
              </a:rPr>
              <a:t>time	</a:t>
            </a:r>
            <a:r>
              <a:rPr sz="1897" dirty="0">
                <a:latin typeface="Helvetica"/>
                <a:cs typeface="Helvetica"/>
              </a:rPr>
              <a:t>, </a:t>
            </a:r>
            <a:r>
              <a:rPr sz="1897" spc="4" dirty="0">
                <a:latin typeface="Helvetica"/>
                <a:cs typeface="Helvetica"/>
              </a:rPr>
              <a:t>the LSTM cell reads</a:t>
            </a:r>
            <a:r>
              <a:rPr sz="1897" spc="-62" dirty="0">
                <a:latin typeface="Helvetica"/>
                <a:cs typeface="Helvetica"/>
              </a:rPr>
              <a:t> </a:t>
            </a:r>
            <a:r>
              <a:rPr sz="1897" spc="4" dirty="0">
                <a:latin typeface="Helvetica"/>
                <a:cs typeface="Helvetica"/>
              </a:rPr>
              <a:t>in</a:t>
            </a:r>
            <a:endParaRPr sz="1897" dirty="0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296" y="3899355"/>
            <a:ext cx="5031506" cy="304951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897" spc="13" dirty="0">
                <a:latin typeface="Helvetica"/>
                <a:cs typeface="Helvetica"/>
              </a:rPr>
              <a:t>— </a:t>
            </a:r>
            <a:r>
              <a:rPr sz="1897" spc="4" dirty="0">
                <a:latin typeface="Helvetica"/>
                <a:cs typeface="Helvetica"/>
              </a:rPr>
              <a:t>a </a:t>
            </a:r>
            <a:r>
              <a:rPr sz="1897" i="1" spc="4" dirty="0">
                <a:latin typeface="Helvetica"/>
                <a:cs typeface="Helvetica"/>
              </a:rPr>
              <a:t>c</a:t>
            </a:r>
            <a:r>
              <a:rPr sz="1897" spc="4" dirty="0">
                <a:latin typeface="Helvetica"/>
                <a:cs typeface="Helvetica"/>
              </a:rPr>
              <a:t>-dimensional previous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cell </a:t>
            </a:r>
            <a:r>
              <a:rPr sz="1897" dirty="0">
                <a:solidFill>
                  <a:srgbClr val="0B05FF"/>
                </a:solidFill>
                <a:latin typeface="Helvetica"/>
                <a:cs typeface="Helvetica"/>
              </a:rPr>
              <a:t>state</a:t>
            </a:r>
            <a:r>
              <a:rPr sz="1897" spc="-40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vector</a:t>
            </a:r>
            <a:r>
              <a:rPr lang="de-DE" sz="1897" spc="4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lang="de-DE" sz="1897" b="1" spc="4" dirty="0">
                <a:solidFill>
                  <a:srgbClr val="0B05FF"/>
                </a:solidFill>
                <a:latin typeface="Helvetica"/>
                <a:cs typeface="Helvetica"/>
              </a:rPr>
              <a:t>c</a:t>
            </a:r>
            <a:endParaRPr sz="1897" b="1" dirty="0">
              <a:solidFill>
                <a:srgbClr val="0B05FF"/>
              </a:solidFill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5296" y="4507451"/>
            <a:ext cx="4190440" cy="639833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>
              <a:lnSpc>
                <a:spcPct val="109600"/>
              </a:lnSpc>
              <a:spcBef>
                <a:spcPts val="84"/>
              </a:spcBef>
              <a:tabLst>
                <a:tab pos="917250" algn="l"/>
              </a:tabLst>
            </a:pPr>
            <a:r>
              <a:rPr sz="1897" spc="13" dirty="0">
                <a:latin typeface="Helvetica"/>
                <a:cs typeface="Helvetica"/>
              </a:rPr>
              <a:t>— </a:t>
            </a:r>
            <a:r>
              <a:rPr sz="1897" spc="4" dirty="0">
                <a:latin typeface="Helvetica"/>
                <a:cs typeface="Helvetica"/>
              </a:rPr>
              <a:t>a </a:t>
            </a:r>
            <a:r>
              <a:rPr sz="1897" i="1" spc="4" dirty="0">
                <a:latin typeface="Helvetica"/>
                <a:cs typeface="Helvetica"/>
              </a:rPr>
              <a:t>d</a:t>
            </a:r>
            <a:r>
              <a:rPr sz="1897" spc="4" dirty="0">
                <a:latin typeface="Helvetica"/>
                <a:cs typeface="Helvetica"/>
              </a:rPr>
              <a:t>-dimensional current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input</a:t>
            </a:r>
            <a:r>
              <a:rPr sz="1897" spc="-57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vector  </a:t>
            </a:r>
            <a:r>
              <a:rPr sz="1897" spc="4" dirty="0">
                <a:latin typeface="Helvetica"/>
                <a:cs typeface="Helvetica"/>
              </a:rPr>
              <a:t>At</a:t>
            </a:r>
            <a:r>
              <a:rPr sz="1897" dirty="0">
                <a:latin typeface="Helvetica"/>
                <a:cs typeface="Helvetica"/>
              </a:rPr>
              <a:t> </a:t>
            </a:r>
            <a:r>
              <a:rPr sz="1897" spc="4" dirty="0">
                <a:latin typeface="Helvetica"/>
                <a:cs typeface="Helvetica"/>
              </a:rPr>
              <a:t>time	</a:t>
            </a:r>
            <a:r>
              <a:rPr sz="1897" dirty="0">
                <a:latin typeface="Helvetica"/>
                <a:cs typeface="Helvetica"/>
              </a:rPr>
              <a:t>, </a:t>
            </a:r>
            <a:r>
              <a:rPr sz="1897" spc="4" dirty="0">
                <a:latin typeface="Helvetica"/>
                <a:cs typeface="Helvetica"/>
              </a:rPr>
              <a:t>the LSTM cell</a:t>
            </a:r>
            <a:r>
              <a:rPr sz="1897" spc="-22" dirty="0">
                <a:latin typeface="Helvetica"/>
                <a:cs typeface="Helvetica"/>
              </a:rPr>
              <a:t>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returns</a:t>
            </a:r>
            <a:endParaRPr sz="1897" dirty="0">
              <a:solidFill>
                <a:srgbClr val="0B05FF"/>
              </a:solidFill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5296" y="5085184"/>
            <a:ext cx="5114856" cy="382344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897" spc="13" dirty="0">
                <a:latin typeface="Helvetica"/>
                <a:cs typeface="Helvetica"/>
              </a:rPr>
              <a:t>— </a:t>
            </a:r>
            <a:r>
              <a:rPr sz="1897" spc="4" dirty="0">
                <a:latin typeface="Helvetica"/>
                <a:cs typeface="Helvetica"/>
              </a:rPr>
              <a:t>a </a:t>
            </a:r>
            <a:r>
              <a:rPr sz="1897" i="1" spc="4" dirty="0">
                <a:latin typeface="Helvetica"/>
                <a:cs typeface="Helvetica"/>
              </a:rPr>
              <a:t>c</a:t>
            </a:r>
            <a:r>
              <a:rPr sz="1897" spc="4" dirty="0">
                <a:latin typeface="Helvetica"/>
                <a:cs typeface="Helvetica"/>
              </a:rPr>
              <a:t>-dimensional previous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cell </a:t>
            </a:r>
            <a:r>
              <a:rPr sz="1897" dirty="0">
                <a:solidFill>
                  <a:srgbClr val="0B05FF"/>
                </a:solidFill>
                <a:latin typeface="Helvetica"/>
                <a:cs typeface="Helvetica"/>
              </a:rPr>
              <a:t>state</a:t>
            </a:r>
            <a:r>
              <a:rPr sz="1897" spc="-40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vector</a:t>
            </a:r>
            <a:r>
              <a:rPr lang="de-DE" sz="1897" spc="4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lang="en-US" sz="2000" b="1" spc="-4" dirty="0" err="1">
                <a:solidFill>
                  <a:srgbClr val="0B05FF"/>
                </a:solidFill>
                <a:latin typeface="STIXGeneral"/>
                <a:cs typeface="STIXGeneral"/>
              </a:rPr>
              <a:t>c</a:t>
            </a:r>
            <a:r>
              <a:rPr lang="en-US" sz="2400" i="1" spc="-6" baseline="-19005" dirty="0" err="1">
                <a:solidFill>
                  <a:srgbClr val="0B05FF"/>
                </a:solidFill>
                <a:latin typeface="STIXGeneral"/>
                <a:cs typeface="STIXGeneral"/>
              </a:rPr>
              <a:t>t</a:t>
            </a:r>
            <a:endParaRPr sz="1897" dirty="0">
              <a:solidFill>
                <a:srgbClr val="0B05FF"/>
              </a:solidFill>
              <a:latin typeface="Helvetica"/>
              <a:cs typeface="Helvetic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74439" y="4003216"/>
            <a:ext cx="336176" cy="270530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677" i="1" dirty="0">
                <a:solidFill>
                  <a:srgbClr val="0B05FF"/>
                </a:solidFill>
                <a:latin typeface="STIXGeneral"/>
                <a:cs typeface="STIXGeneral"/>
              </a:rPr>
              <a:t>t</a:t>
            </a:r>
            <a:r>
              <a:rPr sz="1677" spc="4" dirty="0">
                <a:solidFill>
                  <a:srgbClr val="0B05FF"/>
                </a:solidFill>
                <a:latin typeface="STIXGeneral"/>
                <a:cs typeface="STIXGeneral"/>
              </a:rPr>
              <a:t>−1</a:t>
            </a:r>
            <a:endParaRPr sz="1677" dirty="0">
              <a:solidFill>
                <a:srgbClr val="0B05FF"/>
              </a:solidFill>
              <a:latin typeface="STIXGeneral"/>
              <a:cs typeface="STIXGener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5296" y="4157142"/>
            <a:ext cx="5832101" cy="376759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spcBef>
                <a:spcPts val="79"/>
              </a:spcBef>
            </a:pPr>
            <a:r>
              <a:rPr sz="1897" spc="13" dirty="0">
                <a:latin typeface="Helvetica"/>
                <a:cs typeface="Helvetica"/>
              </a:rPr>
              <a:t>— </a:t>
            </a:r>
            <a:r>
              <a:rPr sz="1897" spc="4" dirty="0">
                <a:latin typeface="Helvetica"/>
                <a:cs typeface="Helvetica"/>
              </a:rPr>
              <a:t>an </a:t>
            </a:r>
            <a:r>
              <a:rPr sz="1897" i="1" spc="4" dirty="0">
                <a:latin typeface="Helvetica"/>
                <a:cs typeface="Helvetica"/>
              </a:rPr>
              <a:t>h-</a:t>
            </a:r>
            <a:r>
              <a:rPr sz="1897" spc="4" dirty="0">
                <a:latin typeface="Helvetica"/>
                <a:cs typeface="Helvetica"/>
              </a:rPr>
              <a:t>dimensional previous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hidden </a:t>
            </a:r>
            <a:r>
              <a:rPr sz="1897" dirty="0">
                <a:solidFill>
                  <a:srgbClr val="0B05FF"/>
                </a:solidFill>
                <a:latin typeface="Helvetica"/>
                <a:cs typeface="Helvetica"/>
              </a:rPr>
              <a:t>state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vector</a:t>
            </a:r>
            <a:r>
              <a:rPr sz="1897" spc="-18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sz="2382" b="1" dirty="0">
                <a:solidFill>
                  <a:srgbClr val="0B05FF"/>
                </a:solidFill>
                <a:latin typeface="STIXGeneral"/>
                <a:cs typeface="STIXGeneral"/>
              </a:rPr>
              <a:t>h</a:t>
            </a:r>
            <a:r>
              <a:rPr sz="2515" i="1" baseline="-19005" dirty="0">
                <a:solidFill>
                  <a:srgbClr val="0B05FF"/>
                </a:solidFill>
                <a:latin typeface="STIXGeneral"/>
                <a:cs typeface="STIXGeneral"/>
              </a:rPr>
              <a:t>t</a:t>
            </a:r>
            <a:r>
              <a:rPr sz="2515" baseline="-19005" dirty="0">
                <a:solidFill>
                  <a:srgbClr val="0B05FF"/>
                </a:solidFill>
                <a:latin typeface="STIXGeneral"/>
                <a:cs typeface="STIXGeneral"/>
              </a:rPr>
              <a:t>−1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622485" y="3573016"/>
            <a:ext cx="82363" cy="270530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677" i="1" dirty="0">
                <a:latin typeface="STIXGeneral"/>
                <a:cs typeface="STIXGeneral"/>
              </a:rPr>
              <a:t>t</a:t>
            </a:r>
            <a:endParaRPr sz="1677" dirty="0">
              <a:latin typeface="STIXGeneral"/>
              <a:cs typeface="STIXGener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19672" y="4869160"/>
            <a:ext cx="82363" cy="270530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677" i="1" dirty="0">
                <a:latin typeface="STIXGeneral"/>
                <a:cs typeface="STIXGeneral"/>
              </a:rPr>
              <a:t>t</a:t>
            </a:r>
            <a:endParaRPr sz="1677" dirty="0">
              <a:latin typeface="STIXGeneral"/>
              <a:cs typeface="STIXGener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5296" y="5392308"/>
            <a:ext cx="5578288" cy="70139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284645" marR="4483" indent="-273998">
              <a:lnSpc>
                <a:spcPct val="105700"/>
              </a:lnSpc>
              <a:spcBef>
                <a:spcPts val="106"/>
              </a:spcBef>
            </a:pPr>
            <a:r>
              <a:rPr sz="1897" spc="13" dirty="0">
                <a:latin typeface="Helvetica"/>
                <a:cs typeface="Helvetica"/>
              </a:rPr>
              <a:t>— </a:t>
            </a:r>
            <a:r>
              <a:rPr sz="1897" spc="4" dirty="0">
                <a:latin typeface="Helvetica"/>
                <a:cs typeface="Helvetica"/>
              </a:rPr>
              <a:t>an </a:t>
            </a:r>
            <a:r>
              <a:rPr sz="1897" i="1" spc="4" dirty="0">
                <a:latin typeface="Helvetica"/>
                <a:cs typeface="Helvetica"/>
              </a:rPr>
              <a:t>h-</a:t>
            </a:r>
            <a:r>
              <a:rPr sz="1897" spc="4" dirty="0">
                <a:latin typeface="Helvetica"/>
                <a:cs typeface="Helvetica"/>
              </a:rPr>
              <a:t>dimensional previous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hidden </a:t>
            </a:r>
            <a:r>
              <a:rPr sz="1897" dirty="0">
                <a:solidFill>
                  <a:srgbClr val="0B05FF"/>
                </a:solidFill>
                <a:latin typeface="Helvetica"/>
                <a:cs typeface="Helvetica"/>
              </a:rPr>
              <a:t>state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vector </a:t>
            </a:r>
            <a:r>
              <a:rPr sz="2382" b="1" spc="-4" dirty="0">
                <a:solidFill>
                  <a:srgbClr val="0B05FF"/>
                </a:solidFill>
                <a:latin typeface="STIXGeneral"/>
                <a:cs typeface="STIXGeneral"/>
              </a:rPr>
              <a:t>h</a:t>
            </a:r>
            <a:r>
              <a:rPr sz="2515" i="1" spc="-6" baseline="-19005" dirty="0">
                <a:solidFill>
                  <a:srgbClr val="0B05FF"/>
                </a:solidFill>
                <a:latin typeface="STIXGeneral"/>
                <a:cs typeface="STIXGeneral"/>
              </a:rPr>
              <a:t>t </a:t>
            </a:r>
            <a:r>
              <a:rPr sz="1677" i="1" spc="-4" dirty="0">
                <a:solidFill>
                  <a:srgbClr val="0B05FF"/>
                </a:solidFill>
                <a:latin typeface="STIXGeneral"/>
                <a:cs typeface="STIXGeneral"/>
              </a:rPr>
              <a:t> </a:t>
            </a:r>
            <a:r>
              <a:rPr sz="1897" spc="4" dirty="0">
                <a:latin typeface="Helvetica"/>
                <a:cs typeface="Helvetica"/>
              </a:rPr>
              <a:t>(which may also be passed </a:t>
            </a:r>
            <a:r>
              <a:rPr sz="1897" dirty="0">
                <a:latin typeface="Helvetica"/>
                <a:cs typeface="Helvetica"/>
              </a:rPr>
              <a:t>to </a:t>
            </a:r>
            <a:r>
              <a:rPr sz="1897" spc="4" dirty="0">
                <a:latin typeface="Helvetica"/>
                <a:cs typeface="Helvetica"/>
              </a:rPr>
              <a:t>an output</a:t>
            </a:r>
            <a:r>
              <a:rPr sz="1897" spc="-31" dirty="0">
                <a:latin typeface="Helvetica"/>
                <a:cs typeface="Helvetica"/>
              </a:rPr>
              <a:t> </a:t>
            </a:r>
            <a:r>
              <a:rPr sz="1897" spc="4" dirty="0">
                <a:latin typeface="Helvetica"/>
                <a:cs typeface="Helvetica"/>
              </a:rPr>
              <a:t>layer)</a:t>
            </a:r>
            <a:endParaRPr sz="1897" dirty="0">
              <a:latin typeface="Helvetica"/>
              <a:cs typeface="Helvetic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02004" y="6500717"/>
            <a:ext cx="3742204" cy="168643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015" dirty="0">
                <a:solidFill>
                  <a:srgbClr val="0B05FF"/>
                </a:solidFill>
                <a:latin typeface="Helvetica"/>
                <a:cs typeface="Helvetica"/>
              </a:rPr>
              <a:t>https://colah.github.io/posts/2015-08-Understanding-LSTMs/</a:t>
            </a: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084CB028-C390-4649-A1FF-B453B9D7C051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A898B3-C818-524B-AC7D-E0994BFC8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71" y="341455"/>
            <a:ext cx="8566396" cy="3124215"/>
          </a:xfrm>
          <a:prstGeom prst="rect">
            <a:avLst/>
          </a:prstGeom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1E32295-1409-4741-B6DC-830D6A87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92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E4742-3FA2-F140-92B3-A827DDE8D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Bi-LSTM Encoder w/ HMM/CRF Layer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DEB70EC4-DB3D-FE4D-8CE3-EC19932BC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7867" y="1558756"/>
            <a:ext cx="5828855" cy="38162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CE917-41E7-D741-A5B3-8F93859A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9C3D96-0FCC-5A48-84E1-703FC552C5FF}"/>
              </a:ext>
            </a:extLst>
          </p:cNvPr>
          <p:cNvSpPr txBox="1"/>
          <p:nvPr/>
        </p:nvSpPr>
        <p:spPr>
          <a:xfrm>
            <a:off x="611560" y="2782669"/>
            <a:ext cx="1745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Contextualized</a:t>
            </a:r>
            <a:br>
              <a:rPr lang="en-DE" dirty="0"/>
            </a:br>
            <a:r>
              <a:rPr lang="en-DE" dirty="0"/>
              <a:t>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4102765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34</a:t>
            </a:fld>
            <a:endParaRPr spc="-4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234692"/>
            <a:ext cx="7419415" cy="506021"/>
          </a:xfrm>
          <a:prstGeom prst="rect">
            <a:avLst/>
          </a:prstGeom>
        </p:spPr>
        <p:txBody>
          <a:bodyPr vert="horz" wrap="square" lIns="0" tIns="13447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06"/>
              </a:spcBef>
            </a:pPr>
            <a:r>
              <a:rPr spc="9" dirty="0">
                <a:latin typeface="Chalkduster"/>
                <a:cs typeface="Chalkduster"/>
              </a:rPr>
              <a:t>E</a:t>
            </a:r>
            <a:r>
              <a:rPr spc="9" dirty="0"/>
              <a:t>mbeddings </a:t>
            </a:r>
            <a:r>
              <a:rPr spc="4" dirty="0"/>
              <a:t>from </a:t>
            </a:r>
            <a:r>
              <a:rPr spc="4" dirty="0">
                <a:latin typeface="Chalkduster"/>
                <a:cs typeface="Chalkduster"/>
              </a:rPr>
              <a:t>L</a:t>
            </a:r>
            <a:r>
              <a:rPr spc="4" dirty="0"/>
              <a:t>anguage</a:t>
            </a:r>
            <a:r>
              <a:rPr spc="-26" dirty="0"/>
              <a:t> </a:t>
            </a:r>
            <a:r>
              <a:rPr spc="26" dirty="0">
                <a:latin typeface="Chalkduster"/>
                <a:cs typeface="Chalkduster"/>
              </a:rPr>
              <a:t>Mo</a:t>
            </a:r>
            <a:r>
              <a:rPr spc="26" dirty="0"/>
              <a:t>dels</a:t>
            </a:r>
            <a:endParaRPr dirty="0">
              <a:latin typeface="Chalkduster"/>
              <a:cs typeface="Chalkduste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9236" y="1413692"/>
            <a:ext cx="7343214" cy="456934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 marR="4483">
              <a:spcBef>
                <a:spcPts val="119"/>
              </a:spcBef>
            </a:pPr>
            <a:r>
              <a:rPr sz="2427" spc="13" dirty="0">
                <a:latin typeface="Helvetica"/>
                <a:cs typeface="Helvetica"/>
              </a:rPr>
              <a:t>Replace </a:t>
            </a:r>
            <a:r>
              <a:rPr sz="2427" spc="9" dirty="0">
                <a:latin typeface="Helvetica"/>
                <a:cs typeface="Helvetica"/>
              </a:rPr>
              <a:t>static </a:t>
            </a:r>
            <a:r>
              <a:rPr sz="2427" spc="13" dirty="0">
                <a:latin typeface="Helvetica"/>
                <a:cs typeface="Helvetica"/>
              </a:rPr>
              <a:t>embeddings </a:t>
            </a:r>
            <a:r>
              <a:rPr sz="2427" spc="9" dirty="0">
                <a:latin typeface="Helvetica"/>
                <a:cs typeface="Helvetica"/>
              </a:rPr>
              <a:t>(lexicon </a:t>
            </a:r>
            <a:r>
              <a:rPr sz="2427" spc="13" dirty="0">
                <a:latin typeface="Helvetica"/>
                <a:cs typeface="Helvetica"/>
              </a:rPr>
              <a:t>lookup) </a:t>
            </a:r>
            <a:r>
              <a:rPr sz="2427" spc="9" dirty="0">
                <a:latin typeface="Helvetica"/>
                <a:cs typeface="Helvetica"/>
              </a:rPr>
              <a:t>with 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context-dependent embeddings </a:t>
            </a:r>
            <a:r>
              <a:rPr sz="2427" spc="13" dirty="0">
                <a:latin typeface="Helvetica"/>
                <a:cs typeface="Helvetica"/>
              </a:rPr>
              <a:t>(produced by a</a:t>
            </a:r>
            <a:r>
              <a:rPr sz="2427" spc="-31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deep language</a:t>
            </a:r>
            <a:r>
              <a:rPr sz="2427" spc="-9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model)</a:t>
            </a:r>
            <a:endParaRPr sz="2427" dirty="0">
              <a:latin typeface="Helvetica"/>
              <a:cs typeface="Helvetica"/>
            </a:endParaRPr>
          </a:p>
          <a:p>
            <a:pPr>
              <a:spcBef>
                <a:spcPts val="13"/>
              </a:spcBef>
            </a:pPr>
            <a:endParaRPr sz="2559" dirty="0">
              <a:latin typeface="Times New Roman"/>
              <a:cs typeface="Times New Roman"/>
            </a:endParaRPr>
          </a:p>
          <a:p>
            <a:pPr marL="11206" marR="906043" algn="just">
              <a:lnSpc>
                <a:spcPct val="101499"/>
              </a:lnSpc>
            </a:pPr>
            <a:r>
              <a:rPr sz="2427" spc="18" dirty="0">
                <a:latin typeface="Helvetica"/>
                <a:cs typeface="Helvetica"/>
              </a:rPr>
              <a:t>=&gt; </a:t>
            </a:r>
            <a:r>
              <a:rPr sz="2427" spc="13" dirty="0">
                <a:latin typeface="Helvetica"/>
                <a:cs typeface="Helvetica"/>
              </a:rPr>
              <a:t>Each </a:t>
            </a:r>
            <a:r>
              <a:rPr sz="2427" spc="4" dirty="0">
                <a:latin typeface="Helvetica"/>
                <a:cs typeface="Helvetica"/>
              </a:rPr>
              <a:t>token’s </a:t>
            </a:r>
            <a:r>
              <a:rPr sz="2427" spc="13" dirty="0">
                <a:latin typeface="Helvetica"/>
                <a:cs typeface="Helvetica"/>
              </a:rPr>
              <a:t>representation </a:t>
            </a:r>
            <a:r>
              <a:rPr sz="2427" spc="9" dirty="0">
                <a:latin typeface="Helvetica"/>
                <a:cs typeface="Helvetica"/>
              </a:rPr>
              <a:t>is </a:t>
            </a:r>
            <a:r>
              <a:rPr sz="2427" spc="13" dirty="0">
                <a:latin typeface="Helvetica"/>
                <a:cs typeface="Helvetica"/>
              </a:rPr>
              <a:t>a </a:t>
            </a:r>
            <a:r>
              <a:rPr sz="2427" spc="9" dirty="0">
                <a:latin typeface="Helvetica"/>
                <a:cs typeface="Helvetica"/>
              </a:rPr>
              <a:t>function of  the entire input </a:t>
            </a:r>
            <a:r>
              <a:rPr sz="2427" spc="13" dirty="0">
                <a:latin typeface="Helvetica"/>
                <a:cs typeface="Helvetica"/>
              </a:rPr>
              <a:t>sentence, computed by a deep  </a:t>
            </a:r>
            <a:r>
              <a:rPr sz="2427" spc="9" dirty="0">
                <a:solidFill>
                  <a:srgbClr val="0B05FF"/>
                </a:solidFill>
                <a:latin typeface="Helvetica"/>
                <a:cs typeface="Helvetica"/>
              </a:rPr>
              <a:t>(multi-layer) bidirectional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language</a:t>
            </a:r>
            <a:r>
              <a:rPr sz="2427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model</a:t>
            </a:r>
            <a:endParaRPr sz="2427" dirty="0">
              <a:solidFill>
                <a:srgbClr val="0B05FF"/>
              </a:solidFill>
              <a:latin typeface="Helvetica"/>
              <a:cs typeface="Helvetica"/>
            </a:endParaRPr>
          </a:p>
          <a:p>
            <a:pPr>
              <a:spcBef>
                <a:spcPts val="18"/>
              </a:spcBef>
            </a:pPr>
            <a:endParaRPr sz="2515" dirty="0">
              <a:latin typeface="Times New Roman"/>
              <a:cs typeface="Times New Roman"/>
            </a:endParaRPr>
          </a:p>
          <a:p>
            <a:pPr marL="11206" marR="317143"/>
            <a:r>
              <a:rPr sz="2427" spc="18" dirty="0">
                <a:latin typeface="Helvetica"/>
                <a:cs typeface="Helvetica"/>
              </a:rPr>
              <a:t>=&gt; </a:t>
            </a:r>
            <a:r>
              <a:rPr sz="2427" spc="13" dirty="0">
                <a:latin typeface="Helvetica"/>
                <a:cs typeface="Helvetica"/>
              </a:rPr>
              <a:t>Return </a:t>
            </a:r>
            <a:r>
              <a:rPr sz="2427" spc="9" dirty="0">
                <a:latin typeface="Helvetica"/>
                <a:cs typeface="Helvetica"/>
              </a:rPr>
              <a:t>for </a:t>
            </a:r>
            <a:r>
              <a:rPr sz="2427" spc="13" dirty="0">
                <a:latin typeface="Helvetica"/>
                <a:cs typeface="Helvetica"/>
              </a:rPr>
              <a:t>each token a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(task-dependent)</a:t>
            </a:r>
            <a:r>
              <a:rPr sz="2427" spc="-66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sz="2427" spc="9" dirty="0">
                <a:solidFill>
                  <a:srgbClr val="0B05FF"/>
                </a:solidFill>
                <a:latin typeface="Helvetica"/>
                <a:cs typeface="Helvetica"/>
              </a:rPr>
              <a:t>linear 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combination </a:t>
            </a:r>
            <a:r>
              <a:rPr sz="2427" spc="9" dirty="0">
                <a:solidFill>
                  <a:srgbClr val="0B05FF"/>
                </a:solidFill>
                <a:latin typeface="Helvetica"/>
                <a:cs typeface="Helvetica"/>
              </a:rPr>
              <a:t>of </a:t>
            </a:r>
            <a:r>
              <a:rPr sz="2427" spc="4" dirty="0">
                <a:solidFill>
                  <a:srgbClr val="0B05FF"/>
                </a:solidFill>
                <a:latin typeface="Helvetica"/>
                <a:cs typeface="Helvetica"/>
              </a:rPr>
              <a:t>its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representation across</a:t>
            </a:r>
            <a:r>
              <a:rPr sz="2427" spc="-31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sz="2427" spc="9" dirty="0">
                <a:solidFill>
                  <a:srgbClr val="0B05FF"/>
                </a:solidFill>
                <a:latin typeface="Helvetica"/>
                <a:cs typeface="Helvetica"/>
              </a:rPr>
              <a:t>layers</a:t>
            </a:r>
            <a:r>
              <a:rPr sz="2427" spc="9" dirty="0">
                <a:latin typeface="Helvetica"/>
                <a:cs typeface="Helvetica"/>
              </a:rPr>
              <a:t>.</a:t>
            </a:r>
            <a:endParaRPr sz="2427" dirty="0">
              <a:latin typeface="Helvetica"/>
              <a:cs typeface="Helvetica"/>
            </a:endParaRPr>
          </a:p>
          <a:p>
            <a:pPr>
              <a:spcBef>
                <a:spcPts val="9"/>
              </a:spcBef>
            </a:pPr>
            <a:endParaRPr sz="2603" dirty="0">
              <a:latin typeface="Times New Roman"/>
              <a:cs typeface="Times New Roman"/>
            </a:endParaRPr>
          </a:p>
          <a:p>
            <a:pPr marL="11206"/>
            <a:r>
              <a:rPr sz="2427" spc="18" dirty="0">
                <a:latin typeface="Helvetica"/>
                <a:cs typeface="Helvetica"/>
              </a:rPr>
              <a:t>=&gt; </a:t>
            </a:r>
            <a:r>
              <a:rPr sz="2427" spc="4" dirty="0">
                <a:latin typeface="Helvetica"/>
                <a:cs typeface="Helvetica"/>
              </a:rPr>
              <a:t>Different </a:t>
            </a:r>
            <a:r>
              <a:rPr sz="2427" spc="13" dirty="0">
                <a:latin typeface="Helvetica"/>
                <a:cs typeface="Helvetica"/>
              </a:rPr>
              <a:t>layers capture </a:t>
            </a:r>
            <a:r>
              <a:rPr sz="2427" spc="4" dirty="0">
                <a:latin typeface="Helvetica"/>
                <a:cs typeface="Helvetica"/>
              </a:rPr>
              <a:t>different</a:t>
            </a:r>
            <a:r>
              <a:rPr sz="2427" spc="-13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information</a:t>
            </a:r>
            <a:endParaRPr sz="2427" dirty="0">
              <a:latin typeface="Helvetica"/>
              <a:cs typeface="Helvetica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D48E415F-F03C-9B44-966F-AD57FAE64812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8F5FDA0-68C8-0248-827B-9C99581F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261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503193-11B9-48D1-825A-FDFD0DCC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0000"/>
                </a:solidFill>
              </a:rPr>
              <a:t>E</a:t>
            </a:r>
            <a:r>
              <a:rPr lang="en-US" altLang="zh-TW" dirty="0"/>
              <a:t>mbeddings from </a:t>
            </a:r>
            <a:r>
              <a:rPr lang="en-US" altLang="zh-TW" dirty="0">
                <a:solidFill>
                  <a:srgbClr val="FF0000"/>
                </a:solidFill>
              </a:rPr>
              <a:t>L</a:t>
            </a:r>
            <a:r>
              <a:rPr lang="en-US" altLang="zh-TW" dirty="0"/>
              <a:t>anguage </a:t>
            </a:r>
            <a:r>
              <a:rPr lang="en-US" altLang="zh-TW" dirty="0">
                <a:solidFill>
                  <a:srgbClr val="FF0000"/>
                </a:solidFill>
              </a:rPr>
              <a:t>Mo</a:t>
            </a:r>
            <a:r>
              <a:rPr lang="en-US" altLang="zh-TW" dirty="0"/>
              <a:t>del</a:t>
            </a:r>
            <a:r>
              <a:rPr lang="zh-TW" altLang="en-US" dirty="0"/>
              <a:t> </a:t>
            </a:r>
            <a:r>
              <a:rPr lang="en-US" altLang="zh-TW" dirty="0"/>
              <a:t>(ELMO)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922EF4D-6360-4725-B2A6-2FEE0EDD0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RNN-based language models (trained from lots of sentences)</a:t>
            </a:r>
            <a:endParaRPr lang="zh-TW" altLang="en-US" sz="2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0F874F1-D52F-40F1-9E80-D989AA807087}"/>
              </a:ext>
            </a:extLst>
          </p:cNvPr>
          <p:cNvSpPr/>
          <p:nvPr/>
        </p:nvSpPr>
        <p:spPr>
          <a:xfrm>
            <a:off x="3240502" y="6361583"/>
            <a:ext cx="2666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solidFill>
                  <a:srgbClr val="0B05FF"/>
                </a:solidFill>
                <a:hlinkClick r:id="rId3"/>
              </a:rPr>
              <a:t>https://arxiv.org/abs/1802.05365</a:t>
            </a:r>
            <a:r>
              <a:rPr lang="en-US" altLang="zh-TW" sz="1400" dirty="0">
                <a:solidFill>
                  <a:srgbClr val="0B05FF"/>
                </a:solidFill>
              </a:rPr>
              <a:t> </a:t>
            </a:r>
            <a:endParaRPr lang="zh-TW" altLang="en-US" sz="1400" dirty="0">
              <a:solidFill>
                <a:srgbClr val="0B05FF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ADECE58-8962-4B7A-A7B9-22AC46CAD48A}"/>
              </a:ext>
            </a:extLst>
          </p:cNvPr>
          <p:cNvSpPr txBox="1"/>
          <p:nvPr/>
        </p:nvSpPr>
        <p:spPr>
          <a:xfrm>
            <a:off x="2753291" y="1594101"/>
            <a:ext cx="691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e.g., given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潮水 退了 就 知道 誰 沒穿 褲子</a:t>
            </a:r>
            <a:r>
              <a:rPr lang="en-US" altLang="zh-TW" sz="2400" dirty="0"/>
              <a:t>”</a:t>
            </a:r>
            <a:endParaRPr lang="zh-TW" altLang="en-US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54A77C0-9B77-41D8-B593-BF6E11A9720D}"/>
              </a:ext>
            </a:extLst>
          </p:cNvPr>
          <p:cNvSpPr/>
          <p:nvPr/>
        </p:nvSpPr>
        <p:spPr>
          <a:xfrm>
            <a:off x="602043" y="4377149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245DBC6-7B3D-4580-8346-1F1440FA022B}"/>
              </a:ext>
            </a:extLst>
          </p:cNvPr>
          <p:cNvSpPr/>
          <p:nvPr/>
        </p:nvSpPr>
        <p:spPr>
          <a:xfrm>
            <a:off x="602044" y="3008492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B04BE98-887A-4635-831F-81BBE267C9A4}"/>
              </a:ext>
            </a:extLst>
          </p:cNvPr>
          <p:cNvSpPr/>
          <p:nvPr/>
        </p:nvSpPr>
        <p:spPr>
          <a:xfrm>
            <a:off x="602043" y="3945634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F779B9A-F6BB-42B6-9999-AB5CB1303C7C}"/>
              </a:ext>
            </a:extLst>
          </p:cNvPr>
          <p:cNvSpPr txBox="1"/>
          <p:nvPr/>
        </p:nvSpPr>
        <p:spPr>
          <a:xfrm>
            <a:off x="436342" y="5440089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&lt;BOS&gt;</a:t>
            </a:r>
            <a:endParaRPr lang="zh-TW" altLang="en-US" sz="24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BB74EED-2CEE-4104-ADE6-FAB59B03C65F}"/>
              </a:ext>
            </a:extLst>
          </p:cNvPr>
          <p:cNvSpPr txBox="1"/>
          <p:nvPr/>
        </p:nvSpPr>
        <p:spPr>
          <a:xfrm>
            <a:off x="1590530" y="5436459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潮水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79DE31D-CEEF-41FB-946A-6A1511D47D1C}"/>
              </a:ext>
            </a:extLst>
          </p:cNvPr>
          <p:cNvSpPr txBox="1"/>
          <p:nvPr/>
        </p:nvSpPr>
        <p:spPr>
          <a:xfrm>
            <a:off x="2701851" y="5436459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E369671C-85B5-432F-A541-1E2EED3592CD}"/>
              </a:ext>
            </a:extLst>
          </p:cNvPr>
          <p:cNvCxnSpPr>
            <a:cxnSpLocks/>
          </p:cNvCxnSpPr>
          <p:nvPr/>
        </p:nvCxnSpPr>
        <p:spPr>
          <a:xfrm flipV="1">
            <a:off x="982185" y="508606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C7B9FE9-56B4-4AF8-A1CC-CD361EDB3068}"/>
              </a:ext>
            </a:extLst>
          </p:cNvPr>
          <p:cNvCxnSpPr>
            <a:cxnSpLocks/>
          </p:cNvCxnSpPr>
          <p:nvPr/>
        </p:nvCxnSpPr>
        <p:spPr>
          <a:xfrm flipV="1">
            <a:off x="982185" y="265697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CD0EB831-0165-4FA4-B69B-15312804699E}"/>
              </a:ext>
            </a:extLst>
          </p:cNvPr>
          <p:cNvCxnSpPr>
            <a:cxnSpLocks/>
          </p:cNvCxnSpPr>
          <p:nvPr/>
        </p:nvCxnSpPr>
        <p:spPr>
          <a:xfrm flipV="1">
            <a:off x="993745" y="4131218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756DE107-D4FD-4355-9998-7EB1D0E54767}"/>
              </a:ext>
            </a:extLst>
          </p:cNvPr>
          <p:cNvCxnSpPr>
            <a:cxnSpLocks/>
          </p:cNvCxnSpPr>
          <p:nvPr/>
        </p:nvCxnSpPr>
        <p:spPr>
          <a:xfrm flipV="1">
            <a:off x="994478" y="3675634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ED0F36D5-49D3-4324-8C56-D1DDF27EF8F8}"/>
              </a:ext>
            </a:extLst>
          </p:cNvPr>
          <p:cNvSpPr/>
          <p:nvPr/>
        </p:nvSpPr>
        <p:spPr>
          <a:xfrm>
            <a:off x="1742472" y="4391593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217D76E-BFEA-4580-9808-B7373D1FD0AC}"/>
              </a:ext>
            </a:extLst>
          </p:cNvPr>
          <p:cNvSpPr/>
          <p:nvPr/>
        </p:nvSpPr>
        <p:spPr>
          <a:xfrm>
            <a:off x="1742473" y="3022936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6EF7D07-2A91-4E2D-93B4-DB9C1DDED1C2}"/>
              </a:ext>
            </a:extLst>
          </p:cNvPr>
          <p:cNvSpPr/>
          <p:nvPr/>
        </p:nvSpPr>
        <p:spPr>
          <a:xfrm>
            <a:off x="1742472" y="3960078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56F81CB1-D5E5-46EC-967B-0712A664CC22}"/>
              </a:ext>
            </a:extLst>
          </p:cNvPr>
          <p:cNvCxnSpPr>
            <a:cxnSpLocks/>
          </p:cNvCxnSpPr>
          <p:nvPr/>
        </p:nvCxnSpPr>
        <p:spPr>
          <a:xfrm flipV="1">
            <a:off x="2122614" y="5100510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B20110CB-1FF4-4A9B-AD03-50EB90D298A7}"/>
              </a:ext>
            </a:extLst>
          </p:cNvPr>
          <p:cNvCxnSpPr>
            <a:cxnSpLocks/>
          </p:cNvCxnSpPr>
          <p:nvPr/>
        </p:nvCxnSpPr>
        <p:spPr>
          <a:xfrm flipV="1">
            <a:off x="2122614" y="2671420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43BEBC53-9314-4344-9FEB-5166D955F44D}"/>
              </a:ext>
            </a:extLst>
          </p:cNvPr>
          <p:cNvCxnSpPr>
            <a:cxnSpLocks/>
          </p:cNvCxnSpPr>
          <p:nvPr/>
        </p:nvCxnSpPr>
        <p:spPr>
          <a:xfrm flipV="1">
            <a:off x="2134174" y="4145662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FF9020E-05E8-4E50-8315-D8C88C35A7E9}"/>
              </a:ext>
            </a:extLst>
          </p:cNvPr>
          <p:cNvCxnSpPr>
            <a:cxnSpLocks/>
          </p:cNvCxnSpPr>
          <p:nvPr/>
        </p:nvCxnSpPr>
        <p:spPr>
          <a:xfrm flipV="1">
            <a:off x="2134907" y="3690078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98014EA6-7564-4490-905D-F3B617B771F5}"/>
              </a:ext>
            </a:extLst>
          </p:cNvPr>
          <p:cNvSpPr/>
          <p:nvPr/>
        </p:nvSpPr>
        <p:spPr>
          <a:xfrm>
            <a:off x="2870609" y="4391593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117F6D3-6B2D-48FB-AD61-B789208EBB3F}"/>
              </a:ext>
            </a:extLst>
          </p:cNvPr>
          <p:cNvSpPr/>
          <p:nvPr/>
        </p:nvSpPr>
        <p:spPr>
          <a:xfrm>
            <a:off x="2870610" y="3022936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E848E94-B7D7-460C-B4BF-8F620C50EF15}"/>
              </a:ext>
            </a:extLst>
          </p:cNvPr>
          <p:cNvSpPr/>
          <p:nvPr/>
        </p:nvSpPr>
        <p:spPr>
          <a:xfrm>
            <a:off x="2870609" y="3960078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CACA366D-B458-4517-BF45-602357336D90}"/>
              </a:ext>
            </a:extLst>
          </p:cNvPr>
          <p:cNvCxnSpPr>
            <a:cxnSpLocks/>
          </p:cNvCxnSpPr>
          <p:nvPr/>
        </p:nvCxnSpPr>
        <p:spPr>
          <a:xfrm flipV="1">
            <a:off x="3250751" y="5100510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2BBD2054-2B3C-4469-A3F3-341409DBB178}"/>
              </a:ext>
            </a:extLst>
          </p:cNvPr>
          <p:cNvCxnSpPr>
            <a:cxnSpLocks/>
          </p:cNvCxnSpPr>
          <p:nvPr/>
        </p:nvCxnSpPr>
        <p:spPr>
          <a:xfrm flipV="1">
            <a:off x="3250751" y="2671420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BD4BE030-395A-4165-AE23-F88FF2DD1FD9}"/>
              </a:ext>
            </a:extLst>
          </p:cNvPr>
          <p:cNvCxnSpPr>
            <a:cxnSpLocks/>
          </p:cNvCxnSpPr>
          <p:nvPr/>
        </p:nvCxnSpPr>
        <p:spPr>
          <a:xfrm flipV="1">
            <a:off x="3262311" y="4145662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5020851B-F708-4AD9-9B15-260254B94A20}"/>
              </a:ext>
            </a:extLst>
          </p:cNvPr>
          <p:cNvCxnSpPr>
            <a:cxnSpLocks/>
          </p:cNvCxnSpPr>
          <p:nvPr/>
        </p:nvCxnSpPr>
        <p:spPr>
          <a:xfrm flipV="1">
            <a:off x="3263044" y="3690078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182F34C1-0F4A-43E7-AC8E-663E92E8D427}"/>
              </a:ext>
            </a:extLst>
          </p:cNvPr>
          <p:cNvSpPr txBox="1"/>
          <p:nvPr/>
        </p:nvSpPr>
        <p:spPr>
          <a:xfrm>
            <a:off x="445967" y="2238531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潮水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E70B6BB2-E104-4B37-A4C0-5EE9F9971BA1}"/>
              </a:ext>
            </a:extLst>
          </p:cNvPr>
          <p:cNvSpPr txBox="1"/>
          <p:nvPr/>
        </p:nvSpPr>
        <p:spPr>
          <a:xfrm>
            <a:off x="1557288" y="2238531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AEE691E8-CE4C-48B4-9D08-915DE25AF7DF}"/>
              </a:ext>
            </a:extLst>
          </p:cNvPr>
          <p:cNvSpPr txBox="1"/>
          <p:nvPr/>
        </p:nvSpPr>
        <p:spPr>
          <a:xfrm>
            <a:off x="2687941" y="222770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7C183BAF-184D-4C4A-A091-A37C84BC0DD5}"/>
              </a:ext>
            </a:extLst>
          </p:cNvPr>
          <p:cNvCxnSpPr>
            <a:cxnSpLocks/>
          </p:cNvCxnSpPr>
          <p:nvPr/>
        </p:nvCxnSpPr>
        <p:spPr>
          <a:xfrm rot="5400000" flipV="1">
            <a:off x="1547663" y="457816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1D82547D-FC83-4F62-93C0-3051B5640788}"/>
              </a:ext>
            </a:extLst>
          </p:cNvPr>
          <p:cNvCxnSpPr>
            <a:cxnSpLocks/>
          </p:cNvCxnSpPr>
          <p:nvPr/>
        </p:nvCxnSpPr>
        <p:spPr>
          <a:xfrm rot="5400000" flipV="1">
            <a:off x="1566714" y="320163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1A82E77A-DC32-4AB8-96E0-D8C73191338F}"/>
              </a:ext>
            </a:extLst>
          </p:cNvPr>
          <p:cNvCxnSpPr>
            <a:cxnSpLocks/>
          </p:cNvCxnSpPr>
          <p:nvPr/>
        </p:nvCxnSpPr>
        <p:spPr>
          <a:xfrm rot="5400000" flipV="1">
            <a:off x="2692226" y="321644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A3E09648-B586-4C79-83D1-811614971852}"/>
              </a:ext>
            </a:extLst>
          </p:cNvPr>
          <p:cNvCxnSpPr>
            <a:cxnSpLocks/>
          </p:cNvCxnSpPr>
          <p:nvPr/>
        </p:nvCxnSpPr>
        <p:spPr>
          <a:xfrm rot="5400000" flipV="1">
            <a:off x="2682601" y="457816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425B5147-F191-49C6-8FD8-D04AEEFF73ED}"/>
              </a:ext>
            </a:extLst>
          </p:cNvPr>
          <p:cNvCxnSpPr>
            <a:cxnSpLocks/>
          </p:cNvCxnSpPr>
          <p:nvPr/>
        </p:nvCxnSpPr>
        <p:spPr>
          <a:xfrm rot="5400000" flipV="1">
            <a:off x="3799262" y="457816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67ADEA1F-1782-4790-9F0C-DA576538CB02}"/>
              </a:ext>
            </a:extLst>
          </p:cNvPr>
          <p:cNvCxnSpPr>
            <a:cxnSpLocks/>
          </p:cNvCxnSpPr>
          <p:nvPr/>
        </p:nvCxnSpPr>
        <p:spPr>
          <a:xfrm rot="5400000" flipV="1">
            <a:off x="3818470" y="320163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CE38B0D3-5472-45F4-9A68-B61675AE0168}"/>
              </a:ext>
            </a:extLst>
          </p:cNvPr>
          <p:cNvSpPr txBox="1"/>
          <p:nvPr/>
        </p:nvSpPr>
        <p:spPr>
          <a:xfrm>
            <a:off x="3856601" y="4439315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D6B0219A-9106-4B0E-85E0-F4C0B0DD4ACA}"/>
              </a:ext>
            </a:extLst>
          </p:cNvPr>
          <p:cNvSpPr txBox="1"/>
          <p:nvPr/>
        </p:nvSpPr>
        <p:spPr>
          <a:xfrm>
            <a:off x="3877742" y="3060719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D459D11A-8C84-4DFC-88E9-420A93C50095}"/>
              </a:ext>
            </a:extLst>
          </p:cNvPr>
          <p:cNvSpPr/>
          <p:nvPr/>
        </p:nvSpPr>
        <p:spPr>
          <a:xfrm>
            <a:off x="5440013" y="4401218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97C92998-D2F9-49FC-9738-917486B3E40D}"/>
              </a:ext>
            </a:extLst>
          </p:cNvPr>
          <p:cNvSpPr/>
          <p:nvPr/>
        </p:nvSpPr>
        <p:spPr>
          <a:xfrm>
            <a:off x="5440014" y="3032561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BCD00E11-9698-45AB-9E8D-496984A90BB7}"/>
              </a:ext>
            </a:extLst>
          </p:cNvPr>
          <p:cNvSpPr/>
          <p:nvPr/>
        </p:nvSpPr>
        <p:spPr>
          <a:xfrm>
            <a:off x="5440013" y="3969703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F3AC368-0BAF-4C32-82EE-BE386C315946}"/>
              </a:ext>
            </a:extLst>
          </p:cNvPr>
          <p:cNvSpPr txBox="1"/>
          <p:nvPr/>
        </p:nvSpPr>
        <p:spPr>
          <a:xfrm>
            <a:off x="5274312" y="5464158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A7292A31-F520-42CC-990C-D071F7C2C6B9}"/>
              </a:ext>
            </a:extLst>
          </p:cNvPr>
          <p:cNvSpPr txBox="1"/>
          <p:nvPr/>
        </p:nvSpPr>
        <p:spPr>
          <a:xfrm>
            <a:off x="6428500" y="5460528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25DCD114-FB1F-4CFD-A153-B19AB400CA34}"/>
              </a:ext>
            </a:extLst>
          </p:cNvPr>
          <p:cNvSpPr txBox="1"/>
          <p:nvPr/>
        </p:nvSpPr>
        <p:spPr>
          <a:xfrm>
            <a:off x="7539821" y="5460528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知道</a:t>
            </a:r>
          </a:p>
        </p:txBody>
      </p: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594864FC-9FFE-4A17-B6FC-1F3FBE732345}"/>
              </a:ext>
            </a:extLst>
          </p:cNvPr>
          <p:cNvCxnSpPr>
            <a:cxnSpLocks/>
          </p:cNvCxnSpPr>
          <p:nvPr/>
        </p:nvCxnSpPr>
        <p:spPr>
          <a:xfrm flipV="1">
            <a:off x="5820155" y="5110135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44BA97FE-E147-486B-83E8-32269EF257F1}"/>
              </a:ext>
            </a:extLst>
          </p:cNvPr>
          <p:cNvCxnSpPr>
            <a:cxnSpLocks/>
          </p:cNvCxnSpPr>
          <p:nvPr/>
        </p:nvCxnSpPr>
        <p:spPr>
          <a:xfrm flipV="1">
            <a:off x="5820155" y="2681045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399D8A14-3466-445A-A980-E9BE2972468A}"/>
              </a:ext>
            </a:extLst>
          </p:cNvPr>
          <p:cNvCxnSpPr>
            <a:cxnSpLocks/>
          </p:cNvCxnSpPr>
          <p:nvPr/>
        </p:nvCxnSpPr>
        <p:spPr>
          <a:xfrm flipV="1">
            <a:off x="5831715" y="4155287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A9F3EA66-337C-486A-8D35-29972B614837}"/>
              </a:ext>
            </a:extLst>
          </p:cNvPr>
          <p:cNvCxnSpPr>
            <a:cxnSpLocks/>
          </p:cNvCxnSpPr>
          <p:nvPr/>
        </p:nvCxnSpPr>
        <p:spPr>
          <a:xfrm flipV="1">
            <a:off x="5832448" y="3699703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6676840C-4DBB-411E-8E73-99D094AB7437}"/>
              </a:ext>
            </a:extLst>
          </p:cNvPr>
          <p:cNvSpPr/>
          <p:nvPr/>
        </p:nvSpPr>
        <p:spPr>
          <a:xfrm>
            <a:off x="6580442" y="4415662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F3292D6F-F9F0-4895-8890-576B4ED5A89A}"/>
              </a:ext>
            </a:extLst>
          </p:cNvPr>
          <p:cNvSpPr/>
          <p:nvPr/>
        </p:nvSpPr>
        <p:spPr>
          <a:xfrm>
            <a:off x="6580443" y="3047005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1226C7B-46CE-40A0-9193-17B876AB697A}"/>
              </a:ext>
            </a:extLst>
          </p:cNvPr>
          <p:cNvSpPr/>
          <p:nvPr/>
        </p:nvSpPr>
        <p:spPr>
          <a:xfrm>
            <a:off x="6580442" y="3984147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9" name="直線單箭頭接點 58">
            <a:extLst>
              <a:ext uri="{FF2B5EF4-FFF2-40B4-BE49-F238E27FC236}">
                <a16:creationId xmlns:a16="http://schemas.microsoft.com/office/drawing/2014/main" id="{4721F846-464D-4471-8319-DB639EC0601B}"/>
              </a:ext>
            </a:extLst>
          </p:cNvPr>
          <p:cNvCxnSpPr>
            <a:cxnSpLocks/>
          </p:cNvCxnSpPr>
          <p:nvPr/>
        </p:nvCxnSpPr>
        <p:spPr>
          <a:xfrm flipV="1">
            <a:off x="6960584" y="5124579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>
            <a:extLst>
              <a:ext uri="{FF2B5EF4-FFF2-40B4-BE49-F238E27FC236}">
                <a16:creationId xmlns:a16="http://schemas.microsoft.com/office/drawing/2014/main" id="{7879A892-7C21-45A6-81F5-38AFAB91E3AD}"/>
              </a:ext>
            </a:extLst>
          </p:cNvPr>
          <p:cNvCxnSpPr>
            <a:cxnSpLocks/>
          </p:cNvCxnSpPr>
          <p:nvPr/>
        </p:nvCxnSpPr>
        <p:spPr>
          <a:xfrm flipV="1">
            <a:off x="6960584" y="2695489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>
            <a:extLst>
              <a:ext uri="{FF2B5EF4-FFF2-40B4-BE49-F238E27FC236}">
                <a16:creationId xmlns:a16="http://schemas.microsoft.com/office/drawing/2014/main" id="{DBD99471-05B4-4533-8341-9788AF6746B6}"/>
              </a:ext>
            </a:extLst>
          </p:cNvPr>
          <p:cNvCxnSpPr>
            <a:cxnSpLocks/>
          </p:cNvCxnSpPr>
          <p:nvPr/>
        </p:nvCxnSpPr>
        <p:spPr>
          <a:xfrm flipV="1">
            <a:off x="6972144" y="4169731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3D21FB06-DAB5-46C0-9A60-1D58782C7797}"/>
              </a:ext>
            </a:extLst>
          </p:cNvPr>
          <p:cNvCxnSpPr>
            <a:cxnSpLocks/>
          </p:cNvCxnSpPr>
          <p:nvPr/>
        </p:nvCxnSpPr>
        <p:spPr>
          <a:xfrm flipV="1">
            <a:off x="6972877" y="3714147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>
            <a:extLst>
              <a:ext uri="{FF2B5EF4-FFF2-40B4-BE49-F238E27FC236}">
                <a16:creationId xmlns:a16="http://schemas.microsoft.com/office/drawing/2014/main" id="{F6E90B30-F47E-4E08-A912-D9695CA20759}"/>
              </a:ext>
            </a:extLst>
          </p:cNvPr>
          <p:cNvSpPr/>
          <p:nvPr/>
        </p:nvSpPr>
        <p:spPr>
          <a:xfrm>
            <a:off x="7708579" y="4415662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68AA61D2-D744-4E3C-99D2-B6BD882376DD}"/>
              </a:ext>
            </a:extLst>
          </p:cNvPr>
          <p:cNvSpPr/>
          <p:nvPr/>
        </p:nvSpPr>
        <p:spPr>
          <a:xfrm>
            <a:off x="7708580" y="3047005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245824A7-A83C-4374-B4FE-4CA777465229}"/>
              </a:ext>
            </a:extLst>
          </p:cNvPr>
          <p:cNvSpPr/>
          <p:nvPr/>
        </p:nvSpPr>
        <p:spPr>
          <a:xfrm>
            <a:off x="7708579" y="3984147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8C52A6D8-F8A8-4E47-AD22-4EDCF66D8E31}"/>
              </a:ext>
            </a:extLst>
          </p:cNvPr>
          <p:cNvCxnSpPr>
            <a:cxnSpLocks/>
          </p:cNvCxnSpPr>
          <p:nvPr/>
        </p:nvCxnSpPr>
        <p:spPr>
          <a:xfrm flipV="1">
            <a:off x="8088721" y="5124579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0601FF0C-65C8-4ECC-8958-D12C468907D0}"/>
              </a:ext>
            </a:extLst>
          </p:cNvPr>
          <p:cNvCxnSpPr>
            <a:cxnSpLocks/>
          </p:cNvCxnSpPr>
          <p:nvPr/>
        </p:nvCxnSpPr>
        <p:spPr>
          <a:xfrm flipV="1">
            <a:off x="8088721" y="2695489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C10406BA-BFCA-4696-B1D6-1D88B86E39CB}"/>
              </a:ext>
            </a:extLst>
          </p:cNvPr>
          <p:cNvCxnSpPr>
            <a:cxnSpLocks/>
          </p:cNvCxnSpPr>
          <p:nvPr/>
        </p:nvCxnSpPr>
        <p:spPr>
          <a:xfrm flipV="1">
            <a:off x="8100281" y="4169731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504FF80C-F58E-4050-B73B-4218585777F8}"/>
              </a:ext>
            </a:extLst>
          </p:cNvPr>
          <p:cNvCxnSpPr>
            <a:cxnSpLocks/>
          </p:cNvCxnSpPr>
          <p:nvPr/>
        </p:nvCxnSpPr>
        <p:spPr>
          <a:xfrm flipV="1">
            <a:off x="8101014" y="3714147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6952287B-1E33-418E-AA33-3EE26091A0F2}"/>
              </a:ext>
            </a:extLst>
          </p:cNvPr>
          <p:cNvSpPr txBox="1"/>
          <p:nvPr/>
        </p:nvSpPr>
        <p:spPr>
          <a:xfrm>
            <a:off x="5283937" y="226260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潮水</a:t>
            </a: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E838F3B9-AD3A-4122-8378-9684A5F00ACA}"/>
              </a:ext>
            </a:extLst>
          </p:cNvPr>
          <p:cNvSpPr txBox="1"/>
          <p:nvPr/>
        </p:nvSpPr>
        <p:spPr>
          <a:xfrm>
            <a:off x="6395258" y="226260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F8A33E7A-AA18-46AB-8A9B-C13D045E0468}"/>
              </a:ext>
            </a:extLst>
          </p:cNvPr>
          <p:cNvSpPr txBox="1"/>
          <p:nvPr/>
        </p:nvSpPr>
        <p:spPr>
          <a:xfrm>
            <a:off x="7525911" y="2251769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</a:p>
        </p:txBody>
      </p:sp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2557AF68-D08B-441C-A2F8-BD83AE1DDA08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385633" y="46022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>
            <a:extLst>
              <a:ext uri="{FF2B5EF4-FFF2-40B4-BE49-F238E27FC236}">
                <a16:creationId xmlns:a16="http://schemas.microsoft.com/office/drawing/2014/main" id="{00C8B95D-0A68-40BF-A7E1-1B37D928BEA3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404684" y="3225705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>
            <a:extLst>
              <a:ext uri="{FF2B5EF4-FFF2-40B4-BE49-F238E27FC236}">
                <a16:creationId xmlns:a16="http://schemas.microsoft.com/office/drawing/2014/main" id="{29784757-4409-4153-8457-9F49C375F21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530196" y="3240515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A5BC6AD6-C0A5-42CE-A981-463B96E8A35A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520571" y="46022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>
            <a:extLst>
              <a:ext uri="{FF2B5EF4-FFF2-40B4-BE49-F238E27FC236}">
                <a16:creationId xmlns:a16="http://schemas.microsoft.com/office/drawing/2014/main" id="{C663FFEF-8679-46B6-AE33-81C568E24E7C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637232" y="46022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3E614B69-87A3-4FD7-9FBF-B2BB85741E77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656440" y="3225705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C10CAB7C-2E54-498C-8008-92592CAE83C9}"/>
              </a:ext>
            </a:extLst>
          </p:cNvPr>
          <p:cNvSpPr txBox="1"/>
          <p:nvPr/>
        </p:nvSpPr>
        <p:spPr>
          <a:xfrm>
            <a:off x="8694571" y="4463384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06AF239A-8ADA-4F12-A6AC-900084E29BBA}"/>
              </a:ext>
            </a:extLst>
          </p:cNvPr>
          <p:cNvSpPr txBox="1"/>
          <p:nvPr/>
        </p:nvSpPr>
        <p:spPr>
          <a:xfrm>
            <a:off x="8715712" y="3084788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05790971-50C0-4E68-B3FF-1537DC1FBA7E}"/>
              </a:ext>
            </a:extLst>
          </p:cNvPr>
          <p:cNvGrpSpPr/>
          <p:nvPr/>
        </p:nvGrpSpPr>
        <p:grpSpPr>
          <a:xfrm flipH="1">
            <a:off x="4690509" y="3084788"/>
            <a:ext cx="759210" cy="1840261"/>
            <a:chOff x="4517259" y="3785669"/>
            <a:chExt cx="759210" cy="1840261"/>
          </a:xfrm>
        </p:grpSpPr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D72E1B9E-6BC6-4943-8CD3-9F66B73D109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693017" y="530311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6995302E-B42E-479D-A3BF-84D2516E4F5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712225" y="3926586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文字方塊 82">
              <a:extLst>
                <a:ext uri="{FF2B5EF4-FFF2-40B4-BE49-F238E27FC236}">
                  <a16:creationId xmlns:a16="http://schemas.microsoft.com/office/drawing/2014/main" id="{71D9207D-9B73-4280-B6FE-9B7C176CC489}"/>
                </a:ext>
              </a:extLst>
            </p:cNvPr>
            <p:cNvSpPr txBox="1"/>
            <p:nvPr/>
          </p:nvSpPr>
          <p:spPr>
            <a:xfrm>
              <a:off x="4750356" y="5164265"/>
              <a:ext cx="50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4" name="文字方塊 83">
              <a:extLst>
                <a:ext uri="{FF2B5EF4-FFF2-40B4-BE49-F238E27FC236}">
                  <a16:creationId xmlns:a16="http://schemas.microsoft.com/office/drawing/2014/main" id="{1D5CC10D-0404-4293-8A0E-E447E7611E53}"/>
                </a:ext>
              </a:extLst>
            </p:cNvPr>
            <p:cNvSpPr txBox="1"/>
            <p:nvPr/>
          </p:nvSpPr>
          <p:spPr>
            <a:xfrm>
              <a:off x="4771497" y="3785669"/>
              <a:ext cx="50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BFBDEC20-CEA6-451A-BEFD-91C4F6209BAD}"/>
              </a:ext>
            </a:extLst>
          </p:cNvPr>
          <p:cNvGrpSpPr/>
          <p:nvPr/>
        </p:nvGrpSpPr>
        <p:grpSpPr>
          <a:xfrm>
            <a:off x="4341190" y="3228318"/>
            <a:ext cx="408669" cy="1707500"/>
            <a:chOff x="4350364" y="2838628"/>
            <a:chExt cx="408669" cy="1707500"/>
          </a:xfrm>
        </p:grpSpPr>
        <p:grpSp>
          <p:nvGrpSpPr>
            <p:cNvPr id="88" name="群組 87">
              <a:extLst>
                <a:ext uri="{FF2B5EF4-FFF2-40B4-BE49-F238E27FC236}">
                  <a16:creationId xmlns:a16="http://schemas.microsoft.com/office/drawing/2014/main" id="{1B178D6E-CBDB-49CF-9B4E-0304B73A3995}"/>
                </a:ext>
              </a:extLst>
            </p:cNvPr>
            <p:cNvGrpSpPr/>
            <p:nvPr/>
          </p:nvGrpSpPr>
          <p:grpSpPr>
            <a:xfrm rot="5400000">
              <a:off x="3765130" y="3594441"/>
              <a:ext cx="1579926" cy="202506"/>
              <a:chOff x="4024747" y="3092398"/>
              <a:chExt cx="1579926" cy="202506"/>
            </a:xfrm>
          </p:grpSpPr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7B5453A1-FEF3-432F-BECC-079345DCD65F}"/>
                  </a:ext>
                </a:extLst>
              </p:cNvPr>
              <p:cNvSpPr/>
              <p:nvPr/>
            </p:nvSpPr>
            <p:spPr>
              <a:xfrm>
                <a:off x="4024747" y="3099695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0A9F7890-E30D-43F5-9202-41E029BEDA1F}"/>
                  </a:ext>
                </a:extLst>
              </p:cNvPr>
              <p:cNvSpPr/>
              <p:nvPr/>
            </p:nvSpPr>
            <p:spPr>
              <a:xfrm>
                <a:off x="4844386" y="3092398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70F0C80C-0B0D-43EA-81E2-B46112467842}"/>
                </a:ext>
              </a:extLst>
            </p:cNvPr>
            <p:cNvSpPr/>
            <p:nvPr/>
          </p:nvSpPr>
          <p:spPr>
            <a:xfrm>
              <a:off x="4350364" y="2838628"/>
              <a:ext cx="408669" cy="17075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78" name="直線單箭頭接點 177">
            <a:extLst>
              <a:ext uri="{FF2B5EF4-FFF2-40B4-BE49-F238E27FC236}">
                <a16:creationId xmlns:a16="http://schemas.microsoft.com/office/drawing/2014/main" id="{53831558-23AA-4E3D-829F-F94C91FF7A87}"/>
              </a:ext>
            </a:extLst>
          </p:cNvPr>
          <p:cNvCxnSpPr>
            <a:cxnSpLocks/>
          </p:cNvCxnSpPr>
          <p:nvPr/>
        </p:nvCxnSpPr>
        <p:spPr>
          <a:xfrm>
            <a:off x="3643842" y="4051529"/>
            <a:ext cx="69848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線單箭頭接點 180">
            <a:extLst>
              <a:ext uri="{FF2B5EF4-FFF2-40B4-BE49-F238E27FC236}">
                <a16:creationId xmlns:a16="http://schemas.microsoft.com/office/drawing/2014/main" id="{3D5EB507-E9B6-48B1-B412-EB41B18AB48A}"/>
              </a:ext>
            </a:extLst>
          </p:cNvPr>
          <p:cNvCxnSpPr>
            <a:cxnSpLocks/>
          </p:cNvCxnSpPr>
          <p:nvPr/>
        </p:nvCxnSpPr>
        <p:spPr>
          <a:xfrm flipH="1">
            <a:off x="4731988" y="4051529"/>
            <a:ext cx="69848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5F43A2F-3BF5-0340-8DFD-A8E766C748A0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150492-6324-0241-8F6D-7EF63FCD9D08}"/>
              </a:ext>
            </a:extLst>
          </p:cNvPr>
          <p:cNvSpPr/>
          <p:nvPr/>
        </p:nvSpPr>
        <p:spPr>
          <a:xfrm>
            <a:off x="1433652" y="6160943"/>
            <a:ext cx="64495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潮水 退了 就 知道 誰 沒穿 褲子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= </a:t>
            </a:r>
            <a:r>
              <a:rPr lang="en-DE" sz="1200" dirty="0"/>
              <a:t>When the tide goes out, you know who's not wearing pants.</a:t>
            </a:r>
          </a:p>
        </p:txBody>
      </p:sp>
      <p:sp>
        <p:nvSpPr>
          <p:cNvPr id="90" name="Slide Number Placeholder 3">
            <a:extLst>
              <a:ext uri="{FF2B5EF4-FFF2-40B4-BE49-F238E27FC236}">
                <a16:creationId xmlns:a16="http://schemas.microsoft.com/office/drawing/2014/main" id="{8EC353CF-7A45-504E-A18B-6C38FD88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7008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88AD5C-E62E-4BF4-9A2A-51FB0EF51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ELMO</a:t>
            </a:r>
            <a:endParaRPr lang="zh-TW" altLang="en-US" dirty="0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8B196718-0152-4116-A054-C95741A20986}"/>
              </a:ext>
            </a:extLst>
          </p:cNvPr>
          <p:cNvSpPr/>
          <p:nvPr/>
        </p:nvSpPr>
        <p:spPr>
          <a:xfrm>
            <a:off x="602043" y="5078030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CFF570A1-BCF4-47CF-A87F-1D33591FF4B2}"/>
              </a:ext>
            </a:extLst>
          </p:cNvPr>
          <p:cNvSpPr/>
          <p:nvPr/>
        </p:nvSpPr>
        <p:spPr>
          <a:xfrm>
            <a:off x="602044" y="3709373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5A39D425-13CF-4264-B620-0D5C4C39009D}"/>
              </a:ext>
            </a:extLst>
          </p:cNvPr>
          <p:cNvSpPr/>
          <p:nvPr/>
        </p:nvSpPr>
        <p:spPr>
          <a:xfrm>
            <a:off x="602043" y="4646515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F1BAEABA-6506-42AD-BD4E-DE3556FFF714}"/>
              </a:ext>
            </a:extLst>
          </p:cNvPr>
          <p:cNvSpPr txBox="1"/>
          <p:nvPr/>
        </p:nvSpPr>
        <p:spPr>
          <a:xfrm>
            <a:off x="436342" y="614097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&lt;BOS&gt;</a:t>
            </a:r>
            <a:endParaRPr lang="zh-TW" altLang="en-US" sz="2400" dirty="0"/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E8E7BDEA-84C3-4BFE-834A-3500BF8A0CE9}"/>
              </a:ext>
            </a:extLst>
          </p:cNvPr>
          <p:cNvSpPr txBox="1"/>
          <p:nvPr/>
        </p:nvSpPr>
        <p:spPr>
          <a:xfrm>
            <a:off x="1590530" y="613734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潮水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141F5598-8927-4F72-8C96-1B62E7D1DC71}"/>
              </a:ext>
            </a:extLst>
          </p:cNvPr>
          <p:cNvSpPr txBox="1"/>
          <p:nvPr/>
        </p:nvSpPr>
        <p:spPr>
          <a:xfrm>
            <a:off x="2701851" y="613734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8534555A-A006-456A-9392-FD6104303872}"/>
              </a:ext>
            </a:extLst>
          </p:cNvPr>
          <p:cNvCxnSpPr>
            <a:cxnSpLocks/>
          </p:cNvCxnSpPr>
          <p:nvPr/>
        </p:nvCxnSpPr>
        <p:spPr>
          <a:xfrm flipV="1">
            <a:off x="982185" y="5786947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單箭頭接點 92">
            <a:extLst>
              <a:ext uri="{FF2B5EF4-FFF2-40B4-BE49-F238E27FC236}">
                <a16:creationId xmlns:a16="http://schemas.microsoft.com/office/drawing/2014/main" id="{5FDC251F-A231-4FA1-9C43-13CC0CF1A3BB}"/>
              </a:ext>
            </a:extLst>
          </p:cNvPr>
          <p:cNvCxnSpPr>
            <a:cxnSpLocks/>
          </p:cNvCxnSpPr>
          <p:nvPr/>
        </p:nvCxnSpPr>
        <p:spPr>
          <a:xfrm flipV="1">
            <a:off x="993745" y="4832099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單箭頭接點 93">
            <a:extLst>
              <a:ext uri="{FF2B5EF4-FFF2-40B4-BE49-F238E27FC236}">
                <a16:creationId xmlns:a16="http://schemas.microsoft.com/office/drawing/2014/main" id="{2350160F-68E2-4ECA-B48C-211A817BF32F}"/>
              </a:ext>
            </a:extLst>
          </p:cNvPr>
          <p:cNvCxnSpPr>
            <a:cxnSpLocks/>
          </p:cNvCxnSpPr>
          <p:nvPr/>
        </p:nvCxnSpPr>
        <p:spPr>
          <a:xfrm flipV="1">
            <a:off x="994478" y="4376515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矩形 94">
            <a:extLst>
              <a:ext uri="{FF2B5EF4-FFF2-40B4-BE49-F238E27FC236}">
                <a16:creationId xmlns:a16="http://schemas.microsoft.com/office/drawing/2014/main" id="{3CDCFCBA-77C0-48AE-9902-3CE3F37FA899}"/>
              </a:ext>
            </a:extLst>
          </p:cNvPr>
          <p:cNvSpPr/>
          <p:nvPr/>
        </p:nvSpPr>
        <p:spPr>
          <a:xfrm>
            <a:off x="1742472" y="5092474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BD15C7BB-719A-4227-80B9-9061E64E9983}"/>
              </a:ext>
            </a:extLst>
          </p:cNvPr>
          <p:cNvSpPr/>
          <p:nvPr/>
        </p:nvSpPr>
        <p:spPr>
          <a:xfrm>
            <a:off x="1742473" y="3723817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DEC71128-DB67-4BEC-945D-3D5361E3E7AC}"/>
              </a:ext>
            </a:extLst>
          </p:cNvPr>
          <p:cNvSpPr/>
          <p:nvPr/>
        </p:nvSpPr>
        <p:spPr>
          <a:xfrm>
            <a:off x="1742472" y="4660959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8" name="直線單箭頭接點 97">
            <a:extLst>
              <a:ext uri="{FF2B5EF4-FFF2-40B4-BE49-F238E27FC236}">
                <a16:creationId xmlns:a16="http://schemas.microsoft.com/office/drawing/2014/main" id="{F6153948-998F-4250-A895-4E181D868C0B}"/>
              </a:ext>
            </a:extLst>
          </p:cNvPr>
          <p:cNvCxnSpPr>
            <a:cxnSpLocks/>
          </p:cNvCxnSpPr>
          <p:nvPr/>
        </p:nvCxnSpPr>
        <p:spPr>
          <a:xfrm flipV="1">
            <a:off x="2122614" y="580139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單箭頭接點 99">
            <a:extLst>
              <a:ext uri="{FF2B5EF4-FFF2-40B4-BE49-F238E27FC236}">
                <a16:creationId xmlns:a16="http://schemas.microsoft.com/office/drawing/2014/main" id="{B681061B-897E-4D79-ABA5-4E0282E45861}"/>
              </a:ext>
            </a:extLst>
          </p:cNvPr>
          <p:cNvCxnSpPr>
            <a:cxnSpLocks/>
          </p:cNvCxnSpPr>
          <p:nvPr/>
        </p:nvCxnSpPr>
        <p:spPr>
          <a:xfrm flipV="1">
            <a:off x="2134174" y="4846543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100">
            <a:extLst>
              <a:ext uri="{FF2B5EF4-FFF2-40B4-BE49-F238E27FC236}">
                <a16:creationId xmlns:a16="http://schemas.microsoft.com/office/drawing/2014/main" id="{7BCDEB22-08DE-44AE-A3A5-12E4698ABA46}"/>
              </a:ext>
            </a:extLst>
          </p:cNvPr>
          <p:cNvCxnSpPr>
            <a:cxnSpLocks/>
          </p:cNvCxnSpPr>
          <p:nvPr/>
        </p:nvCxnSpPr>
        <p:spPr>
          <a:xfrm flipV="1">
            <a:off x="2134907" y="4390959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矩形 101">
            <a:extLst>
              <a:ext uri="{FF2B5EF4-FFF2-40B4-BE49-F238E27FC236}">
                <a16:creationId xmlns:a16="http://schemas.microsoft.com/office/drawing/2014/main" id="{B3907EA2-F46A-422E-8C18-1C6FE6E404AE}"/>
              </a:ext>
            </a:extLst>
          </p:cNvPr>
          <p:cNvSpPr/>
          <p:nvPr/>
        </p:nvSpPr>
        <p:spPr>
          <a:xfrm>
            <a:off x="2870609" y="5092474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84C2B3A2-9B4D-45CD-89B2-8AD896646889}"/>
              </a:ext>
            </a:extLst>
          </p:cNvPr>
          <p:cNvSpPr/>
          <p:nvPr/>
        </p:nvSpPr>
        <p:spPr>
          <a:xfrm>
            <a:off x="2870610" y="3723817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2325D917-4ABB-407F-A296-4844E201FCC8}"/>
              </a:ext>
            </a:extLst>
          </p:cNvPr>
          <p:cNvSpPr/>
          <p:nvPr/>
        </p:nvSpPr>
        <p:spPr>
          <a:xfrm>
            <a:off x="2870609" y="4660959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5" name="直線單箭頭接點 104">
            <a:extLst>
              <a:ext uri="{FF2B5EF4-FFF2-40B4-BE49-F238E27FC236}">
                <a16:creationId xmlns:a16="http://schemas.microsoft.com/office/drawing/2014/main" id="{D9C44148-61E2-4BA6-963C-A0837E1FC624}"/>
              </a:ext>
            </a:extLst>
          </p:cNvPr>
          <p:cNvCxnSpPr>
            <a:cxnSpLocks/>
          </p:cNvCxnSpPr>
          <p:nvPr/>
        </p:nvCxnSpPr>
        <p:spPr>
          <a:xfrm flipV="1">
            <a:off x="3250751" y="580139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單箭頭接點 106">
            <a:extLst>
              <a:ext uri="{FF2B5EF4-FFF2-40B4-BE49-F238E27FC236}">
                <a16:creationId xmlns:a16="http://schemas.microsoft.com/office/drawing/2014/main" id="{3ABA8E81-067E-4F1E-93B7-13105E91F7F2}"/>
              </a:ext>
            </a:extLst>
          </p:cNvPr>
          <p:cNvCxnSpPr>
            <a:cxnSpLocks/>
          </p:cNvCxnSpPr>
          <p:nvPr/>
        </p:nvCxnSpPr>
        <p:spPr>
          <a:xfrm flipV="1">
            <a:off x="3262311" y="4846543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單箭頭接點 107">
            <a:extLst>
              <a:ext uri="{FF2B5EF4-FFF2-40B4-BE49-F238E27FC236}">
                <a16:creationId xmlns:a16="http://schemas.microsoft.com/office/drawing/2014/main" id="{101456DC-0FB2-42F7-9781-38EB492AAF79}"/>
              </a:ext>
            </a:extLst>
          </p:cNvPr>
          <p:cNvCxnSpPr>
            <a:cxnSpLocks/>
          </p:cNvCxnSpPr>
          <p:nvPr/>
        </p:nvCxnSpPr>
        <p:spPr>
          <a:xfrm flipV="1">
            <a:off x="3263044" y="4390959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94646035-C38C-4469-B7F4-187ABB66055B}"/>
              </a:ext>
            </a:extLst>
          </p:cNvPr>
          <p:cNvCxnSpPr>
            <a:cxnSpLocks/>
          </p:cNvCxnSpPr>
          <p:nvPr/>
        </p:nvCxnSpPr>
        <p:spPr>
          <a:xfrm rot="5400000" flipV="1">
            <a:off x="1547663" y="527904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單箭頭接點 112">
            <a:extLst>
              <a:ext uri="{FF2B5EF4-FFF2-40B4-BE49-F238E27FC236}">
                <a16:creationId xmlns:a16="http://schemas.microsoft.com/office/drawing/2014/main" id="{054D3754-0ABE-4319-BF6C-BE0227EDC5E9}"/>
              </a:ext>
            </a:extLst>
          </p:cNvPr>
          <p:cNvCxnSpPr>
            <a:cxnSpLocks/>
          </p:cNvCxnSpPr>
          <p:nvPr/>
        </p:nvCxnSpPr>
        <p:spPr>
          <a:xfrm rot="5400000" flipV="1">
            <a:off x="1566714" y="3902517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單箭頭接點 113">
            <a:extLst>
              <a:ext uri="{FF2B5EF4-FFF2-40B4-BE49-F238E27FC236}">
                <a16:creationId xmlns:a16="http://schemas.microsoft.com/office/drawing/2014/main" id="{2B46948B-16BA-4372-91AE-FE184E4B58FA}"/>
              </a:ext>
            </a:extLst>
          </p:cNvPr>
          <p:cNvCxnSpPr>
            <a:cxnSpLocks/>
          </p:cNvCxnSpPr>
          <p:nvPr/>
        </p:nvCxnSpPr>
        <p:spPr>
          <a:xfrm rot="5400000" flipV="1">
            <a:off x="2692226" y="3917327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48D1DFCB-5737-473B-B8DB-AF4CF019AF96}"/>
              </a:ext>
            </a:extLst>
          </p:cNvPr>
          <p:cNvCxnSpPr>
            <a:cxnSpLocks/>
          </p:cNvCxnSpPr>
          <p:nvPr/>
        </p:nvCxnSpPr>
        <p:spPr>
          <a:xfrm rot="5400000" flipV="1">
            <a:off x="2682601" y="527904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單箭頭接點 115">
            <a:extLst>
              <a:ext uri="{FF2B5EF4-FFF2-40B4-BE49-F238E27FC236}">
                <a16:creationId xmlns:a16="http://schemas.microsoft.com/office/drawing/2014/main" id="{5D60784D-3D26-4259-B40C-56D28BAD4391}"/>
              </a:ext>
            </a:extLst>
          </p:cNvPr>
          <p:cNvCxnSpPr>
            <a:cxnSpLocks/>
          </p:cNvCxnSpPr>
          <p:nvPr/>
        </p:nvCxnSpPr>
        <p:spPr>
          <a:xfrm rot="5400000" flipV="1">
            <a:off x="3799262" y="527904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單箭頭接點 116">
            <a:extLst>
              <a:ext uri="{FF2B5EF4-FFF2-40B4-BE49-F238E27FC236}">
                <a16:creationId xmlns:a16="http://schemas.microsoft.com/office/drawing/2014/main" id="{36269C8A-98B7-4CEB-9FE2-343EDF22E651}"/>
              </a:ext>
            </a:extLst>
          </p:cNvPr>
          <p:cNvCxnSpPr>
            <a:cxnSpLocks/>
          </p:cNvCxnSpPr>
          <p:nvPr/>
        </p:nvCxnSpPr>
        <p:spPr>
          <a:xfrm rot="5400000" flipV="1">
            <a:off x="3818470" y="3902517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2C172C16-605F-4460-A837-135A424654F9}"/>
              </a:ext>
            </a:extLst>
          </p:cNvPr>
          <p:cNvSpPr txBox="1"/>
          <p:nvPr/>
        </p:nvSpPr>
        <p:spPr>
          <a:xfrm>
            <a:off x="3856601" y="5140196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737C6DFC-2BCB-417A-A4E2-BED25FF8A8AD}"/>
              </a:ext>
            </a:extLst>
          </p:cNvPr>
          <p:cNvSpPr txBox="1"/>
          <p:nvPr/>
        </p:nvSpPr>
        <p:spPr>
          <a:xfrm>
            <a:off x="3877742" y="3761600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DE7F94DF-BBC6-430D-8C7A-4D3B054BBBBB}"/>
              </a:ext>
            </a:extLst>
          </p:cNvPr>
          <p:cNvSpPr/>
          <p:nvPr/>
        </p:nvSpPr>
        <p:spPr>
          <a:xfrm>
            <a:off x="5440013" y="5102099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D434E952-F381-4EF8-9434-1CFAA4E1FA40}"/>
              </a:ext>
            </a:extLst>
          </p:cNvPr>
          <p:cNvSpPr/>
          <p:nvPr/>
        </p:nvSpPr>
        <p:spPr>
          <a:xfrm>
            <a:off x="5440014" y="3733442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0F8E02B3-AE59-42A9-9BE5-D9DB6D80E7B3}"/>
              </a:ext>
            </a:extLst>
          </p:cNvPr>
          <p:cNvSpPr/>
          <p:nvPr/>
        </p:nvSpPr>
        <p:spPr>
          <a:xfrm>
            <a:off x="5440013" y="4670584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41EA248C-696F-481E-A0FE-D3C4FF93B130}"/>
              </a:ext>
            </a:extLst>
          </p:cNvPr>
          <p:cNvSpPr txBox="1"/>
          <p:nvPr/>
        </p:nvSpPr>
        <p:spPr>
          <a:xfrm>
            <a:off x="5274312" y="6165039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sp>
        <p:nvSpPr>
          <p:cNvPr id="124" name="文字方塊 123">
            <a:extLst>
              <a:ext uri="{FF2B5EF4-FFF2-40B4-BE49-F238E27FC236}">
                <a16:creationId xmlns:a16="http://schemas.microsoft.com/office/drawing/2014/main" id="{7B66DAB0-B89D-4671-ADB3-226AE73474CC}"/>
              </a:ext>
            </a:extLst>
          </p:cNvPr>
          <p:cNvSpPr txBox="1"/>
          <p:nvPr/>
        </p:nvSpPr>
        <p:spPr>
          <a:xfrm>
            <a:off x="6428500" y="6161409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</a:p>
        </p:txBody>
      </p:sp>
      <p:sp>
        <p:nvSpPr>
          <p:cNvPr id="125" name="文字方塊 124">
            <a:extLst>
              <a:ext uri="{FF2B5EF4-FFF2-40B4-BE49-F238E27FC236}">
                <a16:creationId xmlns:a16="http://schemas.microsoft.com/office/drawing/2014/main" id="{289D21BB-5E23-42B4-A69F-0B95B67CD288}"/>
              </a:ext>
            </a:extLst>
          </p:cNvPr>
          <p:cNvSpPr txBox="1"/>
          <p:nvPr/>
        </p:nvSpPr>
        <p:spPr>
          <a:xfrm>
            <a:off x="7539821" y="6161409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知道</a:t>
            </a:r>
          </a:p>
        </p:txBody>
      </p:sp>
      <p:cxnSp>
        <p:nvCxnSpPr>
          <p:cNvPr id="126" name="直線單箭頭接點 125">
            <a:extLst>
              <a:ext uri="{FF2B5EF4-FFF2-40B4-BE49-F238E27FC236}">
                <a16:creationId xmlns:a16="http://schemas.microsoft.com/office/drawing/2014/main" id="{6ED4F8D6-9A1E-4291-8442-0DB24299F24E}"/>
              </a:ext>
            </a:extLst>
          </p:cNvPr>
          <p:cNvCxnSpPr>
            <a:cxnSpLocks/>
          </p:cNvCxnSpPr>
          <p:nvPr/>
        </p:nvCxnSpPr>
        <p:spPr>
          <a:xfrm flipV="1">
            <a:off x="5820155" y="581101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單箭頭接點 127">
            <a:extLst>
              <a:ext uri="{FF2B5EF4-FFF2-40B4-BE49-F238E27FC236}">
                <a16:creationId xmlns:a16="http://schemas.microsoft.com/office/drawing/2014/main" id="{ED44E884-BE22-479D-A8CB-1C8C0E9E4A04}"/>
              </a:ext>
            </a:extLst>
          </p:cNvPr>
          <p:cNvCxnSpPr>
            <a:cxnSpLocks/>
          </p:cNvCxnSpPr>
          <p:nvPr/>
        </p:nvCxnSpPr>
        <p:spPr>
          <a:xfrm flipV="1">
            <a:off x="5831715" y="4856168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單箭頭接點 128">
            <a:extLst>
              <a:ext uri="{FF2B5EF4-FFF2-40B4-BE49-F238E27FC236}">
                <a16:creationId xmlns:a16="http://schemas.microsoft.com/office/drawing/2014/main" id="{616560B3-9478-4542-8E27-F4FE1C6EBED6}"/>
              </a:ext>
            </a:extLst>
          </p:cNvPr>
          <p:cNvCxnSpPr>
            <a:cxnSpLocks/>
          </p:cNvCxnSpPr>
          <p:nvPr/>
        </p:nvCxnSpPr>
        <p:spPr>
          <a:xfrm flipV="1">
            <a:off x="5832448" y="4400584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矩形 129">
            <a:extLst>
              <a:ext uri="{FF2B5EF4-FFF2-40B4-BE49-F238E27FC236}">
                <a16:creationId xmlns:a16="http://schemas.microsoft.com/office/drawing/2014/main" id="{4103556C-361D-4621-A04C-B880DD0F41D2}"/>
              </a:ext>
            </a:extLst>
          </p:cNvPr>
          <p:cNvSpPr/>
          <p:nvPr/>
        </p:nvSpPr>
        <p:spPr>
          <a:xfrm>
            <a:off x="6580442" y="5116543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D2D25A58-413F-4A0C-8471-F2068ECDEFF8}"/>
              </a:ext>
            </a:extLst>
          </p:cNvPr>
          <p:cNvSpPr/>
          <p:nvPr/>
        </p:nvSpPr>
        <p:spPr>
          <a:xfrm>
            <a:off x="6580443" y="3747886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E241ED04-7C7A-49AB-8F90-B556529F543B}"/>
              </a:ext>
            </a:extLst>
          </p:cNvPr>
          <p:cNvSpPr/>
          <p:nvPr/>
        </p:nvSpPr>
        <p:spPr>
          <a:xfrm>
            <a:off x="6580442" y="4685028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3" name="直線單箭頭接點 132">
            <a:extLst>
              <a:ext uri="{FF2B5EF4-FFF2-40B4-BE49-F238E27FC236}">
                <a16:creationId xmlns:a16="http://schemas.microsoft.com/office/drawing/2014/main" id="{2DB79B3F-6016-4C1A-B896-2DBFED60B629}"/>
              </a:ext>
            </a:extLst>
          </p:cNvPr>
          <p:cNvCxnSpPr>
            <a:cxnSpLocks/>
          </p:cNvCxnSpPr>
          <p:nvPr/>
        </p:nvCxnSpPr>
        <p:spPr>
          <a:xfrm flipV="1">
            <a:off x="6960584" y="5825460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單箭頭接點 134">
            <a:extLst>
              <a:ext uri="{FF2B5EF4-FFF2-40B4-BE49-F238E27FC236}">
                <a16:creationId xmlns:a16="http://schemas.microsoft.com/office/drawing/2014/main" id="{62FB1D11-DE5E-4FBE-BFE5-50BA43320D67}"/>
              </a:ext>
            </a:extLst>
          </p:cNvPr>
          <p:cNvCxnSpPr>
            <a:cxnSpLocks/>
          </p:cNvCxnSpPr>
          <p:nvPr/>
        </p:nvCxnSpPr>
        <p:spPr>
          <a:xfrm flipV="1">
            <a:off x="6972144" y="4870612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FF9E68CC-9C66-424C-9AC8-3C1CE2730789}"/>
              </a:ext>
            </a:extLst>
          </p:cNvPr>
          <p:cNvCxnSpPr>
            <a:cxnSpLocks/>
          </p:cNvCxnSpPr>
          <p:nvPr/>
        </p:nvCxnSpPr>
        <p:spPr>
          <a:xfrm flipV="1">
            <a:off x="6972877" y="4415028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 136">
            <a:extLst>
              <a:ext uri="{FF2B5EF4-FFF2-40B4-BE49-F238E27FC236}">
                <a16:creationId xmlns:a16="http://schemas.microsoft.com/office/drawing/2014/main" id="{3A2FBDCD-EEAC-4C62-BCD0-A269B93B5450}"/>
              </a:ext>
            </a:extLst>
          </p:cNvPr>
          <p:cNvSpPr/>
          <p:nvPr/>
        </p:nvSpPr>
        <p:spPr>
          <a:xfrm>
            <a:off x="7708579" y="5116543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63F0E193-D2B1-4570-B58C-D2464B95D6E1}"/>
              </a:ext>
            </a:extLst>
          </p:cNvPr>
          <p:cNvSpPr/>
          <p:nvPr/>
        </p:nvSpPr>
        <p:spPr>
          <a:xfrm>
            <a:off x="7708580" y="3747886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6DC70982-C832-4C7A-AD6C-DDBE1D61D848}"/>
              </a:ext>
            </a:extLst>
          </p:cNvPr>
          <p:cNvSpPr/>
          <p:nvPr/>
        </p:nvSpPr>
        <p:spPr>
          <a:xfrm>
            <a:off x="7708579" y="4685028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5FC866A8-15F9-4BD9-A5BE-DDA220180605}"/>
              </a:ext>
            </a:extLst>
          </p:cNvPr>
          <p:cNvCxnSpPr>
            <a:cxnSpLocks/>
          </p:cNvCxnSpPr>
          <p:nvPr/>
        </p:nvCxnSpPr>
        <p:spPr>
          <a:xfrm flipV="1">
            <a:off x="8088721" y="5825460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141">
            <a:extLst>
              <a:ext uri="{FF2B5EF4-FFF2-40B4-BE49-F238E27FC236}">
                <a16:creationId xmlns:a16="http://schemas.microsoft.com/office/drawing/2014/main" id="{A26AC791-2D14-45DD-9A7C-1D947C13F6BB}"/>
              </a:ext>
            </a:extLst>
          </p:cNvPr>
          <p:cNvCxnSpPr>
            <a:cxnSpLocks/>
          </p:cNvCxnSpPr>
          <p:nvPr/>
        </p:nvCxnSpPr>
        <p:spPr>
          <a:xfrm flipV="1">
            <a:off x="8100281" y="4870612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單箭頭接點 142">
            <a:extLst>
              <a:ext uri="{FF2B5EF4-FFF2-40B4-BE49-F238E27FC236}">
                <a16:creationId xmlns:a16="http://schemas.microsoft.com/office/drawing/2014/main" id="{2CB963B4-40F7-4876-9EED-614D5C12761C}"/>
              </a:ext>
            </a:extLst>
          </p:cNvPr>
          <p:cNvCxnSpPr>
            <a:cxnSpLocks/>
          </p:cNvCxnSpPr>
          <p:nvPr/>
        </p:nvCxnSpPr>
        <p:spPr>
          <a:xfrm flipV="1">
            <a:off x="8101014" y="4415028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單箭頭接點 146">
            <a:extLst>
              <a:ext uri="{FF2B5EF4-FFF2-40B4-BE49-F238E27FC236}">
                <a16:creationId xmlns:a16="http://schemas.microsoft.com/office/drawing/2014/main" id="{087BC0A2-C1A8-4034-9498-887207AEBC01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385633" y="530311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單箭頭接點 147">
            <a:extLst>
              <a:ext uri="{FF2B5EF4-FFF2-40B4-BE49-F238E27FC236}">
                <a16:creationId xmlns:a16="http://schemas.microsoft.com/office/drawing/2014/main" id="{27881E40-6124-4563-8689-AAE65438FC45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404684" y="392658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單箭頭接點 148">
            <a:extLst>
              <a:ext uri="{FF2B5EF4-FFF2-40B4-BE49-F238E27FC236}">
                <a16:creationId xmlns:a16="http://schemas.microsoft.com/office/drawing/2014/main" id="{9180C217-1F2F-446E-AA90-CCE26964A56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530196" y="394139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467D6DF8-DBCE-4E92-A45E-FCB9DD547047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520571" y="530311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單箭頭接點 150">
            <a:extLst>
              <a:ext uri="{FF2B5EF4-FFF2-40B4-BE49-F238E27FC236}">
                <a16:creationId xmlns:a16="http://schemas.microsoft.com/office/drawing/2014/main" id="{9449E038-E1C1-46F2-BC3E-A3BEC24D7CE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637232" y="530311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151">
            <a:extLst>
              <a:ext uri="{FF2B5EF4-FFF2-40B4-BE49-F238E27FC236}">
                <a16:creationId xmlns:a16="http://schemas.microsoft.com/office/drawing/2014/main" id="{D2349B31-7AC3-4D2F-96FD-9627A2B555EA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656440" y="392658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字方塊 152">
            <a:extLst>
              <a:ext uri="{FF2B5EF4-FFF2-40B4-BE49-F238E27FC236}">
                <a16:creationId xmlns:a16="http://schemas.microsoft.com/office/drawing/2014/main" id="{041E12C2-E2D0-46C4-9B4C-A2E38670DFD2}"/>
              </a:ext>
            </a:extLst>
          </p:cNvPr>
          <p:cNvSpPr txBox="1"/>
          <p:nvPr/>
        </p:nvSpPr>
        <p:spPr>
          <a:xfrm>
            <a:off x="8694571" y="5164265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4" name="文字方塊 153">
            <a:extLst>
              <a:ext uri="{FF2B5EF4-FFF2-40B4-BE49-F238E27FC236}">
                <a16:creationId xmlns:a16="http://schemas.microsoft.com/office/drawing/2014/main" id="{0076753C-FFBF-4BD3-9540-D64EAEDAEFFD}"/>
              </a:ext>
            </a:extLst>
          </p:cNvPr>
          <p:cNvSpPr txBox="1"/>
          <p:nvPr/>
        </p:nvSpPr>
        <p:spPr>
          <a:xfrm>
            <a:off x="8715712" y="3785669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5" name="群組 154">
            <a:extLst>
              <a:ext uri="{FF2B5EF4-FFF2-40B4-BE49-F238E27FC236}">
                <a16:creationId xmlns:a16="http://schemas.microsoft.com/office/drawing/2014/main" id="{737515EA-554B-44AC-82A3-11D032491C61}"/>
              </a:ext>
            </a:extLst>
          </p:cNvPr>
          <p:cNvGrpSpPr/>
          <p:nvPr/>
        </p:nvGrpSpPr>
        <p:grpSpPr>
          <a:xfrm flipH="1">
            <a:off x="4690509" y="3785669"/>
            <a:ext cx="759210" cy="1840261"/>
            <a:chOff x="4517259" y="3785669"/>
            <a:chExt cx="759210" cy="1840261"/>
          </a:xfrm>
        </p:grpSpPr>
        <p:cxnSp>
          <p:nvCxnSpPr>
            <p:cNvPr id="156" name="直線單箭頭接點 155">
              <a:extLst>
                <a:ext uri="{FF2B5EF4-FFF2-40B4-BE49-F238E27FC236}">
                  <a16:creationId xmlns:a16="http://schemas.microsoft.com/office/drawing/2014/main" id="{270BA1FC-056A-4ACD-A98B-F850599B5A8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693017" y="530311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單箭頭接點 156">
              <a:extLst>
                <a:ext uri="{FF2B5EF4-FFF2-40B4-BE49-F238E27FC236}">
                  <a16:creationId xmlns:a16="http://schemas.microsoft.com/office/drawing/2014/main" id="{BBE7CAC0-D1E3-483A-9F41-FA264DA7B85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712225" y="3926586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文字方塊 157">
              <a:extLst>
                <a:ext uri="{FF2B5EF4-FFF2-40B4-BE49-F238E27FC236}">
                  <a16:creationId xmlns:a16="http://schemas.microsoft.com/office/drawing/2014/main" id="{D5176720-D040-424F-B458-0A6838E2910B}"/>
                </a:ext>
              </a:extLst>
            </p:cNvPr>
            <p:cNvSpPr txBox="1"/>
            <p:nvPr/>
          </p:nvSpPr>
          <p:spPr>
            <a:xfrm>
              <a:off x="4750356" y="5164265"/>
              <a:ext cx="50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9" name="文字方塊 158">
              <a:extLst>
                <a:ext uri="{FF2B5EF4-FFF2-40B4-BE49-F238E27FC236}">
                  <a16:creationId xmlns:a16="http://schemas.microsoft.com/office/drawing/2014/main" id="{DB657766-7469-4BC7-9BDB-50F04B1B1E0C}"/>
                </a:ext>
              </a:extLst>
            </p:cNvPr>
            <p:cNvSpPr txBox="1"/>
            <p:nvPr/>
          </p:nvSpPr>
          <p:spPr>
            <a:xfrm>
              <a:off x="4771497" y="3785669"/>
              <a:ext cx="50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79" name="矩形 178">
            <a:extLst>
              <a:ext uri="{FF2B5EF4-FFF2-40B4-BE49-F238E27FC236}">
                <a16:creationId xmlns:a16="http://schemas.microsoft.com/office/drawing/2014/main" id="{E6B52ACE-9644-4BCE-920A-9BC9B9E01116}"/>
              </a:ext>
            </a:extLst>
          </p:cNvPr>
          <p:cNvSpPr/>
          <p:nvPr/>
        </p:nvSpPr>
        <p:spPr>
          <a:xfrm>
            <a:off x="613601" y="2312419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80" name="矩形 179">
            <a:extLst>
              <a:ext uri="{FF2B5EF4-FFF2-40B4-BE49-F238E27FC236}">
                <a16:creationId xmlns:a16="http://schemas.microsoft.com/office/drawing/2014/main" id="{040FCFBB-7D97-4737-B880-31565FE336C0}"/>
              </a:ext>
            </a:extLst>
          </p:cNvPr>
          <p:cNvSpPr/>
          <p:nvPr/>
        </p:nvSpPr>
        <p:spPr>
          <a:xfrm>
            <a:off x="613600" y="3249561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1" name="直線單箭頭接點 180">
            <a:extLst>
              <a:ext uri="{FF2B5EF4-FFF2-40B4-BE49-F238E27FC236}">
                <a16:creationId xmlns:a16="http://schemas.microsoft.com/office/drawing/2014/main" id="{989EFA87-28B4-44FE-97A0-CDDA4844820D}"/>
              </a:ext>
            </a:extLst>
          </p:cNvPr>
          <p:cNvCxnSpPr>
            <a:cxnSpLocks/>
          </p:cNvCxnSpPr>
          <p:nvPr/>
        </p:nvCxnSpPr>
        <p:spPr>
          <a:xfrm flipV="1">
            <a:off x="1005302" y="3435145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線單箭頭接點 181">
            <a:extLst>
              <a:ext uri="{FF2B5EF4-FFF2-40B4-BE49-F238E27FC236}">
                <a16:creationId xmlns:a16="http://schemas.microsoft.com/office/drawing/2014/main" id="{DD1DABEC-BAA6-45A7-9573-9DE3E6AB71BC}"/>
              </a:ext>
            </a:extLst>
          </p:cNvPr>
          <p:cNvCxnSpPr>
            <a:cxnSpLocks/>
          </p:cNvCxnSpPr>
          <p:nvPr/>
        </p:nvCxnSpPr>
        <p:spPr>
          <a:xfrm flipV="1">
            <a:off x="1006035" y="2979561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矩形 182">
            <a:extLst>
              <a:ext uri="{FF2B5EF4-FFF2-40B4-BE49-F238E27FC236}">
                <a16:creationId xmlns:a16="http://schemas.microsoft.com/office/drawing/2014/main" id="{DCB29A2E-CCC4-430A-BA62-78FC984D1DBA}"/>
              </a:ext>
            </a:extLst>
          </p:cNvPr>
          <p:cNvSpPr/>
          <p:nvPr/>
        </p:nvSpPr>
        <p:spPr>
          <a:xfrm>
            <a:off x="1754030" y="2326863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84" name="矩形 183">
            <a:extLst>
              <a:ext uri="{FF2B5EF4-FFF2-40B4-BE49-F238E27FC236}">
                <a16:creationId xmlns:a16="http://schemas.microsoft.com/office/drawing/2014/main" id="{B417E979-6234-4113-A322-4886640B343E}"/>
              </a:ext>
            </a:extLst>
          </p:cNvPr>
          <p:cNvSpPr/>
          <p:nvPr/>
        </p:nvSpPr>
        <p:spPr>
          <a:xfrm>
            <a:off x="1754029" y="3264005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5" name="直線單箭頭接點 184">
            <a:extLst>
              <a:ext uri="{FF2B5EF4-FFF2-40B4-BE49-F238E27FC236}">
                <a16:creationId xmlns:a16="http://schemas.microsoft.com/office/drawing/2014/main" id="{DD6A4283-897E-49CA-AA3A-DEFC8AB39736}"/>
              </a:ext>
            </a:extLst>
          </p:cNvPr>
          <p:cNvCxnSpPr>
            <a:cxnSpLocks/>
          </p:cNvCxnSpPr>
          <p:nvPr/>
        </p:nvCxnSpPr>
        <p:spPr>
          <a:xfrm flipV="1">
            <a:off x="2145731" y="3449589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單箭頭接點 185">
            <a:extLst>
              <a:ext uri="{FF2B5EF4-FFF2-40B4-BE49-F238E27FC236}">
                <a16:creationId xmlns:a16="http://schemas.microsoft.com/office/drawing/2014/main" id="{79B33523-1FB5-4D56-9F53-0DAAE5C612D2}"/>
              </a:ext>
            </a:extLst>
          </p:cNvPr>
          <p:cNvCxnSpPr>
            <a:cxnSpLocks/>
          </p:cNvCxnSpPr>
          <p:nvPr/>
        </p:nvCxnSpPr>
        <p:spPr>
          <a:xfrm flipV="1">
            <a:off x="2146464" y="2994005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矩形 186">
            <a:extLst>
              <a:ext uri="{FF2B5EF4-FFF2-40B4-BE49-F238E27FC236}">
                <a16:creationId xmlns:a16="http://schemas.microsoft.com/office/drawing/2014/main" id="{B71F6F68-F2BA-4CB6-8C19-A01DFE1140D5}"/>
              </a:ext>
            </a:extLst>
          </p:cNvPr>
          <p:cNvSpPr/>
          <p:nvPr/>
        </p:nvSpPr>
        <p:spPr>
          <a:xfrm>
            <a:off x="2882167" y="2326863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88" name="矩形 187">
            <a:extLst>
              <a:ext uri="{FF2B5EF4-FFF2-40B4-BE49-F238E27FC236}">
                <a16:creationId xmlns:a16="http://schemas.microsoft.com/office/drawing/2014/main" id="{79902BF2-289F-4D0E-B188-D634C90EE749}"/>
              </a:ext>
            </a:extLst>
          </p:cNvPr>
          <p:cNvSpPr/>
          <p:nvPr/>
        </p:nvSpPr>
        <p:spPr>
          <a:xfrm>
            <a:off x="2882166" y="3264005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9" name="直線單箭頭接點 188">
            <a:extLst>
              <a:ext uri="{FF2B5EF4-FFF2-40B4-BE49-F238E27FC236}">
                <a16:creationId xmlns:a16="http://schemas.microsoft.com/office/drawing/2014/main" id="{5A2FE37F-9B13-4D63-86C0-D4BD7788369F}"/>
              </a:ext>
            </a:extLst>
          </p:cNvPr>
          <p:cNvCxnSpPr>
            <a:cxnSpLocks/>
          </p:cNvCxnSpPr>
          <p:nvPr/>
        </p:nvCxnSpPr>
        <p:spPr>
          <a:xfrm flipV="1">
            <a:off x="3273868" y="3449589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線單箭頭接點 189">
            <a:extLst>
              <a:ext uri="{FF2B5EF4-FFF2-40B4-BE49-F238E27FC236}">
                <a16:creationId xmlns:a16="http://schemas.microsoft.com/office/drawing/2014/main" id="{96E155BC-A4C2-4DD2-8F66-7275314447B1}"/>
              </a:ext>
            </a:extLst>
          </p:cNvPr>
          <p:cNvCxnSpPr>
            <a:cxnSpLocks/>
          </p:cNvCxnSpPr>
          <p:nvPr/>
        </p:nvCxnSpPr>
        <p:spPr>
          <a:xfrm flipV="1">
            <a:off x="3274601" y="2994005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線單箭頭接點 190">
            <a:extLst>
              <a:ext uri="{FF2B5EF4-FFF2-40B4-BE49-F238E27FC236}">
                <a16:creationId xmlns:a16="http://schemas.microsoft.com/office/drawing/2014/main" id="{995AD3EB-829C-4680-A265-F630C46802E4}"/>
              </a:ext>
            </a:extLst>
          </p:cNvPr>
          <p:cNvCxnSpPr>
            <a:cxnSpLocks/>
          </p:cNvCxnSpPr>
          <p:nvPr/>
        </p:nvCxnSpPr>
        <p:spPr>
          <a:xfrm rot="5400000" flipV="1">
            <a:off x="1578271" y="250556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線單箭頭接點 191">
            <a:extLst>
              <a:ext uri="{FF2B5EF4-FFF2-40B4-BE49-F238E27FC236}">
                <a16:creationId xmlns:a16="http://schemas.microsoft.com/office/drawing/2014/main" id="{B4D253DB-DA83-40C6-BAF5-92077C3B0BC3}"/>
              </a:ext>
            </a:extLst>
          </p:cNvPr>
          <p:cNvCxnSpPr>
            <a:cxnSpLocks/>
          </p:cNvCxnSpPr>
          <p:nvPr/>
        </p:nvCxnSpPr>
        <p:spPr>
          <a:xfrm rot="5400000" flipV="1">
            <a:off x="2703783" y="252037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線單箭頭接點 192">
            <a:extLst>
              <a:ext uri="{FF2B5EF4-FFF2-40B4-BE49-F238E27FC236}">
                <a16:creationId xmlns:a16="http://schemas.microsoft.com/office/drawing/2014/main" id="{4FF829A2-DEFF-420E-B527-DDD5ECE4F63D}"/>
              </a:ext>
            </a:extLst>
          </p:cNvPr>
          <p:cNvCxnSpPr>
            <a:cxnSpLocks/>
          </p:cNvCxnSpPr>
          <p:nvPr/>
        </p:nvCxnSpPr>
        <p:spPr>
          <a:xfrm rot="5400000" flipV="1">
            <a:off x="3830027" y="250556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文字方塊 193">
            <a:extLst>
              <a:ext uri="{FF2B5EF4-FFF2-40B4-BE49-F238E27FC236}">
                <a16:creationId xmlns:a16="http://schemas.microsoft.com/office/drawing/2014/main" id="{079CF86A-FD36-4E64-8C38-752432D8C9B2}"/>
              </a:ext>
            </a:extLst>
          </p:cNvPr>
          <p:cNvSpPr txBox="1"/>
          <p:nvPr/>
        </p:nvSpPr>
        <p:spPr>
          <a:xfrm>
            <a:off x="3889299" y="2364646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1" name="矩形 210">
            <a:extLst>
              <a:ext uri="{FF2B5EF4-FFF2-40B4-BE49-F238E27FC236}">
                <a16:creationId xmlns:a16="http://schemas.microsoft.com/office/drawing/2014/main" id="{6DC72C41-A959-41F0-B82A-DBCCBD7EAC67}"/>
              </a:ext>
            </a:extLst>
          </p:cNvPr>
          <p:cNvSpPr/>
          <p:nvPr/>
        </p:nvSpPr>
        <p:spPr>
          <a:xfrm>
            <a:off x="5437388" y="2346594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212" name="矩形 211">
            <a:extLst>
              <a:ext uri="{FF2B5EF4-FFF2-40B4-BE49-F238E27FC236}">
                <a16:creationId xmlns:a16="http://schemas.microsoft.com/office/drawing/2014/main" id="{E55D63FB-DCF5-46B2-A530-9413CCBB7738}"/>
              </a:ext>
            </a:extLst>
          </p:cNvPr>
          <p:cNvSpPr/>
          <p:nvPr/>
        </p:nvSpPr>
        <p:spPr>
          <a:xfrm>
            <a:off x="5437387" y="3283736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3" name="直線單箭頭接點 212">
            <a:extLst>
              <a:ext uri="{FF2B5EF4-FFF2-40B4-BE49-F238E27FC236}">
                <a16:creationId xmlns:a16="http://schemas.microsoft.com/office/drawing/2014/main" id="{9DF97E42-EFD5-4240-8779-D070BF7D1681}"/>
              </a:ext>
            </a:extLst>
          </p:cNvPr>
          <p:cNvCxnSpPr>
            <a:cxnSpLocks/>
          </p:cNvCxnSpPr>
          <p:nvPr/>
        </p:nvCxnSpPr>
        <p:spPr>
          <a:xfrm flipV="1">
            <a:off x="5829089" y="3469320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直線單箭頭接點 213">
            <a:extLst>
              <a:ext uri="{FF2B5EF4-FFF2-40B4-BE49-F238E27FC236}">
                <a16:creationId xmlns:a16="http://schemas.microsoft.com/office/drawing/2014/main" id="{343606E7-6280-42BB-849B-38743D089148}"/>
              </a:ext>
            </a:extLst>
          </p:cNvPr>
          <p:cNvCxnSpPr>
            <a:cxnSpLocks/>
          </p:cNvCxnSpPr>
          <p:nvPr/>
        </p:nvCxnSpPr>
        <p:spPr>
          <a:xfrm flipV="1">
            <a:off x="5829822" y="301373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矩形 214">
            <a:extLst>
              <a:ext uri="{FF2B5EF4-FFF2-40B4-BE49-F238E27FC236}">
                <a16:creationId xmlns:a16="http://schemas.microsoft.com/office/drawing/2014/main" id="{D7D8D27D-6ACA-48C0-910A-7B90A7D43D65}"/>
              </a:ext>
            </a:extLst>
          </p:cNvPr>
          <p:cNvSpPr/>
          <p:nvPr/>
        </p:nvSpPr>
        <p:spPr>
          <a:xfrm>
            <a:off x="6577817" y="2361038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216" name="矩形 215">
            <a:extLst>
              <a:ext uri="{FF2B5EF4-FFF2-40B4-BE49-F238E27FC236}">
                <a16:creationId xmlns:a16="http://schemas.microsoft.com/office/drawing/2014/main" id="{18AD1CB1-F333-49F5-969A-00768DAB6D51}"/>
              </a:ext>
            </a:extLst>
          </p:cNvPr>
          <p:cNvSpPr/>
          <p:nvPr/>
        </p:nvSpPr>
        <p:spPr>
          <a:xfrm>
            <a:off x="6577816" y="3298180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7" name="直線單箭頭接點 216">
            <a:extLst>
              <a:ext uri="{FF2B5EF4-FFF2-40B4-BE49-F238E27FC236}">
                <a16:creationId xmlns:a16="http://schemas.microsoft.com/office/drawing/2014/main" id="{A2DF6F60-1027-44B6-8C8E-A57570CDF56F}"/>
              </a:ext>
            </a:extLst>
          </p:cNvPr>
          <p:cNvCxnSpPr>
            <a:cxnSpLocks/>
          </p:cNvCxnSpPr>
          <p:nvPr/>
        </p:nvCxnSpPr>
        <p:spPr>
          <a:xfrm flipV="1">
            <a:off x="6969518" y="3483764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線單箭頭接點 217">
            <a:extLst>
              <a:ext uri="{FF2B5EF4-FFF2-40B4-BE49-F238E27FC236}">
                <a16:creationId xmlns:a16="http://schemas.microsoft.com/office/drawing/2014/main" id="{FD86EFE1-D522-472E-A34C-BD09A7533B29}"/>
              </a:ext>
            </a:extLst>
          </p:cNvPr>
          <p:cNvCxnSpPr>
            <a:cxnSpLocks/>
          </p:cNvCxnSpPr>
          <p:nvPr/>
        </p:nvCxnSpPr>
        <p:spPr>
          <a:xfrm flipV="1">
            <a:off x="6970251" y="3028180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矩形 218">
            <a:extLst>
              <a:ext uri="{FF2B5EF4-FFF2-40B4-BE49-F238E27FC236}">
                <a16:creationId xmlns:a16="http://schemas.microsoft.com/office/drawing/2014/main" id="{4F0AF9F5-DED7-4FC7-A75D-6C82366B524B}"/>
              </a:ext>
            </a:extLst>
          </p:cNvPr>
          <p:cNvSpPr/>
          <p:nvPr/>
        </p:nvSpPr>
        <p:spPr>
          <a:xfrm>
            <a:off x="7705954" y="2361038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220" name="矩形 219">
            <a:extLst>
              <a:ext uri="{FF2B5EF4-FFF2-40B4-BE49-F238E27FC236}">
                <a16:creationId xmlns:a16="http://schemas.microsoft.com/office/drawing/2014/main" id="{061EBF36-1A75-49C9-93D7-F4DD6DE9620A}"/>
              </a:ext>
            </a:extLst>
          </p:cNvPr>
          <p:cNvSpPr/>
          <p:nvPr/>
        </p:nvSpPr>
        <p:spPr>
          <a:xfrm>
            <a:off x="7705953" y="3298180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1" name="直線單箭頭接點 220">
            <a:extLst>
              <a:ext uri="{FF2B5EF4-FFF2-40B4-BE49-F238E27FC236}">
                <a16:creationId xmlns:a16="http://schemas.microsoft.com/office/drawing/2014/main" id="{8E0B76BF-5D8F-4DD7-AE21-146F67BF6441}"/>
              </a:ext>
            </a:extLst>
          </p:cNvPr>
          <p:cNvCxnSpPr>
            <a:cxnSpLocks/>
          </p:cNvCxnSpPr>
          <p:nvPr/>
        </p:nvCxnSpPr>
        <p:spPr>
          <a:xfrm flipV="1">
            <a:off x="8097655" y="3483764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直線單箭頭接點 221">
            <a:extLst>
              <a:ext uri="{FF2B5EF4-FFF2-40B4-BE49-F238E27FC236}">
                <a16:creationId xmlns:a16="http://schemas.microsoft.com/office/drawing/2014/main" id="{AB46FA7C-8B4C-4C5A-93AF-F9BA7035FA91}"/>
              </a:ext>
            </a:extLst>
          </p:cNvPr>
          <p:cNvCxnSpPr>
            <a:cxnSpLocks/>
          </p:cNvCxnSpPr>
          <p:nvPr/>
        </p:nvCxnSpPr>
        <p:spPr>
          <a:xfrm flipV="1">
            <a:off x="8098388" y="3028180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線單箭頭接點 222">
            <a:extLst>
              <a:ext uri="{FF2B5EF4-FFF2-40B4-BE49-F238E27FC236}">
                <a16:creationId xmlns:a16="http://schemas.microsoft.com/office/drawing/2014/main" id="{1B184D47-F78C-4DF4-8159-58A4C42C637B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402058" y="2539738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直線單箭頭接點 223">
            <a:extLst>
              <a:ext uri="{FF2B5EF4-FFF2-40B4-BE49-F238E27FC236}">
                <a16:creationId xmlns:a16="http://schemas.microsoft.com/office/drawing/2014/main" id="{1513B17A-BD6A-4C13-A87E-FBB844C685D7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527570" y="2554548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直線單箭頭接點 224">
            <a:extLst>
              <a:ext uri="{FF2B5EF4-FFF2-40B4-BE49-F238E27FC236}">
                <a16:creationId xmlns:a16="http://schemas.microsoft.com/office/drawing/2014/main" id="{246E1AEF-B011-4F7C-8882-369E8EC1B811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653814" y="2539738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文字方塊 225">
            <a:extLst>
              <a:ext uri="{FF2B5EF4-FFF2-40B4-BE49-F238E27FC236}">
                <a16:creationId xmlns:a16="http://schemas.microsoft.com/office/drawing/2014/main" id="{E7FC0ABE-90DA-4BF3-B859-099BA50AB15F}"/>
              </a:ext>
            </a:extLst>
          </p:cNvPr>
          <p:cNvSpPr txBox="1"/>
          <p:nvPr/>
        </p:nvSpPr>
        <p:spPr>
          <a:xfrm>
            <a:off x="8713086" y="2398821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32" name="群組 231">
            <a:extLst>
              <a:ext uri="{FF2B5EF4-FFF2-40B4-BE49-F238E27FC236}">
                <a16:creationId xmlns:a16="http://schemas.microsoft.com/office/drawing/2014/main" id="{067458E3-515F-4FC6-BEF0-1B8CEB968424}"/>
              </a:ext>
            </a:extLst>
          </p:cNvPr>
          <p:cNvGrpSpPr/>
          <p:nvPr/>
        </p:nvGrpSpPr>
        <p:grpSpPr>
          <a:xfrm flipH="1">
            <a:off x="4697385" y="2376963"/>
            <a:ext cx="740002" cy="461665"/>
            <a:chOff x="4536467" y="3785669"/>
            <a:chExt cx="740002" cy="461665"/>
          </a:xfrm>
        </p:grpSpPr>
        <p:cxnSp>
          <p:nvCxnSpPr>
            <p:cNvPr id="234" name="直線單箭頭接點 233">
              <a:extLst>
                <a:ext uri="{FF2B5EF4-FFF2-40B4-BE49-F238E27FC236}">
                  <a16:creationId xmlns:a16="http://schemas.microsoft.com/office/drawing/2014/main" id="{DF5D851C-73A0-466B-AD3C-EEBFBDC89C2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712225" y="3926586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文字方塊 235">
              <a:extLst>
                <a:ext uri="{FF2B5EF4-FFF2-40B4-BE49-F238E27FC236}">
                  <a16:creationId xmlns:a16="http://schemas.microsoft.com/office/drawing/2014/main" id="{A9096BBA-36B4-4D26-B051-2A01294FDD09}"/>
                </a:ext>
              </a:extLst>
            </p:cNvPr>
            <p:cNvSpPr txBox="1"/>
            <p:nvPr/>
          </p:nvSpPr>
          <p:spPr>
            <a:xfrm>
              <a:off x="4771497" y="3785669"/>
              <a:ext cx="50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37" name="群組 236">
            <a:extLst>
              <a:ext uri="{FF2B5EF4-FFF2-40B4-BE49-F238E27FC236}">
                <a16:creationId xmlns:a16="http://schemas.microsoft.com/office/drawing/2014/main" id="{3CDEA85C-730A-46B6-B3B6-7FAC541CAAAE}"/>
              </a:ext>
            </a:extLst>
          </p:cNvPr>
          <p:cNvGrpSpPr/>
          <p:nvPr/>
        </p:nvGrpSpPr>
        <p:grpSpPr>
          <a:xfrm>
            <a:off x="4341190" y="3929199"/>
            <a:ext cx="408669" cy="1707500"/>
            <a:chOff x="4350364" y="2838628"/>
            <a:chExt cx="408669" cy="1707500"/>
          </a:xfrm>
        </p:grpSpPr>
        <p:grpSp>
          <p:nvGrpSpPr>
            <p:cNvPr id="238" name="群組 237">
              <a:extLst>
                <a:ext uri="{FF2B5EF4-FFF2-40B4-BE49-F238E27FC236}">
                  <a16:creationId xmlns:a16="http://schemas.microsoft.com/office/drawing/2014/main" id="{443E165F-CAC9-4702-88AB-6CC4275071CA}"/>
                </a:ext>
              </a:extLst>
            </p:cNvPr>
            <p:cNvGrpSpPr/>
            <p:nvPr/>
          </p:nvGrpSpPr>
          <p:grpSpPr>
            <a:xfrm rot="5400000">
              <a:off x="3765130" y="3594441"/>
              <a:ext cx="1579926" cy="202506"/>
              <a:chOff x="4024747" y="3092398"/>
              <a:chExt cx="1579926" cy="202506"/>
            </a:xfrm>
          </p:grpSpPr>
          <p:sp>
            <p:nvSpPr>
              <p:cNvPr id="240" name="矩形 239">
                <a:extLst>
                  <a:ext uri="{FF2B5EF4-FFF2-40B4-BE49-F238E27FC236}">
                    <a16:creationId xmlns:a16="http://schemas.microsoft.com/office/drawing/2014/main" id="{417C2317-1965-4B2C-89D5-D7A6E947D4A2}"/>
                  </a:ext>
                </a:extLst>
              </p:cNvPr>
              <p:cNvSpPr/>
              <p:nvPr/>
            </p:nvSpPr>
            <p:spPr>
              <a:xfrm>
                <a:off x="4024747" y="3099695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1" name="矩形 240">
                <a:extLst>
                  <a:ext uri="{FF2B5EF4-FFF2-40B4-BE49-F238E27FC236}">
                    <a16:creationId xmlns:a16="http://schemas.microsoft.com/office/drawing/2014/main" id="{D13E26FF-BEB6-4103-9206-6142D355AE79}"/>
                  </a:ext>
                </a:extLst>
              </p:cNvPr>
              <p:cNvSpPr/>
              <p:nvPr/>
            </p:nvSpPr>
            <p:spPr>
              <a:xfrm>
                <a:off x="4844386" y="3092398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39" name="矩形 238">
              <a:extLst>
                <a:ext uri="{FF2B5EF4-FFF2-40B4-BE49-F238E27FC236}">
                  <a16:creationId xmlns:a16="http://schemas.microsoft.com/office/drawing/2014/main" id="{240B1E95-165B-4B0D-B3E6-01E1611944BF}"/>
                </a:ext>
              </a:extLst>
            </p:cNvPr>
            <p:cNvSpPr/>
            <p:nvPr/>
          </p:nvSpPr>
          <p:spPr>
            <a:xfrm>
              <a:off x="4350364" y="2838628"/>
              <a:ext cx="408669" cy="17075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42" name="直線單箭頭接點 241">
            <a:extLst>
              <a:ext uri="{FF2B5EF4-FFF2-40B4-BE49-F238E27FC236}">
                <a16:creationId xmlns:a16="http://schemas.microsoft.com/office/drawing/2014/main" id="{3EA94C15-CE48-4BAB-8F18-1EF9EC007A83}"/>
              </a:ext>
            </a:extLst>
          </p:cNvPr>
          <p:cNvCxnSpPr>
            <a:cxnSpLocks/>
          </p:cNvCxnSpPr>
          <p:nvPr/>
        </p:nvCxnSpPr>
        <p:spPr>
          <a:xfrm>
            <a:off x="3643842" y="4752410"/>
            <a:ext cx="69848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直線單箭頭接點 242">
            <a:extLst>
              <a:ext uri="{FF2B5EF4-FFF2-40B4-BE49-F238E27FC236}">
                <a16:creationId xmlns:a16="http://schemas.microsoft.com/office/drawing/2014/main" id="{918246B0-8C5B-4B31-B02E-51251B098F93}"/>
              </a:ext>
            </a:extLst>
          </p:cNvPr>
          <p:cNvCxnSpPr>
            <a:cxnSpLocks/>
          </p:cNvCxnSpPr>
          <p:nvPr/>
        </p:nvCxnSpPr>
        <p:spPr>
          <a:xfrm flipH="1">
            <a:off x="4731988" y="4752410"/>
            <a:ext cx="69848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4" name="群組 243">
            <a:extLst>
              <a:ext uri="{FF2B5EF4-FFF2-40B4-BE49-F238E27FC236}">
                <a16:creationId xmlns:a16="http://schemas.microsoft.com/office/drawing/2014/main" id="{0A88946B-C36C-4E35-B5EB-E3905D2E4091}"/>
              </a:ext>
            </a:extLst>
          </p:cNvPr>
          <p:cNvGrpSpPr/>
          <p:nvPr/>
        </p:nvGrpSpPr>
        <p:grpSpPr>
          <a:xfrm>
            <a:off x="4341062" y="1956194"/>
            <a:ext cx="408669" cy="1707500"/>
            <a:chOff x="4350364" y="2838628"/>
            <a:chExt cx="408669" cy="1707500"/>
          </a:xfrm>
        </p:grpSpPr>
        <p:grpSp>
          <p:nvGrpSpPr>
            <p:cNvPr id="245" name="群組 244">
              <a:extLst>
                <a:ext uri="{FF2B5EF4-FFF2-40B4-BE49-F238E27FC236}">
                  <a16:creationId xmlns:a16="http://schemas.microsoft.com/office/drawing/2014/main" id="{7CFB9D8C-3771-44C6-A026-FD1D2D5568B8}"/>
                </a:ext>
              </a:extLst>
            </p:cNvPr>
            <p:cNvGrpSpPr/>
            <p:nvPr/>
          </p:nvGrpSpPr>
          <p:grpSpPr>
            <a:xfrm rot="5400000">
              <a:off x="3765130" y="3594441"/>
              <a:ext cx="1579926" cy="202506"/>
              <a:chOff x="4024747" y="3092398"/>
              <a:chExt cx="1579926" cy="202506"/>
            </a:xfrm>
          </p:grpSpPr>
          <p:sp>
            <p:nvSpPr>
              <p:cNvPr id="247" name="矩形 246">
                <a:extLst>
                  <a:ext uri="{FF2B5EF4-FFF2-40B4-BE49-F238E27FC236}">
                    <a16:creationId xmlns:a16="http://schemas.microsoft.com/office/drawing/2014/main" id="{5E081F21-F953-45FC-AB44-86E18925E253}"/>
                  </a:ext>
                </a:extLst>
              </p:cNvPr>
              <p:cNvSpPr/>
              <p:nvPr/>
            </p:nvSpPr>
            <p:spPr>
              <a:xfrm>
                <a:off x="4024747" y="3099695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8" name="矩形 247">
                <a:extLst>
                  <a:ext uri="{FF2B5EF4-FFF2-40B4-BE49-F238E27FC236}">
                    <a16:creationId xmlns:a16="http://schemas.microsoft.com/office/drawing/2014/main" id="{5D4F3BE8-DC87-4905-9044-46A7CA016CC9}"/>
                  </a:ext>
                </a:extLst>
              </p:cNvPr>
              <p:cNvSpPr/>
              <p:nvPr/>
            </p:nvSpPr>
            <p:spPr>
              <a:xfrm>
                <a:off x="4844386" y="3092398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46" name="矩形 245">
              <a:extLst>
                <a:ext uri="{FF2B5EF4-FFF2-40B4-BE49-F238E27FC236}">
                  <a16:creationId xmlns:a16="http://schemas.microsoft.com/office/drawing/2014/main" id="{1ADE9C3F-2373-4BD6-92FC-5F49AA68EE78}"/>
                </a:ext>
              </a:extLst>
            </p:cNvPr>
            <p:cNvSpPr/>
            <p:nvPr/>
          </p:nvSpPr>
          <p:spPr>
            <a:xfrm>
              <a:off x="4350364" y="2838628"/>
              <a:ext cx="408669" cy="17075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49" name="直線單箭頭接點 248">
            <a:extLst>
              <a:ext uri="{FF2B5EF4-FFF2-40B4-BE49-F238E27FC236}">
                <a16:creationId xmlns:a16="http://schemas.microsoft.com/office/drawing/2014/main" id="{FB21A3C1-7C2F-4036-8628-C8AF8C77F317}"/>
              </a:ext>
            </a:extLst>
          </p:cNvPr>
          <p:cNvCxnSpPr>
            <a:cxnSpLocks/>
          </p:cNvCxnSpPr>
          <p:nvPr/>
        </p:nvCxnSpPr>
        <p:spPr>
          <a:xfrm>
            <a:off x="3653467" y="3359328"/>
            <a:ext cx="69848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直線單箭頭接點 249">
            <a:extLst>
              <a:ext uri="{FF2B5EF4-FFF2-40B4-BE49-F238E27FC236}">
                <a16:creationId xmlns:a16="http://schemas.microsoft.com/office/drawing/2014/main" id="{35E7D233-327C-495C-893B-372BA9E5C47A}"/>
              </a:ext>
            </a:extLst>
          </p:cNvPr>
          <p:cNvCxnSpPr>
            <a:cxnSpLocks/>
          </p:cNvCxnSpPr>
          <p:nvPr/>
        </p:nvCxnSpPr>
        <p:spPr>
          <a:xfrm flipH="1">
            <a:off x="4741613" y="3359328"/>
            <a:ext cx="69848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文字方塊 250">
            <a:extLst>
              <a:ext uri="{FF2B5EF4-FFF2-40B4-BE49-F238E27FC236}">
                <a16:creationId xmlns:a16="http://schemas.microsoft.com/office/drawing/2014/main" id="{6447D555-3769-4452-A51E-F260B81ED897}"/>
              </a:ext>
            </a:extLst>
          </p:cNvPr>
          <p:cNvSpPr txBox="1"/>
          <p:nvPr/>
        </p:nvSpPr>
        <p:spPr>
          <a:xfrm>
            <a:off x="3030857" y="247107"/>
            <a:ext cx="5800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Each layer in deep LSTM can generate a latent representation.</a:t>
            </a:r>
            <a:endParaRPr lang="zh-TW" altLang="en-US" sz="2400" dirty="0"/>
          </a:p>
        </p:txBody>
      </p:sp>
      <p:sp>
        <p:nvSpPr>
          <p:cNvPr id="252" name="文字方塊 251">
            <a:extLst>
              <a:ext uri="{FF2B5EF4-FFF2-40B4-BE49-F238E27FC236}">
                <a16:creationId xmlns:a16="http://schemas.microsoft.com/office/drawing/2014/main" id="{68D25F52-C064-4A58-BDB9-3EF9D14E00F8}"/>
              </a:ext>
            </a:extLst>
          </p:cNvPr>
          <p:cNvSpPr txBox="1"/>
          <p:nvPr/>
        </p:nvSpPr>
        <p:spPr>
          <a:xfrm>
            <a:off x="3030857" y="1133348"/>
            <a:ext cx="5800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Which one should we use???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3" name="文字方塊 252">
                <a:extLst>
                  <a:ext uri="{FF2B5EF4-FFF2-40B4-BE49-F238E27FC236}">
                    <a16:creationId xmlns:a16="http://schemas.microsoft.com/office/drawing/2014/main" id="{1B4F1D6C-FF3F-4AAD-A5A0-18E30043FD86}"/>
                  </a:ext>
                </a:extLst>
              </p:cNvPr>
              <p:cNvSpPr txBox="1"/>
              <p:nvPr/>
            </p:nvSpPr>
            <p:spPr>
              <a:xfrm>
                <a:off x="4677696" y="5549396"/>
                <a:ext cx="4878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53" name="文字方塊 252">
                <a:extLst>
                  <a:ext uri="{FF2B5EF4-FFF2-40B4-BE49-F238E27FC236}">
                    <a16:creationId xmlns:a16="http://schemas.microsoft.com/office/drawing/2014/main" id="{1B4F1D6C-FF3F-4AAD-A5A0-18E30043F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696" y="5549396"/>
                <a:ext cx="487867" cy="461665"/>
              </a:xfrm>
              <a:prstGeom prst="rect">
                <a:avLst/>
              </a:prstGeom>
              <a:blipFill>
                <a:blip r:embed="rId2"/>
                <a:stretch>
                  <a:fillRect l="-3750"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4" name="文字方塊 253">
                <a:extLst>
                  <a:ext uri="{FF2B5EF4-FFF2-40B4-BE49-F238E27FC236}">
                    <a16:creationId xmlns:a16="http://schemas.microsoft.com/office/drawing/2014/main" id="{5D1D8A90-3064-4B14-98DD-A3C525B8B399}"/>
                  </a:ext>
                </a:extLst>
              </p:cNvPr>
              <p:cNvSpPr txBox="1"/>
              <p:nvPr/>
            </p:nvSpPr>
            <p:spPr>
              <a:xfrm>
                <a:off x="4695869" y="3402740"/>
                <a:ext cx="4878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54" name="文字方塊 253">
                <a:extLst>
                  <a:ext uri="{FF2B5EF4-FFF2-40B4-BE49-F238E27FC236}">
                    <a16:creationId xmlns:a16="http://schemas.microsoft.com/office/drawing/2014/main" id="{5D1D8A90-3064-4B14-98DD-A3C525B8B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869" y="3402740"/>
                <a:ext cx="487867" cy="461665"/>
              </a:xfrm>
              <a:prstGeom prst="rect">
                <a:avLst/>
              </a:prstGeom>
              <a:blipFill>
                <a:blip r:embed="rId3"/>
                <a:stretch>
                  <a:fillRect l="-3750"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5" name="直線單箭頭接點 254">
            <a:extLst>
              <a:ext uri="{FF2B5EF4-FFF2-40B4-BE49-F238E27FC236}">
                <a16:creationId xmlns:a16="http://schemas.microsoft.com/office/drawing/2014/main" id="{5D38B685-873F-43D3-9C0F-20CB35A969BC}"/>
              </a:ext>
            </a:extLst>
          </p:cNvPr>
          <p:cNvCxnSpPr>
            <a:cxnSpLocks/>
          </p:cNvCxnSpPr>
          <p:nvPr/>
        </p:nvCxnSpPr>
        <p:spPr>
          <a:xfrm flipV="1">
            <a:off x="5829089" y="2092519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線單箭頭接點 255">
            <a:extLst>
              <a:ext uri="{FF2B5EF4-FFF2-40B4-BE49-F238E27FC236}">
                <a16:creationId xmlns:a16="http://schemas.microsoft.com/office/drawing/2014/main" id="{1BAC47C0-844A-4780-8700-42574D5F2558}"/>
              </a:ext>
            </a:extLst>
          </p:cNvPr>
          <p:cNvCxnSpPr>
            <a:cxnSpLocks/>
          </p:cNvCxnSpPr>
          <p:nvPr/>
        </p:nvCxnSpPr>
        <p:spPr>
          <a:xfrm flipV="1">
            <a:off x="6969518" y="2106963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線單箭頭接點 256">
            <a:extLst>
              <a:ext uri="{FF2B5EF4-FFF2-40B4-BE49-F238E27FC236}">
                <a16:creationId xmlns:a16="http://schemas.microsoft.com/office/drawing/2014/main" id="{365EB903-BE52-4E93-B9B4-8F8308D8AD64}"/>
              </a:ext>
            </a:extLst>
          </p:cNvPr>
          <p:cNvCxnSpPr>
            <a:cxnSpLocks/>
          </p:cNvCxnSpPr>
          <p:nvPr/>
        </p:nvCxnSpPr>
        <p:spPr>
          <a:xfrm flipV="1">
            <a:off x="8097655" y="2106963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線單箭頭接點 257">
            <a:extLst>
              <a:ext uri="{FF2B5EF4-FFF2-40B4-BE49-F238E27FC236}">
                <a16:creationId xmlns:a16="http://schemas.microsoft.com/office/drawing/2014/main" id="{997F9B14-617E-497B-BD3E-A8FCEFE00CE9}"/>
              </a:ext>
            </a:extLst>
          </p:cNvPr>
          <p:cNvCxnSpPr>
            <a:cxnSpLocks/>
          </p:cNvCxnSpPr>
          <p:nvPr/>
        </p:nvCxnSpPr>
        <p:spPr>
          <a:xfrm flipV="1">
            <a:off x="1005302" y="2008853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線單箭頭接點 258">
            <a:extLst>
              <a:ext uri="{FF2B5EF4-FFF2-40B4-BE49-F238E27FC236}">
                <a16:creationId xmlns:a16="http://schemas.microsoft.com/office/drawing/2014/main" id="{A464176B-FF14-41BB-8F10-121EA3EAEC12}"/>
              </a:ext>
            </a:extLst>
          </p:cNvPr>
          <p:cNvCxnSpPr>
            <a:cxnSpLocks/>
          </p:cNvCxnSpPr>
          <p:nvPr/>
        </p:nvCxnSpPr>
        <p:spPr>
          <a:xfrm flipV="1">
            <a:off x="2145731" y="2023297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直線單箭頭接點 259">
            <a:extLst>
              <a:ext uri="{FF2B5EF4-FFF2-40B4-BE49-F238E27FC236}">
                <a16:creationId xmlns:a16="http://schemas.microsoft.com/office/drawing/2014/main" id="{84C781CC-9C64-437E-ADE8-C26177C260EA}"/>
              </a:ext>
            </a:extLst>
          </p:cNvPr>
          <p:cNvCxnSpPr>
            <a:cxnSpLocks/>
          </p:cNvCxnSpPr>
          <p:nvPr/>
        </p:nvCxnSpPr>
        <p:spPr>
          <a:xfrm flipV="1">
            <a:off x="3273868" y="2023297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文字方塊 260">
            <a:extLst>
              <a:ext uri="{FF2B5EF4-FFF2-40B4-BE49-F238E27FC236}">
                <a16:creationId xmlns:a16="http://schemas.microsoft.com/office/drawing/2014/main" id="{1493A23F-3263-4FC7-929A-9C1EFBF823B2}"/>
              </a:ext>
            </a:extLst>
          </p:cNvPr>
          <p:cNvSpPr txBox="1"/>
          <p:nvPr/>
        </p:nvSpPr>
        <p:spPr>
          <a:xfrm rot="5400000">
            <a:off x="850422" y="1626160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2" name="文字方塊 261">
            <a:extLst>
              <a:ext uri="{FF2B5EF4-FFF2-40B4-BE49-F238E27FC236}">
                <a16:creationId xmlns:a16="http://schemas.microsoft.com/office/drawing/2014/main" id="{33913DE5-6CA8-4E2A-B796-CA9622194B85}"/>
              </a:ext>
            </a:extLst>
          </p:cNvPr>
          <p:cNvSpPr txBox="1"/>
          <p:nvPr/>
        </p:nvSpPr>
        <p:spPr>
          <a:xfrm rot="5400000">
            <a:off x="1994329" y="1660164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3" name="文字方塊 262">
            <a:extLst>
              <a:ext uri="{FF2B5EF4-FFF2-40B4-BE49-F238E27FC236}">
                <a16:creationId xmlns:a16="http://schemas.microsoft.com/office/drawing/2014/main" id="{47B4ACC9-8C91-41A4-988B-187A9632A616}"/>
              </a:ext>
            </a:extLst>
          </p:cNvPr>
          <p:cNvSpPr txBox="1"/>
          <p:nvPr/>
        </p:nvSpPr>
        <p:spPr>
          <a:xfrm rot="5400000">
            <a:off x="3119286" y="1667631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68" name="群組 267">
            <a:extLst>
              <a:ext uri="{FF2B5EF4-FFF2-40B4-BE49-F238E27FC236}">
                <a16:creationId xmlns:a16="http://schemas.microsoft.com/office/drawing/2014/main" id="{8577B3D1-D059-4240-8FCA-02BAB9B22DEF}"/>
              </a:ext>
            </a:extLst>
          </p:cNvPr>
          <p:cNvGrpSpPr/>
          <p:nvPr/>
        </p:nvGrpSpPr>
        <p:grpSpPr>
          <a:xfrm>
            <a:off x="5682820" y="1677991"/>
            <a:ext cx="2730529" cy="546443"/>
            <a:chOff x="5566240" y="1507403"/>
            <a:chExt cx="2730529" cy="546443"/>
          </a:xfrm>
        </p:grpSpPr>
        <p:sp>
          <p:nvSpPr>
            <p:cNvPr id="265" name="文字方塊 264">
              <a:extLst>
                <a:ext uri="{FF2B5EF4-FFF2-40B4-BE49-F238E27FC236}">
                  <a16:creationId xmlns:a16="http://schemas.microsoft.com/office/drawing/2014/main" id="{110F8F1E-A5CD-4951-AC6B-5C9FD7217FA2}"/>
                </a:ext>
              </a:extLst>
            </p:cNvPr>
            <p:cNvSpPr txBox="1"/>
            <p:nvPr/>
          </p:nvSpPr>
          <p:spPr>
            <a:xfrm rot="5400000">
              <a:off x="5544587" y="1529056"/>
              <a:ext cx="50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6" name="文字方塊 265">
              <a:extLst>
                <a:ext uri="{FF2B5EF4-FFF2-40B4-BE49-F238E27FC236}">
                  <a16:creationId xmlns:a16="http://schemas.microsoft.com/office/drawing/2014/main" id="{5603D6CE-2F3B-44DA-9BFF-FAC2DC2AEA11}"/>
                </a:ext>
              </a:extLst>
            </p:cNvPr>
            <p:cNvSpPr txBox="1"/>
            <p:nvPr/>
          </p:nvSpPr>
          <p:spPr>
            <a:xfrm rot="5400000">
              <a:off x="6688494" y="1563060"/>
              <a:ext cx="50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7" name="文字方塊 266">
              <a:extLst>
                <a:ext uri="{FF2B5EF4-FFF2-40B4-BE49-F238E27FC236}">
                  <a16:creationId xmlns:a16="http://schemas.microsoft.com/office/drawing/2014/main" id="{122317CC-60A2-45BB-9E09-1AF849849BD4}"/>
                </a:ext>
              </a:extLst>
            </p:cNvPr>
            <p:cNvSpPr txBox="1"/>
            <p:nvPr/>
          </p:nvSpPr>
          <p:spPr>
            <a:xfrm rot="5400000">
              <a:off x="7813451" y="1570527"/>
              <a:ext cx="50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630C0AC-692D-4642-AF0B-879E7A3F4AFB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1" name="Slide Number Placeholder 3">
            <a:extLst>
              <a:ext uri="{FF2B5EF4-FFF2-40B4-BE49-F238E27FC236}">
                <a16:creationId xmlns:a16="http://schemas.microsoft.com/office/drawing/2014/main" id="{5808596A-2776-5D4E-8A5D-6008027E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8572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37</a:t>
            </a:fld>
            <a:endParaRPr spc="-4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284833"/>
            <a:ext cx="4665009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ELMo</a:t>
            </a:r>
            <a:r>
              <a:rPr spc="-62" dirty="0"/>
              <a:t> </a:t>
            </a:r>
            <a:r>
              <a:rPr dirty="0"/>
              <a:t>architecture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9236" y="1413692"/>
            <a:ext cx="7237319" cy="4134032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354106" marR="280722" indent="-342900">
              <a:spcBef>
                <a:spcPts val="119"/>
              </a:spcBef>
              <a:buFont typeface="Arial" panose="020B0604020202020204" pitchFamily="34" charset="0"/>
              <a:buChar char="•"/>
              <a:tabLst>
                <a:tab pos="404554" algn="l"/>
              </a:tabLst>
            </a:pPr>
            <a:r>
              <a:rPr sz="2427" spc="-9" dirty="0">
                <a:latin typeface="Helvetica"/>
                <a:cs typeface="Helvetica"/>
              </a:rPr>
              <a:t>Train </a:t>
            </a:r>
            <a:r>
              <a:rPr sz="2427" spc="13" dirty="0">
                <a:latin typeface="Helvetica"/>
                <a:cs typeface="Helvetica"/>
              </a:rPr>
              <a:t>a </a:t>
            </a:r>
            <a:r>
              <a:rPr sz="2427" spc="9" dirty="0">
                <a:solidFill>
                  <a:srgbClr val="0B05FF"/>
                </a:solidFill>
                <a:latin typeface="Helvetica"/>
                <a:cs typeface="Helvetica"/>
              </a:rPr>
              <a:t>multi-layer bidirectional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language model  </a:t>
            </a:r>
            <a:r>
              <a:rPr sz="2427" spc="9" dirty="0">
                <a:latin typeface="Helvetica"/>
                <a:cs typeface="Helvetica"/>
              </a:rPr>
              <a:t>with </a:t>
            </a:r>
            <a:r>
              <a:rPr sz="2427" spc="13" dirty="0">
                <a:latin typeface="Helvetica"/>
                <a:cs typeface="Helvetica"/>
              </a:rPr>
              <a:t>character convolutions on raw</a:t>
            </a:r>
            <a:r>
              <a:rPr sz="2427" spc="-35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text</a:t>
            </a:r>
            <a:endParaRPr sz="2603" dirty="0">
              <a:latin typeface="Times New Roman"/>
              <a:cs typeface="Times New Roman"/>
            </a:endParaRPr>
          </a:p>
          <a:p>
            <a:pPr marL="354106" marR="437612" indent="-342900"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410157" algn="l"/>
              </a:tabLst>
            </a:pP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Each </a:t>
            </a:r>
            <a:r>
              <a:rPr sz="2427" spc="9" dirty="0">
                <a:solidFill>
                  <a:srgbClr val="0B05FF"/>
                </a:solidFill>
                <a:latin typeface="Helvetica"/>
                <a:cs typeface="Helvetica"/>
              </a:rPr>
              <a:t>layer </a:t>
            </a:r>
            <a:r>
              <a:rPr sz="2427" spc="9" dirty="0">
                <a:latin typeface="Helvetica"/>
                <a:cs typeface="Helvetica"/>
              </a:rPr>
              <a:t>of this </a:t>
            </a:r>
            <a:r>
              <a:rPr sz="2427" spc="13" dirty="0">
                <a:latin typeface="Helvetica"/>
                <a:cs typeface="Helvetica"/>
              </a:rPr>
              <a:t>language model network  computes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a </a:t>
            </a:r>
            <a:r>
              <a:rPr sz="2427" spc="9" dirty="0">
                <a:solidFill>
                  <a:srgbClr val="0B05FF"/>
                </a:solidFill>
                <a:latin typeface="Helvetica"/>
                <a:cs typeface="Helvetica"/>
              </a:rPr>
              <a:t>vector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representation </a:t>
            </a:r>
            <a:r>
              <a:rPr sz="2427" spc="9" dirty="0">
                <a:solidFill>
                  <a:srgbClr val="0B05FF"/>
                </a:solidFill>
                <a:latin typeface="Helvetica"/>
                <a:cs typeface="Helvetica"/>
              </a:rPr>
              <a:t>for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each</a:t>
            </a:r>
            <a:r>
              <a:rPr sz="2427" spc="-31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sz="2427" spc="9" dirty="0">
                <a:solidFill>
                  <a:srgbClr val="0B05FF"/>
                </a:solidFill>
                <a:latin typeface="Helvetica"/>
                <a:cs typeface="Helvetica"/>
              </a:rPr>
              <a:t>token</a:t>
            </a:r>
            <a:r>
              <a:rPr sz="2427" spc="9" dirty="0">
                <a:latin typeface="Helvetica"/>
                <a:cs typeface="Helvetica"/>
              </a:rPr>
              <a:t>.</a:t>
            </a:r>
            <a:endParaRPr sz="2603" dirty="0">
              <a:latin typeface="Times New Roman"/>
              <a:cs typeface="Times New Roman"/>
            </a:endParaRPr>
          </a:p>
          <a:p>
            <a:pPr marL="354107" indent="-342900">
              <a:buFont typeface="Arial" panose="020B0604020202020204" pitchFamily="34" charset="0"/>
              <a:buChar char="•"/>
              <a:tabLst>
                <a:tab pos="410157" algn="l"/>
              </a:tabLst>
            </a:pPr>
            <a:r>
              <a:rPr sz="2427" spc="13" dirty="0">
                <a:latin typeface="Helvetica"/>
                <a:cs typeface="Helvetica"/>
              </a:rPr>
              <a:t>Freeze </a:t>
            </a:r>
            <a:r>
              <a:rPr sz="2427" spc="9" dirty="0">
                <a:latin typeface="Helvetica"/>
                <a:cs typeface="Helvetica"/>
              </a:rPr>
              <a:t>the </a:t>
            </a:r>
            <a:r>
              <a:rPr sz="2427" spc="13" dirty="0">
                <a:latin typeface="Helvetica"/>
                <a:cs typeface="Helvetica"/>
              </a:rPr>
              <a:t>parameters </a:t>
            </a:r>
            <a:r>
              <a:rPr sz="2427" spc="9" dirty="0">
                <a:latin typeface="Helvetica"/>
                <a:cs typeface="Helvetica"/>
              </a:rPr>
              <a:t>of the </a:t>
            </a:r>
            <a:r>
              <a:rPr sz="2427" spc="13" dirty="0">
                <a:latin typeface="Helvetica"/>
                <a:cs typeface="Helvetica"/>
              </a:rPr>
              <a:t>language</a:t>
            </a:r>
            <a:r>
              <a:rPr sz="2427" spc="-26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model.</a:t>
            </a:r>
            <a:endParaRPr sz="2471" dirty="0">
              <a:latin typeface="Times New Roman"/>
              <a:cs typeface="Times New Roman"/>
            </a:endParaRPr>
          </a:p>
          <a:p>
            <a:pPr marL="354106" marR="4483" indent="-342900">
              <a:lnSpc>
                <a:spcPct val="101000"/>
              </a:lnSpc>
              <a:buFont typeface="Arial" panose="020B0604020202020204" pitchFamily="34" charset="0"/>
              <a:buChar char="•"/>
              <a:tabLst>
                <a:tab pos="410157" algn="l"/>
              </a:tabLst>
            </a:pPr>
            <a:r>
              <a:rPr sz="2427" spc="13" dirty="0">
                <a:latin typeface="Helvetica"/>
                <a:cs typeface="Helvetica"/>
              </a:rPr>
              <a:t>For each </a:t>
            </a:r>
            <a:r>
              <a:rPr sz="2427" spc="9" dirty="0">
                <a:latin typeface="Helvetica"/>
                <a:cs typeface="Helvetica"/>
              </a:rPr>
              <a:t>task: </a:t>
            </a:r>
            <a:r>
              <a:rPr sz="2427" spc="9" dirty="0">
                <a:solidFill>
                  <a:srgbClr val="0B05FF"/>
                </a:solidFill>
                <a:latin typeface="Helvetica"/>
                <a:cs typeface="Helvetica"/>
              </a:rPr>
              <a:t>train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task-dependent softmax  weights</a:t>
            </a:r>
            <a:r>
              <a:rPr sz="2427" spc="13" dirty="0">
                <a:solidFill>
                  <a:srgbClr val="C71B00"/>
                </a:solidFill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to </a:t>
            </a:r>
            <a:r>
              <a:rPr sz="2427" spc="13" dirty="0">
                <a:latin typeface="Helvetica"/>
                <a:cs typeface="Helvetica"/>
              </a:rPr>
              <a:t>combine </a:t>
            </a:r>
            <a:r>
              <a:rPr sz="2427" spc="9" dirty="0">
                <a:latin typeface="Helvetica"/>
                <a:cs typeface="Helvetica"/>
              </a:rPr>
              <a:t>the </a:t>
            </a:r>
            <a:r>
              <a:rPr sz="2427" spc="13" dirty="0">
                <a:latin typeface="Helvetica"/>
                <a:cs typeface="Helvetica"/>
              </a:rPr>
              <a:t>layer-wise representations  </a:t>
            </a:r>
            <a:r>
              <a:rPr sz="2427" spc="9" dirty="0">
                <a:latin typeface="Helvetica"/>
                <a:cs typeface="Helvetica"/>
              </a:rPr>
              <a:t>into </a:t>
            </a:r>
            <a:r>
              <a:rPr sz="2427" spc="13" dirty="0">
                <a:latin typeface="Helvetica"/>
                <a:cs typeface="Helvetica"/>
              </a:rPr>
              <a:t>a single </a:t>
            </a:r>
            <a:r>
              <a:rPr sz="2427" spc="9" dirty="0">
                <a:latin typeface="Helvetica"/>
                <a:cs typeface="Helvetica"/>
              </a:rPr>
              <a:t>vector for </a:t>
            </a:r>
            <a:r>
              <a:rPr sz="2427" spc="13" dirty="0">
                <a:latin typeface="Helvetica"/>
                <a:cs typeface="Helvetica"/>
              </a:rPr>
              <a:t>each token </a:t>
            </a:r>
            <a:r>
              <a:rPr sz="2427" i="1" spc="9" dirty="0">
                <a:solidFill>
                  <a:srgbClr val="0B05FF"/>
                </a:solidFill>
                <a:latin typeface="Helvetica"/>
                <a:cs typeface="Helvetica"/>
              </a:rPr>
              <a:t>jointly </a:t>
            </a:r>
            <a:r>
              <a:rPr sz="2427" spc="9" dirty="0">
                <a:solidFill>
                  <a:srgbClr val="0B05FF"/>
                </a:solidFill>
                <a:latin typeface="Helvetica"/>
                <a:cs typeface="Helvetica"/>
              </a:rPr>
              <a:t>with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a </a:t>
            </a:r>
            <a:r>
              <a:rPr sz="2427" spc="9" dirty="0">
                <a:solidFill>
                  <a:srgbClr val="0B05FF"/>
                </a:solidFill>
                <a:latin typeface="Helvetica"/>
                <a:cs typeface="Helvetica"/>
              </a:rPr>
              <a:t>task-specific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model </a:t>
            </a:r>
            <a:r>
              <a:rPr sz="2427" spc="9" dirty="0">
                <a:latin typeface="Helvetica"/>
                <a:cs typeface="Helvetica"/>
              </a:rPr>
              <a:t>that </a:t>
            </a:r>
            <a:r>
              <a:rPr sz="2427" spc="13" dirty="0">
                <a:latin typeface="Helvetica"/>
                <a:cs typeface="Helvetica"/>
              </a:rPr>
              <a:t>uses those</a:t>
            </a:r>
            <a:r>
              <a:rPr sz="2427" spc="-22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vectors</a:t>
            </a:r>
            <a:endParaRPr sz="2427" dirty="0">
              <a:latin typeface="Helvetica"/>
              <a:cs typeface="Helvetica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2B3DEB3C-F4B6-E44F-944D-0F02A41AC124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D2FC61C-9782-5A41-B9F1-EA60A9692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717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88AD5C-E62E-4BF4-9A2A-51FB0EF5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TW" dirty="0"/>
              <a:t>ELMO</a:t>
            </a:r>
            <a:endParaRPr lang="zh-TW" altLang="en-US" dirty="0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D607238-62E8-43DD-85FB-2E3FF95ADE76}"/>
              </a:ext>
            </a:extLst>
          </p:cNvPr>
          <p:cNvGrpSpPr/>
          <p:nvPr/>
        </p:nvGrpSpPr>
        <p:grpSpPr>
          <a:xfrm>
            <a:off x="348477" y="5138244"/>
            <a:ext cx="1111321" cy="797614"/>
            <a:chOff x="1212077" y="5255291"/>
            <a:chExt cx="1111321" cy="797614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6A5D5FDF-A949-4C70-9F12-B208E499E6F4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潮水</a:t>
              </a:r>
            </a:p>
          </p:txBody>
        </p:sp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46936287-7757-40B2-8AF3-1B0151E1D4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0FFA90A5-9BB0-4838-9E5A-510724749185}"/>
              </a:ext>
            </a:extLst>
          </p:cNvPr>
          <p:cNvGrpSpPr/>
          <p:nvPr/>
        </p:nvGrpSpPr>
        <p:grpSpPr>
          <a:xfrm>
            <a:off x="1385878" y="5138244"/>
            <a:ext cx="1111321" cy="797614"/>
            <a:chOff x="2272598" y="5255291"/>
            <a:chExt cx="1111321" cy="797614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8DFA37E1-7E5A-4B12-990D-217C188E3230}"/>
                </a:ext>
              </a:extLst>
            </p:cNvPr>
            <p:cNvSpPr txBox="1"/>
            <p:nvPr/>
          </p:nvSpPr>
          <p:spPr>
            <a:xfrm>
              <a:off x="2272598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退了</a:t>
              </a:r>
            </a:p>
          </p:txBody>
        </p: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18A90426-2D40-4B78-ADDD-B8EEA38AF6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498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D46786E6-3F5C-4161-8EBF-083EB677D59F}"/>
              </a:ext>
            </a:extLst>
          </p:cNvPr>
          <p:cNvGrpSpPr/>
          <p:nvPr/>
        </p:nvGrpSpPr>
        <p:grpSpPr>
          <a:xfrm>
            <a:off x="2423279" y="5138244"/>
            <a:ext cx="1111321" cy="797614"/>
            <a:chOff x="3332247" y="5255291"/>
            <a:chExt cx="1111321" cy="797614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6A5F1E88-156B-400F-A906-F08CAD30D283}"/>
                </a:ext>
              </a:extLst>
            </p:cNvPr>
            <p:cNvSpPr txBox="1"/>
            <p:nvPr/>
          </p:nvSpPr>
          <p:spPr>
            <a:xfrm>
              <a:off x="333224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</a:t>
              </a:r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9A953718-C943-422F-AD13-2B3CE54D50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433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F456CD8B-2F43-4062-885E-459E5829FCD0}"/>
              </a:ext>
            </a:extLst>
          </p:cNvPr>
          <p:cNvGrpSpPr/>
          <p:nvPr/>
        </p:nvGrpSpPr>
        <p:grpSpPr>
          <a:xfrm>
            <a:off x="3460679" y="5138244"/>
            <a:ext cx="1111321" cy="797614"/>
            <a:chOff x="4324279" y="5255291"/>
            <a:chExt cx="1111321" cy="797614"/>
          </a:xfrm>
        </p:grpSpPr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683542D5-1A93-4D00-AE77-6F0463A31528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知道</a:t>
              </a:r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1E5E0F2F-477B-4962-94DE-8A6F9CF78B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85F2F47-2130-4A66-8937-F060D12AFB89}"/>
              </a:ext>
            </a:extLst>
          </p:cNvPr>
          <p:cNvSpPr txBox="1"/>
          <p:nvPr/>
        </p:nvSpPr>
        <p:spPr>
          <a:xfrm>
            <a:off x="4249451" y="5419581"/>
            <a:ext cx="87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0B0569E5-2E42-47B1-ADCB-48B8F9937DC3}"/>
              </a:ext>
            </a:extLst>
          </p:cNvPr>
          <p:cNvGrpSpPr/>
          <p:nvPr/>
        </p:nvGrpSpPr>
        <p:grpSpPr>
          <a:xfrm>
            <a:off x="759908" y="3400176"/>
            <a:ext cx="406167" cy="612162"/>
            <a:chOff x="1623508" y="3377523"/>
            <a:chExt cx="406167" cy="612162"/>
          </a:xfrm>
        </p:grpSpPr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6888E3B1-7667-48A1-96FB-893D9F9149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7840" y="363816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F3AA29C7-5401-466B-BA20-2D58E52C94DA}"/>
                </a:ext>
              </a:extLst>
            </p:cNvPr>
            <p:cNvCxnSpPr>
              <a:cxnSpLocks/>
            </p:cNvCxnSpPr>
            <p:nvPr/>
          </p:nvCxnSpPr>
          <p:spPr>
            <a:xfrm rot="2700000" flipV="1">
              <a:off x="1853917" y="337623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9F6B4CD5-F2B8-4931-8EC3-9F736DE045B3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623508" y="3377523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39FC2228-03CF-4C08-B21B-528BF6E11847}"/>
              </a:ext>
            </a:extLst>
          </p:cNvPr>
          <p:cNvSpPr/>
          <p:nvPr/>
        </p:nvSpPr>
        <p:spPr>
          <a:xfrm rot="5400000">
            <a:off x="255484" y="2934382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A5190C8-B1C6-4B4E-9548-14E7617AB276}"/>
              </a:ext>
            </a:extLst>
          </p:cNvPr>
          <p:cNvSpPr/>
          <p:nvPr/>
        </p:nvSpPr>
        <p:spPr>
          <a:xfrm rot="5400000">
            <a:off x="734453" y="2934382"/>
            <a:ext cx="760287" cy="1952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BC38538A-8BBB-4216-B00C-50D643B53511}"/>
              </a:ext>
            </a:extLst>
          </p:cNvPr>
          <p:cNvGrpSpPr/>
          <p:nvPr/>
        </p:nvGrpSpPr>
        <p:grpSpPr>
          <a:xfrm>
            <a:off x="1613944" y="2651843"/>
            <a:ext cx="674178" cy="1360495"/>
            <a:chOff x="2477544" y="2679990"/>
            <a:chExt cx="674178" cy="1360495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0397FFFD-1544-4996-83F3-43E83AC1C11A}"/>
                </a:ext>
              </a:extLst>
            </p:cNvPr>
            <p:cNvGrpSpPr/>
            <p:nvPr/>
          </p:nvGrpSpPr>
          <p:grpSpPr>
            <a:xfrm>
              <a:off x="2699429" y="3428323"/>
              <a:ext cx="406167" cy="612162"/>
              <a:chOff x="1623508" y="3377523"/>
              <a:chExt cx="406167" cy="612162"/>
            </a:xfrm>
          </p:grpSpPr>
          <p:cxnSp>
            <p:nvCxnSpPr>
              <p:cNvPr id="41" name="直線單箭頭接點 40">
                <a:extLst>
                  <a:ext uri="{FF2B5EF4-FFF2-40B4-BE49-F238E27FC236}">
                    <a16:creationId xmlns:a16="http://schemas.microsoft.com/office/drawing/2014/main" id="{E3AB5275-88FC-45A8-A364-02BEBC59ED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7840" y="3638169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單箭頭接點 41">
                <a:extLst>
                  <a:ext uri="{FF2B5EF4-FFF2-40B4-BE49-F238E27FC236}">
                    <a16:creationId xmlns:a16="http://schemas.microsoft.com/office/drawing/2014/main" id="{A53D6E1C-FC0B-44E6-BAFB-E6F1CE281B0A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1853917" y="3376232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單箭頭接點 42">
                <a:extLst>
                  <a:ext uri="{FF2B5EF4-FFF2-40B4-BE49-F238E27FC236}">
                    <a16:creationId xmlns:a16="http://schemas.microsoft.com/office/drawing/2014/main" id="{9AA92597-B8D1-4F8A-8954-4A703028754F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1623508" y="3377523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F1DF6E51-D70C-450C-BF2B-4F4C99EBA5AD}"/>
                </a:ext>
              </a:extLst>
            </p:cNvPr>
            <p:cNvSpPr/>
            <p:nvPr/>
          </p:nvSpPr>
          <p:spPr>
            <a:xfrm rot="5400000">
              <a:off x="2195005" y="2962529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79369FFB-0565-4F3B-91E1-3DB3270827AE}"/>
                </a:ext>
              </a:extLst>
            </p:cNvPr>
            <p:cNvSpPr/>
            <p:nvPr/>
          </p:nvSpPr>
          <p:spPr>
            <a:xfrm rot="5400000">
              <a:off x="2673974" y="2962529"/>
              <a:ext cx="760287" cy="195209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6899499A-EE19-4FCA-A386-4B50960C6E4C}"/>
              </a:ext>
            </a:extLst>
          </p:cNvPr>
          <p:cNvGrpSpPr/>
          <p:nvPr/>
        </p:nvGrpSpPr>
        <p:grpSpPr>
          <a:xfrm>
            <a:off x="2628148" y="2651843"/>
            <a:ext cx="674178" cy="1360495"/>
            <a:chOff x="3491748" y="2654590"/>
            <a:chExt cx="674178" cy="1360495"/>
          </a:xfrm>
        </p:grpSpPr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3E0A34BB-7FF8-4589-8473-CBA892180D31}"/>
                </a:ext>
              </a:extLst>
            </p:cNvPr>
            <p:cNvGrpSpPr/>
            <p:nvPr/>
          </p:nvGrpSpPr>
          <p:grpSpPr>
            <a:xfrm>
              <a:off x="3713633" y="3402923"/>
              <a:ext cx="406167" cy="612162"/>
              <a:chOff x="1623508" y="3377523"/>
              <a:chExt cx="406167" cy="612162"/>
            </a:xfrm>
          </p:grpSpPr>
          <p:cxnSp>
            <p:nvCxnSpPr>
              <p:cNvPr id="47" name="直線單箭頭接點 46">
                <a:extLst>
                  <a:ext uri="{FF2B5EF4-FFF2-40B4-BE49-F238E27FC236}">
                    <a16:creationId xmlns:a16="http://schemas.microsoft.com/office/drawing/2014/main" id="{48985A4B-B39F-47F5-BD53-001A173020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7840" y="3638169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單箭頭接點 47">
                <a:extLst>
                  <a:ext uri="{FF2B5EF4-FFF2-40B4-BE49-F238E27FC236}">
                    <a16:creationId xmlns:a16="http://schemas.microsoft.com/office/drawing/2014/main" id="{C47EB01C-B5DA-4462-A780-28A1151F1F01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1853917" y="3376232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單箭頭接點 48">
                <a:extLst>
                  <a:ext uri="{FF2B5EF4-FFF2-40B4-BE49-F238E27FC236}">
                    <a16:creationId xmlns:a16="http://schemas.microsoft.com/office/drawing/2014/main" id="{3A4EF6DD-633A-4754-A564-458CE4187D5B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1623508" y="3377523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A3DDEC7D-5951-4626-9AA2-C48F9750B4E4}"/>
                </a:ext>
              </a:extLst>
            </p:cNvPr>
            <p:cNvSpPr/>
            <p:nvPr/>
          </p:nvSpPr>
          <p:spPr>
            <a:xfrm rot="5400000">
              <a:off x="3209209" y="2937129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2346EB5C-7882-4F48-8ADC-4B2EA763460F}"/>
                </a:ext>
              </a:extLst>
            </p:cNvPr>
            <p:cNvSpPr/>
            <p:nvPr/>
          </p:nvSpPr>
          <p:spPr>
            <a:xfrm rot="5400000">
              <a:off x="3688178" y="2937129"/>
              <a:ext cx="760287" cy="195209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8F4089D0-097D-4CF0-9EC9-C0AEB298E789}"/>
              </a:ext>
            </a:extLst>
          </p:cNvPr>
          <p:cNvGrpSpPr/>
          <p:nvPr/>
        </p:nvGrpSpPr>
        <p:grpSpPr>
          <a:xfrm>
            <a:off x="3668525" y="2651843"/>
            <a:ext cx="674178" cy="1360495"/>
            <a:chOff x="4532125" y="2667289"/>
            <a:chExt cx="674178" cy="1360495"/>
          </a:xfrm>
        </p:grpSpPr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5E5C63E5-EE47-4EDB-A5D0-F66FDA613AEA}"/>
                </a:ext>
              </a:extLst>
            </p:cNvPr>
            <p:cNvGrpSpPr/>
            <p:nvPr/>
          </p:nvGrpSpPr>
          <p:grpSpPr>
            <a:xfrm>
              <a:off x="4754010" y="3415622"/>
              <a:ext cx="406167" cy="612162"/>
              <a:chOff x="1623508" y="3377523"/>
              <a:chExt cx="406167" cy="612162"/>
            </a:xfrm>
          </p:grpSpPr>
          <p:cxnSp>
            <p:nvCxnSpPr>
              <p:cNvPr id="53" name="直線單箭頭接點 52">
                <a:extLst>
                  <a:ext uri="{FF2B5EF4-FFF2-40B4-BE49-F238E27FC236}">
                    <a16:creationId xmlns:a16="http://schemas.microsoft.com/office/drawing/2014/main" id="{8CE0C730-16F8-456A-96AF-A9110307E5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7840" y="3638169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單箭頭接點 53">
                <a:extLst>
                  <a:ext uri="{FF2B5EF4-FFF2-40B4-BE49-F238E27FC236}">
                    <a16:creationId xmlns:a16="http://schemas.microsoft.com/office/drawing/2014/main" id="{EE1F485A-389B-49C5-857F-6A0EDBE2B96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1853917" y="3376232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單箭頭接點 54">
                <a:extLst>
                  <a:ext uri="{FF2B5EF4-FFF2-40B4-BE49-F238E27FC236}">
                    <a16:creationId xmlns:a16="http://schemas.microsoft.com/office/drawing/2014/main" id="{B42A27C1-5BD9-4772-983B-C21CDF63605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1623508" y="3377523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F7E364C5-ECCA-48E1-9F06-1ADFE42A3178}"/>
                </a:ext>
              </a:extLst>
            </p:cNvPr>
            <p:cNvSpPr/>
            <p:nvPr/>
          </p:nvSpPr>
          <p:spPr>
            <a:xfrm rot="5400000">
              <a:off x="4249586" y="2949828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8325BCDC-D006-45BA-A80F-33BBB2BAE9E1}"/>
                </a:ext>
              </a:extLst>
            </p:cNvPr>
            <p:cNvSpPr/>
            <p:nvPr/>
          </p:nvSpPr>
          <p:spPr>
            <a:xfrm rot="5400000">
              <a:off x="4728555" y="2949828"/>
              <a:ext cx="760287" cy="195209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C15D6115-BF4E-40CD-9494-52B7AB3D3DEC}"/>
              </a:ext>
            </a:extLst>
          </p:cNvPr>
          <p:cNvSpPr/>
          <p:nvPr/>
        </p:nvSpPr>
        <p:spPr>
          <a:xfrm>
            <a:off x="444500" y="3920790"/>
            <a:ext cx="4127500" cy="1171047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ELMO</a:t>
            </a:r>
            <a:endParaRPr lang="zh-TW" altLang="en-US" sz="2800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1CBDED98-9E50-4C14-91AD-008981D032EF}"/>
              </a:ext>
            </a:extLst>
          </p:cNvPr>
          <p:cNvSpPr/>
          <p:nvPr/>
        </p:nvSpPr>
        <p:spPr>
          <a:xfrm rot="5400000">
            <a:off x="531012" y="1551299"/>
            <a:ext cx="760287" cy="195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DE4E0A05-F168-4E76-BE4B-11A5C943DCE1}"/>
              </a:ext>
            </a:extLst>
          </p:cNvPr>
          <p:cNvGrpSpPr/>
          <p:nvPr/>
        </p:nvGrpSpPr>
        <p:grpSpPr>
          <a:xfrm>
            <a:off x="781521" y="2082302"/>
            <a:ext cx="406167" cy="652455"/>
            <a:chOff x="561423" y="1690689"/>
            <a:chExt cx="406167" cy="652455"/>
          </a:xfrm>
        </p:grpSpPr>
        <p:cxnSp>
          <p:nvCxnSpPr>
            <p:cNvPr id="64" name="直線單箭頭接點 63">
              <a:extLst>
                <a:ext uri="{FF2B5EF4-FFF2-40B4-BE49-F238E27FC236}">
                  <a16:creationId xmlns:a16="http://schemas.microsoft.com/office/drawing/2014/main" id="{0F0E1C9A-F97E-48A4-AFF1-4DFD5A980B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358" y="169068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群組 66">
              <a:extLst>
                <a:ext uri="{FF2B5EF4-FFF2-40B4-BE49-F238E27FC236}">
                  <a16:creationId xmlns:a16="http://schemas.microsoft.com/office/drawing/2014/main" id="{155C67BD-4C86-48DC-90DF-6EFD019A63CA}"/>
                </a:ext>
              </a:extLst>
            </p:cNvPr>
            <p:cNvGrpSpPr/>
            <p:nvPr/>
          </p:nvGrpSpPr>
          <p:grpSpPr>
            <a:xfrm flipV="1">
              <a:off x="561423" y="1991628"/>
              <a:ext cx="406167" cy="351516"/>
              <a:chOff x="536023" y="2156728"/>
              <a:chExt cx="406167" cy="351516"/>
            </a:xfrm>
          </p:grpSpPr>
          <p:cxnSp>
            <p:nvCxnSpPr>
              <p:cNvPr id="65" name="直線單箭頭接點 64">
                <a:extLst>
                  <a:ext uri="{FF2B5EF4-FFF2-40B4-BE49-F238E27FC236}">
                    <a16:creationId xmlns:a16="http://schemas.microsoft.com/office/drawing/2014/main" id="{0DEF1F70-2C11-46F3-9C41-E22E5EADF7B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66432" y="2155437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單箭頭接點 65">
                <a:extLst>
                  <a:ext uri="{FF2B5EF4-FFF2-40B4-BE49-F238E27FC236}">
                    <a16:creationId xmlns:a16="http://schemas.microsoft.com/office/drawing/2014/main" id="{3E0B3574-41C3-4802-921A-A766C2751E2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536023" y="2156728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9086FB1E-7D5A-4820-A87E-2604AA2A263D}"/>
              </a:ext>
            </a:extLst>
          </p:cNvPr>
          <p:cNvGrpSpPr/>
          <p:nvPr/>
        </p:nvGrpSpPr>
        <p:grpSpPr>
          <a:xfrm>
            <a:off x="1835799" y="2071256"/>
            <a:ext cx="406167" cy="652455"/>
            <a:chOff x="561423" y="1690689"/>
            <a:chExt cx="406167" cy="652455"/>
          </a:xfrm>
        </p:grpSpPr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9A2043B8-B0F7-457A-AC2F-D2D837E489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358" y="169068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6A1FAFCF-105E-4CA3-B670-F20BE20E9B82}"/>
                </a:ext>
              </a:extLst>
            </p:cNvPr>
            <p:cNvGrpSpPr/>
            <p:nvPr/>
          </p:nvGrpSpPr>
          <p:grpSpPr>
            <a:xfrm flipV="1">
              <a:off x="561423" y="1991628"/>
              <a:ext cx="406167" cy="351516"/>
              <a:chOff x="536023" y="2156728"/>
              <a:chExt cx="406167" cy="351516"/>
            </a:xfrm>
          </p:grpSpPr>
          <p:cxnSp>
            <p:nvCxnSpPr>
              <p:cNvPr id="72" name="直線單箭頭接點 71">
                <a:extLst>
                  <a:ext uri="{FF2B5EF4-FFF2-40B4-BE49-F238E27FC236}">
                    <a16:creationId xmlns:a16="http://schemas.microsoft.com/office/drawing/2014/main" id="{0CED1189-43EC-48EC-9F6A-B32B37E05771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66432" y="2155437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單箭頭接點 72">
                <a:extLst>
                  <a:ext uri="{FF2B5EF4-FFF2-40B4-BE49-F238E27FC236}">
                    <a16:creationId xmlns:a16="http://schemas.microsoft.com/office/drawing/2014/main" id="{B285A48A-2510-4B68-A899-1E0A54E1C256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536023" y="2156728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30DF4EEA-AB7F-466E-B1B9-80288B6A62E8}"/>
              </a:ext>
            </a:extLst>
          </p:cNvPr>
          <p:cNvGrpSpPr/>
          <p:nvPr/>
        </p:nvGrpSpPr>
        <p:grpSpPr>
          <a:xfrm>
            <a:off x="2853317" y="2070036"/>
            <a:ext cx="406167" cy="652455"/>
            <a:chOff x="561423" y="1690689"/>
            <a:chExt cx="406167" cy="652455"/>
          </a:xfrm>
        </p:grpSpPr>
        <p:cxnSp>
          <p:nvCxnSpPr>
            <p:cNvPr id="75" name="直線單箭頭接點 74">
              <a:extLst>
                <a:ext uri="{FF2B5EF4-FFF2-40B4-BE49-F238E27FC236}">
                  <a16:creationId xmlns:a16="http://schemas.microsoft.com/office/drawing/2014/main" id="{8BAC9906-38B3-4E25-A7E9-17B9ACE97B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358" y="169068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BEA3C566-18EF-457E-B52C-F12BDC26CFFB}"/>
                </a:ext>
              </a:extLst>
            </p:cNvPr>
            <p:cNvGrpSpPr/>
            <p:nvPr/>
          </p:nvGrpSpPr>
          <p:grpSpPr>
            <a:xfrm flipV="1">
              <a:off x="561423" y="1991628"/>
              <a:ext cx="406167" cy="351516"/>
              <a:chOff x="536023" y="2156728"/>
              <a:chExt cx="406167" cy="351516"/>
            </a:xfrm>
          </p:grpSpPr>
          <p:cxnSp>
            <p:nvCxnSpPr>
              <p:cNvPr id="77" name="直線單箭頭接點 76">
                <a:extLst>
                  <a:ext uri="{FF2B5EF4-FFF2-40B4-BE49-F238E27FC236}">
                    <a16:creationId xmlns:a16="http://schemas.microsoft.com/office/drawing/2014/main" id="{14897A77-3AC6-4A7A-9564-ACE538C249E3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66432" y="2155437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單箭頭接點 77">
                <a:extLst>
                  <a:ext uri="{FF2B5EF4-FFF2-40B4-BE49-F238E27FC236}">
                    <a16:creationId xmlns:a16="http://schemas.microsoft.com/office/drawing/2014/main" id="{65ED7CF5-A270-4ACA-BE67-E24C2376111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536023" y="2156728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64DC1A5A-16C2-4E44-9A6D-4EF8C3064D47}"/>
              </a:ext>
            </a:extLst>
          </p:cNvPr>
          <p:cNvGrpSpPr/>
          <p:nvPr/>
        </p:nvGrpSpPr>
        <p:grpSpPr>
          <a:xfrm>
            <a:off x="3904564" y="2070036"/>
            <a:ext cx="406167" cy="652455"/>
            <a:chOff x="561423" y="1690689"/>
            <a:chExt cx="406167" cy="652455"/>
          </a:xfrm>
        </p:grpSpPr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818AA345-8E85-4B9F-B316-B4A7CAC8A9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358" y="169068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群組 80">
              <a:extLst>
                <a:ext uri="{FF2B5EF4-FFF2-40B4-BE49-F238E27FC236}">
                  <a16:creationId xmlns:a16="http://schemas.microsoft.com/office/drawing/2014/main" id="{2C1168C4-B6C3-452D-9E27-82E4EDEFC63F}"/>
                </a:ext>
              </a:extLst>
            </p:cNvPr>
            <p:cNvGrpSpPr/>
            <p:nvPr/>
          </p:nvGrpSpPr>
          <p:grpSpPr>
            <a:xfrm flipV="1">
              <a:off x="561423" y="1991628"/>
              <a:ext cx="406167" cy="351516"/>
              <a:chOff x="536023" y="2156728"/>
              <a:chExt cx="406167" cy="351516"/>
            </a:xfrm>
          </p:grpSpPr>
          <p:cxnSp>
            <p:nvCxnSpPr>
              <p:cNvPr id="82" name="直線單箭頭接點 81">
                <a:extLst>
                  <a:ext uri="{FF2B5EF4-FFF2-40B4-BE49-F238E27FC236}">
                    <a16:creationId xmlns:a16="http://schemas.microsoft.com/office/drawing/2014/main" id="{0CFF19BD-5E88-4192-9952-00C4EC244F5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66432" y="2155437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單箭頭接點 82">
                <a:extLst>
                  <a:ext uri="{FF2B5EF4-FFF2-40B4-BE49-F238E27FC236}">
                    <a16:creationId xmlns:a16="http://schemas.microsoft.com/office/drawing/2014/main" id="{57EC9EDE-4774-4DAE-9966-11E948DDD1E6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536023" y="2156728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F2BECA2B-CEB8-4FE9-A62D-FD1816BE1964}"/>
              </a:ext>
            </a:extLst>
          </p:cNvPr>
          <p:cNvSpPr/>
          <p:nvPr/>
        </p:nvSpPr>
        <p:spPr>
          <a:xfrm rot="5400000">
            <a:off x="1588460" y="1551299"/>
            <a:ext cx="760287" cy="195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3ECBB6D2-9DC9-4A1B-A1C1-33DDCECCDC02}"/>
              </a:ext>
            </a:extLst>
          </p:cNvPr>
          <p:cNvSpPr/>
          <p:nvPr/>
        </p:nvSpPr>
        <p:spPr>
          <a:xfrm rot="5400000">
            <a:off x="2602694" y="1562349"/>
            <a:ext cx="760287" cy="195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480D2E21-86AB-4A3C-962D-7C010C1C23D4}"/>
              </a:ext>
            </a:extLst>
          </p:cNvPr>
          <p:cNvSpPr/>
          <p:nvPr/>
        </p:nvSpPr>
        <p:spPr>
          <a:xfrm rot="5400000">
            <a:off x="3644525" y="1575049"/>
            <a:ext cx="760287" cy="195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7EFE9B0D-D048-425E-B355-6808FBD33AC1}"/>
              </a:ext>
            </a:extLst>
          </p:cNvPr>
          <p:cNvSpPr/>
          <p:nvPr/>
        </p:nvSpPr>
        <p:spPr>
          <a:xfrm rot="5400000">
            <a:off x="4960282" y="2981880"/>
            <a:ext cx="760287" cy="195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12E7183F-E0F0-4A33-BAC3-24B57ED7763F}"/>
              </a:ext>
            </a:extLst>
          </p:cNvPr>
          <p:cNvSpPr/>
          <p:nvPr/>
        </p:nvSpPr>
        <p:spPr>
          <a:xfrm rot="5400000">
            <a:off x="6507700" y="2975356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BFF2E8C1-CC77-4701-8424-8D320AFABDC0}"/>
              </a:ext>
            </a:extLst>
          </p:cNvPr>
          <p:cNvSpPr/>
          <p:nvPr/>
        </p:nvSpPr>
        <p:spPr>
          <a:xfrm rot="5400000">
            <a:off x="8142369" y="2975356"/>
            <a:ext cx="760287" cy="1952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7C70AAC7-D86A-4A07-B289-452CC952A9A7}"/>
              </a:ext>
            </a:extLst>
          </p:cNvPr>
          <p:cNvSpPr txBox="1"/>
          <p:nvPr/>
        </p:nvSpPr>
        <p:spPr>
          <a:xfrm>
            <a:off x="5931900" y="3836478"/>
            <a:ext cx="3752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Learned with the </a:t>
            </a:r>
            <a:br>
              <a:rPr lang="en-US" altLang="zh-TW" sz="2800" dirty="0"/>
            </a:br>
            <a:r>
              <a:rPr lang="en-US" altLang="zh-TW" sz="2800" dirty="0"/>
              <a:t>down stream tasks</a:t>
            </a:r>
            <a:endParaRPr lang="zh-TW" altLang="en-US" sz="2800" dirty="0"/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67F3B003-402A-4ADF-A2BD-D46621B28393}"/>
              </a:ext>
            </a:extLst>
          </p:cNvPr>
          <p:cNvSpPr txBox="1"/>
          <p:nvPr/>
        </p:nvSpPr>
        <p:spPr>
          <a:xfrm>
            <a:off x="5348763" y="2868007"/>
            <a:ext cx="109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=</a:t>
            </a:r>
            <a:endParaRPr lang="zh-TW" alt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9" name="文字方塊 98">
                <a:extLst>
                  <a:ext uri="{FF2B5EF4-FFF2-40B4-BE49-F238E27FC236}">
                    <a16:creationId xmlns:a16="http://schemas.microsoft.com/office/drawing/2014/main" id="{23BFC41A-E874-4203-B414-B0C4C07109A2}"/>
                  </a:ext>
                </a:extLst>
              </p:cNvPr>
              <p:cNvSpPr txBox="1"/>
              <p:nvPr/>
            </p:nvSpPr>
            <p:spPr>
              <a:xfrm>
                <a:off x="6318118" y="2875435"/>
                <a:ext cx="4554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>
          <p:sp>
            <p:nvSpPr>
              <p:cNvPr id="99" name="文字方塊 98">
                <a:extLst>
                  <a:ext uri="{FF2B5EF4-FFF2-40B4-BE49-F238E27FC236}">
                    <a16:creationId xmlns:a16="http://schemas.microsoft.com/office/drawing/2014/main" id="{23BFC41A-E874-4203-B414-B0C4C0710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118" y="2875435"/>
                <a:ext cx="455446" cy="430887"/>
              </a:xfrm>
              <a:prstGeom prst="rect">
                <a:avLst/>
              </a:prstGeom>
              <a:blipFill>
                <a:blip r:embed="rId2"/>
                <a:stretch>
                  <a:fillRect l="-10811" r="-5405" b="-142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文字方塊 99">
            <a:extLst>
              <a:ext uri="{FF2B5EF4-FFF2-40B4-BE49-F238E27FC236}">
                <a16:creationId xmlns:a16="http://schemas.microsoft.com/office/drawing/2014/main" id="{AA9D9921-93F6-4186-B2FF-1E20C2225D80}"/>
              </a:ext>
            </a:extLst>
          </p:cNvPr>
          <p:cNvSpPr txBox="1"/>
          <p:nvPr/>
        </p:nvSpPr>
        <p:spPr>
          <a:xfrm>
            <a:off x="6940903" y="2829268"/>
            <a:ext cx="109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+</a:t>
            </a:r>
            <a:endParaRPr lang="zh-TW" alt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0FAED147-68DA-4844-95DB-E36820BE7B17}"/>
                  </a:ext>
                </a:extLst>
              </p:cNvPr>
              <p:cNvSpPr txBox="1"/>
              <p:nvPr/>
            </p:nvSpPr>
            <p:spPr>
              <a:xfrm>
                <a:off x="7918662" y="2864042"/>
                <a:ext cx="46371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0FAED147-68DA-4844-95DB-E36820BE7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662" y="2864042"/>
                <a:ext cx="463717" cy="430887"/>
              </a:xfrm>
              <a:prstGeom prst="rect">
                <a:avLst/>
              </a:prstGeom>
              <a:blipFill>
                <a:blip r:embed="rId3"/>
                <a:stretch>
                  <a:fillRect l="-8108" r="-8108" b="-142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31B590EC-453E-45E2-9145-2D07361FAE92}"/>
              </a:ext>
            </a:extLst>
          </p:cNvPr>
          <p:cNvCxnSpPr/>
          <p:nvPr/>
        </p:nvCxnSpPr>
        <p:spPr>
          <a:xfrm>
            <a:off x="6511720" y="3378527"/>
            <a:ext cx="0" cy="5201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單箭頭接點 103">
            <a:extLst>
              <a:ext uri="{FF2B5EF4-FFF2-40B4-BE49-F238E27FC236}">
                <a16:creationId xmlns:a16="http://schemas.microsoft.com/office/drawing/2014/main" id="{F2F082AD-3866-4E3D-8F5A-5EA9E2BEC392}"/>
              </a:ext>
            </a:extLst>
          </p:cNvPr>
          <p:cNvCxnSpPr/>
          <p:nvPr/>
        </p:nvCxnSpPr>
        <p:spPr>
          <a:xfrm>
            <a:off x="8117624" y="3340427"/>
            <a:ext cx="0" cy="5201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B16B9102-D1C9-1949-8AD4-F3755CA062DF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7" name="Slide Number Placeholder 3">
            <a:extLst>
              <a:ext uri="{FF2B5EF4-FFF2-40B4-BE49-F238E27FC236}">
                <a16:creationId xmlns:a16="http://schemas.microsoft.com/office/drawing/2014/main" id="{C3E7DE03-B235-564D-9F0B-E34C475C4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0261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6470" y="222678"/>
            <a:ext cx="7362824" cy="505454"/>
          </a:xfrm>
          <a:prstGeom prst="rect">
            <a:avLst/>
          </a:prstGeom>
        </p:spPr>
        <p:txBody>
          <a:bodyPr vert="horz" wrap="square" lIns="0" tIns="1288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01"/>
              </a:spcBef>
            </a:pPr>
            <a:r>
              <a:rPr spc="-4" dirty="0" err="1"/>
              <a:t>ELMo’s</a:t>
            </a:r>
            <a:r>
              <a:rPr spc="-4" dirty="0"/>
              <a:t> </a:t>
            </a:r>
            <a:r>
              <a:rPr lang="de-DE" spc="4" dirty="0"/>
              <a:t>b</a:t>
            </a:r>
            <a:r>
              <a:rPr spc="4" dirty="0" err="1"/>
              <a:t>idirectional</a:t>
            </a:r>
            <a:r>
              <a:rPr spc="4" dirty="0"/>
              <a:t> language</a:t>
            </a:r>
            <a:r>
              <a:rPr spc="-4" dirty="0"/>
              <a:t> </a:t>
            </a:r>
            <a:r>
              <a:rPr spc="4" dirty="0"/>
              <a:t>models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308760" y="1598703"/>
            <a:ext cx="220252" cy="1095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78944" y="2204864"/>
            <a:ext cx="229160" cy="114299"/>
          </a:xfrm>
          <a:custGeom>
            <a:avLst/>
            <a:gdLst/>
            <a:ahLst/>
            <a:cxnLst/>
            <a:rect l="l" t="t" r="r" b="b"/>
            <a:pathLst>
              <a:path w="259714" h="129539">
                <a:moveTo>
                  <a:pt x="181057" y="0"/>
                </a:moveTo>
                <a:lnTo>
                  <a:pt x="174462" y="6266"/>
                </a:lnTo>
                <a:lnTo>
                  <a:pt x="180403" y="14506"/>
                </a:lnTo>
                <a:lnTo>
                  <a:pt x="187118" y="22715"/>
                </a:lnTo>
                <a:lnTo>
                  <a:pt x="194265" y="30615"/>
                </a:lnTo>
                <a:lnTo>
                  <a:pt x="204802" y="41225"/>
                </a:lnTo>
                <a:lnTo>
                  <a:pt x="206122" y="43204"/>
                </a:lnTo>
                <a:lnTo>
                  <a:pt x="206122" y="49470"/>
                </a:lnTo>
                <a:lnTo>
                  <a:pt x="200845" y="53427"/>
                </a:lnTo>
                <a:lnTo>
                  <a:pt x="0" y="53427"/>
                </a:lnTo>
                <a:lnTo>
                  <a:pt x="0" y="75194"/>
                </a:lnTo>
                <a:lnTo>
                  <a:pt x="203154" y="75194"/>
                </a:lnTo>
                <a:lnTo>
                  <a:pt x="205792" y="78492"/>
                </a:lnTo>
                <a:lnTo>
                  <a:pt x="205792" y="84428"/>
                </a:lnTo>
                <a:lnTo>
                  <a:pt x="204143" y="88056"/>
                </a:lnTo>
                <a:lnTo>
                  <a:pt x="201175" y="91024"/>
                </a:lnTo>
                <a:lnTo>
                  <a:pt x="193842" y="98754"/>
                </a:lnTo>
                <a:lnTo>
                  <a:pt x="186788" y="106607"/>
                </a:lnTo>
                <a:lnTo>
                  <a:pt x="180166" y="114584"/>
                </a:lnTo>
                <a:lnTo>
                  <a:pt x="174132" y="122684"/>
                </a:lnTo>
                <a:lnTo>
                  <a:pt x="180728" y="128950"/>
                </a:lnTo>
                <a:lnTo>
                  <a:pt x="197723" y="110435"/>
                </a:lnTo>
                <a:lnTo>
                  <a:pt x="216263" y="93126"/>
                </a:lnTo>
                <a:lnTo>
                  <a:pt x="236659" y="77982"/>
                </a:lnTo>
                <a:lnTo>
                  <a:pt x="259219" y="65959"/>
                </a:lnTo>
                <a:lnTo>
                  <a:pt x="259219" y="62661"/>
                </a:lnTo>
                <a:lnTo>
                  <a:pt x="236664" y="50784"/>
                </a:lnTo>
                <a:lnTo>
                  <a:pt x="216304" y="35660"/>
                </a:lnTo>
                <a:lnTo>
                  <a:pt x="197862" y="18371"/>
                </a:lnTo>
                <a:lnTo>
                  <a:pt x="181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69972" y="3458717"/>
            <a:ext cx="229160" cy="114299"/>
          </a:xfrm>
          <a:custGeom>
            <a:avLst/>
            <a:gdLst/>
            <a:ahLst/>
            <a:cxnLst/>
            <a:rect l="l" t="t" r="r" b="b"/>
            <a:pathLst>
              <a:path w="259714" h="129539">
                <a:moveTo>
                  <a:pt x="78491" y="0"/>
                </a:moveTo>
                <a:lnTo>
                  <a:pt x="61496" y="18515"/>
                </a:lnTo>
                <a:lnTo>
                  <a:pt x="42956" y="35824"/>
                </a:lnTo>
                <a:lnTo>
                  <a:pt x="22560" y="50969"/>
                </a:lnTo>
                <a:lnTo>
                  <a:pt x="0" y="62992"/>
                </a:lnTo>
                <a:lnTo>
                  <a:pt x="0" y="66288"/>
                </a:lnTo>
                <a:lnTo>
                  <a:pt x="22555" y="78167"/>
                </a:lnTo>
                <a:lnTo>
                  <a:pt x="42914" y="93291"/>
                </a:lnTo>
                <a:lnTo>
                  <a:pt x="61357" y="110580"/>
                </a:lnTo>
                <a:lnTo>
                  <a:pt x="78162" y="128950"/>
                </a:lnTo>
                <a:lnTo>
                  <a:pt x="84757" y="122684"/>
                </a:lnTo>
                <a:lnTo>
                  <a:pt x="78815" y="114445"/>
                </a:lnTo>
                <a:lnTo>
                  <a:pt x="72101" y="106236"/>
                </a:lnTo>
                <a:lnTo>
                  <a:pt x="64954" y="98336"/>
                </a:lnTo>
                <a:lnTo>
                  <a:pt x="54416" y="87726"/>
                </a:lnTo>
                <a:lnTo>
                  <a:pt x="53097" y="85747"/>
                </a:lnTo>
                <a:lnTo>
                  <a:pt x="53097" y="79481"/>
                </a:lnTo>
                <a:lnTo>
                  <a:pt x="58374" y="75524"/>
                </a:lnTo>
                <a:lnTo>
                  <a:pt x="259219" y="75524"/>
                </a:lnTo>
                <a:lnTo>
                  <a:pt x="259219" y="53757"/>
                </a:lnTo>
                <a:lnTo>
                  <a:pt x="56065" y="53757"/>
                </a:lnTo>
                <a:lnTo>
                  <a:pt x="53427" y="50459"/>
                </a:lnTo>
                <a:lnTo>
                  <a:pt x="53427" y="44522"/>
                </a:lnTo>
                <a:lnTo>
                  <a:pt x="55076" y="40895"/>
                </a:lnTo>
                <a:lnTo>
                  <a:pt x="58044" y="37927"/>
                </a:lnTo>
                <a:lnTo>
                  <a:pt x="65377" y="30197"/>
                </a:lnTo>
                <a:lnTo>
                  <a:pt x="72431" y="22344"/>
                </a:lnTo>
                <a:lnTo>
                  <a:pt x="79053" y="14367"/>
                </a:lnTo>
                <a:lnTo>
                  <a:pt x="85087" y="6266"/>
                </a:lnTo>
                <a:lnTo>
                  <a:pt x="784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539552" y="1056155"/>
            <a:ext cx="7259742" cy="3790162"/>
          </a:xfrm>
          <a:prstGeom prst="rect">
            <a:avLst/>
          </a:prstGeom>
        </p:spPr>
        <p:txBody>
          <a:bodyPr vert="horz" wrap="square" lIns="0" tIns="8404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61950" marR="203958" indent="-352425">
              <a:lnSpc>
                <a:spcPct val="100699"/>
              </a:lnSpc>
              <a:spcBef>
                <a:spcPts val="66"/>
              </a:spcBef>
            </a:pPr>
            <a:r>
              <a:rPr sz="2000" spc="-4" dirty="0"/>
              <a:t>The </a:t>
            </a:r>
            <a:r>
              <a:rPr sz="2000" spc="-4" dirty="0">
                <a:solidFill>
                  <a:srgbClr val="0B05FF"/>
                </a:solidFill>
              </a:rPr>
              <a:t>forward LM </a:t>
            </a:r>
            <a:r>
              <a:rPr sz="2000" spc="-4" dirty="0"/>
              <a:t>is a deep LSTM that goes over the sequence  from start to end to predict token t</a:t>
            </a:r>
            <a:r>
              <a:rPr sz="1800" i="1" spc="-6" baseline="-6944" dirty="0">
                <a:latin typeface="Helvetica"/>
                <a:cs typeface="Helvetica"/>
              </a:rPr>
              <a:t>k </a:t>
            </a:r>
            <a:r>
              <a:rPr sz="1800" spc="-4" dirty="0"/>
              <a:t>based on the prefix</a:t>
            </a:r>
            <a:r>
              <a:rPr sz="1800" spc="57" dirty="0"/>
              <a:t> </a:t>
            </a:r>
            <a:r>
              <a:rPr sz="1800" spc="-4" dirty="0"/>
              <a:t>t</a:t>
            </a:r>
            <a:r>
              <a:rPr sz="1800" spc="-6" baseline="-6944" dirty="0"/>
              <a:t>1</a:t>
            </a:r>
            <a:r>
              <a:rPr sz="1800" spc="-4" dirty="0"/>
              <a:t>…t</a:t>
            </a:r>
            <a:r>
              <a:rPr sz="1800" spc="-6" baseline="-6944" dirty="0"/>
              <a:t>k-1</a:t>
            </a:r>
            <a:r>
              <a:rPr sz="1800" spc="-4" dirty="0"/>
              <a:t>:</a:t>
            </a:r>
            <a:br>
              <a:rPr lang="de-DE" sz="1800" dirty="0">
                <a:latin typeface="Helvetica"/>
              </a:rPr>
            </a:br>
            <a:r>
              <a:rPr lang="de-DE" sz="1800" dirty="0">
                <a:latin typeface="Helvetica"/>
              </a:rPr>
              <a:t>		    </a:t>
            </a:r>
            <a:r>
              <a:rPr sz="1800" i="1" spc="-18" dirty="0">
                <a:latin typeface="STIXGeneral"/>
                <a:cs typeface="STIXGeneral"/>
              </a:rPr>
              <a:t>p</a:t>
            </a:r>
            <a:r>
              <a:rPr sz="1800" spc="-18" dirty="0">
                <a:latin typeface="STIXGeneral"/>
                <a:cs typeface="STIXGeneral"/>
              </a:rPr>
              <a:t>(</a:t>
            </a:r>
            <a:r>
              <a:rPr sz="1800" i="1" spc="-18" dirty="0">
                <a:latin typeface="STIXGeneral"/>
                <a:cs typeface="STIXGeneral"/>
              </a:rPr>
              <a:t>t</a:t>
            </a:r>
            <a:r>
              <a:rPr sz="1800" i="1" spc="-26" baseline="-20634" dirty="0">
                <a:latin typeface="STIXGeneral"/>
                <a:cs typeface="STIXGeneral"/>
              </a:rPr>
              <a:t>k</a:t>
            </a:r>
            <a:r>
              <a:rPr sz="1800" i="1" spc="-218" baseline="-20634" dirty="0">
                <a:latin typeface="STIXGeneral"/>
                <a:cs typeface="STIXGeneral"/>
              </a:rPr>
              <a:t> </a:t>
            </a:r>
            <a:r>
              <a:rPr sz="1800" dirty="0">
                <a:latin typeface="STIXVariants"/>
                <a:cs typeface="STIXVariants"/>
              </a:rPr>
              <a:t>|</a:t>
            </a:r>
            <a:r>
              <a:rPr sz="1800" spc="-309" dirty="0">
                <a:latin typeface="STIXVariants"/>
                <a:cs typeface="STIXVariants"/>
              </a:rPr>
              <a:t> </a:t>
            </a:r>
            <a:r>
              <a:rPr sz="1800" i="1" spc="-26" dirty="0">
                <a:latin typeface="STIXGeneral"/>
                <a:cs typeface="STIXGeneral"/>
              </a:rPr>
              <a:t>t</a:t>
            </a:r>
            <a:r>
              <a:rPr sz="1800" spc="-39" baseline="-20634" dirty="0">
                <a:latin typeface="STIXGeneral"/>
                <a:cs typeface="STIXGeneral"/>
              </a:rPr>
              <a:t>1</a:t>
            </a:r>
            <a:r>
              <a:rPr sz="1800" spc="-26" dirty="0">
                <a:latin typeface="STIXGeneral"/>
                <a:cs typeface="STIXGeneral"/>
              </a:rPr>
              <a:t>,</a:t>
            </a:r>
            <a:r>
              <a:rPr sz="1800" spc="-185" dirty="0">
                <a:latin typeface="STIXGeneral"/>
                <a:cs typeface="STIXGeneral"/>
              </a:rPr>
              <a:t> </a:t>
            </a:r>
            <a:r>
              <a:rPr sz="1800" dirty="0">
                <a:latin typeface="STIXGeneral"/>
                <a:cs typeface="STIXGeneral"/>
              </a:rPr>
              <a:t>…,</a:t>
            </a:r>
            <a:r>
              <a:rPr sz="1800" spc="-185" dirty="0">
                <a:latin typeface="STIXGeneral"/>
                <a:cs typeface="STIXGeneral"/>
              </a:rPr>
              <a:t> </a:t>
            </a:r>
            <a:r>
              <a:rPr sz="1800" i="1" spc="-9" dirty="0">
                <a:latin typeface="STIXGeneral"/>
                <a:cs typeface="STIXGeneral"/>
              </a:rPr>
              <a:t>t</a:t>
            </a:r>
            <a:r>
              <a:rPr sz="1800" i="1" spc="-13" baseline="-20634" dirty="0">
                <a:latin typeface="STIXGeneral"/>
                <a:cs typeface="STIXGeneral"/>
              </a:rPr>
              <a:t>k</a:t>
            </a:r>
            <a:r>
              <a:rPr sz="1800" spc="-13" baseline="-20634" dirty="0">
                <a:latin typeface="STIXGeneral"/>
                <a:cs typeface="STIXGeneral"/>
              </a:rPr>
              <a:t>−1</a:t>
            </a:r>
            <a:r>
              <a:rPr sz="1800" spc="-9" dirty="0">
                <a:latin typeface="STIXGeneral"/>
                <a:cs typeface="STIXGeneral"/>
              </a:rPr>
              <a:t>;</a:t>
            </a:r>
            <a:r>
              <a:rPr sz="1800" spc="-190" dirty="0">
                <a:latin typeface="STIXGeneral"/>
                <a:cs typeface="STIXGeneral"/>
              </a:rPr>
              <a:t> </a:t>
            </a:r>
            <a:r>
              <a:rPr sz="1800" dirty="0">
                <a:latin typeface="STIXGeneral"/>
                <a:cs typeface="STIXGeneral"/>
              </a:rPr>
              <a:t>Θ</a:t>
            </a:r>
            <a:r>
              <a:rPr sz="1800" i="1" baseline="-20634" dirty="0">
                <a:latin typeface="STIXGeneral"/>
                <a:cs typeface="STIXGeneral"/>
              </a:rPr>
              <a:t>x</a:t>
            </a:r>
            <a:r>
              <a:rPr sz="1800" dirty="0">
                <a:latin typeface="STIXGeneral"/>
                <a:cs typeface="STIXGeneral"/>
              </a:rPr>
              <a:t>,</a:t>
            </a:r>
            <a:r>
              <a:rPr sz="1800" spc="-115" dirty="0">
                <a:latin typeface="STIXGeneral"/>
                <a:cs typeface="STIXGeneral"/>
              </a:rPr>
              <a:t> </a:t>
            </a:r>
            <a:r>
              <a:rPr sz="1800" spc="22" dirty="0">
                <a:latin typeface="STIXGeneral"/>
                <a:cs typeface="STIXGeneral"/>
              </a:rPr>
              <a:t>Θ</a:t>
            </a:r>
            <a:r>
              <a:rPr sz="1800" i="1" spc="33" baseline="-20634" dirty="0">
                <a:latin typeface="STIXGeneral"/>
                <a:cs typeface="STIXGeneral"/>
              </a:rPr>
              <a:t>LSTM</a:t>
            </a:r>
            <a:r>
              <a:rPr sz="1800" spc="22" dirty="0">
                <a:latin typeface="STIXGeneral"/>
                <a:cs typeface="STIXGeneral"/>
              </a:rPr>
              <a:t>,</a:t>
            </a:r>
            <a:r>
              <a:rPr sz="1800" spc="-185" dirty="0">
                <a:latin typeface="STIXGeneral"/>
                <a:cs typeface="STIXGeneral"/>
              </a:rPr>
              <a:t> </a:t>
            </a:r>
            <a:r>
              <a:rPr sz="1800" dirty="0">
                <a:latin typeface="STIXGeneral"/>
                <a:cs typeface="STIXGeneral"/>
              </a:rPr>
              <a:t>Θ</a:t>
            </a:r>
            <a:r>
              <a:rPr sz="1800" i="1" baseline="-20634" dirty="0">
                <a:latin typeface="STIXGeneral"/>
                <a:cs typeface="STIXGeneral"/>
              </a:rPr>
              <a:t>s</a:t>
            </a:r>
            <a:r>
              <a:rPr sz="1800" dirty="0">
                <a:latin typeface="STIXGeneral"/>
                <a:cs typeface="STIXGeneral"/>
              </a:rPr>
              <a:t>)</a:t>
            </a:r>
          </a:p>
          <a:p>
            <a:pPr marL="361950" indent="-352425">
              <a:spcBef>
                <a:spcPts val="2660"/>
              </a:spcBef>
            </a:pPr>
            <a:r>
              <a:rPr sz="2000" spc="13" dirty="0"/>
              <a:t>Parameters: token </a:t>
            </a:r>
            <a:r>
              <a:rPr sz="2000" spc="18" dirty="0"/>
              <a:t>embeddings </a:t>
            </a:r>
            <a:r>
              <a:rPr sz="2000" spc="-4" dirty="0">
                <a:latin typeface="STIXGeneral"/>
                <a:cs typeface="STIXGeneral"/>
              </a:rPr>
              <a:t>Θ</a:t>
            </a:r>
            <a:r>
              <a:rPr sz="2000" i="1" spc="-6" baseline="-19519" dirty="0">
                <a:latin typeface="STIXGeneral"/>
                <a:cs typeface="STIXGeneral"/>
              </a:rPr>
              <a:t>x</a:t>
            </a:r>
            <a:r>
              <a:rPr sz="2000" i="1" spc="184" baseline="-19519" dirty="0">
                <a:latin typeface="STIXGeneral"/>
                <a:cs typeface="STIXGeneral"/>
              </a:rPr>
              <a:t> </a:t>
            </a:r>
            <a:r>
              <a:rPr sz="2000" spc="18" dirty="0"/>
              <a:t>LSTM</a:t>
            </a:r>
            <a:r>
              <a:rPr sz="2000" spc="93" dirty="0"/>
              <a:t> </a:t>
            </a:r>
            <a:r>
              <a:rPr sz="2000" spc="9" dirty="0">
                <a:latin typeface="STIXGeneral"/>
                <a:cs typeface="STIXGeneral"/>
              </a:rPr>
              <a:t>Θ</a:t>
            </a:r>
            <a:r>
              <a:rPr sz="2000" i="1" spc="13" baseline="-19519" dirty="0">
                <a:latin typeface="STIXGeneral"/>
                <a:cs typeface="STIXGeneral"/>
              </a:rPr>
              <a:t>LSTM</a:t>
            </a:r>
            <a:r>
              <a:rPr lang="de-DE" sz="2000" i="1" spc="13" baseline="-19519" dirty="0">
                <a:latin typeface="STIXGeneral"/>
                <a:cs typeface="STIXGeneral"/>
              </a:rPr>
              <a:t> </a:t>
            </a:r>
            <a:r>
              <a:rPr sz="2000" spc="13" dirty="0" err="1"/>
              <a:t>softmax</a:t>
            </a:r>
            <a:r>
              <a:rPr sz="2000" spc="4" dirty="0"/>
              <a:t> </a:t>
            </a:r>
            <a:r>
              <a:rPr sz="2000" spc="-4" dirty="0">
                <a:latin typeface="STIXGeneral"/>
                <a:cs typeface="STIXGeneral"/>
              </a:rPr>
              <a:t>Θ</a:t>
            </a:r>
            <a:r>
              <a:rPr sz="2000" i="1" spc="-6" baseline="-19519" dirty="0">
                <a:latin typeface="STIXGeneral"/>
                <a:cs typeface="STIXGeneral"/>
              </a:rPr>
              <a:t>s</a:t>
            </a:r>
            <a:endParaRPr sz="2000" baseline="-19519" dirty="0">
              <a:latin typeface="STIXGeneral"/>
              <a:cs typeface="STIXGeneral"/>
            </a:endParaRPr>
          </a:p>
          <a:p>
            <a:pPr marL="361950" marR="4483" indent="-352425">
              <a:lnSpc>
                <a:spcPct val="107300"/>
              </a:lnSpc>
              <a:spcBef>
                <a:spcPts val="2074"/>
              </a:spcBef>
            </a:pPr>
            <a:r>
              <a:rPr sz="2000" spc="-4" dirty="0"/>
              <a:t>The </a:t>
            </a:r>
            <a:r>
              <a:rPr sz="2000" spc="-4" dirty="0">
                <a:solidFill>
                  <a:srgbClr val="0B05FF"/>
                </a:solidFill>
              </a:rPr>
              <a:t>backward LM </a:t>
            </a:r>
            <a:r>
              <a:rPr sz="2000" spc="-4" dirty="0"/>
              <a:t>is a deep LSTM that goes over the sequence  from end to start to predict token t</a:t>
            </a:r>
            <a:r>
              <a:rPr sz="1800" i="1" spc="-6" baseline="-6944" dirty="0">
                <a:latin typeface="Helvetica"/>
                <a:cs typeface="Helvetica"/>
              </a:rPr>
              <a:t>k </a:t>
            </a:r>
            <a:r>
              <a:rPr sz="1800" spc="-4" dirty="0"/>
              <a:t>based on the suffix t</a:t>
            </a:r>
            <a:r>
              <a:rPr sz="1800" i="1" spc="-6" baseline="-6944" dirty="0">
                <a:latin typeface="Helvetica"/>
                <a:cs typeface="Helvetica"/>
              </a:rPr>
              <a:t>k</a:t>
            </a:r>
            <a:r>
              <a:rPr sz="1800" spc="-6" baseline="-6944" dirty="0"/>
              <a:t>+1</a:t>
            </a:r>
            <a:r>
              <a:rPr sz="1800" spc="-4" dirty="0"/>
              <a:t>…t</a:t>
            </a:r>
            <a:r>
              <a:rPr sz="1800" i="1" spc="-6" baseline="-6944" dirty="0">
                <a:latin typeface="Helvetica"/>
                <a:cs typeface="Helvetica"/>
              </a:rPr>
              <a:t>N</a:t>
            </a:r>
            <a:r>
              <a:rPr sz="1800" spc="-4" dirty="0"/>
              <a:t>:  </a:t>
            </a:r>
            <a:br>
              <a:rPr lang="de-DE" sz="1800" spc="-4" dirty="0"/>
            </a:br>
            <a:r>
              <a:rPr lang="de-DE" sz="1800" spc="-4" dirty="0"/>
              <a:t>		</a:t>
            </a:r>
            <a:r>
              <a:rPr sz="1800" i="1" spc="-26" dirty="0">
                <a:latin typeface="STIXGeneral"/>
                <a:cs typeface="STIXGeneral"/>
              </a:rPr>
              <a:t>p</a:t>
            </a:r>
            <a:r>
              <a:rPr sz="1800" spc="-26" dirty="0">
                <a:latin typeface="STIXGeneral"/>
                <a:cs typeface="STIXGeneral"/>
              </a:rPr>
              <a:t>(</a:t>
            </a:r>
            <a:r>
              <a:rPr sz="1800" i="1" spc="-26" dirty="0">
                <a:latin typeface="STIXGeneral"/>
                <a:cs typeface="STIXGeneral"/>
              </a:rPr>
              <a:t>t</a:t>
            </a:r>
            <a:r>
              <a:rPr sz="2000" i="1" spc="-39" baseline="-19519" dirty="0">
                <a:latin typeface="STIXGeneral"/>
                <a:cs typeface="STIXGeneral"/>
              </a:rPr>
              <a:t>k</a:t>
            </a:r>
            <a:r>
              <a:rPr sz="2000" i="1" spc="-238" baseline="-19519" dirty="0">
                <a:latin typeface="STIXGeneral"/>
                <a:cs typeface="STIXGeneral"/>
              </a:rPr>
              <a:t> </a:t>
            </a:r>
            <a:r>
              <a:rPr sz="1800" spc="-4" dirty="0">
                <a:latin typeface="STIXVariants"/>
                <a:cs typeface="STIXVariants"/>
              </a:rPr>
              <a:t>|</a:t>
            </a:r>
            <a:r>
              <a:rPr sz="1800" spc="-322" dirty="0">
                <a:latin typeface="STIXVariants"/>
                <a:cs typeface="STIXVariants"/>
              </a:rPr>
              <a:t> </a:t>
            </a:r>
            <a:r>
              <a:rPr sz="1800" i="1" spc="-22" dirty="0">
                <a:latin typeface="STIXGeneral"/>
                <a:cs typeface="STIXGeneral"/>
              </a:rPr>
              <a:t>t</a:t>
            </a:r>
            <a:r>
              <a:rPr sz="2000" i="1" spc="-33" baseline="-19519" dirty="0">
                <a:latin typeface="STIXGeneral"/>
                <a:cs typeface="STIXGeneral"/>
              </a:rPr>
              <a:t>k</a:t>
            </a:r>
            <a:r>
              <a:rPr sz="2000" spc="-33" baseline="-19519" dirty="0">
                <a:latin typeface="STIXGeneral"/>
                <a:cs typeface="STIXGeneral"/>
              </a:rPr>
              <a:t>+1</a:t>
            </a:r>
            <a:r>
              <a:rPr sz="1800" spc="-22" dirty="0">
                <a:latin typeface="STIXGeneral"/>
                <a:cs typeface="STIXGeneral"/>
              </a:rPr>
              <a:t>,</a:t>
            </a:r>
            <a:r>
              <a:rPr sz="1800" spc="-194" dirty="0">
                <a:latin typeface="STIXGeneral"/>
                <a:cs typeface="STIXGeneral"/>
              </a:rPr>
              <a:t> </a:t>
            </a:r>
            <a:r>
              <a:rPr sz="1800" spc="-4" dirty="0">
                <a:latin typeface="STIXGeneral"/>
                <a:cs typeface="STIXGeneral"/>
              </a:rPr>
              <a:t>…,</a:t>
            </a:r>
            <a:r>
              <a:rPr sz="1800" spc="-194" dirty="0">
                <a:latin typeface="STIXGeneral"/>
                <a:cs typeface="STIXGeneral"/>
              </a:rPr>
              <a:t> </a:t>
            </a:r>
            <a:r>
              <a:rPr sz="1800" i="1" spc="-31" dirty="0">
                <a:latin typeface="STIXGeneral"/>
                <a:cs typeface="STIXGeneral"/>
              </a:rPr>
              <a:t>t</a:t>
            </a:r>
            <a:r>
              <a:rPr sz="2000" i="1" spc="-46" baseline="-19519" dirty="0">
                <a:latin typeface="STIXGeneral"/>
                <a:cs typeface="STIXGeneral"/>
              </a:rPr>
              <a:t>N</a:t>
            </a:r>
            <a:r>
              <a:rPr sz="1800" spc="-31" dirty="0">
                <a:latin typeface="STIXGeneral"/>
                <a:cs typeface="STIXGeneral"/>
              </a:rPr>
              <a:t>;</a:t>
            </a:r>
            <a:r>
              <a:rPr sz="1800" spc="-194" dirty="0">
                <a:latin typeface="STIXGeneral"/>
                <a:cs typeface="STIXGeneral"/>
              </a:rPr>
              <a:t> </a:t>
            </a:r>
            <a:r>
              <a:rPr sz="1800" spc="-4" dirty="0">
                <a:latin typeface="STIXGeneral"/>
                <a:cs typeface="STIXGeneral"/>
              </a:rPr>
              <a:t>Θ</a:t>
            </a:r>
            <a:r>
              <a:rPr sz="2000" i="1" spc="-6" baseline="-19519" dirty="0">
                <a:latin typeface="STIXGeneral"/>
                <a:cs typeface="STIXGeneral"/>
              </a:rPr>
              <a:t>x</a:t>
            </a:r>
            <a:r>
              <a:rPr sz="1800" spc="-4" dirty="0">
                <a:latin typeface="STIXGeneral"/>
                <a:cs typeface="STIXGeneral"/>
              </a:rPr>
              <a:t>,</a:t>
            </a:r>
            <a:r>
              <a:rPr sz="1800" spc="-119" dirty="0">
                <a:latin typeface="STIXGeneral"/>
                <a:cs typeface="STIXGeneral"/>
              </a:rPr>
              <a:t> </a:t>
            </a:r>
            <a:r>
              <a:rPr sz="1800" spc="9" dirty="0">
                <a:latin typeface="STIXGeneral"/>
                <a:cs typeface="STIXGeneral"/>
              </a:rPr>
              <a:t>Θ</a:t>
            </a:r>
            <a:r>
              <a:rPr sz="2000" i="1" spc="13" baseline="-19519" dirty="0">
                <a:latin typeface="STIXGeneral"/>
                <a:cs typeface="STIXGeneral"/>
              </a:rPr>
              <a:t>LSTM</a:t>
            </a:r>
            <a:r>
              <a:rPr sz="1800" spc="9" dirty="0">
                <a:latin typeface="STIXGeneral"/>
                <a:cs typeface="STIXGeneral"/>
              </a:rPr>
              <a:t>,</a:t>
            </a:r>
            <a:r>
              <a:rPr sz="1800" spc="-194" dirty="0">
                <a:latin typeface="STIXGeneral"/>
                <a:cs typeface="STIXGeneral"/>
              </a:rPr>
              <a:t> </a:t>
            </a:r>
            <a:r>
              <a:rPr sz="1800" spc="-4" dirty="0">
                <a:latin typeface="STIXGeneral"/>
                <a:cs typeface="STIXGeneral"/>
              </a:rPr>
              <a:t>Θ</a:t>
            </a:r>
            <a:r>
              <a:rPr sz="2000" i="1" spc="-6" baseline="-19519" dirty="0">
                <a:latin typeface="STIXGeneral"/>
                <a:cs typeface="STIXGeneral"/>
              </a:rPr>
              <a:t>s</a:t>
            </a:r>
            <a:r>
              <a:rPr sz="1800" spc="-4" dirty="0">
                <a:latin typeface="STIXGeneral"/>
                <a:cs typeface="STIXGeneral"/>
              </a:rPr>
              <a:t>)</a:t>
            </a:r>
            <a:endParaRPr sz="1800" dirty="0">
              <a:latin typeface="STIXGeneral"/>
              <a:cs typeface="STIXGeneral"/>
            </a:endParaRPr>
          </a:p>
          <a:p>
            <a:pPr marL="361950" marR="94134" indent="-352425">
              <a:lnSpc>
                <a:spcPts val="2471"/>
              </a:lnSpc>
              <a:spcBef>
                <a:spcPts val="2788"/>
              </a:spcBef>
            </a:pPr>
            <a:r>
              <a:rPr sz="2000" spc="-18" dirty="0"/>
              <a:t>Train </a:t>
            </a:r>
            <a:r>
              <a:rPr sz="2000" spc="-4" dirty="0"/>
              <a:t>these LMs </a:t>
            </a:r>
            <a:r>
              <a:rPr sz="2000" spc="-22" dirty="0"/>
              <a:t>jointly, </a:t>
            </a:r>
            <a:r>
              <a:rPr sz="2000" spc="-4" dirty="0"/>
              <a:t>with the same parameters for the token  representations and the softmax layer (but not for the</a:t>
            </a:r>
            <a:r>
              <a:rPr sz="2000" spc="44" dirty="0"/>
              <a:t> </a:t>
            </a:r>
            <a:r>
              <a:rPr sz="2000" spc="-4" dirty="0"/>
              <a:t>LSTMs)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3165" y="5157192"/>
            <a:ext cx="137832" cy="220690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spcBef>
                <a:spcPts val="79"/>
              </a:spcBef>
            </a:pPr>
            <a:r>
              <a:rPr sz="1368" i="1" spc="-9" dirty="0">
                <a:latin typeface="STIXGeneral"/>
                <a:cs typeface="STIXGeneral"/>
              </a:rPr>
              <a:t>N</a:t>
            </a:r>
            <a:endParaRPr sz="1368">
              <a:latin typeface="STIXGeneral"/>
              <a:cs typeface="STIXGener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3568" y="5490750"/>
            <a:ext cx="337297" cy="305518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1897" spc="22" dirty="0">
                <a:latin typeface="STIXSizeOneSym"/>
                <a:cs typeface="STIXSizeOneSym"/>
              </a:rPr>
              <a:t>∑</a:t>
            </a:r>
            <a:endParaRPr sz="1897">
              <a:latin typeface="STIXSizeOneSym"/>
              <a:cs typeface="STIXSizeOneSy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9580" y="5732187"/>
            <a:ext cx="305360" cy="220690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spcBef>
                <a:spcPts val="79"/>
              </a:spcBef>
            </a:pPr>
            <a:r>
              <a:rPr sz="1368" i="1" dirty="0">
                <a:latin typeface="STIXGeneral"/>
                <a:cs typeface="STIXGeneral"/>
              </a:rPr>
              <a:t>k</a:t>
            </a:r>
            <a:r>
              <a:rPr sz="1368" spc="-4" dirty="0">
                <a:latin typeface="STIXGeneral"/>
                <a:cs typeface="STIXGeneral"/>
              </a:rPr>
              <a:t>=1</a:t>
            </a:r>
            <a:endParaRPr sz="1368">
              <a:latin typeface="STIXGeneral"/>
              <a:cs typeface="STIXGener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8584" y="5505840"/>
            <a:ext cx="205068" cy="305518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1897" spc="13" dirty="0">
                <a:latin typeface="STIXSizeThreeSym"/>
                <a:cs typeface="STIXSizeThreeSym"/>
              </a:rPr>
              <a:t>(</a:t>
            </a:r>
            <a:endParaRPr sz="1897">
              <a:latin typeface="STIXSizeThreeSym"/>
              <a:cs typeface="STIXSizeThreeSym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51217" y="5339190"/>
            <a:ext cx="191299" cy="95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13775" y="5339190"/>
            <a:ext cx="191299" cy="951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836795" y="5495375"/>
            <a:ext cx="6147547" cy="220690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spcBef>
                <a:spcPts val="79"/>
              </a:spcBef>
              <a:tabLst>
                <a:tab pos="278481" algn="l"/>
                <a:tab pos="870183" algn="l"/>
                <a:tab pos="1436110" algn="l"/>
                <a:tab pos="1805364" algn="l"/>
                <a:tab pos="2505769" algn="l"/>
                <a:tab pos="3544610" algn="l"/>
                <a:tab pos="3812444" algn="l"/>
                <a:tab pos="4599700" algn="l"/>
                <a:tab pos="4998650" algn="l"/>
                <a:tab pos="5367904" algn="l"/>
                <a:tab pos="6068868" algn="l"/>
              </a:tabLst>
            </a:pPr>
            <a:r>
              <a:rPr sz="1368" i="1" spc="-4" dirty="0">
                <a:latin typeface="STIXGeneral"/>
                <a:cs typeface="STIXGeneral"/>
              </a:rPr>
              <a:t>k	</a:t>
            </a:r>
            <a:r>
              <a:rPr sz="1368" spc="-4" dirty="0">
                <a:latin typeface="STIXGeneral"/>
                <a:cs typeface="STIXGeneral"/>
              </a:rPr>
              <a:t>1	</a:t>
            </a:r>
            <a:r>
              <a:rPr sz="1368" i="1" spc="-4" dirty="0">
                <a:latin typeface="STIXGeneral"/>
                <a:cs typeface="STIXGeneral"/>
              </a:rPr>
              <a:t>k</a:t>
            </a:r>
            <a:r>
              <a:rPr sz="1368" spc="-4" dirty="0">
                <a:latin typeface="STIXGeneral"/>
                <a:cs typeface="STIXGeneral"/>
              </a:rPr>
              <a:t>−1	</a:t>
            </a:r>
            <a:r>
              <a:rPr sz="1368" i="1" spc="-4" dirty="0">
                <a:latin typeface="STIXGeneral"/>
                <a:cs typeface="STIXGeneral"/>
              </a:rPr>
              <a:t>x	LSTM	s	k	k</a:t>
            </a:r>
            <a:r>
              <a:rPr sz="1368" spc="-4" dirty="0">
                <a:latin typeface="STIXGeneral"/>
                <a:cs typeface="STIXGeneral"/>
              </a:rPr>
              <a:t>+1	</a:t>
            </a:r>
            <a:r>
              <a:rPr sz="1368" i="1" spc="-9" dirty="0">
                <a:latin typeface="STIXGeneral"/>
                <a:cs typeface="STIXGeneral"/>
              </a:rPr>
              <a:t>N	</a:t>
            </a:r>
            <a:r>
              <a:rPr sz="1368" i="1" spc="-4" dirty="0">
                <a:latin typeface="STIXGeneral"/>
                <a:cs typeface="STIXGeneral"/>
              </a:rPr>
              <a:t>x	LSTM	s</a:t>
            </a:r>
            <a:endParaRPr sz="1368">
              <a:latin typeface="STIXGeneral"/>
              <a:cs typeface="STIXGener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39</a:t>
            </a:fld>
            <a:endParaRPr spc="-4"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14" name="object 14"/>
          <p:cNvSpPr txBox="1"/>
          <p:nvPr/>
        </p:nvSpPr>
        <p:spPr>
          <a:xfrm>
            <a:off x="1221122" y="5363947"/>
            <a:ext cx="6843993" cy="305518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  <a:tabLst>
                <a:tab pos="1767822" algn="l"/>
                <a:tab pos="2844205" algn="l"/>
                <a:tab pos="4709523" algn="l"/>
                <a:tab pos="6407305" algn="l"/>
              </a:tabLst>
            </a:pPr>
            <a:r>
              <a:rPr sz="1897" spc="4" dirty="0">
                <a:latin typeface="STIXGeneral"/>
                <a:cs typeface="STIXGeneral"/>
              </a:rPr>
              <a:t>log </a:t>
            </a:r>
            <a:r>
              <a:rPr sz="1897" i="1" spc="4" dirty="0">
                <a:latin typeface="STIXGeneral"/>
                <a:cs typeface="STIXGeneral"/>
              </a:rPr>
              <a:t>p</a:t>
            </a:r>
            <a:r>
              <a:rPr sz="1897" spc="4" dirty="0">
                <a:latin typeface="STIXGeneral"/>
                <a:cs typeface="STIXGeneral"/>
              </a:rPr>
              <a:t>(</a:t>
            </a:r>
            <a:r>
              <a:rPr sz="1897" i="1" spc="4" dirty="0">
                <a:latin typeface="STIXGeneral"/>
                <a:cs typeface="STIXGeneral"/>
              </a:rPr>
              <a:t>t </a:t>
            </a:r>
            <a:r>
              <a:rPr sz="1897" spc="4" dirty="0">
                <a:latin typeface="STIXVariants"/>
                <a:cs typeface="STIXVariants"/>
              </a:rPr>
              <a:t>| </a:t>
            </a:r>
            <a:r>
              <a:rPr sz="1897" i="1" spc="4" dirty="0">
                <a:latin typeface="STIXGeneral"/>
                <a:cs typeface="STIXGeneral"/>
              </a:rPr>
              <a:t>t </a:t>
            </a:r>
            <a:r>
              <a:rPr sz="1897" spc="4" dirty="0">
                <a:latin typeface="STIXGeneral"/>
                <a:cs typeface="STIXGeneral"/>
              </a:rPr>
              <a:t>,</a:t>
            </a:r>
            <a:r>
              <a:rPr sz="1897" spc="-163" dirty="0">
                <a:latin typeface="STIXGeneral"/>
                <a:cs typeface="STIXGeneral"/>
              </a:rPr>
              <a:t> </a:t>
            </a:r>
            <a:r>
              <a:rPr sz="1897" spc="9" dirty="0">
                <a:latin typeface="STIXGeneral"/>
                <a:cs typeface="STIXGeneral"/>
              </a:rPr>
              <a:t>…,</a:t>
            </a:r>
            <a:r>
              <a:rPr sz="1897" spc="-159" dirty="0">
                <a:latin typeface="STIXGeneral"/>
                <a:cs typeface="STIXGeneral"/>
              </a:rPr>
              <a:t> </a:t>
            </a:r>
            <a:r>
              <a:rPr sz="1897" i="1" spc="4" dirty="0">
                <a:latin typeface="STIXGeneral"/>
                <a:cs typeface="STIXGeneral"/>
              </a:rPr>
              <a:t>t	</a:t>
            </a:r>
            <a:r>
              <a:rPr sz="1897" spc="4" dirty="0">
                <a:latin typeface="STIXGeneral"/>
                <a:cs typeface="STIXGeneral"/>
              </a:rPr>
              <a:t>; </a:t>
            </a:r>
            <a:r>
              <a:rPr sz="1897" spc="13" dirty="0">
                <a:latin typeface="STIXGeneral"/>
                <a:cs typeface="STIXGeneral"/>
              </a:rPr>
              <a:t>Θ</a:t>
            </a:r>
            <a:r>
              <a:rPr sz="1897" spc="-31" dirty="0">
                <a:latin typeface="STIXGeneral"/>
                <a:cs typeface="STIXGeneral"/>
              </a:rPr>
              <a:t> </a:t>
            </a:r>
            <a:r>
              <a:rPr sz="1897" spc="4" dirty="0">
                <a:latin typeface="STIXGeneral"/>
                <a:cs typeface="STIXGeneral"/>
              </a:rPr>
              <a:t>,</a:t>
            </a:r>
            <a:r>
              <a:rPr sz="1897" spc="-97" dirty="0">
                <a:latin typeface="STIXGeneral"/>
                <a:cs typeface="STIXGeneral"/>
              </a:rPr>
              <a:t> </a:t>
            </a:r>
            <a:r>
              <a:rPr sz="1897" spc="13" dirty="0">
                <a:latin typeface="STIXGeneral"/>
                <a:cs typeface="STIXGeneral"/>
              </a:rPr>
              <a:t>Θ	</a:t>
            </a:r>
            <a:r>
              <a:rPr sz="1897" spc="4" dirty="0">
                <a:latin typeface="STIXGeneral"/>
                <a:cs typeface="STIXGeneral"/>
              </a:rPr>
              <a:t>, </a:t>
            </a:r>
            <a:r>
              <a:rPr sz="1897" spc="13" dirty="0">
                <a:latin typeface="STIXGeneral"/>
                <a:cs typeface="STIXGeneral"/>
              </a:rPr>
              <a:t>Θ </a:t>
            </a:r>
            <a:r>
              <a:rPr sz="1897" spc="4" dirty="0">
                <a:latin typeface="STIXGeneral"/>
                <a:cs typeface="STIXGeneral"/>
              </a:rPr>
              <a:t>) </a:t>
            </a:r>
            <a:r>
              <a:rPr sz="1897" spc="13" dirty="0">
                <a:latin typeface="STIXGeneral"/>
                <a:cs typeface="STIXGeneral"/>
              </a:rPr>
              <a:t>+ </a:t>
            </a:r>
            <a:r>
              <a:rPr sz="1897" spc="4" dirty="0">
                <a:latin typeface="STIXGeneral"/>
                <a:cs typeface="STIXGeneral"/>
              </a:rPr>
              <a:t>log </a:t>
            </a:r>
            <a:r>
              <a:rPr sz="1897" i="1" spc="4" dirty="0">
                <a:latin typeface="STIXGeneral"/>
                <a:cs typeface="STIXGeneral"/>
              </a:rPr>
              <a:t>p</a:t>
            </a:r>
            <a:r>
              <a:rPr sz="1897" spc="4" dirty="0">
                <a:latin typeface="STIXGeneral"/>
                <a:cs typeface="STIXGeneral"/>
              </a:rPr>
              <a:t>(</a:t>
            </a:r>
            <a:r>
              <a:rPr sz="1897" i="1" spc="4" dirty="0">
                <a:latin typeface="STIXGeneral"/>
                <a:cs typeface="STIXGeneral"/>
              </a:rPr>
              <a:t>t</a:t>
            </a:r>
            <a:r>
              <a:rPr sz="1897" i="1" spc="-101" dirty="0">
                <a:latin typeface="STIXGeneral"/>
                <a:cs typeface="STIXGeneral"/>
              </a:rPr>
              <a:t> </a:t>
            </a:r>
            <a:r>
              <a:rPr sz="1897" spc="4" dirty="0">
                <a:latin typeface="STIXVariants"/>
                <a:cs typeface="STIXVariants"/>
              </a:rPr>
              <a:t>|</a:t>
            </a:r>
            <a:r>
              <a:rPr sz="1897" spc="-265" dirty="0">
                <a:latin typeface="STIXVariants"/>
                <a:cs typeface="STIXVariants"/>
              </a:rPr>
              <a:t> </a:t>
            </a:r>
            <a:r>
              <a:rPr sz="1897" i="1" spc="4" dirty="0">
                <a:latin typeface="STIXGeneral"/>
                <a:cs typeface="STIXGeneral"/>
              </a:rPr>
              <a:t>t	</a:t>
            </a:r>
            <a:r>
              <a:rPr sz="1897" spc="4" dirty="0">
                <a:latin typeface="STIXGeneral"/>
                <a:cs typeface="STIXGeneral"/>
              </a:rPr>
              <a:t>, </a:t>
            </a:r>
            <a:r>
              <a:rPr sz="1897" spc="9" dirty="0">
                <a:latin typeface="STIXGeneral"/>
                <a:cs typeface="STIXGeneral"/>
              </a:rPr>
              <a:t>…, </a:t>
            </a:r>
            <a:r>
              <a:rPr sz="1897" i="1" spc="4" dirty="0">
                <a:latin typeface="STIXGeneral"/>
                <a:cs typeface="STIXGeneral"/>
              </a:rPr>
              <a:t>t </a:t>
            </a:r>
            <a:r>
              <a:rPr sz="1897" spc="4" dirty="0">
                <a:latin typeface="STIXGeneral"/>
                <a:cs typeface="STIXGeneral"/>
              </a:rPr>
              <a:t>; </a:t>
            </a:r>
            <a:r>
              <a:rPr sz="1897" spc="13" dirty="0">
                <a:latin typeface="STIXGeneral"/>
                <a:cs typeface="STIXGeneral"/>
              </a:rPr>
              <a:t>Θ</a:t>
            </a:r>
            <a:r>
              <a:rPr sz="1897" dirty="0">
                <a:latin typeface="STIXGeneral"/>
                <a:cs typeface="STIXGeneral"/>
              </a:rPr>
              <a:t> </a:t>
            </a:r>
            <a:r>
              <a:rPr sz="1897" spc="4" dirty="0">
                <a:latin typeface="STIXGeneral"/>
                <a:cs typeface="STIXGeneral"/>
              </a:rPr>
              <a:t>,</a:t>
            </a:r>
            <a:r>
              <a:rPr sz="1897" spc="-97" dirty="0">
                <a:latin typeface="STIXGeneral"/>
                <a:cs typeface="STIXGeneral"/>
              </a:rPr>
              <a:t> </a:t>
            </a:r>
            <a:r>
              <a:rPr sz="1897" spc="13" dirty="0">
                <a:latin typeface="STIXGeneral"/>
                <a:cs typeface="STIXGeneral"/>
              </a:rPr>
              <a:t>Θ	</a:t>
            </a:r>
            <a:r>
              <a:rPr sz="1897" spc="4" dirty="0">
                <a:latin typeface="STIXGeneral"/>
                <a:cs typeface="STIXGeneral"/>
              </a:rPr>
              <a:t>, </a:t>
            </a:r>
            <a:r>
              <a:rPr sz="1897" spc="13" dirty="0">
                <a:latin typeface="STIXGeneral"/>
                <a:cs typeface="STIXGeneral"/>
              </a:rPr>
              <a:t>Θ</a:t>
            </a:r>
            <a:r>
              <a:rPr sz="1897" spc="-185" dirty="0">
                <a:latin typeface="STIXGeneral"/>
                <a:cs typeface="STIXGeneral"/>
              </a:rPr>
              <a:t> </a:t>
            </a:r>
            <a:r>
              <a:rPr sz="1897" spc="4" dirty="0">
                <a:latin typeface="STIXGeneral"/>
                <a:cs typeface="STIXGeneral"/>
              </a:rPr>
              <a:t>)</a:t>
            </a:r>
            <a:endParaRPr sz="1897">
              <a:latin typeface="STIXGeneral"/>
              <a:cs typeface="STIXGener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42487" y="5505840"/>
            <a:ext cx="205068" cy="305518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1897" spc="13" dirty="0">
                <a:latin typeface="STIXSizeThreeSym"/>
                <a:cs typeface="STIXSizeThreeSym"/>
              </a:rPr>
              <a:t>)</a:t>
            </a:r>
            <a:endParaRPr sz="1897">
              <a:latin typeface="STIXSizeThreeSym"/>
              <a:cs typeface="STIXSizeThreeSym"/>
            </a:endParaRPr>
          </a:p>
        </p:txBody>
      </p:sp>
      <p:sp>
        <p:nvSpPr>
          <p:cNvPr id="18" name="object 9">
            <a:extLst>
              <a:ext uri="{FF2B5EF4-FFF2-40B4-BE49-F238E27FC236}">
                <a16:creationId xmlns:a16="http://schemas.microsoft.com/office/drawing/2014/main" id="{58A71846-EE5F-4443-8825-43895300F2B7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1114D27B-8456-DA41-9D20-13BA4FFEC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2A1DA0DB-E308-4F40-981E-076A4D4CA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00" y="4960684"/>
            <a:ext cx="8360835" cy="106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1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A79C6-3879-2A4A-BFF9-49D1F8954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Recap: Convolution</a:t>
            </a:r>
          </a:p>
        </p:txBody>
      </p:sp>
      <p:pic>
        <p:nvPicPr>
          <p:cNvPr id="6" name="Content Placeholder 5" descr="A screen shot of a cat&#10;&#10;Description automatically generated">
            <a:extLst>
              <a:ext uri="{FF2B5EF4-FFF2-40B4-BE49-F238E27FC236}">
                <a16:creationId xmlns:a16="http://schemas.microsoft.com/office/drawing/2014/main" id="{7EB1123D-6476-E440-8B60-21B39034B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05705"/>
            <a:ext cx="8229600" cy="315141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30457-DA28-454D-8AEA-E6EA1C7F8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929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40</a:t>
            </a:fld>
            <a:endParaRPr spc="-4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9546" y="260648"/>
            <a:ext cx="6550398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spc="-9" dirty="0"/>
              <a:t>ELMo’s </a:t>
            </a:r>
            <a:r>
              <a:rPr dirty="0"/>
              <a:t>token</a:t>
            </a:r>
            <a:r>
              <a:rPr spc="-13" dirty="0"/>
              <a:t> </a:t>
            </a:r>
            <a:r>
              <a:rPr dirty="0"/>
              <a:t>representations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9236" y="1413692"/>
            <a:ext cx="7393640" cy="3795285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 marR="4483" algn="just">
              <a:spcBef>
                <a:spcPts val="119"/>
              </a:spcBef>
            </a:pPr>
            <a:r>
              <a:rPr sz="2427" spc="13" dirty="0">
                <a:latin typeface="Helvetica"/>
                <a:cs typeface="Helvetica"/>
              </a:rPr>
              <a:t>The </a:t>
            </a:r>
            <a:r>
              <a:rPr sz="2427" spc="9" dirty="0">
                <a:latin typeface="Helvetica"/>
                <a:cs typeface="Helvetica"/>
              </a:rPr>
              <a:t>input </a:t>
            </a:r>
            <a:r>
              <a:rPr sz="2427" spc="13" dirty="0">
                <a:latin typeface="Helvetica"/>
                <a:cs typeface="Helvetica"/>
              </a:rPr>
              <a:t>token representations are purely character-  based: a character </a:t>
            </a:r>
            <a:r>
              <a:rPr sz="2427" spc="18" dirty="0">
                <a:latin typeface="Helvetica"/>
                <a:cs typeface="Helvetica"/>
              </a:rPr>
              <a:t>CNN, </a:t>
            </a:r>
            <a:r>
              <a:rPr sz="2427" spc="13" dirty="0">
                <a:latin typeface="Helvetica"/>
                <a:cs typeface="Helvetica"/>
              </a:rPr>
              <a:t>followed by </a:t>
            </a:r>
            <a:r>
              <a:rPr sz="2427" spc="9" dirty="0">
                <a:latin typeface="Helvetica"/>
                <a:cs typeface="Helvetica"/>
              </a:rPr>
              <a:t>linear</a:t>
            </a:r>
            <a:r>
              <a:rPr sz="2427" spc="-53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projection  to </a:t>
            </a:r>
            <a:r>
              <a:rPr sz="2427" spc="13" dirty="0">
                <a:latin typeface="Helvetica"/>
                <a:cs typeface="Helvetica"/>
              </a:rPr>
              <a:t>reduce</a:t>
            </a:r>
            <a:r>
              <a:rPr sz="2427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dimensionality</a:t>
            </a:r>
            <a:endParaRPr sz="2427">
              <a:latin typeface="Helvetica"/>
              <a:cs typeface="Helvetica"/>
            </a:endParaRPr>
          </a:p>
          <a:p>
            <a:pPr>
              <a:spcBef>
                <a:spcPts val="13"/>
              </a:spcBef>
            </a:pPr>
            <a:endParaRPr sz="2559">
              <a:latin typeface="Times New Roman"/>
              <a:cs typeface="Times New Roman"/>
            </a:endParaRPr>
          </a:p>
          <a:p>
            <a:pPr marL="11206" marR="1253445">
              <a:lnSpc>
                <a:spcPct val="101499"/>
              </a:lnSpc>
            </a:pPr>
            <a:r>
              <a:rPr sz="2427" spc="13" dirty="0">
                <a:latin typeface="Helvetica"/>
                <a:cs typeface="Helvetica"/>
              </a:rPr>
              <a:t>“2048 character n-gram convolutional </a:t>
            </a:r>
            <a:r>
              <a:rPr sz="2427" spc="9" dirty="0">
                <a:latin typeface="Helvetica"/>
                <a:cs typeface="Helvetica"/>
              </a:rPr>
              <a:t>filters  with </a:t>
            </a:r>
            <a:r>
              <a:rPr sz="2427" spc="13" dirty="0">
                <a:latin typeface="Helvetica"/>
                <a:cs typeface="Helvetica"/>
              </a:rPr>
              <a:t>two highway </a:t>
            </a:r>
            <a:r>
              <a:rPr sz="2427" spc="9" dirty="0">
                <a:latin typeface="Helvetica"/>
                <a:cs typeface="Helvetica"/>
              </a:rPr>
              <a:t>layers, </a:t>
            </a:r>
            <a:r>
              <a:rPr sz="2427" spc="13" dirty="0">
                <a:latin typeface="Helvetica"/>
                <a:cs typeface="Helvetica"/>
              </a:rPr>
              <a:t>followed by a</a:t>
            </a:r>
            <a:r>
              <a:rPr sz="2427" spc="-35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linear  projection to </a:t>
            </a:r>
            <a:r>
              <a:rPr sz="2427" spc="13" dirty="0">
                <a:latin typeface="Helvetica"/>
                <a:cs typeface="Helvetica"/>
              </a:rPr>
              <a:t>512</a:t>
            </a:r>
            <a:r>
              <a:rPr sz="2427" spc="-9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dimensions”</a:t>
            </a:r>
            <a:endParaRPr sz="2427">
              <a:latin typeface="Helvetica"/>
              <a:cs typeface="Helvetica"/>
            </a:endParaRPr>
          </a:p>
          <a:p>
            <a:pPr>
              <a:spcBef>
                <a:spcPts val="18"/>
              </a:spcBef>
            </a:pPr>
            <a:endParaRPr sz="2515">
              <a:latin typeface="Times New Roman"/>
              <a:cs typeface="Times New Roman"/>
            </a:endParaRPr>
          </a:p>
          <a:p>
            <a:pPr marL="11206"/>
            <a:r>
              <a:rPr sz="2427" spc="13" dirty="0">
                <a:latin typeface="Helvetica"/>
                <a:cs typeface="Helvetica"/>
              </a:rPr>
              <a:t>Advantage over using </a:t>
            </a:r>
            <a:r>
              <a:rPr sz="2427" spc="9" dirty="0">
                <a:latin typeface="Helvetica"/>
                <a:cs typeface="Helvetica"/>
              </a:rPr>
              <a:t>fixed</a:t>
            </a:r>
            <a:r>
              <a:rPr sz="2427" spc="-26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embeddings:</a:t>
            </a:r>
            <a:endParaRPr sz="2427">
              <a:latin typeface="Helvetica"/>
              <a:cs typeface="Helvetica"/>
            </a:endParaRPr>
          </a:p>
          <a:p>
            <a:pPr marL="11206"/>
            <a:r>
              <a:rPr sz="2427" spc="13" dirty="0">
                <a:latin typeface="Helvetica"/>
                <a:cs typeface="Helvetica"/>
              </a:rPr>
              <a:t>no </a:t>
            </a:r>
            <a:r>
              <a:rPr sz="2427" spc="18" dirty="0">
                <a:latin typeface="Helvetica"/>
                <a:cs typeface="Helvetica"/>
              </a:rPr>
              <a:t>UNK </a:t>
            </a:r>
            <a:r>
              <a:rPr sz="2427" spc="13" dirty="0">
                <a:latin typeface="Helvetica"/>
                <a:cs typeface="Helvetica"/>
              </a:rPr>
              <a:t>tokens, any word can be</a:t>
            </a:r>
            <a:r>
              <a:rPr sz="2427" spc="-57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represented</a:t>
            </a:r>
            <a:endParaRPr sz="2427">
              <a:latin typeface="Helvetica"/>
              <a:cs typeface="Helvetica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5DF2640A-2C1F-BE47-9C3C-232CB7C8B4E9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CDCFCEA-1831-2E49-A2C5-502740480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91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3275" y="256164"/>
            <a:ext cx="7352179" cy="503758"/>
          </a:xfrm>
          <a:prstGeom prst="rect">
            <a:avLst/>
          </a:prstGeom>
        </p:spPr>
        <p:txBody>
          <a:bodyPr vert="horz" wrap="square" lIns="0" tIns="1120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  <a:tabLst>
                <a:tab pos="3516593" algn="l"/>
              </a:tabLst>
            </a:pPr>
            <a:r>
              <a:rPr spc="-13" dirty="0" err="1"/>
              <a:t>ELMo’s</a:t>
            </a:r>
            <a:r>
              <a:rPr spc="4" dirty="0"/>
              <a:t> </a:t>
            </a:r>
            <a:r>
              <a:rPr spc="-4" dirty="0"/>
              <a:t>token</a:t>
            </a:r>
            <a:r>
              <a:rPr lang="de-DE" spc="-4" dirty="0"/>
              <a:t> </a:t>
            </a:r>
            <a:r>
              <a:rPr spc="-4" dirty="0"/>
              <a:t>representations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29236" y="1285147"/>
            <a:ext cx="7253567" cy="1211312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 marR="4483">
              <a:lnSpc>
                <a:spcPts val="2382"/>
              </a:lnSpc>
              <a:spcBef>
                <a:spcPts val="93"/>
              </a:spcBef>
            </a:pPr>
            <a:r>
              <a:rPr sz="1897" spc="4" dirty="0">
                <a:latin typeface="Helvetica"/>
                <a:cs typeface="Helvetica"/>
              </a:rPr>
              <a:t>Given a token representation </a:t>
            </a:r>
            <a:r>
              <a:rPr sz="1897" b="1" dirty="0">
                <a:latin typeface="Helvetica"/>
                <a:cs typeface="Helvetica"/>
              </a:rPr>
              <a:t>x</a:t>
            </a:r>
            <a:r>
              <a:rPr sz="1919" i="1" baseline="-5747" dirty="0">
                <a:latin typeface="Helvetica"/>
                <a:cs typeface="Helvetica"/>
              </a:rPr>
              <a:t>k</a:t>
            </a:r>
            <a:r>
              <a:rPr sz="1897" dirty="0">
                <a:latin typeface="Helvetica"/>
                <a:cs typeface="Helvetica"/>
              </a:rPr>
              <a:t>, </a:t>
            </a:r>
            <a:r>
              <a:rPr sz="1897" spc="4" dirty="0">
                <a:latin typeface="Helvetica"/>
                <a:cs typeface="Helvetica"/>
              </a:rPr>
              <a:t>each layer </a:t>
            </a:r>
            <a:r>
              <a:rPr sz="1897" i="1" dirty="0">
                <a:latin typeface="Helvetica"/>
                <a:cs typeface="Helvetica"/>
              </a:rPr>
              <a:t>j </a:t>
            </a:r>
            <a:r>
              <a:rPr sz="1897" spc="4" dirty="0">
                <a:latin typeface="Helvetica"/>
                <a:cs typeface="Helvetica"/>
              </a:rPr>
              <a:t>of the LSTM language  models computes a vector representation </a:t>
            </a:r>
            <a:r>
              <a:rPr sz="1897" b="1" dirty="0">
                <a:latin typeface="Helvetica"/>
                <a:cs typeface="Helvetica"/>
              </a:rPr>
              <a:t>h</a:t>
            </a:r>
            <a:r>
              <a:rPr sz="1919" i="1" baseline="-5747" dirty="0">
                <a:latin typeface="Helvetica"/>
                <a:cs typeface="Helvetica"/>
              </a:rPr>
              <a:t>k</a:t>
            </a:r>
            <a:r>
              <a:rPr sz="1919" baseline="-5747" dirty="0">
                <a:latin typeface="Helvetica"/>
                <a:cs typeface="Helvetica"/>
              </a:rPr>
              <a:t>,</a:t>
            </a:r>
            <a:r>
              <a:rPr sz="1919" i="1" baseline="-5747" dirty="0">
                <a:latin typeface="Helvetica"/>
                <a:cs typeface="Helvetica"/>
              </a:rPr>
              <a:t>j </a:t>
            </a:r>
            <a:r>
              <a:rPr sz="1897" dirty="0">
                <a:latin typeface="Helvetica"/>
                <a:cs typeface="Helvetica"/>
              </a:rPr>
              <a:t>for </a:t>
            </a:r>
            <a:r>
              <a:rPr sz="1897" spc="4" dirty="0">
                <a:latin typeface="Helvetica"/>
                <a:cs typeface="Helvetica"/>
              </a:rPr>
              <a:t>every token</a:t>
            </a:r>
            <a:r>
              <a:rPr sz="1897" spc="-26" dirty="0">
                <a:latin typeface="Helvetica"/>
                <a:cs typeface="Helvetica"/>
              </a:rPr>
              <a:t> </a:t>
            </a:r>
            <a:r>
              <a:rPr sz="1897" i="1" spc="4" dirty="0">
                <a:latin typeface="Helvetica"/>
                <a:cs typeface="Helvetica"/>
              </a:rPr>
              <a:t>k</a:t>
            </a:r>
            <a:r>
              <a:rPr sz="1897" spc="4" dirty="0">
                <a:latin typeface="Helvetica"/>
                <a:cs typeface="Helvetica"/>
              </a:rPr>
              <a:t>.</a:t>
            </a:r>
            <a:endParaRPr sz="1897">
              <a:latin typeface="Helvetica"/>
              <a:cs typeface="Helvetica"/>
            </a:endParaRPr>
          </a:p>
          <a:p>
            <a:pPr>
              <a:spcBef>
                <a:spcPts val="31"/>
              </a:spcBef>
            </a:pPr>
            <a:endParaRPr sz="1897">
              <a:latin typeface="Times New Roman"/>
              <a:cs typeface="Times New Roman"/>
            </a:endParaRPr>
          </a:p>
          <a:p>
            <a:pPr marL="11206"/>
            <a:r>
              <a:rPr sz="1897" dirty="0">
                <a:latin typeface="Helvetica"/>
                <a:cs typeface="Helvetica"/>
              </a:rPr>
              <a:t>With </a:t>
            </a:r>
            <a:r>
              <a:rPr sz="1897" i="1" spc="4" dirty="0">
                <a:latin typeface="Helvetica"/>
                <a:cs typeface="Helvetica"/>
              </a:rPr>
              <a:t>L </a:t>
            </a:r>
            <a:r>
              <a:rPr sz="1897" spc="4" dirty="0">
                <a:latin typeface="Helvetica"/>
                <a:cs typeface="Helvetica"/>
              </a:rPr>
              <a:t>layers, </a:t>
            </a:r>
            <a:r>
              <a:rPr sz="1897" spc="9" dirty="0">
                <a:latin typeface="Helvetica"/>
                <a:cs typeface="Helvetica"/>
              </a:rPr>
              <a:t>ELMo </a:t>
            </a:r>
            <a:r>
              <a:rPr sz="1897" spc="4" dirty="0">
                <a:latin typeface="Helvetica"/>
                <a:cs typeface="Helvetica"/>
              </a:rPr>
              <a:t>represents each token</a:t>
            </a:r>
            <a:r>
              <a:rPr sz="1897" spc="-31" dirty="0">
                <a:latin typeface="Helvetica"/>
                <a:cs typeface="Helvetica"/>
              </a:rPr>
              <a:t> </a:t>
            </a:r>
            <a:r>
              <a:rPr sz="1897" spc="4" dirty="0">
                <a:latin typeface="Helvetica"/>
                <a:cs typeface="Helvetica"/>
              </a:rPr>
              <a:t>as</a:t>
            </a:r>
            <a:endParaRPr sz="1897">
              <a:latin typeface="Helvetica"/>
              <a:cs typeface="Helvetica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41</a:t>
            </a:fld>
            <a:endParaRPr spc="-4" dirty="0"/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18" name="object 18"/>
          <p:cNvSpPr txBox="1"/>
          <p:nvPr/>
        </p:nvSpPr>
        <p:spPr>
          <a:xfrm>
            <a:off x="825296" y="4272849"/>
            <a:ext cx="7205382" cy="376759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spcBef>
                <a:spcPts val="79"/>
              </a:spcBef>
              <a:tabLst>
                <a:tab pos="3861193" algn="l"/>
              </a:tabLst>
            </a:pPr>
            <a:r>
              <a:rPr sz="1897" spc="9" dirty="0">
                <a:latin typeface="Helvetica"/>
                <a:cs typeface="Helvetica"/>
              </a:rPr>
              <a:t>ELMo </a:t>
            </a:r>
            <a:r>
              <a:rPr sz="1897" spc="4" dirty="0">
                <a:latin typeface="Helvetica"/>
                <a:cs typeface="Helvetica"/>
              </a:rPr>
              <a:t>learns softmax weights </a:t>
            </a:r>
            <a:r>
              <a:rPr sz="2382" i="1" spc="26" dirty="0">
                <a:latin typeface="STIXGeneral"/>
                <a:cs typeface="STIXGeneral"/>
              </a:rPr>
              <a:t>s</a:t>
            </a:r>
            <a:r>
              <a:rPr sz="2515" i="1" spc="39" baseline="29239" dirty="0">
                <a:latin typeface="STIXGeneral"/>
                <a:cs typeface="STIXGeneral"/>
              </a:rPr>
              <a:t>task	</a:t>
            </a:r>
            <a:r>
              <a:rPr sz="1897" dirty="0">
                <a:latin typeface="Helvetica"/>
                <a:cs typeface="Helvetica"/>
              </a:rPr>
              <a:t>to </a:t>
            </a:r>
            <a:r>
              <a:rPr sz="1897" spc="4" dirty="0">
                <a:latin typeface="Helvetica"/>
                <a:cs typeface="Helvetica"/>
              </a:rPr>
              <a:t>collapse these vectors into</a:t>
            </a:r>
            <a:r>
              <a:rPr sz="1897" spc="-57" dirty="0">
                <a:latin typeface="Helvetica"/>
                <a:cs typeface="Helvetica"/>
              </a:rPr>
              <a:t> </a:t>
            </a:r>
            <a:r>
              <a:rPr sz="1897" spc="4" dirty="0">
                <a:latin typeface="Helvetica"/>
                <a:cs typeface="Helvetica"/>
              </a:rPr>
              <a:t>a</a:t>
            </a:r>
            <a:endParaRPr sz="1897" dirty="0">
              <a:latin typeface="Helvetica"/>
              <a:cs typeface="Helvetic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66841" y="4452059"/>
            <a:ext cx="82363" cy="270530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677" i="1" dirty="0">
                <a:latin typeface="STIXGeneral"/>
                <a:cs typeface="STIXGeneral"/>
              </a:rPr>
              <a:t>j</a:t>
            </a:r>
            <a:endParaRPr sz="1677">
              <a:latin typeface="STIXGeneral"/>
              <a:cs typeface="STIXGener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25296" y="4461511"/>
            <a:ext cx="4796678" cy="957125"/>
          </a:xfrm>
          <a:prstGeom prst="rect">
            <a:avLst/>
          </a:prstGeom>
        </p:spPr>
        <p:txBody>
          <a:bodyPr vert="horz" wrap="square" lIns="0" tIns="215713" rIns="0" bIns="0" rtlCol="0">
            <a:spAutoFit/>
          </a:bodyPr>
          <a:lstStyle/>
          <a:p>
            <a:pPr marL="11206">
              <a:spcBef>
                <a:spcPts val="1699"/>
              </a:spcBef>
            </a:pPr>
            <a:r>
              <a:rPr sz="1897" spc="4" dirty="0">
                <a:latin typeface="Helvetica"/>
                <a:cs typeface="Helvetica"/>
              </a:rPr>
              <a:t>single vector and a task-specific scalar</a:t>
            </a:r>
            <a:r>
              <a:rPr sz="1897" spc="-49" dirty="0">
                <a:latin typeface="Helvetica"/>
                <a:cs typeface="Helvetica"/>
              </a:rPr>
              <a:t> </a:t>
            </a:r>
            <a:r>
              <a:rPr sz="2382" i="1" spc="22" dirty="0" err="1">
                <a:latin typeface="STIXGeneral"/>
                <a:cs typeface="STIXGeneral"/>
              </a:rPr>
              <a:t>γ</a:t>
            </a:r>
            <a:r>
              <a:rPr sz="2515" i="1" spc="33" baseline="29239" dirty="0" err="1">
                <a:latin typeface="STIXGeneral"/>
                <a:cs typeface="STIXGeneral"/>
              </a:rPr>
              <a:t>task</a:t>
            </a:r>
            <a:endParaRPr sz="1897" dirty="0">
              <a:latin typeface="Helvetica"/>
              <a:cs typeface="Helvetica"/>
            </a:endParaRPr>
          </a:p>
          <a:p>
            <a:pPr marR="69480" algn="r">
              <a:spcBef>
                <a:spcPts val="997"/>
              </a:spcBef>
            </a:pPr>
            <a:endParaRPr sz="1456" dirty="0">
              <a:latin typeface="Arial"/>
              <a:cs typeface="Arial"/>
            </a:endParaRPr>
          </a:p>
        </p:txBody>
      </p:sp>
      <p:sp>
        <p:nvSpPr>
          <p:cNvPr id="33" name="object 9">
            <a:extLst>
              <a:ext uri="{FF2B5EF4-FFF2-40B4-BE49-F238E27FC236}">
                <a16:creationId xmlns:a16="http://schemas.microsoft.com/office/drawing/2014/main" id="{47440ADF-1CA3-0E48-8E51-660646ED151F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35" name="Picture 34" descr="Text, letter&#10;&#10;Description automatically generated">
            <a:extLst>
              <a:ext uri="{FF2B5EF4-FFF2-40B4-BE49-F238E27FC236}">
                <a16:creationId xmlns:a16="http://schemas.microsoft.com/office/drawing/2014/main" id="{3DD401F6-C633-CF46-87C1-EEFF6799F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96" y="2685121"/>
            <a:ext cx="5594791" cy="1504905"/>
          </a:xfrm>
          <a:prstGeom prst="rect">
            <a:avLst/>
          </a:prstGeom>
        </p:spPr>
      </p:pic>
      <p:pic>
        <p:nvPicPr>
          <p:cNvPr id="37" name="Picture 36" descr="Text, letter&#10;&#10;Description automatically generated">
            <a:extLst>
              <a:ext uri="{FF2B5EF4-FFF2-40B4-BE49-F238E27FC236}">
                <a16:creationId xmlns:a16="http://schemas.microsoft.com/office/drawing/2014/main" id="{FD247520-1DC7-D546-97BF-F39157192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934" y="5351527"/>
            <a:ext cx="6207520" cy="109448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E59359B-EFBB-604E-BC2E-E194BDF1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4D6F7-9CCC-3D42-ACA3-AC2D24904922}"/>
              </a:ext>
            </a:extLst>
          </p:cNvPr>
          <p:cNvSpPr txBox="1"/>
          <p:nvPr/>
        </p:nvSpPr>
        <p:spPr>
          <a:xfrm>
            <a:off x="737894" y="5126384"/>
            <a:ext cx="212109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900" dirty="0"/>
              <a:t>Learning objective:</a:t>
            </a:r>
          </a:p>
        </p:txBody>
      </p:sp>
    </p:spTree>
    <p:extLst>
      <p:ext uri="{BB962C8B-B14F-4D97-AF65-F5344CB8AC3E}">
        <p14:creationId xmlns:p14="http://schemas.microsoft.com/office/powerpoint/2010/main" val="14936479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7642F-87CC-3B48-850B-4325CE9B8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Weighted Softmax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BDD193E-86B8-2E42-8A92-7CD9B922C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63341"/>
            <a:ext cx="8229600" cy="40652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49253-212F-8E44-8E7D-70B41BCC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FE5A2-9A59-F047-B320-7591C56C1796}"/>
              </a:ext>
            </a:extLst>
          </p:cNvPr>
          <p:cNvSpPr txBox="1"/>
          <p:nvPr/>
        </p:nvSpPr>
        <p:spPr>
          <a:xfrm>
            <a:off x="3851920" y="6314559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0B05FF"/>
                </a:solidFill>
              </a:rPr>
              <a:t>[Wikipedia]</a:t>
            </a:r>
          </a:p>
        </p:txBody>
      </p:sp>
    </p:spTree>
    <p:extLst>
      <p:ext uri="{BB962C8B-B14F-4D97-AF65-F5344CB8AC3E}">
        <p14:creationId xmlns:p14="http://schemas.microsoft.com/office/powerpoint/2010/main" val="616365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43</a:t>
            </a:fld>
            <a:endParaRPr spc="-4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7924" y="269296"/>
            <a:ext cx="6096559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How do you use</a:t>
            </a:r>
            <a:r>
              <a:rPr spc="-49" dirty="0"/>
              <a:t> </a:t>
            </a:r>
            <a:r>
              <a:rPr dirty="0"/>
              <a:t>ELMo?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9236" y="1413692"/>
            <a:ext cx="7221631" cy="2068658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 marR="4483">
              <a:spcBef>
                <a:spcPts val="119"/>
              </a:spcBef>
            </a:pPr>
            <a:r>
              <a:rPr sz="2427" spc="18" dirty="0">
                <a:latin typeface="Helvetica"/>
                <a:cs typeface="Helvetica"/>
              </a:rPr>
              <a:t>ELMo </a:t>
            </a:r>
            <a:r>
              <a:rPr sz="2427" spc="13" dirty="0">
                <a:latin typeface="Helvetica"/>
                <a:cs typeface="Helvetica"/>
              </a:rPr>
              <a:t>embeddings can be used as </a:t>
            </a:r>
            <a:r>
              <a:rPr sz="2427" spc="9" dirty="0">
                <a:latin typeface="Helvetica"/>
                <a:cs typeface="Helvetica"/>
              </a:rPr>
              <a:t>(additional) input  to </a:t>
            </a:r>
            <a:r>
              <a:rPr sz="2427" spc="13" dirty="0">
                <a:latin typeface="Helvetica"/>
                <a:cs typeface="Helvetica"/>
              </a:rPr>
              <a:t>any </a:t>
            </a:r>
            <a:r>
              <a:rPr lang="de-DE" sz="2427" spc="13" dirty="0" err="1">
                <a:latin typeface="Helvetica"/>
                <a:cs typeface="Helvetica"/>
              </a:rPr>
              <a:t>further</a:t>
            </a:r>
            <a:r>
              <a:rPr lang="de-DE" sz="2427" spc="13" dirty="0">
                <a:latin typeface="Helvetica"/>
                <a:cs typeface="Helvetica"/>
              </a:rPr>
              <a:t> </a:t>
            </a:r>
            <a:r>
              <a:rPr lang="de-DE" sz="2427" spc="13" dirty="0" err="1">
                <a:latin typeface="Helvetica"/>
                <a:cs typeface="Helvetica"/>
              </a:rPr>
              <a:t>language</a:t>
            </a:r>
            <a:r>
              <a:rPr sz="2427" spc="-13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model</a:t>
            </a:r>
            <a:endParaRPr sz="2427" dirty="0">
              <a:latin typeface="Helvetica"/>
              <a:cs typeface="Helvetica"/>
            </a:endParaRPr>
          </a:p>
          <a:p>
            <a:pPr marL="490538" marR="398389" indent="-266700">
              <a:lnSpc>
                <a:spcPct val="101400"/>
              </a:lnSpc>
              <a:spcBef>
                <a:spcPts val="185"/>
              </a:spcBef>
              <a:buChar char="—"/>
            </a:pPr>
            <a:r>
              <a:rPr sz="2030" spc="9" dirty="0">
                <a:latin typeface="Helvetica"/>
                <a:cs typeface="Helvetica"/>
              </a:rPr>
              <a:t>ELMo can be </a:t>
            </a:r>
            <a:r>
              <a:rPr sz="2030" spc="4" dirty="0">
                <a:latin typeface="Helvetica"/>
                <a:cs typeface="Helvetica"/>
              </a:rPr>
              <a:t>tuned with dropout </a:t>
            </a:r>
            <a:r>
              <a:rPr sz="2030" spc="9" dirty="0">
                <a:latin typeface="Helvetica"/>
                <a:cs typeface="Helvetica"/>
              </a:rPr>
              <a:t>and </a:t>
            </a:r>
            <a:r>
              <a:rPr sz="2030" spc="4" dirty="0">
                <a:latin typeface="Helvetica"/>
                <a:cs typeface="Helvetica"/>
              </a:rPr>
              <a:t>L2-regularization  (so that all layer weights stay close to </a:t>
            </a:r>
            <a:r>
              <a:rPr sz="2030" spc="9" dirty="0">
                <a:latin typeface="Helvetica"/>
                <a:cs typeface="Helvetica"/>
              </a:rPr>
              <a:t>each</a:t>
            </a:r>
            <a:r>
              <a:rPr sz="2030" spc="13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other)</a:t>
            </a:r>
            <a:endParaRPr sz="2030" dirty="0">
              <a:latin typeface="Helvetica"/>
              <a:cs typeface="Helvetica"/>
            </a:endParaRPr>
          </a:p>
          <a:p>
            <a:pPr marL="490538" marR="370934" indent="-266700">
              <a:lnSpc>
                <a:spcPct val="101400"/>
              </a:lnSpc>
              <a:spcBef>
                <a:spcPts val="176"/>
              </a:spcBef>
              <a:buChar char="—"/>
            </a:pPr>
            <a:r>
              <a:rPr sz="2030" dirty="0">
                <a:latin typeface="Helvetica"/>
                <a:cs typeface="Helvetica"/>
              </a:rPr>
              <a:t>It </a:t>
            </a:r>
            <a:r>
              <a:rPr sz="2030" spc="4" dirty="0">
                <a:latin typeface="Helvetica"/>
                <a:cs typeface="Helvetica"/>
              </a:rPr>
              <a:t>often helps to fine-tune the </a:t>
            </a:r>
            <a:r>
              <a:rPr sz="2030" spc="9" dirty="0">
                <a:latin typeface="Helvetica"/>
                <a:cs typeface="Helvetica"/>
              </a:rPr>
              <a:t>biLMs </a:t>
            </a:r>
            <a:r>
              <a:rPr sz="2030" spc="4" dirty="0">
                <a:latin typeface="Helvetica"/>
                <a:cs typeface="Helvetica"/>
              </a:rPr>
              <a:t>(train </a:t>
            </a:r>
            <a:r>
              <a:rPr sz="2030" spc="9" dirty="0">
                <a:latin typeface="Helvetica"/>
                <a:cs typeface="Helvetica"/>
              </a:rPr>
              <a:t>them </a:t>
            </a:r>
            <a:r>
              <a:rPr sz="2030" spc="4" dirty="0">
                <a:latin typeface="Helvetica"/>
                <a:cs typeface="Helvetica"/>
              </a:rPr>
              <a:t>further)  </a:t>
            </a:r>
            <a:r>
              <a:rPr sz="2030" spc="9" dirty="0">
                <a:latin typeface="Helvetica"/>
                <a:cs typeface="Helvetica"/>
              </a:rPr>
              <a:t>on </a:t>
            </a:r>
            <a:r>
              <a:rPr sz="2030" spc="4" dirty="0">
                <a:latin typeface="Helvetica"/>
                <a:cs typeface="Helvetica"/>
              </a:rPr>
              <a:t>task-specific </a:t>
            </a:r>
            <a:r>
              <a:rPr sz="2030" spc="9" dirty="0">
                <a:latin typeface="Helvetica"/>
                <a:cs typeface="Helvetica"/>
              </a:rPr>
              <a:t>raw</a:t>
            </a:r>
            <a:r>
              <a:rPr sz="2030" spc="-4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text</a:t>
            </a:r>
            <a:endParaRPr sz="2030" dirty="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81795" y="3850204"/>
            <a:ext cx="1375522" cy="388776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2427" spc="9" dirty="0">
                <a:latin typeface="Helvetica"/>
                <a:cs typeface="Helvetica"/>
              </a:rPr>
              <a:t>with</a:t>
            </a:r>
            <a:r>
              <a:rPr sz="2427" spc="-44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other</a:t>
            </a:r>
            <a:endParaRPr sz="2427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296" y="3774223"/>
            <a:ext cx="4448175" cy="48090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2427" spc="9" dirty="0">
                <a:latin typeface="Helvetica"/>
                <a:cs typeface="Helvetica"/>
              </a:rPr>
              <a:t>In </a:t>
            </a:r>
            <a:r>
              <a:rPr sz="2427" spc="13" dirty="0">
                <a:latin typeface="Helvetica"/>
                <a:cs typeface="Helvetica"/>
              </a:rPr>
              <a:t>general: concatenate</a:t>
            </a:r>
            <a:r>
              <a:rPr sz="2427" spc="-66" dirty="0">
                <a:latin typeface="Helvetica"/>
                <a:cs typeface="Helvetica"/>
              </a:rPr>
              <a:t> </a:t>
            </a:r>
            <a:r>
              <a:rPr sz="3044" b="1" spc="4" dirty="0">
                <a:latin typeface="STIXGeneral"/>
                <a:cs typeface="STIXGeneral"/>
              </a:rPr>
              <a:t>ELMo</a:t>
            </a:r>
            <a:endParaRPr sz="3044">
              <a:latin typeface="STIXGeneral"/>
              <a:cs typeface="STIXGener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51048" y="3720485"/>
            <a:ext cx="466725" cy="344601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2162" i="1" dirty="0">
                <a:latin typeface="STIXGeneral"/>
                <a:cs typeface="STIXGeneral"/>
              </a:rPr>
              <a:t>task</a:t>
            </a:r>
            <a:endParaRPr sz="2162">
              <a:latin typeface="STIXGeneral"/>
              <a:cs typeface="STIXGener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51048" y="3990479"/>
            <a:ext cx="145116" cy="344601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2162" i="1" dirty="0">
                <a:latin typeface="STIXGeneral"/>
                <a:cs typeface="STIXGeneral"/>
              </a:rPr>
              <a:t>k</a:t>
            </a:r>
            <a:endParaRPr sz="2162">
              <a:latin typeface="STIXGeneral"/>
              <a:cs typeface="STIXGener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5296" y="4258174"/>
            <a:ext cx="7137587" cy="388776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  <a:tabLst>
                <a:tab pos="1991391" algn="l"/>
              </a:tabLst>
            </a:pPr>
            <a:r>
              <a:rPr lang="en-US" sz="2427" spc="13" dirty="0">
                <a:latin typeface="Helvetica"/>
                <a:cs typeface="Helvetica"/>
              </a:rPr>
              <a:t>e</a:t>
            </a:r>
            <a:r>
              <a:rPr sz="2427" spc="13" dirty="0">
                <a:latin typeface="Helvetica"/>
                <a:cs typeface="Helvetica"/>
              </a:rPr>
              <a:t>mbeddings</a:t>
            </a:r>
            <a:r>
              <a:rPr lang="de-DE" sz="2427" spc="13" dirty="0">
                <a:latin typeface="Helvetica"/>
                <a:cs typeface="Helvetica"/>
              </a:rPr>
              <a:t> </a:t>
            </a:r>
            <a:r>
              <a:rPr lang="de-DE" sz="2427" b="1" spc="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3243" i="1" baseline="-19274" dirty="0">
                <a:latin typeface="STIXGeneral"/>
                <a:cs typeface="STIXGeneral"/>
              </a:rPr>
              <a:t>k </a:t>
            </a:r>
            <a:r>
              <a:rPr sz="2427" spc="9" dirty="0">
                <a:latin typeface="Helvetica"/>
                <a:cs typeface="Helvetica"/>
              </a:rPr>
              <a:t>for </a:t>
            </a:r>
            <a:r>
              <a:rPr sz="2427" spc="13" dirty="0">
                <a:latin typeface="Helvetica"/>
                <a:cs typeface="Helvetica"/>
              </a:rPr>
              <a:t>token</a:t>
            </a:r>
            <a:r>
              <a:rPr sz="2427" spc="137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input</a:t>
            </a:r>
            <a:endParaRPr sz="2427" dirty="0">
              <a:latin typeface="Helvetica"/>
              <a:cs typeface="Helvetic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4DCAD2FD-6530-9044-852C-114B849028F7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68E4CE8-B255-D74F-AE69-BD16D04EC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2680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0780" y="234089"/>
            <a:ext cx="1930213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Resul</a:t>
            </a:r>
            <a:r>
              <a:rPr spc="-4" dirty="0"/>
              <a:t>t</a:t>
            </a:r>
            <a:r>
              <a:rPr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9236" y="1413692"/>
            <a:ext cx="6631081" cy="2655422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2427" spc="18" dirty="0">
                <a:latin typeface="Helvetica"/>
                <a:cs typeface="Helvetica"/>
              </a:rPr>
              <a:t>ELMo </a:t>
            </a:r>
            <a:r>
              <a:rPr sz="2427" spc="13" dirty="0">
                <a:latin typeface="Helvetica"/>
                <a:cs typeface="Helvetica"/>
              </a:rPr>
              <a:t>gave improvements on a </a:t>
            </a:r>
            <a:r>
              <a:rPr sz="2427" spc="9" dirty="0">
                <a:latin typeface="Helvetica"/>
                <a:cs typeface="Helvetica"/>
              </a:rPr>
              <a:t>variety of</a:t>
            </a:r>
            <a:r>
              <a:rPr sz="2427" spc="-18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tasks:</a:t>
            </a:r>
            <a:endParaRPr sz="2427">
              <a:latin typeface="Helvetica"/>
              <a:cs typeface="Helvetica"/>
            </a:endParaRPr>
          </a:p>
          <a:p>
            <a:pPr marL="409596" indent="-398389">
              <a:buChar char="—"/>
              <a:tabLst>
                <a:tab pos="410157" algn="l"/>
              </a:tabLst>
            </a:pPr>
            <a:r>
              <a:rPr sz="2427" spc="13" dirty="0">
                <a:latin typeface="Helvetica"/>
                <a:cs typeface="Helvetica"/>
              </a:rPr>
              <a:t>question answering</a:t>
            </a:r>
            <a:r>
              <a:rPr sz="2427" spc="-9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(SQuAD)</a:t>
            </a:r>
            <a:endParaRPr sz="2427">
              <a:latin typeface="Helvetica"/>
              <a:cs typeface="Helvetica"/>
            </a:endParaRPr>
          </a:p>
          <a:p>
            <a:pPr marL="409596" indent="-398389">
              <a:buChar char="—"/>
              <a:tabLst>
                <a:tab pos="410157" algn="l"/>
              </a:tabLst>
            </a:pPr>
            <a:r>
              <a:rPr sz="2427" spc="9" dirty="0">
                <a:latin typeface="Helvetica"/>
                <a:cs typeface="Helvetica"/>
              </a:rPr>
              <a:t>entailment/natural </a:t>
            </a:r>
            <a:r>
              <a:rPr sz="2427" spc="13" dirty="0">
                <a:latin typeface="Helvetica"/>
                <a:cs typeface="Helvetica"/>
              </a:rPr>
              <a:t>language inference</a:t>
            </a:r>
            <a:r>
              <a:rPr sz="2427" spc="-4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(SNLI)</a:t>
            </a:r>
            <a:endParaRPr sz="2427">
              <a:latin typeface="Helvetica"/>
              <a:cs typeface="Helvetica"/>
            </a:endParaRPr>
          </a:p>
          <a:p>
            <a:pPr marL="409596" indent="-398389">
              <a:spcBef>
                <a:spcPts val="88"/>
              </a:spcBef>
              <a:buChar char="—"/>
              <a:tabLst>
                <a:tab pos="410157" algn="l"/>
              </a:tabLst>
            </a:pPr>
            <a:r>
              <a:rPr sz="2427" spc="13" dirty="0">
                <a:latin typeface="Helvetica"/>
                <a:cs typeface="Helvetica"/>
              </a:rPr>
              <a:t>semantic </a:t>
            </a:r>
            <a:r>
              <a:rPr sz="2427" spc="9" dirty="0">
                <a:latin typeface="Helvetica"/>
                <a:cs typeface="Helvetica"/>
              </a:rPr>
              <a:t>role labeling</a:t>
            </a:r>
            <a:r>
              <a:rPr sz="2427" spc="-13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(SRL)</a:t>
            </a:r>
            <a:endParaRPr sz="2427">
              <a:latin typeface="Helvetica"/>
              <a:cs typeface="Helvetica"/>
            </a:endParaRPr>
          </a:p>
          <a:p>
            <a:pPr marL="409596" indent="-398389">
              <a:buChar char="—"/>
              <a:tabLst>
                <a:tab pos="410157" algn="l"/>
              </a:tabLst>
            </a:pPr>
            <a:r>
              <a:rPr sz="2427" spc="13" dirty="0">
                <a:latin typeface="Helvetica"/>
                <a:cs typeface="Helvetica"/>
              </a:rPr>
              <a:t>coreference </a:t>
            </a:r>
            <a:r>
              <a:rPr sz="2427" spc="9" dirty="0">
                <a:latin typeface="Helvetica"/>
                <a:cs typeface="Helvetica"/>
              </a:rPr>
              <a:t>resolution</a:t>
            </a:r>
            <a:r>
              <a:rPr sz="2427" spc="-4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(Coref)</a:t>
            </a:r>
            <a:endParaRPr sz="2427">
              <a:latin typeface="Helvetica"/>
              <a:cs typeface="Helvetica"/>
            </a:endParaRPr>
          </a:p>
          <a:p>
            <a:pPr marL="409596" indent="-398389">
              <a:buChar char="—"/>
              <a:tabLst>
                <a:tab pos="410157" algn="l"/>
              </a:tabLst>
            </a:pPr>
            <a:r>
              <a:rPr sz="2427" spc="18" dirty="0">
                <a:latin typeface="Helvetica"/>
                <a:cs typeface="Helvetica"/>
              </a:rPr>
              <a:t>named </a:t>
            </a:r>
            <a:r>
              <a:rPr sz="2427" spc="9" dirty="0">
                <a:latin typeface="Helvetica"/>
                <a:cs typeface="Helvetica"/>
              </a:rPr>
              <a:t>entity recognition</a:t>
            </a:r>
            <a:r>
              <a:rPr sz="2427" spc="-18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(NER)</a:t>
            </a:r>
            <a:endParaRPr sz="2427">
              <a:latin typeface="Helvetica"/>
              <a:cs typeface="Helvetica"/>
            </a:endParaRPr>
          </a:p>
          <a:p>
            <a:pPr marL="409596" indent="-398389">
              <a:spcBef>
                <a:spcPts val="88"/>
              </a:spcBef>
              <a:buChar char="—"/>
              <a:tabLst>
                <a:tab pos="410157" algn="l"/>
              </a:tabLst>
            </a:pPr>
            <a:r>
              <a:rPr sz="2427" spc="13" dirty="0">
                <a:latin typeface="Helvetica"/>
                <a:cs typeface="Helvetica"/>
              </a:rPr>
              <a:t>sentiment analysis</a:t>
            </a:r>
            <a:r>
              <a:rPr sz="2427" spc="-13" dirty="0">
                <a:latin typeface="Helvetica"/>
                <a:cs typeface="Helvetica"/>
              </a:rPr>
              <a:t> </a:t>
            </a:r>
            <a:r>
              <a:rPr sz="2427" spc="-4" dirty="0">
                <a:latin typeface="Helvetica"/>
                <a:cs typeface="Helvetica"/>
              </a:rPr>
              <a:t>(SST-5)</a:t>
            </a:r>
            <a:endParaRPr sz="2427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2696" y="4403068"/>
            <a:ext cx="426383" cy="216787"/>
          </a:xfrm>
          <a:prstGeom prst="rect">
            <a:avLst/>
          </a:prstGeom>
        </p:spPr>
        <p:txBody>
          <a:bodyPr vert="horz" wrap="square" lIns="0" tIns="12887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324" b="1" spc="-40" dirty="0">
                <a:latin typeface="Times New Roman"/>
                <a:cs typeface="Times New Roman"/>
              </a:rPr>
              <a:t>T</a:t>
            </a:r>
            <a:r>
              <a:rPr sz="1059" b="1" spc="71" dirty="0">
                <a:latin typeface="Times New Roman"/>
                <a:cs typeface="Times New Roman"/>
              </a:rPr>
              <a:t>A</a:t>
            </a:r>
            <a:r>
              <a:rPr sz="1059" b="1" spc="66" dirty="0">
                <a:latin typeface="Times New Roman"/>
                <a:cs typeface="Times New Roman"/>
              </a:rPr>
              <a:t>S</a:t>
            </a:r>
            <a:r>
              <a:rPr sz="1059" b="1" spc="4" dirty="0">
                <a:latin typeface="Times New Roman"/>
                <a:cs typeface="Times New Roman"/>
              </a:rPr>
              <a:t>K</a:t>
            </a:r>
            <a:endParaRPr sz="1059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32476" y="4259489"/>
            <a:ext cx="0" cy="564216"/>
          </a:xfrm>
          <a:custGeom>
            <a:avLst/>
            <a:gdLst/>
            <a:ahLst/>
            <a:cxnLst/>
            <a:rect l="l" t="t" r="r" b="b"/>
            <a:pathLst>
              <a:path h="639445">
                <a:moveTo>
                  <a:pt x="0" y="639345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21584" y="4403068"/>
            <a:ext cx="1320053" cy="216787"/>
          </a:xfrm>
          <a:prstGeom prst="rect">
            <a:avLst/>
          </a:prstGeom>
        </p:spPr>
        <p:txBody>
          <a:bodyPr vert="horz" wrap="square" lIns="0" tIns="12887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324" b="1" spc="62" dirty="0">
                <a:latin typeface="Times New Roman"/>
                <a:cs typeface="Times New Roman"/>
              </a:rPr>
              <a:t>P</a:t>
            </a:r>
            <a:r>
              <a:rPr sz="1059" b="1" spc="62" dirty="0">
                <a:latin typeface="Times New Roman"/>
                <a:cs typeface="Times New Roman"/>
              </a:rPr>
              <a:t>REVIOUS</a:t>
            </a:r>
            <a:r>
              <a:rPr sz="1059" b="1" spc="75" dirty="0">
                <a:latin typeface="Times New Roman"/>
                <a:cs typeface="Times New Roman"/>
              </a:rPr>
              <a:t> </a:t>
            </a:r>
            <a:r>
              <a:rPr sz="1324" b="1" spc="13" dirty="0">
                <a:latin typeface="Times New Roman"/>
                <a:cs typeface="Times New Roman"/>
              </a:rPr>
              <a:t>SOTA</a:t>
            </a:r>
            <a:endParaRPr sz="1324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57691" y="4259489"/>
            <a:ext cx="0" cy="564216"/>
          </a:xfrm>
          <a:custGeom>
            <a:avLst/>
            <a:gdLst/>
            <a:ahLst/>
            <a:cxnLst/>
            <a:rect l="l" t="t" r="r" b="b"/>
            <a:pathLst>
              <a:path h="639445">
                <a:moveTo>
                  <a:pt x="0" y="639345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94882" y="4259489"/>
            <a:ext cx="0" cy="564216"/>
          </a:xfrm>
          <a:custGeom>
            <a:avLst/>
            <a:gdLst/>
            <a:ahLst/>
            <a:cxnLst/>
            <a:rect l="l" t="t" r="r" b="b"/>
            <a:pathLst>
              <a:path h="639445">
                <a:moveTo>
                  <a:pt x="0" y="639345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683990" y="4261085"/>
            <a:ext cx="1560419" cy="469737"/>
          </a:xfrm>
          <a:prstGeom prst="rect">
            <a:avLst/>
          </a:prstGeom>
        </p:spPr>
        <p:txBody>
          <a:bodyPr vert="horz" wrap="square" lIns="0" tIns="63874" rIns="0" bIns="0" rtlCol="0">
            <a:spAutoFit/>
          </a:bodyPr>
          <a:lstStyle/>
          <a:p>
            <a:pPr marL="11206">
              <a:spcBef>
                <a:spcPts val="503"/>
              </a:spcBef>
              <a:tabLst>
                <a:tab pos="807986" algn="l"/>
              </a:tabLst>
            </a:pPr>
            <a:r>
              <a:rPr sz="1324" b="1" spc="49" dirty="0">
                <a:latin typeface="Times New Roman"/>
                <a:cs typeface="Times New Roman"/>
              </a:rPr>
              <a:t>O</a:t>
            </a:r>
            <a:r>
              <a:rPr sz="1059" b="1" spc="49" dirty="0">
                <a:latin typeface="Times New Roman"/>
                <a:cs typeface="Times New Roman"/>
              </a:rPr>
              <a:t>UR	</a:t>
            </a:r>
            <a:r>
              <a:rPr sz="1324" b="1" spc="57" dirty="0">
                <a:latin typeface="Times New Roman"/>
                <a:cs typeface="Times New Roman"/>
              </a:rPr>
              <a:t>ELM</a:t>
            </a:r>
            <a:r>
              <a:rPr sz="1059" b="1" spc="57" dirty="0">
                <a:latin typeface="Times New Roman"/>
                <a:cs typeface="Times New Roman"/>
              </a:rPr>
              <a:t>O</a:t>
            </a:r>
            <a:r>
              <a:rPr sz="1059" b="1" spc="53" dirty="0">
                <a:latin typeface="Times New Roman"/>
                <a:cs typeface="Times New Roman"/>
              </a:rPr>
              <a:t> </a:t>
            </a:r>
            <a:r>
              <a:rPr sz="1324" b="1" spc="4" dirty="0">
                <a:latin typeface="Times New Roman"/>
                <a:cs typeface="Times New Roman"/>
              </a:rPr>
              <a:t>+</a:t>
            </a:r>
            <a:endParaRPr sz="1324">
              <a:latin typeface="Times New Roman"/>
              <a:cs typeface="Times New Roman"/>
            </a:endParaRPr>
          </a:p>
          <a:p>
            <a:pPr marL="11206">
              <a:spcBef>
                <a:spcPts val="335"/>
              </a:spcBef>
            </a:pPr>
            <a:r>
              <a:rPr sz="1059" b="1" spc="57" dirty="0">
                <a:latin typeface="Times New Roman"/>
                <a:cs typeface="Times New Roman"/>
              </a:rPr>
              <a:t>BASELINE</a:t>
            </a:r>
            <a:r>
              <a:rPr sz="1059" b="1" spc="93" dirty="0">
                <a:latin typeface="Times New Roman"/>
                <a:cs typeface="Times New Roman"/>
              </a:rPr>
              <a:t> </a:t>
            </a:r>
            <a:r>
              <a:rPr sz="1059" b="1" spc="57" dirty="0">
                <a:latin typeface="Times New Roman"/>
                <a:cs typeface="Times New Roman"/>
              </a:rPr>
              <a:t>BASELINE</a:t>
            </a:r>
            <a:endParaRPr sz="1059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83114" y="4192703"/>
            <a:ext cx="941294" cy="631644"/>
          </a:xfrm>
          <a:prstGeom prst="rect">
            <a:avLst/>
          </a:prstGeom>
        </p:spPr>
        <p:txBody>
          <a:bodyPr vert="horz" wrap="square" lIns="0" tIns="3362" rIns="0" bIns="0" rtlCol="0">
            <a:spAutoFit/>
          </a:bodyPr>
          <a:lstStyle/>
          <a:p>
            <a:pPr marL="11206" marR="4483">
              <a:lnSpc>
                <a:spcPct val="104500"/>
              </a:lnSpc>
              <a:spcBef>
                <a:spcPts val="26"/>
              </a:spcBef>
            </a:pPr>
            <a:r>
              <a:rPr sz="1324" b="1" spc="62" dirty="0">
                <a:latin typeface="Times New Roman"/>
                <a:cs typeface="Times New Roman"/>
              </a:rPr>
              <a:t>I</a:t>
            </a:r>
            <a:r>
              <a:rPr sz="1059" b="1" spc="62" dirty="0">
                <a:latin typeface="Times New Roman"/>
                <a:cs typeface="Times New Roman"/>
              </a:rPr>
              <a:t>NCREASE  </a:t>
            </a:r>
            <a:r>
              <a:rPr sz="1324" b="1" spc="66" dirty="0">
                <a:latin typeface="Times New Roman"/>
                <a:cs typeface="Times New Roman"/>
              </a:rPr>
              <a:t>(</a:t>
            </a:r>
            <a:r>
              <a:rPr sz="1059" b="1" spc="71" dirty="0">
                <a:latin typeface="Times New Roman"/>
                <a:cs typeface="Times New Roman"/>
              </a:rPr>
              <a:t>AB</a:t>
            </a:r>
            <a:r>
              <a:rPr sz="1059" b="1" spc="66" dirty="0">
                <a:latin typeface="Times New Roman"/>
                <a:cs typeface="Times New Roman"/>
              </a:rPr>
              <a:t>S</a:t>
            </a:r>
            <a:r>
              <a:rPr sz="1059" b="1" spc="71" dirty="0">
                <a:latin typeface="Times New Roman"/>
                <a:cs typeface="Times New Roman"/>
              </a:rPr>
              <a:t>OL</a:t>
            </a:r>
            <a:r>
              <a:rPr sz="1059" b="1" spc="66" dirty="0">
                <a:latin typeface="Times New Roman"/>
                <a:cs typeface="Times New Roman"/>
              </a:rPr>
              <a:t>U</a:t>
            </a:r>
            <a:r>
              <a:rPr sz="1059" b="1" spc="71" dirty="0">
                <a:latin typeface="Times New Roman"/>
                <a:cs typeface="Times New Roman"/>
              </a:rPr>
              <a:t>TE</a:t>
            </a:r>
            <a:r>
              <a:rPr sz="1324" b="1" dirty="0">
                <a:latin typeface="Times New Roman"/>
                <a:cs typeface="Times New Roman"/>
              </a:rPr>
              <a:t>/  </a:t>
            </a:r>
            <a:r>
              <a:rPr sz="1059" b="1" spc="49" dirty="0">
                <a:latin typeface="Times New Roman"/>
                <a:cs typeface="Times New Roman"/>
              </a:rPr>
              <a:t>RELATIVE</a:t>
            </a:r>
            <a:r>
              <a:rPr sz="1324" b="1" spc="49" dirty="0">
                <a:latin typeface="Times New Roman"/>
                <a:cs typeface="Times New Roman"/>
              </a:rPr>
              <a:t>)</a:t>
            </a:r>
            <a:endParaRPr sz="1324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96668" y="4826712"/>
            <a:ext cx="6426574" cy="0"/>
          </a:xfrm>
          <a:custGeom>
            <a:avLst/>
            <a:gdLst/>
            <a:ahLst/>
            <a:cxnLst/>
            <a:rect l="l" t="t" r="r" b="b"/>
            <a:pathLst>
              <a:path w="7283450">
                <a:moveTo>
                  <a:pt x="0" y="0"/>
                </a:moveTo>
                <a:lnTo>
                  <a:pt x="7283203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96668" y="4863904"/>
            <a:ext cx="6426574" cy="0"/>
          </a:xfrm>
          <a:custGeom>
            <a:avLst/>
            <a:gdLst/>
            <a:ahLst/>
            <a:cxnLst/>
            <a:rect l="l" t="t" r="r" b="b"/>
            <a:pathLst>
              <a:path w="7283450">
                <a:moveTo>
                  <a:pt x="0" y="0"/>
                </a:moveTo>
                <a:lnTo>
                  <a:pt x="7283203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32476" y="4867001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57691" y="4867001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94882" y="4867001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476606" y="4833643"/>
            <a:ext cx="319368" cy="216787"/>
          </a:xfrm>
          <a:prstGeom prst="rect">
            <a:avLst/>
          </a:prstGeom>
        </p:spPr>
        <p:txBody>
          <a:bodyPr vert="horz" wrap="square" lIns="0" tIns="12887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324" spc="4" dirty="0">
                <a:latin typeface="Times New Roman"/>
                <a:cs typeface="Times New Roman"/>
              </a:rPr>
              <a:t>85.8</a:t>
            </a:r>
            <a:endParaRPr sz="1324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32476" y="5077768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57691" y="5077768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94882" y="5077768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476606" y="5044395"/>
            <a:ext cx="1102250" cy="216787"/>
          </a:xfrm>
          <a:prstGeom prst="rect">
            <a:avLst/>
          </a:prstGeom>
        </p:spPr>
        <p:txBody>
          <a:bodyPr vert="horz" wrap="square" lIns="0" tIns="12887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324" spc="4" dirty="0">
                <a:latin typeface="Times New Roman"/>
                <a:cs typeface="Times New Roman"/>
              </a:rPr>
              <a:t>88.7 </a:t>
            </a:r>
            <a:r>
              <a:rPr sz="1324" i="1" spc="309" dirty="0">
                <a:latin typeface="Arial"/>
                <a:cs typeface="Arial"/>
              </a:rPr>
              <a:t>±</a:t>
            </a:r>
            <a:r>
              <a:rPr sz="1324" i="1" spc="-110" dirty="0">
                <a:latin typeface="Arial"/>
                <a:cs typeface="Arial"/>
              </a:rPr>
              <a:t> </a:t>
            </a:r>
            <a:r>
              <a:rPr sz="1324" spc="4" dirty="0">
                <a:latin typeface="Times New Roman"/>
                <a:cs typeface="Times New Roman"/>
              </a:rPr>
              <a:t>0.17</a:t>
            </a:r>
            <a:endParaRPr sz="1324" dirty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832476" y="5288521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57691" y="5288521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94882" y="5288521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32476" y="5499274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57691" y="5499274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94882" y="5499274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476606" y="5255148"/>
            <a:ext cx="319368" cy="433384"/>
          </a:xfrm>
          <a:prstGeom prst="rect">
            <a:avLst/>
          </a:prstGeom>
        </p:spPr>
        <p:txBody>
          <a:bodyPr vert="horz" wrap="square" lIns="0" tIns="12887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324" spc="4" dirty="0">
                <a:latin typeface="Times New Roman"/>
                <a:cs typeface="Times New Roman"/>
              </a:rPr>
              <a:t>84.6</a:t>
            </a:r>
            <a:endParaRPr sz="1324" dirty="0">
              <a:latin typeface="Times New Roman"/>
              <a:cs typeface="Times New Roman"/>
            </a:endParaRPr>
          </a:p>
          <a:p>
            <a:pPr marL="11206">
              <a:spcBef>
                <a:spcPts val="71"/>
              </a:spcBef>
            </a:pPr>
            <a:r>
              <a:rPr sz="1324" spc="4" dirty="0">
                <a:latin typeface="Times New Roman"/>
                <a:cs typeface="Times New Roman"/>
              </a:rPr>
              <a:t>70.4</a:t>
            </a:r>
            <a:endParaRPr sz="1324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832476" y="5710027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554842" y="5676654"/>
            <a:ext cx="1138879" cy="216787"/>
          </a:xfrm>
          <a:prstGeom prst="rect">
            <a:avLst/>
          </a:prstGeom>
        </p:spPr>
        <p:txBody>
          <a:bodyPr vert="horz" wrap="square" lIns="0" tIns="12887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324" spc="4" dirty="0">
                <a:latin typeface="Times New Roman"/>
                <a:cs typeface="Times New Roman"/>
              </a:rPr>
              <a:t>91.93 </a:t>
            </a:r>
            <a:r>
              <a:rPr sz="1324" i="1" spc="309" dirty="0">
                <a:latin typeface="Arial"/>
                <a:cs typeface="Arial"/>
              </a:rPr>
              <a:t>±</a:t>
            </a:r>
            <a:r>
              <a:rPr sz="1324" i="1" spc="-106" dirty="0">
                <a:latin typeface="Arial"/>
                <a:cs typeface="Arial"/>
              </a:rPr>
              <a:t> </a:t>
            </a:r>
            <a:r>
              <a:rPr sz="1324" spc="4" dirty="0">
                <a:latin typeface="Times New Roman"/>
                <a:cs typeface="Times New Roman"/>
              </a:rPr>
              <a:t>0.19</a:t>
            </a:r>
            <a:endParaRPr sz="1324" dirty="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557691" y="5710027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94882" y="5710027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476606" y="5676654"/>
            <a:ext cx="1102250" cy="216787"/>
          </a:xfrm>
          <a:prstGeom prst="rect">
            <a:avLst/>
          </a:prstGeom>
        </p:spPr>
        <p:txBody>
          <a:bodyPr vert="horz" wrap="square" lIns="0" tIns="12887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324" spc="4" dirty="0">
                <a:latin typeface="Times New Roman"/>
                <a:cs typeface="Times New Roman"/>
              </a:rPr>
              <a:t>92.22 </a:t>
            </a:r>
            <a:r>
              <a:rPr sz="1324" i="1" spc="309" dirty="0">
                <a:latin typeface="Arial"/>
                <a:cs typeface="Arial"/>
              </a:rPr>
              <a:t>±</a:t>
            </a:r>
            <a:r>
              <a:rPr sz="1324" i="1" spc="-106" dirty="0">
                <a:latin typeface="Arial"/>
                <a:cs typeface="Arial"/>
              </a:rPr>
              <a:t> </a:t>
            </a:r>
            <a:r>
              <a:rPr sz="1324" spc="4" dirty="0">
                <a:latin typeface="Times New Roman"/>
                <a:cs typeface="Times New Roman"/>
              </a:rPr>
              <a:t>0.10</a:t>
            </a:r>
            <a:endParaRPr sz="1324" dirty="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78449" y="4833642"/>
            <a:ext cx="569259" cy="1273486"/>
          </a:xfrm>
          <a:prstGeom prst="rect">
            <a:avLst/>
          </a:prstGeom>
        </p:spPr>
        <p:txBody>
          <a:bodyPr vert="horz" wrap="square" lIns="0" tIns="3362" rIns="0" bIns="0" rtlCol="0">
            <a:spAutoFit/>
          </a:bodyPr>
          <a:lstStyle/>
          <a:p>
            <a:pPr marL="11206" marR="4483">
              <a:lnSpc>
                <a:spcPct val="104500"/>
              </a:lnSpc>
              <a:spcBef>
                <a:spcPts val="26"/>
              </a:spcBef>
            </a:pPr>
            <a:r>
              <a:rPr sz="1324" spc="4" dirty="0">
                <a:latin typeface="Times New Roman"/>
                <a:cs typeface="Times New Roman"/>
              </a:rPr>
              <a:t>SQuAD  SNLI  SRL</a:t>
            </a:r>
            <a:endParaRPr sz="1324">
              <a:latin typeface="Times New Roman"/>
              <a:cs typeface="Times New Roman"/>
            </a:endParaRPr>
          </a:p>
          <a:p>
            <a:pPr marL="11206" marR="132797" algn="just">
              <a:lnSpc>
                <a:spcPct val="104500"/>
              </a:lnSpc>
            </a:pPr>
            <a:r>
              <a:rPr sz="1324" spc="4" dirty="0">
                <a:latin typeface="Times New Roman"/>
                <a:cs typeface="Times New Roman"/>
              </a:rPr>
              <a:t>Coref  NER  SS</a:t>
            </a:r>
            <a:r>
              <a:rPr sz="1324" spc="-119" dirty="0">
                <a:latin typeface="Times New Roman"/>
                <a:cs typeface="Times New Roman"/>
              </a:rPr>
              <a:t>T</a:t>
            </a:r>
            <a:r>
              <a:rPr sz="1324" spc="4" dirty="0">
                <a:latin typeface="Times New Roman"/>
                <a:cs typeface="Times New Roman"/>
              </a:rPr>
              <a:t>-5</a:t>
            </a:r>
            <a:endParaRPr sz="1324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832476" y="5920780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917337" y="4833642"/>
            <a:ext cx="1474134" cy="1289837"/>
          </a:xfrm>
          <a:prstGeom prst="rect">
            <a:avLst/>
          </a:prstGeom>
        </p:spPr>
        <p:txBody>
          <a:bodyPr vert="horz" wrap="square" lIns="0" tIns="3362" rIns="0" bIns="0" rtlCol="0">
            <a:spAutoFit/>
          </a:bodyPr>
          <a:lstStyle/>
          <a:p>
            <a:pPr marL="11206" marR="173700">
              <a:lnSpc>
                <a:spcPct val="104500"/>
              </a:lnSpc>
              <a:spcBef>
                <a:spcPts val="26"/>
              </a:spcBef>
            </a:pPr>
            <a:r>
              <a:rPr sz="1324" spc="4" dirty="0">
                <a:solidFill>
                  <a:srgbClr val="00007F"/>
                </a:solidFill>
                <a:latin typeface="Times New Roman"/>
                <a:cs typeface="Times New Roman"/>
              </a:rPr>
              <a:t>Liu et </a:t>
            </a:r>
            <a:r>
              <a:rPr sz="1324" dirty="0">
                <a:solidFill>
                  <a:srgbClr val="00007F"/>
                </a:solidFill>
                <a:latin typeface="Times New Roman"/>
                <a:cs typeface="Times New Roman"/>
              </a:rPr>
              <a:t>al. </a:t>
            </a:r>
            <a:r>
              <a:rPr sz="1324" spc="4" dirty="0">
                <a:latin typeface="Times New Roman"/>
                <a:cs typeface="Times New Roman"/>
              </a:rPr>
              <a:t>(</a:t>
            </a:r>
            <a:r>
              <a:rPr sz="1324" spc="4" dirty="0">
                <a:solidFill>
                  <a:srgbClr val="00007F"/>
                </a:solidFill>
                <a:latin typeface="Times New Roman"/>
                <a:cs typeface="Times New Roman"/>
              </a:rPr>
              <a:t>2017</a:t>
            </a:r>
            <a:r>
              <a:rPr sz="1324" spc="4" dirty="0">
                <a:latin typeface="Times New Roman"/>
                <a:cs typeface="Times New Roman"/>
              </a:rPr>
              <a:t>)  </a:t>
            </a:r>
            <a:r>
              <a:rPr sz="1324" spc="4" dirty="0">
                <a:solidFill>
                  <a:srgbClr val="00007F"/>
                </a:solidFill>
                <a:latin typeface="Times New Roman"/>
                <a:cs typeface="Times New Roman"/>
              </a:rPr>
              <a:t>Chen et </a:t>
            </a:r>
            <a:r>
              <a:rPr sz="1324" dirty="0">
                <a:solidFill>
                  <a:srgbClr val="00007F"/>
                </a:solidFill>
                <a:latin typeface="Times New Roman"/>
                <a:cs typeface="Times New Roman"/>
              </a:rPr>
              <a:t>al. </a:t>
            </a:r>
            <a:r>
              <a:rPr sz="1324" spc="4" dirty="0">
                <a:latin typeface="Times New Roman"/>
                <a:cs typeface="Times New Roman"/>
              </a:rPr>
              <a:t>(</a:t>
            </a:r>
            <a:r>
              <a:rPr sz="1324" spc="4" dirty="0">
                <a:solidFill>
                  <a:srgbClr val="00007F"/>
                </a:solidFill>
                <a:latin typeface="Times New Roman"/>
                <a:cs typeface="Times New Roman"/>
              </a:rPr>
              <a:t>2017</a:t>
            </a:r>
            <a:r>
              <a:rPr sz="1324" spc="4" dirty="0">
                <a:latin typeface="Times New Roman"/>
                <a:cs typeface="Times New Roman"/>
              </a:rPr>
              <a:t>)  </a:t>
            </a:r>
            <a:r>
              <a:rPr sz="1324" spc="4" dirty="0">
                <a:solidFill>
                  <a:srgbClr val="00007F"/>
                </a:solidFill>
                <a:latin typeface="Times New Roman"/>
                <a:cs typeface="Times New Roman"/>
              </a:rPr>
              <a:t>He et </a:t>
            </a:r>
            <a:r>
              <a:rPr sz="1324" dirty="0">
                <a:solidFill>
                  <a:srgbClr val="00007F"/>
                </a:solidFill>
                <a:latin typeface="Times New Roman"/>
                <a:cs typeface="Times New Roman"/>
              </a:rPr>
              <a:t>al. </a:t>
            </a:r>
            <a:r>
              <a:rPr sz="1324" spc="4" dirty="0">
                <a:latin typeface="Times New Roman"/>
                <a:cs typeface="Times New Roman"/>
              </a:rPr>
              <a:t>(</a:t>
            </a:r>
            <a:r>
              <a:rPr sz="1324" spc="4" dirty="0">
                <a:solidFill>
                  <a:srgbClr val="00007F"/>
                </a:solidFill>
                <a:latin typeface="Times New Roman"/>
                <a:cs typeface="Times New Roman"/>
              </a:rPr>
              <a:t>2017</a:t>
            </a:r>
            <a:r>
              <a:rPr sz="1324" spc="4" dirty="0">
                <a:latin typeface="Times New Roman"/>
                <a:cs typeface="Times New Roman"/>
              </a:rPr>
              <a:t>)  </a:t>
            </a:r>
            <a:r>
              <a:rPr sz="1324" spc="4" dirty="0">
                <a:solidFill>
                  <a:srgbClr val="00007F"/>
                </a:solidFill>
                <a:latin typeface="Times New Roman"/>
                <a:cs typeface="Times New Roman"/>
              </a:rPr>
              <a:t>Lee et </a:t>
            </a:r>
            <a:r>
              <a:rPr sz="1324" dirty="0">
                <a:solidFill>
                  <a:srgbClr val="00007F"/>
                </a:solidFill>
                <a:latin typeface="Times New Roman"/>
                <a:cs typeface="Times New Roman"/>
              </a:rPr>
              <a:t>al. </a:t>
            </a:r>
            <a:r>
              <a:rPr sz="1324" spc="4" dirty="0">
                <a:latin typeface="Times New Roman"/>
                <a:cs typeface="Times New Roman"/>
              </a:rPr>
              <a:t>(</a:t>
            </a:r>
            <a:r>
              <a:rPr sz="1324" spc="4" dirty="0">
                <a:solidFill>
                  <a:srgbClr val="00007F"/>
                </a:solidFill>
                <a:latin typeface="Times New Roman"/>
                <a:cs typeface="Times New Roman"/>
              </a:rPr>
              <a:t>2017</a:t>
            </a:r>
            <a:r>
              <a:rPr sz="1324" spc="4" dirty="0">
                <a:latin typeface="Times New Roman"/>
                <a:cs typeface="Times New Roman"/>
              </a:rPr>
              <a:t>)  </a:t>
            </a:r>
            <a:r>
              <a:rPr sz="1324" spc="4" dirty="0">
                <a:solidFill>
                  <a:srgbClr val="00007F"/>
                </a:solidFill>
                <a:latin typeface="Times New Roman"/>
                <a:cs typeface="Times New Roman"/>
              </a:rPr>
              <a:t>Peters et </a:t>
            </a:r>
            <a:r>
              <a:rPr sz="1324" dirty="0">
                <a:solidFill>
                  <a:srgbClr val="00007F"/>
                </a:solidFill>
                <a:latin typeface="Times New Roman"/>
                <a:cs typeface="Times New Roman"/>
              </a:rPr>
              <a:t>al.</a:t>
            </a:r>
            <a:r>
              <a:rPr sz="1324" spc="-75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324" spc="4" dirty="0">
                <a:latin typeface="Times New Roman"/>
                <a:cs typeface="Times New Roman"/>
              </a:rPr>
              <a:t>(</a:t>
            </a:r>
            <a:r>
              <a:rPr sz="1324" spc="4" dirty="0">
                <a:solidFill>
                  <a:srgbClr val="00007F"/>
                </a:solidFill>
                <a:latin typeface="Times New Roman"/>
                <a:cs typeface="Times New Roman"/>
              </a:rPr>
              <a:t>2017</a:t>
            </a:r>
            <a:r>
              <a:rPr sz="1324" spc="4" dirty="0">
                <a:latin typeface="Times New Roman"/>
                <a:cs typeface="Times New Roman"/>
              </a:rPr>
              <a:t>)</a:t>
            </a:r>
            <a:endParaRPr sz="1324">
              <a:latin typeface="Times New Roman"/>
              <a:cs typeface="Times New Roman"/>
            </a:endParaRPr>
          </a:p>
          <a:p>
            <a:pPr marL="11206">
              <a:spcBef>
                <a:spcPts val="75"/>
              </a:spcBef>
            </a:pPr>
            <a:r>
              <a:rPr sz="1324" spc="4" dirty="0">
                <a:solidFill>
                  <a:srgbClr val="00007F"/>
                </a:solidFill>
                <a:latin typeface="Times New Roman"/>
                <a:cs typeface="Times New Roman"/>
              </a:rPr>
              <a:t>McCann et </a:t>
            </a:r>
            <a:r>
              <a:rPr sz="1324" dirty="0">
                <a:solidFill>
                  <a:srgbClr val="00007F"/>
                </a:solidFill>
                <a:latin typeface="Times New Roman"/>
                <a:cs typeface="Times New Roman"/>
              </a:rPr>
              <a:t>al.</a:t>
            </a:r>
            <a:r>
              <a:rPr sz="1324" spc="-57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1324" spc="4" dirty="0">
                <a:latin typeface="Times New Roman"/>
                <a:cs typeface="Times New Roman"/>
              </a:rPr>
              <a:t>(</a:t>
            </a:r>
            <a:r>
              <a:rPr sz="1324" spc="4" dirty="0">
                <a:solidFill>
                  <a:srgbClr val="00007F"/>
                </a:solidFill>
                <a:latin typeface="Times New Roman"/>
                <a:cs typeface="Times New Roman"/>
              </a:rPr>
              <a:t>2017</a:t>
            </a:r>
            <a:r>
              <a:rPr sz="1324" spc="4" dirty="0">
                <a:latin typeface="Times New Roman"/>
                <a:cs typeface="Times New Roman"/>
              </a:rPr>
              <a:t>)</a:t>
            </a:r>
            <a:endParaRPr sz="1324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557691" y="5920780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94882" y="5920780"/>
            <a:ext cx="0" cy="211231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853"/>
                </a:moveTo>
                <a:lnTo>
                  <a:pt x="0" y="0"/>
                </a:lnTo>
              </a:path>
            </a:pathLst>
          </a:custGeom>
          <a:ln w="70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153508" y="4833642"/>
            <a:ext cx="930649" cy="1299775"/>
          </a:xfrm>
          <a:prstGeom prst="rect">
            <a:avLst/>
          </a:prstGeom>
        </p:spPr>
        <p:txBody>
          <a:bodyPr vert="horz" wrap="square" lIns="0" tIns="12887" rIns="0" bIns="0" rtlCol="0">
            <a:spAutoFit/>
          </a:bodyPr>
          <a:lstStyle/>
          <a:p>
            <a:pPr marL="11206">
              <a:spcBef>
                <a:spcPts val="101"/>
              </a:spcBef>
              <a:tabLst>
                <a:tab pos="537351" algn="l"/>
              </a:tabLst>
            </a:pPr>
            <a:r>
              <a:rPr sz="1324" spc="4" dirty="0">
                <a:latin typeface="Times New Roman"/>
                <a:cs typeface="Times New Roman"/>
              </a:rPr>
              <a:t>84.4	81.1</a:t>
            </a:r>
            <a:endParaRPr sz="1324">
              <a:latin typeface="Times New Roman"/>
              <a:cs typeface="Times New Roman"/>
            </a:endParaRPr>
          </a:p>
          <a:p>
            <a:pPr marL="11206">
              <a:spcBef>
                <a:spcPts val="71"/>
              </a:spcBef>
              <a:tabLst>
                <a:tab pos="537351" algn="l"/>
              </a:tabLst>
            </a:pPr>
            <a:r>
              <a:rPr sz="1324" spc="4" dirty="0">
                <a:latin typeface="Times New Roman"/>
                <a:cs typeface="Times New Roman"/>
              </a:rPr>
              <a:t>88.6	88.0</a:t>
            </a:r>
            <a:endParaRPr sz="1324">
              <a:latin typeface="Times New Roman"/>
              <a:cs typeface="Times New Roman"/>
            </a:endParaRPr>
          </a:p>
          <a:p>
            <a:pPr marL="11206">
              <a:spcBef>
                <a:spcPts val="71"/>
              </a:spcBef>
              <a:tabLst>
                <a:tab pos="537351" algn="l"/>
              </a:tabLst>
            </a:pPr>
            <a:r>
              <a:rPr sz="1324" spc="4" dirty="0">
                <a:latin typeface="Times New Roman"/>
                <a:cs typeface="Times New Roman"/>
              </a:rPr>
              <a:t>81.7	81.4</a:t>
            </a:r>
            <a:endParaRPr sz="1324">
              <a:latin typeface="Times New Roman"/>
              <a:cs typeface="Times New Roman"/>
            </a:endParaRPr>
          </a:p>
          <a:p>
            <a:pPr marL="11206">
              <a:spcBef>
                <a:spcPts val="71"/>
              </a:spcBef>
              <a:tabLst>
                <a:tab pos="537351" algn="l"/>
              </a:tabLst>
            </a:pPr>
            <a:r>
              <a:rPr sz="1324" spc="4" dirty="0">
                <a:latin typeface="Times New Roman"/>
                <a:cs typeface="Times New Roman"/>
              </a:rPr>
              <a:t>67.2	67.2</a:t>
            </a:r>
            <a:endParaRPr sz="1324">
              <a:latin typeface="Times New Roman"/>
              <a:cs typeface="Times New Roman"/>
            </a:endParaRPr>
          </a:p>
          <a:p>
            <a:pPr marL="537351">
              <a:spcBef>
                <a:spcPts val="71"/>
              </a:spcBef>
            </a:pPr>
            <a:r>
              <a:rPr sz="1324" spc="4" dirty="0">
                <a:latin typeface="Times New Roman"/>
                <a:cs typeface="Times New Roman"/>
              </a:rPr>
              <a:t>90.15</a:t>
            </a:r>
            <a:endParaRPr sz="1324">
              <a:latin typeface="Times New Roman"/>
              <a:cs typeface="Times New Roman"/>
            </a:endParaRPr>
          </a:p>
          <a:p>
            <a:pPr marL="11206">
              <a:spcBef>
                <a:spcPts val="71"/>
              </a:spcBef>
              <a:tabLst>
                <a:tab pos="537351" algn="l"/>
              </a:tabLst>
            </a:pPr>
            <a:r>
              <a:rPr sz="1324" spc="4" dirty="0">
                <a:latin typeface="Times New Roman"/>
                <a:cs typeface="Times New Roman"/>
              </a:rPr>
              <a:t>53.7	51.4</a:t>
            </a:r>
            <a:endParaRPr sz="1324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44</a:t>
            </a:fld>
            <a:endParaRPr spc="-4" dirty="0"/>
          </a:p>
        </p:txBody>
      </p:sp>
      <p:sp>
        <p:nvSpPr>
          <p:cNvPr id="42" name="object 42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39" name="object 39"/>
          <p:cNvSpPr txBox="1"/>
          <p:nvPr/>
        </p:nvSpPr>
        <p:spPr>
          <a:xfrm>
            <a:off x="5476606" y="5887423"/>
            <a:ext cx="963003" cy="216787"/>
          </a:xfrm>
          <a:prstGeom prst="rect">
            <a:avLst/>
          </a:prstGeom>
        </p:spPr>
        <p:txBody>
          <a:bodyPr vert="horz" wrap="square" lIns="0" tIns="12887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324" spc="4" dirty="0">
                <a:latin typeface="Times New Roman"/>
                <a:cs typeface="Times New Roman"/>
              </a:rPr>
              <a:t>54.7 </a:t>
            </a:r>
            <a:r>
              <a:rPr sz="1324" i="1" spc="309" dirty="0">
                <a:latin typeface="Arial"/>
                <a:cs typeface="Arial"/>
              </a:rPr>
              <a:t>±</a:t>
            </a:r>
            <a:r>
              <a:rPr sz="1324" i="1" spc="-110" dirty="0">
                <a:latin typeface="Arial"/>
                <a:cs typeface="Arial"/>
              </a:rPr>
              <a:t> </a:t>
            </a:r>
            <a:r>
              <a:rPr sz="1324" spc="4" dirty="0">
                <a:latin typeface="Times New Roman"/>
                <a:cs typeface="Times New Roman"/>
              </a:rPr>
              <a:t>0.5</a:t>
            </a:r>
            <a:endParaRPr sz="1324" dirty="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578856" y="4833642"/>
            <a:ext cx="805142" cy="1299775"/>
          </a:xfrm>
          <a:prstGeom prst="rect">
            <a:avLst/>
          </a:prstGeom>
        </p:spPr>
        <p:txBody>
          <a:bodyPr vert="horz" wrap="square" lIns="0" tIns="12887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324" spc="4" dirty="0">
                <a:latin typeface="Times New Roman"/>
                <a:cs typeface="Times New Roman"/>
              </a:rPr>
              <a:t>4.7 </a:t>
            </a:r>
            <a:r>
              <a:rPr sz="1324" dirty="0">
                <a:latin typeface="Times New Roman"/>
                <a:cs typeface="Times New Roman"/>
              </a:rPr>
              <a:t>/</a:t>
            </a:r>
            <a:r>
              <a:rPr sz="1324" spc="-71" dirty="0">
                <a:latin typeface="Times New Roman"/>
                <a:cs typeface="Times New Roman"/>
              </a:rPr>
              <a:t> </a:t>
            </a:r>
            <a:r>
              <a:rPr sz="1324" spc="4" dirty="0">
                <a:latin typeface="Times New Roman"/>
                <a:cs typeface="Times New Roman"/>
              </a:rPr>
              <a:t>24.9%</a:t>
            </a:r>
            <a:endParaRPr sz="1324">
              <a:latin typeface="Times New Roman"/>
              <a:cs typeface="Times New Roman"/>
            </a:endParaRPr>
          </a:p>
          <a:p>
            <a:pPr marL="11206">
              <a:spcBef>
                <a:spcPts val="71"/>
              </a:spcBef>
            </a:pPr>
            <a:r>
              <a:rPr sz="1324" spc="4" dirty="0">
                <a:latin typeface="Times New Roman"/>
                <a:cs typeface="Times New Roman"/>
              </a:rPr>
              <a:t>0.7 </a:t>
            </a:r>
            <a:r>
              <a:rPr sz="1324" dirty="0">
                <a:latin typeface="Times New Roman"/>
                <a:cs typeface="Times New Roman"/>
              </a:rPr>
              <a:t>/</a:t>
            </a:r>
            <a:r>
              <a:rPr sz="1324" spc="-40" dirty="0">
                <a:latin typeface="Times New Roman"/>
                <a:cs typeface="Times New Roman"/>
              </a:rPr>
              <a:t> </a:t>
            </a:r>
            <a:r>
              <a:rPr sz="1324" spc="4" dirty="0">
                <a:latin typeface="Times New Roman"/>
                <a:cs typeface="Times New Roman"/>
              </a:rPr>
              <a:t>5.8%</a:t>
            </a:r>
            <a:endParaRPr sz="1324">
              <a:latin typeface="Times New Roman"/>
              <a:cs typeface="Times New Roman"/>
            </a:endParaRPr>
          </a:p>
          <a:p>
            <a:pPr marL="11206">
              <a:spcBef>
                <a:spcPts val="71"/>
              </a:spcBef>
            </a:pPr>
            <a:r>
              <a:rPr sz="1324" spc="4" dirty="0">
                <a:latin typeface="Times New Roman"/>
                <a:cs typeface="Times New Roman"/>
              </a:rPr>
              <a:t>3.2 </a:t>
            </a:r>
            <a:r>
              <a:rPr sz="1324" dirty="0">
                <a:latin typeface="Times New Roman"/>
                <a:cs typeface="Times New Roman"/>
              </a:rPr>
              <a:t>/</a:t>
            </a:r>
            <a:r>
              <a:rPr sz="1324" spc="-71" dirty="0">
                <a:latin typeface="Times New Roman"/>
                <a:cs typeface="Times New Roman"/>
              </a:rPr>
              <a:t> </a:t>
            </a:r>
            <a:r>
              <a:rPr sz="1324" spc="4" dirty="0">
                <a:latin typeface="Times New Roman"/>
                <a:cs typeface="Times New Roman"/>
              </a:rPr>
              <a:t>17.2%</a:t>
            </a:r>
            <a:endParaRPr sz="1324">
              <a:latin typeface="Times New Roman"/>
              <a:cs typeface="Times New Roman"/>
            </a:endParaRPr>
          </a:p>
          <a:p>
            <a:pPr marL="11206">
              <a:spcBef>
                <a:spcPts val="71"/>
              </a:spcBef>
            </a:pPr>
            <a:r>
              <a:rPr sz="1324" spc="4" dirty="0">
                <a:latin typeface="Times New Roman"/>
                <a:cs typeface="Times New Roman"/>
              </a:rPr>
              <a:t>3.2 </a:t>
            </a:r>
            <a:r>
              <a:rPr sz="1324" dirty="0">
                <a:latin typeface="Times New Roman"/>
                <a:cs typeface="Times New Roman"/>
              </a:rPr>
              <a:t>/</a:t>
            </a:r>
            <a:r>
              <a:rPr sz="1324" spc="-40" dirty="0">
                <a:latin typeface="Times New Roman"/>
                <a:cs typeface="Times New Roman"/>
              </a:rPr>
              <a:t> </a:t>
            </a:r>
            <a:r>
              <a:rPr sz="1324" spc="4" dirty="0">
                <a:latin typeface="Times New Roman"/>
                <a:cs typeface="Times New Roman"/>
              </a:rPr>
              <a:t>9.8%</a:t>
            </a:r>
            <a:endParaRPr sz="1324">
              <a:latin typeface="Times New Roman"/>
              <a:cs typeface="Times New Roman"/>
            </a:endParaRPr>
          </a:p>
          <a:p>
            <a:pPr marL="11206">
              <a:spcBef>
                <a:spcPts val="71"/>
              </a:spcBef>
            </a:pPr>
            <a:r>
              <a:rPr sz="1324" spc="4" dirty="0">
                <a:latin typeface="Times New Roman"/>
                <a:cs typeface="Times New Roman"/>
              </a:rPr>
              <a:t>2.06 </a:t>
            </a:r>
            <a:r>
              <a:rPr sz="1324" dirty="0">
                <a:latin typeface="Times New Roman"/>
                <a:cs typeface="Times New Roman"/>
              </a:rPr>
              <a:t>/</a:t>
            </a:r>
            <a:r>
              <a:rPr sz="1324" spc="-49" dirty="0">
                <a:latin typeface="Times New Roman"/>
                <a:cs typeface="Times New Roman"/>
              </a:rPr>
              <a:t> </a:t>
            </a:r>
            <a:r>
              <a:rPr sz="1324" spc="4" dirty="0">
                <a:latin typeface="Times New Roman"/>
                <a:cs typeface="Times New Roman"/>
              </a:rPr>
              <a:t>21%</a:t>
            </a:r>
            <a:endParaRPr sz="1324">
              <a:latin typeface="Times New Roman"/>
              <a:cs typeface="Times New Roman"/>
            </a:endParaRPr>
          </a:p>
          <a:p>
            <a:pPr marL="11206">
              <a:spcBef>
                <a:spcPts val="71"/>
              </a:spcBef>
            </a:pPr>
            <a:r>
              <a:rPr sz="1324" spc="4" dirty="0">
                <a:latin typeface="Times New Roman"/>
                <a:cs typeface="Times New Roman"/>
              </a:rPr>
              <a:t>3.3 </a:t>
            </a:r>
            <a:r>
              <a:rPr sz="1324" dirty="0">
                <a:latin typeface="Times New Roman"/>
                <a:cs typeface="Times New Roman"/>
              </a:rPr>
              <a:t>/</a:t>
            </a:r>
            <a:r>
              <a:rPr sz="1324" spc="-40" dirty="0">
                <a:latin typeface="Times New Roman"/>
                <a:cs typeface="Times New Roman"/>
              </a:rPr>
              <a:t> </a:t>
            </a:r>
            <a:r>
              <a:rPr sz="1324" spc="4" dirty="0">
                <a:latin typeface="Times New Roman"/>
                <a:cs typeface="Times New Roman"/>
              </a:rPr>
              <a:t>6.8%</a:t>
            </a:r>
            <a:endParaRPr sz="1324">
              <a:latin typeface="Times New Roman"/>
              <a:cs typeface="Times New Roman"/>
            </a:endParaRPr>
          </a:p>
        </p:txBody>
      </p:sp>
      <p:sp>
        <p:nvSpPr>
          <p:cNvPr id="43" name="object 9">
            <a:extLst>
              <a:ext uri="{FF2B5EF4-FFF2-40B4-BE49-F238E27FC236}">
                <a16:creationId xmlns:a16="http://schemas.microsoft.com/office/drawing/2014/main" id="{FB551BD2-62C8-EF41-B1DD-96AFC85AE8A4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239ADEF5-A8BA-854F-9434-2D43923E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4440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372" y="240456"/>
            <a:ext cx="7191934" cy="503192"/>
          </a:xfrm>
          <a:prstGeom prst="rect">
            <a:avLst/>
          </a:prstGeom>
        </p:spPr>
        <p:txBody>
          <a:bodyPr vert="horz" wrap="square" lIns="0" tIns="1064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4"/>
              </a:spcBef>
            </a:pPr>
            <a:r>
              <a:rPr spc="-4" dirty="0"/>
              <a:t>Using ELMo at input vs</a:t>
            </a:r>
            <a:r>
              <a:rPr spc="-44" dirty="0"/>
              <a:t> </a:t>
            </a:r>
            <a:r>
              <a:rPr spc="-4" dirty="0"/>
              <a:t>output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29236" y="3398184"/>
            <a:ext cx="7326405" cy="2041520"/>
          </a:xfrm>
          <a:prstGeom prst="rect">
            <a:avLst/>
          </a:prstGeom>
        </p:spPr>
        <p:txBody>
          <a:bodyPr vert="horz" wrap="square" lIns="0" tIns="28574" rIns="0" bIns="0" rtlCol="0">
            <a:spAutoFit/>
          </a:bodyPr>
          <a:lstStyle/>
          <a:p>
            <a:pPr marL="11206" marR="123271">
              <a:lnSpc>
                <a:spcPts val="2559"/>
              </a:lnSpc>
              <a:spcBef>
                <a:spcPts val="224"/>
              </a:spcBef>
            </a:pPr>
            <a:r>
              <a:rPr sz="2162" spc="9" dirty="0">
                <a:latin typeface="Helvetica"/>
                <a:cs typeface="Helvetica"/>
              </a:rPr>
              <a:t>The supervised models </a:t>
            </a:r>
            <a:r>
              <a:rPr sz="2162" spc="4" dirty="0">
                <a:latin typeface="Helvetica"/>
                <a:cs typeface="Helvetica"/>
              </a:rPr>
              <a:t>for </a:t>
            </a:r>
            <a:r>
              <a:rPr sz="2162" spc="9" dirty="0">
                <a:latin typeface="Helvetica"/>
                <a:cs typeface="Helvetica"/>
              </a:rPr>
              <a:t>question-answering, entailment  and </a:t>
            </a:r>
            <a:r>
              <a:rPr sz="2162" spc="13" dirty="0">
                <a:latin typeface="Helvetica"/>
                <a:cs typeface="Helvetica"/>
              </a:rPr>
              <a:t>SRL </a:t>
            </a:r>
            <a:r>
              <a:rPr sz="2162" spc="4" dirty="0">
                <a:latin typeface="Helvetica"/>
                <a:cs typeface="Helvetica"/>
              </a:rPr>
              <a:t>all </a:t>
            </a:r>
            <a:r>
              <a:rPr sz="2162" spc="9" dirty="0">
                <a:latin typeface="Helvetica"/>
                <a:cs typeface="Helvetica"/>
              </a:rPr>
              <a:t>use sequence</a:t>
            </a:r>
            <a:r>
              <a:rPr sz="2162" spc="-101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architectures.</a:t>
            </a:r>
            <a:endParaRPr sz="2162">
              <a:latin typeface="Helvetica"/>
              <a:cs typeface="Helvetica"/>
            </a:endParaRPr>
          </a:p>
          <a:p>
            <a:pPr marL="11206" marR="4483">
              <a:lnSpc>
                <a:spcPts val="2559"/>
              </a:lnSpc>
              <a:spcBef>
                <a:spcPts val="88"/>
              </a:spcBef>
            </a:pPr>
            <a:r>
              <a:rPr sz="2162" spc="22" dirty="0">
                <a:latin typeface="Helvetica"/>
                <a:cs typeface="Helvetica"/>
              </a:rPr>
              <a:t>— </a:t>
            </a:r>
            <a:r>
              <a:rPr sz="2162" spc="-4" dirty="0">
                <a:latin typeface="Helvetica"/>
                <a:cs typeface="Helvetica"/>
              </a:rPr>
              <a:t>We </a:t>
            </a:r>
            <a:r>
              <a:rPr sz="2162" spc="9" dirty="0">
                <a:latin typeface="Helvetica"/>
                <a:cs typeface="Helvetica"/>
              </a:rPr>
              <a:t>can concatenate </a:t>
            </a:r>
            <a:r>
              <a:rPr sz="2162" spc="13" dirty="0">
                <a:latin typeface="Helvetica"/>
                <a:cs typeface="Helvetica"/>
              </a:rPr>
              <a:t>ELMo </a:t>
            </a:r>
            <a:r>
              <a:rPr sz="2162" spc="4" dirty="0">
                <a:latin typeface="Helvetica"/>
                <a:cs typeface="Helvetica"/>
              </a:rPr>
              <a:t>to the </a:t>
            </a:r>
            <a:r>
              <a:rPr sz="2162" spc="9" dirty="0">
                <a:latin typeface="Helvetica"/>
                <a:cs typeface="Helvetica"/>
              </a:rPr>
              <a:t>input and/or </a:t>
            </a:r>
            <a:r>
              <a:rPr sz="2162" spc="4" dirty="0">
                <a:latin typeface="Helvetica"/>
                <a:cs typeface="Helvetica"/>
              </a:rPr>
              <a:t>the </a:t>
            </a:r>
            <a:r>
              <a:rPr sz="2162" spc="9" dirty="0">
                <a:latin typeface="Helvetica"/>
                <a:cs typeface="Helvetica"/>
              </a:rPr>
              <a:t>output  of </a:t>
            </a:r>
            <a:r>
              <a:rPr sz="2162" spc="4" dirty="0">
                <a:latin typeface="Helvetica"/>
                <a:cs typeface="Helvetica"/>
              </a:rPr>
              <a:t>that </a:t>
            </a:r>
            <a:r>
              <a:rPr sz="2162" spc="9" dirty="0">
                <a:latin typeface="Helvetica"/>
                <a:cs typeface="Helvetica"/>
              </a:rPr>
              <a:t>network </a:t>
            </a:r>
            <a:r>
              <a:rPr sz="2162" spc="4" dirty="0">
                <a:latin typeface="Helvetica"/>
                <a:cs typeface="Helvetica"/>
              </a:rPr>
              <a:t>(with </a:t>
            </a:r>
            <a:r>
              <a:rPr sz="2162" dirty="0">
                <a:latin typeface="Helvetica"/>
                <a:cs typeface="Helvetica"/>
              </a:rPr>
              <a:t>different </a:t>
            </a:r>
            <a:r>
              <a:rPr sz="2162" spc="9" dirty="0">
                <a:latin typeface="Helvetica"/>
                <a:cs typeface="Helvetica"/>
              </a:rPr>
              <a:t>layer</a:t>
            </a:r>
            <a:r>
              <a:rPr sz="2162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weights)</a:t>
            </a:r>
            <a:endParaRPr sz="2162">
              <a:latin typeface="Helvetica"/>
              <a:cs typeface="Helvetica"/>
            </a:endParaRPr>
          </a:p>
          <a:p>
            <a:pPr marL="11206">
              <a:lnSpc>
                <a:spcPts val="2480"/>
              </a:lnSpc>
            </a:pPr>
            <a:r>
              <a:rPr sz="2162" spc="13" dirty="0">
                <a:latin typeface="Helvetica"/>
                <a:cs typeface="Helvetica"/>
              </a:rPr>
              <a:t>—&gt; </a:t>
            </a:r>
            <a:r>
              <a:rPr sz="2162" spc="9" dirty="0">
                <a:latin typeface="Helvetica"/>
                <a:cs typeface="Helvetica"/>
              </a:rPr>
              <a:t>Input always helps, Input+output </a:t>
            </a:r>
            <a:r>
              <a:rPr sz="2162" spc="4" dirty="0">
                <a:latin typeface="Helvetica"/>
                <a:cs typeface="Helvetica"/>
              </a:rPr>
              <a:t>often</a:t>
            </a:r>
            <a:r>
              <a:rPr sz="2162" spc="-31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helps</a:t>
            </a:r>
            <a:endParaRPr sz="2162">
              <a:latin typeface="Helvetica"/>
              <a:cs typeface="Helvetica"/>
            </a:endParaRPr>
          </a:p>
          <a:p>
            <a:pPr marL="11206">
              <a:spcBef>
                <a:spcPts val="53"/>
              </a:spcBef>
            </a:pPr>
            <a:r>
              <a:rPr sz="2162" spc="13" dirty="0">
                <a:latin typeface="Helvetica"/>
                <a:cs typeface="Helvetica"/>
              </a:rPr>
              <a:t>—&gt; </a:t>
            </a:r>
            <a:r>
              <a:rPr sz="2162" spc="9" dirty="0">
                <a:latin typeface="Helvetica"/>
                <a:cs typeface="Helvetica"/>
              </a:rPr>
              <a:t>Layer weights </a:t>
            </a:r>
            <a:r>
              <a:rPr sz="2162" dirty="0">
                <a:latin typeface="Helvetica"/>
                <a:cs typeface="Helvetica"/>
              </a:rPr>
              <a:t>differ </a:t>
            </a:r>
            <a:r>
              <a:rPr sz="2162" spc="4" dirty="0">
                <a:latin typeface="Helvetica"/>
                <a:cs typeface="Helvetica"/>
              </a:rPr>
              <a:t>for </a:t>
            </a:r>
            <a:r>
              <a:rPr sz="2162" spc="9" dirty="0">
                <a:latin typeface="Helvetica"/>
                <a:cs typeface="Helvetica"/>
              </a:rPr>
              <a:t>each</a:t>
            </a:r>
            <a:r>
              <a:rPr sz="2162" spc="-18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task</a:t>
            </a:r>
            <a:endParaRPr sz="2162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11136" y="1478510"/>
            <a:ext cx="350184" cy="223519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368" spc="-106" dirty="0">
                <a:latin typeface="Times New Roman"/>
                <a:cs typeface="Times New Roman"/>
              </a:rPr>
              <a:t>T</a:t>
            </a:r>
            <a:r>
              <a:rPr sz="1368" spc="4" dirty="0">
                <a:latin typeface="Times New Roman"/>
                <a:cs typeface="Times New Roman"/>
              </a:rPr>
              <a:t>ask</a:t>
            </a:r>
            <a:endParaRPr sz="1368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54024" y="1433468"/>
            <a:ext cx="0" cy="375956"/>
          </a:xfrm>
          <a:custGeom>
            <a:avLst/>
            <a:gdLst/>
            <a:ahLst/>
            <a:cxnLst/>
            <a:rect l="l" t="t" r="r" b="b"/>
            <a:pathLst>
              <a:path h="426085">
                <a:moveTo>
                  <a:pt x="0" y="426051"/>
                </a:moveTo>
                <a:lnTo>
                  <a:pt x="0" y="0"/>
                </a:lnTo>
              </a:path>
            </a:pathLst>
          </a:custGeom>
          <a:ln w="72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42262" y="1365188"/>
            <a:ext cx="393326" cy="431332"/>
          </a:xfrm>
          <a:prstGeom prst="rect">
            <a:avLst/>
          </a:prstGeom>
        </p:spPr>
        <p:txBody>
          <a:bodyPr vert="horz" wrap="square" lIns="0" tIns="3362" rIns="0" bIns="0" rtlCol="0">
            <a:spAutoFit/>
          </a:bodyPr>
          <a:lstStyle/>
          <a:p>
            <a:pPr marL="11206" marR="4483">
              <a:lnSpc>
                <a:spcPct val="104700"/>
              </a:lnSpc>
              <a:spcBef>
                <a:spcPts val="26"/>
              </a:spcBef>
            </a:pPr>
            <a:r>
              <a:rPr sz="1368" spc="4" dirty="0">
                <a:latin typeface="Times New Roman"/>
                <a:cs typeface="Times New Roman"/>
              </a:rPr>
              <a:t>Input  Only</a:t>
            </a:r>
            <a:endParaRPr sz="1368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85150" y="1433468"/>
            <a:ext cx="0" cy="375956"/>
          </a:xfrm>
          <a:custGeom>
            <a:avLst/>
            <a:gdLst/>
            <a:ahLst/>
            <a:cxnLst/>
            <a:rect l="l" t="t" r="r" b="b"/>
            <a:pathLst>
              <a:path h="426085">
                <a:moveTo>
                  <a:pt x="0" y="426051"/>
                </a:moveTo>
                <a:lnTo>
                  <a:pt x="0" y="0"/>
                </a:lnTo>
              </a:path>
            </a:pathLst>
          </a:custGeom>
          <a:ln w="72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973389" y="1366412"/>
            <a:ext cx="573741" cy="431332"/>
          </a:xfrm>
          <a:prstGeom prst="rect">
            <a:avLst/>
          </a:prstGeom>
        </p:spPr>
        <p:txBody>
          <a:bodyPr vert="horz" wrap="square" lIns="0" tIns="3362" rIns="0" bIns="0" rtlCol="0">
            <a:spAutoFit/>
          </a:bodyPr>
          <a:lstStyle/>
          <a:p>
            <a:pPr marL="11206" marR="4483">
              <a:lnSpc>
                <a:spcPct val="104700"/>
              </a:lnSpc>
              <a:spcBef>
                <a:spcPts val="26"/>
              </a:spcBef>
            </a:pPr>
            <a:r>
              <a:rPr sz="1368" spc="4" dirty="0">
                <a:latin typeface="Times New Roman"/>
                <a:cs typeface="Times New Roman"/>
              </a:rPr>
              <a:t>Input</a:t>
            </a:r>
            <a:r>
              <a:rPr sz="1368" spc="-75" dirty="0">
                <a:latin typeface="Times New Roman"/>
                <a:cs typeface="Times New Roman"/>
              </a:rPr>
              <a:t> </a:t>
            </a:r>
            <a:r>
              <a:rPr sz="1368" spc="9" dirty="0">
                <a:latin typeface="Times New Roman"/>
                <a:cs typeface="Times New Roman"/>
              </a:rPr>
              <a:t>&amp;  </a:t>
            </a:r>
            <a:r>
              <a:rPr sz="1368" spc="4" dirty="0">
                <a:latin typeface="Times New Roman"/>
                <a:cs typeface="Times New Roman"/>
              </a:rPr>
              <a:t>Output</a:t>
            </a:r>
            <a:endParaRPr sz="1368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37264" y="1433468"/>
            <a:ext cx="0" cy="375956"/>
          </a:xfrm>
          <a:custGeom>
            <a:avLst/>
            <a:gdLst/>
            <a:ahLst/>
            <a:cxnLst/>
            <a:rect l="l" t="t" r="r" b="b"/>
            <a:pathLst>
              <a:path h="426085">
                <a:moveTo>
                  <a:pt x="0" y="426051"/>
                </a:moveTo>
                <a:lnTo>
                  <a:pt x="0" y="0"/>
                </a:lnTo>
              </a:path>
            </a:pathLst>
          </a:custGeom>
          <a:ln w="72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25501" y="1366412"/>
            <a:ext cx="510428" cy="431332"/>
          </a:xfrm>
          <a:prstGeom prst="rect">
            <a:avLst/>
          </a:prstGeom>
        </p:spPr>
        <p:txBody>
          <a:bodyPr vert="horz" wrap="square" lIns="0" tIns="3362" rIns="0" bIns="0" rtlCol="0">
            <a:spAutoFit/>
          </a:bodyPr>
          <a:lstStyle/>
          <a:p>
            <a:pPr marL="11206" marR="4483">
              <a:lnSpc>
                <a:spcPct val="104700"/>
              </a:lnSpc>
              <a:spcBef>
                <a:spcPts val="26"/>
              </a:spcBef>
            </a:pPr>
            <a:r>
              <a:rPr sz="1368" spc="4" dirty="0">
                <a:latin typeface="Times New Roman"/>
                <a:cs typeface="Times New Roman"/>
              </a:rPr>
              <a:t>Output  Only</a:t>
            </a:r>
            <a:endParaRPr sz="1368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26103" y="1812600"/>
            <a:ext cx="3081057" cy="0"/>
          </a:xfrm>
          <a:custGeom>
            <a:avLst/>
            <a:gdLst/>
            <a:ahLst/>
            <a:cxnLst/>
            <a:rect l="l" t="t" r="r" b="b"/>
            <a:pathLst>
              <a:path w="3491865">
                <a:moveTo>
                  <a:pt x="0" y="0"/>
                </a:moveTo>
                <a:lnTo>
                  <a:pt x="3491827" y="0"/>
                </a:lnTo>
              </a:path>
            </a:pathLst>
          </a:custGeom>
          <a:ln w="72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226103" y="1851093"/>
          <a:ext cx="3082177" cy="657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8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1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0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0607">
                <a:tc>
                  <a:txBody>
                    <a:bodyPr/>
                    <a:lstStyle/>
                    <a:p>
                      <a:pPr marL="108585">
                        <a:lnSpc>
                          <a:spcPts val="1700"/>
                        </a:lnSpc>
                      </a:pPr>
                      <a:r>
                        <a:rPr sz="1400" spc="10" dirty="0">
                          <a:latin typeface="Times New Roman"/>
                          <a:cs typeface="Times New Roman"/>
                        </a:rPr>
                        <a:t>SQuAD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04775" algn="r">
                        <a:lnSpc>
                          <a:spcPts val="17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85.1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04775" algn="r">
                        <a:lnSpc>
                          <a:spcPts val="1700"/>
                        </a:lnSpc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85.6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00965" algn="r">
                        <a:lnSpc>
                          <a:spcPts val="17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84.8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125">
                <a:tc>
                  <a:txBody>
                    <a:bodyPr/>
                    <a:lstStyle/>
                    <a:p>
                      <a:pPr marL="108585">
                        <a:lnSpc>
                          <a:spcPts val="1770"/>
                        </a:lnSpc>
                      </a:pPr>
                      <a:r>
                        <a:rPr sz="1400" spc="5" dirty="0">
                          <a:latin typeface="Times New Roman"/>
                          <a:cs typeface="Times New Roman"/>
                        </a:rPr>
                        <a:t>SNLI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04775" algn="r">
                        <a:lnSpc>
                          <a:spcPts val="177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88.9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04775" algn="r">
                        <a:lnSpc>
                          <a:spcPts val="1770"/>
                        </a:lnSpc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89.5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00965" algn="r">
                        <a:lnSpc>
                          <a:spcPts val="177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88.7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862">
                <a:tc>
                  <a:txBody>
                    <a:bodyPr/>
                    <a:lstStyle/>
                    <a:p>
                      <a:pPr marL="108585">
                        <a:lnSpc>
                          <a:spcPts val="1770"/>
                        </a:lnSpc>
                      </a:pPr>
                      <a:r>
                        <a:rPr sz="1400" spc="10" dirty="0">
                          <a:latin typeface="Times New Roman"/>
                          <a:cs typeface="Times New Roman"/>
                        </a:rPr>
                        <a:t>SRL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04775" algn="r">
                        <a:lnSpc>
                          <a:spcPts val="1770"/>
                        </a:lnSpc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84.7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04775" algn="r">
                        <a:lnSpc>
                          <a:spcPts val="177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84.3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00965" algn="r">
                        <a:lnSpc>
                          <a:spcPts val="177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80.9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998462" y="2622897"/>
            <a:ext cx="3536576" cy="580971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 algn="just">
              <a:lnSpc>
                <a:spcPct val="102200"/>
              </a:lnSpc>
              <a:spcBef>
                <a:spcPts val="84"/>
              </a:spcBef>
            </a:pPr>
            <a:r>
              <a:rPr sz="1235" spc="-9" dirty="0">
                <a:latin typeface="Times New Roman"/>
                <a:cs typeface="Times New Roman"/>
              </a:rPr>
              <a:t>Table </a:t>
            </a:r>
            <a:r>
              <a:rPr sz="1235" spc="9" dirty="0">
                <a:latin typeface="Times New Roman"/>
                <a:cs typeface="Times New Roman"/>
              </a:rPr>
              <a:t>3: </a:t>
            </a:r>
            <a:r>
              <a:rPr sz="1235" spc="4" dirty="0">
                <a:latin typeface="Times New Roman"/>
                <a:cs typeface="Times New Roman"/>
              </a:rPr>
              <a:t>Development </a:t>
            </a:r>
            <a:r>
              <a:rPr sz="1235" spc="9" dirty="0">
                <a:latin typeface="Times New Roman"/>
                <a:cs typeface="Times New Roman"/>
              </a:rPr>
              <a:t>set performance for </a:t>
            </a:r>
            <a:r>
              <a:rPr sz="1235" spc="13" dirty="0">
                <a:latin typeface="Times New Roman"/>
                <a:cs typeface="Times New Roman"/>
              </a:rPr>
              <a:t>SQuAD,  SNLI and SRL when </a:t>
            </a:r>
            <a:r>
              <a:rPr sz="1235" spc="9" dirty="0">
                <a:latin typeface="Times New Roman"/>
                <a:cs typeface="Times New Roman"/>
              </a:rPr>
              <a:t>including </a:t>
            </a:r>
            <a:r>
              <a:rPr sz="1235" spc="18" dirty="0">
                <a:latin typeface="Times New Roman"/>
                <a:cs typeface="Times New Roman"/>
              </a:rPr>
              <a:t>ELMo </a:t>
            </a:r>
            <a:r>
              <a:rPr sz="1235" spc="9" dirty="0">
                <a:latin typeface="Times New Roman"/>
                <a:cs typeface="Times New Roman"/>
              </a:rPr>
              <a:t>at </a:t>
            </a:r>
            <a:r>
              <a:rPr sz="1235" spc="4" dirty="0">
                <a:latin typeface="Times New Roman"/>
                <a:cs typeface="Times New Roman"/>
              </a:rPr>
              <a:t>different </a:t>
            </a:r>
            <a:r>
              <a:rPr sz="1235" spc="9" dirty="0">
                <a:latin typeface="Times New Roman"/>
                <a:cs typeface="Times New Roman"/>
              </a:rPr>
              <a:t>lo-  cations in the supervised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9" dirty="0">
                <a:latin typeface="Times New Roman"/>
                <a:cs typeface="Times New Roman"/>
              </a:rPr>
              <a:t>model.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23367" y="1355265"/>
            <a:ext cx="2262117" cy="8482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51643" y="2316666"/>
            <a:ext cx="1357593" cy="141754"/>
          </a:xfrm>
          <a:custGeom>
            <a:avLst/>
            <a:gdLst/>
            <a:ahLst/>
            <a:cxnLst/>
            <a:rect l="l" t="t" r="r" b="b"/>
            <a:pathLst>
              <a:path w="1538604" h="160655">
                <a:moveTo>
                  <a:pt x="1490170" y="0"/>
                </a:moveTo>
                <a:lnTo>
                  <a:pt x="48070" y="0"/>
                </a:lnTo>
                <a:lnTo>
                  <a:pt x="27039" y="3004"/>
                </a:lnTo>
                <a:lnTo>
                  <a:pt x="12017" y="12017"/>
                </a:lnTo>
                <a:lnTo>
                  <a:pt x="3004" y="27039"/>
                </a:lnTo>
                <a:lnTo>
                  <a:pt x="0" y="48070"/>
                </a:lnTo>
                <a:lnTo>
                  <a:pt x="0" y="112163"/>
                </a:lnTo>
                <a:lnTo>
                  <a:pt x="3004" y="133193"/>
                </a:lnTo>
                <a:lnTo>
                  <a:pt x="12017" y="148215"/>
                </a:lnTo>
                <a:lnTo>
                  <a:pt x="27039" y="157228"/>
                </a:lnTo>
                <a:lnTo>
                  <a:pt x="48070" y="160233"/>
                </a:lnTo>
                <a:lnTo>
                  <a:pt x="1490170" y="160233"/>
                </a:lnTo>
                <a:lnTo>
                  <a:pt x="1511201" y="157228"/>
                </a:lnTo>
                <a:lnTo>
                  <a:pt x="1526222" y="148215"/>
                </a:lnTo>
                <a:lnTo>
                  <a:pt x="1535235" y="133193"/>
                </a:lnTo>
                <a:lnTo>
                  <a:pt x="1538240" y="112163"/>
                </a:lnTo>
                <a:lnTo>
                  <a:pt x="1538240" y="48070"/>
                </a:lnTo>
                <a:lnTo>
                  <a:pt x="1535235" y="27039"/>
                </a:lnTo>
                <a:lnTo>
                  <a:pt x="1526222" y="12017"/>
                </a:lnTo>
                <a:lnTo>
                  <a:pt x="1511201" y="3004"/>
                </a:lnTo>
                <a:lnTo>
                  <a:pt x="149017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51643" y="2316666"/>
            <a:ext cx="1357593" cy="141754"/>
          </a:xfrm>
          <a:custGeom>
            <a:avLst/>
            <a:gdLst/>
            <a:ahLst/>
            <a:cxnLst/>
            <a:rect l="l" t="t" r="r" b="b"/>
            <a:pathLst>
              <a:path w="1538604" h="160655">
                <a:moveTo>
                  <a:pt x="48070" y="160233"/>
                </a:moveTo>
                <a:lnTo>
                  <a:pt x="1490170" y="160233"/>
                </a:lnTo>
                <a:lnTo>
                  <a:pt x="1511201" y="157228"/>
                </a:lnTo>
                <a:lnTo>
                  <a:pt x="1526222" y="148215"/>
                </a:lnTo>
                <a:lnTo>
                  <a:pt x="1535235" y="133193"/>
                </a:lnTo>
                <a:lnTo>
                  <a:pt x="1538240" y="112163"/>
                </a:lnTo>
                <a:lnTo>
                  <a:pt x="1538240" y="48070"/>
                </a:lnTo>
                <a:lnTo>
                  <a:pt x="1535235" y="27039"/>
                </a:lnTo>
                <a:lnTo>
                  <a:pt x="1526222" y="12017"/>
                </a:lnTo>
                <a:lnTo>
                  <a:pt x="1511201" y="3004"/>
                </a:lnTo>
                <a:lnTo>
                  <a:pt x="1490170" y="0"/>
                </a:lnTo>
                <a:lnTo>
                  <a:pt x="48070" y="0"/>
                </a:lnTo>
                <a:lnTo>
                  <a:pt x="27039" y="3004"/>
                </a:lnTo>
                <a:lnTo>
                  <a:pt x="12017" y="12017"/>
                </a:lnTo>
                <a:lnTo>
                  <a:pt x="3004" y="27039"/>
                </a:lnTo>
                <a:lnTo>
                  <a:pt x="0" y="48070"/>
                </a:lnTo>
                <a:lnTo>
                  <a:pt x="0" y="112163"/>
                </a:lnTo>
                <a:lnTo>
                  <a:pt x="3004" y="133193"/>
                </a:lnTo>
                <a:lnTo>
                  <a:pt x="12017" y="148215"/>
                </a:lnTo>
                <a:lnTo>
                  <a:pt x="27039" y="157228"/>
                </a:lnTo>
                <a:lnTo>
                  <a:pt x="48070" y="160233"/>
                </a:lnTo>
                <a:close/>
              </a:path>
            </a:pathLst>
          </a:custGeom>
          <a:ln w="47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07881" y="2316666"/>
            <a:ext cx="792256" cy="141754"/>
          </a:xfrm>
          <a:custGeom>
            <a:avLst/>
            <a:gdLst/>
            <a:ahLst/>
            <a:cxnLst/>
            <a:rect l="l" t="t" r="r" b="b"/>
            <a:pathLst>
              <a:path w="897890" h="160655">
                <a:moveTo>
                  <a:pt x="849236" y="0"/>
                </a:moveTo>
                <a:lnTo>
                  <a:pt x="48069" y="0"/>
                </a:lnTo>
                <a:lnTo>
                  <a:pt x="27039" y="3004"/>
                </a:lnTo>
                <a:lnTo>
                  <a:pt x="12017" y="12017"/>
                </a:lnTo>
                <a:lnTo>
                  <a:pt x="3004" y="27039"/>
                </a:lnTo>
                <a:lnTo>
                  <a:pt x="0" y="48070"/>
                </a:lnTo>
                <a:lnTo>
                  <a:pt x="0" y="112163"/>
                </a:lnTo>
                <a:lnTo>
                  <a:pt x="3004" y="133193"/>
                </a:lnTo>
                <a:lnTo>
                  <a:pt x="12017" y="148215"/>
                </a:lnTo>
                <a:lnTo>
                  <a:pt x="27039" y="157228"/>
                </a:lnTo>
                <a:lnTo>
                  <a:pt x="48069" y="160233"/>
                </a:lnTo>
                <a:lnTo>
                  <a:pt x="849236" y="160233"/>
                </a:lnTo>
                <a:lnTo>
                  <a:pt x="870267" y="157228"/>
                </a:lnTo>
                <a:lnTo>
                  <a:pt x="885289" y="148215"/>
                </a:lnTo>
                <a:lnTo>
                  <a:pt x="894302" y="133193"/>
                </a:lnTo>
                <a:lnTo>
                  <a:pt x="897306" y="112163"/>
                </a:lnTo>
                <a:lnTo>
                  <a:pt x="897306" y="48070"/>
                </a:lnTo>
                <a:lnTo>
                  <a:pt x="894302" y="27039"/>
                </a:lnTo>
                <a:lnTo>
                  <a:pt x="885289" y="12017"/>
                </a:lnTo>
                <a:lnTo>
                  <a:pt x="870267" y="3004"/>
                </a:lnTo>
                <a:lnTo>
                  <a:pt x="849236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07881" y="2316666"/>
            <a:ext cx="792256" cy="141754"/>
          </a:xfrm>
          <a:custGeom>
            <a:avLst/>
            <a:gdLst/>
            <a:ahLst/>
            <a:cxnLst/>
            <a:rect l="l" t="t" r="r" b="b"/>
            <a:pathLst>
              <a:path w="897890" h="160655">
                <a:moveTo>
                  <a:pt x="48069" y="160233"/>
                </a:moveTo>
                <a:lnTo>
                  <a:pt x="849236" y="160233"/>
                </a:lnTo>
                <a:lnTo>
                  <a:pt x="870267" y="157228"/>
                </a:lnTo>
                <a:lnTo>
                  <a:pt x="885289" y="148215"/>
                </a:lnTo>
                <a:lnTo>
                  <a:pt x="894302" y="133193"/>
                </a:lnTo>
                <a:lnTo>
                  <a:pt x="897306" y="112163"/>
                </a:lnTo>
                <a:lnTo>
                  <a:pt x="897306" y="48070"/>
                </a:lnTo>
                <a:lnTo>
                  <a:pt x="894302" y="27039"/>
                </a:lnTo>
                <a:lnTo>
                  <a:pt x="885289" y="12017"/>
                </a:lnTo>
                <a:lnTo>
                  <a:pt x="870267" y="3004"/>
                </a:lnTo>
                <a:lnTo>
                  <a:pt x="849236" y="0"/>
                </a:lnTo>
                <a:lnTo>
                  <a:pt x="48069" y="0"/>
                </a:lnTo>
                <a:lnTo>
                  <a:pt x="27039" y="3004"/>
                </a:lnTo>
                <a:lnTo>
                  <a:pt x="12017" y="12017"/>
                </a:lnTo>
                <a:lnTo>
                  <a:pt x="3004" y="27039"/>
                </a:lnTo>
                <a:lnTo>
                  <a:pt x="0" y="48070"/>
                </a:lnTo>
                <a:lnTo>
                  <a:pt x="0" y="112163"/>
                </a:lnTo>
                <a:lnTo>
                  <a:pt x="3004" y="133193"/>
                </a:lnTo>
                <a:lnTo>
                  <a:pt x="12017" y="148215"/>
                </a:lnTo>
                <a:lnTo>
                  <a:pt x="27039" y="157228"/>
                </a:lnTo>
                <a:lnTo>
                  <a:pt x="48069" y="160233"/>
                </a:lnTo>
                <a:close/>
              </a:path>
            </a:pathLst>
          </a:custGeom>
          <a:ln w="47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23366" y="1920794"/>
            <a:ext cx="1413823" cy="282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37190" y="1920794"/>
            <a:ext cx="282949" cy="282949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0" y="320466"/>
                </a:moveTo>
                <a:lnTo>
                  <a:pt x="320466" y="320466"/>
                </a:lnTo>
                <a:lnTo>
                  <a:pt x="320466" y="0"/>
                </a:lnTo>
                <a:lnTo>
                  <a:pt x="0" y="0"/>
                </a:lnTo>
                <a:lnTo>
                  <a:pt x="0" y="320466"/>
                </a:lnTo>
                <a:close/>
              </a:path>
            </a:pathLst>
          </a:custGeom>
          <a:ln w="47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19954" y="1920794"/>
            <a:ext cx="282949" cy="282949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0" y="320466"/>
                </a:moveTo>
                <a:lnTo>
                  <a:pt x="320466" y="320466"/>
                </a:lnTo>
                <a:lnTo>
                  <a:pt x="320466" y="0"/>
                </a:lnTo>
                <a:lnTo>
                  <a:pt x="0" y="0"/>
                </a:lnTo>
                <a:lnTo>
                  <a:pt x="0" y="320466"/>
                </a:lnTo>
                <a:close/>
              </a:path>
            </a:pathLst>
          </a:custGeom>
          <a:ln w="47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02719" y="1920794"/>
            <a:ext cx="282764" cy="2827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23366" y="1638030"/>
            <a:ext cx="282949" cy="282949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0" y="320466"/>
                </a:moveTo>
                <a:lnTo>
                  <a:pt x="320466" y="320466"/>
                </a:lnTo>
                <a:lnTo>
                  <a:pt x="320466" y="0"/>
                </a:lnTo>
                <a:lnTo>
                  <a:pt x="0" y="0"/>
                </a:lnTo>
                <a:lnTo>
                  <a:pt x="0" y="320466"/>
                </a:lnTo>
                <a:close/>
              </a:path>
            </a:pathLst>
          </a:custGeom>
          <a:ln w="47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23366" y="1355266"/>
            <a:ext cx="565529" cy="5655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88895" y="1638030"/>
            <a:ext cx="282949" cy="282949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0" y="320466"/>
                </a:moveTo>
                <a:lnTo>
                  <a:pt x="320466" y="320466"/>
                </a:lnTo>
                <a:lnTo>
                  <a:pt x="320466" y="0"/>
                </a:lnTo>
                <a:lnTo>
                  <a:pt x="0" y="0"/>
                </a:lnTo>
                <a:lnTo>
                  <a:pt x="0" y="320466"/>
                </a:lnTo>
                <a:close/>
              </a:path>
            </a:pathLst>
          </a:custGeom>
          <a:ln w="47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71660" y="1638030"/>
            <a:ext cx="282764" cy="2827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54425" y="1638030"/>
            <a:ext cx="282949" cy="282949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0" y="320466"/>
                </a:moveTo>
                <a:lnTo>
                  <a:pt x="320466" y="320466"/>
                </a:lnTo>
                <a:lnTo>
                  <a:pt x="320466" y="0"/>
                </a:lnTo>
                <a:lnTo>
                  <a:pt x="0" y="0"/>
                </a:lnTo>
                <a:lnTo>
                  <a:pt x="0" y="320466"/>
                </a:lnTo>
                <a:close/>
              </a:path>
            </a:pathLst>
          </a:custGeom>
          <a:ln w="47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37190" y="1638030"/>
            <a:ext cx="282764" cy="2827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19954" y="1638030"/>
            <a:ext cx="282949" cy="282949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0" y="320466"/>
                </a:moveTo>
                <a:lnTo>
                  <a:pt x="320466" y="320466"/>
                </a:lnTo>
                <a:lnTo>
                  <a:pt x="320466" y="0"/>
                </a:lnTo>
                <a:lnTo>
                  <a:pt x="0" y="0"/>
                </a:lnTo>
                <a:lnTo>
                  <a:pt x="0" y="320466"/>
                </a:lnTo>
                <a:close/>
              </a:path>
            </a:pathLst>
          </a:custGeom>
          <a:ln w="47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02719" y="1638030"/>
            <a:ext cx="282949" cy="282949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0" y="320466"/>
                </a:moveTo>
                <a:lnTo>
                  <a:pt x="320466" y="320466"/>
                </a:lnTo>
                <a:lnTo>
                  <a:pt x="320466" y="0"/>
                </a:lnTo>
                <a:lnTo>
                  <a:pt x="0" y="0"/>
                </a:lnTo>
                <a:lnTo>
                  <a:pt x="0" y="320466"/>
                </a:lnTo>
                <a:close/>
              </a:path>
            </a:pathLst>
          </a:custGeom>
          <a:ln w="47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406131" y="1355265"/>
            <a:ext cx="1979352" cy="2827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05682" y="2203559"/>
            <a:ext cx="122191" cy="814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547513" y="2203560"/>
            <a:ext cx="0" cy="1512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0"/>
                </a:moveTo>
                <a:lnTo>
                  <a:pt x="0" y="16681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47513" y="2203560"/>
            <a:ext cx="0" cy="1512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0"/>
                </a:moveTo>
                <a:lnTo>
                  <a:pt x="0" y="16681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460800" y="2234192"/>
            <a:ext cx="39781" cy="50987"/>
          </a:xfrm>
          <a:custGeom>
            <a:avLst/>
            <a:gdLst/>
            <a:ahLst/>
            <a:cxnLst/>
            <a:rect l="l" t="t" r="r" b="b"/>
            <a:pathLst>
              <a:path w="45085" h="57785">
                <a:moveTo>
                  <a:pt x="30504" y="0"/>
                </a:moveTo>
                <a:lnTo>
                  <a:pt x="18760" y="0"/>
                </a:lnTo>
                <a:lnTo>
                  <a:pt x="12127" y="2593"/>
                </a:lnTo>
                <a:lnTo>
                  <a:pt x="7245" y="7703"/>
                </a:lnTo>
                <a:lnTo>
                  <a:pt x="2366" y="12889"/>
                </a:lnTo>
                <a:lnTo>
                  <a:pt x="0" y="19904"/>
                </a:lnTo>
                <a:lnTo>
                  <a:pt x="0" y="37824"/>
                </a:lnTo>
                <a:lnTo>
                  <a:pt x="2366" y="44839"/>
                </a:lnTo>
                <a:lnTo>
                  <a:pt x="12127" y="55059"/>
                </a:lnTo>
                <a:lnTo>
                  <a:pt x="18760" y="57575"/>
                </a:lnTo>
                <a:lnTo>
                  <a:pt x="30427" y="57575"/>
                </a:lnTo>
                <a:lnTo>
                  <a:pt x="33553" y="57116"/>
                </a:lnTo>
                <a:lnTo>
                  <a:pt x="39350" y="55439"/>
                </a:lnTo>
                <a:lnTo>
                  <a:pt x="42170" y="54143"/>
                </a:lnTo>
                <a:lnTo>
                  <a:pt x="44839" y="52313"/>
                </a:lnTo>
                <a:lnTo>
                  <a:pt x="44839" y="51474"/>
                </a:lnTo>
                <a:lnTo>
                  <a:pt x="21200" y="51474"/>
                </a:lnTo>
                <a:lnTo>
                  <a:pt x="16320" y="49568"/>
                </a:lnTo>
                <a:lnTo>
                  <a:pt x="9608" y="41790"/>
                </a:lnTo>
                <a:lnTo>
                  <a:pt x="7931" y="36146"/>
                </a:lnTo>
                <a:lnTo>
                  <a:pt x="7931" y="21504"/>
                </a:lnTo>
                <a:lnTo>
                  <a:pt x="9608" y="15938"/>
                </a:lnTo>
                <a:lnTo>
                  <a:pt x="16320" y="8159"/>
                </a:lnTo>
                <a:lnTo>
                  <a:pt x="21200" y="6177"/>
                </a:lnTo>
                <a:lnTo>
                  <a:pt x="44839" y="6177"/>
                </a:lnTo>
                <a:lnTo>
                  <a:pt x="44839" y="5261"/>
                </a:lnTo>
                <a:lnTo>
                  <a:pt x="42246" y="3507"/>
                </a:lnTo>
                <a:lnTo>
                  <a:pt x="39424" y="2212"/>
                </a:lnTo>
                <a:lnTo>
                  <a:pt x="36529" y="1297"/>
                </a:lnTo>
                <a:lnTo>
                  <a:pt x="33630" y="458"/>
                </a:lnTo>
                <a:lnTo>
                  <a:pt x="30504" y="0"/>
                </a:lnTo>
                <a:close/>
              </a:path>
              <a:path w="45085" h="57785">
                <a:moveTo>
                  <a:pt x="44839" y="44458"/>
                </a:moveTo>
                <a:lnTo>
                  <a:pt x="42246" y="46822"/>
                </a:lnTo>
                <a:lnTo>
                  <a:pt x="39578" y="48576"/>
                </a:lnTo>
                <a:lnTo>
                  <a:pt x="36681" y="49720"/>
                </a:lnTo>
                <a:lnTo>
                  <a:pt x="33783" y="50939"/>
                </a:lnTo>
                <a:lnTo>
                  <a:pt x="30808" y="51474"/>
                </a:lnTo>
                <a:lnTo>
                  <a:pt x="44839" y="51474"/>
                </a:lnTo>
                <a:lnTo>
                  <a:pt x="44839" y="44458"/>
                </a:lnTo>
                <a:close/>
              </a:path>
              <a:path w="45085" h="57785">
                <a:moveTo>
                  <a:pt x="44839" y="6177"/>
                </a:moveTo>
                <a:lnTo>
                  <a:pt x="30808" y="6177"/>
                </a:lnTo>
                <a:lnTo>
                  <a:pt x="33783" y="6788"/>
                </a:lnTo>
                <a:lnTo>
                  <a:pt x="36681" y="7931"/>
                </a:lnTo>
                <a:lnTo>
                  <a:pt x="39578" y="9151"/>
                </a:lnTo>
                <a:lnTo>
                  <a:pt x="42246" y="10905"/>
                </a:lnTo>
                <a:lnTo>
                  <a:pt x="44839" y="13192"/>
                </a:lnTo>
                <a:lnTo>
                  <a:pt x="44839" y="61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07699" y="2246439"/>
            <a:ext cx="34178" cy="38660"/>
          </a:xfrm>
          <a:custGeom>
            <a:avLst/>
            <a:gdLst/>
            <a:ahLst/>
            <a:cxnLst/>
            <a:rect l="l" t="t" r="r" b="b"/>
            <a:pathLst>
              <a:path w="38735" h="43814">
                <a:moveTo>
                  <a:pt x="25088" y="0"/>
                </a:moveTo>
                <a:lnTo>
                  <a:pt x="13116" y="0"/>
                </a:lnTo>
                <a:lnTo>
                  <a:pt x="8388" y="1982"/>
                </a:lnTo>
                <a:lnTo>
                  <a:pt x="5033" y="5795"/>
                </a:lnTo>
                <a:lnTo>
                  <a:pt x="1677" y="9683"/>
                </a:lnTo>
                <a:lnTo>
                  <a:pt x="0" y="15021"/>
                </a:lnTo>
                <a:lnTo>
                  <a:pt x="0" y="28748"/>
                </a:lnTo>
                <a:lnTo>
                  <a:pt x="1677" y="34086"/>
                </a:lnTo>
                <a:lnTo>
                  <a:pt x="5098" y="37975"/>
                </a:lnTo>
                <a:lnTo>
                  <a:pt x="8388" y="41788"/>
                </a:lnTo>
                <a:lnTo>
                  <a:pt x="13116" y="43695"/>
                </a:lnTo>
                <a:lnTo>
                  <a:pt x="25088" y="43695"/>
                </a:lnTo>
                <a:lnTo>
                  <a:pt x="29740" y="41788"/>
                </a:lnTo>
                <a:lnTo>
                  <a:pt x="33100" y="37975"/>
                </a:lnTo>
                <a:lnTo>
                  <a:pt x="15403" y="37975"/>
                </a:lnTo>
                <a:lnTo>
                  <a:pt x="12506" y="36603"/>
                </a:lnTo>
                <a:lnTo>
                  <a:pt x="8237" y="30806"/>
                </a:lnTo>
                <a:lnTo>
                  <a:pt x="7245" y="26918"/>
                </a:lnTo>
                <a:lnTo>
                  <a:pt x="7245" y="16927"/>
                </a:lnTo>
                <a:lnTo>
                  <a:pt x="8312" y="13040"/>
                </a:lnTo>
                <a:lnTo>
                  <a:pt x="12583" y="7244"/>
                </a:lnTo>
                <a:lnTo>
                  <a:pt x="15480" y="5795"/>
                </a:lnTo>
                <a:lnTo>
                  <a:pt x="33172" y="5795"/>
                </a:lnTo>
                <a:lnTo>
                  <a:pt x="29740" y="1982"/>
                </a:lnTo>
                <a:lnTo>
                  <a:pt x="25088" y="0"/>
                </a:lnTo>
                <a:close/>
              </a:path>
              <a:path w="38735" h="43814">
                <a:moveTo>
                  <a:pt x="33172" y="5795"/>
                </a:moveTo>
                <a:lnTo>
                  <a:pt x="22801" y="5795"/>
                </a:lnTo>
                <a:lnTo>
                  <a:pt x="25699" y="7244"/>
                </a:lnTo>
                <a:lnTo>
                  <a:pt x="29969" y="13040"/>
                </a:lnTo>
                <a:lnTo>
                  <a:pt x="31016" y="16927"/>
                </a:lnTo>
                <a:lnTo>
                  <a:pt x="31037" y="26918"/>
                </a:lnTo>
                <a:lnTo>
                  <a:pt x="29969" y="30806"/>
                </a:lnTo>
                <a:lnTo>
                  <a:pt x="25699" y="36603"/>
                </a:lnTo>
                <a:lnTo>
                  <a:pt x="22801" y="37975"/>
                </a:lnTo>
                <a:lnTo>
                  <a:pt x="33100" y="37975"/>
                </a:lnTo>
                <a:lnTo>
                  <a:pt x="36526" y="34086"/>
                </a:lnTo>
                <a:lnTo>
                  <a:pt x="38280" y="28748"/>
                </a:lnTo>
                <a:lnTo>
                  <a:pt x="38280" y="15021"/>
                </a:lnTo>
                <a:lnTo>
                  <a:pt x="36526" y="9683"/>
                </a:lnTo>
                <a:lnTo>
                  <a:pt x="33172" y="57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551301" y="2246438"/>
            <a:ext cx="21851" cy="38100"/>
          </a:xfrm>
          <a:custGeom>
            <a:avLst/>
            <a:gdLst/>
            <a:ahLst/>
            <a:cxnLst/>
            <a:rect l="l" t="t" r="r" b="b"/>
            <a:pathLst>
              <a:path w="24764" h="43180">
                <a:moveTo>
                  <a:pt x="6863" y="990"/>
                </a:moveTo>
                <a:lnTo>
                  <a:pt x="0" y="990"/>
                </a:lnTo>
                <a:lnTo>
                  <a:pt x="0" y="42703"/>
                </a:lnTo>
                <a:lnTo>
                  <a:pt x="6863" y="42703"/>
                </a:lnTo>
                <a:lnTo>
                  <a:pt x="6863" y="16013"/>
                </a:lnTo>
                <a:lnTo>
                  <a:pt x="7853" y="12429"/>
                </a:lnTo>
                <a:lnTo>
                  <a:pt x="9988" y="9912"/>
                </a:lnTo>
                <a:lnTo>
                  <a:pt x="11986" y="7472"/>
                </a:lnTo>
                <a:lnTo>
                  <a:pt x="6863" y="7472"/>
                </a:lnTo>
                <a:lnTo>
                  <a:pt x="6863" y="990"/>
                </a:lnTo>
                <a:close/>
              </a:path>
              <a:path w="24764" h="43180">
                <a:moveTo>
                  <a:pt x="21351" y="0"/>
                </a:moveTo>
                <a:lnTo>
                  <a:pt x="17538" y="0"/>
                </a:lnTo>
                <a:lnTo>
                  <a:pt x="14716" y="609"/>
                </a:lnTo>
                <a:lnTo>
                  <a:pt x="10140" y="3049"/>
                </a:lnTo>
                <a:lnTo>
                  <a:pt x="8234" y="4956"/>
                </a:lnTo>
                <a:lnTo>
                  <a:pt x="6863" y="7472"/>
                </a:lnTo>
                <a:lnTo>
                  <a:pt x="11986" y="7472"/>
                </a:lnTo>
                <a:lnTo>
                  <a:pt x="15022" y="6101"/>
                </a:lnTo>
                <a:lnTo>
                  <a:pt x="24401" y="6101"/>
                </a:lnTo>
                <a:lnTo>
                  <a:pt x="24401" y="380"/>
                </a:lnTo>
                <a:lnTo>
                  <a:pt x="23639" y="228"/>
                </a:lnTo>
                <a:lnTo>
                  <a:pt x="22495" y="74"/>
                </a:lnTo>
                <a:lnTo>
                  <a:pt x="21885" y="74"/>
                </a:lnTo>
                <a:lnTo>
                  <a:pt x="21351" y="0"/>
                </a:lnTo>
                <a:close/>
              </a:path>
              <a:path w="24764" h="43180">
                <a:moveTo>
                  <a:pt x="24401" y="6101"/>
                </a:moveTo>
                <a:lnTo>
                  <a:pt x="19978" y="6101"/>
                </a:lnTo>
                <a:lnTo>
                  <a:pt x="21885" y="6404"/>
                </a:lnTo>
                <a:lnTo>
                  <a:pt x="22800" y="6634"/>
                </a:lnTo>
                <a:lnTo>
                  <a:pt x="23639" y="6939"/>
                </a:lnTo>
                <a:lnTo>
                  <a:pt x="24401" y="7396"/>
                </a:lnTo>
                <a:lnTo>
                  <a:pt x="24401" y="61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576533" y="2246439"/>
            <a:ext cx="34178" cy="38660"/>
          </a:xfrm>
          <a:custGeom>
            <a:avLst/>
            <a:gdLst/>
            <a:ahLst/>
            <a:cxnLst/>
            <a:rect l="l" t="t" r="r" b="b"/>
            <a:pathLst>
              <a:path w="38735" h="43814">
                <a:moveTo>
                  <a:pt x="26081" y="0"/>
                </a:moveTo>
                <a:lnTo>
                  <a:pt x="14184" y="0"/>
                </a:lnTo>
                <a:lnTo>
                  <a:pt x="9151" y="2058"/>
                </a:lnTo>
                <a:lnTo>
                  <a:pt x="5491" y="6024"/>
                </a:lnTo>
                <a:lnTo>
                  <a:pt x="1830" y="10066"/>
                </a:lnTo>
                <a:lnTo>
                  <a:pt x="0" y="15480"/>
                </a:lnTo>
                <a:lnTo>
                  <a:pt x="0" y="28901"/>
                </a:lnTo>
                <a:lnTo>
                  <a:pt x="1907" y="34162"/>
                </a:lnTo>
                <a:lnTo>
                  <a:pt x="9685" y="41788"/>
                </a:lnTo>
                <a:lnTo>
                  <a:pt x="14946" y="43695"/>
                </a:lnTo>
                <a:lnTo>
                  <a:pt x="24250" y="43695"/>
                </a:lnTo>
                <a:lnTo>
                  <a:pt x="26920" y="43389"/>
                </a:lnTo>
                <a:lnTo>
                  <a:pt x="32105" y="42475"/>
                </a:lnTo>
                <a:lnTo>
                  <a:pt x="34621" y="41635"/>
                </a:lnTo>
                <a:lnTo>
                  <a:pt x="37061" y="40567"/>
                </a:lnTo>
                <a:lnTo>
                  <a:pt x="37061" y="37975"/>
                </a:lnTo>
                <a:lnTo>
                  <a:pt x="17462" y="37975"/>
                </a:lnTo>
                <a:lnTo>
                  <a:pt x="13954" y="36756"/>
                </a:lnTo>
                <a:lnTo>
                  <a:pt x="11197" y="34086"/>
                </a:lnTo>
                <a:lnTo>
                  <a:pt x="8846" y="31874"/>
                </a:lnTo>
                <a:lnTo>
                  <a:pt x="7473" y="28214"/>
                </a:lnTo>
                <a:lnTo>
                  <a:pt x="7169" y="23487"/>
                </a:lnTo>
                <a:lnTo>
                  <a:pt x="38662" y="23487"/>
                </a:lnTo>
                <a:lnTo>
                  <a:pt x="38662" y="18149"/>
                </a:lnTo>
                <a:lnTo>
                  <a:pt x="7397" y="18149"/>
                </a:lnTo>
                <a:lnTo>
                  <a:pt x="7701" y="14259"/>
                </a:lnTo>
                <a:lnTo>
                  <a:pt x="9075" y="11210"/>
                </a:lnTo>
                <a:lnTo>
                  <a:pt x="13651" y="6939"/>
                </a:lnTo>
                <a:lnTo>
                  <a:pt x="16700" y="5795"/>
                </a:lnTo>
                <a:lnTo>
                  <a:pt x="34117" y="5795"/>
                </a:lnTo>
                <a:lnTo>
                  <a:pt x="30502" y="1828"/>
                </a:lnTo>
                <a:lnTo>
                  <a:pt x="26081" y="0"/>
                </a:lnTo>
                <a:close/>
              </a:path>
              <a:path w="38735" h="43814">
                <a:moveTo>
                  <a:pt x="37061" y="34086"/>
                </a:moveTo>
                <a:lnTo>
                  <a:pt x="34621" y="35458"/>
                </a:lnTo>
                <a:lnTo>
                  <a:pt x="32105" y="36450"/>
                </a:lnTo>
                <a:lnTo>
                  <a:pt x="27223" y="37670"/>
                </a:lnTo>
                <a:lnTo>
                  <a:pt x="24631" y="37975"/>
                </a:lnTo>
                <a:lnTo>
                  <a:pt x="37061" y="37975"/>
                </a:lnTo>
                <a:lnTo>
                  <a:pt x="37061" y="34086"/>
                </a:lnTo>
                <a:close/>
              </a:path>
              <a:path w="38735" h="43814">
                <a:moveTo>
                  <a:pt x="34117" y="5795"/>
                </a:moveTo>
                <a:lnTo>
                  <a:pt x="23869" y="5795"/>
                </a:lnTo>
                <a:lnTo>
                  <a:pt x="26614" y="6939"/>
                </a:lnTo>
                <a:lnTo>
                  <a:pt x="28674" y="9150"/>
                </a:lnTo>
                <a:lnTo>
                  <a:pt x="30655" y="11438"/>
                </a:lnTo>
                <a:lnTo>
                  <a:pt x="31723" y="14411"/>
                </a:lnTo>
                <a:lnTo>
                  <a:pt x="31799" y="18149"/>
                </a:lnTo>
                <a:lnTo>
                  <a:pt x="38662" y="18149"/>
                </a:lnTo>
                <a:lnTo>
                  <a:pt x="38662" y="13954"/>
                </a:lnTo>
                <a:lnTo>
                  <a:pt x="36984" y="9074"/>
                </a:lnTo>
                <a:lnTo>
                  <a:pt x="34117" y="57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615760" y="2232982"/>
            <a:ext cx="23532" cy="51546"/>
          </a:xfrm>
          <a:custGeom>
            <a:avLst/>
            <a:gdLst/>
            <a:ahLst/>
            <a:cxnLst/>
            <a:rect l="l" t="t" r="r" b="b"/>
            <a:pathLst>
              <a:path w="26670" h="58419">
                <a:moveTo>
                  <a:pt x="13420" y="21579"/>
                </a:moveTo>
                <a:lnTo>
                  <a:pt x="6557" y="21579"/>
                </a:lnTo>
                <a:lnTo>
                  <a:pt x="6557" y="57955"/>
                </a:lnTo>
                <a:lnTo>
                  <a:pt x="13420" y="57955"/>
                </a:lnTo>
                <a:lnTo>
                  <a:pt x="13420" y="21579"/>
                </a:lnTo>
                <a:close/>
              </a:path>
              <a:path w="26670" h="58419">
                <a:moveTo>
                  <a:pt x="24707" y="16242"/>
                </a:moveTo>
                <a:lnTo>
                  <a:pt x="0" y="16242"/>
                </a:lnTo>
                <a:lnTo>
                  <a:pt x="0" y="21579"/>
                </a:lnTo>
                <a:lnTo>
                  <a:pt x="24707" y="21579"/>
                </a:lnTo>
                <a:lnTo>
                  <a:pt x="24707" y="16242"/>
                </a:lnTo>
                <a:close/>
              </a:path>
              <a:path w="26670" h="58419">
                <a:moveTo>
                  <a:pt x="26536" y="0"/>
                </a:moveTo>
                <a:lnTo>
                  <a:pt x="15327" y="0"/>
                </a:lnTo>
                <a:lnTo>
                  <a:pt x="11896" y="1068"/>
                </a:lnTo>
                <a:lnTo>
                  <a:pt x="7625" y="5337"/>
                </a:lnTo>
                <a:lnTo>
                  <a:pt x="6557" y="8769"/>
                </a:lnTo>
                <a:lnTo>
                  <a:pt x="6557" y="16242"/>
                </a:lnTo>
                <a:lnTo>
                  <a:pt x="13420" y="16242"/>
                </a:lnTo>
                <a:lnTo>
                  <a:pt x="13420" y="9988"/>
                </a:lnTo>
                <a:lnTo>
                  <a:pt x="13878" y="8234"/>
                </a:lnTo>
                <a:lnTo>
                  <a:pt x="14870" y="7244"/>
                </a:lnTo>
                <a:lnTo>
                  <a:pt x="15786" y="6253"/>
                </a:lnTo>
                <a:lnTo>
                  <a:pt x="17539" y="5718"/>
                </a:lnTo>
                <a:lnTo>
                  <a:pt x="26536" y="5718"/>
                </a:lnTo>
                <a:lnTo>
                  <a:pt x="265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759515" y="2203559"/>
            <a:ext cx="139349" cy="814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113043" y="2203560"/>
            <a:ext cx="0" cy="1512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0"/>
                </a:moveTo>
                <a:lnTo>
                  <a:pt x="0" y="16681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113043" y="2203560"/>
            <a:ext cx="0" cy="1512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0"/>
                </a:moveTo>
                <a:lnTo>
                  <a:pt x="0" y="16681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999372" y="2234192"/>
            <a:ext cx="227764" cy="585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303427" y="2203559"/>
            <a:ext cx="183354" cy="8143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07811" y="2203559"/>
            <a:ext cx="139348" cy="814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961337" y="2203560"/>
            <a:ext cx="0" cy="1512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0"/>
                </a:moveTo>
                <a:lnTo>
                  <a:pt x="0" y="16681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961337" y="2203560"/>
            <a:ext cx="0" cy="15128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0"/>
                </a:moveTo>
                <a:lnTo>
                  <a:pt x="0" y="16681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847668" y="2234192"/>
            <a:ext cx="227762" cy="585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151722" y="2203559"/>
            <a:ext cx="183354" cy="814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108647" y="206217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16681" y="0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108647" y="206217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16681" y="0"/>
                </a:moveTo>
                <a:lnTo>
                  <a:pt x="0" y="0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888585" y="2038685"/>
            <a:ext cx="41462" cy="49306"/>
          </a:xfrm>
          <a:custGeom>
            <a:avLst/>
            <a:gdLst/>
            <a:ahLst/>
            <a:cxnLst/>
            <a:rect l="l" t="t" r="r" b="b"/>
            <a:pathLst>
              <a:path w="46989" h="55880">
                <a:moveTo>
                  <a:pt x="27223" y="6329"/>
                </a:moveTo>
                <a:lnTo>
                  <a:pt x="19673" y="6329"/>
                </a:lnTo>
                <a:lnTo>
                  <a:pt x="19673" y="55591"/>
                </a:lnTo>
                <a:lnTo>
                  <a:pt x="27223" y="55591"/>
                </a:lnTo>
                <a:lnTo>
                  <a:pt x="27223" y="6329"/>
                </a:lnTo>
                <a:close/>
              </a:path>
              <a:path w="46989" h="55880">
                <a:moveTo>
                  <a:pt x="46973" y="0"/>
                </a:moveTo>
                <a:lnTo>
                  <a:pt x="0" y="0"/>
                </a:lnTo>
                <a:lnTo>
                  <a:pt x="0" y="6329"/>
                </a:lnTo>
                <a:lnTo>
                  <a:pt x="46973" y="6329"/>
                </a:lnTo>
                <a:lnTo>
                  <a:pt x="469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933533" y="2050057"/>
            <a:ext cx="34178" cy="38660"/>
          </a:xfrm>
          <a:custGeom>
            <a:avLst/>
            <a:gdLst/>
            <a:ahLst/>
            <a:cxnLst/>
            <a:rect l="l" t="t" r="r" b="b"/>
            <a:pathLst>
              <a:path w="38735" h="43814">
                <a:moveTo>
                  <a:pt x="25087" y="0"/>
                </a:moveTo>
                <a:lnTo>
                  <a:pt x="13116" y="0"/>
                </a:lnTo>
                <a:lnTo>
                  <a:pt x="8387" y="1983"/>
                </a:lnTo>
                <a:lnTo>
                  <a:pt x="5033" y="5797"/>
                </a:lnTo>
                <a:lnTo>
                  <a:pt x="1677" y="9685"/>
                </a:lnTo>
                <a:lnTo>
                  <a:pt x="0" y="15022"/>
                </a:lnTo>
                <a:lnTo>
                  <a:pt x="0" y="28750"/>
                </a:lnTo>
                <a:lnTo>
                  <a:pt x="1677" y="34086"/>
                </a:lnTo>
                <a:lnTo>
                  <a:pt x="5098" y="37976"/>
                </a:lnTo>
                <a:lnTo>
                  <a:pt x="8387" y="41790"/>
                </a:lnTo>
                <a:lnTo>
                  <a:pt x="13116" y="43696"/>
                </a:lnTo>
                <a:lnTo>
                  <a:pt x="25087" y="43696"/>
                </a:lnTo>
                <a:lnTo>
                  <a:pt x="29739" y="41790"/>
                </a:lnTo>
                <a:lnTo>
                  <a:pt x="33099" y="37976"/>
                </a:lnTo>
                <a:lnTo>
                  <a:pt x="15403" y="37976"/>
                </a:lnTo>
                <a:lnTo>
                  <a:pt x="12504" y="36605"/>
                </a:lnTo>
                <a:lnTo>
                  <a:pt x="8234" y="30808"/>
                </a:lnTo>
                <a:lnTo>
                  <a:pt x="7242" y="26920"/>
                </a:lnTo>
                <a:lnTo>
                  <a:pt x="7242" y="16930"/>
                </a:lnTo>
                <a:lnTo>
                  <a:pt x="8310" y="13040"/>
                </a:lnTo>
                <a:lnTo>
                  <a:pt x="12581" y="7245"/>
                </a:lnTo>
                <a:lnTo>
                  <a:pt x="15480" y="5797"/>
                </a:lnTo>
                <a:lnTo>
                  <a:pt x="33171" y="5797"/>
                </a:lnTo>
                <a:lnTo>
                  <a:pt x="29739" y="1983"/>
                </a:lnTo>
                <a:lnTo>
                  <a:pt x="25087" y="0"/>
                </a:lnTo>
                <a:close/>
              </a:path>
              <a:path w="38735" h="43814">
                <a:moveTo>
                  <a:pt x="33171" y="5797"/>
                </a:moveTo>
                <a:lnTo>
                  <a:pt x="22800" y="5797"/>
                </a:lnTo>
                <a:lnTo>
                  <a:pt x="25697" y="7245"/>
                </a:lnTo>
                <a:lnTo>
                  <a:pt x="29969" y="13040"/>
                </a:lnTo>
                <a:lnTo>
                  <a:pt x="31014" y="16930"/>
                </a:lnTo>
                <a:lnTo>
                  <a:pt x="31034" y="26920"/>
                </a:lnTo>
                <a:lnTo>
                  <a:pt x="29969" y="30808"/>
                </a:lnTo>
                <a:lnTo>
                  <a:pt x="25697" y="36605"/>
                </a:lnTo>
                <a:lnTo>
                  <a:pt x="22800" y="37976"/>
                </a:lnTo>
                <a:lnTo>
                  <a:pt x="33099" y="37976"/>
                </a:lnTo>
                <a:lnTo>
                  <a:pt x="36526" y="34086"/>
                </a:lnTo>
                <a:lnTo>
                  <a:pt x="38280" y="28750"/>
                </a:lnTo>
                <a:lnTo>
                  <a:pt x="38280" y="15022"/>
                </a:lnTo>
                <a:lnTo>
                  <a:pt x="36526" y="9685"/>
                </a:lnTo>
                <a:lnTo>
                  <a:pt x="33171" y="57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977136" y="2036601"/>
            <a:ext cx="33057" cy="51546"/>
          </a:xfrm>
          <a:custGeom>
            <a:avLst/>
            <a:gdLst/>
            <a:ahLst/>
            <a:cxnLst/>
            <a:rect l="l" t="t" r="r" b="b"/>
            <a:pathLst>
              <a:path w="37464" h="58419">
                <a:moveTo>
                  <a:pt x="6861" y="0"/>
                </a:moveTo>
                <a:lnTo>
                  <a:pt x="0" y="0"/>
                </a:lnTo>
                <a:lnTo>
                  <a:pt x="0" y="57955"/>
                </a:lnTo>
                <a:lnTo>
                  <a:pt x="6861" y="57955"/>
                </a:lnTo>
                <a:lnTo>
                  <a:pt x="6861" y="37594"/>
                </a:lnTo>
                <a:lnTo>
                  <a:pt x="15853" y="37594"/>
                </a:lnTo>
                <a:lnTo>
                  <a:pt x="13954" y="35764"/>
                </a:lnTo>
                <a:lnTo>
                  <a:pt x="15682" y="34239"/>
                </a:lnTo>
                <a:lnTo>
                  <a:pt x="6861" y="34239"/>
                </a:lnTo>
                <a:lnTo>
                  <a:pt x="6861" y="0"/>
                </a:lnTo>
                <a:close/>
              </a:path>
              <a:path w="37464" h="58419">
                <a:moveTo>
                  <a:pt x="15853" y="37594"/>
                </a:moveTo>
                <a:lnTo>
                  <a:pt x="6861" y="37594"/>
                </a:lnTo>
                <a:lnTo>
                  <a:pt x="28061" y="57955"/>
                </a:lnTo>
                <a:lnTo>
                  <a:pt x="36982" y="57955"/>
                </a:lnTo>
                <a:lnTo>
                  <a:pt x="15853" y="37594"/>
                </a:lnTo>
                <a:close/>
              </a:path>
              <a:path w="37464" h="58419">
                <a:moveTo>
                  <a:pt x="36069" y="16242"/>
                </a:moveTo>
                <a:lnTo>
                  <a:pt x="27297" y="16242"/>
                </a:lnTo>
                <a:lnTo>
                  <a:pt x="6861" y="34239"/>
                </a:lnTo>
                <a:lnTo>
                  <a:pt x="15682" y="34239"/>
                </a:lnTo>
                <a:lnTo>
                  <a:pt x="36069" y="162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013669" y="2050057"/>
            <a:ext cx="34178" cy="38660"/>
          </a:xfrm>
          <a:custGeom>
            <a:avLst/>
            <a:gdLst/>
            <a:ahLst/>
            <a:cxnLst/>
            <a:rect l="l" t="t" r="r" b="b"/>
            <a:pathLst>
              <a:path w="38735" h="43814">
                <a:moveTo>
                  <a:pt x="26080" y="0"/>
                </a:moveTo>
                <a:lnTo>
                  <a:pt x="14183" y="0"/>
                </a:lnTo>
                <a:lnTo>
                  <a:pt x="9151" y="2059"/>
                </a:lnTo>
                <a:lnTo>
                  <a:pt x="5490" y="6024"/>
                </a:lnTo>
                <a:lnTo>
                  <a:pt x="1830" y="10067"/>
                </a:lnTo>
                <a:lnTo>
                  <a:pt x="0" y="15481"/>
                </a:lnTo>
                <a:lnTo>
                  <a:pt x="0" y="28901"/>
                </a:lnTo>
                <a:lnTo>
                  <a:pt x="1906" y="34162"/>
                </a:lnTo>
                <a:lnTo>
                  <a:pt x="9685" y="41790"/>
                </a:lnTo>
                <a:lnTo>
                  <a:pt x="14946" y="43696"/>
                </a:lnTo>
                <a:lnTo>
                  <a:pt x="24250" y="43696"/>
                </a:lnTo>
                <a:lnTo>
                  <a:pt x="26920" y="43392"/>
                </a:lnTo>
                <a:lnTo>
                  <a:pt x="32105" y="42476"/>
                </a:lnTo>
                <a:lnTo>
                  <a:pt x="34621" y="41638"/>
                </a:lnTo>
                <a:lnTo>
                  <a:pt x="37061" y="40570"/>
                </a:lnTo>
                <a:lnTo>
                  <a:pt x="37061" y="37976"/>
                </a:lnTo>
                <a:lnTo>
                  <a:pt x="17463" y="37976"/>
                </a:lnTo>
                <a:lnTo>
                  <a:pt x="13956" y="36756"/>
                </a:lnTo>
                <a:lnTo>
                  <a:pt x="11194" y="34086"/>
                </a:lnTo>
                <a:lnTo>
                  <a:pt x="8845" y="31876"/>
                </a:lnTo>
                <a:lnTo>
                  <a:pt x="7473" y="28215"/>
                </a:lnTo>
                <a:lnTo>
                  <a:pt x="7167" y="23488"/>
                </a:lnTo>
                <a:lnTo>
                  <a:pt x="38663" y="23488"/>
                </a:lnTo>
                <a:lnTo>
                  <a:pt x="38663" y="18150"/>
                </a:lnTo>
                <a:lnTo>
                  <a:pt x="7397" y="18150"/>
                </a:lnTo>
                <a:lnTo>
                  <a:pt x="7702" y="14260"/>
                </a:lnTo>
                <a:lnTo>
                  <a:pt x="9075" y="11210"/>
                </a:lnTo>
                <a:lnTo>
                  <a:pt x="13651" y="6939"/>
                </a:lnTo>
                <a:lnTo>
                  <a:pt x="16700" y="5797"/>
                </a:lnTo>
                <a:lnTo>
                  <a:pt x="34116" y="5797"/>
                </a:lnTo>
                <a:lnTo>
                  <a:pt x="30504" y="1831"/>
                </a:lnTo>
                <a:lnTo>
                  <a:pt x="26080" y="0"/>
                </a:lnTo>
                <a:close/>
              </a:path>
              <a:path w="38735" h="43814">
                <a:moveTo>
                  <a:pt x="37061" y="34086"/>
                </a:moveTo>
                <a:lnTo>
                  <a:pt x="34621" y="35460"/>
                </a:lnTo>
                <a:lnTo>
                  <a:pt x="32105" y="36452"/>
                </a:lnTo>
                <a:lnTo>
                  <a:pt x="27223" y="37672"/>
                </a:lnTo>
                <a:lnTo>
                  <a:pt x="24630" y="37976"/>
                </a:lnTo>
                <a:lnTo>
                  <a:pt x="37061" y="37976"/>
                </a:lnTo>
                <a:lnTo>
                  <a:pt x="37061" y="34086"/>
                </a:lnTo>
                <a:close/>
              </a:path>
              <a:path w="38735" h="43814">
                <a:moveTo>
                  <a:pt x="34116" y="5797"/>
                </a:moveTo>
                <a:lnTo>
                  <a:pt x="23868" y="5797"/>
                </a:lnTo>
                <a:lnTo>
                  <a:pt x="26614" y="6939"/>
                </a:lnTo>
                <a:lnTo>
                  <a:pt x="28674" y="9151"/>
                </a:lnTo>
                <a:lnTo>
                  <a:pt x="30656" y="11438"/>
                </a:lnTo>
                <a:lnTo>
                  <a:pt x="31723" y="14413"/>
                </a:lnTo>
                <a:lnTo>
                  <a:pt x="31799" y="18150"/>
                </a:lnTo>
                <a:lnTo>
                  <a:pt x="38663" y="18150"/>
                </a:lnTo>
                <a:lnTo>
                  <a:pt x="38663" y="13956"/>
                </a:lnTo>
                <a:lnTo>
                  <a:pt x="36984" y="9075"/>
                </a:lnTo>
                <a:lnTo>
                  <a:pt x="34116" y="57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057474" y="2050056"/>
            <a:ext cx="30816" cy="38100"/>
          </a:xfrm>
          <a:custGeom>
            <a:avLst/>
            <a:gdLst/>
            <a:ahLst/>
            <a:cxnLst/>
            <a:rect l="l" t="t" r="r" b="b"/>
            <a:pathLst>
              <a:path w="34925" h="43180">
                <a:moveTo>
                  <a:pt x="6863" y="991"/>
                </a:moveTo>
                <a:lnTo>
                  <a:pt x="0" y="991"/>
                </a:lnTo>
                <a:lnTo>
                  <a:pt x="0" y="42705"/>
                </a:lnTo>
                <a:lnTo>
                  <a:pt x="6863" y="42705"/>
                </a:lnTo>
                <a:lnTo>
                  <a:pt x="6863" y="15100"/>
                </a:lnTo>
                <a:lnTo>
                  <a:pt x="7931" y="11897"/>
                </a:lnTo>
                <a:lnTo>
                  <a:pt x="11925" y="7473"/>
                </a:lnTo>
                <a:lnTo>
                  <a:pt x="6863" y="7473"/>
                </a:lnTo>
                <a:lnTo>
                  <a:pt x="6863" y="991"/>
                </a:lnTo>
                <a:close/>
              </a:path>
              <a:path w="34925" h="43180">
                <a:moveTo>
                  <a:pt x="32377" y="5948"/>
                </a:moveTo>
                <a:lnTo>
                  <a:pt x="21885" y="5948"/>
                </a:lnTo>
                <a:lnTo>
                  <a:pt x="24174" y="6939"/>
                </a:lnTo>
                <a:lnTo>
                  <a:pt x="27223" y="10905"/>
                </a:lnTo>
                <a:lnTo>
                  <a:pt x="28061" y="13803"/>
                </a:lnTo>
                <a:lnTo>
                  <a:pt x="28061" y="42705"/>
                </a:lnTo>
                <a:lnTo>
                  <a:pt x="34925" y="42705"/>
                </a:lnTo>
                <a:lnTo>
                  <a:pt x="34925" y="11821"/>
                </a:lnTo>
                <a:lnTo>
                  <a:pt x="33629" y="7473"/>
                </a:lnTo>
                <a:lnTo>
                  <a:pt x="32377" y="5948"/>
                </a:lnTo>
                <a:close/>
              </a:path>
              <a:path w="34925" h="43180">
                <a:moveTo>
                  <a:pt x="25087" y="0"/>
                </a:moveTo>
                <a:lnTo>
                  <a:pt x="17462" y="0"/>
                </a:lnTo>
                <a:lnTo>
                  <a:pt x="14870" y="687"/>
                </a:lnTo>
                <a:lnTo>
                  <a:pt x="12659" y="1907"/>
                </a:lnTo>
                <a:lnTo>
                  <a:pt x="10370" y="3128"/>
                </a:lnTo>
                <a:lnTo>
                  <a:pt x="8463" y="5034"/>
                </a:lnTo>
                <a:lnTo>
                  <a:pt x="6863" y="7473"/>
                </a:lnTo>
                <a:lnTo>
                  <a:pt x="11925" y="7473"/>
                </a:lnTo>
                <a:lnTo>
                  <a:pt x="12200" y="7169"/>
                </a:lnTo>
                <a:lnTo>
                  <a:pt x="15099" y="5948"/>
                </a:lnTo>
                <a:lnTo>
                  <a:pt x="32377" y="5948"/>
                </a:lnTo>
                <a:lnTo>
                  <a:pt x="28747" y="1526"/>
                </a:lnTo>
                <a:lnTo>
                  <a:pt x="250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108647" y="177941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16681" y="0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108647" y="1779412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16681" y="0"/>
                </a:moveTo>
                <a:lnTo>
                  <a:pt x="0" y="0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856809" y="1755921"/>
            <a:ext cx="30816" cy="49306"/>
          </a:xfrm>
          <a:custGeom>
            <a:avLst/>
            <a:gdLst/>
            <a:ahLst/>
            <a:cxnLst/>
            <a:rect l="l" t="t" r="r" b="b"/>
            <a:pathLst>
              <a:path w="34925" h="55880">
                <a:moveTo>
                  <a:pt x="7550" y="0"/>
                </a:moveTo>
                <a:lnTo>
                  <a:pt x="0" y="0"/>
                </a:lnTo>
                <a:lnTo>
                  <a:pt x="0" y="55592"/>
                </a:lnTo>
                <a:lnTo>
                  <a:pt x="34621" y="55592"/>
                </a:lnTo>
                <a:lnTo>
                  <a:pt x="34621" y="49263"/>
                </a:lnTo>
                <a:lnTo>
                  <a:pt x="7550" y="49263"/>
                </a:lnTo>
                <a:lnTo>
                  <a:pt x="75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892134" y="1755047"/>
            <a:ext cx="34738" cy="50987"/>
          </a:xfrm>
          <a:custGeom>
            <a:avLst/>
            <a:gdLst/>
            <a:ahLst/>
            <a:cxnLst/>
            <a:rect l="l" t="t" r="r" b="b"/>
            <a:pathLst>
              <a:path w="39370" h="57785">
                <a:moveTo>
                  <a:pt x="228" y="46363"/>
                </a:moveTo>
                <a:lnTo>
                  <a:pt x="228" y="54141"/>
                </a:lnTo>
                <a:lnTo>
                  <a:pt x="3355" y="55361"/>
                </a:lnTo>
                <a:lnTo>
                  <a:pt x="6404" y="56201"/>
                </a:lnTo>
                <a:lnTo>
                  <a:pt x="12354" y="57269"/>
                </a:lnTo>
                <a:lnTo>
                  <a:pt x="15173" y="57572"/>
                </a:lnTo>
                <a:lnTo>
                  <a:pt x="24782" y="57572"/>
                </a:lnTo>
                <a:lnTo>
                  <a:pt x="30044" y="56201"/>
                </a:lnTo>
                <a:lnTo>
                  <a:pt x="33705" y="53455"/>
                </a:lnTo>
                <a:lnTo>
                  <a:pt x="36194" y="51549"/>
                </a:lnTo>
                <a:lnTo>
                  <a:pt x="14946" y="51549"/>
                </a:lnTo>
                <a:lnTo>
                  <a:pt x="12048" y="51168"/>
                </a:lnTo>
                <a:lnTo>
                  <a:pt x="9150" y="50253"/>
                </a:lnTo>
                <a:lnTo>
                  <a:pt x="6252" y="49414"/>
                </a:lnTo>
                <a:lnTo>
                  <a:pt x="3279" y="48117"/>
                </a:lnTo>
                <a:lnTo>
                  <a:pt x="228" y="46363"/>
                </a:lnTo>
                <a:close/>
              </a:path>
              <a:path w="39370" h="57785">
                <a:moveTo>
                  <a:pt x="22113" y="0"/>
                </a:moveTo>
                <a:lnTo>
                  <a:pt x="13420" y="0"/>
                </a:lnTo>
                <a:lnTo>
                  <a:pt x="8616" y="1447"/>
                </a:lnTo>
                <a:lnTo>
                  <a:pt x="5185" y="4269"/>
                </a:lnTo>
                <a:lnTo>
                  <a:pt x="1677" y="7091"/>
                </a:lnTo>
                <a:lnTo>
                  <a:pt x="0" y="10979"/>
                </a:lnTo>
                <a:lnTo>
                  <a:pt x="0" y="20130"/>
                </a:lnTo>
                <a:lnTo>
                  <a:pt x="1219" y="23409"/>
                </a:lnTo>
                <a:lnTo>
                  <a:pt x="3813" y="25849"/>
                </a:lnTo>
                <a:lnTo>
                  <a:pt x="6252" y="28214"/>
                </a:lnTo>
                <a:lnTo>
                  <a:pt x="10294" y="29968"/>
                </a:lnTo>
                <a:lnTo>
                  <a:pt x="15937" y="31036"/>
                </a:lnTo>
                <a:lnTo>
                  <a:pt x="24325" y="32713"/>
                </a:lnTo>
                <a:lnTo>
                  <a:pt x="27071" y="33856"/>
                </a:lnTo>
                <a:lnTo>
                  <a:pt x="30426" y="36907"/>
                </a:lnTo>
                <a:lnTo>
                  <a:pt x="31264" y="39042"/>
                </a:lnTo>
                <a:lnTo>
                  <a:pt x="31264" y="44991"/>
                </a:lnTo>
                <a:lnTo>
                  <a:pt x="30044" y="47354"/>
                </a:lnTo>
                <a:lnTo>
                  <a:pt x="27757" y="49032"/>
                </a:lnTo>
                <a:lnTo>
                  <a:pt x="25393" y="50709"/>
                </a:lnTo>
                <a:lnTo>
                  <a:pt x="22113" y="51549"/>
                </a:lnTo>
                <a:lnTo>
                  <a:pt x="36194" y="51549"/>
                </a:lnTo>
                <a:lnTo>
                  <a:pt x="37289" y="50709"/>
                </a:lnTo>
                <a:lnTo>
                  <a:pt x="39119" y="46668"/>
                </a:lnTo>
                <a:lnTo>
                  <a:pt x="39119" y="36755"/>
                </a:lnTo>
                <a:lnTo>
                  <a:pt x="14032" y="23106"/>
                </a:lnTo>
                <a:lnTo>
                  <a:pt x="11210" y="22114"/>
                </a:lnTo>
                <a:lnTo>
                  <a:pt x="9759" y="20817"/>
                </a:lnTo>
                <a:lnTo>
                  <a:pt x="8235" y="19598"/>
                </a:lnTo>
                <a:lnTo>
                  <a:pt x="7548" y="17691"/>
                </a:lnTo>
                <a:lnTo>
                  <a:pt x="7548" y="12353"/>
                </a:lnTo>
                <a:lnTo>
                  <a:pt x="8616" y="10064"/>
                </a:lnTo>
                <a:lnTo>
                  <a:pt x="10828" y="8463"/>
                </a:lnTo>
                <a:lnTo>
                  <a:pt x="13040" y="6939"/>
                </a:lnTo>
                <a:lnTo>
                  <a:pt x="16242" y="6099"/>
                </a:lnTo>
                <a:lnTo>
                  <a:pt x="35764" y="6099"/>
                </a:lnTo>
                <a:lnTo>
                  <a:pt x="35764" y="2821"/>
                </a:lnTo>
                <a:lnTo>
                  <a:pt x="32866" y="1906"/>
                </a:lnTo>
                <a:lnTo>
                  <a:pt x="30120" y="1144"/>
                </a:lnTo>
                <a:lnTo>
                  <a:pt x="24706" y="228"/>
                </a:lnTo>
                <a:lnTo>
                  <a:pt x="22113" y="0"/>
                </a:lnTo>
                <a:close/>
              </a:path>
              <a:path w="39370" h="57785">
                <a:moveTo>
                  <a:pt x="35764" y="6099"/>
                </a:moveTo>
                <a:lnTo>
                  <a:pt x="22649" y="6099"/>
                </a:lnTo>
                <a:lnTo>
                  <a:pt x="25088" y="6480"/>
                </a:lnTo>
                <a:lnTo>
                  <a:pt x="27680" y="7091"/>
                </a:lnTo>
                <a:lnTo>
                  <a:pt x="30198" y="7777"/>
                </a:lnTo>
                <a:lnTo>
                  <a:pt x="32866" y="8769"/>
                </a:lnTo>
                <a:lnTo>
                  <a:pt x="35764" y="10140"/>
                </a:lnTo>
                <a:lnTo>
                  <a:pt x="35764" y="6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930284" y="1755921"/>
            <a:ext cx="41462" cy="49306"/>
          </a:xfrm>
          <a:custGeom>
            <a:avLst/>
            <a:gdLst/>
            <a:ahLst/>
            <a:cxnLst/>
            <a:rect l="l" t="t" r="r" b="b"/>
            <a:pathLst>
              <a:path w="46989" h="55880">
                <a:moveTo>
                  <a:pt x="27223" y="6329"/>
                </a:moveTo>
                <a:lnTo>
                  <a:pt x="19674" y="6329"/>
                </a:lnTo>
                <a:lnTo>
                  <a:pt x="19674" y="55592"/>
                </a:lnTo>
                <a:lnTo>
                  <a:pt x="27223" y="55592"/>
                </a:lnTo>
                <a:lnTo>
                  <a:pt x="27223" y="6329"/>
                </a:lnTo>
                <a:close/>
              </a:path>
              <a:path w="46989" h="55880">
                <a:moveTo>
                  <a:pt x="46974" y="0"/>
                </a:moveTo>
                <a:lnTo>
                  <a:pt x="0" y="0"/>
                </a:lnTo>
                <a:lnTo>
                  <a:pt x="0" y="6329"/>
                </a:lnTo>
                <a:lnTo>
                  <a:pt x="46974" y="6329"/>
                </a:lnTo>
                <a:lnTo>
                  <a:pt x="469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978125" y="1755921"/>
            <a:ext cx="45384" cy="49306"/>
          </a:xfrm>
          <a:custGeom>
            <a:avLst/>
            <a:gdLst/>
            <a:ahLst/>
            <a:cxnLst/>
            <a:rect l="l" t="t" r="r" b="b"/>
            <a:pathLst>
              <a:path w="51435" h="55880">
                <a:moveTo>
                  <a:pt x="11209" y="0"/>
                </a:moveTo>
                <a:lnTo>
                  <a:pt x="0" y="0"/>
                </a:lnTo>
                <a:lnTo>
                  <a:pt x="0" y="55592"/>
                </a:lnTo>
                <a:lnTo>
                  <a:pt x="7319" y="55592"/>
                </a:lnTo>
                <a:lnTo>
                  <a:pt x="7319" y="6786"/>
                </a:lnTo>
                <a:lnTo>
                  <a:pt x="13754" y="6786"/>
                </a:lnTo>
                <a:lnTo>
                  <a:pt x="11209" y="0"/>
                </a:lnTo>
                <a:close/>
              </a:path>
              <a:path w="51435" h="55880">
                <a:moveTo>
                  <a:pt x="50863" y="6786"/>
                </a:moveTo>
                <a:lnTo>
                  <a:pt x="43541" y="6786"/>
                </a:lnTo>
                <a:lnTo>
                  <a:pt x="43541" y="55592"/>
                </a:lnTo>
                <a:lnTo>
                  <a:pt x="50863" y="55592"/>
                </a:lnTo>
                <a:lnTo>
                  <a:pt x="50863" y="6786"/>
                </a:lnTo>
                <a:close/>
              </a:path>
              <a:path w="51435" h="55880">
                <a:moveTo>
                  <a:pt x="13754" y="6786"/>
                </a:moveTo>
                <a:lnTo>
                  <a:pt x="7319" y="6786"/>
                </a:lnTo>
                <a:lnTo>
                  <a:pt x="21656" y="44916"/>
                </a:lnTo>
                <a:lnTo>
                  <a:pt x="29207" y="44916"/>
                </a:lnTo>
                <a:lnTo>
                  <a:pt x="31873" y="37824"/>
                </a:lnTo>
                <a:lnTo>
                  <a:pt x="25393" y="37824"/>
                </a:lnTo>
                <a:lnTo>
                  <a:pt x="13754" y="6786"/>
                </a:lnTo>
                <a:close/>
              </a:path>
              <a:path w="51435" h="55880">
                <a:moveTo>
                  <a:pt x="50863" y="0"/>
                </a:moveTo>
                <a:lnTo>
                  <a:pt x="39654" y="0"/>
                </a:lnTo>
                <a:lnTo>
                  <a:pt x="25393" y="37824"/>
                </a:lnTo>
                <a:lnTo>
                  <a:pt x="31873" y="37824"/>
                </a:lnTo>
                <a:lnTo>
                  <a:pt x="43541" y="6786"/>
                </a:lnTo>
                <a:lnTo>
                  <a:pt x="50863" y="6786"/>
                </a:lnTo>
                <a:lnTo>
                  <a:pt x="508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058396" y="1755921"/>
            <a:ext cx="29696" cy="49306"/>
          </a:xfrm>
          <a:custGeom>
            <a:avLst/>
            <a:gdLst/>
            <a:ahLst/>
            <a:cxnLst/>
            <a:rect l="l" t="t" r="r" b="b"/>
            <a:pathLst>
              <a:path w="33654" h="55880">
                <a:moveTo>
                  <a:pt x="33097" y="49263"/>
                </a:moveTo>
                <a:lnTo>
                  <a:pt x="1068" y="49263"/>
                </a:lnTo>
                <a:lnTo>
                  <a:pt x="1068" y="55592"/>
                </a:lnTo>
                <a:lnTo>
                  <a:pt x="33097" y="55592"/>
                </a:lnTo>
                <a:lnTo>
                  <a:pt x="33097" y="49263"/>
                </a:lnTo>
                <a:close/>
              </a:path>
              <a:path w="33654" h="55880">
                <a:moveTo>
                  <a:pt x="20819" y="6863"/>
                </a:moveTo>
                <a:lnTo>
                  <a:pt x="13345" y="6863"/>
                </a:lnTo>
                <a:lnTo>
                  <a:pt x="13345" y="49263"/>
                </a:lnTo>
                <a:lnTo>
                  <a:pt x="20819" y="49263"/>
                </a:lnTo>
                <a:lnTo>
                  <a:pt x="20819" y="6863"/>
                </a:lnTo>
                <a:close/>
              </a:path>
              <a:path w="33654" h="55880">
                <a:moveTo>
                  <a:pt x="20819" y="0"/>
                </a:moveTo>
                <a:lnTo>
                  <a:pt x="13268" y="0"/>
                </a:lnTo>
                <a:lnTo>
                  <a:pt x="0" y="2669"/>
                </a:lnTo>
                <a:lnTo>
                  <a:pt x="0" y="9532"/>
                </a:lnTo>
                <a:lnTo>
                  <a:pt x="13345" y="6863"/>
                </a:lnTo>
                <a:lnTo>
                  <a:pt x="20819" y="6863"/>
                </a:lnTo>
                <a:lnTo>
                  <a:pt x="208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108647" y="149664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16681" y="0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108647" y="1496647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16681" y="0"/>
                </a:moveTo>
                <a:lnTo>
                  <a:pt x="0" y="0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856809" y="1473156"/>
            <a:ext cx="30816" cy="49306"/>
          </a:xfrm>
          <a:custGeom>
            <a:avLst/>
            <a:gdLst/>
            <a:ahLst/>
            <a:cxnLst/>
            <a:rect l="l" t="t" r="r" b="b"/>
            <a:pathLst>
              <a:path w="34925" h="55880">
                <a:moveTo>
                  <a:pt x="7550" y="0"/>
                </a:moveTo>
                <a:lnTo>
                  <a:pt x="0" y="0"/>
                </a:lnTo>
                <a:lnTo>
                  <a:pt x="0" y="55590"/>
                </a:lnTo>
                <a:lnTo>
                  <a:pt x="34621" y="55590"/>
                </a:lnTo>
                <a:lnTo>
                  <a:pt x="34621" y="49263"/>
                </a:lnTo>
                <a:lnTo>
                  <a:pt x="7550" y="49263"/>
                </a:lnTo>
                <a:lnTo>
                  <a:pt x="75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92134" y="1472282"/>
            <a:ext cx="34738" cy="50987"/>
          </a:xfrm>
          <a:custGeom>
            <a:avLst/>
            <a:gdLst/>
            <a:ahLst/>
            <a:cxnLst/>
            <a:rect l="l" t="t" r="r" b="b"/>
            <a:pathLst>
              <a:path w="39370" h="57785">
                <a:moveTo>
                  <a:pt x="228" y="46363"/>
                </a:moveTo>
                <a:lnTo>
                  <a:pt x="228" y="54141"/>
                </a:lnTo>
                <a:lnTo>
                  <a:pt x="3355" y="55361"/>
                </a:lnTo>
                <a:lnTo>
                  <a:pt x="6404" y="56201"/>
                </a:lnTo>
                <a:lnTo>
                  <a:pt x="12354" y="57269"/>
                </a:lnTo>
                <a:lnTo>
                  <a:pt x="15173" y="57572"/>
                </a:lnTo>
                <a:lnTo>
                  <a:pt x="24782" y="57572"/>
                </a:lnTo>
                <a:lnTo>
                  <a:pt x="30044" y="56201"/>
                </a:lnTo>
                <a:lnTo>
                  <a:pt x="33705" y="53455"/>
                </a:lnTo>
                <a:lnTo>
                  <a:pt x="36194" y="51549"/>
                </a:lnTo>
                <a:lnTo>
                  <a:pt x="14946" y="51549"/>
                </a:lnTo>
                <a:lnTo>
                  <a:pt x="12048" y="51168"/>
                </a:lnTo>
                <a:lnTo>
                  <a:pt x="9150" y="50253"/>
                </a:lnTo>
                <a:lnTo>
                  <a:pt x="6252" y="49414"/>
                </a:lnTo>
                <a:lnTo>
                  <a:pt x="3279" y="48117"/>
                </a:lnTo>
                <a:lnTo>
                  <a:pt x="228" y="46363"/>
                </a:lnTo>
                <a:close/>
              </a:path>
              <a:path w="39370" h="57785">
                <a:moveTo>
                  <a:pt x="22113" y="0"/>
                </a:moveTo>
                <a:lnTo>
                  <a:pt x="13420" y="0"/>
                </a:lnTo>
                <a:lnTo>
                  <a:pt x="8616" y="1447"/>
                </a:lnTo>
                <a:lnTo>
                  <a:pt x="5185" y="4269"/>
                </a:lnTo>
                <a:lnTo>
                  <a:pt x="1677" y="7091"/>
                </a:lnTo>
                <a:lnTo>
                  <a:pt x="0" y="10980"/>
                </a:lnTo>
                <a:lnTo>
                  <a:pt x="0" y="20132"/>
                </a:lnTo>
                <a:lnTo>
                  <a:pt x="1219" y="23409"/>
                </a:lnTo>
                <a:lnTo>
                  <a:pt x="3814" y="25849"/>
                </a:lnTo>
                <a:lnTo>
                  <a:pt x="6252" y="28215"/>
                </a:lnTo>
                <a:lnTo>
                  <a:pt x="10294" y="29969"/>
                </a:lnTo>
                <a:lnTo>
                  <a:pt x="15937" y="31034"/>
                </a:lnTo>
                <a:lnTo>
                  <a:pt x="24325" y="32713"/>
                </a:lnTo>
                <a:lnTo>
                  <a:pt x="27071" y="33856"/>
                </a:lnTo>
                <a:lnTo>
                  <a:pt x="30426" y="36908"/>
                </a:lnTo>
                <a:lnTo>
                  <a:pt x="31264" y="39042"/>
                </a:lnTo>
                <a:lnTo>
                  <a:pt x="31264" y="44992"/>
                </a:lnTo>
                <a:lnTo>
                  <a:pt x="30044" y="47355"/>
                </a:lnTo>
                <a:lnTo>
                  <a:pt x="27757" y="49032"/>
                </a:lnTo>
                <a:lnTo>
                  <a:pt x="25393" y="50709"/>
                </a:lnTo>
                <a:lnTo>
                  <a:pt x="22113" y="51549"/>
                </a:lnTo>
                <a:lnTo>
                  <a:pt x="36194" y="51549"/>
                </a:lnTo>
                <a:lnTo>
                  <a:pt x="37289" y="50709"/>
                </a:lnTo>
                <a:lnTo>
                  <a:pt x="39119" y="46668"/>
                </a:lnTo>
                <a:lnTo>
                  <a:pt x="39119" y="36755"/>
                </a:lnTo>
                <a:lnTo>
                  <a:pt x="14032" y="23103"/>
                </a:lnTo>
                <a:lnTo>
                  <a:pt x="11210" y="22114"/>
                </a:lnTo>
                <a:lnTo>
                  <a:pt x="9759" y="20817"/>
                </a:lnTo>
                <a:lnTo>
                  <a:pt x="8235" y="19596"/>
                </a:lnTo>
                <a:lnTo>
                  <a:pt x="7548" y="17691"/>
                </a:lnTo>
                <a:lnTo>
                  <a:pt x="7548" y="12353"/>
                </a:lnTo>
                <a:lnTo>
                  <a:pt x="8616" y="10064"/>
                </a:lnTo>
                <a:lnTo>
                  <a:pt x="10828" y="8463"/>
                </a:lnTo>
                <a:lnTo>
                  <a:pt x="13040" y="6939"/>
                </a:lnTo>
                <a:lnTo>
                  <a:pt x="16242" y="6099"/>
                </a:lnTo>
                <a:lnTo>
                  <a:pt x="35764" y="6099"/>
                </a:lnTo>
                <a:lnTo>
                  <a:pt x="35764" y="2819"/>
                </a:lnTo>
                <a:lnTo>
                  <a:pt x="32866" y="1906"/>
                </a:lnTo>
                <a:lnTo>
                  <a:pt x="30120" y="1143"/>
                </a:lnTo>
                <a:lnTo>
                  <a:pt x="24706" y="227"/>
                </a:lnTo>
                <a:lnTo>
                  <a:pt x="22113" y="0"/>
                </a:lnTo>
                <a:close/>
              </a:path>
              <a:path w="39370" h="57785">
                <a:moveTo>
                  <a:pt x="35764" y="6099"/>
                </a:moveTo>
                <a:lnTo>
                  <a:pt x="22649" y="6099"/>
                </a:lnTo>
                <a:lnTo>
                  <a:pt x="25088" y="6480"/>
                </a:lnTo>
                <a:lnTo>
                  <a:pt x="27680" y="7091"/>
                </a:lnTo>
                <a:lnTo>
                  <a:pt x="30198" y="7777"/>
                </a:lnTo>
                <a:lnTo>
                  <a:pt x="32866" y="8769"/>
                </a:lnTo>
                <a:lnTo>
                  <a:pt x="35764" y="10140"/>
                </a:lnTo>
                <a:lnTo>
                  <a:pt x="35764" y="6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930284" y="1473156"/>
            <a:ext cx="41462" cy="49306"/>
          </a:xfrm>
          <a:custGeom>
            <a:avLst/>
            <a:gdLst/>
            <a:ahLst/>
            <a:cxnLst/>
            <a:rect l="l" t="t" r="r" b="b"/>
            <a:pathLst>
              <a:path w="46989" h="55880">
                <a:moveTo>
                  <a:pt x="27223" y="6328"/>
                </a:moveTo>
                <a:lnTo>
                  <a:pt x="19674" y="6328"/>
                </a:lnTo>
                <a:lnTo>
                  <a:pt x="19674" y="55590"/>
                </a:lnTo>
                <a:lnTo>
                  <a:pt x="27223" y="55590"/>
                </a:lnTo>
                <a:lnTo>
                  <a:pt x="27223" y="6328"/>
                </a:lnTo>
                <a:close/>
              </a:path>
              <a:path w="46989" h="55880">
                <a:moveTo>
                  <a:pt x="46974" y="0"/>
                </a:moveTo>
                <a:lnTo>
                  <a:pt x="0" y="0"/>
                </a:lnTo>
                <a:lnTo>
                  <a:pt x="0" y="6328"/>
                </a:lnTo>
                <a:lnTo>
                  <a:pt x="46974" y="6328"/>
                </a:lnTo>
                <a:lnTo>
                  <a:pt x="469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978125" y="1473156"/>
            <a:ext cx="45384" cy="49306"/>
          </a:xfrm>
          <a:custGeom>
            <a:avLst/>
            <a:gdLst/>
            <a:ahLst/>
            <a:cxnLst/>
            <a:rect l="l" t="t" r="r" b="b"/>
            <a:pathLst>
              <a:path w="51435" h="55880">
                <a:moveTo>
                  <a:pt x="11209" y="0"/>
                </a:moveTo>
                <a:lnTo>
                  <a:pt x="0" y="0"/>
                </a:lnTo>
                <a:lnTo>
                  <a:pt x="0" y="55590"/>
                </a:lnTo>
                <a:lnTo>
                  <a:pt x="7319" y="55590"/>
                </a:lnTo>
                <a:lnTo>
                  <a:pt x="7319" y="6786"/>
                </a:lnTo>
                <a:lnTo>
                  <a:pt x="13754" y="6786"/>
                </a:lnTo>
                <a:lnTo>
                  <a:pt x="11209" y="0"/>
                </a:lnTo>
                <a:close/>
              </a:path>
              <a:path w="51435" h="55880">
                <a:moveTo>
                  <a:pt x="50863" y="6786"/>
                </a:moveTo>
                <a:lnTo>
                  <a:pt x="43541" y="6786"/>
                </a:lnTo>
                <a:lnTo>
                  <a:pt x="43541" y="55590"/>
                </a:lnTo>
                <a:lnTo>
                  <a:pt x="50863" y="55590"/>
                </a:lnTo>
                <a:lnTo>
                  <a:pt x="50863" y="6786"/>
                </a:lnTo>
                <a:close/>
              </a:path>
              <a:path w="51435" h="55880">
                <a:moveTo>
                  <a:pt x="13754" y="6786"/>
                </a:moveTo>
                <a:lnTo>
                  <a:pt x="7319" y="6786"/>
                </a:lnTo>
                <a:lnTo>
                  <a:pt x="21656" y="44916"/>
                </a:lnTo>
                <a:lnTo>
                  <a:pt x="29207" y="44916"/>
                </a:lnTo>
                <a:lnTo>
                  <a:pt x="31873" y="37824"/>
                </a:lnTo>
                <a:lnTo>
                  <a:pt x="25393" y="37824"/>
                </a:lnTo>
                <a:lnTo>
                  <a:pt x="13754" y="6786"/>
                </a:lnTo>
                <a:close/>
              </a:path>
              <a:path w="51435" h="55880">
                <a:moveTo>
                  <a:pt x="50863" y="0"/>
                </a:moveTo>
                <a:lnTo>
                  <a:pt x="39654" y="0"/>
                </a:lnTo>
                <a:lnTo>
                  <a:pt x="25393" y="37824"/>
                </a:lnTo>
                <a:lnTo>
                  <a:pt x="31873" y="37824"/>
                </a:lnTo>
                <a:lnTo>
                  <a:pt x="43541" y="6786"/>
                </a:lnTo>
                <a:lnTo>
                  <a:pt x="50863" y="6786"/>
                </a:lnTo>
                <a:lnTo>
                  <a:pt x="508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055908" y="1472282"/>
            <a:ext cx="31376" cy="50426"/>
          </a:xfrm>
          <a:custGeom>
            <a:avLst/>
            <a:gdLst/>
            <a:ahLst/>
            <a:cxnLst/>
            <a:rect l="l" t="t" r="r" b="b"/>
            <a:pathLst>
              <a:path w="35560" h="57150">
                <a:moveTo>
                  <a:pt x="32167" y="6329"/>
                </a:moveTo>
                <a:lnTo>
                  <a:pt x="19597" y="6329"/>
                </a:lnTo>
                <a:lnTo>
                  <a:pt x="22266" y="7319"/>
                </a:lnTo>
                <a:lnTo>
                  <a:pt x="26385" y="10980"/>
                </a:lnTo>
                <a:lnTo>
                  <a:pt x="27452" y="13420"/>
                </a:lnTo>
                <a:lnTo>
                  <a:pt x="27452" y="18148"/>
                </a:lnTo>
                <a:lnTo>
                  <a:pt x="26918" y="20054"/>
                </a:lnTo>
                <a:lnTo>
                  <a:pt x="26003" y="21885"/>
                </a:lnTo>
                <a:lnTo>
                  <a:pt x="25088" y="23792"/>
                </a:lnTo>
                <a:lnTo>
                  <a:pt x="23411" y="26079"/>
                </a:lnTo>
                <a:lnTo>
                  <a:pt x="20971" y="28747"/>
                </a:lnTo>
                <a:lnTo>
                  <a:pt x="19673" y="30196"/>
                </a:lnTo>
                <a:lnTo>
                  <a:pt x="0" y="50253"/>
                </a:lnTo>
                <a:lnTo>
                  <a:pt x="0" y="56581"/>
                </a:lnTo>
                <a:lnTo>
                  <a:pt x="35305" y="56581"/>
                </a:lnTo>
                <a:lnTo>
                  <a:pt x="35305" y="50253"/>
                </a:lnTo>
                <a:lnTo>
                  <a:pt x="9074" y="50253"/>
                </a:lnTo>
                <a:lnTo>
                  <a:pt x="26460" y="32409"/>
                </a:lnTo>
                <a:lnTo>
                  <a:pt x="28442" y="30349"/>
                </a:lnTo>
                <a:lnTo>
                  <a:pt x="29055" y="29587"/>
                </a:lnTo>
                <a:lnTo>
                  <a:pt x="31342" y="26841"/>
                </a:lnTo>
                <a:lnTo>
                  <a:pt x="32866" y="24401"/>
                </a:lnTo>
                <a:lnTo>
                  <a:pt x="33705" y="22341"/>
                </a:lnTo>
                <a:lnTo>
                  <a:pt x="34543" y="20360"/>
                </a:lnTo>
                <a:lnTo>
                  <a:pt x="35002" y="18148"/>
                </a:lnTo>
                <a:lnTo>
                  <a:pt x="34967" y="10980"/>
                </a:lnTo>
                <a:lnTo>
                  <a:pt x="33248" y="7242"/>
                </a:lnTo>
                <a:lnTo>
                  <a:pt x="32167" y="6329"/>
                </a:lnTo>
                <a:close/>
              </a:path>
              <a:path w="35560" h="57150">
                <a:moveTo>
                  <a:pt x="21809" y="0"/>
                </a:moveTo>
                <a:lnTo>
                  <a:pt x="13878" y="0"/>
                </a:lnTo>
                <a:lnTo>
                  <a:pt x="11438" y="303"/>
                </a:lnTo>
                <a:lnTo>
                  <a:pt x="6252" y="1524"/>
                </a:lnTo>
                <a:lnTo>
                  <a:pt x="3431" y="2439"/>
                </a:lnTo>
                <a:lnTo>
                  <a:pt x="380" y="3660"/>
                </a:lnTo>
                <a:lnTo>
                  <a:pt x="380" y="11285"/>
                </a:lnTo>
                <a:lnTo>
                  <a:pt x="3355" y="9607"/>
                </a:lnTo>
                <a:lnTo>
                  <a:pt x="6177" y="8387"/>
                </a:lnTo>
                <a:lnTo>
                  <a:pt x="8770" y="7548"/>
                </a:lnTo>
                <a:lnTo>
                  <a:pt x="11362" y="6785"/>
                </a:lnTo>
                <a:lnTo>
                  <a:pt x="13878" y="6329"/>
                </a:lnTo>
                <a:lnTo>
                  <a:pt x="32167" y="6329"/>
                </a:lnTo>
                <a:lnTo>
                  <a:pt x="26385" y="1447"/>
                </a:lnTo>
                <a:lnTo>
                  <a:pt x="21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537190" y="1355265"/>
            <a:ext cx="0" cy="848846"/>
          </a:xfrm>
          <a:custGeom>
            <a:avLst/>
            <a:gdLst/>
            <a:ahLst/>
            <a:cxnLst/>
            <a:rect l="l" t="t" r="r" b="b"/>
            <a:pathLst>
              <a:path h="962025">
                <a:moveTo>
                  <a:pt x="0" y="961399"/>
                </a:moveTo>
                <a:lnTo>
                  <a:pt x="0" y="961399"/>
                </a:lnTo>
                <a:lnTo>
                  <a:pt x="0" y="12948"/>
                </a:lnTo>
                <a:lnTo>
                  <a:pt x="0" y="0"/>
                </a:lnTo>
              </a:path>
            </a:pathLst>
          </a:custGeom>
          <a:ln w="238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537190" y="2203559"/>
            <a:ext cx="0" cy="226359"/>
          </a:xfrm>
          <a:custGeom>
            <a:avLst/>
            <a:gdLst/>
            <a:ahLst/>
            <a:cxnLst/>
            <a:rect l="l" t="t" r="r" b="b"/>
            <a:pathLst>
              <a:path h="256539">
                <a:moveTo>
                  <a:pt x="0" y="256373"/>
                </a:moveTo>
                <a:lnTo>
                  <a:pt x="0" y="0"/>
                </a:lnTo>
              </a:path>
            </a:pathLst>
          </a:custGeom>
          <a:ln w="238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123366" y="1355265"/>
            <a:ext cx="0" cy="848846"/>
          </a:xfrm>
          <a:custGeom>
            <a:avLst/>
            <a:gdLst/>
            <a:ahLst/>
            <a:cxnLst/>
            <a:rect l="l" t="t" r="r" b="b"/>
            <a:pathLst>
              <a:path h="962025">
                <a:moveTo>
                  <a:pt x="0" y="961400"/>
                </a:moveTo>
                <a:lnTo>
                  <a:pt x="0" y="0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385484" y="1355265"/>
            <a:ext cx="0" cy="848846"/>
          </a:xfrm>
          <a:custGeom>
            <a:avLst/>
            <a:gdLst/>
            <a:ahLst/>
            <a:cxnLst/>
            <a:rect l="l" t="t" r="r" b="b"/>
            <a:pathLst>
              <a:path h="962025">
                <a:moveTo>
                  <a:pt x="0" y="961400"/>
                </a:moveTo>
                <a:lnTo>
                  <a:pt x="0" y="0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123365" y="2203559"/>
            <a:ext cx="2262468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3733" y="0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123365" y="1355265"/>
            <a:ext cx="2262468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3733" y="0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610661" y="2352444"/>
            <a:ext cx="166061" cy="6297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806327" y="2352444"/>
            <a:ext cx="180999" cy="6297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738893" y="2351569"/>
            <a:ext cx="228369" cy="6385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996869" y="2352444"/>
            <a:ext cx="180998" cy="6297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443863" y="2200790"/>
            <a:ext cx="87966" cy="177053"/>
          </a:xfrm>
          <a:custGeom>
            <a:avLst/>
            <a:gdLst/>
            <a:ahLst/>
            <a:cxnLst/>
            <a:rect l="l" t="t" r="r" b="b"/>
            <a:pathLst>
              <a:path w="99695" h="200660">
                <a:moveTo>
                  <a:pt x="0" y="200174"/>
                </a:moveTo>
                <a:lnTo>
                  <a:pt x="99241" y="200174"/>
                </a:lnTo>
                <a:lnTo>
                  <a:pt x="99241" y="0"/>
                </a:lnTo>
                <a:lnTo>
                  <a:pt x="0" y="0"/>
                </a:lnTo>
                <a:lnTo>
                  <a:pt x="0" y="200174"/>
                </a:lnTo>
                <a:close/>
              </a:path>
            </a:pathLst>
          </a:custGeom>
          <a:solidFill>
            <a:srgbClr val="1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443863" y="2024164"/>
            <a:ext cx="87966" cy="177053"/>
          </a:xfrm>
          <a:custGeom>
            <a:avLst/>
            <a:gdLst/>
            <a:ahLst/>
            <a:cxnLst/>
            <a:rect l="l" t="t" r="r" b="b"/>
            <a:pathLst>
              <a:path w="99695" h="200660">
                <a:moveTo>
                  <a:pt x="0" y="200176"/>
                </a:moveTo>
                <a:lnTo>
                  <a:pt x="99241" y="200176"/>
                </a:lnTo>
                <a:lnTo>
                  <a:pt x="99241" y="0"/>
                </a:lnTo>
                <a:lnTo>
                  <a:pt x="0" y="0"/>
                </a:lnTo>
                <a:lnTo>
                  <a:pt x="0" y="200176"/>
                </a:lnTo>
                <a:close/>
              </a:path>
            </a:pathLst>
          </a:custGeom>
          <a:solidFill>
            <a:srgbClr val="8E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443863" y="1847539"/>
            <a:ext cx="87966" cy="177053"/>
          </a:xfrm>
          <a:custGeom>
            <a:avLst/>
            <a:gdLst/>
            <a:ahLst/>
            <a:cxnLst/>
            <a:rect l="l" t="t" r="r" b="b"/>
            <a:pathLst>
              <a:path w="99695" h="200660">
                <a:moveTo>
                  <a:pt x="0" y="200174"/>
                </a:moveTo>
                <a:lnTo>
                  <a:pt x="99241" y="200174"/>
                </a:lnTo>
                <a:lnTo>
                  <a:pt x="99241" y="0"/>
                </a:lnTo>
                <a:lnTo>
                  <a:pt x="0" y="0"/>
                </a:lnTo>
                <a:lnTo>
                  <a:pt x="0" y="200174"/>
                </a:lnTo>
                <a:close/>
              </a:path>
            </a:pathLst>
          </a:custGeom>
          <a:solidFill>
            <a:srgbClr val="C28C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443863" y="1670914"/>
            <a:ext cx="87966" cy="177053"/>
          </a:xfrm>
          <a:custGeom>
            <a:avLst/>
            <a:gdLst/>
            <a:ahLst/>
            <a:cxnLst/>
            <a:rect l="l" t="t" r="r" b="b"/>
            <a:pathLst>
              <a:path w="99695" h="200660">
                <a:moveTo>
                  <a:pt x="0" y="200176"/>
                </a:moveTo>
                <a:lnTo>
                  <a:pt x="99241" y="200176"/>
                </a:lnTo>
                <a:lnTo>
                  <a:pt x="99241" y="0"/>
                </a:lnTo>
                <a:lnTo>
                  <a:pt x="0" y="0"/>
                </a:lnTo>
                <a:lnTo>
                  <a:pt x="0" y="200176"/>
                </a:lnTo>
                <a:close/>
              </a:path>
            </a:pathLst>
          </a:custGeom>
          <a:solidFill>
            <a:srgbClr val="DAC3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443863" y="1494289"/>
            <a:ext cx="87966" cy="177053"/>
          </a:xfrm>
          <a:custGeom>
            <a:avLst/>
            <a:gdLst/>
            <a:ahLst/>
            <a:cxnLst/>
            <a:rect l="l" t="t" r="r" b="b"/>
            <a:pathLst>
              <a:path w="99695" h="200660">
                <a:moveTo>
                  <a:pt x="0" y="200174"/>
                </a:moveTo>
                <a:lnTo>
                  <a:pt x="99241" y="200174"/>
                </a:lnTo>
                <a:lnTo>
                  <a:pt x="99241" y="0"/>
                </a:lnTo>
                <a:lnTo>
                  <a:pt x="0" y="0"/>
                </a:lnTo>
                <a:lnTo>
                  <a:pt x="0" y="200174"/>
                </a:lnTo>
                <a:close/>
              </a:path>
            </a:pathLst>
          </a:custGeom>
          <a:solidFill>
            <a:srgbClr val="ECE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443863" y="1317663"/>
            <a:ext cx="87966" cy="177053"/>
          </a:xfrm>
          <a:custGeom>
            <a:avLst/>
            <a:gdLst/>
            <a:ahLst/>
            <a:cxnLst/>
            <a:rect l="l" t="t" r="r" b="b"/>
            <a:pathLst>
              <a:path w="99695" h="200660">
                <a:moveTo>
                  <a:pt x="0" y="200176"/>
                </a:moveTo>
                <a:lnTo>
                  <a:pt x="99241" y="200176"/>
                </a:lnTo>
                <a:lnTo>
                  <a:pt x="99241" y="0"/>
                </a:lnTo>
                <a:lnTo>
                  <a:pt x="0" y="0"/>
                </a:lnTo>
                <a:lnTo>
                  <a:pt x="0" y="200176"/>
                </a:lnTo>
                <a:close/>
              </a:path>
            </a:pathLst>
          </a:custGeom>
          <a:solidFill>
            <a:srgbClr val="FEFE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443861" y="2024165"/>
            <a:ext cx="87566" cy="3532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443861" y="1317663"/>
            <a:ext cx="87566" cy="3532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531427" y="237741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681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531427" y="2377415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681" y="0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565306" y="2353050"/>
            <a:ext cx="34178" cy="50987"/>
          </a:xfrm>
          <a:custGeom>
            <a:avLst/>
            <a:gdLst/>
            <a:ahLst/>
            <a:cxnLst/>
            <a:rect l="l" t="t" r="r" b="b"/>
            <a:pathLst>
              <a:path w="38734" h="57785">
                <a:moveTo>
                  <a:pt x="25394" y="0"/>
                </a:moveTo>
                <a:lnTo>
                  <a:pt x="12965" y="0"/>
                </a:lnTo>
                <a:lnTo>
                  <a:pt x="8159" y="2517"/>
                </a:lnTo>
                <a:lnTo>
                  <a:pt x="4881" y="7396"/>
                </a:lnTo>
                <a:lnTo>
                  <a:pt x="1602" y="12354"/>
                </a:lnTo>
                <a:lnTo>
                  <a:pt x="0" y="19522"/>
                </a:lnTo>
                <a:lnTo>
                  <a:pt x="0" y="38204"/>
                </a:lnTo>
                <a:lnTo>
                  <a:pt x="1602" y="45373"/>
                </a:lnTo>
                <a:lnTo>
                  <a:pt x="8159" y="55133"/>
                </a:lnTo>
                <a:lnTo>
                  <a:pt x="12965" y="57574"/>
                </a:lnTo>
                <a:lnTo>
                  <a:pt x="25394" y="57574"/>
                </a:lnTo>
                <a:lnTo>
                  <a:pt x="30121" y="55133"/>
                </a:lnTo>
                <a:lnTo>
                  <a:pt x="32480" y="51702"/>
                </a:lnTo>
                <a:lnTo>
                  <a:pt x="15328" y="51702"/>
                </a:lnTo>
                <a:lnTo>
                  <a:pt x="12430" y="49795"/>
                </a:lnTo>
                <a:lnTo>
                  <a:pt x="8465" y="42170"/>
                </a:lnTo>
                <a:lnTo>
                  <a:pt x="7550" y="36450"/>
                </a:lnTo>
                <a:lnTo>
                  <a:pt x="7550" y="21200"/>
                </a:lnTo>
                <a:lnTo>
                  <a:pt x="8465" y="15480"/>
                </a:lnTo>
                <a:lnTo>
                  <a:pt x="12430" y="7854"/>
                </a:lnTo>
                <a:lnTo>
                  <a:pt x="15328" y="5947"/>
                </a:lnTo>
                <a:lnTo>
                  <a:pt x="32480" y="5947"/>
                </a:lnTo>
                <a:lnTo>
                  <a:pt x="30121" y="2517"/>
                </a:lnTo>
                <a:lnTo>
                  <a:pt x="25394" y="0"/>
                </a:lnTo>
                <a:close/>
              </a:path>
              <a:path w="38734" h="57785">
                <a:moveTo>
                  <a:pt x="32480" y="5947"/>
                </a:moveTo>
                <a:lnTo>
                  <a:pt x="23106" y="5947"/>
                </a:lnTo>
                <a:lnTo>
                  <a:pt x="26004" y="7854"/>
                </a:lnTo>
                <a:lnTo>
                  <a:pt x="27988" y="11667"/>
                </a:lnTo>
                <a:lnTo>
                  <a:pt x="29893" y="15480"/>
                </a:lnTo>
                <a:lnTo>
                  <a:pt x="30883" y="21200"/>
                </a:lnTo>
                <a:lnTo>
                  <a:pt x="30883" y="36450"/>
                </a:lnTo>
                <a:lnTo>
                  <a:pt x="29893" y="42170"/>
                </a:lnTo>
                <a:lnTo>
                  <a:pt x="27988" y="45982"/>
                </a:lnTo>
                <a:lnTo>
                  <a:pt x="26004" y="49795"/>
                </a:lnTo>
                <a:lnTo>
                  <a:pt x="23106" y="51702"/>
                </a:lnTo>
                <a:lnTo>
                  <a:pt x="32480" y="51702"/>
                </a:lnTo>
                <a:lnTo>
                  <a:pt x="33477" y="50253"/>
                </a:lnTo>
                <a:lnTo>
                  <a:pt x="36757" y="45373"/>
                </a:lnTo>
                <a:lnTo>
                  <a:pt x="38435" y="38204"/>
                </a:lnTo>
                <a:lnTo>
                  <a:pt x="38435" y="19522"/>
                </a:lnTo>
                <a:lnTo>
                  <a:pt x="36757" y="12354"/>
                </a:lnTo>
                <a:lnTo>
                  <a:pt x="33477" y="7396"/>
                </a:lnTo>
                <a:lnTo>
                  <a:pt x="32480" y="59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531427" y="220079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681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531427" y="2200790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681" y="0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568268" y="2176424"/>
            <a:ext cx="96621" cy="5611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531427" y="202416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681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531427" y="202416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681" y="0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568268" y="1999799"/>
            <a:ext cx="95479" cy="5611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531427" y="184753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681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531427" y="1847539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681" y="0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568268" y="1823175"/>
            <a:ext cx="94131" cy="5611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531427" y="167091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681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531427" y="1670914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681" y="0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565778" y="1646548"/>
            <a:ext cx="97969" cy="5611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531427" y="1494288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681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531427" y="1494288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681" y="0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566045" y="1469923"/>
            <a:ext cx="98843" cy="5611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531427" y="1317663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681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531427" y="1317663"/>
            <a:ext cx="15128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681" y="0"/>
                </a:lnTo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568268" y="1294172"/>
            <a:ext cx="29696" cy="49306"/>
          </a:xfrm>
          <a:custGeom>
            <a:avLst/>
            <a:gdLst/>
            <a:ahLst/>
            <a:cxnLst/>
            <a:rect l="l" t="t" r="r" b="b"/>
            <a:pathLst>
              <a:path w="33654" h="55880">
                <a:moveTo>
                  <a:pt x="33094" y="49262"/>
                </a:moveTo>
                <a:lnTo>
                  <a:pt x="1066" y="49262"/>
                </a:lnTo>
                <a:lnTo>
                  <a:pt x="1066" y="55591"/>
                </a:lnTo>
                <a:lnTo>
                  <a:pt x="33094" y="55591"/>
                </a:lnTo>
                <a:lnTo>
                  <a:pt x="33094" y="49262"/>
                </a:lnTo>
                <a:close/>
              </a:path>
              <a:path w="33654" h="55880">
                <a:moveTo>
                  <a:pt x="20817" y="6861"/>
                </a:moveTo>
                <a:lnTo>
                  <a:pt x="13343" y="6861"/>
                </a:lnTo>
                <a:lnTo>
                  <a:pt x="13343" y="49262"/>
                </a:lnTo>
                <a:lnTo>
                  <a:pt x="20817" y="49262"/>
                </a:lnTo>
                <a:lnTo>
                  <a:pt x="20817" y="6861"/>
                </a:lnTo>
                <a:close/>
              </a:path>
              <a:path w="33654" h="55880">
                <a:moveTo>
                  <a:pt x="20817" y="0"/>
                </a:moveTo>
                <a:lnTo>
                  <a:pt x="13268" y="0"/>
                </a:lnTo>
                <a:lnTo>
                  <a:pt x="0" y="2668"/>
                </a:lnTo>
                <a:lnTo>
                  <a:pt x="0" y="9531"/>
                </a:lnTo>
                <a:lnTo>
                  <a:pt x="13343" y="6861"/>
                </a:lnTo>
                <a:lnTo>
                  <a:pt x="20817" y="6861"/>
                </a:lnTo>
                <a:lnTo>
                  <a:pt x="208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443862" y="1317663"/>
            <a:ext cx="87966" cy="1060076"/>
          </a:xfrm>
          <a:custGeom>
            <a:avLst/>
            <a:gdLst/>
            <a:ahLst/>
            <a:cxnLst/>
            <a:rect l="l" t="t" r="r" b="b"/>
            <a:pathLst>
              <a:path w="99695" h="1201420">
                <a:moveTo>
                  <a:pt x="0" y="1201053"/>
                </a:moveTo>
                <a:lnTo>
                  <a:pt x="0" y="1000877"/>
                </a:lnTo>
                <a:lnTo>
                  <a:pt x="0" y="200175"/>
                </a:lnTo>
                <a:lnTo>
                  <a:pt x="0" y="0"/>
                </a:lnTo>
                <a:lnTo>
                  <a:pt x="99241" y="0"/>
                </a:lnTo>
                <a:lnTo>
                  <a:pt x="99241" y="200175"/>
                </a:lnTo>
                <a:lnTo>
                  <a:pt x="99241" y="1000877"/>
                </a:lnTo>
                <a:lnTo>
                  <a:pt x="99241" y="1201053"/>
                </a:lnTo>
                <a:lnTo>
                  <a:pt x="0" y="1201053"/>
                </a:lnTo>
                <a:close/>
              </a:path>
            </a:pathLst>
          </a:custGeom>
          <a:ln w="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4811871" y="2634043"/>
            <a:ext cx="2878790" cy="63258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 algn="just">
              <a:lnSpc>
                <a:spcPct val="101200"/>
              </a:lnSpc>
              <a:spcBef>
                <a:spcPts val="84"/>
              </a:spcBef>
            </a:pPr>
            <a:r>
              <a:rPr sz="1015" spc="4" dirty="0">
                <a:latin typeface="Times New Roman"/>
                <a:cs typeface="Times New Roman"/>
              </a:rPr>
              <a:t>Figure 2: </a:t>
            </a:r>
            <a:r>
              <a:rPr sz="1015" dirty="0">
                <a:latin typeface="Times New Roman"/>
                <a:cs typeface="Times New Roman"/>
              </a:rPr>
              <a:t>Visualization </a:t>
            </a:r>
            <a:r>
              <a:rPr sz="1015" spc="4" dirty="0">
                <a:latin typeface="Times New Roman"/>
                <a:cs typeface="Times New Roman"/>
              </a:rPr>
              <a:t>of softmax normalized biLM  layer weights across tasks and ELMo locations. </a:t>
            </a:r>
            <a:r>
              <a:rPr sz="1015" spc="-4" dirty="0">
                <a:latin typeface="Times New Roman"/>
                <a:cs typeface="Times New Roman"/>
              </a:rPr>
              <a:t>Nor-  </a:t>
            </a:r>
            <a:r>
              <a:rPr sz="1015" spc="4" dirty="0">
                <a:latin typeface="Times New Roman"/>
                <a:cs typeface="Times New Roman"/>
              </a:rPr>
              <a:t>malized weights less then </a:t>
            </a:r>
            <a:r>
              <a:rPr sz="1015" spc="40" dirty="0">
                <a:latin typeface="Arial"/>
                <a:cs typeface="Arial"/>
              </a:rPr>
              <a:t>1</a:t>
            </a:r>
            <a:r>
              <a:rPr sz="1015" i="1" spc="40" dirty="0">
                <a:latin typeface="Arial"/>
                <a:cs typeface="Arial"/>
              </a:rPr>
              <a:t>/</a:t>
            </a:r>
            <a:r>
              <a:rPr sz="1015" spc="40" dirty="0">
                <a:latin typeface="Arial"/>
                <a:cs typeface="Arial"/>
              </a:rPr>
              <a:t>3 </a:t>
            </a:r>
            <a:r>
              <a:rPr sz="1015" spc="4" dirty="0">
                <a:latin typeface="Times New Roman"/>
                <a:cs typeface="Times New Roman"/>
              </a:rPr>
              <a:t>are hatched with hori- </a:t>
            </a:r>
            <a:r>
              <a:rPr sz="1015" spc="260" dirty="0">
                <a:latin typeface="Times New Roman"/>
                <a:cs typeface="Times New Roman"/>
              </a:rPr>
              <a:t> </a:t>
            </a:r>
            <a:r>
              <a:rPr sz="1015" spc="4" dirty="0">
                <a:latin typeface="Times New Roman"/>
                <a:cs typeface="Times New Roman"/>
              </a:rPr>
              <a:t>zontal lines and those greater then </a:t>
            </a:r>
            <a:r>
              <a:rPr sz="1015" spc="40" dirty="0">
                <a:latin typeface="Arial"/>
                <a:cs typeface="Arial"/>
              </a:rPr>
              <a:t>2</a:t>
            </a:r>
            <a:r>
              <a:rPr sz="1015" i="1" spc="40" dirty="0">
                <a:latin typeface="Arial"/>
                <a:cs typeface="Arial"/>
              </a:rPr>
              <a:t>/</a:t>
            </a:r>
            <a:r>
              <a:rPr sz="1015" spc="40" dirty="0">
                <a:latin typeface="Arial"/>
                <a:cs typeface="Arial"/>
              </a:rPr>
              <a:t>3 </a:t>
            </a:r>
            <a:r>
              <a:rPr sz="1015" spc="4" dirty="0">
                <a:latin typeface="Times New Roman"/>
                <a:cs typeface="Times New Roman"/>
              </a:rPr>
              <a:t>are</a:t>
            </a:r>
            <a:r>
              <a:rPr sz="1015" spc="-132" dirty="0">
                <a:latin typeface="Times New Roman"/>
                <a:cs typeface="Times New Roman"/>
              </a:rPr>
              <a:t> </a:t>
            </a:r>
            <a:r>
              <a:rPr sz="1015" spc="4" dirty="0">
                <a:latin typeface="Times New Roman"/>
                <a:cs typeface="Times New Roman"/>
              </a:rPr>
              <a:t>speckled.</a:t>
            </a:r>
            <a:endParaRPr sz="1015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45</a:t>
            </a:fld>
            <a:endParaRPr spc="-4" dirty="0"/>
          </a:p>
        </p:txBody>
      </p:sp>
      <p:sp>
        <p:nvSpPr>
          <p:cNvPr id="113" name="object 113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114" name="object 9">
            <a:extLst>
              <a:ext uri="{FF2B5EF4-FFF2-40B4-BE49-F238E27FC236}">
                <a16:creationId xmlns:a16="http://schemas.microsoft.com/office/drawing/2014/main" id="{33754F4F-C95A-5D45-A59F-9065E53C101B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5" name="Slide Number Placeholder 3">
            <a:extLst>
              <a:ext uri="{FF2B5EF4-FFF2-40B4-BE49-F238E27FC236}">
                <a16:creationId xmlns:a16="http://schemas.microsoft.com/office/drawing/2014/main" id="{DC681562-4410-464B-ADBC-9053DFBF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73198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46</a:t>
            </a:fld>
            <a:endParaRPr spc="-4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260648"/>
            <a:ext cx="3402665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spc="-168" dirty="0"/>
              <a:t>T</a:t>
            </a:r>
            <a:r>
              <a:rPr dirty="0"/>
              <a:t>rans</a:t>
            </a:r>
            <a:r>
              <a:rPr spc="-4" dirty="0"/>
              <a:t>f</a:t>
            </a:r>
            <a:r>
              <a:rPr dirty="0"/>
              <a:t>ormers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9235" y="1413692"/>
            <a:ext cx="7307356" cy="3790155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 marR="505973">
              <a:spcBef>
                <a:spcPts val="119"/>
              </a:spcBef>
            </a:pPr>
            <a:r>
              <a:rPr sz="2427" spc="13" dirty="0">
                <a:latin typeface="Helvetica"/>
                <a:cs typeface="Helvetica"/>
              </a:rPr>
              <a:t>Sequence </a:t>
            </a:r>
            <a:r>
              <a:rPr sz="2427" spc="9" dirty="0">
                <a:latin typeface="Helvetica"/>
                <a:cs typeface="Helvetica"/>
              </a:rPr>
              <a:t>transduction </a:t>
            </a:r>
            <a:r>
              <a:rPr sz="2427" spc="13" dirty="0">
                <a:latin typeface="Helvetica"/>
                <a:cs typeface="Helvetica"/>
              </a:rPr>
              <a:t>model based on </a:t>
            </a:r>
            <a:r>
              <a:rPr sz="2427" spc="9" dirty="0">
                <a:latin typeface="Helvetica"/>
                <a:cs typeface="Helvetica"/>
              </a:rPr>
              <a:t>attention  </a:t>
            </a:r>
            <a:r>
              <a:rPr sz="2427" spc="13" dirty="0">
                <a:latin typeface="Helvetica"/>
                <a:cs typeface="Helvetica"/>
              </a:rPr>
              <a:t>(no convolutions or</a:t>
            </a:r>
            <a:r>
              <a:rPr sz="2427" spc="-22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recurrence)</a:t>
            </a:r>
            <a:endParaRPr sz="2427" dirty="0">
              <a:latin typeface="Helvetica"/>
              <a:cs typeface="Helvetica"/>
            </a:endParaRPr>
          </a:p>
          <a:p>
            <a:pPr marL="490538" indent="-479425">
              <a:buChar char="—"/>
            </a:pPr>
            <a:r>
              <a:rPr sz="2427" spc="13" dirty="0">
                <a:latin typeface="Helvetica"/>
                <a:cs typeface="Helvetica"/>
              </a:rPr>
              <a:t>easier </a:t>
            </a:r>
            <a:r>
              <a:rPr sz="2427" spc="9" dirty="0">
                <a:latin typeface="Helvetica"/>
                <a:cs typeface="Helvetica"/>
              </a:rPr>
              <a:t>to parallelize </a:t>
            </a:r>
            <a:r>
              <a:rPr sz="2427" spc="13" dirty="0">
                <a:latin typeface="Helvetica"/>
                <a:cs typeface="Helvetica"/>
              </a:rPr>
              <a:t>than recurrent</a:t>
            </a:r>
            <a:r>
              <a:rPr sz="2427" spc="-26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nets</a:t>
            </a:r>
            <a:endParaRPr sz="2427" dirty="0">
              <a:latin typeface="Helvetica"/>
              <a:cs typeface="Helvetica"/>
            </a:endParaRPr>
          </a:p>
          <a:p>
            <a:pPr marL="490538" indent="-479425">
              <a:spcBef>
                <a:spcPts val="88"/>
              </a:spcBef>
              <a:buChar char="—"/>
            </a:pPr>
            <a:r>
              <a:rPr sz="2427" spc="9" dirty="0">
                <a:latin typeface="Helvetica"/>
                <a:cs typeface="Helvetica"/>
              </a:rPr>
              <a:t>faster to train </a:t>
            </a:r>
            <a:r>
              <a:rPr sz="2427" spc="13" dirty="0">
                <a:latin typeface="Helvetica"/>
                <a:cs typeface="Helvetica"/>
              </a:rPr>
              <a:t>than recurrent</a:t>
            </a:r>
            <a:r>
              <a:rPr sz="2427" spc="-26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nets</a:t>
            </a:r>
            <a:endParaRPr sz="2427" dirty="0">
              <a:latin typeface="Helvetica"/>
              <a:cs typeface="Helvetica"/>
            </a:endParaRPr>
          </a:p>
          <a:p>
            <a:pPr marL="490538" marR="593383" indent="-479425">
              <a:buChar char="—"/>
            </a:pPr>
            <a:r>
              <a:rPr sz="2427" spc="13" dirty="0">
                <a:latin typeface="Helvetica"/>
                <a:cs typeface="Helvetica"/>
              </a:rPr>
              <a:t>captures more long-range dependencies</a:t>
            </a:r>
            <a:r>
              <a:rPr sz="2427" spc="-40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than  </a:t>
            </a:r>
            <a:r>
              <a:rPr sz="2427" spc="18" dirty="0">
                <a:latin typeface="Helvetica"/>
                <a:cs typeface="Helvetica"/>
              </a:rPr>
              <a:t>CNNs </a:t>
            </a:r>
            <a:r>
              <a:rPr sz="2427" spc="9" dirty="0">
                <a:latin typeface="Helvetica"/>
                <a:cs typeface="Helvetica"/>
              </a:rPr>
              <a:t>with </a:t>
            </a:r>
            <a:r>
              <a:rPr sz="2427" spc="13" dirty="0">
                <a:latin typeface="Helvetica"/>
                <a:cs typeface="Helvetica"/>
              </a:rPr>
              <a:t>fewer</a:t>
            </a:r>
            <a:r>
              <a:rPr sz="2427" spc="-18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parameters</a:t>
            </a:r>
            <a:endParaRPr sz="2427" dirty="0">
              <a:latin typeface="Helvetica"/>
              <a:cs typeface="Helvetica"/>
            </a:endParaRPr>
          </a:p>
          <a:p>
            <a:pPr>
              <a:spcBef>
                <a:spcPts val="4"/>
              </a:spcBef>
            </a:pPr>
            <a:endParaRPr sz="2603" dirty="0">
              <a:latin typeface="Times New Roman"/>
              <a:cs typeface="Times New Roman"/>
            </a:endParaRPr>
          </a:p>
          <a:p>
            <a:pPr marL="11206" marR="4483"/>
            <a:r>
              <a:rPr sz="2427" spc="4" dirty="0">
                <a:latin typeface="Helvetica"/>
                <a:cs typeface="Helvetica"/>
              </a:rPr>
              <a:t>Transformers </a:t>
            </a:r>
            <a:r>
              <a:rPr sz="2427" spc="13" dirty="0">
                <a:latin typeface="Helvetica"/>
                <a:cs typeface="Helvetica"/>
              </a:rPr>
              <a:t>use stacked </a:t>
            </a:r>
            <a:r>
              <a:rPr sz="2427" spc="9" dirty="0">
                <a:latin typeface="Helvetica"/>
                <a:cs typeface="Helvetica"/>
              </a:rPr>
              <a:t>self-attention </a:t>
            </a:r>
            <a:r>
              <a:rPr sz="2427" spc="13" dirty="0">
                <a:latin typeface="Helvetica"/>
                <a:cs typeface="Helvetica"/>
              </a:rPr>
              <a:t>and  </a:t>
            </a:r>
            <a:r>
              <a:rPr sz="2427" spc="9" dirty="0">
                <a:latin typeface="Helvetica"/>
                <a:cs typeface="Helvetica"/>
              </a:rPr>
              <a:t>pointwise, fully-connected </a:t>
            </a:r>
            <a:r>
              <a:rPr sz="2427" spc="13" dirty="0">
                <a:latin typeface="Helvetica"/>
                <a:cs typeface="Helvetica"/>
              </a:rPr>
              <a:t>layers </a:t>
            </a:r>
            <a:r>
              <a:rPr sz="2427" spc="9" dirty="0">
                <a:latin typeface="Helvetica"/>
                <a:cs typeface="Helvetica"/>
              </a:rPr>
              <a:t>for the </a:t>
            </a:r>
            <a:r>
              <a:rPr sz="2427" spc="13" dirty="0">
                <a:latin typeface="Helvetica"/>
                <a:cs typeface="Helvetica"/>
              </a:rPr>
              <a:t>encoder and  decoder</a:t>
            </a:r>
            <a:endParaRPr sz="2427" dirty="0">
              <a:latin typeface="Helvetica"/>
              <a:cs typeface="Helvetica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E3170AD4-352F-654E-A735-1114232EAEF3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7996CD4-2D9F-6F4A-B860-3CB2E4A3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2354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45ABD4-A7AF-F04C-8416-61773F3828DA}"/>
              </a:ext>
            </a:extLst>
          </p:cNvPr>
          <p:cNvSpPr/>
          <p:nvPr/>
        </p:nvSpPr>
        <p:spPr>
          <a:xfrm>
            <a:off x="0" y="836712"/>
            <a:ext cx="9144000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object 3"/>
          <p:cNvSpPr/>
          <p:nvPr/>
        </p:nvSpPr>
        <p:spPr>
          <a:xfrm>
            <a:off x="4392484" y="361620"/>
            <a:ext cx="4008293" cy="6279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9552" y="334858"/>
            <a:ext cx="3116915" cy="1421769"/>
          </a:xfrm>
          <a:prstGeom prst="rect">
            <a:avLst/>
          </a:prstGeom>
        </p:spPr>
        <p:txBody>
          <a:bodyPr vert="horz" wrap="square" lIns="0" tIns="36419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 marR="4483">
              <a:lnSpc>
                <a:spcPts val="5383"/>
              </a:lnSpc>
              <a:spcBef>
                <a:spcPts val="287"/>
              </a:spcBef>
            </a:pPr>
            <a:r>
              <a:rPr sz="4000" spc="-168" dirty="0">
                <a:solidFill>
                  <a:schemeClr val="tx1"/>
                </a:solidFill>
                <a:latin typeface="+mj-lt"/>
              </a:rPr>
              <a:t>T</a:t>
            </a:r>
            <a:r>
              <a:rPr sz="4000" dirty="0">
                <a:solidFill>
                  <a:schemeClr val="tx1"/>
                </a:solidFill>
                <a:latin typeface="+mj-lt"/>
              </a:rPr>
              <a:t>rans</a:t>
            </a:r>
            <a:r>
              <a:rPr sz="4000" spc="-4" dirty="0">
                <a:solidFill>
                  <a:schemeClr val="tx1"/>
                </a:solidFill>
                <a:latin typeface="+mj-lt"/>
              </a:rPr>
              <a:t>f</a:t>
            </a:r>
            <a:r>
              <a:rPr sz="4000" dirty="0">
                <a:solidFill>
                  <a:schemeClr val="tx1"/>
                </a:solidFill>
                <a:latin typeface="+mj-lt"/>
              </a:rPr>
              <a:t>ormer  Architecture</a:t>
            </a: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9C817D75-88F0-B349-9939-F074B52EAC90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E29A02-4CA5-3344-9ED1-E3AED22C2FC7}"/>
              </a:ext>
            </a:extLst>
          </p:cNvPr>
          <p:cNvSpPr/>
          <p:nvPr/>
        </p:nvSpPr>
        <p:spPr>
          <a:xfrm>
            <a:off x="4572000" y="6381328"/>
            <a:ext cx="3672408" cy="260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4F26FFA-1BAE-0442-91C8-2B8F5F6A2853}"/>
              </a:ext>
            </a:extLst>
          </p:cNvPr>
          <p:cNvSpPr txBox="1">
            <a:spLocks/>
          </p:cNvSpPr>
          <p:nvPr/>
        </p:nvSpPr>
        <p:spPr>
          <a:xfrm>
            <a:off x="7956550" y="6368526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200" smtClean="0"/>
              <a:pPr algn="r">
                <a:defRPr/>
              </a:pPr>
              <a:t>47</a:t>
            </a:fld>
            <a:endParaRPr lang="de-DE" sz="1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5077B-9A9E-A046-A187-C7695057FE49}"/>
              </a:ext>
            </a:extLst>
          </p:cNvPr>
          <p:cNvSpPr txBox="1"/>
          <p:nvPr/>
        </p:nvSpPr>
        <p:spPr>
          <a:xfrm>
            <a:off x="5004048" y="6311714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Encoder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279A48-5C37-B249-9B14-1755143852A9}"/>
              </a:ext>
            </a:extLst>
          </p:cNvPr>
          <p:cNvSpPr txBox="1"/>
          <p:nvPr/>
        </p:nvSpPr>
        <p:spPr>
          <a:xfrm>
            <a:off x="6628453" y="631171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Decoder</a:t>
            </a:r>
          </a:p>
        </p:txBody>
      </p:sp>
    </p:spTree>
    <p:extLst>
      <p:ext uri="{BB962C8B-B14F-4D97-AF65-F5344CB8AC3E}">
        <p14:creationId xmlns:p14="http://schemas.microsoft.com/office/powerpoint/2010/main" val="78304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260648"/>
            <a:ext cx="2153771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Encoder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8669" y="1352188"/>
            <a:ext cx="6232151" cy="3804390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2427" spc="18" dirty="0">
                <a:latin typeface="Helvetica"/>
                <a:cs typeface="Helvetica"/>
              </a:rPr>
              <a:t>A </a:t>
            </a:r>
            <a:r>
              <a:rPr sz="2427" spc="13" dirty="0">
                <a:latin typeface="Helvetica"/>
                <a:cs typeface="Helvetica"/>
              </a:rPr>
              <a:t>stack </a:t>
            </a:r>
            <a:r>
              <a:rPr sz="2427" spc="9" dirty="0">
                <a:latin typeface="Helvetica"/>
                <a:cs typeface="Helvetica"/>
              </a:rPr>
              <a:t>of </a:t>
            </a:r>
            <a:r>
              <a:rPr sz="2427" spc="18" dirty="0">
                <a:latin typeface="Helvetica"/>
                <a:cs typeface="Helvetica"/>
              </a:rPr>
              <a:t>N=6 </a:t>
            </a:r>
            <a:r>
              <a:rPr sz="2427" spc="9" dirty="0">
                <a:latin typeface="Helvetica"/>
                <a:cs typeface="Helvetica"/>
              </a:rPr>
              <a:t>identical</a:t>
            </a:r>
            <a:r>
              <a:rPr sz="2427" spc="-172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layers</a:t>
            </a:r>
            <a:endParaRPr sz="2427" dirty="0">
              <a:latin typeface="Helvetica"/>
              <a:cs typeface="Helvetica"/>
            </a:endParaRPr>
          </a:p>
          <a:p>
            <a:pPr marL="11206"/>
            <a:r>
              <a:rPr sz="2427" spc="9" dirty="0">
                <a:latin typeface="Helvetica"/>
                <a:cs typeface="Helvetica"/>
              </a:rPr>
              <a:t>All </a:t>
            </a:r>
            <a:r>
              <a:rPr sz="2427" spc="13" dirty="0">
                <a:latin typeface="Helvetica"/>
                <a:cs typeface="Helvetica"/>
              </a:rPr>
              <a:t>layers and sublayers are</a:t>
            </a:r>
            <a:r>
              <a:rPr sz="2427" spc="-53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512-dimensional</a:t>
            </a:r>
            <a:endParaRPr sz="2427" dirty="0">
              <a:latin typeface="Helvetica"/>
              <a:cs typeface="Helvetica"/>
            </a:endParaRPr>
          </a:p>
          <a:p>
            <a:pPr>
              <a:spcBef>
                <a:spcPts val="4"/>
              </a:spcBef>
            </a:pPr>
            <a:endParaRPr sz="2603" dirty="0">
              <a:latin typeface="Times New Roman"/>
              <a:cs typeface="Times New Roman"/>
            </a:endParaRPr>
          </a:p>
          <a:p>
            <a:pPr marL="11206"/>
            <a:r>
              <a:rPr sz="2427" spc="13" dirty="0">
                <a:latin typeface="Helvetica"/>
                <a:cs typeface="Helvetica"/>
              </a:rPr>
              <a:t>Each </a:t>
            </a:r>
            <a:r>
              <a:rPr sz="2427" spc="9" dirty="0">
                <a:latin typeface="Helvetica"/>
                <a:cs typeface="Helvetica"/>
              </a:rPr>
              <a:t>layer consists of </a:t>
            </a:r>
            <a:r>
              <a:rPr sz="2427" spc="13" dirty="0">
                <a:latin typeface="Helvetica"/>
                <a:cs typeface="Helvetica"/>
              </a:rPr>
              <a:t>two</a:t>
            </a:r>
            <a:r>
              <a:rPr sz="2427" spc="-13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sublayers</a:t>
            </a:r>
            <a:endParaRPr sz="2427" dirty="0">
              <a:latin typeface="Helvetica"/>
              <a:cs typeface="Helvetica"/>
            </a:endParaRPr>
          </a:p>
          <a:p>
            <a:pPr marL="409596" indent="-398389">
              <a:buChar char="—"/>
              <a:tabLst>
                <a:tab pos="410157" algn="l"/>
              </a:tabLst>
            </a:pPr>
            <a:r>
              <a:rPr sz="2427" spc="13" dirty="0">
                <a:latin typeface="Helvetica"/>
                <a:cs typeface="Helvetica"/>
              </a:rPr>
              <a:t>one multi-headed </a:t>
            </a:r>
            <a:r>
              <a:rPr sz="2427" spc="9" dirty="0">
                <a:latin typeface="Helvetica"/>
                <a:cs typeface="Helvetica"/>
              </a:rPr>
              <a:t>self attention</a:t>
            </a:r>
            <a:r>
              <a:rPr sz="2427" spc="-22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layer</a:t>
            </a:r>
            <a:endParaRPr sz="2427" dirty="0">
              <a:latin typeface="Helvetica"/>
              <a:cs typeface="Helvetica"/>
            </a:endParaRPr>
          </a:p>
          <a:p>
            <a:pPr marL="409596" indent="-398389">
              <a:buChar char="—"/>
              <a:tabLst>
                <a:tab pos="410157" algn="l"/>
              </a:tabLst>
            </a:pPr>
            <a:r>
              <a:rPr sz="2427" spc="13" dirty="0">
                <a:latin typeface="Helvetica"/>
                <a:cs typeface="Helvetica"/>
              </a:rPr>
              <a:t>one </a:t>
            </a:r>
            <a:r>
              <a:rPr sz="2427" spc="9" dirty="0">
                <a:latin typeface="Helvetica"/>
                <a:cs typeface="Helvetica"/>
              </a:rPr>
              <a:t>position-wise fully </a:t>
            </a:r>
            <a:r>
              <a:rPr sz="2427" spc="13" dirty="0">
                <a:latin typeface="Helvetica"/>
                <a:cs typeface="Helvetica"/>
              </a:rPr>
              <a:t>connected</a:t>
            </a:r>
            <a:r>
              <a:rPr sz="2427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layer</a:t>
            </a:r>
            <a:endParaRPr sz="2427" dirty="0">
              <a:latin typeface="Helvetica"/>
              <a:cs typeface="Helvetica"/>
            </a:endParaRPr>
          </a:p>
          <a:p>
            <a:pPr>
              <a:spcBef>
                <a:spcPts val="9"/>
              </a:spcBef>
            </a:pPr>
            <a:endParaRPr sz="2603" dirty="0">
              <a:latin typeface="Times New Roman"/>
              <a:cs typeface="Times New Roman"/>
            </a:endParaRPr>
          </a:p>
          <a:p>
            <a:pPr marL="11206" marR="610753"/>
            <a:r>
              <a:rPr sz="2427" spc="13" dirty="0">
                <a:latin typeface="Helvetica"/>
                <a:cs typeface="Helvetica"/>
              </a:rPr>
              <a:t>Each sublayer has a residual</a:t>
            </a:r>
            <a:r>
              <a:rPr sz="2427" spc="-66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connection  and </a:t>
            </a:r>
            <a:r>
              <a:rPr sz="2427" spc="9" dirty="0">
                <a:latin typeface="Helvetica"/>
                <a:cs typeface="Helvetica"/>
              </a:rPr>
              <a:t>is</a:t>
            </a:r>
            <a:r>
              <a:rPr sz="2427" spc="-9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normalized:</a:t>
            </a:r>
            <a:endParaRPr sz="2427" dirty="0">
              <a:latin typeface="Helvetica"/>
              <a:cs typeface="Helvetica"/>
            </a:endParaRPr>
          </a:p>
          <a:p>
            <a:pPr marL="11206"/>
            <a:r>
              <a:rPr sz="2427" spc="13" dirty="0">
                <a:latin typeface="Helvetica"/>
                <a:cs typeface="Helvetica"/>
              </a:rPr>
              <a:t>LayerNorm(x </a:t>
            </a:r>
            <a:r>
              <a:rPr sz="2427" spc="18" dirty="0">
                <a:latin typeface="Helvetica"/>
                <a:cs typeface="Helvetica"/>
              </a:rPr>
              <a:t>+</a:t>
            </a:r>
            <a:r>
              <a:rPr sz="2427" spc="-9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Sublayer(x))</a:t>
            </a:r>
            <a:endParaRPr sz="2427" dirty="0">
              <a:latin typeface="Helvetica"/>
              <a:cs typeface="Helvetic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04664" y="1338243"/>
            <a:ext cx="1497079" cy="2275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48</a:t>
            </a:fld>
            <a:endParaRPr spc="-4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4954FDF4-16FE-D84D-99D5-F23C856B3A86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B222971-8D89-C241-80D8-98DC32DA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02134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56003" y="1340768"/>
            <a:ext cx="1947191" cy="32773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5536" y="254432"/>
            <a:ext cx="2185147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Decoder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49</a:t>
            </a:fld>
            <a:endParaRPr spc="-4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4" name="object 4"/>
          <p:cNvSpPr txBox="1"/>
          <p:nvPr/>
        </p:nvSpPr>
        <p:spPr>
          <a:xfrm>
            <a:off x="611560" y="1196752"/>
            <a:ext cx="6440581" cy="4937714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2427" spc="18" dirty="0">
                <a:latin typeface="Helvetica"/>
                <a:cs typeface="Helvetica"/>
              </a:rPr>
              <a:t>A </a:t>
            </a:r>
            <a:r>
              <a:rPr sz="2427" spc="13" dirty="0">
                <a:latin typeface="Helvetica"/>
                <a:cs typeface="Helvetica"/>
              </a:rPr>
              <a:t>stack </a:t>
            </a:r>
            <a:r>
              <a:rPr sz="2427" spc="9" dirty="0">
                <a:latin typeface="Helvetica"/>
                <a:cs typeface="Helvetica"/>
              </a:rPr>
              <a:t>of </a:t>
            </a:r>
            <a:r>
              <a:rPr sz="2427" spc="18" dirty="0">
                <a:latin typeface="Helvetica"/>
                <a:cs typeface="Helvetica"/>
              </a:rPr>
              <a:t>N=6 </a:t>
            </a:r>
            <a:r>
              <a:rPr sz="2427" spc="9" dirty="0">
                <a:latin typeface="Helvetica"/>
                <a:cs typeface="Helvetica"/>
              </a:rPr>
              <a:t>identical</a:t>
            </a:r>
            <a:r>
              <a:rPr sz="2427" spc="-172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layers</a:t>
            </a:r>
            <a:endParaRPr sz="2427" dirty="0">
              <a:latin typeface="Helvetica"/>
              <a:cs typeface="Helvetica"/>
            </a:endParaRPr>
          </a:p>
          <a:p>
            <a:pPr marL="11206"/>
            <a:r>
              <a:rPr sz="2427" spc="9" dirty="0">
                <a:latin typeface="Helvetica"/>
                <a:cs typeface="Helvetica"/>
              </a:rPr>
              <a:t>All </a:t>
            </a:r>
            <a:r>
              <a:rPr sz="2427" spc="13" dirty="0">
                <a:latin typeface="Helvetica"/>
                <a:cs typeface="Helvetica"/>
              </a:rPr>
              <a:t>layers and sublayers are</a:t>
            </a:r>
            <a:r>
              <a:rPr sz="2427" spc="-31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512-d</a:t>
            </a:r>
            <a:endParaRPr sz="2427" dirty="0">
              <a:latin typeface="Helvetica"/>
              <a:cs typeface="Helvetica"/>
            </a:endParaRPr>
          </a:p>
          <a:p>
            <a:pPr>
              <a:spcBef>
                <a:spcPts val="4"/>
              </a:spcBef>
            </a:pPr>
            <a:endParaRPr sz="2603" dirty="0">
              <a:latin typeface="Times New Roman"/>
              <a:cs typeface="Times New Roman"/>
            </a:endParaRPr>
          </a:p>
          <a:p>
            <a:pPr marL="11206"/>
            <a:r>
              <a:rPr sz="2427" spc="13" dirty="0">
                <a:latin typeface="Helvetica"/>
                <a:cs typeface="Helvetica"/>
              </a:rPr>
              <a:t>Each </a:t>
            </a:r>
            <a:r>
              <a:rPr sz="2427" spc="9" dirty="0">
                <a:latin typeface="Helvetica"/>
                <a:cs typeface="Helvetica"/>
              </a:rPr>
              <a:t>layer consists of </a:t>
            </a:r>
            <a:r>
              <a:rPr sz="2427" b="1" spc="13" dirty="0">
                <a:latin typeface="Helvetica"/>
                <a:cs typeface="Helvetica"/>
              </a:rPr>
              <a:t>three</a:t>
            </a:r>
            <a:r>
              <a:rPr sz="2427" b="1" spc="-13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sublayers</a:t>
            </a:r>
            <a:endParaRPr sz="2427" dirty="0">
              <a:latin typeface="Helvetica"/>
              <a:cs typeface="Helvetica"/>
            </a:endParaRPr>
          </a:p>
          <a:p>
            <a:pPr marL="410157" indent="-410157">
              <a:buChar char="—"/>
              <a:tabLst>
                <a:tab pos="410157" algn="l"/>
              </a:tabLst>
            </a:pPr>
            <a:r>
              <a:rPr sz="2427" spc="13" dirty="0">
                <a:latin typeface="Helvetica"/>
                <a:cs typeface="Helvetica"/>
              </a:rPr>
              <a:t>one multi-headed </a:t>
            </a:r>
            <a:r>
              <a:rPr sz="2427" spc="9" dirty="0">
                <a:latin typeface="Helvetica"/>
                <a:cs typeface="Helvetica"/>
              </a:rPr>
              <a:t>self attention</a:t>
            </a:r>
            <a:r>
              <a:rPr sz="2427" spc="-22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layer</a:t>
            </a:r>
            <a:endParaRPr sz="2427" dirty="0">
              <a:latin typeface="Helvetica"/>
              <a:cs typeface="Helvetica"/>
            </a:endParaRPr>
          </a:p>
          <a:p>
            <a:pPr marL="357487"/>
            <a:r>
              <a:rPr sz="2427" spc="13" dirty="0">
                <a:latin typeface="Helvetica"/>
                <a:cs typeface="Helvetica"/>
              </a:rPr>
              <a:t>over decoder output </a:t>
            </a:r>
            <a:r>
              <a:rPr sz="2427" spc="9" dirty="0">
                <a:latin typeface="Helvetica"/>
                <a:cs typeface="Helvetica"/>
              </a:rPr>
              <a:t>(ignoring future</a:t>
            </a:r>
            <a:r>
              <a:rPr sz="2427" spc="-31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tokens)</a:t>
            </a:r>
            <a:endParaRPr sz="2427" dirty="0">
              <a:latin typeface="Helvetica"/>
              <a:cs typeface="Helvetica"/>
            </a:endParaRPr>
          </a:p>
          <a:p>
            <a:pPr marL="410157" marR="1564985" indent="-410157">
              <a:spcBef>
                <a:spcPts val="88"/>
              </a:spcBef>
              <a:buChar char="—"/>
              <a:tabLst>
                <a:tab pos="410157" algn="l"/>
              </a:tabLst>
            </a:pPr>
            <a:r>
              <a:rPr sz="2427" spc="13" dirty="0">
                <a:latin typeface="Helvetica"/>
                <a:cs typeface="Helvetica"/>
              </a:rPr>
              <a:t>one multi-headed </a:t>
            </a:r>
            <a:r>
              <a:rPr sz="2427" spc="9" dirty="0">
                <a:latin typeface="Helvetica"/>
                <a:cs typeface="Helvetica"/>
              </a:rPr>
              <a:t>attention</a:t>
            </a:r>
            <a:r>
              <a:rPr sz="2427" spc="-35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layer  </a:t>
            </a:r>
            <a:r>
              <a:rPr sz="2427" spc="13" dirty="0">
                <a:latin typeface="Helvetica"/>
                <a:cs typeface="Helvetica"/>
              </a:rPr>
              <a:t>over encoder</a:t>
            </a:r>
            <a:r>
              <a:rPr sz="2427" spc="-13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output</a:t>
            </a:r>
            <a:endParaRPr sz="2427" dirty="0">
              <a:latin typeface="Helvetica"/>
              <a:cs typeface="Helvetica"/>
            </a:endParaRPr>
          </a:p>
          <a:p>
            <a:pPr marL="409596" indent="-398389">
              <a:buChar char="—"/>
              <a:tabLst>
                <a:tab pos="410157" algn="l"/>
              </a:tabLst>
            </a:pPr>
            <a:r>
              <a:rPr sz="2427" spc="13" dirty="0">
                <a:latin typeface="Helvetica"/>
                <a:cs typeface="Helvetica"/>
              </a:rPr>
              <a:t>one </a:t>
            </a:r>
            <a:r>
              <a:rPr sz="2427" spc="9" dirty="0">
                <a:latin typeface="Helvetica"/>
                <a:cs typeface="Helvetica"/>
              </a:rPr>
              <a:t>position-wise fully </a:t>
            </a:r>
            <a:r>
              <a:rPr sz="2427" spc="13" dirty="0">
                <a:latin typeface="Helvetica"/>
                <a:cs typeface="Helvetica"/>
              </a:rPr>
              <a:t>connected</a:t>
            </a:r>
            <a:r>
              <a:rPr sz="2427" spc="-4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layer</a:t>
            </a:r>
            <a:endParaRPr sz="2427" dirty="0">
              <a:latin typeface="Helvetica"/>
              <a:cs typeface="Helvetica"/>
            </a:endParaRPr>
          </a:p>
          <a:p>
            <a:pPr>
              <a:spcBef>
                <a:spcPts val="9"/>
              </a:spcBef>
            </a:pPr>
            <a:endParaRPr sz="2603" dirty="0">
              <a:latin typeface="Times New Roman"/>
              <a:cs typeface="Times New Roman"/>
            </a:endParaRPr>
          </a:p>
          <a:p>
            <a:pPr marL="11206" marR="819193"/>
            <a:r>
              <a:rPr sz="2427" spc="13" dirty="0">
                <a:latin typeface="Helvetica"/>
                <a:cs typeface="Helvetica"/>
              </a:rPr>
              <a:t>Each sublayer has a residual</a:t>
            </a:r>
            <a:r>
              <a:rPr sz="2427" spc="-66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connection  and </a:t>
            </a:r>
            <a:r>
              <a:rPr sz="2427" spc="9" dirty="0">
                <a:latin typeface="Helvetica"/>
                <a:cs typeface="Helvetica"/>
              </a:rPr>
              <a:t>is</a:t>
            </a:r>
            <a:r>
              <a:rPr sz="2427" spc="-9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normalized:</a:t>
            </a:r>
            <a:endParaRPr sz="2427" dirty="0">
              <a:latin typeface="Helvetica"/>
              <a:cs typeface="Helvetica"/>
            </a:endParaRPr>
          </a:p>
          <a:p>
            <a:pPr marL="11206"/>
            <a:r>
              <a:rPr sz="2427" spc="13" dirty="0">
                <a:latin typeface="Helvetica"/>
                <a:cs typeface="Helvetica"/>
              </a:rPr>
              <a:t>LayerNorm(x </a:t>
            </a:r>
            <a:r>
              <a:rPr sz="2427" spc="18" dirty="0">
                <a:latin typeface="Helvetica"/>
                <a:cs typeface="Helvetica"/>
              </a:rPr>
              <a:t>+</a:t>
            </a:r>
            <a:r>
              <a:rPr sz="2427" spc="-9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Sublayer(x))</a:t>
            </a:r>
            <a:endParaRPr sz="2427" dirty="0">
              <a:latin typeface="Helvetica"/>
              <a:cs typeface="Helvetica"/>
            </a:endParaRP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3332FAE2-40C6-D641-97B0-21BBDECB4858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C32DA4-83E3-5F42-9332-3220FDA7B773}"/>
              </a:ext>
            </a:extLst>
          </p:cNvPr>
          <p:cNvSpPr txBox="1"/>
          <p:nvPr/>
        </p:nvSpPr>
        <p:spPr>
          <a:xfrm>
            <a:off x="8756724" y="2833191"/>
            <a:ext cx="3866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DE" sz="1400" dirty="0"/>
              <a:t>Nx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EE4A6D3-EE4E-F241-893E-1F25D088D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902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volution_schemati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861" y="3395717"/>
            <a:ext cx="2450893" cy="17924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366070"/>
            <a:ext cx="78307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/>
              <a:t>http://</a:t>
            </a:r>
            <a:r>
              <a:rPr lang="en-US" sz="900" i="1" dirty="0" err="1"/>
              <a:t>deeplearning.stanford.edu</a:t>
            </a:r>
            <a:r>
              <a:rPr lang="en-US" sz="900" i="1" dirty="0"/>
              <a:t>/wiki/</a:t>
            </a:r>
            <a:r>
              <a:rPr lang="en-US" sz="900" i="1" dirty="0" err="1"/>
              <a:t>index.php</a:t>
            </a:r>
            <a:r>
              <a:rPr lang="en-US" sz="900" i="1" dirty="0"/>
              <a:t>/</a:t>
            </a:r>
            <a:r>
              <a:rPr lang="en-US" sz="900" i="1" dirty="0" err="1"/>
              <a:t>Feature_extraction_using_convolution</a:t>
            </a:r>
            <a:endParaRPr lang="en-US" sz="900" i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1000" y="-78018"/>
            <a:ext cx="8592720" cy="1189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/>
              <a:t>Recap: Convolutional Neural Networks (CNNs)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522" y="1771408"/>
            <a:ext cx="88921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CNN idea for text:</a:t>
            </a:r>
          </a:p>
          <a:p>
            <a:r>
              <a:rPr lang="en-US" b="1" dirty="0">
                <a:solidFill>
                  <a:schemeClr val="accent2"/>
                </a:solidFill>
              </a:rPr>
              <a:t>Compute vectors for n-grams</a:t>
            </a:r>
            <a:r>
              <a:rPr lang="en-US" dirty="0"/>
              <a:t> and group them afterwards</a:t>
            </a:r>
          </a:p>
          <a:p>
            <a:endParaRPr lang="en-US" dirty="0"/>
          </a:p>
          <a:p>
            <a:r>
              <a:rPr lang="en-US" dirty="0"/>
              <a:t>Example: “this takes too long” compute vectors for: </a:t>
            </a:r>
          </a:p>
          <a:p>
            <a:r>
              <a:rPr lang="en-US" dirty="0"/>
              <a:t>This takes, takes too, too long, this takes too, takes too long, this takes too long</a:t>
            </a:r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002" y="3531496"/>
            <a:ext cx="1447800" cy="1371600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922" y="3817246"/>
            <a:ext cx="889000" cy="800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48539" y="4864996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Input matrix</a:t>
            </a:r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2722962" y="4541830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Convolutional </a:t>
            </a:r>
          </a:p>
          <a:p>
            <a:pPr algn="ctr"/>
            <a:r>
              <a:rPr lang="en-US" dirty="0"/>
              <a:t>3x3 filter</a:t>
            </a:r>
            <a:endParaRPr lang="el-GR" dirty="0"/>
          </a:p>
        </p:txBody>
      </p:sp>
      <p:sp>
        <p:nvSpPr>
          <p:cNvPr id="17" name="Δεξιό βέλος 16"/>
          <p:cNvSpPr/>
          <p:nvPr/>
        </p:nvSpPr>
        <p:spPr>
          <a:xfrm>
            <a:off x="4660900" y="3918446"/>
            <a:ext cx="742880" cy="48463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8247FC25-8562-1547-88C7-7B88EB499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5421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2200" y="276743"/>
            <a:ext cx="5650566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Attention</a:t>
            </a:r>
            <a:r>
              <a:rPr spc="-57" dirty="0"/>
              <a:t> </a:t>
            </a:r>
            <a:r>
              <a:rPr dirty="0"/>
              <a:t>mechanisms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5296" y="1357449"/>
            <a:ext cx="7376831" cy="704914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lnSpc>
                <a:spcPts val="2652"/>
              </a:lnSpc>
              <a:spcBef>
                <a:spcPts val="84"/>
              </a:spcBef>
            </a:pPr>
            <a:r>
              <a:rPr sz="1809" spc="18" dirty="0">
                <a:latin typeface="Helvetica"/>
                <a:cs typeface="Helvetica"/>
              </a:rPr>
              <a:t>Compute</a:t>
            </a:r>
            <a:r>
              <a:rPr sz="1809" spc="9" dirty="0">
                <a:latin typeface="Helvetica"/>
                <a:cs typeface="Helvetica"/>
              </a:rPr>
              <a:t> </a:t>
            </a:r>
            <a:r>
              <a:rPr sz="1809" spc="18" dirty="0">
                <a:latin typeface="Helvetica"/>
                <a:cs typeface="Helvetica"/>
              </a:rPr>
              <a:t>a</a:t>
            </a:r>
            <a:r>
              <a:rPr sz="1809" spc="9" dirty="0">
                <a:latin typeface="Helvetica"/>
                <a:cs typeface="Helvetica"/>
              </a:rPr>
              <a:t> </a:t>
            </a:r>
            <a:r>
              <a:rPr sz="1809" spc="13" dirty="0">
                <a:solidFill>
                  <a:srgbClr val="C71B00"/>
                </a:solidFill>
                <a:latin typeface="Helvetica"/>
                <a:cs typeface="Helvetica"/>
              </a:rPr>
              <a:t>probability </a:t>
            </a:r>
            <a:r>
              <a:rPr sz="1809" spc="9" dirty="0">
                <a:solidFill>
                  <a:srgbClr val="C71B00"/>
                </a:solidFill>
                <a:latin typeface="Helvetica"/>
                <a:cs typeface="Helvetica"/>
              </a:rPr>
              <a:t>distribution</a:t>
            </a:r>
            <a:r>
              <a:rPr sz="1809" spc="4" dirty="0">
                <a:solidFill>
                  <a:srgbClr val="C71B00"/>
                </a:solidFill>
                <a:latin typeface="Helvetica"/>
                <a:cs typeface="Helvetica"/>
              </a:rPr>
              <a:t> </a:t>
            </a:r>
            <a:r>
              <a:rPr sz="2294" i="1" spc="-4" dirty="0">
                <a:solidFill>
                  <a:srgbClr val="C71B00"/>
                </a:solidFill>
                <a:latin typeface="STIXGeneral"/>
                <a:cs typeface="STIXGeneral"/>
              </a:rPr>
              <a:t>α</a:t>
            </a:r>
            <a:r>
              <a:rPr sz="2294" i="1" spc="71" dirty="0">
                <a:solidFill>
                  <a:srgbClr val="C71B00"/>
                </a:solidFill>
                <a:latin typeface="STIXGeneral"/>
                <a:cs typeface="STIXGeneral"/>
              </a:rPr>
              <a:t> </a:t>
            </a:r>
            <a:r>
              <a:rPr sz="2294" spc="-4" dirty="0">
                <a:solidFill>
                  <a:srgbClr val="C71B00"/>
                </a:solidFill>
                <a:latin typeface="STIXGeneral"/>
                <a:cs typeface="STIXGeneral"/>
              </a:rPr>
              <a:t>=</a:t>
            </a:r>
            <a:r>
              <a:rPr sz="2294" spc="66" dirty="0">
                <a:solidFill>
                  <a:srgbClr val="C71B00"/>
                </a:solidFill>
                <a:latin typeface="STIXGeneral"/>
                <a:cs typeface="STIXGeneral"/>
              </a:rPr>
              <a:t> </a:t>
            </a:r>
            <a:r>
              <a:rPr sz="2294" spc="-22" dirty="0">
                <a:solidFill>
                  <a:srgbClr val="C71B00"/>
                </a:solidFill>
                <a:latin typeface="STIXGeneral"/>
                <a:cs typeface="STIXGeneral"/>
              </a:rPr>
              <a:t>(</a:t>
            </a:r>
            <a:r>
              <a:rPr sz="2294" i="1" spc="-22" dirty="0">
                <a:solidFill>
                  <a:srgbClr val="C71B00"/>
                </a:solidFill>
                <a:latin typeface="STIXGeneral"/>
                <a:cs typeface="STIXGeneral"/>
              </a:rPr>
              <a:t>α</a:t>
            </a:r>
            <a:r>
              <a:rPr sz="2449" spc="-33" baseline="-19519" dirty="0">
                <a:solidFill>
                  <a:srgbClr val="C71B00"/>
                </a:solidFill>
                <a:latin typeface="STIXGeneral"/>
                <a:cs typeface="STIXGeneral"/>
              </a:rPr>
              <a:t>1</a:t>
            </a:r>
            <a:r>
              <a:rPr sz="2449" i="1" spc="-33" baseline="-19519" dirty="0">
                <a:solidFill>
                  <a:srgbClr val="C71B00"/>
                </a:solidFill>
                <a:latin typeface="STIXGeneral"/>
                <a:cs typeface="STIXGeneral"/>
              </a:rPr>
              <a:t>t</a:t>
            </a:r>
            <a:r>
              <a:rPr sz="2294" spc="-22" dirty="0">
                <a:solidFill>
                  <a:srgbClr val="C71B00"/>
                </a:solidFill>
                <a:latin typeface="STIXGeneral"/>
                <a:cs typeface="STIXGeneral"/>
              </a:rPr>
              <a:t>,</a:t>
            </a:r>
            <a:r>
              <a:rPr sz="2294" spc="-194" dirty="0">
                <a:solidFill>
                  <a:srgbClr val="C71B00"/>
                </a:solidFill>
                <a:latin typeface="STIXGeneral"/>
                <a:cs typeface="STIXGeneral"/>
              </a:rPr>
              <a:t> </a:t>
            </a:r>
            <a:r>
              <a:rPr sz="2294" spc="-4" dirty="0">
                <a:solidFill>
                  <a:srgbClr val="C71B00"/>
                </a:solidFill>
                <a:latin typeface="STIXGeneral"/>
                <a:cs typeface="STIXGeneral"/>
              </a:rPr>
              <a:t>.</a:t>
            </a:r>
            <a:r>
              <a:rPr sz="2294" spc="-194" dirty="0">
                <a:solidFill>
                  <a:srgbClr val="C71B00"/>
                </a:solidFill>
                <a:latin typeface="STIXGeneral"/>
                <a:cs typeface="STIXGeneral"/>
              </a:rPr>
              <a:t> </a:t>
            </a:r>
            <a:r>
              <a:rPr sz="2294" spc="-4" dirty="0">
                <a:solidFill>
                  <a:srgbClr val="C71B00"/>
                </a:solidFill>
                <a:latin typeface="STIXGeneral"/>
                <a:cs typeface="STIXGeneral"/>
              </a:rPr>
              <a:t>.</a:t>
            </a:r>
            <a:r>
              <a:rPr sz="2294" spc="-194" dirty="0">
                <a:solidFill>
                  <a:srgbClr val="C71B00"/>
                </a:solidFill>
                <a:latin typeface="STIXGeneral"/>
                <a:cs typeface="STIXGeneral"/>
              </a:rPr>
              <a:t> </a:t>
            </a:r>
            <a:r>
              <a:rPr sz="2294" spc="-4" dirty="0">
                <a:solidFill>
                  <a:srgbClr val="C71B00"/>
                </a:solidFill>
                <a:latin typeface="STIXGeneral"/>
                <a:cs typeface="STIXGeneral"/>
              </a:rPr>
              <a:t>.</a:t>
            </a:r>
            <a:r>
              <a:rPr sz="2294" spc="-190" dirty="0">
                <a:solidFill>
                  <a:srgbClr val="C71B00"/>
                </a:solidFill>
                <a:latin typeface="STIXGeneral"/>
                <a:cs typeface="STIXGeneral"/>
              </a:rPr>
              <a:t> </a:t>
            </a:r>
            <a:r>
              <a:rPr sz="2294" spc="-4" dirty="0">
                <a:solidFill>
                  <a:srgbClr val="C71B00"/>
                </a:solidFill>
                <a:latin typeface="STIXGeneral"/>
                <a:cs typeface="STIXGeneral"/>
              </a:rPr>
              <a:t>,</a:t>
            </a:r>
            <a:r>
              <a:rPr sz="2294" spc="-194" dirty="0">
                <a:solidFill>
                  <a:srgbClr val="C71B00"/>
                </a:solidFill>
                <a:latin typeface="STIXGeneral"/>
                <a:cs typeface="STIXGeneral"/>
              </a:rPr>
              <a:t> </a:t>
            </a:r>
            <a:r>
              <a:rPr sz="2294" i="1" spc="-18" dirty="0">
                <a:solidFill>
                  <a:srgbClr val="C71B00"/>
                </a:solidFill>
                <a:latin typeface="STIXGeneral"/>
                <a:cs typeface="STIXGeneral"/>
              </a:rPr>
              <a:t>α</a:t>
            </a:r>
            <a:r>
              <a:rPr sz="2449" i="1" spc="-26" baseline="-19519" dirty="0">
                <a:solidFill>
                  <a:srgbClr val="C71B00"/>
                </a:solidFill>
                <a:latin typeface="STIXGeneral"/>
                <a:cs typeface="STIXGeneral"/>
              </a:rPr>
              <a:t>St</a:t>
            </a:r>
            <a:r>
              <a:rPr sz="2294" spc="-18" dirty="0">
                <a:solidFill>
                  <a:srgbClr val="C71B00"/>
                </a:solidFill>
                <a:latin typeface="STIXGeneral"/>
                <a:cs typeface="STIXGeneral"/>
              </a:rPr>
              <a:t>)</a:t>
            </a:r>
            <a:r>
              <a:rPr sz="2294" spc="-62" dirty="0">
                <a:solidFill>
                  <a:srgbClr val="C71B00"/>
                </a:solidFill>
                <a:latin typeface="STIXGeneral"/>
                <a:cs typeface="STIXGeneral"/>
              </a:rPr>
              <a:t> </a:t>
            </a:r>
            <a:r>
              <a:rPr sz="1809" spc="13" dirty="0">
                <a:latin typeface="Helvetica"/>
                <a:cs typeface="Helvetica"/>
              </a:rPr>
              <a:t>over the</a:t>
            </a:r>
            <a:endParaRPr sz="1809">
              <a:latin typeface="Helvetica"/>
              <a:cs typeface="Helvetica"/>
            </a:endParaRPr>
          </a:p>
          <a:p>
            <a:pPr marL="11206">
              <a:lnSpc>
                <a:spcPts val="2652"/>
              </a:lnSpc>
            </a:pPr>
            <a:r>
              <a:rPr sz="1809" i="1" spc="18" dirty="0">
                <a:latin typeface="Helvetica"/>
                <a:cs typeface="Helvetica"/>
              </a:rPr>
              <a:t>encoder’s </a:t>
            </a:r>
            <a:r>
              <a:rPr sz="1809" spc="13" dirty="0">
                <a:latin typeface="Helvetica"/>
                <a:cs typeface="Helvetica"/>
              </a:rPr>
              <a:t>hidden states </a:t>
            </a:r>
            <a:r>
              <a:rPr sz="2294" b="1" spc="-4" dirty="0">
                <a:latin typeface="STIXGeneral"/>
                <a:cs typeface="STIXGeneral"/>
              </a:rPr>
              <a:t>h</a:t>
            </a:r>
            <a:r>
              <a:rPr sz="2449" spc="-6" baseline="28528" dirty="0">
                <a:latin typeface="STIXGeneral"/>
                <a:cs typeface="STIXGeneral"/>
              </a:rPr>
              <a:t>(</a:t>
            </a:r>
            <a:r>
              <a:rPr sz="2449" i="1" spc="-6" baseline="28528" dirty="0">
                <a:latin typeface="STIXGeneral"/>
                <a:cs typeface="STIXGeneral"/>
              </a:rPr>
              <a:t>s</a:t>
            </a:r>
            <a:r>
              <a:rPr sz="2449" spc="-6" baseline="28528" dirty="0">
                <a:latin typeface="STIXGeneral"/>
                <a:cs typeface="STIXGeneral"/>
              </a:rPr>
              <a:t>) </a:t>
            </a:r>
            <a:r>
              <a:rPr sz="1809" spc="9" dirty="0">
                <a:latin typeface="Helvetica"/>
                <a:cs typeface="Helvetica"/>
              </a:rPr>
              <a:t>that </a:t>
            </a:r>
            <a:r>
              <a:rPr sz="1809" spc="18" dirty="0">
                <a:latin typeface="Helvetica"/>
                <a:cs typeface="Helvetica"/>
              </a:rPr>
              <a:t>depends on </a:t>
            </a:r>
            <a:r>
              <a:rPr sz="1809" spc="13" dirty="0">
                <a:latin typeface="Helvetica"/>
                <a:cs typeface="Helvetica"/>
              </a:rPr>
              <a:t>the </a:t>
            </a:r>
            <a:r>
              <a:rPr sz="1809" i="1" spc="18" dirty="0">
                <a:latin typeface="Helvetica"/>
                <a:cs typeface="Helvetica"/>
              </a:rPr>
              <a:t>decoder’s </a:t>
            </a:r>
            <a:r>
              <a:rPr sz="1809" spc="13" dirty="0">
                <a:latin typeface="Helvetica"/>
                <a:cs typeface="Helvetica"/>
              </a:rPr>
              <a:t>current</a:t>
            </a:r>
            <a:r>
              <a:rPr sz="1809" spc="84" dirty="0">
                <a:latin typeface="Helvetica"/>
                <a:cs typeface="Helvetica"/>
              </a:rPr>
              <a:t> </a:t>
            </a:r>
            <a:r>
              <a:rPr sz="2294" b="1" spc="-4" dirty="0">
                <a:latin typeface="STIXGeneral"/>
                <a:cs typeface="STIXGeneral"/>
              </a:rPr>
              <a:t>h</a:t>
            </a:r>
            <a:r>
              <a:rPr sz="2449" spc="-6" baseline="28528" dirty="0">
                <a:latin typeface="STIXGeneral"/>
                <a:cs typeface="STIXGeneral"/>
              </a:rPr>
              <a:t>(</a:t>
            </a:r>
            <a:r>
              <a:rPr sz="2449" i="1" spc="-6" baseline="28528" dirty="0">
                <a:latin typeface="STIXGeneral"/>
                <a:cs typeface="STIXGeneral"/>
              </a:rPr>
              <a:t>t</a:t>
            </a:r>
            <a:r>
              <a:rPr sz="2449" spc="-6" baseline="28528" dirty="0">
                <a:latin typeface="STIXGeneral"/>
                <a:cs typeface="STIXGeneral"/>
              </a:rPr>
              <a:t>)</a:t>
            </a:r>
            <a:endParaRPr sz="2449" baseline="28528">
              <a:latin typeface="STIXGeneral"/>
              <a:cs typeface="STIXGener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78848" y="2343670"/>
            <a:ext cx="142875" cy="229750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412" i="1" dirty="0">
                <a:solidFill>
                  <a:srgbClr val="C71B00"/>
                </a:solidFill>
                <a:latin typeface="STIXGeneral"/>
                <a:cs typeface="STIXGeneral"/>
              </a:rPr>
              <a:t>ts</a:t>
            </a:r>
            <a:endParaRPr sz="1412">
              <a:latin typeface="STIXGeneral"/>
              <a:cs typeface="STIXGener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47483" y="2206425"/>
            <a:ext cx="518832" cy="318480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  <a:tabLst>
                <a:tab pos="333393" algn="l"/>
              </a:tabLst>
            </a:pPr>
            <a:r>
              <a:rPr sz="1985" i="1" spc="9" dirty="0">
                <a:solidFill>
                  <a:srgbClr val="C71B00"/>
                </a:solidFill>
                <a:latin typeface="STIXGeneral"/>
                <a:cs typeface="STIXGeneral"/>
              </a:rPr>
              <a:t>α	</a:t>
            </a:r>
            <a:r>
              <a:rPr sz="1985" spc="9" dirty="0">
                <a:solidFill>
                  <a:srgbClr val="C71B00"/>
                </a:solidFill>
                <a:latin typeface="STIXGeneral"/>
                <a:cs typeface="STIXGeneral"/>
              </a:rPr>
              <a:t>=</a:t>
            </a:r>
            <a:endParaRPr sz="1985">
              <a:latin typeface="STIXGeneral"/>
              <a:cs typeface="STIXGener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68132" y="2027247"/>
            <a:ext cx="1571064" cy="318480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985" dirty="0">
                <a:solidFill>
                  <a:srgbClr val="C71B00"/>
                </a:solidFill>
                <a:latin typeface="STIXGeneral"/>
                <a:cs typeface="STIXGeneral"/>
              </a:rPr>
              <a:t>exp(</a:t>
            </a:r>
            <a:r>
              <a:rPr sz="1985" i="1" dirty="0">
                <a:solidFill>
                  <a:srgbClr val="C71B00"/>
                </a:solidFill>
                <a:latin typeface="STIXGeneral"/>
                <a:cs typeface="STIXGeneral"/>
              </a:rPr>
              <a:t>s</a:t>
            </a:r>
            <a:r>
              <a:rPr sz="1985" dirty="0">
                <a:solidFill>
                  <a:srgbClr val="C71B00"/>
                </a:solidFill>
                <a:latin typeface="STIXGeneral"/>
                <a:cs typeface="STIXGeneral"/>
              </a:rPr>
              <a:t>(</a:t>
            </a:r>
            <a:r>
              <a:rPr sz="1985" b="1" dirty="0">
                <a:solidFill>
                  <a:srgbClr val="C71B00"/>
                </a:solidFill>
                <a:latin typeface="STIXGeneral"/>
                <a:cs typeface="STIXGeneral"/>
              </a:rPr>
              <a:t>h</a:t>
            </a:r>
            <a:r>
              <a:rPr sz="2118" baseline="29513" dirty="0">
                <a:solidFill>
                  <a:srgbClr val="C71B00"/>
                </a:solidFill>
                <a:latin typeface="STIXGeneral"/>
                <a:cs typeface="STIXGeneral"/>
              </a:rPr>
              <a:t>(</a:t>
            </a:r>
            <a:r>
              <a:rPr sz="2118" i="1" baseline="29513" dirty="0">
                <a:solidFill>
                  <a:srgbClr val="C71B00"/>
                </a:solidFill>
                <a:latin typeface="STIXGeneral"/>
                <a:cs typeface="STIXGeneral"/>
              </a:rPr>
              <a:t>t</a:t>
            </a:r>
            <a:r>
              <a:rPr sz="2118" baseline="29513" dirty="0">
                <a:solidFill>
                  <a:srgbClr val="C71B00"/>
                </a:solidFill>
                <a:latin typeface="STIXGeneral"/>
                <a:cs typeface="STIXGeneral"/>
              </a:rPr>
              <a:t>)</a:t>
            </a:r>
            <a:r>
              <a:rPr sz="1985" dirty="0">
                <a:solidFill>
                  <a:srgbClr val="C71B00"/>
                </a:solidFill>
                <a:latin typeface="STIXGeneral"/>
                <a:cs typeface="STIXGeneral"/>
              </a:rPr>
              <a:t>,</a:t>
            </a:r>
            <a:r>
              <a:rPr sz="1985" spc="-221" dirty="0">
                <a:solidFill>
                  <a:srgbClr val="C71B00"/>
                </a:solidFill>
                <a:latin typeface="STIXGeneral"/>
                <a:cs typeface="STIXGeneral"/>
              </a:rPr>
              <a:t> </a:t>
            </a:r>
            <a:r>
              <a:rPr sz="1985" b="1" spc="4" dirty="0">
                <a:solidFill>
                  <a:srgbClr val="C71B00"/>
                </a:solidFill>
                <a:latin typeface="STIXGeneral"/>
                <a:cs typeface="STIXGeneral"/>
              </a:rPr>
              <a:t>h</a:t>
            </a:r>
            <a:r>
              <a:rPr sz="2118" spc="6" baseline="29513" dirty="0">
                <a:solidFill>
                  <a:srgbClr val="C71B00"/>
                </a:solidFill>
                <a:latin typeface="STIXGeneral"/>
                <a:cs typeface="STIXGeneral"/>
              </a:rPr>
              <a:t>(</a:t>
            </a:r>
            <a:r>
              <a:rPr sz="2118" i="1" spc="6" baseline="29513" dirty="0">
                <a:solidFill>
                  <a:srgbClr val="C71B00"/>
                </a:solidFill>
                <a:latin typeface="STIXGeneral"/>
                <a:cs typeface="STIXGeneral"/>
              </a:rPr>
              <a:t>s</a:t>
            </a:r>
            <a:r>
              <a:rPr sz="2118" spc="6" baseline="29513" dirty="0">
                <a:solidFill>
                  <a:srgbClr val="C71B00"/>
                </a:solidFill>
                <a:latin typeface="STIXGeneral"/>
                <a:cs typeface="STIXGeneral"/>
              </a:rPr>
              <a:t>)</a:t>
            </a:r>
            <a:r>
              <a:rPr sz="1985" spc="4" dirty="0">
                <a:solidFill>
                  <a:srgbClr val="C71B00"/>
                </a:solidFill>
                <a:latin typeface="STIXGeneral"/>
                <a:cs typeface="STIXGeneral"/>
              </a:rPr>
              <a:t>))</a:t>
            </a:r>
            <a:endParaRPr sz="1985">
              <a:latin typeface="STIXGeneral"/>
              <a:cs typeface="STIXGener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25707" y="2407613"/>
            <a:ext cx="2055719" cy="0"/>
          </a:xfrm>
          <a:custGeom>
            <a:avLst/>
            <a:gdLst/>
            <a:ahLst/>
            <a:cxnLst/>
            <a:rect l="l" t="t" r="r" b="b"/>
            <a:pathLst>
              <a:path w="2329815">
                <a:moveTo>
                  <a:pt x="0" y="0"/>
                </a:moveTo>
                <a:lnTo>
                  <a:pt x="2329637" y="0"/>
                </a:lnTo>
              </a:path>
            </a:pathLst>
          </a:custGeom>
          <a:ln w="19298">
            <a:solidFill>
              <a:srgbClr val="C71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68155" y="2397043"/>
            <a:ext cx="1999129" cy="318480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985" spc="4" dirty="0">
                <a:solidFill>
                  <a:srgbClr val="C71B00"/>
                </a:solidFill>
                <a:latin typeface="STIXGeneral"/>
                <a:cs typeface="STIXGeneral"/>
              </a:rPr>
              <a:t>∑</a:t>
            </a:r>
            <a:r>
              <a:rPr sz="2118" i="1" spc="6" baseline="-32986" dirty="0">
                <a:solidFill>
                  <a:srgbClr val="C71B00"/>
                </a:solidFill>
                <a:latin typeface="STIXGeneral"/>
                <a:cs typeface="STIXGeneral"/>
              </a:rPr>
              <a:t>s</a:t>
            </a:r>
            <a:r>
              <a:rPr sz="2118" spc="6" baseline="-32986" dirty="0">
                <a:solidFill>
                  <a:srgbClr val="C71B00"/>
                </a:solidFill>
                <a:latin typeface="STIXGeneral"/>
                <a:cs typeface="STIXGeneral"/>
              </a:rPr>
              <a:t>′ </a:t>
            </a:r>
            <a:r>
              <a:rPr sz="1985" dirty="0">
                <a:solidFill>
                  <a:srgbClr val="C71B00"/>
                </a:solidFill>
                <a:latin typeface="STIXGeneral"/>
                <a:cs typeface="STIXGeneral"/>
              </a:rPr>
              <a:t>exp(</a:t>
            </a:r>
            <a:r>
              <a:rPr sz="1985" i="1" dirty="0">
                <a:solidFill>
                  <a:srgbClr val="C71B00"/>
                </a:solidFill>
                <a:latin typeface="STIXGeneral"/>
                <a:cs typeface="STIXGeneral"/>
              </a:rPr>
              <a:t>s</a:t>
            </a:r>
            <a:r>
              <a:rPr sz="1985" dirty="0">
                <a:solidFill>
                  <a:srgbClr val="C71B00"/>
                </a:solidFill>
                <a:latin typeface="STIXGeneral"/>
                <a:cs typeface="STIXGeneral"/>
              </a:rPr>
              <a:t>(</a:t>
            </a:r>
            <a:r>
              <a:rPr sz="1985" b="1" dirty="0">
                <a:solidFill>
                  <a:srgbClr val="C71B00"/>
                </a:solidFill>
                <a:latin typeface="STIXGeneral"/>
                <a:cs typeface="STIXGeneral"/>
              </a:rPr>
              <a:t>h</a:t>
            </a:r>
            <a:r>
              <a:rPr sz="2118" baseline="20833" dirty="0">
                <a:solidFill>
                  <a:srgbClr val="C71B00"/>
                </a:solidFill>
                <a:latin typeface="STIXGeneral"/>
                <a:cs typeface="STIXGeneral"/>
              </a:rPr>
              <a:t>(</a:t>
            </a:r>
            <a:r>
              <a:rPr sz="2118" i="1" baseline="20833" dirty="0">
                <a:solidFill>
                  <a:srgbClr val="C71B00"/>
                </a:solidFill>
                <a:latin typeface="STIXGeneral"/>
                <a:cs typeface="STIXGeneral"/>
              </a:rPr>
              <a:t>t</a:t>
            </a:r>
            <a:r>
              <a:rPr sz="2118" baseline="20833" dirty="0">
                <a:solidFill>
                  <a:srgbClr val="C71B00"/>
                </a:solidFill>
                <a:latin typeface="STIXGeneral"/>
                <a:cs typeface="STIXGeneral"/>
              </a:rPr>
              <a:t>)</a:t>
            </a:r>
            <a:r>
              <a:rPr sz="1985" dirty="0">
                <a:solidFill>
                  <a:srgbClr val="C71B00"/>
                </a:solidFill>
                <a:latin typeface="STIXGeneral"/>
                <a:cs typeface="STIXGeneral"/>
              </a:rPr>
              <a:t>,</a:t>
            </a:r>
            <a:r>
              <a:rPr sz="1985" spc="-322" dirty="0">
                <a:solidFill>
                  <a:srgbClr val="C71B00"/>
                </a:solidFill>
                <a:latin typeface="STIXGeneral"/>
                <a:cs typeface="STIXGeneral"/>
              </a:rPr>
              <a:t> </a:t>
            </a:r>
            <a:r>
              <a:rPr sz="1985" b="1" spc="-9" dirty="0">
                <a:solidFill>
                  <a:srgbClr val="C71B00"/>
                </a:solidFill>
                <a:latin typeface="STIXGeneral"/>
                <a:cs typeface="STIXGeneral"/>
              </a:rPr>
              <a:t>h</a:t>
            </a:r>
            <a:r>
              <a:rPr sz="2118" spc="-13" baseline="20833" dirty="0">
                <a:solidFill>
                  <a:srgbClr val="C71B00"/>
                </a:solidFill>
                <a:latin typeface="STIXGeneral"/>
                <a:cs typeface="STIXGeneral"/>
              </a:rPr>
              <a:t>(</a:t>
            </a:r>
            <a:r>
              <a:rPr sz="2118" i="1" spc="-13" baseline="20833" dirty="0">
                <a:solidFill>
                  <a:srgbClr val="C71B00"/>
                </a:solidFill>
                <a:latin typeface="STIXGeneral"/>
                <a:cs typeface="STIXGeneral"/>
              </a:rPr>
              <a:t>s</a:t>
            </a:r>
            <a:r>
              <a:rPr sz="2118" spc="-13" baseline="20833" dirty="0">
                <a:solidFill>
                  <a:srgbClr val="C71B00"/>
                </a:solidFill>
                <a:latin typeface="STIXGeneral"/>
                <a:cs typeface="STIXGeneral"/>
              </a:rPr>
              <a:t>′)</a:t>
            </a:r>
            <a:r>
              <a:rPr sz="1985" spc="-9" dirty="0">
                <a:solidFill>
                  <a:srgbClr val="C71B00"/>
                </a:solidFill>
                <a:latin typeface="STIXGeneral"/>
                <a:cs typeface="STIXGeneral"/>
              </a:rPr>
              <a:t>))</a:t>
            </a:r>
            <a:endParaRPr sz="1985">
              <a:latin typeface="STIXGeneral"/>
              <a:cs typeface="STIXGener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700"/>
              </a:lnSpc>
            </a:pPr>
            <a:fld id="{81D60167-4931-47E6-BA6A-407CBD079E47}" type="slidenum">
              <a:rPr lang="en-DE" spc="-5" smtClean="0"/>
              <a:pPr marL="38100">
                <a:lnSpc>
                  <a:spcPts val="1700"/>
                </a:lnSpc>
              </a:pPr>
              <a:t>50</a:t>
            </a:fld>
            <a:endParaRPr spc="-4" dirty="0"/>
          </a:p>
        </p:txBody>
      </p:sp>
      <p:sp>
        <p:nvSpPr>
          <p:cNvPr id="9" name="object 9"/>
          <p:cNvSpPr txBox="1"/>
          <p:nvPr/>
        </p:nvSpPr>
        <p:spPr>
          <a:xfrm>
            <a:off x="825296" y="2779862"/>
            <a:ext cx="6879291" cy="35756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  <a:tabLst>
                <a:tab pos="5717546" algn="l"/>
                <a:tab pos="6211192" algn="l"/>
              </a:tabLst>
            </a:pPr>
            <a:r>
              <a:rPr sz="1809" spc="18" dirty="0">
                <a:latin typeface="Helvetica"/>
                <a:cs typeface="Helvetica"/>
              </a:rPr>
              <a:t>Compu</a:t>
            </a:r>
            <a:r>
              <a:rPr sz="1809" spc="4" dirty="0">
                <a:latin typeface="Helvetica"/>
                <a:cs typeface="Helvetica"/>
              </a:rPr>
              <a:t>t</a:t>
            </a:r>
            <a:r>
              <a:rPr sz="1809" spc="18" dirty="0">
                <a:latin typeface="Helvetica"/>
                <a:cs typeface="Helvetica"/>
              </a:rPr>
              <a:t>e</a:t>
            </a:r>
            <a:r>
              <a:rPr sz="1809" spc="9" dirty="0">
                <a:latin typeface="Helvetica"/>
                <a:cs typeface="Helvetica"/>
              </a:rPr>
              <a:t> </a:t>
            </a:r>
            <a:r>
              <a:rPr sz="1809" spc="18" dirty="0">
                <a:latin typeface="Helvetica"/>
                <a:cs typeface="Helvetica"/>
              </a:rPr>
              <a:t>a</a:t>
            </a:r>
            <a:r>
              <a:rPr sz="1809" spc="9" dirty="0">
                <a:latin typeface="Helvetica"/>
                <a:cs typeface="Helvetica"/>
              </a:rPr>
              <a:t> </a:t>
            </a:r>
            <a:r>
              <a:rPr sz="1809" spc="18" dirty="0">
                <a:latin typeface="Helvetica"/>
                <a:cs typeface="Helvetica"/>
              </a:rPr>
              <a:t>weigh</a:t>
            </a:r>
            <a:r>
              <a:rPr sz="1809" spc="4" dirty="0">
                <a:latin typeface="Helvetica"/>
                <a:cs typeface="Helvetica"/>
              </a:rPr>
              <a:t>t</a:t>
            </a:r>
            <a:r>
              <a:rPr sz="1809" spc="18" dirty="0">
                <a:latin typeface="Helvetica"/>
                <a:cs typeface="Helvetica"/>
              </a:rPr>
              <a:t>ed</a:t>
            </a:r>
            <a:r>
              <a:rPr sz="1809" spc="9" dirty="0">
                <a:latin typeface="Helvetica"/>
                <a:cs typeface="Helvetica"/>
              </a:rPr>
              <a:t> </a:t>
            </a:r>
            <a:r>
              <a:rPr sz="1809" spc="13" dirty="0">
                <a:latin typeface="Helvetica"/>
                <a:cs typeface="Helvetica"/>
              </a:rPr>
              <a:t>avg.</a:t>
            </a:r>
            <a:r>
              <a:rPr sz="1809" spc="9" dirty="0">
                <a:latin typeface="Helvetica"/>
                <a:cs typeface="Helvetica"/>
              </a:rPr>
              <a:t> </a:t>
            </a:r>
            <a:r>
              <a:rPr sz="1809" spc="13" dirty="0">
                <a:latin typeface="Helvetica"/>
                <a:cs typeface="Helvetica"/>
              </a:rPr>
              <a:t>of</a:t>
            </a:r>
            <a:r>
              <a:rPr sz="1809" spc="9" dirty="0">
                <a:latin typeface="Helvetica"/>
                <a:cs typeface="Helvetica"/>
              </a:rPr>
              <a:t> </a:t>
            </a:r>
            <a:r>
              <a:rPr sz="1809" spc="4" dirty="0">
                <a:latin typeface="Helvetica"/>
                <a:cs typeface="Helvetica"/>
              </a:rPr>
              <a:t>t</a:t>
            </a:r>
            <a:r>
              <a:rPr sz="1809" spc="18" dirty="0">
                <a:latin typeface="Helvetica"/>
                <a:cs typeface="Helvetica"/>
              </a:rPr>
              <a:t>he</a:t>
            </a:r>
            <a:r>
              <a:rPr sz="1809" spc="4" dirty="0">
                <a:latin typeface="Helvetica"/>
                <a:cs typeface="Helvetica"/>
              </a:rPr>
              <a:t> </a:t>
            </a:r>
            <a:r>
              <a:rPr sz="1809" i="1" spc="18" dirty="0">
                <a:latin typeface="Helvetica"/>
                <a:cs typeface="Helvetica"/>
              </a:rPr>
              <a:t>encode</a:t>
            </a:r>
            <a:r>
              <a:rPr sz="1809" i="1" spc="75" dirty="0">
                <a:latin typeface="Helvetica"/>
                <a:cs typeface="Helvetica"/>
              </a:rPr>
              <a:t>r</a:t>
            </a:r>
            <a:r>
              <a:rPr sz="1809" i="1" spc="-31" dirty="0">
                <a:latin typeface="Helvetica"/>
                <a:cs typeface="Helvetica"/>
              </a:rPr>
              <a:t>’</a:t>
            </a:r>
            <a:r>
              <a:rPr sz="1809" i="1" spc="13" dirty="0">
                <a:latin typeface="Helvetica"/>
                <a:cs typeface="Helvetica"/>
              </a:rPr>
              <a:t>s</a:t>
            </a:r>
            <a:r>
              <a:rPr sz="1809" i="1" spc="4" dirty="0">
                <a:latin typeface="Helvetica"/>
                <a:cs typeface="Helvetica"/>
              </a:rPr>
              <a:t> </a:t>
            </a:r>
            <a:r>
              <a:rPr sz="2250" b="1" dirty="0">
                <a:latin typeface="STIXGeneral"/>
                <a:cs typeface="STIXGeneral"/>
              </a:rPr>
              <a:t>h</a:t>
            </a:r>
            <a:r>
              <a:rPr sz="2382" baseline="29320" dirty="0">
                <a:latin typeface="STIXGeneral"/>
                <a:cs typeface="STIXGeneral"/>
              </a:rPr>
              <a:t>(</a:t>
            </a:r>
            <a:r>
              <a:rPr sz="2382" i="1" baseline="29320" dirty="0">
                <a:latin typeface="STIXGeneral"/>
                <a:cs typeface="STIXGeneral"/>
              </a:rPr>
              <a:t>s</a:t>
            </a:r>
            <a:r>
              <a:rPr sz="2382" baseline="29320" dirty="0">
                <a:latin typeface="STIXGeneral"/>
                <a:cs typeface="STIXGeneral"/>
              </a:rPr>
              <a:t>)</a:t>
            </a:r>
            <a:r>
              <a:rPr sz="1809" spc="9" dirty="0">
                <a:latin typeface="Helvetica"/>
                <a:cs typeface="Helvetica"/>
              </a:rPr>
              <a:t>: </a:t>
            </a:r>
            <a:r>
              <a:rPr sz="2250" b="1" dirty="0">
                <a:solidFill>
                  <a:srgbClr val="C71B00"/>
                </a:solidFill>
                <a:latin typeface="STIXGeneral"/>
                <a:cs typeface="STIXGeneral"/>
              </a:rPr>
              <a:t>c</a:t>
            </a:r>
            <a:r>
              <a:rPr sz="2382" baseline="29320" dirty="0">
                <a:solidFill>
                  <a:srgbClr val="C71B00"/>
                </a:solidFill>
                <a:latin typeface="STIXGeneral"/>
                <a:cs typeface="STIXGeneral"/>
              </a:rPr>
              <a:t>(</a:t>
            </a:r>
            <a:r>
              <a:rPr sz="2382" i="1" baseline="29320" dirty="0">
                <a:solidFill>
                  <a:srgbClr val="C71B00"/>
                </a:solidFill>
                <a:latin typeface="STIXGeneral"/>
                <a:cs typeface="STIXGeneral"/>
              </a:rPr>
              <a:t>t</a:t>
            </a:r>
            <a:r>
              <a:rPr sz="2382" baseline="29320" dirty="0">
                <a:solidFill>
                  <a:srgbClr val="C71B00"/>
                </a:solidFill>
                <a:latin typeface="STIXGeneral"/>
                <a:cs typeface="STIXGeneral"/>
              </a:rPr>
              <a:t>) </a:t>
            </a:r>
            <a:r>
              <a:rPr sz="2382" spc="-258" baseline="29320" dirty="0">
                <a:solidFill>
                  <a:srgbClr val="C71B00"/>
                </a:solidFill>
                <a:latin typeface="STIXGeneral"/>
                <a:cs typeface="STIXGeneral"/>
              </a:rPr>
              <a:t> </a:t>
            </a:r>
            <a:r>
              <a:rPr sz="2250" dirty="0">
                <a:solidFill>
                  <a:srgbClr val="C71B00"/>
                </a:solidFill>
                <a:latin typeface="STIXGeneral"/>
                <a:cs typeface="STIXGeneral"/>
              </a:rPr>
              <a:t>=	</a:t>
            </a:r>
            <a:r>
              <a:rPr sz="3375" baseline="-29411" dirty="0">
                <a:solidFill>
                  <a:srgbClr val="C71B00"/>
                </a:solidFill>
                <a:latin typeface="STIXSizeOneSym"/>
                <a:cs typeface="STIXSizeOneSym"/>
              </a:rPr>
              <a:t>∑	</a:t>
            </a:r>
            <a:r>
              <a:rPr sz="2250" i="1" spc="-79" dirty="0">
                <a:solidFill>
                  <a:srgbClr val="C71B00"/>
                </a:solidFill>
                <a:latin typeface="STIXGeneral"/>
                <a:cs typeface="STIXGeneral"/>
              </a:rPr>
              <a:t>α</a:t>
            </a:r>
            <a:r>
              <a:rPr sz="2382" i="1" baseline="-20061" dirty="0">
                <a:solidFill>
                  <a:srgbClr val="C71B00"/>
                </a:solidFill>
                <a:latin typeface="STIXGeneral"/>
                <a:cs typeface="STIXGeneral"/>
              </a:rPr>
              <a:t>ts</a:t>
            </a:r>
            <a:r>
              <a:rPr sz="2250" b="1" dirty="0">
                <a:solidFill>
                  <a:srgbClr val="C71B00"/>
                </a:solidFill>
                <a:latin typeface="STIXGeneral"/>
                <a:cs typeface="STIXGeneral"/>
              </a:rPr>
              <a:t>h</a:t>
            </a:r>
            <a:r>
              <a:rPr sz="2382" baseline="29320" dirty="0">
                <a:solidFill>
                  <a:srgbClr val="C71B00"/>
                </a:solidFill>
                <a:latin typeface="STIXGeneral"/>
                <a:cs typeface="STIXGeneral"/>
              </a:rPr>
              <a:t>(</a:t>
            </a:r>
            <a:r>
              <a:rPr sz="2382" i="1" baseline="29320" dirty="0">
                <a:solidFill>
                  <a:srgbClr val="C71B00"/>
                </a:solidFill>
                <a:latin typeface="STIXGeneral"/>
                <a:cs typeface="STIXGeneral"/>
              </a:rPr>
              <a:t>s</a:t>
            </a:r>
            <a:r>
              <a:rPr sz="2382" baseline="29320" dirty="0">
                <a:solidFill>
                  <a:srgbClr val="C71B00"/>
                </a:solidFill>
                <a:latin typeface="STIXGeneral"/>
                <a:cs typeface="STIXGeneral"/>
              </a:rPr>
              <a:t>)</a:t>
            </a:r>
            <a:endParaRPr sz="2382" baseline="29320">
              <a:latin typeface="STIXGeneral"/>
              <a:cs typeface="STIXGener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13519" y="3212465"/>
            <a:ext cx="686921" cy="25680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2382" spc="26" baseline="-46296" dirty="0">
                <a:solidFill>
                  <a:srgbClr val="C71B00"/>
                </a:solidFill>
                <a:latin typeface="STIXGeneral"/>
                <a:cs typeface="STIXGeneral"/>
              </a:rPr>
              <a:t>(</a:t>
            </a:r>
            <a:r>
              <a:rPr sz="2382" i="1" spc="26" baseline="-46296" dirty="0">
                <a:solidFill>
                  <a:srgbClr val="C71B00"/>
                </a:solidFill>
                <a:latin typeface="STIXGeneral"/>
                <a:cs typeface="STIXGeneral"/>
              </a:rPr>
              <a:t>t</a:t>
            </a:r>
            <a:r>
              <a:rPr sz="1588" i="1" spc="18" dirty="0">
                <a:solidFill>
                  <a:srgbClr val="C71B00"/>
                </a:solidFill>
                <a:latin typeface="STIXGeneral"/>
                <a:cs typeface="STIXGeneral"/>
              </a:rPr>
              <a:t>s</a:t>
            </a:r>
            <a:r>
              <a:rPr sz="1588" spc="18" dirty="0">
                <a:solidFill>
                  <a:srgbClr val="C71B00"/>
                </a:solidFill>
                <a:latin typeface="STIXGeneral"/>
                <a:cs typeface="STIXGeneral"/>
              </a:rPr>
              <a:t>=1..</a:t>
            </a:r>
            <a:r>
              <a:rPr sz="1588" i="1" spc="18" dirty="0">
                <a:solidFill>
                  <a:srgbClr val="C71B00"/>
                </a:solidFill>
                <a:latin typeface="STIXGeneral"/>
                <a:cs typeface="STIXGeneral"/>
              </a:rPr>
              <a:t>S</a:t>
            </a:r>
            <a:endParaRPr sz="1588">
              <a:latin typeface="STIXGeneral"/>
              <a:cs typeface="STIXGener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21019" y="3379556"/>
            <a:ext cx="3978088" cy="25680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  <a:tabLst>
                <a:tab pos="1177801" algn="l"/>
                <a:tab pos="3774903" algn="l"/>
              </a:tabLst>
            </a:pPr>
            <a:r>
              <a:rPr sz="1588" dirty="0">
                <a:latin typeface="STIXGeneral"/>
                <a:cs typeface="STIXGeneral"/>
              </a:rPr>
              <a:t>(</a:t>
            </a:r>
            <a:r>
              <a:rPr sz="1588" i="1" dirty="0">
                <a:latin typeface="STIXGeneral"/>
                <a:cs typeface="STIXGeneral"/>
              </a:rPr>
              <a:t>t</a:t>
            </a:r>
            <a:r>
              <a:rPr sz="1588" dirty="0">
                <a:latin typeface="STIXGeneral"/>
                <a:cs typeface="STIXGeneral"/>
              </a:rPr>
              <a:t>)	</a:t>
            </a:r>
            <a:r>
              <a:rPr sz="1588" dirty="0">
                <a:solidFill>
                  <a:srgbClr val="C71B00"/>
                </a:solidFill>
                <a:latin typeface="STIXGeneral"/>
                <a:cs typeface="STIXGeneral"/>
              </a:rPr>
              <a:t>(</a:t>
            </a:r>
            <a:r>
              <a:rPr sz="1588" i="1" dirty="0">
                <a:solidFill>
                  <a:srgbClr val="C71B00"/>
                </a:solidFill>
                <a:latin typeface="STIXGeneral"/>
                <a:cs typeface="STIXGeneral"/>
              </a:rPr>
              <a:t>t</a:t>
            </a:r>
            <a:r>
              <a:rPr sz="1588" dirty="0">
                <a:solidFill>
                  <a:srgbClr val="C71B00"/>
                </a:solidFill>
                <a:latin typeface="STIXGeneral"/>
                <a:cs typeface="STIXGeneral"/>
              </a:rPr>
              <a:t>)	(</a:t>
            </a:r>
            <a:r>
              <a:rPr sz="1588" i="1" dirty="0">
                <a:solidFill>
                  <a:srgbClr val="C71B00"/>
                </a:solidFill>
                <a:latin typeface="STIXGeneral"/>
                <a:cs typeface="STIXGeneral"/>
              </a:rPr>
              <a:t>t</a:t>
            </a:r>
            <a:r>
              <a:rPr sz="1588" dirty="0">
                <a:solidFill>
                  <a:srgbClr val="C71B00"/>
                </a:solidFill>
                <a:latin typeface="STIXGeneral"/>
                <a:cs typeface="STIXGeneral"/>
              </a:rPr>
              <a:t>)</a:t>
            </a:r>
            <a:endParaRPr sz="1588">
              <a:latin typeface="STIXGeneral"/>
              <a:cs typeface="STIXGener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5296" y="3402429"/>
            <a:ext cx="6768912" cy="12007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  <a:tabLst>
                <a:tab pos="2898555" algn="l"/>
                <a:tab pos="4145277" algn="l"/>
                <a:tab pos="5623412" algn="l"/>
                <a:tab pos="6662252" algn="l"/>
              </a:tabLst>
            </a:pPr>
            <a:r>
              <a:rPr sz="1809" spc="4" dirty="0">
                <a:latin typeface="Helvetica"/>
                <a:cs typeface="Helvetica"/>
              </a:rPr>
              <a:t>t</a:t>
            </a:r>
            <a:r>
              <a:rPr sz="1809" spc="13" dirty="0">
                <a:latin typeface="Helvetica"/>
                <a:cs typeface="Helvetica"/>
              </a:rPr>
              <a:t>hat</a:t>
            </a:r>
            <a:r>
              <a:rPr sz="1809" spc="9" dirty="0">
                <a:latin typeface="Helvetica"/>
                <a:cs typeface="Helvetica"/>
              </a:rPr>
              <a:t> </a:t>
            </a:r>
            <a:r>
              <a:rPr sz="1809" spc="18" dirty="0">
                <a:latin typeface="Helvetica"/>
                <a:cs typeface="Helvetica"/>
              </a:rPr>
              <a:t>ge</a:t>
            </a:r>
            <a:r>
              <a:rPr sz="1809" spc="4" dirty="0">
                <a:latin typeface="Helvetica"/>
                <a:cs typeface="Helvetica"/>
              </a:rPr>
              <a:t>t</a:t>
            </a:r>
            <a:r>
              <a:rPr sz="1809" spc="13" dirty="0">
                <a:latin typeface="Helvetica"/>
                <a:cs typeface="Helvetica"/>
              </a:rPr>
              <a:t>s</a:t>
            </a:r>
            <a:r>
              <a:rPr sz="1809" spc="9" dirty="0">
                <a:latin typeface="Helvetica"/>
                <a:cs typeface="Helvetica"/>
              </a:rPr>
              <a:t> </a:t>
            </a:r>
            <a:r>
              <a:rPr sz="1809" spc="4" dirty="0">
                <a:latin typeface="Helvetica"/>
                <a:cs typeface="Helvetica"/>
              </a:rPr>
              <a:t>t</a:t>
            </a:r>
            <a:r>
              <a:rPr sz="1809" spc="18" dirty="0">
                <a:latin typeface="Helvetica"/>
                <a:cs typeface="Helvetica"/>
              </a:rPr>
              <a:t>hen</a:t>
            </a:r>
            <a:r>
              <a:rPr sz="1809" spc="9" dirty="0">
                <a:latin typeface="Helvetica"/>
                <a:cs typeface="Helvetica"/>
              </a:rPr>
              <a:t> </a:t>
            </a:r>
            <a:r>
              <a:rPr sz="1809" spc="18" dirty="0">
                <a:latin typeface="Helvetica"/>
                <a:cs typeface="Helvetica"/>
              </a:rPr>
              <a:t>used</a:t>
            </a:r>
            <a:r>
              <a:rPr sz="1809" spc="9" dirty="0">
                <a:latin typeface="Helvetica"/>
                <a:cs typeface="Helvetica"/>
              </a:rPr>
              <a:t> </a:t>
            </a:r>
            <a:r>
              <a:rPr sz="1809" spc="13" dirty="0">
                <a:latin typeface="Helvetica"/>
                <a:cs typeface="Helvetica"/>
              </a:rPr>
              <a:t>wi</a:t>
            </a:r>
            <a:r>
              <a:rPr sz="1809" spc="4" dirty="0">
                <a:latin typeface="Helvetica"/>
                <a:cs typeface="Helvetica"/>
              </a:rPr>
              <a:t>t</a:t>
            </a:r>
            <a:r>
              <a:rPr sz="1809" spc="18" dirty="0">
                <a:latin typeface="Helvetica"/>
                <a:cs typeface="Helvetica"/>
              </a:rPr>
              <a:t>h</a:t>
            </a:r>
            <a:r>
              <a:rPr sz="1809" spc="4" dirty="0">
                <a:latin typeface="Helvetica"/>
                <a:cs typeface="Helvetica"/>
              </a:rPr>
              <a:t> </a:t>
            </a:r>
            <a:r>
              <a:rPr sz="2250" b="1" dirty="0">
                <a:latin typeface="STIXGeneral"/>
                <a:cs typeface="STIXGeneral"/>
              </a:rPr>
              <a:t>h	</a:t>
            </a:r>
            <a:r>
              <a:rPr sz="1809" spc="9" dirty="0">
                <a:latin typeface="Helvetica"/>
                <a:cs typeface="Helvetica"/>
              </a:rPr>
              <a:t>, e.g.</a:t>
            </a:r>
            <a:r>
              <a:rPr sz="1809" spc="4" dirty="0">
                <a:latin typeface="Helvetica"/>
                <a:cs typeface="Helvetica"/>
              </a:rPr>
              <a:t> </a:t>
            </a:r>
            <a:r>
              <a:rPr sz="1809" dirty="0">
                <a:latin typeface="Helvetica"/>
                <a:cs typeface="Helvetica"/>
              </a:rPr>
              <a:t>i</a:t>
            </a:r>
            <a:r>
              <a:rPr sz="1809" spc="18" dirty="0">
                <a:latin typeface="Helvetica"/>
                <a:cs typeface="Helvetica"/>
              </a:rPr>
              <a:t>n</a:t>
            </a:r>
            <a:r>
              <a:rPr sz="1809" spc="13" dirty="0">
                <a:latin typeface="Helvetica"/>
                <a:cs typeface="Helvetica"/>
              </a:rPr>
              <a:t> </a:t>
            </a:r>
            <a:r>
              <a:rPr sz="2250" b="1" dirty="0">
                <a:solidFill>
                  <a:srgbClr val="C71B00"/>
                </a:solidFill>
                <a:latin typeface="STIXGeneral"/>
                <a:cs typeface="STIXGeneral"/>
              </a:rPr>
              <a:t>o	</a:t>
            </a:r>
            <a:r>
              <a:rPr sz="2250" dirty="0">
                <a:solidFill>
                  <a:srgbClr val="C71B00"/>
                </a:solidFill>
                <a:latin typeface="STIXGeneral"/>
                <a:cs typeface="STIXGeneral"/>
              </a:rPr>
              <a:t>=</a:t>
            </a:r>
            <a:r>
              <a:rPr sz="2250" spc="62" dirty="0">
                <a:solidFill>
                  <a:srgbClr val="C71B00"/>
                </a:solidFill>
                <a:latin typeface="STIXGeneral"/>
                <a:cs typeface="STIXGeneral"/>
              </a:rPr>
              <a:t> </a:t>
            </a:r>
            <a:r>
              <a:rPr sz="2250" spc="22" dirty="0">
                <a:solidFill>
                  <a:srgbClr val="C71B00"/>
                </a:solidFill>
                <a:latin typeface="STIXGeneral"/>
                <a:cs typeface="STIXGeneral"/>
              </a:rPr>
              <a:t>t</a:t>
            </a:r>
            <a:r>
              <a:rPr sz="2250" dirty="0">
                <a:solidFill>
                  <a:srgbClr val="C71B00"/>
                </a:solidFill>
                <a:latin typeface="STIXGeneral"/>
                <a:cs typeface="STIXGeneral"/>
              </a:rPr>
              <a:t>anh(</a:t>
            </a:r>
            <a:r>
              <a:rPr sz="2250" i="1" spc="-79" dirty="0">
                <a:solidFill>
                  <a:srgbClr val="C71B00"/>
                </a:solidFill>
                <a:latin typeface="STIXGeneral"/>
                <a:cs typeface="STIXGeneral"/>
              </a:rPr>
              <a:t>W</a:t>
            </a:r>
            <a:r>
              <a:rPr sz="2382" spc="6" baseline="-20061" dirty="0">
                <a:solidFill>
                  <a:srgbClr val="C71B00"/>
                </a:solidFill>
                <a:latin typeface="STIXGeneral"/>
                <a:cs typeface="STIXGeneral"/>
              </a:rPr>
              <a:t>1</a:t>
            </a:r>
            <a:r>
              <a:rPr sz="2250" b="1" dirty="0">
                <a:solidFill>
                  <a:srgbClr val="C71B00"/>
                </a:solidFill>
                <a:latin typeface="STIXGeneral"/>
                <a:cs typeface="STIXGeneral"/>
              </a:rPr>
              <a:t>h	</a:t>
            </a:r>
            <a:r>
              <a:rPr sz="2382" baseline="29320" dirty="0">
                <a:solidFill>
                  <a:srgbClr val="C71B00"/>
                </a:solidFill>
                <a:latin typeface="STIXGeneral"/>
                <a:cs typeface="STIXGeneral"/>
              </a:rPr>
              <a:t>)</a:t>
            </a:r>
            <a:r>
              <a:rPr sz="2382" spc="152" baseline="29320" dirty="0">
                <a:solidFill>
                  <a:srgbClr val="C71B00"/>
                </a:solidFill>
                <a:latin typeface="STIXGeneral"/>
                <a:cs typeface="STIXGeneral"/>
              </a:rPr>
              <a:t> </a:t>
            </a:r>
            <a:r>
              <a:rPr sz="2250" dirty="0">
                <a:solidFill>
                  <a:srgbClr val="C71B00"/>
                </a:solidFill>
                <a:latin typeface="STIXGeneral"/>
                <a:cs typeface="STIXGeneral"/>
              </a:rPr>
              <a:t>+</a:t>
            </a:r>
            <a:r>
              <a:rPr sz="2250" spc="-66" dirty="0">
                <a:solidFill>
                  <a:srgbClr val="C71B00"/>
                </a:solidFill>
                <a:latin typeface="STIXGeneral"/>
                <a:cs typeface="STIXGeneral"/>
              </a:rPr>
              <a:t> </a:t>
            </a:r>
            <a:r>
              <a:rPr sz="2250" i="1" spc="-79" dirty="0">
                <a:solidFill>
                  <a:srgbClr val="C71B00"/>
                </a:solidFill>
                <a:latin typeface="STIXGeneral"/>
                <a:cs typeface="STIXGeneral"/>
              </a:rPr>
              <a:t>W</a:t>
            </a:r>
            <a:r>
              <a:rPr sz="2382" spc="6" baseline="-20061" dirty="0">
                <a:solidFill>
                  <a:srgbClr val="C71B00"/>
                </a:solidFill>
                <a:latin typeface="STIXGeneral"/>
                <a:cs typeface="STIXGeneral"/>
              </a:rPr>
              <a:t>2</a:t>
            </a:r>
            <a:r>
              <a:rPr sz="2250" b="1" dirty="0">
                <a:solidFill>
                  <a:srgbClr val="C71B00"/>
                </a:solidFill>
                <a:latin typeface="STIXGeneral"/>
                <a:cs typeface="STIXGeneral"/>
              </a:rPr>
              <a:t>c	</a:t>
            </a:r>
            <a:r>
              <a:rPr sz="2250" dirty="0">
                <a:solidFill>
                  <a:srgbClr val="C71B00"/>
                </a:solidFill>
                <a:latin typeface="STIXGeneral"/>
                <a:cs typeface="STIXGeneral"/>
              </a:rPr>
              <a:t>)</a:t>
            </a:r>
            <a:endParaRPr sz="2250">
              <a:latin typeface="STIXGeneral"/>
              <a:cs typeface="STIXGeneral"/>
            </a:endParaRPr>
          </a:p>
          <a:p>
            <a:pPr marL="561445" marR="897638" indent="-546876">
              <a:lnSpc>
                <a:spcPct val="101800"/>
              </a:lnSpc>
              <a:spcBef>
                <a:spcPts val="2188"/>
              </a:spcBef>
            </a:pPr>
            <a:r>
              <a:rPr sz="1809" spc="31" dirty="0">
                <a:latin typeface="Helvetica"/>
                <a:cs typeface="Helvetica"/>
              </a:rPr>
              <a:t>— </a:t>
            </a:r>
            <a:r>
              <a:rPr sz="1809" b="1" spc="18" dirty="0">
                <a:latin typeface="Helvetica"/>
                <a:cs typeface="Helvetica"/>
              </a:rPr>
              <a:t>Hard </a:t>
            </a:r>
            <a:r>
              <a:rPr sz="1809" b="1" spc="13" dirty="0">
                <a:latin typeface="Helvetica"/>
                <a:cs typeface="Helvetica"/>
              </a:rPr>
              <a:t>attention </a:t>
            </a:r>
            <a:r>
              <a:rPr sz="1809" spc="13" dirty="0">
                <a:latin typeface="Helvetica"/>
                <a:cs typeface="Helvetica"/>
              </a:rPr>
              <a:t>(degenerate case, </a:t>
            </a:r>
            <a:r>
              <a:rPr sz="1809" spc="9" dirty="0">
                <a:latin typeface="Helvetica"/>
                <a:cs typeface="Helvetica"/>
              </a:rPr>
              <a:t>non-differentiable):  is </a:t>
            </a:r>
            <a:r>
              <a:rPr sz="1809" spc="18" dirty="0">
                <a:latin typeface="Helvetica"/>
                <a:cs typeface="Helvetica"/>
              </a:rPr>
              <a:t>a </a:t>
            </a:r>
            <a:r>
              <a:rPr sz="1809" spc="13" dirty="0">
                <a:latin typeface="Helvetica"/>
                <a:cs typeface="Helvetica"/>
              </a:rPr>
              <a:t>one-hot</a:t>
            </a:r>
            <a:r>
              <a:rPr sz="1809" spc="-4" dirty="0">
                <a:latin typeface="Helvetica"/>
                <a:cs typeface="Helvetica"/>
              </a:rPr>
              <a:t> </a:t>
            </a:r>
            <a:r>
              <a:rPr sz="1809" spc="13" dirty="0">
                <a:latin typeface="Helvetica"/>
                <a:cs typeface="Helvetica"/>
              </a:rPr>
              <a:t>vector</a:t>
            </a:r>
            <a:endParaRPr sz="1809">
              <a:latin typeface="Helvetica"/>
              <a:cs typeface="Helvetic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5296" y="4873133"/>
            <a:ext cx="7450231" cy="1319607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309859" indent="-298653">
              <a:spcBef>
                <a:spcPts val="119"/>
              </a:spcBef>
              <a:buFont typeface="Helvetica"/>
              <a:buChar char="—"/>
              <a:tabLst>
                <a:tab pos="310419" algn="l"/>
                <a:tab pos="3799557" algn="l"/>
              </a:tabLst>
            </a:pPr>
            <a:r>
              <a:rPr sz="1809" b="1" spc="13" dirty="0">
                <a:latin typeface="Helvetica"/>
                <a:cs typeface="Helvetica"/>
              </a:rPr>
              <a:t>Soft attention</a:t>
            </a:r>
            <a:r>
              <a:rPr sz="1809" b="1" spc="22" dirty="0">
                <a:latin typeface="Helvetica"/>
                <a:cs typeface="Helvetica"/>
              </a:rPr>
              <a:t> </a:t>
            </a:r>
            <a:r>
              <a:rPr sz="1809" spc="13" dirty="0">
                <a:latin typeface="Helvetica"/>
                <a:cs typeface="Helvetica"/>
              </a:rPr>
              <a:t>(general</a:t>
            </a:r>
            <a:r>
              <a:rPr sz="1809" spc="22" dirty="0">
                <a:latin typeface="Helvetica"/>
                <a:cs typeface="Helvetica"/>
              </a:rPr>
              <a:t> </a:t>
            </a:r>
            <a:r>
              <a:rPr sz="1809" spc="13" dirty="0">
                <a:latin typeface="Helvetica"/>
                <a:cs typeface="Helvetica"/>
              </a:rPr>
              <a:t>case):	</a:t>
            </a:r>
            <a:r>
              <a:rPr sz="1809" spc="9" dirty="0">
                <a:latin typeface="Helvetica"/>
                <a:cs typeface="Helvetica"/>
              </a:rPr>
              <a:t>is </a:t>
            </a:r>
            <a:r>
              <a:rPr sz="1809" spc="13" dirty="0">
                <a:latin typeface="Helvetica"/>
                <a:cs typeface="Helvetica"/>
              </a:rPr>
              <a:t>not </a:t>
            </a:r>
            <a:r>
              <a:rPr sz="1809" spc="18" dirty="0">
                <a:latin typeface="Helvetica"/>
                <a:cs typeface="Helvetica"/>
              </a:rPr>
              <a:t>a</a:t>
            </a:r>
            <a:r>
              <a:rPr sz="1809" dirty="0">
                <a:latin typeface="Helvetica"/>
                <a:cs typeface="Helvetica"/>
              </a:rPr>
              <a:t> </a:t>
            </a:r>
            <a:r>
              <a:rPr sz="1809" spc="13" dirty="0">
                <a:latin typeface="Helvetica"/>
                <a:cs typeface="Helvetica"/>
              </a:rPr>
              <a:t>one-hot</a:t>
            </a:r>
            <a:endParaRPr sz="1809">
              <a:latin typeface="Helvetica"/>
              <a:cs typeface="Helvetica"/>
            </a:endParaRPr>
          </a:p>
          <a:p>
            <a:pPr marL="570970" lvl="1" indent="-299213">
              <a:lnSpc>
                <a:spcPts val="2669"/>
              </a:lnSpc>
              <a:spcBef>
                <a:spcPts val="35"/>
              </a:spcBef>
              <a:buSzPct val="80392"/>
              <a:buFont typeface="Helvetica"/>
              <a:buChar char="—"/>
              <a:tabLst>
                <a:tab pos="571530" algn="l"/>
              </a:tabLst>
            </a:pPr>
            <a:r>
              <a:rPr sz="2250" i="1" dirty="0">
                <a:latin typeface="STIXGeneral"/>
                <a:cs typeface="STIXGeneral"/>
              </a:rPr>
              <a:t>s</a:t>
            </a:r>
            <a:r>
              <a:rPr sz="2250" dirty="0">
                <a:latin typeface="STIXGeneral"/>
                <a:cs typeface="STIXGeneral"/>
              </a:rPr>
              <a:t>(</a:t>
            </a:r>
            <a:r>
              <a:rPr sz="2250" b="1" dirty="0">
                <a:latin typeface="STIXGeneral"/>
                <a:cs typeface="STIXGeneral"/>
              </a:rPr>
              <a:t>h</a:t>
            </a:r>
            <a:r>
              <a:rPr sz="2382" baseline="29320" dirty="0">
                <a:latin typeface="STIXGeneral"/>
                <a:cs typeface="STIXGeneral"/>
              </a:rPr>
              <a:t>(</a:t>
            </a:r>
            <a:r>
              <a:rPr sz="2382" i="1" baseline="29320" dirty="0">
                <a:latin typeface="STIXGeneral"/>
                <a:cs typeface="STIXGeneral"/>
              </a:rPr>
              <a:t>t</a:t>
            </a:r>
            <a:r>
              <a:rPr sz="2382" baseline="29320" dirty="0">
                <a:latin typeface="STIXGeneral"/>
                <a:cs typeface="STIXGeneral"/>
              </a:rPr>
              <a:t>)</a:t>
            </a:r>
            <a:r>
              <a:rPr sz="2250" dirty="0">
                <a:latin typeface="STIXGeneral"/>
                <a:cs typeface="STIXGeneral"/>
              </a:rPr>
              <a:t>, </a:t>
            </a:r>
            <a:r>
              <a:rPr sz="2250" b="1" dirty="0">
                <a:latin typeface="STIXGeneral"/>
                <a:cs typeface="STIXGeneral"/>
              </a:rPr>
              <a:t>h</a:t>
            </a:r>
            <a:r>
              <a:rPr sz="2382" baseline="29320" dirty="0">
                <a:latin typeface="STIXGeneral"/>
                <a:cs typeface="STIXGeneral"/>
              </a:rPr>
              <a:t>(</a:t>
            </a:r>
            <a:r>
              <a:rPr sz="2382" i="1" baseline="29320" dirty="0">
                <a:latin typeface="STIXGeneral"/>
                <a:cs typeface="STIXGeneral"/>
              </a:rPr>
              <a:t>s</a:t>
            </a:r>
            <a:r>
              <a:rPr sz="2382" baseline="29320" dirty="0">
                <a:latin typeface="STIXGeneral"/>
                <a:cs typeface="STIXGeneral"/>
              </a:rPr>
              <a:t>)</a:t>
            </a:r>
            <a:r>
              <a:rPr sz="2250" dirty="0">
                <a:latin typeface="STIXGeneral"/>
                <a:cs typeface="STIXGeneral"/>
              </a:rPr>
              <a:t>) = </a:t>
            </a:r>
            <a:r>
              <a:rPr sz="2250" b="1" dirty="0">
                <a:latin typeface="STIXGeneral"/>
                <a:cs typeface="STIXGeneral"/>
              </a:rPr>
              <a:t>h</a:t>
            </a:r>
            <a:r>
              <a:rPr sz="2382" baseline="29320" dirty="0">
                <a:latin typeface="STIXGeneral"/>
                <a:cs typeface="STIXGeneral"/>
              </a:rPr>
              <a:t>(</a:t>
            </a:r>
            <a:r>
              <a:rPr sz="2382" i="1" baseline="29320" dirty="0">
                <a:latin typeface="STIXGeneral"/>
                <a:cs typeface="STIXGeneral"/>
              </a:rPr>
              <a:t>t</a:t>
            </a:r>
            <a:r>
              <a:rPr sz="2382" baseline="29320" dirty="0">
                <a:latin typeface="STIXGeneral"/>
                <a:cs typeface="STIXGeneral"/>
              </a:rPr>
              <a:t>) </a:t>
            </a:r>
            <a:r>
              <a:rPr sz="2250" dirty="0">
                <a:latin typeface="STIXGeneral"/>
                <a:cs typeface="STIXGeneral"/>
              </a:rPr>
              <a:t>⋅ </a:t>
            </a:r>
            <a:r>
              <a:rPr sz="2250" b="1" dirty="0">
                <a:latin typeface="STIXGeneral"/>
                <a:cs typeface="STIXGeneral"/>
              </a:rPr>
              <a:t>h</a:t>
            </a:r>
            <a:r>
              <a:rPr sz="2382" baseline="29320" dirty="0">
                <a:latin typeface="STIXGeneral"/>
                <a:cs typeface="STIXGeneral"/>
              </a:rPr>
              <a:t>(</a:t>
            </a:r>
            <a:r>
              <a:rPr sz="2382" i="1" baseline="29320" dirty="0">
                <a:latin typeface="STIXGeneral"/>
                <a:cs typeface="STIXGeneral"/>
              </a:rPr>
              <a:t>s</a:t>
            </a:r>
            <a:r>
              <a:rPr sz="2382" baseline="29320" dirty="0">
                <a:latin typeface="STIXGeneral"/>
                <a:cs typeface="STIXGeneral"/>
              </a:rPr>
              <a:t>) </a:t>
            </a:r>
            <a:r>
              <a:rPr sz="1809" spc="9" dirty="0">
                <a:latin typeface="Helvetica"/>
                <a:cs typeface="Helvetica"/>
              </a:rPr>
              <a:t>is </a:t>
            </a:r>
            <a:r>
              <a:rPr sz="1809" spc="13" dirty="0">
                <a:latin typeface="Helvetica"/>
                <a:cs typeface="Helvetica"/>
              </a:rPr>
              <a:t>the dot product (no learned</a:t>
            </a:r>
            <a:r>
              <a:rPr sz="1809" spc="-269" dirty="0">
                <a:latin typeface="Helvetica"/>
                <a:cs typeface="Helvetica"/>
              </a:rPr>
              <a:t> </a:t>
            </a:r>
            <a:r>
              <a:rPr sz="1809" spc="13" dirty="0">
                <a:latin typeface="Helvetica"/>
                <a:cs typeface="Helvetica"/>
              </a:rPr>
              <a:t>parameters)</a:t>
            </a:r>
            <a:endParaRPr sz="1809">
              <a:latin typeface="Helvetica"/>
              <a:cs typeface="Helvetica"/>
            </a:endParaRPr>
          </a:p>
          <a:p>
            <a:pPr marL="570970" lvl="1" indent="-299213">
              <a:lnSpc>
                <a:spcPts val="2638"/>
              </a:lnSpc>
              <a:buSzPct val="80392"/>
              <a:buFont typeface="Helvetica"/>
              <a:buChar char="—"/>
              <a:tabLst>
                <a:tab pos="571530" algn="l"/>
                <a:tab pos="3503705" algn="l"/>
              </a:tabLst>
            </a:pPr>
            <a:r>
              <a:rPr sz="2250" i="1" dirty="0">
                <a:latin typeface="STIXGeneral"/>
                <a:cs typeface="STIXGeneral"/>
              </a:rPr>
              <a:t>s</a:t>
            </a:r>
            <a:r>
              <a:rPr sz="2250" dirty="0">
                <a:latin typeface="STIXGeneral"/>
                <a:cs typeface="STIXGeneral"/>
              </a:rPr>
              <a:t>(</a:t>
            </a:r>
            <a:r>
              <a:rPr sz="2250" b="1" dirty="0">
                <a:latin typeface="STIXGeneral"/>
                <a:cs typeface="STIXGeneral"/>
              </a:rPr>
              <a:t>h</a:t>
            </a:r>
            <a:r>
              <a:rPr sz="2382" baseline="29320" dirty="0">
                <a:latin typeface="STIXGeneral"/>
                <a:cs typeface="STIXGeneral"/>
              </a:rPr>
              <a:t>(</a:t>
            </a:r>
            <a:r>
              <a:rPr sz="2382" i="1" baseline="29320" dirty="0">
                <a:latin typeface="STIXGeneral"/>
                <a:cs typeface="STIXGeneral"/>
              </a:rPr>
              <a:t>t</a:t>
            </a:r>
            <a:r>
              <a:rPr sz="2382" baseline="29320" dirty="0">
                <a:latin typeface="STIXGeneral"/>
                <a:cs typeface="STIXGeneral"/>
              </a:rPr>
              <a:t>)</a:t>
            </a:r>
            <a:r>
              <a:rPr sz="2250" dirty="0">
                <a:latin typeface="STIXGeneral"/>
                <a:cs typeface="STIXGeneral"/>
              </a:rPr>
              <a:t>, </a:t>
            </a:r>
            <a:r>
              <a:rPr sz="2250" b="1" dirty="0">
                <a:latin typeface="STIXGeneral"/>
                <a:cs typeface="STIXGeneral"/>
              </a:rPr>
              <a:t>h</a:t>
            </a:r>
            <a:r>
              <a:rPr sz="2382" baseline="29320" dirty="0">
                <a:latin typeface="STIXGeneral"/>
                <a:cs typeface="STIXGeneral"/>
              </a:rPr>
              <a:t>(</a:t>
            </a:r>
            <a:r>
              <a:rPr sz="2382" i="1" baseline="29320" dirty="0">
                <a:latin typeface="STIXGeneral"/>
                <a:cs typeface="STIXGeneral"/>
              </a:rPr>
              <a:t>s</a:t>
            </a:r>
            <a:r>
              <a:rPr sz="2382" baseline="29320" dirty="0">
                <a:latin typeface="STIXGeneral"/>
                <a:cs typeface="STIXGeneral"/>
              </a:rPr>
              <a:t>)</a:t>
            </a:r>
            <a:r>
              <a:rPr sz="2250" dirty="0">
                <a:latin typeface="STIXGeneral"/>
                <a:cs typeface="STIXGeneral"/>
              </a:rPr>
              <a:t>) =</a:t>
            </a:r>
            <a:r>
              <a:rPr sz="2250" spc="-31" dirty="0">
                <a:latin typeface="STIXGeneral"/>
                <a:cs typeface="STIXGeneral"/>
              </a:rPr>
              <a:t> </a:t>
            </a:r>
            <a:r>
              <a:rPr sz="2250" spc="4" dirty="0">
                <a:latin typeface="STIXGeneral"/>
                <a:cs typeface="STIXGeneral"/>
              </a:rPr>
              <a:t>(</a:t>
            </a:r>
            <a:r>
              <a:rPr sz="2250" b="1" spc="4" dirty="0">
                <a:latin typeface="STIXGeneral"/>
                <a:cs typeface="STIXGeneral"/>
              </a:rPr>
              <a:t>h</a:t>
            </a:r>
            <a:r>
              <a:rPr sz="2382" spc="6" baseline="29320" dirty="0">
                <a:latin typeface="STIXGeneral"/>
                <a:cs typeface="STIXGeneral"/>
              </a:rPr>
              <a:t>(</a:t>
            </a:r>
            <a:r>
              <a:rPr sz="2382" i="1" spc="6" baseline="29320" dirty="0">
                <a:latin typeface="STIXGeneral"/>
                <a:cs typeface="STIXGeneral"/>
              </a:rPr>
              <a:t>t</a:t>
            </a:r>
            <a:r>
              <a:rPr sz="2382" spc="6" baseline="29320" dirty="0">
                <a:latin typeface="STIXGeneral"/>
                <a:cs typeface="STIXGeneral"/>
              </a:rPr>
              <a:t>)</a:t>
            </a:r>
            <a:r>
              <a:rPr sz="2250" spc="4" dirty="0">
                <a:latin typeface="STIXGeneral"/>
                <a:cs typeface="STIXGeneral"/>
              </a:rPr>
              <a:t>)</a:t>
            </a:r>
            <a:r>
              <a:rPr sz="2382" i="1" spc="6" baseline="29320" dirty="0">
                <a:latin typeface="STIXGeneral"/>
                <a:cs typeface="STIXGeneral"/>
              </a:rPr>
              <a:t>T</a:t>
            </a:r>
            <a:r>
              <a:rPr sz="2250" i="1" spc="4" dirty="0">
                <a:latin typeface="STIXGeneral"/>
                <a:cs typeface="STIXGeneral"/>
              </a:rPr>
              <a:t>W</a:t>
            </a:r>
            <a:r>
              <a:rPr sz="2250" i="1" spc="-287" dirty="0">
                <a:latin typeface="STIXGeneral"/>
                <a:cs typeface="STIXGeneral"/>
              </a:rPr>
              <a:t> </a:t>
            </a:r>
            <a:r>
              <a:rPr sz="2250" b="1" dirty="0">
                <a:latin typeface="STIXGeneral"/>
                <a:cs typeface="STIXGeneral"/>
              </a:rPr>
              <a:t>h</a:t>
            </a:r>
            <a:r>
              <a:rPr sz="2382" baseline="29320" dirty="0">
                <a:latin typeface="STIXGeneral"/>
                <a:cs typeface="STIXGeneral"/>
              </a:rPr>
              <a:t>(</a:t>
            </a:r>
            <a:r>
              <a:rPr sz="2382" i="1" baseline="29320" dirty="0">
                <a:latin typeface="STIXGeneral"/>
                <a:cs typeface="STIXGeneral"/>
              </a:rPr>
              <a:t>s</a:t>
            </a:r>
            <a:r>
              <a:rPr sz="2382" baseline="29320" dirty="0">
                <a:latin typeface="STIXGeneral"/>
                <a:cs typeface="STIXGeneral"/>
              </a:rPr>
              <a:t>)	</a:t>
            </a:r>
            <a:r>
              <a:rPr sz="1809" spc="13" dirty="0">
                <a:latin typeface="Helvetica"/>
                <a:cs typeface="Helvetica"/>
              </a:rPr>
              <a:t>(learn </a:t>
            </a:r>
            <a:r>
              <a:rPr sz="1809" spc="18" dirty="0">
                <a:latin typeface="Helvetica"/>
                <a:cs typeface="Helvetica"/>
              </a:rPr>
              <a:t>a </a:t>
            </a:r>
            <a:r>
              <a:rPr sz="1809" spc="13" dirty="0">
                <a:latin typeface="Helvetica"/>
                <a:cs typeface="Helvetica"/>
              </a:rPr>
              <a:t>bilinear matrix</a:t>
            </a:r>
            <a:r>
              <a:rPr sz="1809" spc="-22" dirty="0">
                <a:latin typeface="Helvetica"/>
                <a:cs typeface="Helvetica"/>
              </a:rPr>
              <a:t> </a:t>
            </a:r>
            <a:r>
              <a:rPr sz="1809" spc="18" dirty="0">
                <a:latin typeface="Helvetica"/>
                <a:cs typeface="Helvetica"/>
              </a:rPr>
              <a:t>W)</a:t>
            </a:r>
            <a:endParaRPr sz="1809">
              <a:latin typeface="Helvetica"/>
              <a:cs typeface="Helvetica"/>
            </a:endParaRPr>
          </a:p>
          <a:p>
            <a:pPr marL="570970" lvl="1" indent="-299213">
              <a:lnSpc>
                <a:spcPts val="2669"/>
              </a:lnSpc>
              <a:buSzPct val="80392"/>
              <a:buFont typeface="Helvetica"/>
              <a:buChar char="—"/>
              <a:tabLst>
                <a:tab pos="571530" algn="l"/>
                <a:tab pos="4981280" algn="l"/>
              </a:tabLst>
            </a:pPr>
            <a:r>
              <a:rPr sz="2250" i="1" dirty="0">
                <a:latin typeface="STIXGeneral"/>
                <a:cs typeface="STIXGeneral"/>
              </a:rPr>
              <a:t>s</a:t>
            </a:r>
            <a:r>
              <a:rPr sz="2250" dirty="0">
                <a:latin typeface="STIXGeneral"/>
                <a:cs typeface="STIXGeneral"/>
              </a:rPr>
              <a:t>(</a:t>
            </a:r>
            <a:r>
              <a:rPr sz="2250" b="1" dirty="0">
                <a:latin typeface="STIXGeneral"/>
                <a:cs typeface="STIXGeneral"/>
              </a:rPr>
              <a:t>h</a:t>
            </a:r>
            <a:r>
              <a:rPr sz="2382" baseline="29320" dirty="0">
                <a:latin typeface="STIXGeneral"/>
                <a:cs typeface="STIXGeneral"/>
              </a:rPr>
              <a:t>(</a:t>
            </a:r>
            <a:r>
              <a:rPr sz="2382" i="1" baseline="29320" dirty="0">
                <a:latin typeface="STIXGeneral"/>
                <a:cs typeface="STIXGeneral"/>
              </a:rPr>
              <a:t>t</a:t>
            </a:r>
            <a:r>
              <a:rPr sz="2382" baseline="29320" dirty="0">
                <a:latin typeface="STIXGeneral"/>
                <a:cs typeface="STIXGeneral"/>
              </a:rPr>
              <a:t>)</a:t>
            </a:r>
            <a:r>
              <a:rPr sz="2250" dirty="0">
                <a:latin typeface="STIXGeneral"/>
                <a:cs typeface="STIXGeneral"/>
              </a:rPr>
              <a:t>, </a:t>
            </a:r>
            <a:r>
              <a:rPr sz="2250" b="1" dirty="0">
                <a:latin typeface="STIXGeneral"/>
                <a:cs typeface="STIXGeneral"/>
              </a:rPr>
              <a:t>h</a:t>
            </a:r>
            <a:r>
              <a:rPr sz="2382" baseline="29320" dirty="0">
                <a:latin typeface="STIXGeneral"/>
                <a:cs typeface="STIXGeneral"/>
              </a:rPr>
              <a:t>(</a:t>
            </a:r>
            <a:r>
              <a:rPr sz="2382" i="1" baseline="29320" dirty="0">
                <a:latin typeface="STIXGeneral"/>
                <a:cs typeface="STIXGeneral"/>
              </a:rPr>
              <a:t>s</a:t>
            </a:r>
            <a:r>
              <a:rPr sz="2382" baseline="29320" dirty="0">
                <a:latin typeface="STIXGeneral"/>
                <a:cs typeface="STIXGeneral"/>
              </a:rPr>
              <a:t>)</a:t>
            </a:r>
            <a:r>
              <a:rPr sz="2250" dirty="0">
                <a:latin typeface="STIXGeneral"/>
                <a:cs typeface="STIXGeneral"/>
              </a:rPr>
              <a:t>) = </a:t>
            </a:r>
            <a:r>
              <a:rPr sz="2250" b="1" dirty="0">
                <a:latin typeface="STIXGeneral"/>
                <a:cs typeface="STIXGeneral"/>
              </a:rPr>
              <a:t>v</a:t>
            </a:r>
            <a:r>
              <a:rPr sz="2382" i="1" baseline="29320" dirty="0">
                <a:latin typeface="STIXGeneral"/>
                <a:cs typeface="STIXGeneral"/>
              </a:rPr>
              <a:t>T  </a:t>
            </a:r>
            <a:r>
              <a:rPr sz="2250" spc="-4" dirty="0">
                <a:latin typeface="STIXGeneral"/>
                <a:cs typeface="STIXGeneral"/>
              </a:rPr>
              <a:t>tanh(</a:t>
            </a:r>
            <a:r>
              <a:rPr sz="2250" i="1" spc="-4" dirty="0">
                <a:latin typeface="STIXGeneral"/>
                <a:cs typeface="STIXGeneral"/>
              </a:rPr>
              <a:t>W</a:t>
            </a:r>
            <a:r>
              <a:rPr sz="2382" spc="-6" baseline="-20061" dirty="0">
                <a:latin typeface="STIXGeneral"/>
                <a:cs typeface="STIXGeneral"/>
              </a:rPr>
              <a:t>1</a:t>
            </a:r>
            <a:r>
              <a:rPr sz="2250" b="1" spc="-4" dirty="0">
                <a:latin typeface="STIXGeneral"/>
                <a:cs typeface="STIXGeneral"/>
              </a:rPr>
              <a:t>h</a:t>
            </a:r>
            <a:r>
              <a:rPr sz="2382" spc="-6" baseline="29320" dirty="0">
                <a:latin typeface="STIXGeneral"/>
                <a:cs typeface="STIXGeneral"/>
              </a:rPr>
              <a:t>(</a:t>
            </a:r>
            <a:r>
              <a:rPr sz="2382" i="1" spc="-6" baseline="29320" dirty="0">
                <a:latin typeface="STIXGeneral"/>
                <a:cs typeface="STIXGeneral"/>
              </a:rPr>
              <a:t>t</a:t>
            </a:r>
            <a:r>
              <a:rPr sz="2382" spc="-6" baseline="29320" dirty="0">
                <a:latin typeface="STIXGeneral"/>
                <a:cs typeface="STIXGeneral"/>
              </a:rPr>
              <a:t>)</a:t>
            </a:r>
            <a:r>
              <a:rPr sz="2382" spc="-291" baseline="29320" dirty="0">
                <a:latin typeface="STIXGeneral"/>
                <a:cs typeface="STIXGeneral"/>
              </a:rPr>
              <a:t> </a:t>
            </a:r>
            <a:r>
              <a:rPr sz="2250" dirty="0">
                <a:latin typeface="STIXGeneral"/>
                <a:cs typeface="STIXGeneral"/>
              </a:rPr>
              <a:t>+</a:t>
            </a:r>
            <a:r>
              <a:rPr sz="2250" spc="-62" dirty="0">
                <a:latin typeface="STIXGeneral"/>
                <a:cs typeface="STIXGeneral"/>
              </a:rPr>
              <a:t> </a:t>
            </a:r>
            <a:r>
              <a:rPr sz="2250" i="1" spc="-9" dirty="0">
                <a:latin typeface="STIXGeneral"/>
                <a:cs typeface="STIXGeneral"/>
              </a:rPr>
              <a:t>W</a:t>
            </a:r>
            <a:r>
              <a:rPr sz="2382" spc="-13" baseline="-20061" dirty="0">
                <a:latin typeface="STIXGeneral"/>
                <a:cs typeface="STIXGeneral"/>
              </a:rPr>
              <a:t>2</a:t>
            </a:r>
            <a:r>
              <a:rPr sz="2250" b="1" spc="-9" dirty="0">
                <a:latin typeface="STIXGeneral"/>
                <a:cs typeface="STIXGeneral"/>
              </a:rPr>
              <a:t>h</a:t>
            </a:r>
            <a:r>
              <a:rPr sz="2382" spc="-13" baseline="29320" dirty="0">
                <a:latin typeface="STIXGeneral"/>
                <a:cs typeface="STIXGeneral"/>
              </a:rPr>
              <a:t>(</a:t>
            </a:r>
            <a:r>
              <a:rPr sz="2382" i="1" spc="-13" baseline="29320" dirty="0">
                <a:latin typeface="STIXGeneral"/>
                <a:cs typeface="STIXGeneral"/>
              </a:rPr>
              <a:t>s</a:t>
            </a:r>
            <a:r>
              <a:rPr sz="2382" spc="-13" baseline="29320" dirty="0">
                <a:latin typeface="STIXGeneral"/>
                <a:cs typeface="STIXGeneral"/>
              </a:rPr>
              <a:t>)</a:t>
            </a:r>
            <a:r>
              <a:rPr sz="2250" spc="-9" dirty="0">
                <a:latin typeface="STIXGeneral"/>
                <a:cs typeface="STIXGeneral"/>
              </a:rPr>
              <a:t>)	</a:t>
            </a:r>
            <a:r>
              <a:rPr sz="1809" spc="13" dirty="0">
                <a:latin typeface="Helvetica"/>
                <a:cs typeface="Helvetica"/>
              </a:rPr>
              <a:t>concat. hidden</a:t>
            </a:r>
            <a:r>
              <a:rPr sz="1809" spc="-13" dirty="0">
                <a:latin typeface="Helvetica"/>
                <a:cs typeface="Helvetica"/>
              </a:rPr>
              <a:t> </a:t>
            </a:r>
            <a:r>
              <a:rPr sz="1809" spc="13" dirty="0">
                <a:latin typeface="Helvetica"/>
                <a:cs typeface="Helvetica"/>
              </a:rPr>
              <a:t>states</a:t>
            </a:r>
            <a:endParaRPr sz="1809">
              <a:latin typeface="Helvetica"/>
              <a:cs typeface="Helvetica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4DA0AC8E-D3D3-C149-A7B8-C99FA79D3CC9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56D842A4-E191-EB42-8917-2AB7B7CEC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0581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233190"/>
            <a:ext cx="3457015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Sel</a:t>
            </a:r>
            <a:r>
              <a:rPr spc="-4" dirty="0"/>
              <a:t>f</a:t>
            </a:r>
            <a:r>
              <a:rPr dirty="0"/>
              <a:t>-A</a:t>
            </a:r>
            <a:r>
              <a:rPr spc="-4" dirty="0"/>
              <a:t>tt</a:t>
            </a:r>
            <a:r>
              <a:rPr dirty="0"/>
              <a:t>en</a:t>
            </a:r>
            <a:r>
              <a:rPr spc="-4" dirty="0"/>
              <a:t>t</a:t>
            </a:r>
            <a:r>
              <a:rPr dirty="0"/>
              <a:t>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9236" y="1396708"/>
            <a:ext cx="7390279" cy="4727395"/>
          </a:xfrm>
          <a:prstGeom prst="rect">
            <a:avLst/>
          </a:prstGeom>
        </p:spPr>
        <p:txBody>
          <a:bodyPr vert="horz" wrap="square" lIns="0" tIns="37540" rIns="0" bIns="0" rtlCol="0">
            <a:spAutoFit/>
          </a:bodyPr>
          <a:lstStyle/>
          <a:p>
            <a:pPr marL="11206">
              <a:spcBef>
                <a:spcPts val="296"/>
              </a:spcBef>
            </a:pPr>
            <a:r>
              <a:rPr sz="2030" spc="4" dirty="0">
                <a:solidFill>
                  <a:srgbClr val="C71B00"/>
                </a:solidFill>
                <a:latin typeface="Helvetica"/>
                <a:cs typeface="Helvetica"/>
              </a:rPr>
              <a:t>Attention </a:t>
            </a:r>
            <a:r>
              <a:rPr sz="2030" spc="9" dirty="0">
                <a:solidFill>
                  <a:srgbClr val="C71B00"/>
                </a:solidFill>
                <a:latin typeface="Helvetica"/>
                <a:cs typeface="Helvetica"/>
              </a:rPr>
              <a:t>so </a:t>
            </a:r>
            <a:r>
              <a:rPr sz="2030" spc="4" dirty="0">
                <a:solidFill>
                  <a:srgbClr val="C71B00"/>
                </a:solidFill>
                <a:latin typeface="Helvetica"/>
                <a:cs typeface="Helvetica"/>
              </a:rPr>
              <a:t>far (in </a:t>
            </a:r>
            <a:r>
              <a:rPr sz="2030" spc="9" dirty="0">
                <a:solidFill>
                  <a:srgbClr val="C71B00"/>
                </a:solidFill>
                <a:latin typeface="Helvetica"/>
                <a:cs typeface="Helvetica"/>
              </a:rPr>
              <a:t>seq2seq</a:t>
            </a:r>
            <a:r>
              <a:rPr sz="2030" spc="-4" dirty="0">
                <a:solidFill>
                  <a:srgbClr val="C71B00"/>
                </a:solidFill>
                <a:latin typeface="Helvetica"/>
                <a:cs typeface="Helvetica"/>
              </a:rPr>
              <a:t> </a:t>
            </a:r>
            <a:r>
              <a:rPr sz="2030" spc="4" dirty="0">
                <a:solidFill>
                  <a:srgbClr val="C71B00"/>
                </a:solidFill>
                <a:latin typeface="Helvetica"/>
                <a:cs typeface="Helvetica"/>
              </a:rPr>
              <a:t>architectures):</a:t>
            </a:r>
            <a:endParaRPr sz="2030">
              <a:latin typeface="Helvetica"/>
              <a:cs typeface="Helvetica"/>
            </a:endParaRPr>
          </a:p>
          <a:p>
            <a:pPr marL="224130" marR="90772">
              <a:lnSpc>
                <a:spcPct val="99600"/>
              </a:lnSpc>
              <a:spcBef>
                <a:spcPts val="221"/>
              </a:spcBef>
            </a:pPr>
            <a:r>
              <a:rPr sz="2030" spc="4" dirty="0">
                <a:latin typeface="Helvetica"/>
                <a:cs typeface="Helvetica"/>
              </a:rPr>
              <a:t>In the </a:t>
            </a:r>
            <a:r>
              <a:rPr sz="2030" i="1" spc="9" dirty="0">
                <a:latin typeface="Helvetica"/>
                <a:cs typeface="Helvetica"/>
              </a:rPr>
              <a:t>decoder </a:t>
            </a:r>
            <a:r>
              <a:rPr sz="2030" spc="4" dirty="0">
                <a:latin typeface="Helvetica"/>
                <a:cs typeface="Helvetica"/>
              </a:rPr>
              <a:t>(which </a:t>
            </a:r>
            <a:r>
              <a:rPr sz="2030" spc="9" dirty="0">
                <a:latin typeface="Helvetica"/>
                <a:cs typeface="Helvetica"/>
              </a:rPr>
              <a:t>has access </a:t>
            </a:r>
            <a:r>
              <a:rPr sz="2030" spc="4" dirty="0">
                <a:latin typeface="Helvetica"/>
                <a:cs typeface="Helvetica"/>
              </a:rPr>
              <a:t>to the complete input  </a:t>
            </a:r>
            <a:r>
              <a:rPr sz="2030" spc="9" dirty="0">
                <a:latin typeface="Helvetica"/>
                <a:cs typeface="Helvetica"/>
              </a:rPr>
              <a:t>sequence), compute </a:t>
            </a:r>
            <a:r>
              <a:rPr sz="2030" spc="4" dirty="0">
                <a:latin typeface="Helvetica"/>
                <a:cs typeface="Helvetica"/>
              </a:rPr>
              <a:t>attention weights over </a:t>
            </a:r>
            <a:r>
              <a:rPr sz="2030" i="1" spc="9" dirty="0">
                <a:latin typeface="Helvetica"/>
                <a:cs typeface="Helvetica"/>
              </a:rPr>
              <a:t>encoder </a:t>
            </a:r>
            <a:r>
              <a:rPr sz="2030" spc="4" dirty="0">
                <a:latin typeface="Helvetica"/>
                <a:cs typeface="Helvetica"/>
              </a:rPr>
              <a:t>positions  that </a:t>
            </a:r>
            <a:r>
              <a:rPr sz="2030" spc="9" dirty="0">
                <a:latin typeface="Helvetica"/>
                <a:cs typeface="Helvetica"/>
              </a:rPr>
              <a:t>depend on each decoder</a:t>
            </a:r>
            <a:r>
              <a:rPr sz="2030" spc="-18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position</a:t>
            </a:r>
            <a:endParaRPr sz="2030">
              <a:latin typeface="Helvetica"/>
              <a:cs typeface="Helvetica"/>
            </a:endParaRPr>
          </a:p>
          <a:p>
            <a:pPr>
              <a:spcBef>
                <a:spcPts val="18"/>
              </a:spcBef>
            </a:pPr>
            <a:endParaRPr sz="2162">
              <a:latin typeface="Times New Roman"/>
              <a:cs typeface="Times New Roman"/>
            </a:endParaRPr>
          </a:p>
          <a:p>
            <a:pPr marL="11206">
              <a:spcBef>
                <a:spcPts val="4"/>
              </a:spcBef>
            </a:pPr>
            <a:r>
              <a:rPr sz="2030" spc="4" dirty="0">
                <a:solidFill>
                  <a:srgbClr val="C71B00"/>
                </a:solidFill>
                <a:latin typeface="Helvetica"/>
                <a:cs typeface="Helvetica"/>
              </a:rPr>
              <a:t>Self-attention:</a:t>
            </a:r>
            <a:endParaRPr sz="2030">
              <a:latin typeface="Helvetica"/>
              <a:cs typeface="Helvetica"/>
            </a:endParaRPr>
          </a:p>
          <a:p>
            <a:pPr marL="224130">
              <a:spcBef>
                <a:spcPts val="212"/>
              </a:spcBef>
            </a:pPr>
            <a:r>
              <a:rPr sz="2030" spc="4" dirty="0">
                <a:latin typeface="Helvetica"/>
                <a:cs typeface="Helvetica"/>
              </a:rPr>
              <a:t>If the </a:t>
            </a:r>
            <a:r>
              <a:rPr sz="2030" i="1" spc="9" dirty="0">
                <a:latin typeface="Helvetica"/>
                <a:cs typeface="Helvetica"/>
              </a:rPr>
              <a:t>encoder </a:t>
            </a:r>
            <a:r>
              <a:rPr sz="2030" spc="9" dirty="0">
                <a:latin typeface="Helvetica"/>
                <a:cs typeface="Helvetica"/>
              </a:rPr>
              <a:t>has access </a:t>
            </a:r>
            <a:r>
              <a:rPr sz="2030" spc="4" dirty="0">
                <a:latin typeface="Helvetica"/>
                <a:cs typeface="Helvetica"/>
              </a:rPr>
              <a:t>to the complete input</a:t>
            </a:r>
            <a:r>
              <a:rPr sz="2030" spc="-22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sequence,</a:t>
            </a:r>
            <a:endParaRPr sz="2030">
              <a:latin typeface="Helvetica"/>
              <a:cs typeface="Helvetica"/>
            </a:endParaRPr>
          </a:p>
          <a:p>
            <a:pPr marL="224130" marR="4483">
              <a:lnSpc>
                <a:spcPct val="101400"/>
              </a:lnSpc>
            </a:pPr>
            <a:r>
              <a:rPr sz="2030" spc="9" dirty="0">
                <a:latin typeface="Helvetica"/>
                <a:cs typeface="Helvetica"/>
              </a:rPr>
              <a:t>we can </a:t>
            </a:r>
            <a:r>
              <a:rPr sz="2030" spc="4" dirty="0">
                <a:latin typeface="Helvetica"/>
                <a:cs typeface="Helvetica"/>
              </a:rPr>
              <a:t>also </a:t>
            </a:r>
            <a:r>
              <a:rPr sz="2030" spc="9" dirty="0">
                <a:latin typeface="Helvetica"/>
                <a:cs typeface="Helvetica"/>
              </a:rPr>
              <a:t>compute </a:t>
            </a:r>
            <a:r>
              <a:rPr sz="2030" spc="4" dirty="0">
                <a:latin typeface="Helvetica"/>
                <a:cs typeface="Helvetica"/>
              </a:rPr>
              <a:t>attention weights over </a:t>
            </a:r>
            <a:r>
              <a:rPr sz="2030" i="1" spc="9" dirty="0">
                <a:latin typeface="Helvetica"/>
                <a:cs typeface="Helvetica"/>
              </a:rPr>
              <a:t>encoder </a:t>
            </a:r>
            <a:r>
              <a:rPr sz="2030" spc="4" dirty="0">
                <a:latin typeface="Helvetica"/>
                <a:cs typeface="Helvetica"/>
              </a:rPr>
              <a:t>positions  that </a:t>
            </a:r>
            <a:r>
              <a:rPr sz="2030" spc="9" dirty="0">
                <a:latin typeface="Helvetica"/>
                <a:cs typeface="Helvetica"/>
              </a:rPr>
              <a:t>depend on each </a:t>
            </a:r>
            <a:r>
              <a:rPr sz="2030" i="1" spc="9" dirty="0">
                <a:latin typeface="Helvetica"/>
                <a:cs typeface="Helvetica"/>
              </a:rPr>
              <a:t>encoder</a:t>
            </a:r>
            <a:r>
              <a:rPr sz="2030" i="1" spc="-26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position</a:t>
            </a:r>
            <a:endParaRPr sz="2030">
              <a:latin typeface="Helvetica"/>
              <a:cs typeface="Helvetica"/>
            </a:endParaRPr>
          </a:p>
          <a:p>
            <a:pPr marL="1075822">
              <a:lnSpc>
                <a:spcPts val="2356"/>
              </a:lnSpc>
            </a:pPr>
            <a:r>
              <a:rPr sz="2030" i="1" spc="4" dirty="0">
                <a:solidFill>
                  <a:srgbClr val="C71B00"/>
                </a:solidFill>
                <a:latin typeface="Georgia"/>
                <a:cs typeface="Georgia"/>
              </a:rPr>
              <a:t>self-attention:</a:t>
            </a:r>
            <a:endParaRPr sz="2030">
              <a:latin typeface="Georgia"/>
              <a:cs typeface="Georgia"/>
            </a:endParaRPr>
          </a:p>
          <a:p>
            <a:pPr marL="1367191">
              <a:lnSpc>
                <a:spcPts val="2118"/>
              </a:lnSpc>
            </a:pPr>
            <a:r>
              <a:rPr sz="2030" b="1" i="1" spc="4" dirty="0">
                <a:solidFill>
                  <a:srgbClr val="C71B00"/>
                </a:solidFill>
                <a:latin typeface="Georgia-BoldItalic"/>
                <a:cs typeface="Georgia-BoldItalic"/>
              </a:rPr>
              <a:t>encoder</a:t>
            </a:r>
            <a:endParaRPr sz="2030">
              <a:latin typeface="Georgia-BoldItalic"/>
              <a:cs typeface="Georgia-BoldItalic"/>
            </a:endParaRPr>
          </a:p>
          <a:p>
            <a:pPr marL="190510">
              <a:lnSpc>
                <a:spcPts val="2144"/>
              </a:lnSpc>
            </a:pPr>
            <a:r>
              <a:rPr sz="2030" spc="9" dirty="0">
                <a:latin typeface="Georgia"/>
                <a:cs typeface="Georgia"/>
              </a:rPr>
              <a:t>For each </a:t>
            </a:r>
            <a:r>
              <a:rPr sz="2030" i="1" spc="4" dirty="0">
                <a:latin typeface="Georgia"/>
                <a:cs typeface="Georgia"/>
              </a:rPr>
              <a:t>decoder </a:t>
            </a:r>
            <a:r>
              <a:rPr sz="2030" spc="4" dirty="0">
                <a:latin typeface="Georgia"/>
                <a:cs typeface="Georgia"/>
              </a:rPr>
              <a:t>position</a:t>
            </a:r>
            <a:r>
              <a:rPr sz="2030" spc="-22" dirty="0">
                <a:latin typeface="Georgia"/>
                <a:cs typeface="Georgia"/>
              </a:rPr>
              <a:t> </a:t>
            </a:r>
            <a:r>
              <a:rPr sz="2030" i="1" spc="4" dirty="0">
                <a:latin typeface="Georgia"/>
                <a:cs typeface="Georgia"/>
              </a:rPr>
              <a:t>t</a:t>
            </a:r>
            <a:r>
              <a:rPr sz="2030" spc="4" dirty="0">
                <a:latin typeface="Georgia"/>
                <a:cs typeface="Georgia"/>
              </a:rPr>
              <a:t>,</a:t>
            </a:r>
            <a:endParaRPr sz="2030">
              <a:latin typeface="Georgia"/>
              <a:cs typeface="Georgia"/>
            </a:endParaRPr>
          </a:p>
          <a:p>
            <a:pPr marL="378219" marR="216845">
              <a:lnSpc>
                <a:spcPct val="101400"/>
              </a:lnSpc>
              <a:spcBef>
                <a:spcPts val="176"/>
              </a:spcBef>
            </a:pPr>
            <a:r>
              <a:rPr sz="2030" spc="9" dirty="0">
                <a:latin typeface="Georgia"/>
                <a:cs typeface="Georgia"/>
              </a:rPr>
              <a:t>compute an </a:t>
            </a:r>
            <a:r>
              <a:rPr sz="2030" spc="4" dirty="0">
                <a:latin typeface="Georgia"/>
                <a:cs typeface="Georgia"/>
              </a:rPr>
              <a:t>attention weight for </a:t>
            </a:r>
            <a:r>
              <a:rPr sz="2030" spc="9" dirty="0">
                <a:latin typeface="Georgia"/>
                <a:cs typeface="Georgia"/>
              </a:rPr>
              <a:t>each </a:t>
            </a:r>
            <a:r>
              <a:rPr sz="2030" i="1" spc="9" dirty="0">
                <a:latin typeface="Georgia"/>
                <a:cs typeface="Georgia"/>
              </a:rPr>
              <a:t>encoder </a:t>
            </a:r>
            <a:r>
              <a:rPr sz="2030" spc="4" dirty="0">
                <a:latin typeface="Georgia"/>
                <a:cs typeface="Georgia"/>
              </a:rPr>
              <a:t>position </a:t>
            </a:r>
            <a:r>
              <a:rPr sz="2030" i="1" spc="4" dirty="0">
                <a:latin typeface="Georgia"/>
                <a:cs typeface="Georgia"/>
              </a:rPr>
              <a:t>s  </a:t>
            </a:r>
            <a:r>
              <a:rPr sz="2030" spc="4" dirty="0">
                <a:latin typeface="Georgia"/>
                <a:cs typeface="Georgia"/>
              </a:rPr>
              <a:t>renormalize these weights (that </a:t>
            </a:r>
            <a:r>
              <a:rPr sz="2030" spc="9" dirty="0">
                <a:latin typeface="Georgia"/>
                <a:cs typeface="Georgia"/>
              </a:rPr>
              <a:t>depend on </a:t>
            </a:r>
            <a:r>
              <a:rPr sz="2030" i="1" spc="4" dirty="0">
                <a:latin typeface="Georgia"/>
                <a:cs typeface="Georgia"/>
              </a:rPr>
              <a:t>t</a:t>
            </a:r>
            <a:r>
              <a:rPr sz="2030" spc="4" dirty="0">
                <a:latin typeface="Georgia"/>
                <a:cs typeface="Georgia"/>
              </a:rPr>
              <a:t>) </a:t>
            </a:r>
            <a:r>
              <a:rPr sz="2030" spc="9" dirty="0">
                <a:latin typeface="Georgia"/>
                <a:cs typeface="Georgia"/>
              </a:rPr>
              <a:t>w/ </a:t>
            </a:r>
            <a:r>
              <a:rPr sz="2030" spc="4" dirty="0">
                <a:latin typeface="Georgia"/>
                <a:cs typeface="Georgia"/>
              </a:rPr>
              <a:t>softmax  to obtain </a:t>
            </a:r>
            <a:r>
              <a:rPr sz="2030" spc="9" dirty="0">
                <a:latin typeface="Georgia"/>
                <a:cs typeface="Georgia"/>
              </a:rPr>
              <a:t>a new </a:t>
            </a:r>
            <a:r>
              <a:rPr sz="2030" spc="4" dirty="0">
                <a:latin typeface="Georgia"/>
                <a:cs typeface="Georgia"/>
              </a:rPr>
              <a:t>weighted avg. of the input sequence</a:t>
            </a:r>
            <a:r>
              <a:rPr sz="2030" spc="40" dirty="0">
                <a:latin typeface="Georgia"/>
                <a:cs typeface="Georgia"/>
              </a:rPr>
              <a:t> </a:t>
            </a:r>
            <a:r>
              <a:rPr sz="2030" spc="4" dirty="0">
                <a:latin typeface="Georgia"/>
                <a:cs typeface="Georgia"/>
              </a:rPr>
              <a:t>vectors</a:t>
            </a:r>
            <a:endParaRPr sz="203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67273" y="4960563"/>
            <a:ext cx="975773" cy="71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700"/>
              </a:lnSpc>
            </a:pPr>
            <a:fld id="{81D60167-4931-47E6-BA6A-407CBD079E47}" type="slidenum">
              <a:rPr lang="en-DE" spc="-5" smtClean="0"/>
              <a:pPr marL="38100">
                <a:lnSpc>
                  <a:spcPts val="1700"/>
                </a:lnSpc>
              </a:pPr>
              <a:t>51</a:t>
            </a:fld>
            <a:endParaRPr spc="-4" dirty="0"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AA48B39C-C6FF-B548-AA0F-6B2F68B089A2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DAEE859-A471-F444-9277-77AC8D92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4780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965" y="262613"/>
            <a:ext cx="3393701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Sel</a:t>
            </a:r>
            <a:r>
              <a:rPr spc="-4" dirty="0"/>
              <a:t>f</a:t>
            </a:r>
            <a:r>
              <a:rPr dirty="0"/>
              <a:t>-a</a:t>
            </a:r>
            <a:r>
              <a:rPr spc="-4" dirty="0"/>
              <a:t>tt</a:t>
            </a:r>
            <a:r>
              <a:rPr dirty="0"/>
              <a:t>en</a:t>
            </a:r>
            <a:r>
              <a:rPr spc="-4" dirty="0"/>
              <a:t>t</a:t>
            </a:r>
            <a:r>
              <a:rPr dirty="0"/>
              <a:t>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41361" y="4087871"/>
            <a:ext cx="904315" cy="32597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2030" spc="4" dirty="0">
                <a:latin typeface="Helvetica"/>
                <a:cs typeface="Helvetica"/>
              </a:rPr>
              <a:t>naively:</a:t>
            </a:r>
            <a:endParaRPr sz="203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5296" y="1420871"/>
            <a:ext cx="7162240" cy="239972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5129" marR="964878">
              <a:lnSpc>
                <a:spcPts val="2559"/>
              </a:lnSpc>
              <a:spcBef>
                <a:spcPts val="88"/>
              </a:spcBef>
            </a:pPr>
            <a:r>
              <a:rPr sz="2030" spc="4" dirty="0">
                <a:latin typeface="Helvetica"/>
                <a:cs typeface="Helvetica"/>
              </a:rPr>
              <a:t>Given </a:t>
            </a:r>
            <a:r>
              <a:rPr sz="2030" i="1" spc="9" dirty="0">
                <a:latin typeface="Helvetica"/>
                <a:cs typeface="Helvetica"/>
              </a:rPr>
              <a:t>T </a:t>
            </a:r>
            <a:r>
              <a:rPr sz="2030" i="1" spc="4" dirty="0">
                <a:latin typeface="Helvetica"/>
                <a:cs typeface="Helvetica"/>
              </a:rPr>
              <a:t>k</a:t>
            </a:r>
            <a:r>
              <a:rPr sz="2030" spc="4" dirty="0">
                <a:latin typeface="Helvetica"/>
                <a:cs typeface="Helvetica"/>
              </a:rPr>
              <a:t>-dimensional </a:t>
            </a:r>
            <a:r>
              <a:rPr sz="2030" i="1" spc="4" dirty="0">
                <a:latin typeface="Helvetica"/>
                <a:cs typeface="Helvetica"/>
              </a:rPr>
              <a:t>input </a:t>
            </a:r>
            <a:r>
              <a:rPr sz="2030" spc="4" dirty="0">
                <a:latin typeface="Helvetica"/>
                <a:cs typeface="Helvetica"/>
              </a:rPr>
              <a:t>vectors </a:t>
            </a:r>
            <a:r>
              <a:rPr sz="2030" b="1" dirty="0">
                <a:latin typeface="Times New Roman"/>
                <a:cs typeface="Times New Roman"/>
              </a:rPr>
              <a:t>x</a:t>
            </a:r>
            <a:r>
              <a:rPr sz="2052" baseline="17921" dirty="0">
                <a:latin typeface="Times New Roman"/>
                <a:cs typeface="Times New Roman"/>
              </a:rPr>
              <a:t>(1)</a:t>
            </a:r>
            <a:r>
              <a:rPr sz="2030" dirty="0">
                <a:latin typeface="Times New Roman"/>
                <a:cs typeface="Times New Roman"/>
              </a:rPr>
              <a:t>…</a:t>
            </a:r>
            <a:r>
              <a:rPr sz="2030" b="1" dirty="0">
                <a:latin typeface="Times New Roman"/>
                <a:cs typeface="Times New Roman"/>
              </a:rPr>
              <a:t>x</a:t>
            </a:r>
            <a:r>
              <a:rPr sz="2052" baseline="17921" dirty="0">
                <a:latin typeface="Times New Roman"/>
                <a:cs typeface="Times New Roman"/>
              </a:rPr>
              <a:t>(i)</a:t>
            </a:r>
            <a:r>
              <a:rPr sz="2030" dirty="0">
                <a:latin typeface="Times New Roman"/>
                <a:cs typeface="Times New Roman"/>
              </a:rPr>
              <a:t>…</a:t>
            </a:r>
            <a:r>
              <a:rPr sz="2030" b="1" dirty="0">
                <a:latin typeface="Times New Roman"/>
                <a:cs typeface="Times New Roman"/>
              </a:rPr>
              <a:t>x</a:t>
            </a:r>
            <a:r>
              <a:rPr sz="2052" baseline="17921" dirty="0">
                <a:latin typeface="Times New Roman"/>
                <a:cs typeface="Times New Roman"/>
              </a:rPr>
              <a:t>(T)</a:t>
            </a:r>
            <a:r>
              <a:rPr sz="2030" dirty="0">
                <a:latin typeface="Helvetica"/>
                <a:cs typeface="Helvetica"/>
              </a:rPr>
              <a:t>,  </a:t>
            </a:r>
            <a:r>
              <a:rPr sz="2030" spc="9" dirty="0">
                <a:latin typeface="Helvetica"/>
                <a:cs typeface="Helvetica"/>
              </a:rPr>
              <a:t>compute </a:t>
            </a:r>
            <a:r>
              <a:rPr sz="2030" i="1" spc="9" dirty="0">
                <a:latin typeface="Helvetica"/>
                <a:cs typeface="Helvetica"/>
              </a:rPr>
              <a:t>T </a:t>
            </a:r>
            <a:r>
              <a:rPr sz="2030" i="1" spc="4" dirty="0">
                <a:latin typeface="Helvetica"/>
                <a:cs typeface="Helvetica"/>
              </a:rPr>
              <a:t>k-</a:t>
            </a:r>
            <a:r>
              <a:rPr sz="2030" spc="4" dirty="0">
                <a:latin typeface="Helvetica"/>
                <a:cs typeface="Helvetica"/>
              </a:rPr>
              <a:t>dimensional </a:t>
            </a:r>
            <a:r>
              <a:rPr sz="2030" i="1" spc="4" dirty="0">
                <a:latin typeface="Helvetica"/>
                <a:cs typeface="Helvetica"/>
              </a:rPr>
              <a:t>output </a:t>
            </a:r>
            <a:r>
              <a:rPr sz="2030" spc="4" dirty="0">
                <a:latin typeface="Helvetica"/>
                <a:cs typeface="Helvetica"/>
              </a:rPr>
              <a:t>vectors </a:t>
            </a:r>
            <a:r>
              <a:rPr sz="2030" b="1" dirty="0">
                <a:latin typeface="Times New Roman"/>
                <a:cs typeface="Times New Roman"/>
              </a:rPr>
              <a:t>y</a:t>
            </a:r>
            <a:r>
              <a:rPr sz="2052" baseline="17921" dirty="0">
                <a:latin typeface="Times New Roman"/>
                <a:cs typeface="Times New Roman"/>
              </a:rPr>
              <a:t>(1)</a:t>
            </a:r>
            <a:r>
              <a:rPr sz="2030" dirty="0">
                <a:latin typeface="Times New Roman"/>
                <a:cs typeface="Times New Roman"/>
              </a:rPr>
              <a:t>…</a:t>
            </a:r>
            <a:r>
              <a:rPr sz="2030" b="1" dirty="0">
                <a:latin typeface="Times New Roman"/>
                <a:cs typeface="Times New Roman"/>
              </a:rPr>
              <a:t>y</a:t>
            </a:r>
            <a:r>
              <a:rPr sz="2052" baseline="17921" dirty="0">
                <a:latin typeface="Times New Roman"/>
                <a:cs typeface="Times New Roman"/>
              </a:rPr>
              <a:t>(i)</a:t>
            </a:r>
            <a:r>
              <a:rPr sz="2030" dirty="0">
                <a:latin typeface="Times New Roman"/>
                <a:cs typeface="Times New Roman"/>
              </a:rPr>
              <a:t>…</a:t>
            </a:r>
            <a:r>
              <a:rPr sz="2030" b="1" dirty="0">
                <a:latin typeface="Times New Roman"/>
                <a:cs typeface="Times New Roman"/>
              </a:rPr>
              <a:t>y</a:t>
            </a:r>
            <a:r>
              <a:rPr sz="2052" baseline="17921" dirty="0">
                <a:latin typeface="Times New Roman"/>
                <a:cs typeface="Times New Roman"/>
              </a:rPr>
              <a:t>(T)</a:t>
            </a:r>
            <a:endParaRPr sz="2052" baseline="17921">
              <a:latin typeface="Times New Roman"/>
              <a:cs typeface="Times New Roman"/>
            </a:endParaRPr>
          </a:p>
          <a:p>
            <a:pPr marL="15129">
              <a:lnSpc>
                <a:spcPts val="2365"/>
              </a:lnSpc>
            </a:pPr>
            <a:r>
              <a:rPr sz="2030" spc="9" dirty="0">
                <a:latin typeface="Helvetica"/>
                <a:cs typeface="Helvetica"/>
              </a:rPr>
              <a:t>where each </a:t>
            </a:r>
            <a:r>
              <a:rPr sz="2030" b="1" dirty="0">
                <a:latin typeface="Times New Roman"/>
                <a:cs typeface="Times New Roman"/>
              </a:rPr>
              <a:t>y</a:t>
            </a:r>
            <a:r>
              <a:rPr sz="2052" baseline="17921" dirty="0">
                <a:latin typeface="Times New Roman"/>
                <a:cs typeface="Times New Roman"/>
              </a:rPr>
              <a:t>(i) </a:t>
            </a:r>
            <a:r>
              <a:rPr sz="2030" spc="4" dirty="0">
                <a:latin typeface="Helvetica"/>
                <a:cs typeface="Helvetica"/>
              </a:rPr>
              <a:t>is </a:t>
            </a:r>
            <a:r>
              <a:rPr sz="2030" spc="9" dirty="0">
                <a:latin typeface="Helvetica"/>
                <a:cs typeface="Helvetica"/>
              </a:rPr>
              <a:t>a </a:t>
            </a:r>
            <a:r>
              <a:rPr sz="2030" spc="4" dirty="0">
                <a:latin typeface="Helvetica"/>
                <a:cs typeface="Helvetica"/>
              </a:rPr>
              <a:t>weighted </a:t>
            </a:r>
            <a:r>
              <a:rPr sz="2030" spc="9" dirty="0">
                <a:latin typeface="Helvetica"/>
                <a:cs typeface="Helvetica"/>
              </a:rPr>
              <a:t>average </a:t>
            </a:r>
            <a:r>
              <a:rPr sz="2030" spc="4" dirty="0">
                <a:latin typeface="Helvetica"/>
                <a:cs typeface="Helvetica"/>
              </a:rPr>
              <a:t>of the input vectors,</a:t>
            </a:r>
            <a:r>
              <a:rPr sz="2030" spc="35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and</a:t>
            </a:r>
            <a:endParaRPr sz="2030">
              <a:latin typeface="Helvetica"/>
              <a:cs typeface="Helvetica"/>
            </a:endParaRPr>
          </a:p>
          <a:p>
            <a:pPr marL="15129">
              <a:spcBef>
                <a:spcPts val="124"/>
              </a:spcBef>
              <a:tabLst>
                <a:tab pos="2597102" algn="l"/>
              </a:tabLst>
            </a:pPr>
            <a:r>
              <a:rPr sz="2030" spc="9" dirty="0">
                <a:latin typeface="Helvetica"/>
                <a:cs typeface="Helvetica"/>
              </a:rPr>
              <a:t>where </a:t>
            </a:r>
            <a:r>
              <a:rPr sz="2030" spc="4" dirty="0">
                <a:latin typeface="Helvetica"/>
                <a:cs typeface="Helvetica"/>
              </a:rPr>
              <a:t>the</a:t>
            </a:r>
            <a:r>
              <a:rPr sz="2030" spc="18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weights</a:t>
            </a:r>
            <a:r>
              <a:rPr sz="2030" spc="9" dirty="0">
                <a:latin typeface="Helvetica"/>
                <a:cs typeface="Helvetica"/>
              </a:rPr>
              <a:t> </a:t>
            </a:r>
            <a:r>
              <a:rPr sz="2030" i="1" dirty="0">
                <a:latin typeface="Times New Roman"/>
                <a:cs typeface="Times New Roman"/>
              </a:rPr>
              <a:t>w</a:t>
            </a:r>
            <a:r>
              <a:rPr sz="2052" i="1" baseline="-7168" dirty="0">
                <a:latin typeface="Times New Roman"/>
                <a:cs typeface="Times New Roman"/>
              </a:rPr>
              <a:t>ij	</a:t>
            </a:r>
            <a:r>
              <a:rPr sz="2030" spc="4" dirty="0">
                <a:latin typeface="Helvetica"/>
                <a:cs typeface="Helvetica"/>
              </a:rPr>
              <a:t>depend on </a:t>
            </a:r>
            <a:r>
              <a:rPr sz="2030" b="1" dirty="0">
                <a:latin typeface="Times New Roman"/>
                <a:cs typeface="Times New Roman"/>
              </a:rPr>
              <a:t>y</a:t>
            </a:r>
            <a:r>
              <a:rPr sz="2052" baseline="17921" dirty="0">
                <a:latin typeface="Times New Roman"/>
                <a:cs typeface="Times New Roman"/>
              </a:rPr>
              <a:t>(i) </a:t>
            </a:r>
            <a:r>
              <a:rPr sz="2030" spc="4" dirty="0">
                <a:latin typeface="Helvetica"/>
                <a:cs typeface="Helvetica"/>
              </a:rPr>
              <a:t>and</a:t>
            </a:r>
            <a:r>
              <a:rPr sz="2030" spc="-9" dirty="0">
                <a:latin typeface="Helvetica"/>
                <a:cs typeface="Helvetica"/>
              </a:rPr>
              <a:t> </a:t>
            </a:r>
            <a:r>
              <a:rPr sz="2030" b="1" dirty="0">
                <a:latin typeface="Times New Roman"/>
                <a:cs typeface="Times New Roman"/>
              </a:rPr>
              <a:t>x</a:t>
            </a:r>
            <a:r>
              <a:rPr sz="2052" baseline="17921" dirty="0">
                <a:latin typeface="Times New Roman"/>
                <a:cs typeface="Times New Roman"/>
              </a:rPr>
              <a:t>(j)</a:t>
            </a:r>
            <a:endParaRPr sz="2052" baseline="17921">
              <a:latin typeface="Times New Roman"/>
              <a:cs typeface="Times New Roman"/>
            </a:endParaRPr>
          </a:p>
          <a:p>
            <a:pPr marL="11206">
              <a:spcBef>
                <a:spcPts val="1575"/>
              </a:spcBef>
              <a:tabLst>
                <a:tab pos="870743" algn="l"/>
                <a:tab pos="1422663" algn="l"/>
              </a:tabLst>
            </a:pPr>
            <a:r>
              <a:rPr sz="3772" b="1" baseline="-20467" dirty="0">
                <a:latin typeface="STIXGeneral"/>
                <a:cs typeface="STIXGeneral"/>
              </a:rPr>
              <a:t>y</a:t>
            </a:r>
            <a:r>
              <a:rPr sz="1809" dirty="0">
                <a:latin typeface="STIXGeneral"/>
                <a:cs typeface="STIXGeneral"/>
              </a:rPr>
              <a:t>(</a:t>
            </a:r>
            <a:r>
              <a:rPr sz="1809" i="1" dirty="0">
                <a:latin typeface="STIXGeneral"/>
                <a:cs typeface="STIXGeneral"/>
              </a:rPr>
              <a:t>i</a:t>
            </a:r>
            <a:r>
              <a:rPr sz="1809" dirty="0">
                <a:latin typeface="STIXGeneral"/>
                <a:cs typeface="STIXGeneral"/>
              </a:rPr>
              <a:t>)</a:t>
            </a:r>
            <a:r>
              <a:rPr sz="1809" spc="256" dirty="0">
                <a:latin typeface="STIXGeneral"/>
                <a:cs typeface="STIXGeneral"/>
              </a:rPr>
              <a:t> </a:t>
            </a:r>
            <a:r>
              <a:rPr sz="3772" spc="26" baseline="-20467" dirty="0">
                <a:latin typeface="STIXGeneral"/>
                <a:cs typeface="STIXGeneral"/>
              </a:rPr>
              <a:t>=	</a:t>
            </a:r>
            <a:r>
              <a:rPr sz="3772" spc="59" baseline="-49707" dirty="0">
                <a:latin typeface="STIXSizeOneSym"/>
                <a:cs typeface="STIXSizeOneSym"/>
              </a:rPr>
              <a:t>∑	</a:t>
            </a:r>
            <a:r>
              <a:rPr sz="3772" i="1" spc="-6" baseline="-20467" dirty="0">
                <a:latin typeface="STIXGeneral"/>
                <a:cs typeface="STIXGeneral"/>
              </a:rPr>
              <a:t>w</a:t>
            </a:r>
            <a:r>
              <a:rPr sz="2713" i="1" spc="-6" baseline="-48780" dirty="0">
                <a:latin typeface="STIXGeneral"/>
                <a:cs typeface="STIXGeneral"/>
              </a:rPr>
              <a:t>ij</a:t>
            </a:r>
            <a:r>
              <a:rPr sz="3772" b="1" spc="-6" baseline="-20467" dirty="0">
                <a:latin typeface="STIXGeneral"/>
                <a:cs typeface="STIXGeneral"/>
              </a:rPr>
              <a:t>x</a:t>
            </a:r>
            <a:r>
              <a:rPr sz="1809" spc="-4" dirty="0">
                <a:latin typeface="STIXGeneral"/>
                <a:cs typeface="STIXGeneral"/>
              </a:rPr>
              <a:t>(</a:t>
            </a:r>
            <a:r>
              <a:rPr sz="1809" spc="-216" dirty="0">
                <a:latin typeface="STIXGeneral"/>
                <a:cs typeface="STIXGeneral"/>
              </a:rPr>
              <a:t> </a:t>
            </a:r>
            <a:r>
              <a:rPr sz="1809" i="1" spc="-4" dirty="0">
                <a:latin typeface="STIXGeneral"/>
                <a:cs typeface="STIXGeneral"/>
              </a:rPr>
              <a:t>j</a:t>
            </a:r>
            <a:r>
              <a:rPr sz="1809" spc="-4" dirty="0">
                <a:latin typeface="STIXGeneral"/>
                <a:cs typeface="STIXGeneral"/>
              </a:rPr>
              <a:t>)</a:t>
            </a:r>
            <a:endParaRPr sz="1809">
              <a:latin typeface="STIXGeneral"/>
              <a:cs typeface="STIXGeneral"/>
            </a:endParaRPr>
          </a:p>
          <a:p>
            <a:pPr marR="4995288" algn="ctr">
              <a:spcBef>
                <a:spcPts val="1743"/>
              </a:spcBef>
            </a:pPr>
            <a:r>
              <a:rPr sz="1809" i="1" spc="-4" dirty="0">
                <a:latin typeface="STIXGeneral"/>
                <a:cs typeface="STIXGeneral"/>
              </a:rPr>
              <a:t>j</a:t>
            </a:r>
            <a:r>
              <a:rPr sz="1809" spc="-4" dirty="0">
                <a:latin typeface="STIXGeneral"/>
                <a:cs typeface="STIXGeneral"/>
              </a:rPr>
              <a:t>=1..</a:t>
            </a:r>
            <a:r>
              <a:rPr sz="1809" i="1" spc="-4" dirty="0">
                <a:latin typeface="STIXGeneral"/>
                <a:cs typeface="STIXGeneral"/>
              </a:rPr>
              <a:t>T</a:t>
            </a:r>
            <a:endParaRPr sz="1809">
              <a:latin typeface="STIXGeneral"/>
              <a:cs typeface="STIXGener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296" y="4087870"/>
            <a:ext cx="2590800" cy="719028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5129">
              <a:spcBef>
                <a:spcPts val="106"/>
              </a:spcBef>
            </a:pPr>
            <a:r>
              <a:rPr sz="2030" spc="9" dirty="0">
                <a:latin typeface="Helvetica"/>
                <a:cs typeface="Helvetica"/>
              </a:rPr>
              <a:t>Computing </a:t>
            </a:r>
            <a:r>
              <a:rPr sz="2030" spc="4" dirty="0">
                <a:latin typeface="Helvetica"/>
                <a:cs typeface="Helvetica"/>
              </a:rPr>
              <a:t>weights</a:t>
            </a:r>
            <a:r>
              <a:rPr sz="2030" spc="-57" dirty="0">
                <a:latin typeface="Helvetica"/>
                <a:cs typeface="Helvetica"/>
              </a:rPr>
              <a:t> </a:t>
            </a:r>
            <a:r>
              <a:rPr sz="2030" i="1" dirty="0">
                <a:latin typeface="Times New Roman"/>
                <a:cs typeface="Times New Roman"/>
              </a:rPr>
              <a:t>w</a:t>
            </a:r>
            <a:r>
              <a:rPr sz="2052" i="1" baseline="-7168" dirty="0">
                <a:latin typeface="Times New Roman"/>
                <a:cs typeface="Times New Roman"/>
              </a:rPr>
              <a:t>ij</a:t>
            </a:r>
            <a:endParaRPr sz="2052" baseline="-7168">
              <a:latin typeface="Times New Roman"/>
              <a:cs typeface="Times New Roman"/>
            </a:endParaRPr>
          </a:p>
          <a:p>
            <a:pPr marL="11206">
              <a:spcBef>
                <a:spcPts val="66"/>
              </a:spcBef>
            </a:pPr>
            <a:r>
              <a:rPr sz="2030" spc="9" dirty="0">
                <a:latin typeface="Helvetica"/>
                <a:cs typeface="Helvetica"/>
              </a:rPr>
              <a:t>use </a:t>
            </a:r>
            <a:r>
              <a:rPr sz="2030" spc="4" dirty="0">
                <a:latin typeface="Helvetica"/>
                <a:cs typeface="Helvetica"/>
              </a:rPr>
              <a:t>dot product: </a:t>
            </a:r>
            <a:r>
              <a:rPr sz="2471" i="1" spc="-199" dirty="0">
                <a:latin typeface="STIXGeneral"/>
                <a:cs typeface="STIXGeneral"/>
              </a:rPr>
              <a:t>w</a:t>
            </a:r>
            <a:r>
              <a:rPr sz="2647" i="1" spc="-297" baseline="-20833" dirty="0">
                <a:latin typeface="STIXGeneral"/>
                <a:cs typeface="STIXGeneral"/>
              </a:rPr>
              <a:t>i</a:t>
            </a:r>
            <a:r>
              <a:rPr sz="2471" spc="-199" dirty="0">
                <a:latin typeface="STIXGeneral"/>
                <a:cs typeface="STIXGeneral"/>
              </a:rPr>
              <a:t>′</a:t>
            </a:r>
            <a:r>
              <a:rPr sz="2647" i="1" spc="-297" baseline="-20833" dirty="0">
                <a:latin typeface="STIXGeneral"/>
                <a:cs typeface="STIXGeneral"/>
              </a:rPr>
              <a:t>j </a:t>
            </a:r>
            <a:r>
              <a:rPr sz="2647" i="1" spc="-66" baseline="-20833" dirty="0">
                <a:latin typeface="STIXGeneral"/>
                <a:cs typeface="STIXGeneral"/>
              </a:rPr>
              <a:t> </a:t>
            </a:r>
            <a:r>
              <a:rPr sz="2471" spc="18" dirty="0">
                <a:latin typeface="STIXGeneral"/>
                <a:cs typeface="STIXGeneral"/>
              </a:rPr>
              <a:t>=</a:t>
            </a:r>
            <a:endParaRPr sz="2471">
              <a:latin typeface="STIXGeneral"/>
              <a:cs typeface="STIXGener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81807" y="4569732"/>
            <a:ext cx="433107" cy="395508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2471" spc="40" dirty="0">
                <a:latin typeface="STIXSizeOneSym"/>
                <a:cs typeface="STIXSizeOneSym"/>
              </a:rPr>
              <a:t>∑</a:t>
            </a:r>
            <a:endParaRPr sz="2471" dirty="0">
              <a:latin typeface="STIXSizeOneSym"/>
              <a:cs typeface="STIXSizeOneSy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36962" y="4884883"/>
            <a:ext cx="122704" cy="28405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765" i="1" spc="4" dirty="0">
                <a:latin typeface="STIXGeneral"/>
                <a:cs typeface="STIXGeneral"/>
              </a:rPr>
              <a:t>k</a:t>
            </a:r>
            <a:endParaRPr sz="1765">
              <a:latin typeface="STIXGeneral"/>
              <a:cs typeface="STIXGener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45214" y="4281462"/>
            <a:ext cx="803462" cy="395444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3706" i="1" spc="86" baseline="-21825" dirty="0">
                <a:latin typeface="STIXGeneral"/>
                <a:cs typeface="STIXGeneral"/>
              </a:rPr>
              <a:t>x</a:t>
            </a:r>
            <a:r>
              <a:rPr sz="1765" spc="57" dirty="0">
                <a:latin typeface="STIXGeneral"/>
                <a:cs typeface="STIXGeneral"/>
              </a:rPr>
              <a:t>(</a:t>
            </a:r>
            <a:r>
              <a:rPr sz="1765" i="1" spc="57" dirty="0">
                <a:latin typeface="STIXGeneral"/>
                <a:cs typeface="STIXGeneral"/>
              </a:rPr>
              <a:t>i</a:t>
            </a:r>
            <a:r>
              <a:rPr sz="1765" spc="57" dirty="0">
                <a:latin typeface="STIXGeneral"/>
                <a:cs typeface="STIXGeneral"/>
              </a:rPr>
              <a:t>)</a:t>
            </a:r>
            <a:r>
              <a:rPr sz="3706" i="1" spc="86" baseline="-21825" dirty="0">
                <a:latin typeface="STIXGeneral"/>
                <a:cs typeface="STIXGeneral"/>
              </a:rPr>
              <a:t>x</a:t>
            </a:r>
            <a:r>
              <a:rPr sz="2647" spc="86" baseline="1388" dirty="0">
                <a:latin typeface="STIXGeneral"/>
                <a:cs typeface="STIXGeneral"/>
              </a:rPr>
              <a:t>(</a:t>
            </a:r>
            <a:r>
              <a:rPr sz="2647" spc="-377" baseline="1388" dirty="0">
                <a:latin typeface="STIXGeneral"/>
                <a:cs typeface="STIXGeneral"/>
              </a:rPr>
              <a:t> </a:t>
            </a:r>
            <a:r>
              <a:rPr sz="2647" i="1" baseline="1388" dirty="0">
                <a:latin typeface="STIXGeneral"/>
                <a:cs typeface="STIXGeneral"/>
              </a:rPr>
              <a:t>j</a:t>
            </a:r>
            <a:r>
              <a:rPr sz="2647" baseline="1388" dirty="0">
                <a:latin typeface="STIXGeneral"/>
                <a:cs typeface="STIXGeneral"/>
              </a:rPr>
              <a:t>)</a:t>
            </a:r>
            <a:endParaRPr sz="2647" baseline="1388">
              <a:latin typeface="STIXGeneral"/>
              <a:cs typeface="STIXGener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67254" y="4631659"/>
            <a:ext cx="500903" cy="28405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  <a:tabLst>
                <a:tab pos="388865" algn="l"/>
              </a:tabLst>
            </a:pPr>
            <a:r>
              <a:rPr sz="1765" i="1" spc="4" dirty="0">
                <a:latin typeface="STIXGeneral"/>
                <a:cs typeface="STIXGeneral"/>
              </a:rPr>
              <a:t>k	k</a:t>
            </a:r>
            <a:endParaRPr sz="1765">
              <a:latin typeface="STIXGeneral"/>
              <a:cs typeface="STIXGener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9544" y="5463466"/>
            <a:ext cx="147918" cy="28405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765" i="1" dirty="0">
                <a:latin typeface="STIXGeneral"/>
                <a:cs typeface="STIXGeneral"/>
              </a:rPr>
              <a:t>ij</a:t>
            </a:r>
            <a:endParaRPr sz="1765">
              <a:latin typeface="STIXGeneral"/>
              <a:cs typeface="STIXGener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0914" y="5291912"/>
            <a:ext cx="3082738" cy="395508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  <a:tabLst>
                <a:tab pos="2853170" algn="l"/>
              </a:tabLst>
            </a:pPr>
            <a:r>
              <a:rPr sz="2030" dirty="0">
                <a:latin typeface="Helvetica"/>
                <a:cs typeface="Helvetica"/>
              </a:rPr>
              <a:t>f</a:t>
            </a:r>
            <a:r>
              <a:rPr sz="2030" spc="4" dirty="0">
                <a:latin typeface="Helvetica"/>
                <a:cs typeface="Helvetica"/>
              </a:rPr>
              <a:t>ollowed </a:t>
            </a:r>
            <a:r>
              <a:rPr sz="2030" spc="9" dirty="0">
                <a:latin typeface="Helvetica"/>
                <a:cs typeface="Helvetica"/>
              </a:rPr>
              <a:t>by</a:t>
            </a:r>
            <a:r>
              <a:rPr sz="2030" spc="4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so</a:t>
            </a:r>
            <a:r>
              <a:rPr sz="2030" dirty="0">
                <a:latin typeface="Helvetica"/>
                <a:cs typeface="Helvetica"/>
              </a:rPr>
              <a:t>ft</a:t>
            </a:r>
            <a:r>
              <a:rPr sz="2030" spc="9" dirty="0">
                <a:latin typeface="Helvetica"/>
                <a:cs typeface="Helvetica"/>
              </a:rPr>
              <a:t>max:</a:t>
            </a:r>
            <a:r>
              <a:rPr sz="2030" dirty="0">
                <a:latin typeface="Helvetica"/>
                <a:cs typeface="Helvetica"/>
              </a:rPr>
              <a:t> </a:t>
            </a:r>
            <a:r>
              <a:rPr sz="2471" i="1" spc="18" dirty="0">
                <a:latin typeface="STIXGeneral"/>
                <a:cs typeface="STIXGeneral"/>
              </a:rPr>
              <a:t>w</a:t>
            </a:r>
            <a:r>
              <a:rPr sz="2471" i="1" dirty="0">
                <a:latin typeface="STIXGeneral"/>
                <a:cs typeface="STIXGeneral"/>
              </a:rPr>
              <a:t>	</a:t>
            </a:r>
            <a:r>
              <a:rPr sz="2471" spc="18" dirty="0">
                <a:latin typeface="STIXGeneral"/>
                <a:cs typeface="STIXGeneral"/>
              </a:rPr>
              <a:t>=</a:t>
            </a:r>
            <a:endParaRPr sz="2471">
              <a:latin typeface="STIXGeneral"/>
              <a:cs typeface="STIXGener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32764" y="5010855"/>
            <a:ext cx="1012451" cy="395508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2471" spc="-88" dirty="0">
                <a:latin typeface="STIXGeneral"/>
                <a:cs typeface="STIXGeneral"/>
              </a:rPr>
              <a:t>exp(</a:t>
            </a:r>
            <a:r>
              <a:rPr sz="2471" i="1" spc="-88" dirty="0">
                <a:latin typeface="STIXGeneral"/>
                <a:cs typeface="STIXGeneral"/>
              </a:rPr>
              <a:t>w</a:t>
            </a:r>
            <a:r>
              <a:rPr sz="2647" i="1" spc="-132" baseline="-19444" dirty="0">
                <a:latin typeface="STIXGeneral"/>
                <a:cs typeface="STIXGeneral"/>
              </a:rPr>
              <a:t>i</a:t>
            </a:r>
            <a:r>
              <a:rPr sz="2471" spc="-88" dirty="0">
                <a:latin typeface="STIXGeneral"/>
                <a:cs typeface="STIXGeneral"/>
              </a:rPr>
              <a:t>′</a:t>
            </a:r>
            <a:r>
              <a:rPr sz="2647" i="1" spc="-132" baseline="-19444" dirty="0">
                <a:latin typeface="STIXGeneral"/>
                <a:cs typeface="STIXGeneral"/>
              </a:rPr>
              <a:t>j</a:t>
            </a:r>
            <a:r>
              <a:rPr sz="2471" spc="-88" dirty="0">
                <a:latin typeface="STIXGeneral"/>
                <a:cs typeface="STIXGeneral"/>
              </a:rPr>
              <a:t>)</a:t>
            </a:r>
            <a:endParaRPr sz="2471">
              <a:latin typeface="STIXGeneral"/>
              <a:cs typeface="STIXGener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90279" y="5540593"/>
            <a:ext cx="1497666" cy="0"/>
          </a:xfrm>
          <a:custGeom>
            <a:avLst/>
            <a:gdLst/>
            <a:ahLst/>
            <a:cxnLst/>
            <a:rect l="l" t="t" r="r" b="b"/>
            <a:pathLst>
              <a:path w="1697354">
                <a:moveTo>
                  <a:pt x="0" y="0"/>
                </a:moveTo>
                <a:lnTo>
                  <a:pt x="1696819" y="0"/>
                </a:lnTo>
              </a:path>
            </a:pathLst>
          </a:custGeom>
          <a:ln w="241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836513" y="5755348"/>
            <a:ext cx="85165" cy="28405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765" i="1" dirty="0">
                <a:latin typeface="STIXGeneral"/>
                <a:cs typeface="STIXGeneral"/>
              </a:rPr>
              <a:t>j</a:t>
            </a:r>
            <a:endParaRPr sz="1765">
              <a:latin typeface="STIXGeneral"/>
              <a:cs typeface="STIXGener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700"/>
              </a:lnSpc>
            </a:pPr>
            <a:fld id="{81D60167-4931-47E6-BA6A-407CBD079E47}" type="slidenum">
              <a:rPr lang="en-DE" spc="-5" smtClean="0"/>
              <a:pPr marL="38100">
                <a:lnSpc>
                  <a:spcPts val="1700"/>
                </a:lnSpc>
              </a:pPr>
              <a:t>52</a:t>
            </a:fld>
            <a:endParaRPr spc="-4" dirty="0"/>
          </a:p>
        </p:txBody>
      </p:sp>
      <p:sp>
        <p:nvSpPr>
          <p:cNvPr id="15" name="object 15"/>
          <p:cNvSpPr txBox="1"/>
          <p:nvPr/>
        </p:nvSpPr>
        <p:spPr>
          <a:xfrm>
            <a:off x="5713292" y="5692206"/>
            <a:ext cx="147918" cy="28405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765" i="1" dirty="0">
                <a:latin typeface="STIXGeneral"/>
                <a:cs typeface="STIXGeneral"/>
              </a:rPr>
              <a:t>ij</a:t>
            </a:r>
            <a:endParaRPr sz="1765">
              <a:latin typeface="STIXGeneral"/>
              <a:cs typeface="STIXGener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46142" y="5530182"/>
            <a:ext cx="1420906" cy="395508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2471" spc="26" dirty="0">
                <a:latin typeface="STIXGeneral"/>
                <a:cs typeface="STIXGeneral"/>
              </a:rPr>
              <a:t>∑</a:t>
            </a:r>
            <a:r>
              <a:rPr sz="2471" spc="229" dirty="0">
                <a:latin typeface="STIXGeneral"/>
                <a:cs typeface="STIXGeneral"/>
              </a:rPr>
              <a:t> </a:t>
            </a:r>
            <a:r>
              <a:rPr sz="2471" spc="31" dirty="0">
                <a:latin typeface="STIXGeneral"/>
                <a:cs typeface="STIXGeneral"/>
              </a:rPr>
              <a:t>exp(</a:t>
            </a:r>
            <a:r>
              <a:rPr sz="2471" i="1" spc="31" dirty="0">
                <a:latin typeface="STIXGeneral"/>
                <a:cs typeface="STIXGeneral"/>
              </a:rPr>
              <a:t>w</a:t>
            </a:r>
            <a:r>
              <a:rPr sz="2471" spc="31" dirty="0">
                <a:latin typeface="STIXGeneral"/>
                <a:cs typeface="STIXGeneral"/>
              </a:rPr>
              <a:t>′)</a:t>
            </a:r>
            <a:endParaRPr sz="2471">
              <a:latin typeface="STIXGeneral"/>
              <a:cs typeface="STIXGeneral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CAA2F365-D8EB-C044-8D91-DC533468DF27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3C3866C0-00AB-344E-9E59-BEBF98312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056" y="4365104"/>
            <a:ext cx="1997620" cy="748113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0809B74B-0836-1D48-ADFF-1ACAF1C2C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5472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357" y="269599"/>
            <a:ext cx="5491443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  <a:tabLst>
                <a:tab pos="2332068" algn="l"/>
                <a:tab pos="3825892" algn="l"/>
              </a:tabLst>
            </a:pPr>
            <a:r>
              <a:rPr spc="-4" dirty="0"/>
              <a:t>Q</a:t>
            </a:r>
            <a:r>
              <a:rPr dirty="0"/>
              <a:t>ueries,</a:t>
            </a:r>
            <a:r>
              <a:rPr lang="de-DE" dirty="0"/>
              <a:t> </a:t>
            </a:r>
            <a:r>
              <a:rPr dirty="0"/>
              <a:t>keys,</a:t>
            </a:r>
            <a:r>
              <a:rPr lang="de-DE" dirty="0"/>
              <a:t> </a:t>
            </a:r>
            <a:r>
              <a:rPr dirty="0"/>
              <a:t>values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37882" y="1056155"/>
            <a:ext cx="7776882" cy="2447684"/>
          </a:xfrm>
          <a:prstGeom prst="rect">
            <a:avLst/>
          </a:prstGeom>
        </p:spPr>
        <p:txBody>
          <a:bodyPr vert="horz" wrap="square" lIns="0" tIns="526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 marR="1464686">
              <a:lnSpc>
                <a:spcPts val="2347"/>
              </a:lnSpc>
              <a:spcBef>
                <a:spcPts val="415"/>
              </a:spcBef>
              <a:tabLst>
                <a:tab pos="3687492" algn="l"/>
              </a:tabLst>
            </a:pPr>
            <a:r>
              <a:rPr sz="1800" spc="-4" dirty="0"/>
              <a:t>Let’s </a:t>
            </a:r>
            <a:r>
              <a:rPr sz="1800" spc="4" dirty="0"/>
              <a:t>add learnable parameters</a:t>
            </a:r>
            <a:r>
              <a:rPr sz="1800" dirty="0"/>
              <a:t> </a:t>
            </a:r>
            <a:r>
              <a:rPr sz="1800" spc="-4" dirty="0"/>
              <a:t>(</a:t>
            </a:r>
            <a:r>
              <a:rPr sz="1600" i="1" spc="-4" dirty="0">
                <a:latin typeface="STIXGeneral"/>
                <a:cs typeface="STIXGeneral"/>
              </a:rPr>
              <a:t>k</a:t>
            </a:r>
            <a:r>
              <a:rPr lang="de-DE" sz="1600" i="1" spc="-4" dirty="0">
                <a:latin typeface="STIXGeneral"/>
                <a:cs typeface="STIXGeneral"/>
              </a:rPr>
              <a:t>x</a:t>
            </a:r>
            <a:r>
              <a:rPr sz="1600" i="1" dirty="0">
                <a:latin typeface="STIXGeneral"/>
                <a:cs typeface="STIXGeneral"/>
              </a:rPr>
              <a:t>k </a:t>
            </a:r>
            <a:r>
              <a:rPr sz="1800" spc="4" dirty="0"/>
              <a:t>weight</a:t>
            </a:r>
            <a:r>
              <a:rPr sz="1800" spc="-110" dirty="0"/>
              <a:t> </a:t>
            </a:r>
            <a:r>
              <a:rPr sz="1800" dirty="0"/>
              <a:t>matrices),  </a:t>
            </a:r>
            <a:br>
              <a:rPr lang="de-DE" sz="1800" dirty="0"/>
            </a:br>
            <a:r>
              <a:rPr lang="de-DE" sz="1800" dirty="0"/>
              <a:t>       </a:t>
            </a:r>
            <a:r>
              <a:rPr sz="1800" spc="4" dirty="0"/>
              <a:t>and </a:t>
            </a:r>
            <a:r>
              <a:rPr sz="1800" dirty="0"/>
              <a:t>turn </a:t>
            </a:r>
            <a:r>
              <a:rPr sz="1800" spc="4" dirty="0"/>
              <a:t>each </a:t>
            </a:r>
            <a:r>
              <a:rPr sz="1800" dirty="0"/>
              <a:t>vector </a:t>
            </a:r>
            <a:r>
              <a:rPr sz="1600" b="1" spc="-4" dirty="0">
                <a:latin typeface="STIXGeneral"/>
                <a:cs typeface="STIXGeneral"/>
              </a:rPr>
              <a:t>x</a:t>
            </a:r>
            <a:r>
              <a:rPr sz="1600" spc="-6" baseline="28571" dirty="0">
                <a:latin typeface="STIXGeneral"/>
                <a:cs typeface="STIXGeneral"/>
              </a:rPr>
              <a:t>(</a:t>
            </a:r>
            <a:r>
              <a:rPr sz="1600" i="1" spc="-6" baseline="28571" dirty="0">
                <a:latin typeface="STIXGeneral"/>
                <a:cs typeface="STIXGeneral"/>
              </a:rPr>
              <a:t>i</a:t>
            </a:r>
            <a:r>
              <a:rPr sz="1600" spc="-6" baseline="28571" dirty="0">
                <a:latin typeface="STIXGeneral"/>
                <a:cs typeface="STIXGeneral"/>
              </a:rPr>
              <a:t>) </a:t>
            </a:r>
            <a:r>
              <a:rPr sz="1200" dirty="0"/>
              <a:t>into three</a:t>
            </a:r>
            <a:r>
              <a:rPr sz="1200" spc="110" dirty="0"/>
              <a:t> </a:t>
            </a:r>
            <a:r>
              <a:rPr sz="1200" dirty="0"/>
              <a:t>versions:</a:t>
            </a:r>
            <a:endParaRPr sz="1200" dirty="0">
              <a:latin typeface="STIXGeneral"/>
              <a:cs typeface="STIXGeneral"/>
            </a:endParaRPr>
          </a:p>
          <a:p>
            <a:pPr marL="800100" indent="-438150">
              <a:lnSpc>
                <a:spcPts val="2510"/>
              </a:lnSpc>
              <a:buFont typeface="Helvetica"/>
              <a:buChar char="—"/>
            </a:pPr>
            <a:r>
              <a:rPr sz="1800" b="1" dirty="0">
                <a:latin typeface="Helvetica"/>
                <a:cs typeface="Helvetica"/>
              </a:rPr>
              <a:t>Query </a:t>
            </a:r>
            <a:r>
              <a:rPr sz="1800" dirty="0"/>
              <a:t>vector </a:t>
            </a:r>
            <a:r>
              <a:rPr sz="1600" b="1" spc="-4" dirty="0">
                <a:latin typeface="STIXGeneral"/>
                <a:cs typeface="STIXGeneral"/>
              </a:rPr>
              <a:t>q</a:t>
            </a:r>
            <a:r>
              <a:rPr sz="1600" spc="-6" baseline="28571" dirty="0">
                <a:latin typeface="STIXGeneral"/>
                <a:cs typeface="STIXGeneral"/>
              </a:rPr>
              <a:t>(</a:t>
            </a:r>
            <a:r>
              <a:rPr sz="1600" i="1" spc="-6" baseline="28571" dirty="0">
                <a:latin typeface="STIXGeneral"/>
                <a:cs typeface="STIXGeneral"/>
              </a:rPr>
              <a:t>i</a:t>
            </a:r>
            <a:r>
              <a:rPr sz="1600" spc="-6" baseline="28571" dirty="0">
                <a:latin typeface="STIXGeneral"/>
                <a:cs typeface="STIXGeneral"/>
              </a:rPr>
              <a:t>) </a:t>
            </a:r>
            <a:r>
              <a:rPr sz="1600" dirty="0">
                <a:latin typeface="STIXGeneral"/>
                <a:cs typeface="STIXGeneral"/>
              </a:rPr>
              <a:t>=</a:t>
            </a:r>
            <a:r>
              <a:rPr sz="1600" spc="-106" dirty="0">
                <a:latin typeface="STIXGeneral"/>
                <a:cs typeface="STIXGeneral"/>
              </a:rPr>
              <a:t> </a:t>
            </a:r>
            <a:r>
              <a:rPr sz="1600" b="1" dirty="0">
                <a:latin typeface="STIXGeneral"/>
                <a:cs typeface="STIXGeneral"/>
              </a:rPr>
              <a:t>W</a:t>
            </a:r>
            <a:r>
              <a:rPr sz="1600" i="1" baseline="-19047" dirty="0">
                <a:latin typeface="STIXGeneral"/>
                <a:cs typeface="STIXGeneral"/>
              </a:rPr>
              <a:t>q</a:t>
            </a:r>
            <a:r>
              <a:rPr sz="1600" b="1" dirty="0">
                <a:latin typeface="STIXGeneral"/>
                <a:cs typeface="STIXGeneral"/>
              </a:rPr>
              <a:t>x</a:t>
            </a:r>
            <a:r>
              <a:rPr sz="1600" baseline="28571" dirty="0">
                <a:latin typeface="STIXGeneral"/>
                <a:cs typeface="STIXGeneral"/>
              </a:rPr>
              <a:t>(</a:t>
            </a:r>
            <a:r>
              <a:rPr sz="1600" i="1" baseline="28571" dirty="0">
                <a:latin typeface="STIXGeneral"/>
                <a:cs typeface="STIXGeneral"/>
              </a:rPr>
              <a:t>i</a:t>
            </a:r>
            <a:r>
              <a:rPr sz="1600" baseline="28571" dirty="0">
                <a:latin typeface="STIXGeneral"/>
                <a:cs typeface="STIXGeneral"/>
              </a:rPr>
              <a:t>)</a:t>
            </a:r>
          </a:p>
          <a:p>
            <a:pPr marL="800100" indent="-438150">
              <a:spcBef>
                <a:spcPts val="318"/>
              </a:spcBef>
              <a:buFont typeface="Helvetica"/>
              <a:buChar char="—"/>
            </a:pPr>
            <a:r>
              <a:rPr sz="1800" b="1" spc="4" dirty="0">
                <a:latin typeface="Helvetica"/>
                <a:cs typeface="Helvetica"/>
              </a:rPr>
              <a:t>Key </a:t>
            </a:r>
            <a:r>
              <a:rPr sz="1800" dirty="0"/>
              <a:t>vector: </a:t>
            </a:r>
            <a:r>
              <a:rPr sz="1600" b="1" spc="-4" dirty="0">
                <a:latin typeface="STIXGeneral"/>
                <a:cs typeface="STIXGeneral"/>
              </a:rPr>
              <a:t>k</a:t>
            </a:r>
            <a:r>
              <a:rPr sz="1600" spc="-6" baseline="28571" dirty="0">
                <a:latin typeface="STIXGeneral"/>
                <a:cs typeface="STIXGeneral"/>
              </a:rPr>
              <a:t>(</a:t>
            </a:r>
            <a:r>
              <a:rPr sz="1600" i="1" spc="-6" baseline="28571" dirty="0">
                <a:latin typeface="STIXGeneral"/>
                <a:cs typeface="STIXGeneral"/>
              </a:rPr>
              <a:t>i</a:t>
            </a:r>
            <a:r>
              <a:rPr sz="1600" spc="-6" baseline="28571" dirty="0">
                <a:latin typeface="STIXGeneral"/>
                <a:cs typeface="STIXGeneral"/>
              </a:rPr>
              <a:t>) </a:t>
            </a:r>
            <a:r>
              <a:rPr sz="1600" dirty="0">
                <a:latin typeface="STIXGeneral"/>
                <a:cs typeface="STIXGeneral"/>
              </a:rPr>
              <a:t>=</a:t>
            </a:r>
            <a:r>
              <a:rPr sz="1600" spc="-110" dirty="0">
                <a:latin typeface="STIXGeneral"/>
                <a:cs typeface="STIXGeneral"/>
              </a:rPr>
              <a:t> </a:t>
            </a:r>
            <a:r>
              <a:rPr sz="1600" b="1" spc="9" dirty="0">
                <a:latin typeface="STIXGeneral"/>
                <a:cs typeface="STIXGeneral"/>
              </a:rPr>
              <a:t>W</a:t>
            </a:r>
            <a:r>
              <a:rPr sz="1600" i="1" spc="13" baseline="-19047" dirty="0">
                <a:latin typeface="STIXGeneral"/>
                <a:cs typeface="STIXGeneral"/>
              </a:rPr>
              <a:t>k</a:t>
            </a:r>
            <a:r>
              <a:rPr sz="1600" b="1" spc="9" dirty="0">
                <a:latin typeface="STIXGeneral"/>
                <a:cs typeface="STIXGeneral"/>
              </a:rPr>
              <a:t>x</a:t>
            </a:r>
            <a:r>
              <a:rPr sz="1600" spc="13" baseline="28571" dirty="0">
                <a:latin typeface="STIXGeneral"/>
                <a:cs typeface="STIXGeneral"/>
              </a:rPr>
              <a:t>(</a:t>
            </a:r>
            <a:r>
              <a:rPr sz="1600" i="1" spc="13" baseline="28571" dirty="0">
                <a:latin typeface="STIXGeneral"/>
                <a:cs typeface="STIXGeneral"/>
              </a:rPr>
              <a:t>i</a:t>
            </a:r>
            <a:r>
              <a:rPr sz="1600" spc="13" baseline="28571" dirty="0">
                <a:latin typeface="STIXGeneral"/>
                <a:cs typeface="STIXGeneral"/>
              </a:rPr>
              <a:t>)</a:t>
            </a:r>
            <a:endParaRPr sz="1600" baseline="28571" dirty="0">
              <a:latin typeface="STIXGeneral"/>
              <a:cs typeface="STIXGeneral"/>
            </a:endParaRPr>
          </a:p>
          <a:p>
            <a:pPr marL="800100" indent="-438150">
              <a:spcBef>
                <a:spcPts val="18"/>
              </a:spcBef>
              <a:buFont typeface="Helvetica"/>
              <a:buChar char="—"/>
            </a:pPr>
            <a:r>
              <a:rPr sz="1800" b="1" spc="-18" dirty="0">
                <a:latin typeface="Helvetica"/>
                <a:cs typeface="Helvetica"/>
              </a:rPr>
              <a:t>Value </a:t>
            </a:r>
            <a:r>
              <a:rPr sz="1800" dirty="0"/>
              <a:t>vector: </a:t>
            </a:r>
            <a:r>
              <a:rPr sz="1600" b="1" spc="-4" dirty="0">
                <a:latin typeface="STIXGeneral"/>
                <a:cs typeface="STIXGeneral"/>
              </a:rPr>
              <a:t>v</a:t>
            </a:r>
            <a:r>
              <a:rPr sz="1600" spc="-6" baseline="28571" dirty="0">
                <a:latin typeface="STIXGeneral"/>
                <a:cs typeface="STIXGeneral"/>
              </a:rPr>
              <a:t>(</a:t>
            </a:r>
            <a:r>
              <a:rPr sz="1600" i="1" spc="-6" baseline="28571" dirty="0">
                <a:latin typeface="STIXGeneral"/>
                <a:cs typeface="STIXGeneral"/>
              </a:rPr>
              <a:t>i</a:t>
            </a:r>
            <a:r>
              <a:rPr sz="1600" spc="-6" baseline="28571" dirty="0">
                <a:latin typeface="STIXGeneral"/>
                <a:cs typeface="STIXGeneral"/>
              </a:rPr>
              <a:t>) </a:t>
            </a:r>
            <a:r>
              <a:rPr sz="1600" dirty="0">
                <a:latin typeface="STIXGeneral"/>
                <a:cs typeface="STIXGeneral"/>
              </a:rPr>
              <a:t>=</a:t>
            </a:r>
            <a:r>
              <a:rPr sz="1600" spc="-88" dirty="0">
                <a:latin typeface="STIXGeneral"/>
                <a:cs typeface="STIXGeneral"/>
              </a:rPr>
              <a:t> </a:t>
            </a:r>
            <a:r>
              <a:rPr sz="1600" b="1" dirty="0">
                <a:latin typeface="STIXGeneral"/>
                <a:cs typeface="STIXGeneral"/>
              </a:rPr>
              <a:t>W</a:t>
            </a:r>
            <a:r>
              <a:rPr sz="1600" i="1" baseline="-19047" dirty="0">
                <a:latin typeface="STIXGeneral"/>
                <a:cs typeface="STIXGeneral"/>
              </a:rPr>
              <a:t>v</a:t>
            </a:r>
            <a:r>
              <a:rPr sz="1600" b="1" dirty="0">
                <a:latin typeface="STIXGeneral"/>
                <a:cs typeface="STIXGeneral"/>
              </a:rPr>
              <a:t>x</a:t>
            </a:r>
            <a:r>
              <a:rPr sz="1600" baseline="28571" dirty="0">
                <a:latin typeface="STIXGeneral"/>
                <a:cs typeface="STIXGeneral"/>
              </a:rPr>
              <a:t>(</a:t>
            </a:r>
            <a:r>
              <a:rPr sz="1600" i="1" baseline="28571" dirty="0">
                <a:latin typeface="STIXGeneral"/>
                <a:cs typeface="STIXGeneral"/>
              </a:rPr>
              <a:t>i</a:t>
            </a:r>
            <a:r>
              <a:rPr sz="1600" baseline="28571" dirty="0">
                <a:latin typeface="STIXGeneral"/>
                <a:cs typeface="STIXGeneral"/>
              </a:rPr>
              <a:t>)</a:t>
            </a:r>
          </a:p>
          <a:p>
            <a:pPr marL="319088" marR="4483" indent="-309563">
              <a:spcBef>
                <a:spcPts val="2166"/>
              </a:spcBef>
            </a:pPr>
            <a:r>
              <a:rPr sz="1800" spc="4" dirty="0"/>
              <a:t>The </a:t>
            </a:r>
            <a:r>
              <a:rPr sz="1800" b="1" dirty="0">
                <a:latin typeface="Helvetica"/>
                <a:cs typeface="Helvetica"/>
              </a:rPr>
              <a:t>attention weight of the </a:t>
            </a:r>
            <a:r>
              <a:rPr sz="1800" b="1" i="1" dirty="0">
                <a:latin typeface="Helvetica-BoldOblique"/>
                <a:cs typeface="Helvetica-BoldOblique"/>
              </a:rPr>
              <a:t>j-</a:t>
            </a:r>
            <a:r>
              <a:rPr sz="1800" b="1" dirty="0">
                <a:latin typeface="Helvetica"/>
                <a:cs typeface="Helvetica"/>
              </a:rPr>
              <a:t>th position </a:t>
            </a:r>
            <a:r>
              <a:rPr sz="1800" dirty="0"/>
              <a:t>to </a:t>
            </a:r>
            <a:r>
              <a:rPr sz="1800" spc="4" dirty="0"/>
              <a:t>compute </a:t>
            </a:r>
            <a:r>
              <a:rPr sz="1800" dirty="0"/>
              <a:t>the </a:t>
            </a:r>
            <a:r>
              <a:rPr sz="1800" b="1" spc="4" dirty="0">
                <a:latin typeface="Helvetica"/>
                <a:cs typeface="Helvetica"/>
              </a:rPr>
              <a:t>new </a:t>
            </a:r>
            <a:r>
              <a:rPr sz="1800" b="1" dirty="0">
                <a:latin typeface="Helvetica"/>
                <a:cs typeface="Helvetica"/>
              </a:rPr>
              <a:t>output  </a:t>
            </a:r>
            <a:br>
              <a:rPr lang="de-DE" sz="1800" b="1" dirty="0">
                <a:latin typeface="Helvetica"/>
                <a:cs typeface="Helvetica"/>
              </a:rPr>
            </a:br>
            <a:r>
              <a:rPr sz="1800" b="1" dirty="0">
                <a:latin typeface="Helvetica"/>
                <a:cs typeface="Helvetica"/>
              </a:rPr>
              <a:t>or the </a:t>
            </a:r>
            <a:r>
              <a:rPr sz="1800" b="1" i="1" dirty="0">
                <a:latin typeface="Helvetica-BoldOblique"/>
                <a:cs typeface="Helvetica-BoldOblique"/>
              </a:rPr>
              <a:t>i-</a:t>
            </a:r>
            <a:r>
              <a:rPr sz="1800" b="1" dirty="0">
                <a:latin typeface="Helvetica"/>
                <a:cs typeface="Helvetica"/>
              </a:rPr>
              <a:t>th position </a:t>
            </a:r>
            <a:r>
              <a:rPr sz="1800" spc="4" dirty="0"/>
              <a:t>depends on </a:t>
            </a:r>
            <a:r>
              <a:rPr sz="1800" dirty="0"/>
              <a:t>the </a:t>
            </a:r>
            <a:r>
              <a:rPr sz="1800" b="1" dirty="0">
                <a:latin typeface="Helvetica"/>
                <a:cs typeface="Helvetica"/>
              </a:rPr>
              <a:t>query of i </a:t>
            </a:r>
            <a:r>
              <a:rPr sz="1800" dirty="0"/>
              <a:t>and </a:t>
            </a:r>
            <a:r>
              <a:rPr sz="1800" spc="4" dirty="0"/>
              <a:t>the </a:t>
            </a:r>
            <a:r>
              <a:rPr sz="1800" b="1" spc="4" dirty="0">
                <a:latin typeface="Helvetica"/>
                <a:cs typeface="Helvetica"/>
              </a:rPr>
              <a:t>key </a:t>
            </a:r>
            <a:r>
              <a:rPr sz="1800" b="1" dirty="0">
                <a:latin typeface="Helvetica"/>
                <a:cs typeface="Helvetica"/>
              </a:rPr>
              <a:t>of</a:t>
            </a:r>
            <a:r>
              <a:rPr sz="1800" b="1" spc="-9" dirty="0">
                <a:latin typeface="Helvetica"/>
                <a:cs typeface="Helvetica"/>
              </a:rPr>
              <a:t> </a:t>
            </a:r>
            <a:r>
              <a:rPr sz="1800" b="1" dirty="0">
                <a:latin typeface="Helvetica"/>
                <a:cs typeface="Helvetica"/>
              </a:rPr>
              <a:t>j</a:t>
            </a:r>
            <a:r>
              <a:rPr sz="1800" dirty="0"/>
              <a:t>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13188" y="3870215"/>
            <a:ext cx="207309" cy="248379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544" spc="-4" dirty="0">
                <a:latin typeface="STIXGeneral"/>
                <a:cs typeface="STIXGeneral"/>
              </a:rPr>
              <a:t>(</a:t>
            </a:r>
            <a:r>
              <a:rPr sz="1544" i="1" spc="-4" dirty="0">
                <a:latin typeface="STIXGeneral"/>
                <a:cs typeface="STIXGeneral"/>
              </a:rPr>
              <a:t>i</a:t>
            </a:r>
            <a:r>
              <a:rPr sz="1544" spc="-4" dirty="0">
                <a:latin typeface="STIXGeneral"/>
                <a:cs typeface="STIXGeneral"/>
              </a:rPr>
              <a:t>)</a:t>
            </a:r>
            <a:endParaRPr sz="1544">
              <a:latin typeface="STIXGeneral"/>
              <a:cs typeface="STIXGener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82607" y="4087813"/>
            <a:ext cx="76760" cy="248379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544" i="1" spc="-4" dirty="0">
                <a:latin typeface="STIXGeneral"/>
                <a:cs typeface="STIXGeneral"/>
              </a:rPr>
              <a:t>j</a:t>
            </a:r>
            <a:endParaRPr sz="1544">
              <a:latin typeface="STIXGeneral"/>
              <a:cs typeface="STIXGener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14589" y="3896753"/>
            <a:ext cx="670672" cy="344601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  <a:tabLst>
                <a:tab pos="470672" algn="l"/>
              </a:tabLst>
            </a:pPr>
            <a:r>
              <a:rPr sz="2162" i="1" dirty="0">
                <a:latin typeface="STIXGeneral"/>
                <a:cs typeface="STIXGeneral"/>
              </a:rPr>
              <a:t>w	</a:t>
            </a:r>
            <a:r>
              <a:rPr sz="2162" dirty="0">
                <a:latin typeface="STIXGeneral"/>
                <a:cs typeface="STIXGeneral"/>
              </a:rPr>
              <a:t>=</a:t>
            </a:r>
            <a:endParaRPr sz="2162">
              <a:latin typeface="STIXGeneral"/>
              <a:cs typeface="STIXGener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59157" y="3702642"/>
            <a:ext cx="1302124" cy="344601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2162" spc="-4" dirty="0">
                <a:latin typeface="STIXGeneral"/>
                <a:cs typeface="STIXGeneral"/>
              </a:rPr>
              <a:t>exp(</a:t>
            </a:r>
            <a:r>
              <a:rPr sz="2162" b="1" spc="-4" dirty="0">
                <a:latin typeface="STIXGeneral"/>
                <a:cs typeface="STIXGeneral"/>
              </a:rPr>
              <a:t>q</a:t>
            </a:r>
            <a:r>
              <a:rPr sz="2316" spc="-6" baseline="28571" dirty="0">
                <a:latin typeface="STIXGeneral"/>
                <a:cs typeface="STIXGeneral"/>
              </a:rPr>
              <a:t>(</a:t>
            </a:r>
            <a:r>
              <a:rPr sz="2316" i="1" spc="-6" baseline="28571" dirty="0">
                <a:latin typeface="STIXGeneral"/>
                <a:cs typeface="STIXGeneral"/>
              </a:rPr>
              <a:t>i</a:t>
            </a:r>
            <a:r>
              <a:rPr sz="2316" spc="-6" baseline="28571" dirty="0">
                <a:latin typeface="STIXGeneral"/>
                <a:cs typeface="STIXGeneral"/>
              </a:rPr>
              <a:t>)</a:t>
            </a:r>
            <a:r>
              <a:rPr sz="2162" b="1" spc="-4" dirty="0">
                <a:latin typeface="STIXGeneral"/>
                <a:cs typeface="STIXGeneral"/>
              </a:rPr>
              <a:t>k</a:t>
            </a:r>
            <a:r>
              <a:rPr sz="2316" spc="-6" baseline="28571" dirty="0">
                <a:latin typeface="STIXGeneral"/>
                <a:cs typeface="STIXGeneral"/>
              </a:rPr>
              <a:t>(</a:t>
            </a:r>
            <a:r>
              <a:rPr sz="2316" spc="-331" baseline="28571" dirty="0">
                <a:latin typeface="STIXGeneral"/>
                <a:cs typeface="STIXGeneral"/>
              </a:rPr>
              <a:t> </a:t>
            </a:r>
            <a:r>
              <a:rPr sz="2316" i="1" baseline="28571" dirty="0">
                <a:latin typeface="STIXGeneral"/>
                <a:cs typeface="STIXGeneral"/>
              </a:rPr>
              <a:t>j</a:t>
            </a:r>
            <a:r>
              <a:rPr sz="2316" baseline="28571" dirty="0">
                <a:latin typeface="STIXGeneral"/>
                <a:cs typeface="STIXGeneral"/>
              </a:rPr>
              <a:t>)</a:t>
            </a:r>
            <a:r>
              <a:rPr sz="2162" dirty="0">
                <a:latin typeface="STIXGeneral"/>
                <a:cs typeface="STIXGeneral"/>
              </a:rPr>
              <a:t>)</a:t>
            </a:r>
            <a:endParaRPr sz="2162">
              <a:latin typeface="STIXGeneral"/>
              <a:cs typeface="STIXGener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50501" y="4113770"/>
            <a:ext cx="1719542" cy="0"/>
          </a:xfrm>
          <a:custGeom>
            <a:avLst/>
            <a:gdLst/>
            <a:ahLst/>
            <a:cxnLst/>
            <a:rect l="l" t="t" r="r" b="b"/>
            <a:pathLst>
              <a:path w="1948814">
                <a:moveTo>
                  <a:pt x="0" y="0"/>
                </a:moveTo>
                <a:lnTo>
                  <a:pt x="1948280" y="0"/>
                </a:lnTo>
              </a:path>
            </a:pathLst>
          </a:custGeom>
          <a:ln w="20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49079" y="4298396"/>
            <a:ext cx="76760" cy="248379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544" i="1" spc="-4" dirty="0">
                <a:latin typeface="STIXGeneral"/>
                <a:cs typeface="STIXGeneral"/>
              </a:rPr>
              <a:t>j</a:t>
            </a:r>
            <a:endParaRPr sz="1544">
              <a:latin typeface="STIXGeneral"/>
              <a:cs typeface="STIXGener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97422" y="4103253"/>
            <a:ext cx="1656229" cy="344601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2162" spc="4" dirty="0">
                <a:latin typeface="STIXGeneral"/>
                <a:cs typeface="STIXGeneral"/>
              </a:rPr>
              <a:t>∑ </a:t>
            </a:r>
            <a:r>
              <a:rPr sz="2162" spc="-4" dirty="0">
                <a:latin typeface="STIXGeneral"/>
                <a:cs typeface="STIXGeneral"/>
              </a:rPr>
              <a:t>exp(</a:t>
            </a:r>
            <a:r>
              <a:rPr sz="2162" b="1" spc="-4" dirty="0">
                <a:latin typeface="STIXGeneral"/>
                <a:cs typeface="STIXGeneral"/>
              </a:rPr>
              <a:t>q</a:t>
            </a:r>
            <a:r>
              <a:rPr sz="2316" spc="-6" baseline="20634" dirty="0">
                <a:latin typeface="STIXGeneral"/>
                <a:cs typeface="STIXGeneral"/>
              </a:rPr>
              <a:t>(</a:t>
            </a:r>
            <a:r>
              <a:rPr sz="2316" i="1" spc="-6" baseline="20634" dirty="0">
                <a:latin typeface="STIXGeneral"/>
                <a:cs typeface="STIXGeneral"/>
              </a:rPr>
              <a:t>i</a:t>
            </a:r>
            <a:r>
              <a:rPr sz="2316" spc="-6" baseline="20634" dirty="0">
                <a:latin typeface="STIXGeneral"/>
                <a:cs typeface="STIXGeneral"/>
              </a:rPr>
              <a:t>)</a:t>
            </a:r>
            <a:r>
              <a:rPr sz="2162" b="1" spc="-4" dirty="0">
                <a:latin typeface="STIXGeneral"/>
                <a:cs typeface="STIXGeneral"/>
              </a:rPr>
              <a:t>k</a:t>
            </a:r>
            <a:r>
              <a:rPr sz="2316" spc="-6" baseline="20634" dirty="0">
                <a:latin typeface="STIXGeneral"/>
                <a:cs typeface="STIXGeneral"/>
              </a:rPr>
              <a:t>(</a:t>
            </a:r>
            <a:r>
              <a:rPr sz="2316" spc="39" baseline="20634" dirty="0">
                <a:latin typeface="STIXGeneral"/>
                <a:cs typeface="STIXGeneral"/>
              </a:rPr>
              <a:t> </a:t>
            </a:r>
            <a:r>
              <a:rPr sz="2316" i="1" baseline="20634" dirty="0">
                <a:latin typeface="STIXGeneral"/>
                <a:cs typeface="STIXGeneral"/>
              </a:rPr>
              <a:t>j</a:t>
            </a:r>
            <a:r>
              <a:rPr sz="2316" baseline="20634" dirty="0">
                <a:latin typeface="STIXGeneral"/>
                <a:cs typeface="STIXGeneral"/>
              </a:rPr>
              <a:t>)</a:t>
            </a:r>
            <a:r>
              <a:rPr sz="2162" dirty="0">
                <a:latin typeface="STIXGeneral"/>
                <a:cs typeface="STIXGeneral"/>
              </a:rPr>
              <a:t>)</a:t>
            </a:r>
            <a:endParaRPr sz="2162">
              <a:latin typeface="STIXGeneral"/>
              <a:cs typeface="STIXGener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48615" y="3896753"/>
            <a:ext cx="211231" cy="344601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2162" dirty="0">
                <a:latin typeface="STIXGeneral"/>
                <a:cs typeface="STIXGeneral"/>
              </a:rPr>
              <a:t>=</a:t>
            </a:r>
            <a:endParaRPr sz="2162">
              <a:latin typeface="STIXGeneral"/>
              <a:cs typeface="STIXGener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28078" y="3805248"/>
            <a:ext cx="398929" cy="248379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  <a:tabLst>
                <a:tab pos="332832" algn="l"/>
              </a:tabLst>
            </a:pPr>
            <a:r>
              <a:rPr sz="1544" i="1" spc="-4" dirty="0">
                <a:latin typeface="STIXGeneral"/>
                <a:cs typeface="STIXGeneral"/>
              </a:rPr>
              <a:t>l	l</a:t>
            </a:r>
            <a:endParaRPr sz="1544">
              <a:latin typeface="STIXGeneral"/>
              <a:cs typeface="STIXGener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33564" y="3645024"/>
            <a:ext cx="1671357" cy="344601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2162" spc="-13" dirty="0">
                <a:latin typeface="STIXGeneral"/>
                <a:cs typeface="STIXGeneral"/>
              </a:rPr>
              <a:t>exp(</a:t>
            </a:r>
            <a:r>
              <a:rPr sz="2162" spc="-309" dirty="0">
                <a:latin typeface="STIXGeneral"/>
                <a:cs typeface="STIXGeneral"/>
              </a:rPr>
              <a:t> </a:t>
            </a:r>
            <a:r>
              <a:rPr sz="2162" dirty="0">
                <a:latin typeface="STIXGeneral"/>
                <a:cs typeface="STIXGeneral"/>
              </a:rPr>
              <a:t>∑</a:t>
            </a:r>
            <a:r>
              <a:rPr sz="2316" i="1" baseline="-33333" dirty="0">
                <a:latin typeface="STIXGeneral"/>
                <a:cs typeface="STIXGeneral"/>
              </a:rPr>
              <a:t>l</a:t>
            </a:r>
            <a:r>
              <a:rPr sz="2316" i="1" spc="-33" baseline="-33333" dirty="0">
                <a:latin typeface="STIXGeneral"/>
                <a:cs typeface="STIXGeneral"/>
              </a:rPr>
              <a:t> </a:t>
            </a:r>
            <a:r>
              <a:rPr sz="2162" i="1" spc="35" dirty="0">
                <a:latin typeface="STIXGeneral"/>
                <a:cs typeface="STIXGeneral"/>
              </a:rPr>
              <a:t>q</a:t>
            </a:r>
            <a:r>
              <a:rPr sz="2316" spc="53" baseline="30158" dirty="0">
                <a:latin typeface="STIXGeneral"/>
                <a:cs typeface="STIXGeneral"/>
              </a:rPr>
              <a:t>(</a:t>
            </a:r>
            <a:r>
              <a:rPr sz="2316" i="1" spc="53" baseline="30158" dirty="0">
                <a:latin typeface="STIXGeneral"/>
                <a:cs typeface="STIXGeneral"/>
              </a:rPr>
              <a:t>i</a:t>
            </a:r>
            <a:r>
              <a:rPr sz="2316" spc="53" baseline="30158" dirty="0">
                <a:latin typeface="STIXGeneral"/>
                <a:cs typeface="STIXGeneral"/>
              </a:rPr>
              <a:t>)</a:t>
            </a:r>
            <a:r>
              <a:rPr sz="2162" i="1" spc="35" dirty="0">
                <a:latin typeface="STIXGeneral"/>
                <a:cs typeface="STIXGeneral"/>
              </a:rPr>
              <a:t>k</a:t>
            </a:r>
            <a:r>
              <a:rPr sz="2316" spc="53" baseline="31746" dirty="0">
                <a:latin typeface="STIXGeneral"/>
                <a:cs typeface="STIXGeneral"/>
              </a:rPr>
              <a:t>(</a:t>
            </a:r>
            <a:r>
              <a:rPr sz="2316" spc="-271" baseline="31746" dirty="0">
                <a:latin typeface="STIXGeneral"/>
                <a:cs typeface="STIXGeneral"/>
              </a:rPr>
              <a:t> </a:t>
            </a:r>
            <a:r>
              <a:rPr sz="2316" i="1" baseline="31746" dirty="0">
                <a:latin typeface="STIXGeneral"/>
                <a:cs typeface="STIXGeneral"/>
              </a:rPr>
              <a:t>j</a:t>
            </a:r>
            <a:r>
              <a:rPr sz="2316" baseline="31746" dirty="0">
                <a:latin typeface="STIXGeneral"/>
                <a:cs typeface="STIXGeneral"/>
              </a:rPr>
              <a:t>)</a:t>
            </a:r>
            <a:r>
              <a:rPr sz="2162" dirty="0">
                <a:latin typeface="STIXGeneral"/>
                <a:cs typeface="STIXGeneral"/>
              </a:rPr>
              <a:t>)</a:t>
            </a:r>
            <a:endParaRPr sz="2162">
              <a:latin typeface="STIXGeneral"/>
              <a:cs typeface="STIXGener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24907" y="4113770"/>
            <a:ext cx="2088216" cy="0"/>
          </a:xfrm>
          <a:custGeom>
            <a:avLst/>
            <a:gdLst/>
            <a:ahLst/>
            <a:cxnLst/>
            <a:rect l="l" t="t" r="r" b="b"/>
            <a:pathLst>
              <a:path w="2366645">
                <a:moveTo>
                  <a:pt x="0" y="0"/>
                </a:moveTo>
                <a:lnTo>
                  <a:pt x="2366624" y="0"/>
                </a:lnTo>
              </a:path>
            </a:pathLst>
          </a:custGeom>
          <a:ln w="20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223483" y="4331338"/>
            <a:ext cx="945216" cy="248379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  <a:tabLst>
                <a:tab pos="879148" algn="l"/>
              </a:tabLst>
            </a:pPr>
            <a:r>
              <a:rPr sz="1544" i="1" spc="-4" dirty="0">
                <a:latin typeface="STIXGeneral"/>
                <a:cs typeface="STIXGeneral"/>
              </a:rPr>
              <a:t>j	l</a:t>
            </a:r>
            <a:endParaRPr sz="1544">
              <a:latin typeface="STIXGeneral"/>
              <a:cs typeface="STIXGener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700"/>
              </a:lnSpc>
            </a:pPr>
            <a:fld id="{81D60167-4931-47E6-BA6A-407CBD079E47}" type="slidenum">
              <a:rPr lang="en-DE" spc="-5" smtClean="0"/>
              <a:pPr marL="38100">
                <a:lnSpc>
                  <a:spcPts val="1700"/>
                </a:lnSpc>
              </a:pPr>
              <a:t>53</a:t>
            </a:fld>
            <a:endParaRPr spc="-4" dirty="0"/>
          </a:p>
        </p:txBody>
      </p:sp>
      <p:sp>
        <p:nvSpPr>
          <p:cNvPr id="16" name="object 16"/>
          <p:cNvSpPr txBox="1"/>
          <p:nvPr/>
        </p:nvSpPr>
        <p:spPr>
          <a:xfrm>
            <a:off x="6320407" y="4296419"/>
            <a:ext cx="398929" cy="248379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  <a:tabLst>
                <a:tab pos="332832" algn="l"/>
              </a:tabLst>
            </a:pPr>
            <a:r>
              <a:rPr sz="1544" i="1" spc="-4" dirty="0">
                <a:latin typeface="STIXGeneral"/>
                <a:cs typeface="STIXGeneral"/>
              </a:rPr>
              <a:t>l	l</a:t>
            </a:r>
            <a:endParaRPr sz="1544">
              <a:latin typeface="STIXGeneral"/>
              <a:cs typeface="STIXGener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71828" y="4136195"/>
            <a:ext cx="2025463" cy="344601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2162" spc="4" dirty="0">
                <a:latin typeface="STIXGeneral"/>
                <a:cs typeface="STIXGeneral"/>
              </a:rPr>
              <a:t>∑ </a:t>
            </a:r>
            <a:r>
              <a:rPr sz="2162" spc="-13" dirty="0">
                <a:latin typeface="STIXGeneral"/>
                <a:cs typeface="STIXGeneral"/>
              </a:rPr>
              <a:t>exp( </a:t>
            </a:r>
            <a:r>
              <a:rPr sz="2162" spc="4" dirty="0">
                <a:latin typeface="STIXGeneral"/>
                <a:cs typeface="STIXGeneral"/>
              </a:rPr>
              <a:t>∑ </a:t>
            </a:r>
            <a:r>
              <a:rPr sz="2162" i="1" spc="35" dirty="0">
                <a:latin typeface="STIXGeneral"/>
                <a:cs typeface="STIXGeneral"/>
              </a:rPr>
              <a:t>q</a:t>
            </a:r>
            <a:r>
              <a:rPr sz="2316" spc="53" baseline="30158" dirty="0">
                <a:latin typeface="STIXGeneral"/>
                <a:cs typeface="STIXGeneral"/>
              </a:rPr>
              <a:t>(</a:t>
            </a:r>
            <a:r>
              <a:rPr sz="2316" i="1" spc="53" baseline="30158" dirty="0">
                <a:latin typeface="STIXGeneral"/>
                <a:cs typeface="STIXGeneral"/>
              </a:rPr>
              <a:t>i</a:t>
            </a:r>
            <a:r>
              <a:rPr sz="2316" spc="53" baseline="30158" dirty="0">
                <a:latin typeface="STIXGeneral"/>
                <a:cs typeface="STIXGeneral"/>
              </a:rPr>
              <a:t>)</a:t>
            </a:r>
            <a:r>
              <a:rPr sz="2162" i="1" spc="35" dirty="0">
                <a:latin typeface="STIXGeneral"/>
                <a:cs typeface="STIXGeneral"/>
              </a:rPr>
              <a:t>k</a:t>
            </a:r>
            <a:r>
              <a:rPr sz="2316" spc="53" baseline="31746" dirty="0">
                <a:latin typeface="STIXGeneral"/>
                <a:cs typeface="STIXGeneral"/>
              </a:rPr>
              <a:t>(</a:t>
            </a:r>
            <a:r>
              <a:rPr sz="2316" spc="46" baseline="31746" dirty="0">
                <a:latin typeface="STIXGeneral"/>
                <a:cs typeface="STIXGeneral"/>
              </a:rPr>
              <a:t> </a:t>
            </a:r>
            <a:r>
              <a:rPr sz="2316" i="1" baseline="31746" dirty="0">
                <a:latin typeface="STIXGeneral"/>
                <a:cs typeface="STIXGeneral"/>
              </a:rPr>
              <a:t>j</a:t>
            </a:r>
            <a:r>
              <a:rPr sz="2316" baseline="31746" dirty="0">
                <a:latin typeface="STIXGeneral"/>
                <a:cs typeface="STIXGeneral"/>
              </a:rPr>
              <a:t>)</a:t>
            </a:r>
            <a:r>
              <a:rPr sz="2162" dirty="0">
                <a:latin typeface="STIXGeneral"/>
                <a:cs typeface="STIXGeneral"/>
              </a:rPr>
              <a:t>)</a:t>
            </a:r>
            <a:endParaRPr sz="2162">
              <a:latin typeface="STIXGeneral"/>
              <a:cs typeface="STIXGener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25601" y="5536915"/>
            <a:ext cx="378199" cy="344601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2162" spc="4" dirty="0">
                <a:latin typeface="STIXSizeOneSym"/>
                <a:cs typeface="STIXSizeOneSym"/>
              </a:rPr>
              <a:t>∑</a:t>
            </a:r>
            <a:endParaRPr sz="2162" dirty="0">
              <a:latin typeface="STIXSizeOneSym"/>
              <a:cs typeface="STIXSizeOneSym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57250" y="5810046"/>
            <a:ext cx="514910" cy="248379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544" i="1" spc="-4" dirty="0">
                <a:latin typeface="STIXGeneral"/>
                <a:cs typeface="STIXGeneral"/>
              </a:rPr>
              <a:t>j</a:t>
            </a:r>
            <a:r>
              <a:rPr sz="1544" spc="-4" dirty="0">
                <a:latin typeface="STIXGeneral"/>
                <a:cs typeface="STIXGeneral"/>
              </a:rPr>
              <a:t>=1..</a:t>
            </a:r>
            <a:r>
              <a:rPr sz="1544" i="1" spc="-4" dirty="0">
                <a:latin typeface="STIXGeneral"/>
                <a:cs typeface="STIXGeneral"/>
              </a:rPr>
              <a:t>T</a:t>
            </a:r>
            <a:endParaRPr sz="1544" dirty="0">
              <a:latin typeface="STIXGeneral"/>
              <a:cs typeface="STIXGener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63591" y="5584525"/>
            <a:ext cx="76760" cy="248379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544" i="1" spc="-4" dirty="0">
                <a:latin typeface="STIXGeneral"/>
                <a:cs typeface="STIXGeneral"/>
              </a:rPr>
              <a:t>j</a:t>
            </a:r>
            <a:endParaRPr sz="1544">
              <a:latin typeface="STIXGeneral"/>
              <a:cs typeface="STIXGener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9236" y="4557288"/>
            <a:ext cx="6521263" cy="108075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765" spc="4" dirty="0">
                <a:latin typeface="Helvetica"/>
                <a:cs typeface="Helvetica"/>
              </a:rPr>
              <a:t>The </a:t>
            </a:r>
            <a:r>
              <a:rPr sz="1765" b="1" spc="4" dirty="0">
                <a:latin typeface="Helvetica"/>
                <a:cs typeface="Helvetica"/>
              </a:rPr>
              <a:t>new </a:t>
            </a:r>
            <a:r>
              <a:rPr sz="1765" b="1" dirty="0">
                <a:latin typeface="Helvetica"/>
                <a:cs typeface="Helvetica"/>
              </a:rPr>
              <a:t>output vector for the i-th position </a:t>
            </a:r>
            <a:r>
              <a:rPr sz="1765" spc="4" dirty="0">
                <a:latin typeface="Helvetica"/>
                <a:cs typeface="Helvetica"/>
              </a:rPr>
              <a:t>depends</a:t>
            </a:r>
            <a:r>
              <a:rPr sz="1765" spc="-4" dirty="0">
                <a:latin typeface="Helvetica"/>
                <a:cs typeface="Helvetica"/>
              </a:rPr>
              <a:t> </a:t>
            </a:r>
            <a:r>
              <a:rPr sz="1765" spc="4" dirty="0">
                <a:latin typeface="Helvetica"/>
                <a:cs typeface="Helvetica"/>
              </a:rPr>
              <a:t>on</a:t>
            </a:r>
            <a:endParaRPr sz="1765" dirty="0">
              <a:latin typeface="Helvetica"/>
              <a:cs typeface="Helvetica"/>
            </a:endParaRPr>
          </a:p>
          <a:p>
            <a:pPr marL="11206"/>
            <a:r>
              <a:rPr sz="1765" spc="4" dirty="0">
                <a:latin typeface="Helvetica"/>
                <a:cs typeface="Helvetica"/>
              </a:rPr>
              <a:t>the </a:t>
            </a:r>
            <a:r>
              <a:rPr sz="1765" b="1" dirty="0">
                <a:latin typeface="Helvetica"/>
                <a:cs typeface="Helvetica"/>
              </a:rPr>
              <a:t>attention weights </a:t>
            </a:r>
            <a:r>
              <a:rPr sz="1765" dirty="0">
                <a:latin typeface="Helvetica"/>
                <a:cs typeface="Helvetica"/>
              </a:rPr>
              <a:t>and </a:t>
            </a:r>
            <a:r>
              <a:rPr sz="1765" b="1" spc="4" dirty="0">
                <a:latin typeface="Helvetica"/>
                <a:cs typeface="Helvetica"/>
              </a:rPr>
              <a:t>value </a:t>
            </a:r>
            <a:r>
              <a:rPr sz="1765" dirty="0">
                <a:latin typeface="Helvetica"/>
                <a:cs typeface="Helvetica"/>
              </a:rPr>
              <a:t>vectors of all </a:t>
            </a:r>
            <a:r>
              <a:rPr sz="1765" b="1" dirty="0">
                <a:latin typeface="Helvetica"/>
                <a:cs typeface="Helvetica"/>
              </a:rPr>
              <a:t>input positions</a:t>
            </a:r>
            <a:r>
              <a:rPr sz="1765" b="1" spc="31" dirty="0">
                <a:latin typeface="Helvetica"/>
                <a:cs typeface="Helvetica"/>
              </a:rPr>
              <a:t> </a:t>
            </a:r>
            <a:r>
              <a:rPr sz="1765" b="1" dirty="0">
                <a:latin typeface="Helvetica"/>
                <a:cs typeface="Helvetica"/>
              </a:rPr>
              <a:t>j</a:t>
            </a:r>
            <a:r>
              <a:rPr sz="1765" dirty="0">
                <a:latin typeface="Helvetica"/>
                <a:cs typeface="Helvetica"/>
              </a:rPr>
              <a:t>:</a:t>
            </a:r>
          </a:p>
          <a:p>
            <a:pPr marL="3375392">
              <a:spcBef>
                <a:spcPts val="1544"/>
              </a:spcBef>
              <a:tabLst>
                <a:tab pos="4577287" algn="l"/>
              </a:tabLst>
            </a:pPr>
            <a:r>
              <a:rPr sz="3243" b="1" spc="-6" baseline="-20408" dirty="0">
                <a:latin typeface="STIXGeneral"/>
                <a:cs typeface="STIXGeneral"/>
              </a:rPr>
              <a:t>y</a:t>
            </a:r>
            <a:r>
              <a:rPr sz="1544" spc="-4" dirty="0">
                <a:latin typeface="STIXGeneral"/>
                <a:cs typeface="STIXGeneral"/>
              </a:rPr>
              <a:t>(</a:t>
            </a:r>
            <a:r>
              <a:rPr sz="1544" i="1" spc="-4" dirty="0">
                <a:latin typeface="STIXGeneral"/>
                <a:cs typeface="STIXGeneral"/>
              </a:rPr>
              <a:t>i</a:t>
            </a:r>
            <a:r>
              <a:rPr sz="1544" spc="-4" dirty="0">
                <a:latin typeface="STIXGeneral"/>
                <a:cs typeface="STIXGeneral"/>
              </a:rPr>
              <a:t>)</a:t>
            </a:r>
            <a:r>
              <a:rPr sz="1544" spc="216" dirty="0">
                <a:latin typeface="STIXGeneral"/>
                <a:cs typeface="STIXGeneral"/>
              </a:rPr>
              <a:t> </a:t>
            </a:r>
            <a:r>
              <a:rPr sz="3243" baseline="-20408" dirty="0">
                <a:latin typeface="STIXGeneral"/>
                <a:cs typeface="STIXGeneral"/>
              </a:rPr>
              <a:t>=	</a:t>
            </a:r>
            <a:r>
              <a:rPr sz="3243" i="1" spc="26" baseline="-20408" dirty="0">
                <a:latin typeface="STIXGeneral"/>
                <a:cs typeface="STIXGeneral"/>
              </a:rPr>
              <a:t>w</a:t>
            </a:r>
            <a:r>
              <a:rPr sz="2316" spc="26" baseline="1587" dirty="0">
                <a:latin typeface="STIXGeneral"/>
                <a:cs typeface="STIXGeneral"/>
              </a:rPr>
              <a:t>(</a:t>
            </a:r>
            <a:r>
              <a:rPr sz="2316" i="1" spc="26" baseline="1587" dirty="0">
                <a:latin typeface="STIXGeneral"/>
                <a:cs typeface="STIXGeneral"/>
              </a:rPr>
              <a:t>i</a:t>
            </a:r>
            <a:r>
              <a:rPr sz="2316" spc="26" baseline="1587" dirty="0">
                <a:latin typeface="STIXGeneral"/>
                <a:cs typeface="STIXGeneral"/>
              </a:rPr>
              <a:t>)</a:t>
            </a:r>
            <a:r>
              <a:rPr sz="3243" b="1" spc="26" baseline="-20408" dirty="0">
                <a:latin typeface="STIXGeneral"/>
                <a:cs typeface="STIXGeneral"/>
              </a:rPr>
              <a:t>v</a:t>
            </a:r>
            <a:r>
              <a:rPr sz="1544" spc="18" dirty="0">
                <a:latin typeface="STIXGeneral"/>
                <a:cs typeface="STIXGeneral"/>
              </a:rPr>
              <a:t>(</a:t>
            </a:r>
            <a:r>
              <a:rPr sz="1544" spc="-172" dirty="0">
                <a:latin typeface="STIXGeneral"/>
                <a:cs typeface="STIXGeneral"/>
              </a:rPr>
              <a:t> </a:t>
            </a:r>
            <a:r>
              <a:rPr sz="1544" i="1" spc="4" dirty="0">
                <a:latin typeface="STIXGeneral"/>
                <a:cs typeface="STIXGeneral"/>
              </a:rPr>
              <a:t>j</a:t>
            </a:r>
            <a:r>
              <a:rPr sz="1544" spc="4" dirty="0">
                <a:latin typeface="STIXGeneral"/>
                <a:cs typeface="STIXGeneral"/>
              </a:rPr>
              <a:t>)</a:t>
            </a:r>
            <a:endParaRPr sz="1544" dirty="0">
              <a:latin typeface="STIXGeneral"/>
              <a:cs typeface="STIXGeneral"/>
            </a:endParaRPr>
          </a:p>
        </p:txBody>
      </p:sp>
      <p:sp>
        <p:nvSpPr>
          <p:cNvPr id="24" name="object 9">
            <a:extLst>
              <a:ext uri="{FF2B5EF4-FFF2-40B4-BE49-F238E27FC236}">
                <a16:creationId xmlns:a16="http://schemas.microsoft.com/office/drawing/2014/main" id="{1882A033-C992-EE49-9D4F-D68BFFB7F61E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07F2A143-C946-1149-B868-CB89EB12E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929" y="5239980"/>
            <a:ext cx="2551512" cy="968127"/>
          </a:xfrm>
          <a:prstGeom prst="rect">
            <a:avLst/>
          </a:prstGeom>
        </p:spPr>
      </p:pic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53522748-592D-B64E-9FD0-CDF35478E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1154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262149"/>
            <a:ext cx="6350934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Scaling attention</a:t>
            </a:r>
            <a:r>
              <a:rPr spc="-62" dirty="0"/>
              <a:t> </a:t>
            </a:r>
            <a:r>
              <a:rPr dirty="0"/>
              <a:t>weights</a:t>
            </a:r>
          </a:p>
        </p:txBody>
      </p:sp>
      <p:sp>
        <p:nvSpPr>
          <p:cNvPr id="3" name="object 3"/>
          <p:cNvSpPr/>
          <p:nvPr/>
        </p:nvSpPr>
        <p:spPr>
          <a:xfrm>
            <a:off x="6386630" y="1834257"/>
            <a:ext cx="502584" cy="478491"/>
          </a:xfrm>
          <a:custGeom>
            <a:avLst/>
            <a:gdLst/>
            <a:ahLst/>
            <a:cxnLst/>
            <a:rect l="l" t="t" r="r" b="b"/>
            <a:pathLst>
              <a:path w="569595" h="542289">
                <a:moveTo>
                  <a:pt x="95863" y="282745"/>
                </a:moveTo>
                <a:lnTo>
                  <a:pt x="33858" y="282745"/>
                </a:lnTo>
                <a:lnTo>
                  <a:pt x="41704" y="284016"/>
                </a:lnTo>
                <a:lnTo>
                  <a:pt x="48808" y="288296"/>
                </a:lnTo>
                <a:lnTo>
                  <a:pt x="55253" y="296287"/>
                </a:lnTo>
                <a:lnTo>
                  <a:pt x="61121" y="308688"/>
                </a:lnTo>
                <a:lnTo>
                  <a:pt x="149946" y="541745"/>
                </a:lnTo>
                <a:lnTo>
                  <a:pt x="164017" y="541745"/>
                </a:lnTo>
                <a:lnTo>
                  <a:pt x="192338" y="468750"/>
                </a:lnTo>
                <a:lnTo>
                  <a:pt x="166655" y="468750"/>
                </a:lnTo>
                <a:lnTo>
                  <a:pt x="95863" y="282745"/>
                </a:lnTo>
                <a:close/>
              </a:path>
              <a:path w="569595" h="542289">
                <a:moveTo>
                  <a:pt x="350462" y="0"/>
                </a:moveTo>
                <a:lnTo>
                  <a:pt x="168414" y="468750"/>
                </a:lnTo>
                <a:lnTo>
                  <a:pt x="192338" y="468750"/>
                </a:lnTo>
                <a:lnTo>
                  <a:pt x="362777" y="29461"/>
                </a:lnTo>
                <a:lnTo>
                  <a:pt x="350462" y="29461"/>
                </a:lnTo>
                <a:lnTo>
                  <a:pt x="350462" y="0"/>
                </a:lnTo>
                <a:close/>
              </a:path>
              <a:path w="569595" h="542289">
                <a:moveTo>
                  <a:pt x="76951" y="233056"/>
                </a:moveTo>
                <a:lnTo>
                  <a:pt x="68596" y="233056"/>
                </a:lnTo>
                <a:lnTo>
                  <a:pt x="0" y="287582"/>
                </a:lnTo>
                <a:lnTo>
                  <a:pt x="5275" y="296377"/>
                </a:lnTo>
                <a:lnTo>
                  <a:pt x="12771" y="290537"/>
                </a:lnTo>
                <a:lnTo>
                  <a:pt x="20391" y="286263"/>
                </a:lnTo>
                <a:lnTo>
                  <a:pt x="27599" y="283638"/>
                </a:lnTo>
                <a:lnTo>
                  <a:pt x="33858" y="282745"/>
                </a:lnTo>
                <a:lnTo>
                  <a:pt x="95863" y="282745"/>
                </a:lnTo>
                <a:lnTo>
                  <a:pt x="76951" y="233056"/>
                </a:lnTo>
                <a:close/>
              </a:path>
              <a:path w="569595" h="542289">
                <a:moveTo>
                  <a:pt x="374208" y="0"/>
                </a:moveTo>
                <a:lnTo>
                  <a:pt x="350462" y="0"/>
                </a:lnTo>
                <a:lnTo>
                  <a:pt x="350462" y="29461"/>
                </a:lnTo>
                <a:lnTo>
                  <a:pt x="362777" y="29461"/>
                </a:lnTo>
                <a:lnTo>
                  <a:pt x="374208" y="0"/>
                </a:lnTo>
                <a:close/>
              </a:path>
              <a:path w="569595" h="542289">
                <a:moveTo>
                  <a:pt x="569447" y="0"/>
                </a:moveTo>
                <a:lnTo>
                  <a:pt x="374208" y="0"/>
                </a:lnTo>
                <a:lnTo>
                  <a:pt x="362777" y="29461"/>
                </a:lnTo>
                <a:lnTo>
                  <a:pt x="569447" y="29461"/>
                </a:lnTo>
                <a:lnTo>
                  <a:pt x="5694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5296" y="1413692"/>
            <a:ext cx="7044578" cy="882886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5129">
              <a:spcBef>
                <a:spcPts val="119"/>
              </a:spcBef>
            </a:pPr>
            <a:r>
              <a:rPr sz="2427" spc="-22" dirty="0">
                <a:latin typeface="Helvetica"/>
                <a:cs typeface="Helvetica"/>
              </a:rPr>
              <a:t>Value </a:t>
            </a:r>
            <a:r>
              <a:rPr sz="2427" spc="9" dirty="0">
                <a:latin typeface="Helvetica"/>
                <a:cs typeface="Helvetica"/>
              </a:rPr>
              <a:t>of </a:t>
            </a:r>
            <a:r>
              <a:rPr sz="2427" spc="13" dirty="0">
                <a:latin typeface="Helvetica"/>
                <a:cs typeface="Helvetica"/>
              </a:rPr>
              <a:t>dot product grows </a:t>
            </a:r>
            <a:r>
              <a:rPr sz="2427" spc="9" dirty="0">
                <a:latin typeface="Helvetica"/>
                <a:cs typeface="Helvetica"/>
              </a:rPr>
              <a:t>with vector </a:t>
            </a:r>
            <a:r>
              <a:rPr sz="2427" spc="13" dirty="0">
                <a:latin typeface="Helvetica"/>
                <a:cs typeface="Helvetica"/>
              </a:rPr>
              <a:t>dimension</a:t>
            </a:r>
            <a:r>
              <a:rPr sz="2427" spc="-4" dirty="0">
                <a:latin typeface="Helvetica"/>
                <a:cs typeface="Helvetica"/>
              </a:rPr>
              <a:t> </a:t>
            </a:r>
            <a:r>
              <a:rPr sz="2427" i="1" spc="13" dirty="0">
                <a:latin typeface="Helvetica"/>
                <a:cs typeface="Helvetica"/>
              </a:rPr>
              <a:t>k</a:t>
            </a:r>
            <a:endParaRPr sz="2427">
              <a:latin typeface="Helvetica"/>
              <a:cs typeface="Helvetica"/>
            </a:endParaRPr>
          </a:p>
          <a:p>
            <a:pPr marL="11206">
              <a:spcBef>
                <a:spcPts val="168"/>
              </a:spcBef>
              <a:tabLst>
                <a:tab pos="5891247" algn="l"/>
              </a:tabLst>
            </a:pPr>
            <a:r>
              <a:rPr sz="2427" spc="-119" dirty="0">
                <a:latin typeface="Helvetica"/>
                <a:cs typeface="Helvetica"/>
              </a:rPr>
              <a:t>To </a:t>
            </a:r>
            <a:r>
              <a:rPr sz="2427" spc="13" dirty="0">
                <a:latin typeface="Helvetica"/>
                <a:cs typeface="Helvetica"/>
              </a:rPr>
              <a:t>scale back </a:t>
            </a:r>
            <a:r>
              <a:rPr sz="2427" spc="9" dirty="0">
                <a:latin typeface="Helvetica"/>
                <a:cs typeface="Helvetica"/>
              </a:rPr>
              <a:t>the </a:t>
            </a:r>
            <a:r>
              <a:rPr sz="2427" spc="13" dirty="0">
                <a:latin typeface="Helvetica"/>
                <a:cs typeface="Helvetica"/>
              </a:rPr>
              <a:t>dot </a:t>
            </a:r>
            <a:r>
              <a:rPr sz="2427" spc="9" dirty="0">
                <a:latin typeface="Helvetica"/>
                <a:cs typeface="Helvetica"/>
              </a:rPr>
              <a:t>product,</a:t>
            </a:r>
            <a:r>
              <a:rPr sz="2427" spc="137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divide</a:t>
            </a:r>
            <a:r>
              <a:rPr sz="2427" spc="9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by	</a:t>
            </a:r>
            <a:r>
              <a:rPr sz="3044" i="1" spc="79" dirty="0">
                <a:latin typeface="STIXGeneral"/>
                <a:cs typeface="STIXGeneral"/>
              </a:rPr>
              <a:t>k</a:t>
            </a:r>
            <a:r>
              <a:rPr sz="2427" spc="79" dirty="0">
                <a:latin typeface="Helvetica"/>
                <a:cs typeface="Helvetica"/>
              </a:rPr>
              <a:t>:</a:t>
            </a:r>
            <a:endParaRPr sz="2427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57937" y="3237938"/>
            <a:ext cx="98051" cy="338935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2118" i="1" dirty="0">
                <a:latin typeface="STIXGeneral"/>
                <a:cs typeface="STIXGeneral"/>
              </a:rPr>
              <a:t>j</a:t>
            </a:r>
            <a:endParaRPr sz="2118">
              <a:latin typeface="STIXGeneral"/>
              <a:cs typeface="STIXGener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5296" y="2826093"/>
            <a:ext cx="920002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4500" i="1" spc="59" baseline="-21241" dirty="0">
                <a:latin typeface="STIXGeneral"/>
                <a:cs typeface="STIXGeneral"/>
              </a:rPr>
              <a:t>w</a:t>
            </a:r>
            <a:r>
              <a:rPr sz="2118" spc="40" dirty="0">
                <a:latin typeface="STIXGeneral"/>
                <a:cs typeface="STIXGeneral"/>
              </a:rPr>
              <a:t>(</a:t>
            </a:r>
            <a:r>
              <a:rPr sz="2118" i="1" spc="40" dirty="0">
                <a:latin typeface="STIXGeneral"/>
                <a:cs typeface="STIXGeneral"/>
              </a:rPr>
              <a:t>i</a:t>
            </a:r>
            <a:r>
              <a:rPr sz="2118" spc="40" dirty="0">
                <a:latin typeface="STIXGeneral"/>
                <a:cs typeface="STIXGeneral"/>
              </a:rPr>
              <a:t>)</a:t>
            </a:r>
            <a:r>
              <a:rPr sz="2118" spc="238" dirty="0">
                <a:latin typeface="STIXGeneral"/>
                <a:cs typeface="STIXGeneral"/>
              </a:rPr>
              <a:t> </a:t>
            </a:r>
            <a:r>
              <a:rPr sz="4500" baseline="-21241" dirty="0">
                <a:latin typeface="STIXGeneral"/>
                <a:cs typeface="STIXGeneral"/>
              </a:rPr>
              <a:t>=</a:t>
            </a:r>
            <a:endParaRPr sz="4500" baseline="-21241">
              <a:latin typeface="STIXGeneral"/>
              <a:cs typeface="STIXGener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56942" y="2710493"/>
            <a:ext cx="451596" cy="470087"/>
          </a:xfrm>
          <a:custGeom>
            <a:avLst/>
            <a:gdLst/>
            <a:ahLst/>
            <a:cxnLst/>
            <a:rect l="l" t="t" r="r" b="b"/>
            <a:pathLst>
              <a:path w="511810" h="532764">
                <a:moveTo>
                  <a:pt x="94192" y="277816"/>
                </a:moveTo>
                <a:lnTo>
                  <a:pt x="33268" y="277816"/>
                </a:lnTo>
                <a:lnTo>
                  <a:pt x="40978" y="279065"/>
                </a:lnTo>
                <a:lnTo>
                  <a:pt x="47958" y="283271"/>
                </a:lnTo>
                <a:lnTo>
                  <a:pt x="54291" y="291122"/>
                </a:lnTo>
                <a:lnTo>
                  <a:pt x="60057" y="303307"/>
                </a:lnTo>
                <a:lnTo>
                  <a:pt x="147333" y="532301"/>
                </a:lnTo>
                <a:lnTo>
                  <a:pt x="161159" y="532301"/>
                </a:lnTo>
                <a:lnTo>
                  <a:pt x="188986" y="460579"/>
                </a:lnTo>
                <a:lnTo>
                  <a:pt x="163752" y="460579"/>
                </a:lnTo>
                <a:lnTo>
                  <a:pt x="94192" y="277816"/>
                </a:lnTo>
                <a:close/>
              </a:path>
              <a:path w="511810" h="532764">
                <a:moveTo>
                  <a:pt x="344354" y="0"/>
                </a:moveTo>
                <a:lnTo>
                  <a:pt x="165480" y="460579"/>
                </a:lnTo>
                <a:lnTo>
                  <a:pt x="188986" y="460579"/>
                </a:lnTo>
                <a:lnTo>
                  <a:pt x="356454" y="28948"/>
                </a:lnTo>
                <a:lnTo>
                  <a:pt x="344354" y="28948"/>
                </a:lnTo>
                <a:lnTo>
                  <a:pt x="344354" y="0"/>
                </a:lnTo>
                <a:close/>
              </a:path>
              <a:path w="511810" h="532764">
                <a:moveTo>
                  <a:pt x="75610" y="228993"/>
                </a:moveTo>
                <a:lnTo>
                  <a:pt x="67402" y="228993"/>
                </a:lnTo>
                <a:lnTo>
                  <a:pt x="0" y="282569"/>
                </a:lnTo>
                <a:lnTo>
                  <a:pt x="5185" y="291211"/>
                </a:lnTo>
                <a:lnTo>
                  <a:pt x="12550" y="285472"/>
                </a:lnTo>
                <a:lnTo>
                  <a:pt x="20037" y="281273"/>
                </a:lnTo>
                <a:lnTo>
                  <a:pt x="27119" y="278694"/>
                </a:lnTo>
                <a:lnTo>
                  <a:pt x="33268" y="277816"/>
                </a:lnTo>
                <a:lnTo>
                  <a:pt x="94192" y="277816"/>
                </a:lnTo>
                <a:lnTo>
                  <a:pt x="75610" y="228993"/>
                </a:lnTo>
                <a:close/>
              </a:path>
              <a:path w="511810" h="532764">
                <a:moveTo>
                  <a:pt x="367686" y="0"/>
                </a:moveTo>
                <a:lnTo>
                  <a:pt x="344354" y="0"/>
                </a:lnTo>
                <a:lnTo>
                  <a:pt x="344354" y="28948"/>
                </a:lnTo>
                <a:lnTo>
                  <a:pt x="356454" y="28948"/>
                </a:lnTo>
                <a:lnTo>
                  <a:pt x="367686" y="0"/>
                </a:lnTo>
                <a:close/>
              </a:path>
              <a:path w="511810" h="532764">
                <a:moveTo>
                  <a:pt x="511563" y="0"/>
                </a:moveTo>
                <a:lnTo>
                  <a:pt x="367686" y="0"/>
                </a:lnTo>
                <a:lnTo>
                  <a:pt x="356454" y="28948"/>
                </a:lnTo>
                <a:lnTo>
                  <a:pt x="511563" y="28948"/>
                </a:lnTo>
                <a:lnTo>
                  <a:pt x="5115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31655" y="2651014"/>
            <a:ext cx="2703419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  <a:tabLst>
                <a:tab pos="2249701" algn="l"/>
              </a:tabLst>
            </a:pPr>
            <a:r>
              <a:rPr sz="3000" spc="-66" dirty="0">
                <a:latin typeface="STIXGeneral"/>
                <a:cs typeface="STIXGeneral"/>
              </a:rPr>
              <a:t>e</a:t>
            </a:r>
            <a:r>
              <a:rPr sz="3000" dirty="0">
                <a:latin typeface="STIXGeneral"/>
                <a:cs typeface="STIXGeneral"/>
              </a:rPr>
              <a:t>xp(</a:t>
            </a:r>
            <a:r>
              <a:rPr sz="3000" b="1" dirty="0">
                <a:latin typeface="STIXGeneral"/>
                <a:cs typeface="STIXGeneral"/>
              </a:rPr>
              <a:t>q</a:t>
            </a:r>
            <a:r>
              <a:rPr sz="3177" spc="6" baseline="28935" dirty="0">
                <a:latin typeface="STIXGeneral"/>
                <a:cs typeface="STIXGeneral"/>
              </a:rPr>
              <a:t>(</a:t>
            </a:r>
            <a:r>
              <a:rPr sz="3177" i="1" baseline="28935" dirty="0">
                <a:latin typeface="STIXGeneral"/>
                <a:cs typeface="STIXGeneral"/>
              </a:rPr>
              <a:t>i</a:t>
            </a:r>
            <a:r>
              <a:rPr sz="3177" spc="6" baseline="28935" dirty="0">
                <a:latin typeface="STIXGeneral"/>
                <a:cs typeface="STIXGeneral"/>
              </a:rPr>
              <a:t>)</a:t>
            </a:r>
            <a:r>
              <a:rPr sz="3000" b="1" dirty="0">
                <a:latin typeface="STIXGeneral"/>
                <a:cs typeface="STIXGeneral"/>
              </a:rPr>
              <a:t>k</a:t>
            </a:r>
            <a:r>
              <a:rPr sz="3177" spc="6" baseline="28935" dirty="0">
                <a:latin typeface="STIXGeneral"/>
                <a:cs typeface="STIXGeneral"/>
              </a:rPr>
              <a:t>(</a:t>
            </a:r>
            <a:r>
              <a:rPr sz="3177" spc="-390" baseline="28935" dirty="0">
                <a:latin typeface="STIXGeneral"/>
                <a:cs typeface="STIXGeneral"/>
              </a:rPr>
              <a:t> </a:t>
            </a:r>
            <a:r>
              <a:rPr sz="3177" i="1" baseline="28935" dirty="0">
                <a:latin typeface="STIXGeneral"/>
                <a:cs typeface="STIXGeneral"/>
              </a:rPr>
              <a:t>j</a:t>
            </a:r>
            <a:r>
              <a:rPr sz="3177" spc="6" baseline="28935" dirty="0">
                <a:latin typeface="STIXGeneral"/>
                <a:cs typeface="STIXGeneral"/>
              </a:rPr>
              <a:t>)</a:t>
            </a:r>
            <a:r>
              <a:rPr sz="3000" spc="163" dirty="0">
                <a:latin typeface="STIXGeneral"/>
                <a:cs typeface="STIXGeneral"/>
              </a:rPr>
              <a:t>)</a:t>
            </a:r>
            <a:r>
              <a:rPr sz="3000" dirty="0">
                <a:latin typeface="STIXGeneral"/>
                <a:cs typeface="STIXGeneral"/>
              </a:rPr>
              <a:t>/	</a:t>
            </a:r>
            <a:r>
              <a:rPr sz="3000" spc="150" dirty="0">
                <a:latin typeface="STIXGeneral"/>
                <a:cs typeface="STIXGeneral"/>
              </a:rPr>
              <a:t>(</a:t>
            </a:r>
            <a:r>
              <a:rPr sz="3000" i="1" dirty="0">
                <a:latin typeface="STIXGeneral"/>
                <a:cs typeface="STIXGeneral"/>
              </a:rPr>
              <a:t>k</a:t>
            </a:r>
            <a:r>
              <a:rPr sz="3000" dirty="0">
                <a:latin typeface="STIXGeneral"/>
                <a:cs typeface="STIXGeneral"/>
              </a:rPr>
              <a:t>)</a:t>
            </a:r>
            <a:endParaRPr sz="3000">
              <a:latin typeface="STIXGeneral"/>
              <a:cs typeface="STIXGener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39942" y="3269570"/>
            <a:ext cx="3286685" cy="0"/>
          </a:xfrm>
          <a:custGeom>
            <a:avLst/>
            <a:gdLst/>
            <a:ahLst/>
            <a:cxnLst/>
            <a:rect l="l" t="t" r="r" b="b"/>
            <a:pathLst>
              <a:path w="3724910">
                <a:moveTo>
                  <a:pt x="0" y="0"/>
                </a:moveTo>
                <a:lnTo>
                  <a:pt x="3724894" y="0"/>
                </a:lnTo>
              </a:path>
            </a:pathLst>
          </a:custGeom>
          <a:ln w="289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57665" y="3628208"/>
            <a:ext cx="98051" cy="338935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2118" i="1" dirty="0">
                <a:latin typeface="STIXGeneral"/>
                <a:cs typeface="STIXGeneral"/>
              </a:rPr>
              <a:t>j</a:t>
            </a:r>
            <a:endParaRPr sz="2118">
              <a:latin typeface="STIXGeneral"/>
              <a:cs typeface="STIXGener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48688" y="3384511"/>
            <a:ext cx="494179" cy="470087"/>
          </a:xfrm>
          <a:custGeom>
            <a:avLst/>
            <a:gdLst/>
            <a:ahLst/>
            <a:cxnLst/>
            <a:rect l="l" t="t" r="r" b="b"/>
            <a:pathLst>
              <a:path w="560070" h="532764">
                <a:moveTo>
                  <a:pt x="94192" y="277817"/>
                </a:moveTo>
                <a:lnTo>
                  <a:pt x="33268" y="277817"/>
                </a:lnTo>
                <a:lnTo>
                  <a:pt x="40978" y="279066"/>
                </a:lnTo>
                <a:lnTo>
                  <a:pt x="47958" y="283271"/>
                </a:lnTo>
                <a:lnTo>
                  <a:pt x="54291" y="291123"/>
                </a:lnTo>
                <a:lnTo>
                  <a:pt x="60057" y="303309"/>
                </a:lnTo>
                <a:lnTo>
                  <a:pt x="147333" y="532302"/>
                </a:lnTo>
                <a:lnTo>
                  <a:pt x="161159" y="532302"/>
                </a:lnTo>
                <a:lnTo>
                  <a:pt x="188986" y="460579"/>
                </a:lnTo>
                <a:lnTo>
                  <a:pt x="163751" y="460579"/>
                </a:lnTo>
                <a:lnTo>
                  <a:pt x="94192" y="277817"/>
                </a:lnTo>
                <a:close/>
              </a:path>
              <a:path w="560070" h="532764">
                <a:moveTo>
                  <a:pt x="344354" y="0"/>
                </a:moveTo>
                <a:lnTo>
                  <a:pt x="165479" y="460579"/>
                </a:lnTo>
                <a:lnTo>
                  <a:pt x="188986" y="460579"/>
                </a:lnTo>
                <a:lnTo>
                  <a:pt x="356453" y="28948"/>
                </a:lnTo>
                <a:lnTo>
                  <a:pt x="344354" y="28948"/>
                </a:lnTo>
                <a:lnTo>
                  <a:pt x="344354" y="0"/>
                </a:lnTo>
                <a:close/>
              </a:path>
              <a:path w="560070" h="532764">
                <a:moveTo>
                  <a:pt x="75610" y="228993"/>
                </a:moveTo>
                <a:lnTo>
                  <a:pt x="67401" y="228993"/>
                </a:lnTo>
                <a:lnTo>
                  <a:pt x="0" y="282569"/>
                </a:lnTo>
                <a:lnTo>
                  <a:pt x="5184" y="291211"/>
                </a:lnTo>
                <a:lnTo>
                  <a:pt x="12549" y="285472"/>
                </a:lnTo>
                <a:lnTo>
                  <a:pt x="20036" y="281273"/>
                </a:lnTo>
                <a:lnTo>
                  <a:pt x="27118" y="278695"/>
                </a:lnTo>
                <a:lnTo>
                  <a:pt x="33268" y="277817"/>
                </a:lnTo>
                <a:lnTo>
                  <a:pt x="94192" y="277817"/>
                </a:lnTo>
                <a:lnTo>
                  <a:pt x="75610" y="228993"/>
                </a:lnTo>
                <a:close/>
              </a:path>
              <a:path w="560070" h="532764">
                <a:moveTo>
                  <a:pt x="367685" y="0"/>
                </a:moveTo>
                <a:lnTo>
                  <a:pt x="344354" y="0"/>
                </a:lnTo>
                <a:lnTo>
                  <a:pt x="344354" y="28948"/>
                </a:lnTo>
                <a:lnTo>
                  <a:pt x="356453" y="28948"/>
                </a:lnTo>
                <a:lnTo>
                  <a:pt x="367685" y="0"/>
                </a:lnTo>
                <a:close/>
              </a:path>
              <a:path w="560070" h="532764">
                <a:moveTo>
                  <a:pt x="559521" y="0"/>
                </a:moveTo>
                <a:lnTo>
                  <a:pt x="367685" y="0"/>
                </a:lnTo>
                <a:lnTo>
                  <a:pt x="356453" y="28948"/>
                </a:lnTo>
                <a:lnTo>
                  <a:pt x="559521" y="28948"/>
                </a:lnTo>
                <a:lnTo>
                  <a:pt x="5595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09219" y="3358009"/>
            <a:ext cx="3190875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  <a:tabLst>
                <a:tab pos="2863816" algn="l"/>
              </a:tabLst>
            </a:pPr>
            <a:r>
              <a:rPr sz="3000" dirty="0">
                <a:latin typeface="STIXGeneral"/>
                <a:cs typeface="STIXGeneral"/>
              </a:rPr>
              <a:t>∑</a:t>
            </a:r>
            <a:r>
              <a:rPr sz="3000" spc="340" dirty="0">
                <a:latin typeface="STIXGeneral"/>
                <a:cs typeface="STIXGeneral"/>
              </a:rPr>
              <a:t> </a:t>
            </a:r>
            <a:r>
              <a:rPr sz="3000" dirty="0">
                <a:latin typeface="STIXGeneral"/>
                <a:cs typeface="STIXGeneral"/>
              </a:rPr>
              <a:t>(</a:t>
            </a:r>
            <a:r>
              <a:rPr sz="3000" spc="-66" dirty="0">
                <a:latin typeface="STIXGeneral"/>
                <a:cs typeface="STIXGeneral"/>
              </a:rPr>
              <a:t>e</a:t>
            </a:r>
            <a:r>
              <a:rPr sz="3000" dirty="0">
                <a:latin typeface="STIXGeneral"/>
                <a:cs typeface="STIXGeneral"/>
              </a:rPr>
              <a:t>xp(</a:t>
            </a:r>
            <a:r>
              <a:rPr sz="3000" b="1" dirty="0">
                <a:latin typeface="STIXGeneral"/>
                <a:cs typeface="STIXGeneral"/>
              </a:rPr>
              <a:t>q</a:t>
            </a:r>
            <a:r>
              <a:rPr sz="3177" spc="6" baseline="20833" dirty="0">
                <a:latin typeface="STIXGeneral"/>
                <a:cs typeface="STIXGeneral"/>
              </a:rPr>
              <a:t>(</a:t>
            </a:r>
            <a:r>
              <a:rPr sz="3177" i="1" baseline="20833" dirty="0">
                <a:latin typeface="STIXGeneral"/>
                <a:cs typeface="STIXGeneral"/>
              </a:rPr>
              <a:t>i</a:t>
            </a:r>
            <a:r>
              <a:rPr sz="3177" spc="6" baseline="20833" dirty="0">
                <a:latin typeface="STIXGeneral"/>
                <a:cs typeface="STIXGeneral"/>
              </a:rPr>
              <a:t>)</a:t>
            </a:r>
            <a:r>
              <a:rPr sz="3000" b="1" dirty="0">
                <a:latin typeface="STIXGeneral"/>
                <a:cs typeface="STIXGeneral"/>
              </a:rPr>
              <a:t>k</a:t>
            </a:r>
            <a:r>
              <a:rPr sz="3177" spc="6" baseline="20833" dirty="0">
                <a:latin typeface="STIXGeneral"/>
                <a:cs typeface="STIXGeneral"/>
              </a:rPr>
              <a:t>(</a:t>
            </a:r>
            <a:r>
              <a:rPr sz="3177" spc="-390" baseline="20833" dirty="0">
                <a:latin typeface="STIXGeneral"/>
                <a:cs typeface="STIXGeneral"/>
              </a:rPr>
              <a:t> </a:t>
            </a:r>
            <a:r>
              <a:rPr sz="3177" i="1" baseline="20833" dirty="0">
                <a:latin typeface="STIXGeneral"/>
                <a:cs typeface="STIXGeneral"/>
              </a:rPr>
              <a:t>j</a:t>
            </a:r>
            <a:r>
              <a:rPr sz="3177" spc="6" baseline="20833" dirty="0">
                <a:latin typeface="STIXGeneral"/>
                <a:cs typeface="STIXGeneral"/>
              </a:rPr>
              <a:t>)</a:t>
            </a:r>
            <a:r>
              <a:rPr sz="3000" spc="163" dirty="0">
                <a:latin typeface="STIXGeneral"/>
                <a:cs typeface="STIXGeneral"/>
              </a:rPr>
              <a:t>)</a:t>
            </a:r>
            <a:r>
              <a:rPr sz="3000" dirty="0">
                <a:latin typeface="STIXGeneral"/>
                <a:cs typeface="STIXGeneral"/>
              </a:rPr>
              <a:t>/	</a:t>
            </a:r>
            <a:r>
              <a:rPr sz="3000" i="1" spc="150" dirty="0">
                <a:latin typeface="STIXGeneral"/>
                <a:cs typeface="STIXGeneral"/>
              </a:rPr>
              <a:t>k</a:t>
            </a:r>
            <a:r>
              <a:rPr sz="3000" dirty="0">
                <a:latin typeface="STIXGeneral"/>
                <a:cs typeface="STIXGeneral"/>
              </a:rPr>
              <a:t>)</a:t>
            </a:r>
            <a:endParaRPr sz="3000">
              <a:latin typeface="STIXGeneral"/>
              <a:cs typeface="STIXGener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700"/>
              </a:lnSpc>
            </a:pPr>
            <a:fld id="{81D60167-4931-47E6-BA6A-407CBD079E47}" type="slidenum">
              <a:rPr lang="en-DE" spc="-5" smtClean="0"/>
              <a:pPr marL="38100">
                <a:lnSpc>
                  <a:spcPts val="1700"/>
                </a:lnSpc>
              </a:pPr>
              <a:t>54</a:t>
            </a:fld>
            <a:endParaRPr spc="-4" dirty="0"/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65D63BEE-80D9-6A4A-8722-341E160CDFB4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313E3C4-EFC3-EC47-B97F-6E756788E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6886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9552" y="259547"/>
            <a:ext cx="7368427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sz="3200" dirty="0">
                <a:solidFill>
                  <a:schemeClr val="tx1"/>
                </a:solidFill>
              </a:rPr>
              <a:t>Scaled Dot-Product</a:t>
            </a:r>
            <a:r>
              <a:rPr sz="3200" spc="-300" dirty="0">
                <a:solidFill>
                  <a:schemeClr val="tx1"/>
                </a:solidFill>
              </a:rPr>
              <a:t> </a:t>
            </a:r>
            <a:r>
              <a:rPr sz="3200" dirty="0">
                <a:solidFill>
                  <a:schemeClr val="tx1"/>
                </a:solidFill>
              </a:rPr>
              <a:t>Attention</a:t>
            </a:r>
          </a:p>
        </p:txBody>
      </p:sp>
      <p:sp>
        <p:nvSpPr>
          <p:cNvPr id="3" name="object 3"/>
          <p:cNvSpPr/>
          <p:nvPr/>
        </p:nvSpPr>
        <p:spPr>
          <a:xfrm>
            <a:off x="970841" y="1478914"/>
            <a:ext cx="5087558" cy="728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41449" y="2475122"/>
            <a:ext cx="2245924" cy="2801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32DC729D-C8EE-BD40-A8E3-D001AA834794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916111E-5659-D140-ADB1-67D951C19FD4}"/>
              </a:ext>
            </a:extLst>
          </p:cNvPr>
          <p:cNvSpPr txBox="1">
            <a:spLocks/>
          </p:cNvSpPr>
          <p:nvPr/>
        </p:nvSpPr>
        <p:spPr>
          <a:xfrm>
            <a:off x="7956550" y="6379284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55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669620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1123" y="191757"/>
            <a:ext cx="4366372" cy="598588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sz="3794" spc="9" dirty="0"/>
              <a:t>Multi-Head</a:t>
            </a:r>
            <a:r>
              <a:rPr sz="3794" spc="-31" dirty="0"/>
              <a:t> </a:t>
            </a:r>
            <a:r>
              <a:rPr sz="3794" spc="9" dirty="0"/>
              <a:t>attention</a:t>
            </a:r>
            <a:endParaRPr sz="3794" dirty="0"/>
          </a:p>
        </p:txBody>
      </p:sp>
      <p:sp>
        <p:nvSpPr>
          <p:cNvPr id="3" name="object 3"/>
          <p:cNvSpPr txBox="1"/>
          <p:nvPr/>
        </p:nvSpPr>
        <p:spPr>
          <a:xfrm>
            <a:off x="829236" y="1414743"/>
            <a:ext cx="3630146" cy="3610834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319385" indent="-308178">
              <a:lnSpc>
                <a:spcPts val="2577"/>
              </a:lnSpc>
              <a:spcBef>
                <a:spcPts val="110"/>
              </a:spcBef>
              <a:buFont typeface="Helvetica"/>
              <a:buChar char="—"/>
              <a:tabLst>
                <a:tab pos="365892" algn="l"/>
              </a:tabLst>
            </a:pPr>
            <a:r>
              <a:rPr dirty="0"/>
              <a:t>	</a:t>
            </a:r>
            <a:r>
              <a:rPr sz="2162" spc="9" dirty="0">
                <a:latin typeface="Helvetica"/>
                <a:cs typeface="Helvetica"/>
              </a:rPr>
              <a:t>Learn </a:t>
            </a:r>
            <a:r>
              <a:rPr sz="2162" i="1" spc="9" dirty="0">
                <a:latin typeface="Helvetica"/>
                <a:cs typeface="Helvetica"/>
              </a:rPr>
              <a:t>h</a:t>
            </a:r>
            <a:r>
              <a:rPr sz="2162" i="1" spc="-4" dirty="0">
                <a:latin typeface="Helvetica"/>
                <a:cs typeface="Helvetica"/>
              </a:rPr>
              <a:t> </a:t>
            </a:r>
            <a:r>
              <a:rPr sz="2162" dirty="0">
                <a:latin typeface="Helvetica"/>
                <a:cs typeface="Helvetica"/>
              </a:rPr>
              <a:t>different</a:t>
            </a:r>
            <a:endParaRPr sz="2162">
              <a:latin typeface="Helvetica"/>
              <a:cs typeface="Helvetica"/>
            </a:endParaRPr>
          </a:p>
          <a:p>
            <a:pPr marL="319385">
              <a:lnSpc>
                <a:spcPts val="2577"/>
              </a:lnSpc>
            </a:pPr>
            <a:r>
              <a:rPr sz="2162" spc="9" dirty="0">
                <a:latin typeface="Helvetica"/>
                <a:cs typeface="Helvetica"/>
              </a:rPr>
              <a:t>linear projections of</a:t>
            </a:r>
            <a:r>
              <a:rPr sz="2162" spc="-62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Q,K,V</a:t>
            </a:r>
            <a:endParaRPr sz="2162">
              <a:latin typeface="Helvetica"/>
              <a:cs typeface="Helvetica"/>
            </a:endParaRPr>
          </a:p>
          <a:p>
            <a:pPr marL="319385" marR="651657" indent="-308178">
              <a:lnSpc>
                <a:spcPts val="2559"/>
              </a:lnSpc>
              <a:spcBef>
                <a:spcPts val="785"/>
              </a:spcBef>
              <a:buFont typeface="Helvetica"/>
              <a:buChar char="—"/>
              <a:tabLst>
                <a:tab pos="365892" algn="l"/>
              </a:tabLst>
            </a:pPr>
            <a:r>
              <a:rPr dirty="0"/>
              <a:t>	</a:t>
            </a:r>
            <a:r>
              <a:rPr sz="2162" spc="9" dirty="0">
                <a:latin typeface="Helvetica"/>
                <a:cs typeface="Helvetica"/>
              </a:rPr>
              <a:t>Compute </a:t>
            </a:r>
            <a:r>
              <a:rPr sz="2162" spc="4" dirty="0">
                <a:latin typeface="Helvetica"/>
                <a:cs typeface="Helvetica"/>
              </a:rPr>
              <a:t>attention  </a:t>
            </a:r>
            <a:r>
              <a:rPr sz="2162" spc="9" dirty="0">
                <a:latin typeface="Helvetica"/>
                <a:cs typeface="Helvetica"/>
              </a:rPr>
              <a:t>separately on each</a:t>
            </a:r>
            <a:r>
              <a:rPr sz="2162" spc="-66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of  these </a:t>
            </a:r>
            <a:r>
              <a:rPr sz="2162" i="1" spc="9" dirty="0">
                <a:latin typeface="Helvetica"/>
                <a:cs typeface="Helvetica"/>
              </a:rPr>
              <a:t>h</a:t>
            </a:r>
            <a:r>
              <a:rPr sz="2162" i="1" spc="-13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versions</a:t>
            </a:r>
            <a:endParaRPr sz="2162">
              <a:latin typeface="Helvetica"/>
              <a:cs typeface="Helvetica"/>
            </a:endParaRPr>
          </a:p>
          <a:p>
            <a:pPr marL="319385" marR="234776" indent="-308178" algn="just">
              <a:lnSpc>
                <a:spcPts val="2559"/>
              </a:lnSpc>
              <a:spcBef>
                <a:spcPts val="706"/>
              </a:spcBef>
              <a:buFont typeface="Helvetica"/>
              <a:buChar char="—"/>
              <a:tabLst>
                <a:tab pos="365892" algn="l"/>
              </a:tabLst>
            </a:pPr>
            <a:r>
              <a:rPr dirty="0"/>
              <a:t>	</a:t>
            </a:r>
            <a:r>
              <a:rPr sz="2162" spc="9" dirty="0">
                <a:latin typeface="Helvetica"/>
                <a:cs typeface="Helvetica"/>
              </a:rPr>
              <a:t>Concatenate and</a:t>
            </a:r>
            <a:r>
              <a:rPr sz="2162" spc="-57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project  </a:t>
            </a:r>
            <a:r>
              <a:rPr sz="2162" spc="4" dirty="0">
                <a:latin typeface="Helvetica"/>
                <a:cs typeface="Helvetica"/>
              </a:rPr>
              <a:t>the </a:t>
            </a:r>
            <a:r>
              <a:rPr sz="2162" spc="9" dirty="0">
                <a:latin typeface="Helvetica"/>
                <a:cs typeface="Helvetica"/>
              </a:rPr>
              <a:t>resultant vectors </a:t>
            </a:r>
            <a:r>
              <a:rPr sz="2162" spc="4" dirty="0">
                <a:latin typeface="Helvetica"/>
                <a:cs typeface="Helvetica"/>
              </a:rPr>
              <a:t>to </a:t>
            </a:r>
            <a:r>
              <a:rPr sz="2162" spc="9" dirty="0">
                <a:latin typeface="Helvetica"/>
                <a:cs typeface="Helvetica"/>
              </a:rPr>
              <a:t>a  lower</a:t>
            </a:r>
            <a:r>
              <a:rPr sz="2162" spc="-4" dirty="0">
                <a:latin typeface="Helvetica"/>
                <a:cs typeface="Helvetica"/>
              </a:rPr>
              <a:t> dimensionality.</a:t>
            </a:r>
            <a:endParaRPr sz="2162">
              <a:latin typeface="Helvetica"/>
              <a:cs typeface="Helvetica"/>
            </a:endParaRPr>
          </a:p>
          <a:p>
            <a:pPr marL="365331" indent="-354125">
              <a:lnSpc>
                <a:spcPts val="2577"/>
              </a:lnSpc>
              <a:spcBef>
                <a:spcPts val="591"/>
              </a:spcBef>
              <a:buChar char="—"/>
              <a:tabLst>
                <a:tab pos="365892" algn="l"/>
              </a:tabLst>
            </a:pPr>
            <a:r>
              <a:rPr sz="2162" spc="9" dirty="0">
                <a:latin typeface="Helvetica"/>
                <a:cs typeface="Helvetica"/>
              </a:rPr>
              <a:t>Each </a:t>
            </a:r>
            <a:r>
              <a:rPr sz="2162" spc="4" dirty="0">
                <a:latin typeface="Helvetica"/>
                <a:cs typeface="Helvetica"/>
              </a:rPr>
              <a:t>attention</a:t>
            </a:r>
            <a:r>
              <a:rPr sz="2162" spc="-9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head</a:t>
            </a:r>
            <a:endParaRPr sz="2162">
              <a:latin typeface="Helvetica"/>
              <a:cs typeface="Helvetica"/>
            </a:endParaRPr>
          </a:p>
          <a:p>
            <a:pPr marL="319385">
              <a:lnSpc>
                <a:spcPts val="2577"/>
              </a:lnSpc>
            </a:pPr>
            <a:r>
              <a:rPr sz="2162" spc="9" dirty="0">
                <a:latin typeface="Helvetica"/>
                <a:cs typeface="Helvetica"/>
              </a:rPr>
              <a:t>can use low</a:t>
            </a:r>
            <a:r>
              <a:rPr sz="2162" spc="-57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dimensionality</a:t>
            </a:r>
            <a:endParaRPr sz="2162">
              <a:latin typeface="Helvetica"/>
              <a:cs typeface="Helvetic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5379" y="5205745"/>
            <a:ext cx="7024643" cy="8580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91573" y="338402"/>
            <a:ext cx="3235223" cy="42171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56</a:t>
            </a:fld>
            <a:endParaRPr spc="-4" dirty="0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F3877695-B41D-204E-9F6C-D14C6C8CE22F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34744FD-C429-8546-8AD2-673BDD98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4988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0333" y="247361"/>
            <a:ext cx="7340974" cy="503192"/>
          </a:xfrm>
          <a:prstGeom prst="rect">
            <a:avLst/>
          </a:prstGeom>
        </p:spPr>
        <p:txBody>
          <a:bodyPr vert="horz" wrap="square" lIns="0" tIns="1064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4"/>
              </a:spcBef>
            </a:pPr>
            <a:r>
              <a:rPr spc="-4" dirty="0"/>
              <a:t>Position-wise feedforward</a:t>
            </a:r>
            <a:r>
              <a:rPr spc="-40" dirty="0"/>
              <a:t> </a:t>
            </a:r>
            <a:r>
              <a:rPr spc="-4" dirty="0"/>
              <a:t>nets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29235" y="1413692"/>
            <a:ext cx="6937562" cy="4182827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 marR="4483">
              <a:spcBef>
                <a:spcPts val="119"/>
              </a:spcBef>
            </a:pPr>
            <a:r>
              <a:rPr sz="2427" dirty="0">
                <a:latin typeface="Helvetica"/>
                <a:cs typeface="Helvetica"/>
              </a:rPr>
              <a:t>We </a:t>
            </a:r>
            <a:r>
              <a:rPr sz="2427" spc="9" dirty="0">
                <a:latin typeface="Helvetica"/>
                <a:cs typeface="Helvetica"/>
              </a:rPr>
              <a:t>train </a:t>
            </a:r>
            <a:r>
              <a:rPr sz="2427" spc="13" dirty="0">
                <a:latin typeface="Helvetica"/>
                <a:cs typeface="Helvetica"/>
              </a:rPr>
              <a:t>a feedforward net </a:t>
            </a:r>
            <a:r>
              <a:rPr sz="2427" spc="9" dirty="0">
                <a:latin typeface="Helvetica"/>
                <a:cs typeface="Helvetica"/>
              </a:rPr>
              <a:t>for </a:t>
            </a:r>
            <a:r>
              <a:rPr sz="2427" spc="13" dirty="0">
                <a:latin typeface="Helvetica"/>
                <a:cs typeface="Helvetica"/>
              </a:rPr>
              <a:t>each </a:t>
            </a:r>
            <a:r>
              <a:rPr sz="2427" spc="9" dirty="0">
                <a:latin typeface="Helvetica"/>
                <a:cs typeface="Helvetica"/>
              </a:rPr>
              <a:t>layer that </a:t>
            </a:r>
            <a:r>
              <a:rPr sz="2427" spc="13" dirty="0">
                <a:latin typeface="Helvetica"/>
                <a:cs typeface="Helvetica"/>
              </a:rPr>
              <a:t>only  reads </a:t>
            </a:r>
            <a:r>
              <a:rPr sz="2427" spc="9" dirty="0">
                <a:latin typeface="Helvetica"/>
                <a:cs typeface="Helvetica"/>
              </a:rPr>
              <a:t>in input for </a:t>
            </a:r>
            <a:r>
              <a:rPr sz="2427" spc="4" dirty="0">
                <a:latin typeface="Helvetica"/>
                <a:cs typeface="Helvetica"/>
              </a:rPr>
              <a:t>its</a:t>
            </a:r>
            <a:r>
              <a:rPr sz="2427" spc="-22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token</a:t>
            </a:r>
            <a:endParaRPr sz="2427">
              <a:latin typeface="Helvetica"/>
              <a:cs typeface="Helvetica"/>
            </a:endParaRPr>
          </a:p>
          <a:p>
            <a:pPr marL="11206"/>
            <a:r>
              <a:rPr sz="2427" spc="13" dirty="0">
                <a:latin typeface="Helvetica"/>
                <a:cs typeface="Helvetica"/>
              </a:rPr>
              <a:t>(two </a:t>
            </a:r>
            <a:r>
              <a:rPr sz="2427" spc="9" dirty="0">
                <a:latin typeface="Helvetica"/>
                <a:cs typeface="Helvetica"/>
              </a:rPr>
              <a:t>linear transformations with </a:t>
            </a:r>
            <a:r>
              <a:rPr sz="2427" spc="18" dirty="0">
                <a:latin typeface="Helvetica"/>
                <a:cs typeface="Helvetica"/>
              </a:rPr>
              <a:t>ReLU </a:t>
            </a:r>
            <a:r>
              <a:rPr sz="2427" spc="9" dirty="0">
                <a:latin typeface="Helvetica"/>
                <a:cs typeface="Helvetica"/>
              </a:rPr>
              <a:t>in</a:t>
            </a:r>
            <a:r>
              <a:rPr sz="2427" spc="4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between)</a:t>
            </a:r>
            <a:endParaRPr sz="2427">
              <a:latin typeface="Helvetica"/>
              <a:cs typeface="Helvetica"/>
            </a:endParaRPr>
          </a:p>
          <a:p>
            <a:pPr>
              <a:lnSpc>
                <a:spcPct val="100000"/>
              </a:lnSpc>
            </a:pPr>
            <a:endParaRPr sz="2471">
              <a:latin typeface="Times New Roman"/>
              <a:cs typeface="Times New Roman"/>
            </a:endParaRPr>
          </a:p>
          <a:p>
            <a:pPr>
              <a:spcBef>
                <a:spcPts val="40"/>
              </a:spcBef>
            </a:pPr>
            <a:endParaRPr sz="2559">
              <a:latin typeface="Times New Roman"/>
              <a:cs typeface="Times New Roman"/>
            </a:endParaRPr>
          </a:p>
          <a:p>
            <a:pPr marL="11206" marR="2304613">
              <a:lnSpc>
                <a:spcPct val="103000"/>
              </a:lnSpc>
            </a:pPr>
            <a:r>
              <a:rPr sz="2427" spc="9" dirty="0">
                <a:latin typeface="Helvetica"/>
                <a:cs typeface="Helvetica"/>
              </a:rPr>
              <a:t>Input </a:t>
            </a:r>
            <a:r>
              <a:rPr sz="2427" spc="13" dirty="0">
                <a:latin typeface="Helvetica"/>
                <a:cs typeface="Helvetica"/>
              </a:rPr>
              <a:t>and </a:t>
            </a:r>
            <a:r>
              <a:rPr sz="2427" spc="9" dirty="0">
                <a:latin typeface="Helvetica"/>
                <a:cs typeface="Helvetica"/>
              </a:rPr>
              <a:t>output: </a:t>
            </a:r>
            <a:r>
              <a:rPr sz="2427" spc="13" dirty="0">
                <a:latin typeface="Helvetica"/>
                <a:cs typeface="Helvetica"/>
              </a:rPr>
              <a:t>512 dimensions  </a:t>
            </a:r>
            <a:r>
              <a:rPr sz="2427" spc="9" dirty="0">
                <a:latin typeface="Helvetica"/>
                <a:cs typeface="Helvetica"/>
              </a:rPr>
              <a:t>Internal layer: </a:t>
            </a:r>
            <a:r>
              <a:rPr sz="2427" spc="13" dirty="0">
                <a:latin typeface="Helvetica"/>
                <a:cs typeface="Helvetica"/>
              </a:rPr>
              <a:t>2048</a:t>
            </a:r>
            <a:r>
              <a:rPr sz="2427" spc="-13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dimensions</a:t>
            </a:r>
            <a:endParaRPr sz="2427">
              <a:latin typeface="Helvetica"/>
              <a:cs typeface="Helvetica"/>
            </a:endParaRPr>
          </a:p>
          <a:p>
            <a:pPr>
              <a:spcBef>
                <a:spcPts val="26"/>
              </a:spcBef>
            </a:pPr>
            <a:endParaRPr sz="2471">
              <a:latin typeface="Times New Roman"/>
              <a:cs typeface="Times New Roman"/>
            </a:endParaRPr>
          </a:p>
          <a:p>
            <a:pPr marL="11206" marR="1947686">
              <a:lnSpc>
                <a:spcPct val="101499"/>
              </a:lnSpc>
            </a:pPr>
            <a:r>
              <a:rPr sz="2427" spc="13" dirty="0">
                <a:latin typeface="Helvetica"/>
                <a:cs typeface="Helvetica"/>
              </a:rPr>
              <a:t>Parameters </a:t>
            </a:r>
            <a:r>
              <a:rPr sz="2427" dirty="0">
                <a:latin typeface="Helvetica"/>
                <a:cs typeface="Helvetica"/>
              </a:rPr>
              <a:t>differ </a:t>
            </a:r>
            <a:r>
              <a:rPr sz="2427" spc="13" dirty="0">
                <a:latin typeface="Helvetica"/>
                <a:cs typeface="Helvetica"/>
              </a:rPr>
              <a:t>from </a:t>
            </a:r>
            <a:r>
              <a:rPr sz="2427" spc="9" dirty="0">
                <a:latin typeface="Helvetica"/>
                <a:cs typeface="Helvetica"/>
              </a:rPr>
              <a:t>layer to layer  (but </a:t>
            </a:r>
            <a:r>
              <a:rPr sz="2427" spc="13" dirty="0">
                <a:latin typeface="Helvetica"/>
                <a:cs typeface="Helvetica"/>
              </a:rPr>
              <a:t>are shared across </a:t>
            </a:r>
            <a:r>
              <a:rPr sz="2427" spc="9" dirty="0">
                <a:latin typeface="Helvetica"/>
                <a:cs typeface="Helvetica"/>
              </a:rPr>
              <a:t>positions)  (cf. </a:t>
            </a:r>
            <a:r>
              <a:rPr sz="2427" spc="13" dirty="0">
                <a:latin typeface="Helvetica"/>
                <a:cs typeface="Helvetica"/>
              </a:rPr>
              <a:t>1x1</a:t>
            </a:r>
            <a:r>
              <a:rPr sz="2427" spc="-4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convolutions)</a:t>
            </a:r>
            <a:endParaRPr sz="2427">
              <a:latin typeface="Helvetica"/>
              <a:cs typeface="Helvetic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26518" y="2739970"/>
            <a:ext cx="4654205" cy="303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57</a:t>
            </a:fld>
            <a:endParaRPr spc="-4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3D3CACDC-5454-1846-99BE-6889E33234D4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FA79890-5AED-0642-86A5-C7405B62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926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260648"/>
            <a:ext cx="5047690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Positional</a:t>
            </a:r>
            <a:r>
              <a:rPr spc="-57" dirty="0"/>
              <a:t> </a:t>
            </a:r>
            <a:r>
              <a:rPr dirty="0"/>
              <a:t>Encoding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9236" y="1413692"/>
            <a:ext cx="7394201" cy="266439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2427" spc="18" dirty="0">
                <a:latin typeface="Helvetica"/>
                <a:cs typeface="Helvetica"/>
              </a:rPr>
              <a:t>How </a:t>
            </a:r>
            <a:r>
              <a:rPr sz="2427" spc="13" dirty="0">
                <a:latin typeface="Helvetica"/>
                <a:cs typeface="Helvetica"/>
              </a:rPr>
              <a:t>does </a:t>
            </a:r>
            <a:r>
              <a:rPr sz="2427" spc="9" dirty="0">
                <a:latin typeface="Helvetica"/>
                <a:cs typeface="Helvetica"/>
              </a:rPr>
              <a:t>this </a:t>
            </a:r>
            <a:r>
              <a:rPr sz="2427" spc="13" dirty="0">
                <a:latin typeface="Helvetica"/>
                <a:cs typeface="Helvetica"/>
              </a:rPr>
              <a:t>model capture sequence</a:t>
            </a:r>
            <a:r>
              <a:rPr sz="2427" spc="-35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order?</a:t>
            </a:r>
            <a:endParaRPr sz="2427">
              <a:latin typeface="Helvetica"/>
              <a:cs typeface="Helvetica"/>
            </a:endParaRPr>
          </a:p>
          <a:p>
            <a:pPr>
              <a:spcBef>
                <a:spcPts val="31"/>
              </a:spcBef>
            </a:pPr>
            <a:endParaRPr sz="2427">
              <a:latin typeface="Times New Roman"/>
              <a:cs typeface="Times New Roman"/>
            </a:endParaRPr>
          </a:p>
          <a:p>
            <a:pPr marL="11206" marR="38662">
              <a:lnSpc>
                <a:spcPct val="103000"/>
              </a:lnSpc>
            </a:pPr>
            <a:r>
              <a:rPr sz="2427" spc="9" dirty="0">
                <a:latin typeface="Helvetica"/>
                <a:cs typeface="Helvetica"/>
              </a:rPr>
              <a:t>Positional </a:t>
            </a:r>
            <a:r>
              <a:rPr sz="2427" spc="13" dirty="0">
                <a:latin typeface="Helvetica"/>
                <a:cs typeface="Helvetica"/>
              </a:rPr>
              <a:t>embeddings have </a:t>
            </a:r>
            <a:r>
              <a:rPr sz="2427" spc="9" dirty="0">
                <a:latin typeface="Helvetica"/>
                <a:cs typeface="Helvetica"/>
              </a:rPr>
              <a:t>the </a:t>
            </a:r>
            <a:r>
              <a:rPr sz="2427" spc="18" dirty="0">
                <a:latin typeface="Helvetica"/>
                <a:cs typeface="Helvetica"/>
              </a:rPr>
              <a:t>same </a:t>
            </a:r>
            <a:r>
              <a:rPr sz="2427" spc="13" dirty="0">
                <a:latin typeface="Helvetica"/>
                <a:cs typeface="Helvetica"/>
              </a:rPr>
              <a:t>dimensionality  as word embeddings (512) and are added</a:t>
            </a:r>
            <a:r>
              <a:rPr sz="2427" spc="-40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in.</a:t>
            </a:r>
            <a:endParaRPr sz="2427">
              <a:latin typeface="Helvetica"/>
              <a:cs typeface="Helvetica"/>
            </a:endParaRPr>
          </a:p>
          <a:p>
            <a:pPr>
              <a:spcBef>
                <a:spcPts val="35"/>
              </a:spcBef>
            </a:pPr>
            <a:endParaRPr sz="2427">
              <a:latin typeface="Times New Roman"/>
              <a:cs typeface="Times New Roman"/>
            </a:endParaRPr>
          </a:p>
          <a:p>
            <a:pPr marL="11206" marR="4483">
              <a:lnSpc>
                <a:spcPct val="103000"/>
              </a:lnSpc>
            </a:pPr>
            <a:r>
              <a:rPr sz="2427" spc="13" dirty="0">
                <a:latin typeface="Helvetica"/>
                <a:cs typeface="Helvetica"/>
              </a:rPr>
              <a:t>Fixed </a:t>
            </a:r>
            <a:r>
              <a:rPr sz="2427" spc="9" dirty="0">
                <a:latin typeface="Helvetica"/>
                <a:cs typeface="Helvetica"/>
              </a:rPr>
              <a:t>representations: </a:t>
            </a:r>
            <a:r>
              <a:rPr sz="2427" spc="13" dirty="0">
                <a:latin typeface="Helvetica"/>
                <a:cs typeface="Helvetica"/>
              </a:rPr>
              <a:t>each dimension </a:t>
            </a:r>
            <a:r>
              <a:rPr sz="2427" spc="9" dirty="0">
                <a:latin typeface="Helvetica"/>
                <a:cs typeface="Helvetica"/>
              </a:rPr>
              <a:t>is </a:t>
            </a:r>
            <a:r>
              <a:rPr sz="2427" spc="13" dirty="0">
                <a:latin typeface="Helvetica"/>
                <a:cs typeface="Helvetica"/>
              </a:rPr>
              <a:t>a sinuoid (a  sine or cosine </a:t>
            </a:r>
            <a:r>
              <a:rPr sz="2427" spc="9" dirty="0">
                <a:latin typeface="Helvetica"/>
                <a:cs typeface="Helvetica"/>
              </a:rPr>
              <a:t>function with </a:t>
            </a:r>
            <a:r>
              <a:rPr sz="2427" spc="13" dirty="0">
                <a:latin typeface="Helvetica"/>
                <a:cs typeface="Helvetica"/>
              </a:rPr>
              <a:t>a </a:t>
            </a:r>
            <a:r>
              <a:rPr sz="2427" spc="4" dirty="0">
                <a:latin typeface="Helvetica"/>
                <a:cs typeface="Helvetica"/>
              </a:rPr>
              <a:t>different</a:t>
            </a:r>
            <a:r>
              <a:rPr sz="2427" spc="-44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frequency)</a:t>
            </a:r>
            <a:endParaRPr sz="2427">
              <a:latin typeface="Helvetica"/>
              <a:cs typeface="Helvetic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28220" y="4386709"/>
            <a:ext cx="4727875" cy="888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600"/>
              </a:lnSpc>
            </a:pPr>
            <a:fld id="{81D60167-4931-47E6-BA6A-407CBD079E47}" type="slidenum">
              <a:rPr lang="en-DE" spc="-5" smtClean="0"/>
              <a:pPr marL="25400">
                <a:lnSpc>
                  <a:spcPts val="1600"/>
                </a:lnSpc>
              </a:pPr>
              <a:t>58</a:t>
            </a:fld>
            <a:endParaRPr spc="-4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78620BEF-A34F-714F-9E5E-07CC3B91E7F5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DE494F0-6185-C742-977E-66F6C9C0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0691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E5B640-2127-44AD-A5CB-B33279F05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 word can have multiple senses. 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8938989-F988-44DC-982A-1978117A3D16}"/>
              </a:ext>
            </a:extLst>
          </p:cNvPr>
          <p:cNvSpPr/>
          <p:nvPr/>
        </p:nvSpPr>
        <p:spPr>
          <a:xfrm>
            <a:off x="537702" y="1340768"/>
            <a:ext cx="7175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Have you paid that money to the 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bank</a:t>
            </a:r>
            <a:r>
              <a:rPr lang="en-US" altLang="zh-TW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yet ?</a:t>
            </a:r>
            <a:endParaRPr lang="zh-TW" altLang="en-US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687B039-5830-40E6-A0C2-3E43AE286B2E}"/>
              </a:ext>
            </a:extLst>
          </p:cNvPr>
          <p:cNvSpPr/>
          <p:nvPr/>
        </p:nvSpPr>
        <p:spPr>
          <a:xfrm>
            <a:off x="537702" y="1817171"/>
            <a:ext cx="7409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It is safest to deposit your money in the 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bank</a:t>
            </a:r>
            <a:r>
              <a:rPr lang="en-US" altLang="zh-TW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.</a:t>
            </a:r>
            <a:endParaRPr lang="zh-TW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1427CF6-F63D-4254-A0AC-0DD4A7F4C0AF}"/>
              </a:ext>
            </a:extLst>
          </p:cNvPr>
          <p:cNvSpPr/>
          <p:nvPr/>
        </p:nvSpPr>
        <p:spPr>
          <a:xfrm>
            <a:off x="517653" y="2597239"/>
            <a:ext cx="820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victim was found lying dead on the river </a:t>
            </a:r>
            <a:r>
              <a:rPr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bank</a:t>
            </a:r>
            <a:r>
              <a:rPr lang="en-US" altLang="zh-TW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.</a:t>
            </a:r>
            <a:endParaRPr lang="zh-TW" alt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C6E87FF-23CB-407C-868A-20A7A6A9EFD4}"/>
              </a:ext>
            </a:extLst>
          </p:cNvPr>
          <p:cNvSpPr/>
          <p:nvPr/>
        </p:nvSpPr>
        <p:spPr>
          <a:xfrm>
            <a:off x="517653" y="3055276"/>
            <a:ext cx="5161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latin typeface="Helvetica Neue"/>
              </a:rPr>
              <a:t>They stood on the river bank to fish. </a:t>
            </a:r>
            <a:endParaRPr lang="zh-TW" altLang="en-US" sz="2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DA91F8F-B442-4E61-97CA-CDBDFAC7D7A3}"/>
              </a:ext>
            </a:extLst>
          </p:cNvPr>
          <p:cNvSpPr/>
          <p:nvPr/>
        </p:nvSpPr>
        <p:spPr>
          <a:xfrm>
            <a:off x="445077" y="3868495"/>
            <a:ext cx="5166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333333"/>
                </a:solidFill>
                <a:latin typeface="Arial" panose="020B0604020202020204" pitchFamily="34" charset="0"/>
              </a:rPr>
              <a:t>The hospital has its own blood bank.</a:t>
            </a:r>
            <a:endParaRPr lang="zh-TW" altLang="en-US" sz="2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D7E3C3B-D3C0-4891-B010-61F2D32D244A}"/>
              </a:ext>
            </a:extLst>
          </p:cNvPr>
          <p:cNvSpPr/>
          <p:nvPr/>
        </p:nvSpPr>
        <p:spPr>
          <a:xfrm>
            <a:off x="4242427" y="4446179"/>
            <a:ext cx="3350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333333"/>
                </a:solidFill>
                <a:latin typeface="Arial" panose="020B0604020202020204" pitchFamily="34" charset="0"/>
              </a:rPr>
              <a:t>The third sense or not?</a:t>
            </a:r>
            <a:endParaRPr lang="zh-TW" altLang="en-US" sz="2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298AF9-9094-4723-ADB9-869BCDFDB110}"/>
              </a:ext>
            </a:extLst>
          </p:cNvPr>
          <p:cNvSpPr/>
          <p:nvPr/>
        </p:nvSpPr>
        <p:spPr>
          <a:xfrm>
            <a:off x="2836628" y="6289060"/>
            <a:ext cx="3387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altLang="zh-TW" dirty="0">
                <a:solidFill>
                  <a:srgbClr val="0B05FF"/>
                </a:solidFill>
                <a:hlinkClick r:id="rId3"/>
              </a:rPr>
              <a:t>https://arxiv.org/abs/1902.06006</a:t>
            </a:r>
            <a:r>
              <a:rPr lang="en-US" altLang="zh-TW" dirty="0">
                <a:solidFill>
                  <a:srgbClr val="0B05FF"/>
                </a:solidFill>
              </a:rPr>
              <a:t> </a:t>
            </a:r>
            <a:endParaRPr lang="zh-TW" altLang="en-US" dirty="0">
              <a:solidFill>
                <a:srgbClr val="0B05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4466FE-799F-B041-9625-74D3770F04F5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E46FB72-6EA8-E84D-B947-2BF4E7F2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630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395536" y="-88487"/>
            <a:ext cx="8424936" cy="1189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/>
              <a:t>Recap: Convolutional Neural Networks (CNNs)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522" y="1771408"/>
            <a:ext cx="6590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CNN idea for text:</a:t>
            </a:r>
          </a:p>
          <a:p>
            <a:r>
              <a:rPr lang="en-US" dirty="0"/>
              <a:t>Compute vectors for n-grams and </a:t>
            </a:r>
            <a:r>
              <a:rPr lang="en-US" b="1" dirty="0">
                <a:solidFill>
                  <a:schemeClr val="accent2"/>
                </a:solidFill>
              </a:rPr>
              <a:t>group them afterwards</a:t>
            </a: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75" y="2716503"/>
            <a:ext cx="5442607" cy="3035300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410389" y="612113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900" i="1" dirty="0">
                <a:latin typeface="Arial" charset="0"/>
                <a:ea typeface="Arial" charset="0"/>
                <a:cs typeface="Arial" charset="0"/>
              </a:rPr>
              <a:t>https://</a:t>
            </a:r>
            <a:r>
              <a:rPr lang="en-US" sz="900" i="1" dirty="0" err="1">
                <a:latin typeface="Arial" charset="0"/>
                <a:ea typeface="Arial" charset="0"/>
                <a:cs typeface="Arial" charset="0"/>
              </a:rPr>
              <a:t>shafeentejani.github.io</a:t>
            </a:r>
            <a:r>
              <a:rPr lang="en-US" sz="900" i="1" dirty="0">
                <a:latin typeface="Arial" charset="0"/>
                <a:ea typeface="Arial" charset="0"/>
                <a:cs typeface="Arial" charset="0"/>
              </a:rPr>
              <a:t>/assets/images/</a:t>
            </a:r>
            <a:r>
              <a:rPr lang="en-US" sz="900" i="1" dirty="0" err="1">
                <a:latin typeface="Arial" charset="0"/>
                <a:ea typeface="Arial" charset="0"/>
                <a:cs typeface="Arial" charset="0"/>
              </a:rPr>
              <a:t>pooling.gif</a:t>
            </a:r>
            <a:endParaRPr lang="en-US" sz="9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2896" y="3566057"/>
            <a:ext cx="11993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max pool</a:t>
            </a:r>
          </a:p>
          <a:p>
            <a:r>
              <a:rPr lang="en-US" sz="1400" dirty="0"/>
              <a:t>2x2 filters </a:t>
            </a:r>
          </a:p>
          <a:p>
            <a:r>
              <a:rPr lang="en-US" sz="1400" dirty="0"/>
              <a:t>and stride 2</a:t>
            </a:r>
            <a:endParaRPr lang="el-GR" sz="1400" dirty="0"/>
          </a:p>
        </p:txBody>
      </p:sp>
      <p:cxnSp>
        <p:nvCxnSpPr>
          <p:cNvPr id="16" name="Ευθύγραμμο βέλος σύνδεσης 15"/>
          <p:cNvCxnSpPr/>
          <p:nvPr/>
        </p:nvCxnSpPr>
        <p:spPr>
          <a:xfrm>
            <a:off x="4248385" y="4348906"/>
            <a:ext cx="1199367" cy="12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A753723-484C-FC4B-A7BD-24FED1174F6C}"/>
              </a:ext>
            </a:extLst>
          </p:cNvPr>
          <p:cNvSpPr txBox="1"/>
          <p:nvPr/>
        </p:nvSpPr>
        <p:spPr>
          <a:xfrm>
            <a:off x="5148064" y="5154275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Dimension reduction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D5D636E-44F7-7843-B7CA-87E16F080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9724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53508B-3A95-4244-B7A1-633E5F08F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3474"/>
            <a:ext cx="8568183" cy="503238"/>
          </a:xfrm>
        </p:spPr>
        <p:txBody>
          <a:bodyPr>
            <a:no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B</a:t>
            </a:r>
            <a:r>
              <a:rPr lang="en-US" altLang="zh-TW" sz="2400" dirty="0"/>
              <a:t>idirectional </a:t>
            </a:r>
            <a:r>
              <a:rPr lang="en-US" altLang="zh-TW" sz="2400" dirty="0">
                <a:solidFill>
                  <a:srgbClr val="FF0000"/>
                </a:solidFill>
              </a:rPr>
              <a:t>E</a:t>
            </a:r>
            <a:r>
              <a:rPr lang="en-US" altLang="zh-TW" sz="2400" dirty="0"/>
              <a:t>ncoder</a:t>
            </a:r>
            <a:r>
              <a:rPr lang="zh-TW" altLang="en-US" sz="2400" dirty="0"/>
              <a:t> </a:t>
            </a:r>
            <a:r>
              <a:rPr lang="en-US" altLang="zh-TW" sz="2400" dirty="0">
                <a:solidFill>
                  <a:srgbClr val="FF0000"/>
                </a:solidFill>
              </a:rPr>
              <a:t>R</a:t>
            </a:r>
            <a:r>
              <a:rPr lang="en-US" altLang="zh-TW" sz="2400" dirty="0"/>
              <a:t>epresentations from</a:t>
            </a:r>
            <a:r>
              <a:rPr lang="zh-TW" altLang="en-US" sz="2400" dirty="0"/>
              <a:t> </a:t>
            </a:r>
            <a:r>
              <a:rPr lang="en-US" altLang="zh-TW" sz="2400" dirty="0">
                <a:solidFill>
                  <a:srgbClr val="FF0000"/>
                </a:solidFill>
              </a:rPr>
              <a:t>T</a:t>
            </a:r>
            <a:r>
              <a:rPr lang="en-US" altLang="zh-TW" sz="2400" dirty="0"/>
              <a:t>ransformers</a:t>
            </a:r>
            <a:r>
              <a:rPr lang="zh-TW" altLang="en-US" sz="2400" dirty="0"/>
              <a:t> </a:t>
            </a:r>
            <a:r>
              <a:rPr lang="en-US" altLang="zh-TW" sz="2400" dirty="0"/>
              <a:t>(BERT)</a:t>
            </a:r>
            <a:endParaRPr lang="zh-TW" altLang="en-US" sz="24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E11BAFB-AC9E-4617-A3BB-0E6302A90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BERT</a:t>
            </a:r>
            <a:r>
              <a:rPr lang="zh-TW" altLang="en-US" dirty="0"/>
              <a:t> </a:t>
            </a:r>
            <a:r>
              <a:rPr lang="en-US" altLang="zh-TW" dirty="0"/>
              <a:t>=  Encoder of Transformer </a:t>
            </a:r>
            <a:endParaRPr lang="zh-TW" altLang="en-US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A777928E-D44F-4911-A9DB-6113D7FBCBD4}"/>
              </a:ext>
            </a:extLst>
          </p:cNvPr>
          <p:cNvGrpSpPr/>
          <p:nvPr/>
        </p:nvGrpSpPr>
        <p:grpSpPr>
          <a:xfrm>
            <a:off x="5656348" y="1825625"/>
            <a:ext cx="3226758" cy="4498387"/>
            <a:chOff x="5625868" y="1825625"/>
            <a:chExt cx="3226758" cy="449838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FA92E88B-8928-4E7F-9D11-65FF88E01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5868" y="1825625"/>
              <a:ext cx="3226758" cy="449838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DAB9A5F-6353-49EA-BDE1-A01548F77E04}"/>
                </a:ext>
              </a:extLst>
            </p:cNvPr>
            <p:cNvSpPr/>
            <p:nvPr/>
          </p:nvSpPr>
          <p:spPr>
            <a:xfrm>
              <a:off x="5699759" y="3342640"/>
              <a:ext cx="1549647" cy="2834323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3C71F337-CCF5-4EED-88A4-8E30C37D9709}"/>
                </a:ext>
              </a:extLst>
            </p:cNvPr>
            <p:cNvSpPr txBox="1"/>
            <p:nvPr/>
          </p:nvSpPr>
          <p:spPr>
            <a:xfrm>
              <a:off x="5785563" y="2819420"/>
              <a:ext cx="1504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>
                  <a:solidFill>
                    <a:srgbClr val="0070C0"/>
                  </a:solidFill>
                </a:rPr>
                <a:t>Encoder</a:t>
              </a:r>
              <a:endParaRPr lang="zh-TW" altLang="en-US" sz="2800" dirty="0">
                <a:solidFill>
                  <a:srgbClr val="0070C0"/>
                </a:solidFill>
              </a:endParaRPr>
            </a:p>
          </p:txBody>
        </p:sp>
      </p:grp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5C335A7-D1D5-4DFC-91EF-2D53BDD4AA36}"/>
              </a:ext>
            </a:extLst>
          </p:cNvPr>
          <p:cNvSpPr/>
          <p:nvPr/>
        </p:nvSpPr>
        <p:spPr>
          <a:xfrm>
            <a:off x="782188" y="4301607"/>
            <a:ext cx="3966052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4BB5AA7C-B221-426C-BF26-FBC1CF3B48F1}"/>
              </a:ext>
            </a:extLst>
          </p:cNvPr>
          <p:cNvGrpSpPr/>
          <p:nvPr/>
        </p:nvGrpSpPr>
        <p:grpSpPr>
          <a:xfrm>
            <a:off x="671026" y="5501429"/>
            <a:ext cx="1111321" cy="797614"/>
            <a:chOff x="1212077" y="5255291"/>
            <a:chExt cx="1111321" cy="797614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2E488FAC-3402-492F-9EC7-B62AFD39D66C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潮水</a:t>
              </a:r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CD50C43A-3B1D-48C5-9215-445F2449CB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E086F44D-9AE1-46E2-8E52-101B3239A57A}"/>
              </a:ext>
            </a:extLst>
          </p:cNvPr>
          <p:cNvGrpSpPr/>
          <p:nvPr/>
        </p:nvGrpSpPr>
        <p:grpSpPr>
          <a:xfrm>
            <a:off x="1708427" y="5501429"/>
            <a:ext cx="1111321" cy="797614"/>
            <a:chOff x="2272598" y="5255291"/>
            <a:chExt cx="1111321" cy="797614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BC7B8FC-A6CF-485D-A713-F66E870AA6B3}"/>
                </a:ext>
              </a:extLst>
            </p:cNvPr>
            <p:cNvSpPr txBox="1"/>
            <p:nvPr/>
          </p:nvSpPr>
          <p:spPr>
            <a:xfrm>
              <a:off x="2272598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退了</a:t>
              </a: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112243ED-D0EC-4183-8739-C5153E68B8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498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8CAEBAE9-2502-4FC7-B9CD-1A74F9D6C868}"/>
              </a:ext>
            </a:extLst>
          </p:cNvPr>
          <p:cNvGrpSpPr/>
          <p:nvPr/>
        </p:nvGrpSpPr>
        <p:grpSpPr>
          <a:xfrm>
            <a:off x="2745828" y="5501429"/>
            <a:ext cx="1111321" cy="797614"/>
            <a:chOff x="3332247" y="5255291"/>
            <a:chExt cx="1111321" cy="797614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51256688-6ABD-40D5-BE7A-B8FA709C4DD9}"/>
                </a:ext>
              </a:extLst>
            </p:cNvPr>
            <p:cNvSpPr txBox="1"/>
            <p:nvPr/>
          </p:nvSpPr>
          <p:spPr>
            <a:xfrm>
              <a:off x="333224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</a:t>
              </a:r>
            </a:p>
          </p:txBody>
        </p:sp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id="{A4FD6724-1B8D-47B6-BAAD-4EFFC22512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433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137A59CB-7DEF-49AC-B0A6-FA3BD7739CC2}"/>
              </a:ext>
            </a:extLst>
          </p:cNvPr>
          <p:cNvGrpSpPr/>
          <p:nvPr/>
        </p:nvGrpSpPr>
        <p:grpSpPr>
          <a:xfrm>
            <a:off x="3783228" y="5501429"/>
            <a:ext cx="1111321" cy="797614"/>
            <a:chOff x="4324279" y="5255291"/>
            <a:chExt cx="1111321" cy="797614"/>
          </a:xfrm>
        </p:grpSpPr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36AB2119-F26A-4E31-AA32-64713F664D5B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知道</a:t>
              </a:r>
            </a:p>
          </p:txBody>
        </p: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8AAD789E-60E1-4ADA-AA2A-A09FE6608D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023A58D-F073-4C9F-973B-53546268118D}"/>
              </a:ext>
            </a:extLst>
          </p:cNvPr>
          <p:cNvSpPr txBox="1"/>
          <p:nvPr/>
        </p:nvSpPr>
        <p:spPr>
          <a:xfrm>
            <a:off x="4572000" y="5782766"/>
            <a:ext cx="87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85B19849-10A7-4817-86B3-6F6304AC9A86}"/>
              </a:ext>
            </a:extLst>
          </p:cNvPr>
          <p:cNvCxnSpPr>
            <a:cxnSpLocks/>
          </p:cNvCxnSpPr>
          <p:nvPr/>
        </p:nvCxnSpPr>
        <p:spPr>
          <a:xfrm flipV="1">
            <a:off x="1188189" y="395009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E472B6A0-978F-484F-AFD6-C3F985C3F678}"/>
              </a:ext>
            </a:extLst>
          </p:cNvPr>
          <p:cNvCxnSpPr>
            <a:cxnSpLocks/>
          </p:cNvCxnSpPr>
          <p:nvPr/>
        </p:nvCxnSpPr>
        <p:spPr>
          <a:xfrm flipV="1">
            <a:off x="2257327" y="395009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C57DFB37-F293-4538-A27A-D2710E898852}"/>
              </a:ext>
            </a:extLst>
          </p:cNvPr>
          <p:cNvCxnSpPr>
            <a:cxnSpLocks/>
          </p:cNvCxnSpPr>
          <p:nvPr/>
        </p:nvCxnSpPr>
        <p:spPr>
          <a:xfrm flipV="1">
            <a:off x="3279719" y="395009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7DAD676B-B24F-4CB9-97F9-9D23A01ADFD8}"/>
              </a:ext>
            </a:extLst>
          </p:cNvPr>
          <p:cNvCxnSpPr>
            <a:cxnSpLocks/>
          </p:cNvCxnSpPr>
          <p:nvPr/>
        </p:nvCxnSpPr>
        <p:spPr>
          <a:xfrm flipV="1">
            <a:off x="4332128" y="395009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B4108FF0-AD7E-460E-9E73-61EC53BBED72}"/>
              </a:ext>
            </a:extLst>
          </p:cNvPr>
          <p:cNvSpPr/>
          <p:nvPr/>
        </p:nvSpPr>
        <p:spPr>
          <a:xfrm rot="5400000">
            <a:off x="808045" y="3438609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3EAED44-2478-4A0F-AA99-5D1279E2FCA9}"/>
              </a:ext>
            </a:extLst>
          </p:cNvPr>
          <p:cNvSpPr/>
          <p:nvPr/>
        </p:nvSpPr>
        <p:spPr>
          <a:xfrm rot="5400000">
            <a:off x="1877183" y="3457955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E9D52E7-A217-4850-BEE6-6B0CAAC5AA8A}"/>
              </a:ext>
            </a:extLst>
          </p:cNvPr>
          <p:cNvSpPr/>
          <p:nvPr/>
        </p:nvSpPr>
        <p:spPr>
          <a:xfrm rot="5400000">
            <a:off x="2905878" y="3472343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39610AA1-701B-489C-8707-64A108DE9BD6}"/>
              </a:ext>
            </a:extLst>
          </p:cNvPr>
          <p:cNvSpPr/>
          <p:nvPr/>
        </p:nvSpPr>
        <p:spPr>
          <a:xfrm rot="5400000">
            <a:off x="3944294" y="3472343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39D6419-0265-4EF6-BCD2-624551EB909B}"/>
              </a:ext>
            </a:extLst>
          </p:cNvPr>
          <p:cNvSpPr txBox="1"/>
          <p:nvPr/>
        </p:nvSpPr>
        <p:spPr>
          <a:xfrm>
            <a:off x="690802" y="2234496"/>
            <a:ext cx="527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Learned from a large amount of text without annotation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472A641E-FC17-4BF1-9537-C289EB7CF380}"/>
              </a:ext>
            </a:extLst>
          </p:cNvPr>
          <p:cNvSpPr txBox="1"/>
          <p:nvPr/>
        </p:nvSpPr>
        <p:spPr>
          <a:xfrm>
            <a:off x="4558514" y="3288636"/>
            <a:ext cx="87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A4729C4-0AA8-F740-B47B-45974E4FCFB5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342841A4-3F86-3A4C-B5CD-4D54666CF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1592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B188E1-320D-4E8D-AE15-09F8BD10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Training of BERT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38AACA-9448-4112-918C-33F23913A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altLang="zh-TW" dirty="0"/>
              <a:t>Approach 1: </a:t>
            </a:r>
          </a:p>
          <a:p>
            <a:pPr marL="0" indent="0">
              <a:buNone/>
            </a:pPr>
            <a:r>
              <a:rPr lang="en-US" altLang="zh-TW" dirty="0"/>
              <a:t>   Masked LM 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5235E1AE-E189-47AE-B913-42EBEF800A0C}"/>
              </a:ext>
            </a:extLst>
          </p:cNvPr>
          <p:cNvSpPr/>
          <p:nvPr/>
        </p:nvSpPr>
        <p:spPr>
          <a:xfrm>
            <a:off x="3693831" y="4713270"/>
            <a:ext cx="3966052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1A109FA-15AA-466B-A622-EB1D537D27EF}"/>
              </a:ext>
            </a:extLst>
          </p:cNvPr>
          <p:cNvGrpSpPr/>
          <p:nvPr/>
        </p:nvGrpSpPr>
        <p:grpSpPr>
          <a:xfrm>
            <a:off x="3582669" y="5913092"/>
            <a:ext cx="1111321" cy="797614"/>
            <a:chOff x="1212077" y="5255291"/>
            <a:chExt cx="1111321" cy="797614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B02A9DA7-42C8-4728-97C7-7B9959ED093D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潮水</a:t>
              </a: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BA511B26-2E18-420D-9FF7-7580722C8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44E97FA8-4882-4C0A-AC01-2C8A82CA5023}"/>
              </a:ext>
            </a:extLst>
          </p:cNvPr>
          <p:cNvGrpSpPr/>
          <p:nvPr/>
        </p:nvGrpSpPr>
        <p:grpSpPr>
          <a:xfrm>
            <a:off x="4620070" y="5913092"/>
            <a:ext cx="1111321" cy="797614"/>
            <a:chOff x="2272598" y="5255291"/>
            <a:chExt cx="1111321" cy="797614"/>
          </a:xfrm>
        </p:grpSpPr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DAC6E8BF-F9C1-45DC-851C-0E224D3843DA}"/>
                </a:ext>
              </a:extLst>
            </p:cNvPr>
            <p:cNvSpPr txBox="1"/>
            <p:nvPr/>
          </p:nvSpPr>
          <p:spPr>
            <a:xfrm>
              <a:off x="2272598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退了</a:t>
              </a:r>
            </a:p>
          </p:txBody>
        </p:sp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5030E44D-E8AE-4606-B71B-3D7400B1F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498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C37A26BD-17C1-4864-9FF7-AD8F4CE3BD2E}"/>
              </a:ext>
            </a:extLst>
          </p:cNvPr>
          <p:cNvGrpSpPr/>
          <p:nvPr/>
        </p:nvGrpSpPr>
        <p:grpSpPr>
          <a:xfrm>
            <a:off x="5657471" y="5913092"/>
            <a:ext cx="1111321" cy="797614"/>
            <a:chOff x="3332247" y="5255291"/>
            <a:chExt cx="1111321" cy="797614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543F08D-D118-4243-B5A4-C2D3BDDA6B8A}"/>
                </a:ext>
              </a:extLst>
            </p:cNvPr>
            <p:cNvSpPr txBox="1"/>
            <p:nvPr/>
          </p:nvSpPr>
          <p:spPr>
            <a:xfrm>
              <a:off x="333224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</a:t>
              </a:r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37056EA2-61C9-4EF3-A0B4-19F2A13996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433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8A1A4FD-694D-41FE-A896-9864FDAEE626}"/>
              </a:ext>
            </a:extLst>
          </p:cNvPr>
          <p:cNvGrpSpPr/>
          <p:nvPr/>
        </p:nvGrpSpPr>
        <p:grpSpPr>
          <a:xfrm>
            <a:off x="6694871" y="5913092"/>
            <a:ext cx="1111321" cy="797614"/>
            <a:chOff x="4324279" y="5255291"/>
            <a:chExt cx="1111321" cy="797614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BB73A9F-1EC7-40B3-867C-1A9533D17346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知道</a:t>
              </a: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78429148-5B7D-4C4A-A504-C32693315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561D795-4070-4726-ADA7-DC42A54FD582}"/>
              </a:ext>
            </a:extLst>
          </p:cNvPr>
          <p:cNvSpPr txBox="1"/>
          <p:nvPr/>
        </p:nvSpPr>
        <p:spPr>
          <a:xfrm>
            <a:off x="7417959" y="6151533"/>
            <a:ext cx="87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C89BADAD-E4F8-42B9-B595-33C3160624F0}"/>
              </a:ext>
            </a:extLst>
          </p:cNvPr>
          <p:cNvCxnSpPr>
            <a:cxnSpLocks/>
          </p:cNvCxnSpPr>
          <p:nvPr/>
        </p:nvCxnSpPr>
        <p:spPr>
          <a:xfrm flipV="1">
            <a:off x="4099832" y="43617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9A71131B-C794-49F2-A5A8-30CFDCE2EF38}"/>
              </a:ext>
            </a:extLst>
          </p:cNvPr>
          <p:cNvCxnSpPr>
            <a:cxnSpLocks/>
          </p:cNvCxnSpPr>
          <p:nvPr/>
        </p:nvCxnSpPr>
        <p:spPr>
          <a:xfrm flipV="1">
            <a:off x="5168970" y="43617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F4175D07-58FC-4153-B0BE-AC27D02CAB4A}"/>
              </a:ext>
            </a:extLst>
          </p:cNvPr>
          <p:cNvCxnSpPr>
            <a:cxnSpLocks/>
          </p:cNvCxnSpPr>
          <p:nvPr/>
        </p:nvCxnSpPr>
        <p:spPr>
          <a:xfrm flipV="1">
            <a:off x="6191362" y="43617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218A6AA-A360-4AED-BD40-7478B3F96743}"/>
              </a:ext>
            </a:extLst>
          </p:cNvPr>
          <p:cNvCxnSpPr>
            <a:cxnSpLocks/>
          </p:cNvCxnSpPr>
          <p:nvPr/>
        </p:nvCxnSpPr>
        <p:spPr>
          <a:xfrm flipV="1">
            <a:off x="7243771" y="43617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E8E0F88E-2BCB-48DF-9DA2-1591BADF55B6}"/>
              </a:ext>
            </a:extLst>
          </p:cNvPr>
          <p:cNvSpPr/>
          <p:nvPr/>
        </p:nvSpPr>
        <p:spPr>
          <a:xfrm rot="5400000">
            <a:off x="3719688" y="3850272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1DA040F-2DE1-4BBB-87A0-5FE9A05BB172}"/>
              </a:ext>
            </a:extLst>
          </p:cNvPr>
          <p:cNvSpPr/>
          <p:nvPr/>
        </p:nvSpPr>
        <p:spPr>
          <a:xfrm rot="5400000">
            <a:off x="4788826" y="3869618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2B09EC7-20A0-45CD-BC2C-34438A6C8288}"/>
              </a:ext>
            </a:extLst>
          </p:cNvPr>
          <p:cNvSpPr/>
          <p:nvPr/>
        </p:nvSpPr>
        <p:spPr>
          <a:xfrm rot="5400000">
            <a:off x="5817521" y="3884006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D23B76B-F394-4C20-901A-E79502F1B7BB}"/>
              </a:ext>
            </a:extLst>
          </p:cNvPr>
          <p:cNvSpPr/>
          <p:nvPr/>
        </p:nvSpPr>
        <p:spPr>
          <a:xfrm rot="5400000">
            <a:off x="6855937" y="3884006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7EF5E6DE-B0A3-47D7-BAE6-E568834055FE}"/>
              </a:ext>
            </a:extLst>
          </p:cNvPr>
          <p:cNvSpPr txBox="1"/>
          <p:nvPr/>
        </p:nvSpPr>
        <p:spPr>
          <a:xfrm>
            <a:off x="7417958" y="3717043"/>
            <a:ext cx="87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63BBF12-FA21-4AE7-B200-31DA22ECBC83}"/>
              </a:ext>
            </a:extLst>
          </p:cNvPr>
          <p:cNvSpPr txBox="1"/>
          <p:nvPr/>
        </p:nvSpPr>
        <p:spPr>
          <a:xfrm>
            <a:off x="4534318" y="6220266"/>
            <a:ext cx="12965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[MASK]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3A6FA782-0E26-485A-AF64-EB35364725F0}"/>
              </a:ext>
            </a:extLst>
          </p:cNvPr>
          <p:cNvSpPr/>
          <p:nvPr/>
        </p:nvSpPr>
        <p:spPr>
          <a:xfrm>
            <a:off x="3917147" y="2498242"/>
            <a:ext cx="2503643" cy="77916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Multi-class</a:t>
            </a:r>
          </a:p>
          <a:p>
            <a:pPr algn="ctr"/>
            <a:r>
              <a:rPr lang="en-US" altLang="zh-TW" sz="2400" dirty="0"/>
              <a:t>Classifier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CEB2403B-F3A3-4230-AA8D-7607BF6F63EE}"/>
              </a:ext>
            </a:extLst>
          </p:cNvPr>
          <p:cNvCxnSpPr>
            <a:cxnSpLocks/>
          </p:cNvCxnSpPr>
          <p:nvPr/>
        </p:nvCxnSpPr>
        <p:spPr>
          <a:xfrm flipV="1">
            <a:off x="5182603" y="323556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15917344-983D-45F0-90E5-A08D70D2F6AE}"/>
              </a:ext>
            </a:extLst>
          </p:cNvPr>
          <p:cNvSpPr txBox="1"/>
          <p:nvPr/>
        </p:nvSpPr>
        <p:spPr>
          <a:xfrm>
            <a:off x="6610903" y="1426583"/>
            <a:ext cx="2097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Predicting the masked word</a:t>
            </a:r>
            <a:endParaRPr lang="zh-TW" altLang="en-US" sz="2400" dirty="0"/>
          </a:p>
        </p:txBody>
      </p: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51DBE1F6-1ABE-4C20-BF9B-9FF205DF5DF9}"/>
              </a:ext>
            </a:extLst>
          </p:cNvPr>
          <p:cNvCxnSpPr>
            <a:cxnSpLocks/>
          </p:cNvCxnSpPr>
          <p:nvPr/>
        </p:nvCxnSpPr>
        <p:spPr>
          <a:xfrm flipV="1">
            <a:off x="4197436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32C82DEC-A844-4B87-9D82-8379708E99DD}"/>
              </a:ext>
            </a:extLst>
          </p:cNvPr>
          <p:cNvCxnSpPr>
            <a:cxnSpLocks/>
          </p:cNvCxnSpPr>
          <p:nvPr/>
        </p:nvCxnSpPr>
        <p:spPr>
          <a:xfrm flipV="1">
            <a:off x="4446451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EE7CC116-34A4-49D6-AF24-4BE69D6141CC}"/>
              </a:ext>
            </a:extLst>
          </p:cNvPr>
          <p:cNvCxnSpPr>
            <a:cxnSpLocks/>
          </p:cNvCxnSpPr>
          <p:nvPr/>
        </p:nvCxnSpPr>
        <p:spPr>
          <a:xfrm flipV="1">
            <a:off x="4695466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39B8A2A3-ABB8-4361-BA9E-C7D906208314}"/>
              </a:ext>
            </a:extLst>
          </p:cNvPr>
          <p:cNvCxnSpPr>
            <a:cxnSpLocks/>
          </p:cNvCxnSpPr>
          <p:nvPr/>
        </p:nvCxnSpPr>
        <p:spPr>
          <a:xfrm flipV="1">
            <a:off x="4944481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B371C946-2AF7-46C0-BCF7-89E0EFD5911F}"/>
              </a:ext>
            </a:extLst>
          </p:cNvPr>
          <p:cNvCxnSpPr>
            <a:cxnSpLocks/>
          </p:cNvCxnSpPr>
          <p:nvPr/>
        </p:nvCxnSpPr>
        <p:spPr>
          <a:xfrm flipV="1">
            <a:off x="5193496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76306799-F2B4-48EF-94E2-8B69A217B850}"/>
              </a:ext>
            </a:extLst>
          </p:cNvPr>
          <p:cNvCxnSpPr>
            <a:cxnSpLocks/>
          </p:cNvCxnSpPr>
          <p:nvPr/>
        </p:nvCxnSpPr>
        <p:spPr>
          <a:xfrm flipV="1">
            <a:off x="5691526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AE169518-52D5-48F8-AEA3-E555CD39DBB6}"/>
              </a:ext>
            </a:extLst>
          </p:cNvPr>
          <p:cNvCxnSpPr>
            <a:cxnSpLocks/>
          </p:cNvCxnSpPr>
          <p:nvPr/>
        </p:nvCxnSpPr>
        <p:spPr>
          <a:xfrm flipV="1">
            <a:off x="5442511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BFE99049-150E-4C17-9A0C-5EFBB38E8DEB}"/>
              </a:ext>
            </a:extLst>
          </p:cNvPr>
          <p:cNvCxnSpPr>
            <a:cxnSpLocks/>
          </p:cNvCxnSpPr>
          <p:nvPr/>
        </p:nvCxnSpPr>
        <p:spPr>
          <a:xfrm flipV="1">
            <a:off x="5940541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3045BF29-1CAF-42F6-BCEC-ACAF3ABE67E3}"/>
              </a:ext>
            </a:extLst>
          </p:cNvPr>
          <p:cNvCxnSpPr>
            <a:cxnSpLocks/>
          </p:cNvCxnSpPr>
          <p:nvPr/>
        </p:nvCxnSpPr>
        <p:spPr>
          <a:xfrm flipV="1">
            <a:off x="6189555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D190072-DF9E-4023-B96B-88CC2E1C3B93}"/>
              </a:ext>
            </a:extLst>
          </p:cNvPr>
          <p:cNvSpPr txBox="1"/>
          <p:nvPr/>
        </p:nvSpPr>
        <p:spPr>
          <a:xfrm>
            <a:off x="4144515" y="1268066"/>
            <a:ext cx="2097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vocabulary size</a:t>
            </a:r>
            <a:endParaRPr lang="zh-TW" altLang="en-US" sz="2400" dirty="0"/>
          </a:p>
        </p:txBody>
      </p:sp>
      <p:sp>
        <p:nvSpPr>
          <p:cNvPr id="43" name="右大括弧 42">
            <a:extLst>
              <a:ext uri="{FF2B5EF4-FFF2-40B4-BE49-F238E27FC236}">
                <a16:creationId xmlns:a16="http://schemas.microsoft.com/office/drawing/2014/main" id="{D30C4928-AE77-4246-B992-EABF74CF1AF5}"/>
              </a:ext>
            </a:extLst>
          </p:cNvPr>
          <p:cNvSpPr/>
          <p:nvPr/>
        </p:nvSpPr>
        <p:spPr>
          <a:xfrm rot="16200000">
            <a:off x="4992383" y="928465"/>
            <a:ext cx="382975" cy="2153525"/>
          </a:xfrm>
          <a:prstGeom prst="rightBrace">
            <a:avLst>
              <a:gd name="adj1" fmla="val 20460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5384FAD-E6F1-B749-9EB3-FB9E682B3120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D5B33803-FE0E-F242-AE4D-2A6B5DA3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8658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5235E1AE-E189-47AE-B913-42EBEF800A0C}"/>
              </a:ext>
            </a:extLst>
          </p:cNvPr>
          <p:cNvSpPr/>
          <p:nvPr/>
        </p:nvSpPr>
        <p:spPr>
          <a:xfrm>
            <a:off x="1053942" y="4338657"/>
            <a:ext cx="7630287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1A109FA-15AA-466B-A622-EB1D537D27EF}"/>
              </a:ext>
            </a:extLst>
          </p:cNvPr>
          <p:cNvGrpSpPr/>
          <p:nvPr/>
        </p:nvGrpSpPr>
        <p:grpSpPr>
          <a:xfrm>
            <a:off x="942781" y="5538479"/>
            <a:ext cx="1111321" cy="797614"/>
            <a:chOff x="1212077" y="5255291"/>
            <a:chExt cx="1111321" cy="797614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B02A9DA7-42C8-4728-97C7-7B9959ED093D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[CLS]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BA511B26-2E18-420D-9FF7-7580722C8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44E97FA8-4882-4C0A-AC01-2C8A82CA5023}"/>
              </a:ext>
            </a:extLst>
          </p:cNvPr>
          <p:cNvGrpSpPr/>
          <p:nvPr/>
        </p:nvGrpSpPr>
        <p:grpSpPr>
          <a:xfrm>
            <a:off x="2031854" y="5538479"/>
            <a:ext cx="1111321" cy="797614"/>
            <a:chOff x="2272598" y="5255291"/>
            <a:chExt cx="1111321" cy="797614"/>
          </a:xfrm>
        </p:grpSpPr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DAC6E8BF-F9C1-45DC-851C-0E224D3843DA}"/>
                </a:ext>
              </a:extLst>
            </p:cNvPr>
            <p:cNvSpPr txBox="1"/>
            <p:nvPr/>
          </p:nvSpPr>
          <p:spPr>
            <a:xfrm>
              <a:off x="2272598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醒醒</a:t>
              </a:r>
            </a:p>
          </p:txBody>
        </p:sp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5030E44D-E8AE-4606-B71B-3D7400B1F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498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C37A26BD-17C1-4864-9FF7-AD8F4CE3BD2E}"/>
              </a:ext>
            </a:extLst>
          </p:cNvPr>
          <p:cNvGrpSpPr/>
          <p:nvPr/>
        </p:nvGrpSpPr>
        <p:grpSpPr>
          <a:xfrm>
            <a:off x="3120927" y="5538479"/>
            <a:ext cx="1111321" cy="797614"/>
            <a:chOff x="3332247" y="5255291"/>
            <a:chExt cx="1111321" cy="797614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543F08D-D118-4243-B5A4-C2D3BDDA6B8A}"/>
                </a:ext>
              </a:extLst>
            </p:cNvPr>
            <p:cNvSpPr txBox="1"/>
            <p:nvPr/>
          </p:nvSpPr>
          <p:spPr>
            <a:xfrm>
              <a:off x="333224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吧</a:t>
              </a:r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37056EA2-61C9-4EF3-A0B4-19F2A13996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433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8A1A4FD-694D-41FE-A896-9864FDAEE626}"/>
              </a:ext>
            </a:extLst>
          </p:cNvPr>
          <p:cNvGrpSpPr/>
          <p:nvPr/>
        </p:nvGrpSpPr>
        <p:grpSpPr>
          <a:xfrm>
            <a:off x="4210000" y="5538479"/>
            <a:ext cx="1111321" cy="797614"/>
            <a:chOff x="4324279" y="5255291"/>
            <a:chExt cx="1111321" cy="797614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BB73A9F-1EC7-40B3-867C-1A9533D17346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[SEP]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78429148-5B7D-4C4A-A504-C32693315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B82B9C6A-8B77-4DEE-9335-9B9E18A73FDB}"/>
              </a:ext>
            </a:extLst>
          </p:cNvPr>
          <p:cNvSpPr/>
          <p:nvPr/>
        </p:nvSpPr>
        <p:spPr>
          <a:xfrm>
            <a:off x="136794" y="96262"/>
            <a:ext cx="2976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Training of BERT</a:t>
            </a:r>
            <a:endParaRPr lang="zh-TW" altLang="en-US" sz="3200" b="1" i="1" u="sng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A1F94B1-F148-41F0-A3D9-32365B8D1B31}"/>
              </a:ext>
            </a:extLst>
          </p:cNvPr>
          <p:cNvSpPr/>
          <p:nvPr/>
        </p:nvSpPr>
        <p:spPr>
          <a:xfrm>
            <a:off x="3590108" y="435984"/>
            <a:ext cx="5080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/>
              <a:t>Approach 2: Next Sentence Prediction </a:t>
            </a:r>
            <a:endParaRPr lang="zh-TW" altLang="en-US" sz="2400" b="1" dirty="0"/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FC66B4CA-9E42-4F6D-968A-06BE0CBD0649}"/>
              </a:ext>
            </a:extLst>
          </p:cNvPr>
          <p:cNvGrpSpPr/>
          <p:nvPr/>
        </p:nvGrpSpPr>
        <p:grpSpPr>
          <a:xfrm>
            <a:off x="5299073" y="5538479"/>
            <a:ext cx="1111321" cy="797614"/>
            <a:chOff x="1212077" y="5255291"/>
            <a:chExt cx="1111321" cy="797614"/>
          </a:xfrm>
        </p:grpSpPr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85717B07-E083-4CA8-8994-8D6FEAD007C4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</a:t>
              </a:r>
            </a:p>
          </p:txBody>
        </p:sp>
        <p:cxnSp>
          <p:nvCxnSpPr>
            <p:cNvPr id="53" name="直線單箭頭接點 52">
              <a:extLst>
                <a:ext uri="{FF2B5EF4-FFF2-40B4-BE49-F238E27FC236}">
                  <a16:creationId xmlns:a16="http://schemas.microsoft.com/office/drawing/2014/main" id="{C0603831-783D-458A-BE28-4689B2F25B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4A45A99D-EBA5-4E88-8040-17AC29C25BEB}"/>
              </a:ext>
            </a:extLst>
          </p:cNvPr>
          <p:cNvGrpSpPr/>
          <p:nvPr/>
        </p:nvGrpSpPr>
        <p:grpSpPr>
          <a:xfrm>
            <a:off x="6388146" y="5538479"/>
            <a:ext cx="1111321" cy="797614"/>
            <a:chOff x="2272598" y="5255291"/>
            <a:chExt cx="1111321" cy="797614"/>
          </a:xfrm>
        </p:grpSpPr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001E5D9A-DE5F-4065-9EB1-76B80465F3EC}"/>
                </a:ext>
              </a:extLst>
            </p:cNvPr>
            <p:cNvSpPr txBox="1"/>
            <p:nvPr/>
          </p:nvSpPr>
          <p:spPr>
            <a:xfrm>
              <a:off x="2272598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沒有</a:t>
              </a:r>
            </a:p>
          </p:txBody>
        </p: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C486C925-91F9-4275-8B8C-A0758887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498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1D11FF69-1DE5-4B1A-949C-18D755668DCD}"/>
              </a:ext>
            </a:extLst>
          </p:cNvPr>
          <p:cNvGrpSpPr/>
          <p:nvPr/>
        </p:nvGrpSpPr>
        <p:grpSpPr>
          <a:xfrm>
            <a:off x="7477217" y="5538479"/>
            <a:ext cx="1111321" cy="797614"/>
            <a:chOff x="3332247" y="5255291"/>
            <a:chExt cx="1111321" cy="797614"/>
          </a:xfrm>
        </p:grpSpPr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B183C05E-1AA1-4E70-BE00-00D2AD03996F}"/>
                </a:ext>
              </a:extLst>
            </p:cNvPr>
            <p:cNvSpPr txBox="1"/>
            <p:nvPr/>
          </p:nvSpPr>
          <p:spPr>
            <a:xfrm>
              <a:off x="333224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妹妹</a:t>
              </a:r>
            </a:p>
          </p:txBody>
        </p:sp>
        <p:cxnSp>
          <p:nvCxnSpPr>
            <p:cNvPr id="59" name="直線單箭頭接點 58">
              <a:extLst>
                <a:ext uri="{FF2B5EF4-FFF2-40B4-BE49-F238E27FC236}">
                  <a16:creationId xmlns:a16="http://schemas.microsoft.com/office/drawing/2014/main" id="{97033559-5B1F-407B-9451-C57DA29954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433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A56DD854-F344-42D2-977C-769BCDF458BA}"/>
              </a:ext>
            </a:extLst>
          </p:cNvPr>
          <p:cNvSpPr/>
          <p:nvPr/>
        </p:nvSpPr>
        <p:spPr>
          <a:xfrm>
            <a:off x="520598" y="2066818"/>
            <a:ext cx="1908534" cy="77916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Binary</a:t>
            </a:r>
          </a:p>
          <a:p>
            <a:pPr algn="ctr"/>
            <a:r>
              <a:rPr lang="en-US" altLang="zh-TW" sz="2400" dirty="0"/>
              <a:t>Classifier</a:t>
            </a:r>
          </a:p>
        </p:txBody>
      </p: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E9B514DB-C0C4-4659-A4A7-01697D397D31}"/>
              </a:ext>
            </a:extLst>
          </p:cNvPr>
          <p:cNvGrpSpPr/>
          <p:nvPr/>
        </p:nvGrpSpPr>
        <p:grpSpPr>
          <a:xfrm>
            <a:off x="1363451" y="3187846"/>
            <a:ext cx="195209" cy="1150811"/>
            <a:chOff x="1363451" y="3187846"/>
            <a:chExt cx="195209" cy="1150811"/>
          </a:xfrm>
        </p:grpSpPr>
        <p:cxnSp>
          <p:nvCxnSpPr>
            <p:cNvPr id="63" name="直線單箭頭接點 62">
              <a:extLst>
                <a:ext uri="{FF2B5EF4-FFF2-40B4-BE49-F238E27FC236}">
                  <a16:creationId xmlns:a16="http://schemas.microsoft.com/office/drawing/2014/main" id="{A538D4BD-1600-48C2-9A76-2BF64A33E6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4865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1DE36F08-7FA6-45C6-86C8-7C5906910C61}"/>
                </a:ext>
              </a:extLst>
            </p:cNvPr>
            <p:cNvSpPr/>
            <p:nvPr/>
          </p:nvSpPr>
          <p:spPr>
            <a:xfrm rot="5400000">
              <a:off x="1080912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13D1788E-6223-404C-B626-7CA15243BEA9}"/>
              </a:ext>
            </a:extLst>
          </p:cNvPr>
          <p:cNvCxnSpPr>
            <a:cxnSpLocks/>
          </p:cNvCxnSpPr>
          <p:nvPr/>
        </p:nvCxnSpPr>
        <p:spPr>
          <a:xfrm flipV="1">
            <a:off x="1474865" y="171530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3D072740-3493-40DD-84E4-8D0FD93BFCAE}"/>
              </a:ext>
            </a:extLst>
          </p:cNvPr>
          <p:cNvCxnSpPr>
            <a:cxnSpLocks/>
          </p:cNvCxnSpPr>
          <p:nvPr/>
        </p:nvCxnSpPr>
        <p:spPr>
          <a:xfrm flipV="1">
            <a:off x="1474865" y="2845978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DD76E9B4-5A6C-40E2-A8A6-66C2008CB3A6}"/>
              </a:ext>
            </a:extLst>
          </p:cNvPr>
          <p:cNvSpPr/>
          <p:nvPr/>
        </p:nvSpPr>
        <p:spPr>
          <a:xfrm>
            <a:off x="1177636" y="1263285"/>
            <a:ext cx="594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yes</a:t>
            </a:r>
            <a:endParaRPr lang="zh-TW" altLang="en-US" sz="2400" dirty="0"/>
          </a:p>
        </p:txBody>
      </p: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292D58A4-0AFD-4C7F-8E0D-5C8F52AECE6A}"/>
              </a:ext>
            </a:extLst>
          </p:cNvPr>
          <p:cNvGrpSpPr/>
          <p:nvPr/>
        </p:nvGrpSpPr>
        <p:grpSpPr>
          <a:xfrm>
            <a:off x="2449201" y="3196164"/>
            <a:ext cx="195209" cy="1150811"/>
            <a:chOff x="2431477" y="3196164"/>
            <a:chExt cx="195209" cy="1150811"/>
          </a:xfrm>
        </p:grpSpPr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552E6CF5-6E14-4B8A-816D-92B21B8958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289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FD371D0A-B470-4F92-A992-393E25EA03B1}"/>
                </a:ext>
              </a:extLst>
            </p:cNvPr>
            <p:cNvSpPr/>
            <p:nvPr/>
          </p:nvSpPr>
          <p:spPr>
            <a:xfrm rot="5400000">
              <a:off x="214893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5F05E6AA-1CF7-45F1-9682-4BEFD49583CA}"/>
              </a:ext>
            </a:extLst>
          </p:cNvPr>
          <p:cNvGrpSpPr/>
          <p:nvPr/>
        </p:nvGrpSpPr>
        <p:grpSpPr>
          <a:xfrm>
            <a:off x="3534951" y="3181484"/>
            <a:ext cx="195209" cy="1150811"/>
            <a:chOff x="3452062" y="3181484"/>
            <a:chExt cx="195209" cy="1150811"/>
          </a:xfrm>
        </p:grpSpPr>
        <p:cxnSp>
          <p:nvCxnSpPr>
            <p:cNvPr id="72" name="直線單箭頭接點 71">
              <a:extLst>
                <a:ext uri="{FF2B5EF4-FFF2-40B4-BE49-F238E27FC236}">
                  <a16:creationId xmlns:a16="http://schemas.microsoft.com/office/drawing/2014/main" id="{E01681C3-8631-41A5-8FF5-BBE03FD463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3476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D7ECFA6A-16DD-4CC4-98DB-EEC2BC0C3A13}"/>
                </a:ext>
              </a:extLst>
            </p:cNvPr>
            <p:cNvSpPr/>
            <p:nvPr/>
          </p:nvSpPr>
          <p:spPr>
            <a:xfrm rot="5400000">
              <a:off x="3169523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BFA584E7-FB8F-4D58-9A76-C30EE6EC26A7}"/>
              </a:ext>
            </a:extLst>
          </p:cNvPr>
          <p:cNvGrpSpPr/>
          <p:nvPr/>
        </p:nvGrpSpPr>
        <p:grpSpPr>
          <a:xfrm>
            <a:off x="4620701" y="3196164"/>
            <a:ext cx="195209" cy="1150811"/>
            <a:chOff x="4499447" y="3196164"/>
            <a:chExt cx="195209" cy="1150811"/>
          </a:xfrm>
        </p:grpSpPr>
        <p:cxnSp>
          <p:nvCxnSpPr>
            <p:cNvPr id="74" name="直線單箭頭接點 73">
              <a:extLst>
                <a:ext uri="{FF2B5EF4-FFF2-40B4-BE49-F238E27FC236}">
                  <a16:creationId xmlns:a16="http://schemas.microsoft.com/office/drawing/2014/main" id="{53F2FA03-A2F7-478E-B7CC-E000150CA9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86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19C6F3F5-D549-4282-AD24-5B4FDDAFFA48}"/>
                </a:ext>
              </a:extLst>
            </p:cNvPr>
            <p:cNvSpPr/>
            <p:nvPr/>
          </p:nvSpPr>
          <p:spPr>
            <a:xfrm rot="5400000">
              <a:off x="421690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8565CD97-4D0E-4449-A50D-E1861E426D8A}"/>
              </a:ext>
            </a:extLst>
          </p:cNvPr>
          <p:cNvGrpSpPr/>
          <p:nvPr/>
        </p:nvGrpSpPr>
        <p:grpSpPr>
          <a:xfrm>
            <a:off x="5706451" y="3175099"/>
            <a:ext cx="195209" cy="1150811"/>
            <a:chOff x="5769519" y="3175099"/>
            <a:chExt cx="195209" cy="1150811"/>
          </a:xfrm>
        </p:grpSpPr>
        <p:cxnSp>
          <p:nvCxnSpPr>
            <p:cNvPr id="76" name="直線單箭頭接點 75">
              <a:extLst>
                <a:ext uri="{FF2B5EF4-FFF2-40B4-BE49-F238E27FC236}">
                  <a16:creationId xmlns:a16="http://schemas.microsoft.com/office/drawing/2014/main" id="{B01F0C49-B699-4B0B-A121-E245EAF56B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0933" y="3974394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EFA95DCB-CAC8-4451-8768-5979CE26A8E6}"/>
                </a:ext>
              </a:extLst>
            </p:cNvPr>
            <p:cNvSpPr/>
            <p:nvPr/>
          </p:nvSpPr>
          <p:spPr>
            <a:xfrm rot="5400000">
              <a:off x="5486980" y="3457638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629EBCE1-32C2-478A-8D7C-1713CA12A315}"/>
              </a:ext>
            </a:extLst>
          </p:cNvPr>
          <p:cNvGrpSpPr/>
          <p:nvPr/>
        </p:nvGrpSpPr>
        <p:grpSpPr>
          <a:xfrm>
            <a:off x="6792201" y="3181484"/>
            <a:ext cx="195209" cy="1150811"/>
            <a:chOff x="6823734" y="3181484"/>
            <a:chExt cx="195209" cy="1150811"/>
          </a:xfrm>
        </p:grpSpPr>
        <p:cxnSp>
          <p:nvCxnSpPr>
            <p:cNvPr id="78" name="直線單箭頭接點 77">
              <a:extLst>
                <a:ext uri="{FF2B5EF4-FFF2-40B4-BE49-F238E27FC236}">
                  <a16:creationId xmlns:a16="http://schemas.microsoft.com/office/drawing/2014/main" id="{C21344A5-94A5-4DA7-896B-F22324A4B3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5148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81C20650-E6A1-48DE-B583-B3C736A6FCF2}"/>
                </a:ext>
              </a:extLst>
            </p:cNvPr>
            <p:cNvSpPr/>
            <p:nvPr/>
          </p:nvSpPr>
          <p:spPr>
            <a:xfrm rot="5400000">
              <a:off x="6541195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18337BD7-B7EB-4C01-9BEE-5FF3E26F75C1}"/>
              </a:ext>
            </a:extLst>
          </p:cNvPr>
          <p:cNvGrpSpPr/>
          <p:nvPr/>
        </p:nvGrpSpPr>
        <p:grpSpPr>
          <a:xfrm>
            <a:off x="7877949" y="3187846"/>
            <a:ext cx="195209" cy="1150811"/>
            <a:chOff x="7877949" y="3187846"/>
            <a:chExt cx="195209" cy="1150811"/>
          </a:xfrm>
        </p:grpSpPr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9188690D-120B-437C-88E9-3A423877A3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9363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603F9737-1BFA-4D59-B8F0-2A31C4EAD342}"/>
                </a:ext>
              </a:extLst>
            </p:cNvPr>
            <p:cNvSpPr/>
            <p:nvPr/>
          </p:nvSpPr>
          <p:spPr>
            <a:xfrm rot="5400000">
              <a:off x="7595410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81B3D785-B221-4A5D-BE9F-4F07D21AE568}"/>
              </a:ext>
            </a:extLst>
          </p:cNvPr>
          <p:cNvSpPr txBox="1"/>
          <p:nvPr/>
        </p:nvSpPr>
        <p:spPr>
          <a:xfrm>
            <a:off x="2852553" y="1206161"/>
            <a:ext cx="508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[CLS]: the position that outputs classification results 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02FF181B-88A3-4990-A7C3-CF5BBD59A8F9}"/>
              </a:ext>
            </a:extLst>
          </p:cNvPr>
          <p:cNvSpPr txBox="1"/>
          <p:nvPr/>
        </p:nvSpPr>
        <p:spPr>
          <a:xfrm>
            <a:off x="2856634" y="1972379"/>
            <a:ext cx="5080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[SEP]: the boundary of two sentences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D7069B0D-1E07-4729-B300-F15930913C38}"/>
              </a:ext>
            </a:extLst>
          </p:cNvPr>
          <p:cNvSpPr txBox="1"/>
          <p:nvPr/>
        </p:nvSpPr>
        <p:spPr>
          <a:xfrm>
            <a:off x="2882402" y="2425987"/>
            <a:ext cx="6038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Approaches 1 and 2 are used at the same time.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6DA9E03-4E02-F449-A8C8-E64D74785CD7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1" name="Slide Number Placeholder 3">
            <a:extLst>
              <a:ext uri="{FF2B5EF4-FFF2-40B4-BE49-F238E27FC236}">
                <a16:creationId xmlns:a16="http://schemas.microsoft.com/office/drawing/2014/main" id="{081519EA-3DA4-234C-8A01-5A0B95F4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85258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5235E1AE-E189-47AE-B913-42EBEF800A0C}"/>
              </a:ext>
            </a:extLst>
          </p:cNvPr>
          <p:cNvSpPr/>
          <p:nvPr/>
        </p:nvSpPr>
        <p:spPr>
          <a:xfrm>
            <a:off x="1053942" y="4338657"/>
            <a:ext cx="7630287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1A109FA-15AA-466B-A622-EB1D537D27EF}"/>
              </a:ext>
            </a:extLst>
          </p:cNvPr>
          <p:cNvGrpSpPr/>
          <p:nvPr/>
        </p:nvGrpSpPr>
        <p:grpSpPr>
          <a:xfrm>
            <a:off x="942781" y="5538479"/>
            <a:ext cx="1111321" cy="797614"/>
            <a:chOff x="1212077" y="5255291"/>
            <a:chExt cx="1111321" cy="797614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B02A9DA7-42C8-4728-97C7-7B9959ED093D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[CLS]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BA511B26-2E18-420D-9FF7-7580722C8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44E97FA8-4882-4C0A-AC01-2C8A82CA5023}"/>
              </a:ext>
            </a:extLst>
          </p:cNvPr>
          <p:cNvGrpSpPr/>
          <p:nvPr/>
        </p:nvGrpSpPr>
        <p:grpSpPr>
          <a:xfrm>
            <a:off x="2031854" y="5538479"/>
            <a:ext cx="1111321" cy="797614"/>
            <a:chOff x="2272598" y="5255291"/>
            <a:chExt cx="1111321" cy="797614"/>
          </a:xfrm>
        </p:grpSpPr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DAC6E8BF-F9C1-45DC-851C-0E224D3843DA}"/>
                </a:ext>
              </a:extLst>
            </p:cNvPr>
            <p:cNvSpPr txBox="1"/>
            <p:nvPr/>
          </p:nvSpPr>
          <p:spPr>
            <a:xfrm>
              <a:off x="2272598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醒醒</a:t>
              </a:r>
            </a:p>
          </p:txBody>
        </p:sp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5030E44D-E8AE-4606-B71B-3D7400B1F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498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C37A26BD-17C1-4864-9FF7-AD8F4CE3BD2E}"/>
              </a:ext>
            </a:extLst>
          </p:cNvPr>
          <p:cNvGrpSpPr/>
          <p:nvPr/>
        </p:nvGrpSpPr>
        <p:grpSpPr>
          <a:xfrm>
            <a:off x="3120927" y="5538479"/>
            <a:ext cx="1111321" cy="797614"/>
            <a:chOff x="3332247" y="5255291"/>
            <a:chExt cx="1111321" cy="797614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543F08D-D118-4243-B5A4-C2D3BDDA6B8A}"/>
                </a:ext>
              </a:extLst>
            </p:cNvPr>
            <p:cNvSpPr txBox="1"/>
            <p:nvPr/>
          </p:nvSpPr>
          <p:spPr>
            <a:xfrm>
              <a:off x="333224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吧</a:t>
              </a:r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37056EA2-61C9-4EF3-A0B4-19F2A13996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433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8A1A4FD-694D-41FE-A896-9864FDAEE626}"/>
              </a:ext>
            </a:extLst>
          </p:cNvPr>
          <p:cNvGrpSpPr/>
          <p:nvPr/>
        </p:nvGrpSpPr>
        <p:grpSpPr>
          <a:xfrm>
            <a:off x="4210000" y="5538479"/>
            <a:ext cx="1111321" cy="797614"/>
            <a:chOff x="4324279" y="5255291"/>
            <a:chExt cx="1111321" cy="797614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BB73A9F-1EC7-40B3-867C-1A9533D17346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[SEP]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78429148-5B7D-4C4A-A504-C32693315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B82B9C6A-8B77-4DEE-9335-9B9E18A73FDB}"/>
              </a:ext>
            </a:extLst>
          </p:cNvPr>
          <p:cNvSpPr/>
          <p:nvPr/>
        </p:nvSpPr>
        <p:spPr>
          <a:xfrm>
            <a:off x="136794" y="96262"/>
            <a:ext cx="2976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Training of BERT</a:t>
            </a:r>
            <a:endParaRPr lang="zh-TW" altLang="en-US" sz="3200" b="1" i="1" u="sng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A1F94B1-F148-41F0-A3D9-32365B8D1B31}"/>
              </a:ext>
            </a:extLst>
          </p:cNvPr>
          <p:cNvSpPr/>
          <p:nvPr/>
        </p:nvSpPr>
        <p:spPr>
          <a:xfrm>
            <a:off x="3534951" y="428532"/>
            <a:ext cx="5080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/>
              <a:t>Approach 2: Next Sentence Prediction </a:t>
            </a:r>
            <a:endParaRPr lang="zh-TW" altLang="en-US" sz="2400" b="1" dirty="0"/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FC66B4CA-9E42-4F6D-968A-06BE0CBD0649}"/>
              </a:ext>
            </a:extLst>
          </p:cNvPr>
          <p:cNvGrpSpPr/>
          <p:nvPr/>
        </p:nvGrpSpPr>
        <p:grpSpPr>
          <a:xfrm>
            <a:off x="5299073" y="5538479"/>
            <a:ext cx="1111321" cy="797614"/>
            <a:chOff x="1212077" y="5255291"/>
            <a:chExt cx="1111321" cy="797614"/>
          </a:xfrm>
        </p:grpSpPr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85717B07-E083-4CA8-8994-8D6FEAD007C4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眼睛</a:t>
              </a:r>
            </a:p>
          </p:txBody>
        </p:sp>
        <p:cxnSp>
          <p:nvCxnSpPr>
            <p:cNvPr id="53" name="直線單箭頭接點 52">
              <a:extLst>
                <a:ext uri="{FF2B5EF4-FFF2-40B4-BE49-F238E27FC236}">
                  <a16:creationId xmlns:a16="http://schemas.microsoft.com/office/drawing/2014/main" id="{C0603831-783D-458A-BE28-4689B2F25B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4A45A99D-EBA5-4E88-8040-17AC29C25BEB}"/>
              </a:ext>
            </a:extLst>
          </p:cNvPr>
          <p:cNvGrpSpPr/>
          <p:nvPr/>
        </p:nvGrpSpPr>
        <p:grpSpPr>
          <a:xfrm>
            <a:off x="6388146" y="5538479"/>
            <a:ext cx="1111321" cy="797614"/>
            <a:chOff x="2272598" y="5255291"/>
            <a:chExt cx="1111321" cy="797614"/>
          </a:xfrm>
        </p:grpSpPr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001E5D9A-DE5F-4065-9EB1-76B80465F3EC}"/>
                </a:ext>
              </a:extLst>
            </p:cNvPr>
            <p:cNvSpPr txBox="1"/>
            <p:nvPr/>
          </p:nvSpPr>
          <p:spPr>
            <a:xfrm>
              <a:off x="2272598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業障</a:t>
              </a:r>
            </a:p>
          </p:txBody>
        </p: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C486C925-91F9-4275-8B8C-A0758887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498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1D11FF69-1DE5-4B1A-949C-18D755668DCD}"/>
              </a:ext>
            </a:extLst>
          </p:cNvPr>
          <p:cNvGrpSpPr/>
          <p:nvPr/>
        </p:nvGrpSpPr>
        <p:grpSpPr>
          <a:xfrm>
            <a:off x="7477217" y="5538479"/>
            <a:ext cx="1111321" cy="797614"/>
            <a:chOff x="3332247" y="5255291"/>
            <a:chExt cx="1111321" cy="797614"/>
          </a:xfrm>
        </p:grpSpPr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B183C05E-1AA1-4E70-BE00-00D2AD03996F}"/>
                </a:ext>
              </a:extLst>
            </p:cNvPr>
            <p:cNvSpPr txBox="1"/>
            <p:nvPr/>
          </p:nvSpPr>
          <p:spPr>
            <a:xfrm>
              <a:off x="333224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</a:t>
              </a:r>
            </a:p>
          </p:txBody>
        </p:sp>
        <p:cxnSp>
          <p:nvCxnSpPr>
            <p:cNvPr id="59" name="直線單箭頭接點 58">
              <a:extLst>
                <a:ext uri="{FF2B5EF4-FFF2-40B4-BE49-F238E27FC236}">
                  <a16:creationId xmlns:a16="http://schemas.microsoft.com/office/drawing/2014/main" id="{97033559-5B1F-407B-9451-C57DA29954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433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A56DD854-F344-42D2-977C-769BCDF458BA}"/>
              </a:ext>
            </a:extLst>
          </p:cNvPr>
          <p:cNvSpPr/>
          <p:nvPr/>
        </p:nvSpPr>
        <p:spPr>
          <a:xfrm>
            <a:off x="520598" y="2066818"/>
            <a:ext cx="1908534" cy="77916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Binary</a:t>
            </a:r>
          </a:p>
          <a:p>
            <a:pPr algn="ctr"/>
            <a:r>
              <a:rPr lang="en-US" altLang="zh-TW" sz="2400" dirty="0"/>
              <a:t>Classifier</a:t>
            </a:r>
          </a:p>
        </p:txBody>
      </p: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E9B514DB-C0C4-4659-A4A7-01697D397D31}"/>
              </a:ext>
            </a:extLst>
          </p:cNvPr>
          <p:cNvGrpSpPr/>
          <p:nvPr/>
        </p:nvGrpSpPr>
        <p:grpSpPr>
          <a:xfrm>
            <a:off x="1363451" y="3187846"/>
            <a:ext cx="195209" cy="1150811"/>
            <a:chOff x="1363451" y="3187846"/>
            <a:chExt cx="195209" cy="1150811"/>
          </a:xfrm>
        </p:grpSpPr>
        <p:cxnSp>
          <p:nvCxnSpPr>
            <p:cNvPr id="63" name="直線單箭頭接點 62">
              <a:extLst>
                <a:ext uri="{FF2B5EF4-FFF2-40B4-BE49-F238E27FC236}">
                  <a16:creationId xmlns:a16="http://schemas.microsoft.com/office/drawing/2014/main" id="{A538D4BD-1600-48C2-9A76-2BF64A33E6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4865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1DE36F08-7FA6-45C6-86C8-7C5906910C61}"/>
                </a:ext>
              </a:extLst>
            </p:cNvPr>
            <p:cNvSpPr/>
            <p:nvPr/>
          </p:nvSpPr>
          <p:spPr>
            <a:xfrm rot="5400000">
              <a:off x="1080912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13D1788E-6223-404C-B626-7CA15243BEA9}"/>
              </a:ext>
            </a:extLst>
          </p:cNvPr>
          <p:cNvCxnSpPr>
            <a:cxnSpLocks/>
          </p:cNvCxnSpPr>
          <p:nvPr/>
        </p:nvCxnSpPr>
        <p:spPr>
          <a:xfrm flipV="1">
            <a:off x="1474865" y="171530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3D072740-3493-40DD-84E4-8D0FD93BFCAE}"/>
              </a:ext>
            </a:extLst>
          </p:cNvPr>
          <p:cNvCxnSpPr>
            <a:cxnSpLocks/>
          </p:cNvCxnSpPr>
          <p:nvPr/>
        </p:nvCxnSpPr>
        <p:spPr>
          <a:xfrm flipV="1">
            <a:off x="1474865" y="2845978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DD76E9B4-5A6C-40E2-A8A6-66C2008CB3A6}"/>
              </a:ext>
            </a:extLst>
          </p:cNvPr>
          <p:cNvSpPr/>
          <p:nvPr/>
        </p:nvSpPr>
        <p:spPr>
          <a:xfrm>
            <a:off x="1177636" y="1263285"/>
            <a:ext cx="545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No</a:t>
            </a:r>
            <a:endParaRPr lang="zh-TW" altLang="en-US" sz="2400" dirty="0"/>
          </a:p>
        </p:txBody>
      </p: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292D58A4-0AFD-4C7F-8E0D-5C8F52AECE6A}"/>
              </a:ext>
            </a:extLst>
          </p:cNvPr>
          <p:cNvGrpSpPr/>
          <p:nvPr/>
        </p:nvGrpSpPr>
        <p:grpSpPr>
          <a:xfrm>
            <a:off x="2449201" y="3196164"/>
            <a:ext cx="195209" cy="1150811"/>
            <a:chOff x="2431477" y="3196164"/>
            <a:chExt cx="195209" cy="1150811"/>
          </a:xfrm>
        </p:grpSpPr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552E6CF5-6E14-4B8A-816D-92B21B8958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289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FD371D0A-B470-4F92-A992-393E25EA03B1}"/>
                </a:ext>
              </a:extLst>
            </p:cNvPr>
            <p:cNvSpPr/>
            <p:nvPr/>
          </p:nvSpPr>
          <p:spPr>
            <a:xfrm rot="5400000">
              <a:off x="214893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5F05E6AA-1CF7-45F1-9682-4BEFD49583CA}"/>
              </a:ext>
            </a:extLst>
          </p:cNvPr>
          <p:cNvGrpSpPr/>
          <p:nvPr/>
        </p:nvGrpSpPr>
        <p:grpSpPr>
          <a:xfrm>
            <a:off x="3534951" y="3181484"/>
            <a:ext cx="195209" cy="1150811"/>
            <a:chOff x="3452062" y="3181484"/>
            <a:chExt cx="195209" cy="1150811"/>
          </a:xfrm>
        </p:grpSpPr>
        <p:cxnSp>
          <p:nvCxnSpPr>
            <p:cNvPr id="72" name="直線單箭頭接點 71">
              <a:extLst>
                <a:ext uri="{FF2B5EF4-FFF2-40B4-BE49-F238E27FC236}">
                  <a16:creationId xmlns:a16="http://schemas.microsoft.com/office/drawing/2014/main" id="{E01681C3-8631-41A5-8FF5-BBE03FD463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3476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D7ECFA6A-16DD-4CC4-98DB-EEC2BC0C3A13}"/>
                </a:ext>
              </a:extLst>
            </p:cNvPr>
            <p:cNvSpPr/>
            <p:nvPr/>
          </p:nvSpPr>
          <p:spPr>
            <a:xfrm rot="5400000">
              <a:off x="3169523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BFA584E7-FB8F-4D58-9A76-C30EE6EC26A7}"/>
              </a:ext>
            </a:extLst>
          </p:cNvPr>
          <p:cNvGrpSpPr/>
          <p:nvPr/>
        </p:nvGrpSpPr>
        <p:grpSpPr>
          <a:xfrm>
            <a:off x="4620701" y="3196164"/>
            <a:ext cx="195209" cy="1150811"/>
            <a:chOff x="4499447" y="3196164"/>
            <a:chExt cx="195209" cy="1150811"/>
          </a:xfrm>
        </p:grpSpPr>
        <p:cxnSp>
          <p:nvCxnSpPr>
            <p:cNvPr id="74" name="直線單箭頭接點 73">
              <a:extLst>
                <a:ext uri="{FF2B5EF4-FFF2-40B4-BE49-F238E27FC236}">
                  <a16:creationId xmlns:a16="http://schemas.microsoft.com/office/drawing/2014/main" id="{53F2FA03-A2F7-478E-B7CC-E000150CA9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86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19C6F3F5-D549-4282-AD24-5B4FDDAFFA48}"/>
                </a:ext>
              </a:extLst>
            </p:cNvPr>
            <p:cNvSpPr/>
            <p:nvPr/>
          </p:nvSpPr>
          <p:spPr>
            <a:xfrm rot="5400000">
              <a:off x="421690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8565CD97-4D0E-4449-A50D-E1861E426D8A}"/>
              </a:ext>
            </a:extLst>
          </p:cNvPr>
          <p:cNvGrpSpPr/>
          <p:nvPr/>
        </p:nvGrpSpPr>
        <p:grpSpPr>
          <a:xfrm>
            <a:off x="5706451" y="3175099"/>
            <a:ext cx="195209" cy="1150811"/>
            <a:chOff x="5769519" y="3175099"/>
            <a:chExt cx="195209" cy="1150811"/>
          </a:xfrm>
        </p:grpSpPr>
        <p:cxnSp>
          <p:nvCxnSpPr>
            <p:cNvPr id="76" name="直線單箭頭接點 75">
              <a:extLst>
                <a:ext uri="{FF2B5EF4-FFF2-40B4-BE49-F238E27FC236}">
                  <a16:creationId xmlns:a16="http://schemas.microsoft.com/office/drawing/2014/main" id="{B01F0C49-B699-4B0B-A121-E245EAF56B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0933" y="3974394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EFA95DCB-CAC8-4451-8768-5979CE26A8E6}"/>
                </a:ext>
              </a:extLst>
            </p:cNvPr>
            <p:cNvSpPr/>
            <p:nvPr/>
          </p:nvSpPr>
          <p:spPr>
            <a:xfrm rot="5400000">
              <a:off x="5486980" y="3457638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629EBCE1-32C2-478A-8D7C-1713CA12A315}"/>
              </a:ext>
            </a:extLst>
          </p:cNvPr>
          <p:cNvGrpSpPr/>
          <p:nvPr/>
        </p:nvGrpSpPr>
        <p:grpSpPr>
          <a:xfrm>
            <a:off x="6792201" y="3181484"/>
            <a:ext cx="195209" cy="1150811"/>
            <a:chOff x="6823734" y="3181484"/>
            <a:chExt cx="195209" cy="1150811"/>
          </a:xfrm>
        </p:grpSpPr>
        <p:cxnSp>
          <p:nvCxnSpPr>
            <p:cNvPr id="78" name="直線單箭頭接點 77">
              <a:extLst>
                <a:ext uri="{FF2B5EF4-FFF2-40B4-BE49-F238E27FC236}">
                  <a16:creationId xmlns:a16="http://schemas.microsoft.com/office/drawing/2014/main" id="{C21344A5-94A5-4DA7-896B-F22324A4B3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5148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81C20650-E6A1-48DE-B583-B3C736A6FCF2}"/>
                </a:ext>
              </a:extLst>
            </p:cNvPr>
            <p:cNvSpPr/>
            <p:nvPr/>
          </p:nvSpPr>
          <p:spPr>
            <a:xfrm rot="5400000">
              <a:off x="6541195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18337BD7-B7EB-4C01-9BEE-5FF3E26F75C1}"/>
              </a:ext>
            </a:extLst>
          </p:cNvPr>
          <p:cNvGrpSpPr/>
          <p:nvPr/>
        </p:nvGrpSpPr>
        <p:grpSpPr>
          <a:xfrm>
            <a:off x="7877949" y="3187846"/>
            <a:ext cx="195209" cy="1150811"/>
            <a:chOff x="7877949" y="3187846"/>
            <a:chExt cx="195209" cy="1150811"/>
          </a:xfrm>
        </p:grpSpPr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9188690D-120B-437C-88E9-3A423877A3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9363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603F9737-1BFA-4D59-B8F0-2A31C4EAD342}"/>
                </a:ext>
              </a:extLst>
            </p:cNvPr>
            <p:cNvSpPr/>
            <p:nvPr/>
          </p:nvSpPr>
          <p:spPr>
            <a:xfrm rot="5400000">
              <a:off x="7595410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81B3D785-B221-4A5D-BE9F-4F07D21AE568}"/>
              </a:ext>
            </a:extLst>
          </p:cNvPr>
          <p:cNvSpPr txBox="1"/>
          <p:nvPr/>
        </p:nvSpPr>
        <p:spPr>
          <a:xfrm>
            <a:off x="2852553" y="1206161"/>
            <a:ext cx="508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[CLS]: the position that outputs classification results 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02FF181B-88A3-4990-A7C3-CF5BBD59A8F9}"/>
              </a:ext>
            </a:extLst>
          </p:cNvPr>
          <p:cNvSpPr txBox="1"/>
          <p:nvPr/>
        </p:nvSpPr>
        <p:spPr>
          <a:xfrm>
            <a:off x="2856634" y="1972379"/>
            <a:ext cx="5080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[SEP]: the boundary of two sentences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D7069B0D-1E07-4729-B300-F15930913C38}"/>
              </a:ext>
            </a:extLst>
          </p:cNvPr>
          <p:cNvSpPr txBox="1"/>
          <p:nvPr/>
        </p:nvSpPr>
        <p:spPr>
          <a:xfrm>
            <a:off x="2882402" y="2425987"/>
            <a:ext cx="6038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Approaches 1 and 2 are used at the same time.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B2E178E-77C4-944D-9330-5AFE9E5B2778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1" name="Slide Number Placeholder 3">
            <a:extLst>
              <a:ext uri="{FF2B5EF4-FFF2-40B4-BE49-F238E27FC236}">
                <a16:creationId xmlns:a16="http://schemas.microsoft.com/office/drawing/2014/main" id="{7EA74F28-F957-D347-BF19-2699454B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61000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6D46617C-EEEE-4B77-9126-1587E6D30D30}"/>
              </a:ext>
            </a:extLst>
          </p:cNvPr>
          <p:cNvSpPr/>
          <p:nvPr/>
        </p:nvSpPr>
        <p:spPr>
          <a:xfrm>
            <a:off x="2293132" y="5599310"/>
            <a:ext cx="280616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93C717-F863-4E29-8AA7-7E8F1287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use BERT – Case 1</a:t>
            </a:r>
            <a:endParaRPr lang="zh-TW" altLang="en-US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FE1D9997-3133-4B9C-8E6E-095472BD2B72}"/>
              </a:ext>
            </a:extLst>
          </p:cNvPr>
          <p:cNvSpPr/>
          <p:nvPr/>
        </p:nvSpPr>
        <p:spPr>
          <a:xfrm>
            <a:off x="1176916" y="4152439"/>
            <a:ext cx="3966052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A9F8796-2B7D-4F80-B1F3-BD7A4F834EC5}"/>
              </a:ext>
            </a:extLst>
          </p:cNvPr>
          <p:cNvSpPr txBox="1"/>
          <p:nvPr/>
        </p:nvSpPr>
        <p:spPr>
          <a:xfrm>
            <a:off x="1065754" y="561201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[CLS]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B8F3C641-E704-43C6-95E6-C5B514F0FF04}"/>
              </a:ext>
            </a:extLst>
          </p:cNvPr>
          <p:cNvCxnSpPr>
            <a:cxnSpLocks/>
          </p:cNvCxnSpPr>
          <p:nvPr/>
        </p:nvCxnSpPr>
        <p:spPr>
          <a:xfrm flipV="1">
            <a:off x="1597838" y="535226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5659565-1678-4A7D-B37A-5DCD07092454}"/>
              </a:ext>
            </a:extLst>
          </p:cNvPr>
          <p:cNvSpPr txBox="1"/>
          <p:nvPr/>
        </p:nvSpPr>
        <p:spPr>
          <a:xfrm>
            <a:off x="2103155" y="558661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24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5C30D2F2-2B32-4951-9A81-C28C175EF92A}"/>
              </a:ext>
            </a:extLst>
          </p:cNvPr>
          <p:cNvCxnSpPr>
            <a:cxnSpLocks/>
          </p:cNvCxnSpPr>
          <p:nvPr/>
        </p:nvCxnSpPr>
        <p:spPr>
          <a:xfrm flipV="1">
            <a:off x="2652055" y="535226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5500637-8BDF-4958-ACA2-67C3FC21A745}"/>
              </a:ext>
            </a:extLst>
          </p:cNvPr>
          <p:cNvSpPr txBox="1"/>
          <p:nvPr/>
        </p:nvSpPr>
        <p:spPr>
          <a:xfrm>
            <a:off x="3140556" y="558661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24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80DB23CC-6891-483E-B90A-061C009977F4}"/>
              </a:ext>
            </a:extLst>
          </p:cNvPr>
          <p:cNvCxnSpPr>
            <a:cxnSpLocks/>
          </p:cNvCxnSpPr>
          <p:nvPr/>
        </p:nvCxnSpPr>
        <p:spPr>
          <a:xfrm flipV="1">
            <a:off x="3672640" y="535226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436C052-F90A-4AD7-AFFA-E7921446E7D3}"/>
              </a:ext>
            </a:extLst>
          </p:cNvPr>
          <p:cNvSpPr txBox="1"/>
          <p:nvPr/>
        </p:nvSpPr>
        <p:spPr>
          <a:xfrm>
            <a:off x="4177956" y="558661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24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11CB1017-D67C-453C-8BEB-E23B8CB8E4EF}"/>
              </a:ext>
            </a:extLst>
          </p:cNvPr>
          <p:cNvCxnSpPr>
            <a:cxnSpLocks/>
          </p:cNvCxnSpPr>
          <p:nvPr/>
        </p:nvCxnSpPr>
        <p:spPr>
          <a:xfrm flipV="1">
            <a:off x="4726856" y="535226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800FCBD3-A5C0-4CB4-BED3-2C2857AFA228}"/>
              </a:ext>
            </a:extLst>
          </p:cNvPr>
          <p:cNvCxnSpPr>
            <a:cxnSpLocks/>
          </p:cNvCxnSpPr>
          <p:nvPr/>
        </p:nvCxnSpPr>
        <p:spPr>
          <a:xfrm flipV="1">
            <a:off x="1582917" y="380092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84AD70C7-FA7B-4650-9C0E-E5889FA1B1F5}"/>
              </a:ext>
            </a:extLst>
          </p:cNvPr>
          <p:cNvCxnSpPr>
            <a:cxnSpLocks/>
          </p:cNvCxnSpPr>
          <p:nvPr/>
        </p:nvCxnSpPr>
        <p:spPr>
          <a:xfrm flipV="1">
            <a:off x="2652055" y="380092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8365E470-C9D7-4F85-BDEC-7872694F1584}"/>
              </a:ext>
            </a:extLst>
          </p:cNvPr>
          <p:cNvCxnSpPr>
            <a:cxnSpLocks/>
          </p:cNvCxnSpPr>
          <p:nvPr/>
        </p:nvCxnSpPr>
        <p:spPr>
          <a:xfrm flipV="1">
            <a:off x="3674447" y="380092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20920604-B10A-4875-ADD1-24A7C89A2A50}"/>
              </a:ext>
            </a:extLst>
          </p:cNvPr>
          <p:cNvCxnSpPr>
            <a:cxnSpLocks/>
          </p:cNvCxnSpPr>
          <p:nvPr/>
        </p:nvCxnSpPr>
        <p:spPr>
          <a:xfrm flipV="1">
            <a:off x="4726856" y="380092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4459E7F0-ADAE-4D80-9216-8B621FE123E4}"/>
              </a:ext>
            </a:extLst>
          </p:cNvPr>
          <p:cNvSpPr/>
          <p:nvPr/>
        </p:nvSpPr>
        <p:spPr>
          <a:xfrm rot="5400000">
            <a:off x="1398360" y="3458503"/>
            <a:ext cx="360000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351E929-E776-4A64-AA7F-51B791DF88B0}"/>
              </a:ext>
            </a:extLst>
          </p:cNvPr>
          <p:cNvSpPr/>
          <p:nvPr/>
        </p:nvSpPr>
        <p:spPr>
          <a:xfrm rot="5400000">
            <a:off x="2467498" y="3477849"/>
            <a:ext cx="360000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7DB88F8-67BC-404C-9D7F-00977EE9C500}"/>
              </a:ext>
            </a:extLst>
          </p:cNvPr>
          <p:cNvSpPr/>
          <p:nvPr/>
        </p:nvSpPr>
        <p:spPr>
          <a:xfrm rot="5400000">
            <a:off x="3496193" y="3492237"/>
            <a:ext cx="360000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14A30AC-F404-4E36-ACD5-80173A5ED21F}"/>
              </a:ext>
            </a:extLst>
          </p:cNvPr>
          <p:cNvSpPr/>
          <p:nvPr/>
        </p:nvSpPr>
        <p:spPr>
          <a:xfrm rot="5400000">
            <a:off x="4534609" y="3492237"/>
            <a:ext cx="360000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6B71F1CD-C5FB-4ED8-BCC8-2FB88018FD16}"/>
              </a:ext>
            </a:extLst>
          </p:cNvPr>
          <p:cNvSpPr/>
          <p:nvPr/>
        </p:nvSpPr>
        <p:spPr>
          <a:xfrm>
            <a:off x="628650" y="2216676"/>
            <a:ext cx="1908534" cy="77916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Classifier</a:t>
            </a: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DFAFFE57-22AC-481F-B103-63DD80DFFACE}"/>
              </a:ext>
            </a:extLst>
          </p:cNvPr>
          <p:cNvCxnSpPr>
            <a:cxnSpLocks/>
          </p:cNvCxnSpPr>
          <p:nvPr/>
        </p:nvCxnSpPr>
        <p:spPr>
          <a:xfrm flipV="1">
            <a:off x="1582917" y="1865160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B659E594-6F57-47B2-910A-DD0444BB855A}"/>
              </a:ext>
            </a:extLst>
          </p:cNvPr>
          <p:cNvCxnSpPr>
            <a:cxnSpLocks/>
          </p:cNvCxnSpPr>
          <p:nvPr/>
        </p:nvCxnSpPr>
        <p:spPr>
          <a:xfrm flipV="1">
            <a:off x="1582917" y="299583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FF604D94-72D1-4D48-A92C-0E771A2E534D}"/>
              </a:ext>
            </a:extLst>
          </p:cNvPr>
          <p:cNvSpPr/>
          <p:nvPr/>
        </p:nvSpPr>
        <p:spPr>
          <a:xfrm>
            <a:off x="1196432" y="1411289"/>
            <a:ext cx="772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class</a:t>
            </a:r>
            <a:endParaRPr lang="zh-TW" altLang="en-US" sz="2400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FE1579B7-3F39-4F1D-B6D0-CDBB94B0CAD1}"/>
              </a:ext>
            </a:extLst>
          </p:cNvPr>
          <p:cNvSpPr txBox="1"/>
          <p:nvPr/>
        </p:nvSpPr>
        <p:spPr>
          <a:xfrm>
            <a:off x="5469554" y="2391265"/>
            <a:ext cx="5030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Input: single sentence, </a:t>
            </a:r>
          </a:p>
          <a:p>
            <a:r>
              <a:rPr lang="en-US" altLang="zh-TW" sz="2400" dirty="0"/>
              <a:t>output: class</a:t>
            </a:r>
            <a:endParaRPr lang="zh-TW" altLang="en-US" sz="2400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6021EE1-9C6B-4609-8648-254394AAF352}"/>
              </a:ext>
            </a:extLst>
          </p:cNvPr>
          <p:cNvSpPr txBox="1"/>
          <p:nvPr/>
        </p:nvSpPr>
        <p:spPr>
          <a:xfrm>
            <a:off x="2933444" y="6088106"/>
            <a:ext cx="1525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sentence</a:t>
            </a:r>
            <a:endParaRPr lang="zh-TW" altLang="en-US" sz="2400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2CD01A66-C6BA-423A-B60D-F23876104339}"/>
              </a:ext>
            </a:extLst>
          </p:cNvPr>
          <p:cNvSpPr txBox="1"/>
          <p:nvPr/>
        </p:nvSpPr>
        <p:spPr>
          <a:xfrm>
            <a:off x="5469554" y="3243335"/>
            <a:ext cx="3237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Example:</a:t>
            </a:r>
          </a:p>
          <a:p>
            <a:r>
              <a:rPr lang="en-US" altLang="zh-TW" sz="2400" dirty="0"/>
              <a:t>Sentiment analysis (our HW),</a:t>
            </a:r>
          </a:p>
          <a:p>
            <a:r>
              <a:rPr lang="en-US" altLang="zh-TW" sz="2400" dirty="0"/>
              <a:t>Document Classification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1833BA5-A5B6-4273-8E33-FF4E0423C4E5}"/>
              </a:ext>
            </a:extLst>
          </p:cNvPr>
          <p:cNvSpPr/>
          <p:nvPr/>
        </p:nvSpPr>
        <p:spPr>
          <a:xfrm>
            <a:off x="2903680" y="2216676"/>
            <a:ext cx="1908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Trained from Scratch </a:t>
            </a:r>
            <a:endParaRPr lang="zh-TW" altLang="en-US" sz="2400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BC6D935-968E-493D-98E8-1D2D4B5FDE1F}"/>
              </a:ext>
            </a:extLst>
          </p:cNvPr>
          <p:cNvSpPr/>
          <p:nvPr/>
        </p:nvSpPr>
        <p:spPr>
          <a:xfrm>
            <a:off x="3504721" y="4503955"/>
            <a:ext cx="1908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/>
              <a:t>Fine-tune</a:t>
            </a:r>
            <a:endParaRPr lang="zh-TW" altLang="en-US" sz="2400" dirty="0"/>
          </a:p>
        </p:txBody>
      </p: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11EA3B67-DD66-48DC-B4C5-EC75FA214F01}"/>
              </a:ext>
            </a:extLst>
          </p:cNvPr>
          <p:cNvCxnSpPr/>
          <p:nvPr/>
        </p:nvCxnSpPr>
        <p:spPr>
          <a:xfrm>
            <a:off x="2478531" y="2606256"/>
            <a:ext cx="533144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9B7CD2D9-9F88-45A5-9BA9-A33CE19CA632}"/>
              </a:ext>
            </a:extLst>
          </p:cNvPr>
          <p:cNvCxnSpPr>
            <a:cxnSpLocks/>
          </p:cNvCxnSpPr>
          <p:nvPr/>
        </p:nvCxnSpPr>
        <p:spPr>
          <a:xfrm>
            <a:off x="3502904" y="4737543"/>
            <a:ext cx="38381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2D0D9EC8-2B75-0A4A-B99B-E7F76FEE89BA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6DFC9CFE-8DE1-A147-B2E4-6A530CDB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2889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6D46617C-EEEE-4B77-9126-1587E6D30D30}"/>
              </a:ext>
            </a:extLst>
          </p:cNvPr>
          <p:cNvSpPr/>
          <p:nvPr/>
        </p:nvSpPr>
        <p:spPr>
          <a:xfrm>
            <a:off x="1826177" y="5651441"/>
            <a:ext cx="280616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93C717-F863-4E29-8AA7-7E8F1287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use BERT – Case 2</a:t>
            </a:r>
            <a:endParaRPr lang="zh-TW" altLang="en-US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FE1D9997-3133-4B9C-8E6E-095472BD2B72}"/>
              </a:ext>
            </a:extLst>
          </p:cNvPr>
          <p:cNvSpPr/>
          <p:nvPr/>
        </p:nvSpPr>
        <p:spPr>
          <a:xfrm>
            <a:off x="709961" y="4204570"/>
            <a:ext cx="3966052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A9F8796-2B7D-4F80-B1F3-BD7A4F834EC5}"/>
              </a:ext>
            </a:extLst>
          </p:cNvPr>
          <p:cNvSpPr txBox="1"/>
          <p:nvPr/>
        </p:nvSpPr>
        <p:spPr>
          <a:xfrm>
            <a:off x="598799" y="5664141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[CLS]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B8F3C641-E704-43C6-95E6-C5B514F0FF04}"/>
              </a:ext>
            </a:extLst>
          </p:cNvPr>
          <p:cNvCxnSpPr>
            <a:cxnSpLocks/>
          </p:cNvCxnSpPr>
          <p:nvPr/>
        </p:nvCxnSpPr>
        <p:spPr>
          <a:xfrm flipV="1">
            <a:off x="1130883" y="540439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5659565-1678-4A7D-B37A-5DCD07092454}"/>
              </a:ext>
            </a:extLst>
          </p:cNvPr>
          <p:cNvSpPr txBox="1"/>
          <p:nvPr/>
        </p:nvSpPr>
        <p:spPr>
          <a:xfrm>
            <a:off x="1636200" y="5638741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24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5C30D2F2-2B32-4951-9A81-C28C175EF92A}"/>
              </a:ext>
            </a:extLst>
          </p:cNvPr>
          <p:cNvCxnSpPr>
            <a:cxnSpLocks/>
          </p:cNvCxnSpPr>
          <p:nvPr/>
        </p:nvCxnSpPr>
        <p:spPr>
          <a:xfrm flipV="1">
            <a:off x="2185100" y="540439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5500637-8BDF-4958-ACA2-67C3FC21A745}"/>
              </a:ext>
            </a:extLst>
          </p:cNvPr>
          <p:cNvSpPr txBox="1"/>
          <p:nvPr/>
        </p:nvSpPr>
        <p:spPr>
          <a:xfrm>
            <a:off x="2673601" y="5638741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24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80DB23CC-6891-483E-B90A-061C009977F4}"/>
              </a:ext>
            </a:extLst>
          </p:cNvPr>
          <p:cNvCxnSpPr>
            <a:cxnSpLocks/>
          </p:cNvCxnSpPr>
          <p:nvPr/>
        </p:nvCxnSpPr>
        <p:spPr>
          <a:xfrm flipV="1">
            <a:off x="3205685" y="540439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436C052-F90A-4AD7-AFFA-E7921446E7D3}"/>
              </a:ext>
            </a:extLst>
          </p:cNvPr>
          <p:cNvSpPr txBox="1"/>
          <p:nvPr/>
        </p:nvSpPr>
        <p:spPr>
          <a:xfrm>
            <a:off x="3711001" y="5638741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24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11CB1017-D67C-453C-8BEB-E23B8CB8E4EF}"/>
              </a:ext>
            </a:extLst>
          </p:cNvPr>
          <p:cNvCxnSpPr>
            <a:cxnSpLocks/>
          </p:cNvCxnSpPr>
          <p:nvPr/>
        </p:nvCxnSpPr>
        <p:spPr>
          <a:xfrm flipV="1">
            <a:off x="4259901" y="540439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800FCBD3-A5C0-4CB4-BED3-2C2857AFA228}"/>
              </a:ext>
            </a:extLst>
          </p:cNvPr>
          <p:cNvCxnSpPr>
            <a:cxnSpLocks/>
          </p:cNvCxnSpPr>
          <p:nvPr/>
        </p:nvCxnSpPr>
        <p:spPr>
          <a:xfrm flipV="1">
            <a:off x="1115962" y="3853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84AD70C7-FA7B-4650-9C0E-E5889FA1B1F5}"/>
              </a:ext>
            </a:extLst>
          </p:cNvPr>
          <p:cNvCxnSpPr>
            <a:cxnSpLocks/>
          </p:cNvCxnSpPr>
          <p:nvPr/>
        </p:nvCxnSpPr>
        <p:spPr>
          <a:xfrm flipV="1">
            <a:off x="2185100" y="3853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8365E470-C9D7-4F85-BDEC-7872694F1584}"/>
              </a:ext>
            </a:extLst>
          </p:cNvPr>
          <p:cNvCxnSpPr>
            <a:cxnSpLocks/>
          </p:cNvCxnSpPr>
          <p:nvPr/>
        </p:nvCxnSpPr>
        <p:spPr>
          <a:xfrm flipV="1">
            <a:off x="3207492" y="3853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20920604-B10A-4875-ADD1-24A7C89A2A50}"/>
              </a:ext>
            </a:extLst>
          </p:cNvPr>
          <p:cNvCxnSpPr>
            <a:cxnSpLocks/>
          </p:cNvCxnSpPr>
          <p:nvPr/>
        </p:nvCxnSpPr>
        <p:spPr>
          <a:xfrm flipV="1">
            <a:off x="4259901" y="3853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4459E7F0-ADAE-4D80-9216-8B621FE123E4}"/>
              </a:ext>
            </a:extLst>
          </p:cNvPr>
          <p:cNvSpPr/>
          <p:nvPr/>
        </p:nvSpPr>
        <p:spPr>
          <a:xfrm rot="5400000">
            <a:off x="931405" y="3510634"/>
            <a:ext cx="360000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351E929-E776-4A64-AA7F-51B791DF88B0}"/>
              </a:ext>
            </a:extLst>
          </p:cNvPr>
          <p:cNvSpPr/>
          <p:nvPr/>
        </p:nvSpPr>
        <p:spPr>
          <a:xfrm rot="5400000">
            <a:off x="2000543" y="3529980"/>
            <a:ext cx="360000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7DB88F8-67BC-404C-9D7F-00977EE9C500}"/>
              </a:ext>
            </a:extLst>
          </p:cNvPr>
          <p:cNvSpPr/>
          <p:nvPr/>
        </p:nvSpPr>
        <p:spPr>
          <a:xfrm rot="5400000">
            <a:off x="3029238" y="3544368"/>
            <a:ext cx="360000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14A30AC-F404-4E36-ACD5-80173A5ED21F}"/>
              </a:ext>
            </a:extLst>
          </p:cNvPr>
          <p:cNvSpPr/>
          <p:nvPr/>
        </p:nvSpPr>
        <p:spPr>
          <a:xfrm rot="5400000">
            <a:off x="4067654" y="3544368"/>
            <a:ext cx="360000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9586E4A-26AA-439B-9B9C-40B3F98A1CAA}"/>
              </a:ext>
            </a:extLst>
          </p:cNvPr>
          <p:cNvGrpSpPr/>
          <p:nvPr/>
        </p:nvGrpSpPr>
        <p:grpSpPr>
          <a:xfrm>
            <a:off x="1651845" y="1483551"/>
            <a:ext cx="1057576" cy="1955037"/>
            <a:chOff x="1547832" y="1712151"/>
            <a:chExt cx="1057576" cy="1955037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6B71F1CD-C5FB-4ED8-BCC8-2FB88018FD16}"/>
                </a:ext>
              </a:extLst>
            </p:cNvPr>
            <p:cNvSpPr/>
            <p:nvPr/>
          </p:nvSpPr>
          <p:spPr>
            <a:xfrm>
              <a:off x="1547832" y="2525360"/>
              <a:ext cx="1057576" cy="77916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Linear </a:t>
              </a:r>
              <a:r>
                <a:rPr lang="en-US" altLang="zh-TW" sz="2400" dirty="0" err="1"/>
                <a:t>Cls</a:t>
              </a:r>
              <a:endParaRPr lang="en-US" altLang="zh-TW" sz="2400" dirty="0"/>
            </a:p>
          </p:txBody>
        </p: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DFAFFE57-22AC-481F-B103-63DD80DFFA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5303" y="216602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B659E594-6F57-47B2-910A-DD0444BB85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8003" y="331567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F604D94-72D1-4D48-A92C-0E771A2E534D}"/>
                </a:ext>
              </a:extLst>
            </p:cNvPr>
            <p:cNvSpPr/>
            <p:nvPr/>
          </p:nvSpPr>
          <p:spPr>
            <a:xfrm>
              <a:off x="1678818" y="1712151"/>
              <a:ext cx="7729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/>
                <a:t>class</a:t>
              </a:r>
              <a:endParaRPr lang="zh-TW" altLang="en-US" sz="2400" dirty="0"/>
            </a:p>
          </p:txBody>
        </p:sp>
      </p:grp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FE1579B7-3F39-4F1D-B6D0-CDBB94B0CAD1}"/>
              </a:ext>
            </a:extLst>
          </p:cNvPr>
          <p:cNvSpPr txBox="1"/>
          <p:nvPr/>
        </p:nvSpPr>
        <p:spPr>
          <a:xfrm>
            <a:off x="5115935" y="2358719"/>
            <a:ext cx="5030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Input: single sentence, </a:t>
            </a:r>
          </a:p>
          <a:p>
            <a:r>
              <a:rPr lang="en-US" altLang="zh-TW" sz="2400" dirty="0"/>
              <a:t>output: class of each word</a:t>
            </a:r>
            <a:endParaRPr lang="zh-TW" altLang="en-US" sz="2400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6021EE1-9C6B-4609-8648-254394AAF352}"/>
              </a:ext>
            </a:extLst>
          </p:cNvPr>
          <p:cNvSpPr txBox="1"/>
          <p:nvPr/>
        </p:nvSpPr>
        <p:spPr>
          <a:xfrm>
            <a:off x="2466489" y="6140237"/>
            <a:ext cx="1525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sentence</a:t>
            </a:r>
            <a:endParaRPr lang="zh-TW" altLang="en-US" sz="2400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2CD01A66-C6BA-423A-B60D-F23876104339}"/>
              </a:ext>
            </a:extLst>
          </p:cNvPr>
          <p:cNvSpPr txBox="1"/>
          <p:nvPr/>
        </p:nvSpPr>
        <p:spPr>
          <a:xfrm>
            <a:off x="5084452" y="3969156"/>
            <a:ext cx="323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Example: Slot filling </a:t>
            </a:r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52EFE22A-44CC-4B39-BA69-C466A73F90B9}"/>
              </a:ext>
            </a:extLst>
          </p:cNvPr>
          <p:cNvGrpSpPr/>
          <p:nvPr/>
        </p:nvGrpSpPr>
        <p:grpSpPr>
          <a:xfrm>
            <a:off x="2667940" y="1485901"/>
            <a:ext cx="1057576" cy="1955037"/>
            <a:chOff x="1547832" y="1712151"/>
            <a:chExt cx="1057576" cy="1955037"/>
          </a:xfrm>
        </p:grpSpPr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772EF457-3BE5-4850-87AE-54F1D6862526}"/>
                </a:ext>
              </a:extLst>
            </p:cNvPr>
            <p:cNvSpPr/>
            <p:nvPr/>
          </p:nvSpPr>
          <p:spPr>
            <a:xfrm>
              <a:off x="1547832" y="2525360"/>
              <a:ext cx="1057576" cy="77916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Linear </a:t>
              </a:r>
              <a:r>
                <a:rPr lang="en-US" altLang="zh-TW" sz="2400" dirty="0" err="1"/>
                <a:t>Cls</a:t>
              </a:r>
              <a:endParaRPr lang="en-US" altLang="zh-TW" sz="2400" dirty="0"/>
            </a:p>
          </p:txBody>
        </p: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BA5E6BDD-9A3F-4615-BFB5-19D08DA5D1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5303" y="216602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FC550BFB-FD99-48DE-AD10-0A8C9E3B1E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8003" y="331567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3A777AE2-0D8D-4B43-B6B0-4CE7F45C5B0A}"/>
                </a:ext>
              </a:extLst>
            </p:cNvPr>
            <p:cNvSpPr/>
            <p:nvPr/>
          </p:nvSpPr>
          <p:spPr>
            <a:xfrm>
              <a:off x="1678818" y="1712151"/>
              <a:ext cx="7729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/>
                <a:t>class</a:t>
              </a:r>
              <a:endParaRPr lang="zh-TW" altLang="en-US" sz="2400" dirty="0"/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5954CBF2-769B-4B49-96E6-C1E72D41A7BD}"/>
              </a:ext>
            </a:extLst>
          </p:cNvPr>
          <p:cNvGrpSpPr/>
          <p:nvPr/>
        </p:nvGrpSpPr>
        <p:grpSpPr>
          <a:xfrm>
            <a:off x="3719260" y="1483551"/>
            <a:ext cx="1057576" cy="1955037"/>
            <a:chOff x="1547832" y="1712151"/>
            <a:chExt cx="1057576" cy="1955037"/>
          </a:xfrm>
        </p:grpSpPr>
        <p:sp>
          <p:nvSpPr>
            <p:cNvPr id="60" name="矩形: 圓角 59">
              <a:extLst>
                <a:ext uri="{FF2B5EF4-FFF2-40B4-BE49-F238E27FC236}">
                  <a16:creationId xmlns:a16="http://schemas.microsoft.com/office/drawing/2014/main" id="{F47F49CD-0A7E-4932-84A0-DA6D403DD61B}"/>
                </a:ext>
              </a:extLst>
            </p:cNvPr>
            <p:cNvSpPr/>
            <p:nvPr/>
          </p:nvSpPr>
          <p:spPr>
            <a:xfrm>
              <a:off x="1547832" y="2525360"/>
              <a:ext cx="1057576" cy="77916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Linear </a:t>
              </a:r>
              <a:r>
                <a:rPr lang="en-US" altLang="zh-TW" sz="2400" dirty="0" err="1"/>
                <a:t>Cls</a:t>
              </a:r>
              <a:endParaRPr lang="en-US" altLang="zh-TW" sz="2400" dirty="0"/>
            </a:p>
          </p:txBody>
        </p:sp>
        <p:cxnSp>
          <p:nvCxnSpPr>
            <p:cNvPr id="61" name="直線單箭頭接點 60">
              <a:extLst>
                <a:ext uri="{FF2B5EF4-FFF2-40B4-BE49-F238E27FC236}">
                  <a16:creationId xmlns:a16="http://schemas.microsoft.com/office/drawing/2014/main" id="{A8B63ED4-A7A3-46A6-B2E3-A2294FF0A3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5303" y="216602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單箭頭接點 61">
              <a:extLst>
                <a:ext uri="{FF2B5EF4-FFF2-40B4-BE49-F238E27FC236}">
                  <a16:creationId xmlns:a16="http://schemas.microsoft.com/office/drawing/2014/main" id="{02DE35A7-FE8A-44C8-8A84-3257B03FEA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8003" y="331567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9BF2C5C7-4EC0-4B57-B835-CA1C605FD1C2}"/>
                </a:ext>
              </a:extLst>
            </p:cNvPr>
            <p:cNvSpPr/>
            <p:nvPr/>
          </p:nvSpPr>
          <p:spPr>
            <a:xfrm>
              <a:off x="1678818" y="1712151"/>
              <a:ext cx="7729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/>
                <a:t>class</a:t>
              </a:r>
              <a:endParaRPr lang="zh-TW" altLang="en-US" sz="2400" dirty="0"/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8CACA963-6A5E-493B-AE3B-337D67248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506" y="4557188"/>
            <a:ext cx="3598993" cy="92300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2E38A61-283B-4F4C-A5B5-F4F806FADB9C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A8B47E9E-558A-854A-9500-C82402E4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8835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3011EAAC-D6D2-402C-AB4B-664894EFB3B7}"/>
              </a:ext>
            </a:extLst>
          </p:cNvPr>
          <p:cNvCxnSpPr>
            <a:cxnSpLocks/>
          </p:cNvCxnSpPr>
          <p:nvPr/>
        </p:nvCxnSpPr>
        <p:spPr>
          <a:xfrm flipV="1">
            <a:off x="1582917" y="18107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3BEF8D66-E906-46EC-99CA-273ED9363381}"/>
              </a:ext>
            </a:extLst>
          </p:cNvPr>
          <p:cNvSpPr/>
          <p:nvPr/>
        </p:nvSpPr>
        <p:spPr>
          <a:xfrm>
            <a:off x="628650" y="2044870"/>
            <a:ext cx="1908534" cy="77916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Classifier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9EA20231-5F40-4D60-86F4-CD11C28866EE}"/>
              </a:ext>
            </a:extLst>
          </p:cNvPr>
          <p:cNvCxnSpPr>
            <a:cxnSpLocks/>
          </p:cNvCxnSpPr>
          <p:nvPr/>
        </p:nvCxnSpPr>
        <p:spPr>
          <a:xfrm flipV="1">
            <a:off x="1582917" y="2824030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32F3067F-3614-4EF1-8BC6-BF8AE6D6BAAE}"/>
              </a:ext>
            </a:extLst>
          </p:cNvPr>
          <p:cNvGrpSpPr/>
          <p:nvPr/>
        </p:nvGrpSpPr>
        <p:grpSpPr>
          <a:xfrm>
            <a:off x="2171811" y="5739386"/>
            <a:ext cx="2148722" cy="461665"/>
            <a:chOff x="-2355676" y="6078727"/>
            <a:chExt cx="2148722" cy="461665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E15C8C97-3611-4A6E-A802-16EB29492C7A}"/>
                </a:ext>
              </a:extLst>
            </p:cNvPr>
            <p:cNvSpPr/>
            <p:nvPr/>
          </p:nvSpPr>
          <p:spPr>
            <a:xfrm>
              <a:off x="-2165698" y="6091427"/>
              <a:ext cx="1778466" cy="4489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5CE0CF61-CF41-42CD-A6E3-268E33C73661}"/>
                </a:ext>
              </a:extLst>
            </p:cNvPr>
            <p:cNvSpPr txBox="1"/>
            <p:nvPr/>
          </p:nvSpPr>
          <p:spPr>
            <a:xfrm>
              <a:off x="-2355676" y="6078727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</a:t>
              </a:r>
              <a:r>
                <a:rPr lang="en-US" altLang="zh-TW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7BBA8924-EE09-4B4A-BD75-47DAF275A7BF}"/>
                </a:ext>
              </a:extLst>
            </p:cNvPr>
            <p:cNvSpPr txBox="1"/>
            <p:nvPr/>
          </p:nvSpPr>
          <p:spPr>
            <a:xfrm>
              <a:off x="-1318275" y="6078727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</a:t>
              </a:r>
              <a:r>
                <a:rPr lang="en-US" altLang="zh-TW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TW" altLang="en-US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81543FFB-AF05-4E2B-9BB6-88C145FE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use BERT – Case 3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9E7AB03-F399-4733-A1A1-01510D7678C9}"/>
              </a:ext>
            </a:extLst>
          </p:cNvPr>
          <p:cNvSpPr/>
          <p:nvPr/>
        </p:nvSpPr>
        <p:spPr>
          <a:xfrm>
            <a:off x="1161994" y="4227809"/>
            <a:ext cx="7630287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4122BCC-392D-4417-A304-4AC5A6242EA7}"/>
              </a:ext>
            </a:extLst>
          </p:cNvPr>
          <p:cNvGrpSpPr/>
          <p:nvPr/>
        </p:nvGrpSpPr>
        <p:grpSpPr>
          <a:xfrm>
            <a:off x="1050833" y="5427631"/>
            <a:ext cx="1111321" cy="797614"/>
            <a:chOff x="1212077" y="5255291"/>
            <a:chExt cx="1111321" cy="797614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227A93F0-440F-4A5C-A819-E9B7BD6EDD68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[CLS]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4875D446-F815-483B-A400-2EF9D86709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AD2EFE17-00DA-4FDA-B38C-747504B56441}"/>
              </a:ext>
            </a:extLst>
          </p:cNvPr>
          <p:cNvCxnSpPr>
            <a:cxnSpLocks/>
          </p:cNvCxnSpPr>
          <p:nvPr/>
        </p:nvCxnSpPr>
        <p:spPr>
          <a:xfrm flipV="1">
            <a:off x="2688806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FECD57EF-2352-40FD-8D1F-731C2B48529B}"/>
              </a:ext>
            </a:extLst>
          </p:cNvPr>
          <p:cNvCxnSpPr>
            <a:cxnSpLocks/>
          </p:cNvCxnSpPr>
          <p:nvPr/>
        </p:nvCxnSpPr>
        <p:spPr>
          <a:xfrm flipV="1">
            <a:off x="3761063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0B86433-B800-4B9E-9E3B-1F93B20703E4}"/>
              </a:ext>
            </a:extLst>
          </p:cNvPr>
          <p:cNvGrpSpPr/>
          <p:nvPr/>
        </p:nvGrpSpPr>
        <p:grpSpPr>
          <a:xfrm>
            <a:off x="4318052" y="5427631"/>
            <a:ext cx="1111321" cy="797614"/>
            <a:chOff x="4324279" y="5255291"/>
            <a:chExt cx="1111321" cy="797614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0669E344-1BA5-47BE-97D7-683E3FD59642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[SEP]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6EEEA6AE-6E54-40A4-8C92-62199B315D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BDDF5743-F5C9-4AD9-8D9F-8906E6373C8D}"/>
              </a:ext>
            </a:extLst>
          </p:cNvPr>
          <p:cNvCxnSpPr>
            <a:cxnSpLocks/>
          </p:cNvCxnSpPr>
          <p:nvPr/>
        </p:nvCxnSpPr>
        <p:spPr>
          <a:xfrm flipV="1">
            <a:off x="5939209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E97221FA-F61E-4607-B08B-BE31A44B3F08}"/>
              </a:ext>
            </a:extLst>
          </p:cNvPr>
          <p:cNvCxnSpPr>
            <a:cxnSpLocks/>
          </p:cNvCxnSpPr>
          <p:nvPr/>
        </p:nvCxnSpPr>
        <p:spPr>
          <a:xfrm flipV="1">
            <a:off x="7045098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0E10D704-C5DB-45E8-8A87-5B427C350B75}"/>
              </a:ext>
            </a:extLst>
          </p:cNvPr>
          <p:cNvCxnSpPr>
            <a:cxnSpLocks/>
          </p:cNvCxnSpPr>
          <p:nvPr/>
        </p:nvCxnSpPr>
        <p:spPr>
          <a:xfrm flipV="1">
            <a:off x="8117353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3BEEE4C-2475-4509-BD78-8E6BE1F37FE6}"/>
              </a:ext>
            </a:extLst>
          </p:cNvPr>
          <p:cNvGrpSpPr/>
          <p:nvPr/>
        </p:nvGrpSpPr>
        <p:grpSpPr>
          <a:xfrm>
            <a:off x="1471503" y="3076998"/>
            <a:ext cx="195209" cy="1150811"/>
            <a:chOff x="1363451" y="3187846"/>
            <a:chExt cx="195209" cy="1150811"/>
          </a:xfrm>
        </p:grpSpPr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DF7B36B8-632B-4C79-8BC8-0DDE093F33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4865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5DF86C1-7C3A-4872-97D7-79D7E3E2DF42}"/>
                </a:ext>
              </a:extLst>
            </p:cNvPr>
            <p:cNvSpPr/>
            <p:nvPr/>
          </p:nvSpPr>
          <p:spPr>
            <a:xfrm rot="5400000">
              <a:off x="1080912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A67B7C3-1757-43DE-925A-2B411301C570}"/>
              </a:ext>
            </a:extLst>
          </p:cNvPr>
          <p:cNvGrpSpPr/>
          <p:nvPr/>
        </p:nvGrpSpPr>
        <p:grpSpPr>
          <a:xfrm>
            <a:off x="2557253" y="3085316"/>
            <a:ext cx="195209" cy="1150811"/>
            <a:chOff x="2431477" y="3196164"/>
            <a:chExt cx="195209" cy="1150811"/>
          </a:xfrm>
        </p:grpSpPr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9B7B1F55-6593-4CB9-A4EF-C2BF9CAEC3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289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A3F91E8E-F73C-49C0-A9C0-F595162B7CDB}"/>
                </a:ext>
              </a:extLst>
            </p:cNvPr>
            <p:cNvSpPr/>
            <p:nvPr/>
          </p:nvSpPr>
          <p:spPr>
            <a:xfrm rot="5400000">
              <a:off x="214893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CE6CF697-992F-4479-80AA-9953054C22CA}"/>
              </a:ext>
            </a:extLst>
          </p:cNvPr>
          <p:cNvGrpSpPr/>
          <p:nvPr/>
        </p:nvGrpSpPr>
        <p:grpSpPr>
          <a:xfrm>
            <a:off x="3643003" y="3070636"/>
            <a:ext cx="195209" cy="1150811"/>
            <a:chOff x="3452062" y="3181484"/>
            <a:chExt cx="195209" cy="1150811"/>
          </a:xfrm>
        </p:grpSpPr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88CB26DF-CD66-471F-87BE-CC618A0D1C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3476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7569A29-29D4-4E6F-A407-75B9AC04BB01}"/>
                </a:ext>
              </a:extLst>
            </p:cNvPr>
            <p:cNvSpPr/>
            <p:nvPr/>
          </p:nvSpPr>
          <p:spPr>
            <a:xfrm rot="5400000">
              <a:off x="3169523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F78C0A22-B4D1-462C-AF6B-DE96ED1D8864}"/>
              </a:ext>
            </a:extLst>
          </p:cNvPr>
          <p:cNvGrpSpPr/>
          <p:nvPr/>
        </p:nvGrpSpPr>
        <p:grpSpPr>
          <a:xfrm>
            <a:off x="4728753" y="3085316"/>
            <a:ext cx="195209" cy="1150811"/>
            <a:chOff x="4499447" y="3196164"/>
            <a:chExt cx="195209" cy="1150811"/>
          </a:xfrm>
        </p:grpSpPr>
        <p:cxnSp>
          <p:nvCxnSpPr>
            <p:cNvPr id="39" name="直線單箭頭接點 38">
              <a:extLst>
                <a:ext uri="{FF2B5EF4-FFF2-40B4-BE49-F238E27FC236}">
                  <a16:creationId xmlns:a16="http://schemas.microsoft.com/office/drawing/2014/main" id="{207A4466-4CEE-4B02-83D9-8A5028851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86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2A307F27-D0CC-4BC5-AD81-301DA72ADFBA}"/>
                </a:ext>
              </a:extLst>
            </p:cNvPr>
            <p:cNvSpPr/>
            <p:nvPr/>
          </p:nvSpPr>
          <p:spPr>
            <a:xfrm rot="5400000">
              <a:off x="421690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1B524D29-B66E-4A7F-BD6F-BCD4168C188F}"/>
              </a:ext>
            </a:extLst>
          </p:cNvPr>
          <p:cNvGrpSpPr/>
          <p:nvPr/>
        </p:nvGrpSpPr>
        <p:grpSpPr>
          <a:xfrm>
            <a:off x="5814503" y="3064251"/>
            <a:ext cx="195209" cy="1150811"/>
            <a:chOff x="5769519" y="3175099"/>
            <a:chExt cx="195209" cy="1150811"/>
          </a:xfrm>
        </p:grpSpPr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ECA55062-5DDC-46C1-A146-8970975E73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0933" y="3974394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F018D8F0-4B00-4CDB-9887-07D75840D2F5}"/>
                </a:ext>
              </a:extLst>
            </p:cNvPr>
            <p:cNvSpPr/>
            <p:nvPr/>
          </p:nvSpPr>
          <p:spPr>
            <a:xfrm rot="5400000">
              <a:off x="5486980" y="3457638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C303868F-3D7A-411E-BA4D-589FAA9398F8}"/>
              </a:ext>
            </a:extLst>
          </p:cNvPr>
          <p:cNvGrpSpPr/>
          <p:nvPr/>
        </p:nvGrpSpPr>
        <p:grpSpPr>
          <a:xfrm>
            <a:off x="6900253" y="3070636"/>
            <a:ext cx="195209" cy="1150811"/>
            <a:chOff x="6823734" y="3181484"/>
            <a:chExt cx="195209" cy="1150811"/>
          </a:xfrm>
        </p:grpSpPr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E0B9987C-438F-40E0-B159-A2FD3F6F47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5148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9865C9C9-D96A-4CF5-98EE-678886BC6E82}"/>
                </a:ext>
              </a:extLst>
            </p:cNvPr>
            <p:cNvSpPr/>
            <p:nvPr/>
          </p:nvSpPr>
          <p:spPr>
            <a:xfrm rot="5400000">
              <a:off x="6541195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43A30B79-221F-4C04-BF92-92B1248F33C0}"/>
              </a:ext>
            </a:extLst>
          </p:cNvPr>
          <p:cNvGrpSpPr/>
          <p:nvPr/>
        </p:nvGrpSpPr>
        <p:grpSpPr>
          <a:xfrm>
            <a:off x="7986001" y="3076998"/>
            <a:ext cx="195209" cy="1150811"/>
            <a:chOff x="7877949" y="3187846"/>
            <a:chExt cx="195209" cy="1150811"/>
          </a:xfrm>
        </p:grpSpPr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248FD311-63D3-4856-8A11-78BFD1DF13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9363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01AD1566-9DB7-4034-8351-E38C2F7309C3}"/>
                </a:ext>
              </a:extLst>
            </p:cNvPr>
            <p:cNvSpPr/>
            <p:nvPr/>
          </p:nvSpPr>
          <p:spPr>
            <a:xfrm rot="5400000">
              <a:off x="7595410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B406C71E-FEE5-45A1-91C0-E1F859AB30F0}"/>
              </a:ext>
            </a:extLst>
          </p:cNvPr>
          <p:cNvSpPr txBox="1"/>
          <p:nvPr/>
        </p:nvSpPr>
        <p:spPr>
          <a:xfrm>
            <a:off x="1104858" y="1459896"/>
            <a:ext cx="928498" cy="46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ea typeface="微軟正黑體" panose="020B0604030504040204" pitchFamily="34" charset="-120"/>
              </a:rPr>
              <a:t>Class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DF6D6FA2-43C5-4F4F-A8E2-5C152CDE0318}"/>
              </a:ext>
            </a:extLst>
          </p:cNvPr>
          <p:cNvSpPr txBox="1"/>
          <p:nvPr/>
        </p:nvSpPr>
        <p:spPr>
          <a:xfrm>
            <a:off x="2411159" y="6198639"/>
            <a:ext cx="174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Sentence 1</a:t>
            </a:r>
            <a:endParaRPr lang="zh-TW" altLang="en-US" sz="2400" dirty="0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68EE90BF-481E-4EF1-A8A0-6766257BC1E8}"/>
              </a:ext>
            </a:extLst>
          </p:cNvPr>
          <p:cNvSpPr txBox="1"/>
          <p:nvPr/>
        </p:nvSpPr>
        <p:spPr>
          <a:xfrm>
            <a:off x="6173125" y="6212183"/>
            <a:ext cx="174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Sentence 2</a:t>
            </a:r>
            <a:endParaRPr lang="zh-TW" altLang="en-US" sz="2400" dirty="0"/>
          </a:p>
        </p:txBody>
      </p: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EB5B2E7B-E242-4578-839C-467AB821348C}"/>
              </a:ext>
            </a:extLst>
          </p:cNvPr>
          <p:cNvGrpSpPr/>
          <p:nvPr/>
        </p:nvGrpSpPr>
        <p:grpSpPr>
          <a:xfrm>
            <a:off x="5473645" y="5729151"/>
            <a:ext cx="3218233" cy="461665"/>
            <a:chOff x="8588538" y="6705580"/>
            <a:chExt cx="3218233" cy="461665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B2864001-F2C9-4B17-A369-549444E7FF5B}"/>
                </a:ext>
              </a:extLst>
            </p:cNvPr>
            <p:cNvSpPr/>
            <p:nvPr/>
          </p:nvSpPr>
          <p:spPr>
            <a:xfrm>
              <a:off x="8810626" y="6771152"/>
              <a:ext cx="2746374" cy="3960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6" name="群組 65">
              <a:extLst>
                <a:ext uri="{FF2B5EF4-FFF2-40B4-BE49-F238E27FC236}">
                  <a16:creationId xmlns:a16="http://schemas.microsoft.com/office/drawing/2014/main" id="{07CD18BD-E6FB-46DE-A068-1EC128527069}"/>
                </a:ext>
              </a:extLst>
            </p:cNvPr>
            <p:cNvGrpSpPr/>
            <p:nvPr/>
          </p:nvGrpSpPr>
          <p:grpSpPr>
            <a:xfrm>
              <a:off x="8588538" y="6705580"/>
              <a:ext cx="3218233" cy="461665"/>
              <a:chOff x="8751245" y="6165502"/>
              <a:chExt cx="3218233" cy="461665"/>
            </a:xfrm>
          </p:grpSpPr>
          <p:sp>
            <p:nvSpPr>
              <p:cNvPr id="62" name="文字方塊 61">
                <a:extLst>
                  <a:ext uri="{FF2B5EF4-FFF2-40B4-BE49-F238E27FC236}">
                    <a16:creationId xmlns:a16="http://schemas.microsoft.com/office/drawing/2014/main" id="{E4BE0295-BC16-4592-9BC9-22A2DC21E6B5}"/>
                  </a:ext>
                </a:extLst>
              </p:cNvPr>
              <p:cNvSpPr txBox="1"/>
              <p:nvPr/>
            </p:nvSpPr>
            <p:spPr>
              <a:xfrm>
                <a:off x="8751245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w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3D23FD72-DA36-4F06-BF23-38E05B7F5B3F}"/>
                  </a:ext>
                </a:extLst>
              </p:cNvPr>
              <p:cNvSpPr txBox="1"/>
              <p:nvPr/>
            </p:nvSpPr>
            <p:spPr>
              <a:xfrm>
                <a:off x="9804701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w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4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07C2A408-D441-4685-8BF6-DFAE166958ED}"/>
                  </a:ext>
                </a:extLst>
              </p:cNvPr>
              <p:cNvSpPr txBox="1"/>
              <p:nvPr/>
            </p:nvSpPr>
            <p:spPr>
              <a:xfrm>
                <a:off x="10858157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w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5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BD47CA6D-78EC-4240-BF83-0748F0A24621}"/>
              </a:ext>
            </a:extLst>
          </p:cNvPr>
          <p:cNvSpPr txBox="1"/>
          <p:nvPr/>
        </p:nvSpPr>
        <p:spPr>
          <a:xfrm>
            <a:off x="3082339" y="1393056"/>
            <a:ext cx="50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Input: two sentences, output: class</a:t>
            </a:r>
            <a:endParaRPr lang="zh-TW" altLang="en-US" sz="2400" dirty="0"/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2CDE5000-CE68-438D-AA4C-A9D21801F0E1}"/>
              </a:ext>
            </a:extLst>
          </p:cNvPr>
          <p:cNvSpPr txBox="1"/>
          <p:nvPr/>
        </p:nvSpPr>
        <p:spPr>
          <a:xfrm>
            <a:off x="3066450" y="1765524"/>
            <a:ext cx="50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Example: Natural Language Inference 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84A94A10-AF3F-4C49-9E7A-552B9F7CDFA3}"/>
              </a:ext>
            </a:extLst>
          </p:cNvPr>
          <p:cNvSpPr/>
          <p:nvPr/>
        </p:nvSpPr>
        <p:spPr>
          <a:xfrm>
            <a:off x="3491451" y="2145565"/>
            <a:ext cx="5281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altLang="zh-TW" sz="2400" dirty="0">
                <a:solidFill>
                  <a:srgbClr val="373737"/>
                </a:solidFill>
              </a:rPr>
              <a:t>Given a “premise”, determining whether a “hypothesis” is T/F/ unknown.</a:t>
            </a:r>
            <a:endParaRPr lang="zh-TW" altLang="en-US" sz="24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AB2FE7F-FC37-8442-ADC4-73C79FDE9C81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9" name="Slide Number Placeholder 3">
            <a:extLst>
              <a:ext uri="{FF2B5EF4-FFF2-40B4-BE49-F238E27FC236}">
                <a16:creationId xmlns:a16="http://schemas.microsoft.com/office/drawing/2014/main" id="{AF290870-6C0D-114D-BF41-1A7AFBF49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655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3C1FCE-F04A-4B9F-8A21-6159CD573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use BERT – Case 4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FE6B4B-C967-4386-A99B-7E1B4E1DE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428092" cy="4351338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Extraction-based Question Answering (QA) (E.g. </a:t>
            </a:r>
            <a:r>
              <a:rPr lang="en-US" altLang="zh-TW" sz="2400" dirty="0" err="1"/>
              <a:t>SQuAD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21E293A-CA22-42E3-8FC3-CF70A712B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079" y="1897884"/>
            <a:ext cx="4139633" cy="4656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0A7D975-1662-4329-9C01-7CD59F676BA1}"/>
                  </a:ext>
                </a:extLst>
              </p:cNvPr>
              <p:cNvSpPr txBox="1"/>
              <p:nvPr/>
            </p:nvSpPr>
            <p:spPr>
              <a:xfrm>
                <a:off x="2046984" y="2921511"/>
                <a:ext cx="27681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0A7D975-1662-4329-9C01-7CD59F676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984" y="2921511"/>
                <a:ext cx="2768166" cy="461665"/>
              </a:xfrm>
              <a:prstGeom prst="rect">
                <a:avLst/>
              </a:prstGeom>
              <a:blipFill>
                <a:blip r:embed="rId3"/>
                <a:stretch>
                  <a:fillRect l="-661"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DA09AA20-C30F-404A-B7FB-3DCB44E17E49}"/>
                  </a:ext>
                </a:extLst>
              </p:cNvPr>
              <p:cNvSpPr txBox="1"/>
              <p:nvPr/>
            </p:nvSpPr>
            <p:spPr>
              <a:xfrm>
                <a:off x="2048554" y="3423530"/>
                <a:ext cx="3371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DA09AA20-C30F-404A-B7FB-3DCB44E17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554" y="3423530"/>
                <a:ext cx="3371161" cy="461665"/>
              </a:xfrm>
              <a:prstGeom prst="rect">
                <a:avLst/>
              </a:prstGeom>
              <a:blipFill>
                <a:blip r:embed="rId4"/>
                <a:stretch>
                  <a:fillRect l="-1266"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: 圓角 6">
            <a:extLst>
              <a:ext uri="{FF2B5EF4-FFF2-40B4-BE49-F238E27FC236}">
                <a16:creationId xmlns:a16="http://schemas.microsoft.com/office/drawing/2014/main" id="{C04332A6-04CE-4839-9A01-6051B2E3B357}"/>
              </a:ext>
            </a:extLst>
          </p:cNvPr>
          <p:cNvSpPr/>
          <p:nvPr/>
        </p:nvSpPr>
        <p:spPr>
          <a:xfrm>
            <a:off x="1999649" y="4117663"/>
            <a:ext cx="1178805" cy="1123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QA</a:t>
            </a:r>
          </a:p>
          <a:p>
            <a:pPr algn="ctr"/>
            <a:r>
              <a:rPr lang="en-US" altLang="zh-TW" sz="2400" dirty="0"/>
              <a:t>Model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4D1AA26-FC7E-4801-95DB-03169B12986B}"/>
                  </a:ext>
                </a:extLst>
              </p:cNvPr>
              <p:cNvSpPr txBox="1"/>
              <p:nvPr/>
            </p:nvSpPr>
            <p:spPr>
              <a:xfrm>
                <a:off x="764096" y="5276370"/>
                <a:ext cx="35604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output: two integers (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altLang="zh-TW" sz="2400" dirty="0"/>
                  <a:t>)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4D1AA26-FC7E-4801-95DB-03169B129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096" y="5276370"/>
                <a:ext cx="3560448" cy="461665"/>
              </a:xfrm>
              <a:prstGeom prst="rect">
                <a:avLst/>
              </a:prstGeom>
              <a:blipFill>
                <a:blip r:embed="rId5"/>
                <a:stretch>
                  <a:fillRect l="-514" t="-10667" r="-2568" b="-3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D202D16E-5C4F-4E96-9D4A-AE86ED7AF4BB}"/>
                  </a:ext>
                </a:extLst>
              </p:cNvPr>
              <p:cNvSpPr txBox="1"/>
              <p:nvPr/>
            </p:nvSpPr>
            <p:spPr>
              <a:xfrm>
                <a:off x="2065415" y="5978208"/>
                <a:ext cx="23556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D202D16E-5C4F-4E96-9D4A-AE86ED7AF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415" y="5978208"/>
                <a:ext cx="2355642" cy="461665"/>
              </a:xfrm>
              <a:prstGeom prst="rect">
                <a:avLst/>
              </a:prstGeom>
              <a:blipFill>
                <a:blip r:embed="rId6"/>
                <a:stretch>
                  <a:fillRect l="-777"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>
            <a:extLst>
              <a:ext uri="{FF2B5EF4-FFF2-40B4-BE49-F238E27FC236}">
                <a16:creationId xmlns:a16="http://schemas.microsoft.com/office/drawing/2014/main" id="{916A163B-2F62-4B1A-B4DA-821D2E5C9AB8}"/>
              </a:ext>
            </a:extLst>
          </p:cNvPr>
          <p:cNvSpPr txBox="1"/>
          <p:nvPr/>
        </p:nvSpPr>
        <p:spPr>
          <a:xfrm>
            <a:off x="506865" y="2896702"/>
            <a:ext cx="201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Document</a:t>
            </a:r>
            <a:r>
              <a:rPr lang="en-US" altLang="zh-TW" sz="2400" dirty="0"/>
              <a:t>:</a:t>
            </a:r>
            <a:endParaRPr lang="zh-TW" altLang="en-US" sz="24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EC59737-7824-4A7C-A3A8-8B52B52342A8}"/>
              </a:ext>
            </a:extLst>
          </p:cNvPr>
          <p:cNvSpPr txBox="1"/>
          <p:nvPr/>
        </p:nvSpPr>
        <p:spPr>
          <a:xfrm>
            <a:off x="506864" y="3419995"/>
            <a:ext cx="201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Query</a:t>
            </a:r>
            <a:r>
              <a:rPr lang="en-US" altLang="zh-TW" sz="2400" dirty="0"/>
              <a:t>:</a:t>
            </a:r>
            <a:endParaRPr lang="zh-TW" altLang="en-US" sz="24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EDB8AEA-7BC6-4A77-964A-6F9C762BCE27}"/>
              </a:ext>
            </a:extLst>
          </p:cNvPr>
          <p:cNvSpPr txBox="1"/>
          <p:nvPr/>
        </p:nvSpPr>
        <p:spPr>
          <a:xfrm>
            <a:off x="548568" y="5984792"/>
            <a:ext cx="201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Answer</a:t>
            </a:r>
            <a:r>
              <a:rPr lang="en-US" altLang="zh-TW" sz="2400" dirty="0"/>
              <a:t>:</a:t>
            </a:r>
            <a:endParaRPr lang="zh-TW" altLang="en-US" sz="2400" dirty="0"/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3AE3CE82-09AA-4F1F-89B9-0615974DDAD0}"/>
              </a:ext>
            </a:extLst>
          </p:cNvPr>
          <p:cNvCxnSpPr/>
          <p:nvPr/>
        </p:nvCxnSpPr>
        <p:spPr>
          <a:xfrm>
            <a:off x="1676540" y="4413389"/>
            <a:ext cx="3341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4CDC8E5-3571-4B94-B260-4A204A09DD70}"/>
              </a:ext>
            </a:extLst>
          </p:cNvPr>
          <p:cNvCxnSpPr/>
          <p:nvPr/>
        </p:nvCxnSpPr>
        <p:spPr>
          <a:xfrm>
            <a:off x="1676540" y="4885280"/>
            <a:ext cx="3341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C9A65ECF-ED56-4CD9-8258-B99E32602392}"/>
              </a:ext>
            </a:extLst>
          </p:cNvPr>
          <p:cNvCxnSpPr/>
          <p:nvPr/>
        </p:nvCxnSpPr>
        <p:spPr>
          <a:xfrm>
            <a:off x="3178454" y="4413389"/>
            <a:ext cx="3341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5E1E7093-98C8-47B1-9D1D-73ED4673B62F}"/>
              </a:ext>
            </a:extLst>
          </p:cNvPr>
          <p:cNvCxnSpPr/>
          <p:nvPr/>
        </p:nvCxnSpPr>
        <p:spPr>
          <a:xfrm>
            <a:off x="3178454" y="4885280"/>
            <a:ext cx="3341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9D463B7-D052-4D9B-ADF8-4D098A195831}"/>
                  </a:ext>
                </a:extLst>
              </p:cNvPr>
              <p:cNvSpPr txBox="1"/>
              <p:nvPr/>
            </p:nvSpPr>
            <p:spPr>
              <a:xfrm>
                <a:off x="1129547" y="4182556"/>
                <a:ext cx="7076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9D463B7-D052-4D9B-ADF8-4D098A195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47" y="4182556"/>
                <a:ext cx="707659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4E804D06-BFCD-401D-AA44-EA9083EE9911}"/>
                  </a:ext>
                </a:extLst>
              </p:cNvPr>
              <p:cNvSpPr txBox="1"/>
              <p:nvPr/>
            </p:nvSpPr>
            <p:spPr>
              <a:xfrm>
                <a:off x="1110041" y="4644221"/>
                <a:ext cx="7076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4E804D06-BFCD-401D-AA44-EA9083EE9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041" y="4644221"/>
                <a:ext cx="707659" cy="461665"/>
              </a:xfrm>
              <a:prstGeom prst="rect">
                <a:avLst/>
              </a:prstGeom>
              <a:blipFill>
                <a:blip r:embed="rId8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3A476155-1119-4CFF-9FEE-B49E88D04365}"/>
                  </a:ext>
                </a:extLst>
              </p:cNvPr>
              <p:cNvSpPr txBox="1"/>
              <p:nvPr/>
            </p:nvSpPr>
            <p:spPr>
              <a:xfrm>
                <a:off x="3500333" y="4149964"/>
                <a:ext cx="4782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3A476155-1119-4CFF-9FEE-B49E88D04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333" y="4149964"/>
                <a:ext cx="478232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009B2F66-B3E5-4679-8E14-7A4B254BCA0A}"/>
                  </a:ext>
                </a:extLst>
              </p:cNvPr>
              <p:cNvSpPr txBox="1"/>
              <p:nvPr/>
            </p:nvSpPr>
            <p:spPr>
              <a:xfrm>
                <a:off x="3499967" y="4628945"/>
                <a:ext cx="4782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009B2F66-B3E5-4679-8E14-7A4B254BC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967" y="4628945"/>
                <a:ext cx="47823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215ED8A0-B43A-4492-8DEE-3876ACDD1F0F}"/>
              </a:ext>
            </a:extLst>
          </p:cNvPr>
          <p:cNvSpPr/>
          <p:nvPr/>
        </p:nvSpPr>
        <p:spPr>
          <a:xfrm>
            <a:off x="6766881" y="2118222"/>
            <a:ext cx="484742" cy="4457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17</a:t>
            </a:r>
            <a:endParaRPr lang="zh-TW" altLang="en-US" dirty="0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4361834E-F6B9-4542-AC2A-AAB27910D55B}"/>
              </a:ext>
            </a:extLst>
          </p:cNvPr>
          <p:cNvSpPr/>
          <p:nvPr/>
        </p:nvSpPr>
        <p:spPr>
          <a:xfrm>
            <a:off x="6630524" y="3591245"/>
            <a:ext cx="484742" cy="4457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77</a:t>
            </a:r>
            <a:endParaRPr lang="zh-TW" altLang="en-US" dirty="0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0D2E1DE9-D379-4E6C-888B-E04D7BCB4B92}"/>
              </a:ext>
            </a:extLst>
          </p:cNvPr>
          <p:cNvSpPr/>
          <p:nvPr/>
        </p:nvSpPr>
        <p:spPr>
          <a:xfrm>
            <a:off x="7414198" y="3595542"/>
            <a:ext cx="484742" cy="4457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79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: 圓角 25">
                <a:extLst>
                  <a:ext uri="{FF2B5EF4-FFF2-40B4-BE49-F238E27FC236}">
                    <a16:creationId xmlns:a16="http://schemas.microsoft.com/office/drawing/2014/main" id="{B4258E99-95DA-4184-9A7F-D342C3F89477}"/>
                  </a:ext>
                </a:extLst>
              </p:cNvPr>
              <p:cNvSpPr/>
              <p:nvPr/>
            </p:nvSpPr>
            <p:spPr>
              <a:xfrm>
                <a:off x="5657594" y="4497292"/>
                <a:ext cx="2244175" cy="351712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=17,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=17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6" name="矩形: 圓角 25">
                <a:extLst>
                  <a:ext uri="{FF2B5EF4-FFF2-40B4-BE49-F238E27FC236}">
                    <a16:creationId xmlns:a16="http://schemas.microsoft.com/office/drawing/2014/main" id="{B4258E99-95DA-4184-9A7F-D342C3F89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594" y="4497292"/>
                <a:ext cx="2244175" cy="351712"/>
              </a:xfrm>
              <a:prstGeom prst="roundRect">
                <a:avLst/>
              </a:prstGeom>
              <a:blipFill>
                <a:blip r:embed="rId11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: 圓角 26">
                <a:extLst>
                  <a:ext uri="{FF2B5EF4-FFF2-40B4-BE49-F238E27FC236}">
                    <a16:creationId xmlns:a16="http://schemas.microsoft.com/office/drawing/2014/main" id="{BEB44EFD-928B-46F0-9612-4C129C6EBBDD}"/>
                  </a:ext>
                </a:extLst>
              </p:cNvPr>
              <p:cNvSpPr/>
              <p:nvPr/>
            </p:nvSpPr>
            <p:spPr>
              <a:xfrm>
                <a:off x="6312968" y="6249580"/>
                <a:ext cx="2244175" cy="351712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=77,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=79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7" name="矩形: 圓角 26">
                <a:extLst>
                  <a:ext uri="{FF2B5EF4-FFF2-40B4-BE49-F238E27FC236}">
                    <a16:creationId xmlns:a16="http://schemas.microsoft.com/office/drawing/2014/main" id="{BEB44EFD-928B-46F0-9612-4C129C6EBB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968" y="6249580"/>
                <a:ext cx="2244175" cy="351712"/>
              </a:xfrm>
              <a:prstGeom prst="roundRect">
                <a:avLst/>
              </a:prstGeom>
              <a:blipFill>
                <a:blip r:embed="rId12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E3022BE3-9527-594A-814F-90B5057A61C9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CA08CF83-24FB-D242-B0A0-801364F0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9863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2D902552-AA3D-46DD-B680-BADDED753A32}"/>
              </a:ext>
            </a:extLst>
          </p:cNvPr>
          <p:cNvCxnSpPr>
            <a:cxnSpLocks/>
          </p:cNvCxnSpPr>
          <p:nvPr/>
        </p:nvCxnSpPr>
        <p:spPr>
          <a:xfrm flipV="1">
            <a:off x="5734441" y="1696345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6FC2E160-1873-484A-8A57-CFF61A92D7CB}"/>
              </a:ext>
            </a:extLst>
          </p:cNvPr>
          <p:cNvCxnSpPr>
            <a:cxnSpLocks/>
          </p:cNvCxnSpPr>
          <p:nvPr/>
        </p:nvCxnSpPr>
        <p:spPr>
          <a:xfrm flipV="1">
            <a:off x="6809252" y="1705511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59B98F15-1F30-4C3A-9819-0546D6676331}"/>
              </a:ext>
            </a:extLst>
          </p:cNvPr>
          <p:cNvCxnSpPr>
            <a:cxnSpLocks/>
          </p:cNvCxnSpPr>
          <p:nvPr/>
        </p:nvCxnSpPr>
        <p:spPr>
          <a:xfrm flipV="1">
            <a:off x="7913958" y="1699169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32F3067F-3614-4EF1-8BC6-BF8AE6D6BAAE}"/>
              </a:ext>
            </a:extLst>
          </p:cNvPr>
          <p:cNvGrpSpPr/>
          <p:nvPr/>
        </p:nvGrpSpPr>
        <p:grpSpPr>
          <a:xfrm>
            <a:off x="2171811" y="5739386"/>
            <a:ext cx="2148722" cy="461665"/>
            <a:chOff x="-2355676" y="6078727"/>
            <a:chExt cx="2148722" cy="461665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E15C8C97-3611-4A6E-A802-16EB29492C7A}"/>
                </a:ext>
              </a:extLst>
            </p:cNvPr>
            <p:cNvSpPr/>
            <p:nvPr/>
          </p:nvSpPr>
          <p:spPr>
            <a:xfrm>
              <a:off x="-2165698" y="6091427"/>
              <a:ext cx="1778466" cy="4489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5CE0CF61-CF41-42CD-A6E3-268E33C73661}"/>
                </a:ext>
              </a:extLst>
            </p:cNvPr>
            <p:cNvSpPr txBox="1"/>
            <p:nvPr/>
          </p:nvSpPr>
          <p:spPr>
            <a:xfrm>
              <a:off x="-2355676" y="6078727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</a:t>
              </a:r>
              <a:r>
                <a:rPr lang="en-US" altLang="zh-TW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7BBA8924-EE09-4B4A-BD75-47DAF275A7BF}"/>
                </a:ext>
              </a:extLst>
            </p:cNvPr>
            <p:cNvSpPr txBox="1"/>
            <p:nvPr/>
          </p:nvSpPr>
          <p:spPr>
            <a:xfrm>
              <a:off x="-1318275" y="6078727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</a:t>
              </a:r>
              <a:r>
                <a:rPr lang="en-US" altLang="zh-TW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TW" altLang="en-US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81543FFB-AF05-4E2B-9BB6-88C145FE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use BERT – Case 4 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9E7AB03-F399-4733-A1A1-01510D7678C9}"/>
              </a:ext>
            </a:extLst>
          </p:cNvPr>
          <p:cNvSpPr/>
          <p:nvPr/>
        </p:nvSpPr>
        <p:spPr>
          <a:xfrm>
            <a:off x="1161994" y="4227809"/>
            <a:ext cx="7630287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4122BCC-392D-4417-A304-4AC5A6242EA7}"/>
              </a:ext>
            </a:extLst>
          </p:cNvPr>
          <p:cNvGrpSpPr/>
          <p:nvPr/>
        </p:nvGrpSpPr>
        <p:grpSpPr>
          <a:xfrm>
            <a:off x="1050833" y="5427631"/>
            <a:ext cx="1111321" cy="797614"/>
            <a:chOff x="1212077" y="5255291"/>
            <a:chExt cx="1111321" cy="797614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227A93F0-440F-4A5C-A819-E9B7BD6EDD68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[CLS]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4875D446-F815-483B-A400-2EF9D86709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AD2EFE17-00DA-4FDA-B38C-747504B56441}"/>
              </a:ext>
            </a:extLst>
          </p:cNvPr>
          <p:cNvCxnSpPr>
            <a:cxnSpLocks/>
          </p:cNvCxnSpPr>
          <p:nvPr/>
        </p:nvCxnSpPr>
        <p:spPr>
          <a:xfrm flipV="1">
            <a:off x="2688806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FECD57EF-2352-40FD-8D1F-731C2B48529B}"/>
              </a:ext>
            </a:extLst>
          </p:cNvPr>
          <p:cNvCxnSpPr>
            <a:cxnSpLocks/>
          </p:cNvCxnSpPr>
          <p:nvPr/>
        </p:nvCxnSpPr>
        <p:spPr>
          <a:xfrm flipV="1">
            <a:off x="3761063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0B86433-B800-4B9E-9E3B-1F93B20703E4}"/>
              </a:ext>
            </a:extLst>
          </p:cNvPr>
          <p:cNvGrpSpPr/>
          <p:nvPr/>
        </p:nvGrpSpPr>
        <p:grpSpPr>
          <a:xfrm>
            <a:off x="4318052" y="5427631"/>
            <a:ext cx="1111321" cy="797614"/>
            <a:chOff x="4324279" y="5255291"/>
            <a:chExt cx="1111321" cy="797614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0669E344-1BA5-47BE-97D7-683E3FD59642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[SEP]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6EEEA6AE-6E54-40A4-8C92-62199B315D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BDDF5743-F5C9-4AD9-8D9F-8906E6373C8D}"/>
              </a:ext>
            </a:extLst>
          </p:cNvPr>
          <p:cNvCxnSpPr>
            <a:cxnSpLocks/>
          </p:cNvCxnSpPr>
          <p:nvPr/>
        </p:nvCxnSpPr>
        <p:spPr>
          <a:xfrm flipV="1">
            <a:off x="5939209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E97221FA-F61E-4607-B08B-BE31A44B3F08}"/>
              </a:ext>
            </a:extLst>
          </p:cNvPr>
          <p:cNvCxnSpPr>
            <a:cxnSpLocks/>
          </p:cNvCxnSpPr>
          <p:nvPr/>
        </p:nvCxnSpPr>
        <p:spPr>
          <a:xfrm flipV="1">
            <a:off x="7045098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0E10D704-C5DB-45E8-8A87-5B427C350B75}"/>
              </a:ext>
            </a:extLst>
          </p:cNvPr>
          <p:cNvCxnSpPr>
            <a:cxnSpLocks/>
          </p:cNvCxnSpPr>
          <p:nvPr/>
        </p:nvCxnSpPr>
        <p:spPr>
          <a:xfrm flipV="1">
            <a:off x="8117353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3BEEE4C-2475-4509-BD78-8E6BE1F37FE6}"/>
              </a:ext>
            </a:extLst>
          </p:cNvPr>
          <p:cNvGrpSpPr/>
          <p:nvPr/>
        </p:nvGrpSpPr>
        <p:grpSpPr>
          <a:xfrm>
            <a:off x="1471503" y="3076998"/>
            <a:ext cx="195209" cy="1150811"/>
            <a:chOff x="1363451" y="3187846"/>
            <a:chExt cx="195209" cy="1150811"/>
          </a:xfrm>
        </p:grpSpPr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DF7B36B8-632B-4C79-8BC8-0DDE093F33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4865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5DF86C1-7C3A-4872-97D7-79D7E3E2DF42}"/>
                </a:ext>
              </a:extLst>
            </p:cNvPr>
            <p:cNvSpPr/>
            <p:nvPr/>
          </p:nvSpPr>
          <p:spPr>
            <a:xfrm rot="5400000">
              <a:off x="1080912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A67B7C3-1757-43DE-925A-2B411301C570}"/>
              </a:ext>
            </a:extLst>
          </p:cNvPr>
          <p:cNvGrpSpPr/>
          <p:nvPr/>
        </p:nvGrpSpPr>
        <p:grpSpPr>
          <a:xfrm>
            <a:off x="2557253" y="3085316"/>
            <a:ext cx="195209" cy="1150811"/>
            <a:chOff x="2431477" y="3196164"/>
            <a:chExt cx="195209" cy="1150811"/>
          </a:xfrm>
        </p:grpSpPr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9B7B1F55-6593-4CB9-A4EF-C2BF9CAEC3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289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A3F91E8E-F73C-49C0-A9C0-F595162B7CDB}"/>
                </a:ext>
              </a:extLst>
            </p:cNvPr>
            <p:cNvSpPr/>
            <p:nvPr/>
          </p:nvSpPr>
          <p:spPr>
            <a:xfrm rot="5400000">
              <a:off x="214893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CE6CF697-992F-4479-80AA-9953054C22CA}"/>
              </a:ext>
            </a:extLst>
          </p:cNvPr>
          <p:cNvGrpSpPr/>
          <p:nvPr/>
        </p:nvGrpSpPr>
        <p:grpSpPr>
          <a:xfrm>
            <a:off x="3643003" y="3070636"/>
            <a:ext cx="195209" cy="1150811"/>
            <a:chOff x="3452062" y="3181484"/>
            <a:chExt cx="195209" cy="1150811"/>
          </a:xfrm>
        </p:grpSpPr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88CB26DF-CD66-471F-87BE-CC618A0D1C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3476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7569A29-29D4-4E6F-A407-75B9AC04BB01}"/>
                </a:ext>
              </a:extLst>
            </p:cNvPr>
            <p:cNvSpPr/>
            <p:nvPr/>
          </p:nvSpPr>
          <p:spPr>
            <a:xfrm rot="5400000">
              <a:off x="3169523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F78C0A22-B4D1-462C-AF6B-DE96ED1D8864}"/>
              </a:ext>
            </a:extLst>
          </p:cNvPr>
          <p:cNvGrpSpPr/>
          <p:nvPr/>
        </p:nvGrpSpPr>
        <p:grpSpPr>
          <a:xfrm>
            <a:off x="4728753" y="3085316"/>
            <a:ext cx="195209" cy="1150811"/>
            <a:chOff x="4499447" y="3196164"/>
            <a:chExt cx="195209" cy="1150811"/>
          </a:xfrm>
        </p:grpSpPr>
        <p:cxnSp>
          <p:nvCxnSpPr>
            <p:cNvPr id="39" name="直線單箭頭接點 38">
              <a:extLst>
                <a:ext uri="{FF2B5EF4-FFF2-40B4-BE49-F238E27FC236}">
                  <a16:creationId xmlns:a16="http://schemas.microsoft.com/office/drawing/2014/main" id="{207A4466-4CEE-4B02-83D9-8A5028851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86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2A307F27-D0CC-4BC5-AD81-301DA72ADFBA}"/>
                </a:ext>
              </a:extLst>
            </p:cNvPr>
            <p:cNvSpPr/>
            <p:nvPr/>
          </p:nvSpPr>
          <p:spPr>
            <a:xfrm rot="5400000">
              <a:off x="421690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1B524D29-B66E-4A7F-BD6F-BCD4168C188F}"/>
              </a:ext>
            </a:extLst>
          </p:cNvPr>
          <p:cNvGrpSpPr/>
          <p:nvPr/>
        </p:nvGrpSpPr>
        <p:grpSpPr>
          <a:xfrm>
            <a:off x="5814503" y="3064251"/>
            <a:ext cx="195209" cy="1150811"/>
            <a:chOff x="5769519" y="3175099"/>
            <a:chExt cx="195209" cy="1150811"/>
          </a:xfrm>
        </p:grpSpPr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ECA55062-5DDC-46C1-A146-8970975E73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0933" y="3974394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F018D8F0-4B00-4CDB-9887-07D75840D2F5}"/>
                </a:ext>
              </a:extLst>
            </p:cNvPr>
            <p:cNvSpPr/>
            <p:nvPr/>
          </p:nvSpPr>
          <p:spPr>
            <a:xfrm rot="5400000">
              <a:off x="5486980" y="3457638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C303868F-3D7A-411E-BA4D-589FAA9398F8}"/>
              </a:ext>
            </a:extLst>
          </p:cNvPr>
          <p:cNvGrpSpPr/>
          <p:nvPr/>
        </p:nvGrpSpPr>
        <p:grpSpPr>
          <a:xfrm>
            <a:off x="6900253" y="3070636"/>
            <a:ext cx="195209" cy="1150811"/>
            <a:chOff x="6823734" y="3181484"/>
            <a:chExt cx="195209" cy="1150811"/>
          </a:xfrm>
        </p:grpSpPr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E0B9987C-438F-40E0-B159-A2FD3F6F47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5148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9865C9C9-D96A-4CF5-98EE-678886BC6E82}"/>
                </a:ext>
              </a:extLst>
            </p:cNvPr>
            <p:cNvSpPr/>
            <p:nvPr/>
          </p:nvSpPr>
          <p:spPr>
            <a:xfrm rot="5400000">
              <a:off x="6541195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43A30B79-221F-4C04-BF92-92B1248F33C0}"/>
              </a:ext>
            </a:extLst>
          </p:cNvPr>
          <p:cNvGrpSpPr/>
          <p:nvPr/>
        </p:nvGrpSpPr>
        <p:grpSpPr>
          <a:xfrm>
            <a:off x="7986001" y="3076998"/>
            <a:ext cx="195209" cy="1150811"/>
            <a:chOff x="7877949" y="3187846"/>
            <a:chExt cx="195209" cy="1150811"/>
          </a:xfrm>
        </p:grpSpPr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248FD311-63D3-4856-8A11-78BFD1DF13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9363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01AD1566-9DB7-4034-8351-E38C2F7309C3}"/>
                </a:ext>
              </a:extLst>
            </p:cNvPr>
            <p:cNvSpPr/>
            <p:nvPr/>
          </p:nvSpPr>
          <p:spPr>
            <a:xfrm rot="5400000">
              <a:off x="7595410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DF6D6FA2-43C5-4F4F-A8E2-5C152CDE0318}"/>
              </a:ext>
            </a:extLst>
          </p:cNvPr>
          <p:cNvSpPr txBox="1"/>
          <p:nvPr/>
        </p:nvSpPr>
        <p:spPr>
          <a:xfrm>
            <a:off x="2411159" y="6198639"/>
            <a:ext cx="174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question</a:t>
            </a:r>
            <a:endParaRPr lang="zh-TW" altLang="en-US" sz="2400" dirty="0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68EE90BF-481E-4EF1-A8A0-6766257BC1E8}"/>
              </a:ext>
            </a:extLst>
          </p:cNvPr>
          <p:cNvSpPr txBox="1"/>
          <p:nvPr/>
        </p:nvSpPr>
        <p:spPr>
          <a:xfrm>
            <a:off x="6173125" y="6212183"/>
            <a:ext cx="174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document</a:t>
            </a:r>
            <a:endParaRPr lang="zh-TW" altLang="en-US" sz="2400" dirty="0"/>
          </a:p>
        </p:txBody>
      </p: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EB5B2E7B-E242-4578-839C-467AB821348C}"/>
              </a:ext>
            </a:extLst>
          </p:cNvPr>
          <p:cNvGrpSpPr/>
          <p:nvPr/>
        </p:nvGrpSpPr>
        <p:grpSpPr>
          <a:xfrm>
            <a:off x="5473645" y="5729151"/>
            <a:ext cx="3218233" cy="461665"/>
            <a:chOff x="8588538" y="6705580"/>
            <a:chExt cx="3218233" cy="461665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B2864001-F2C9-4B17-A369-549444E7FF5B}"/>
                </a:ext>
              </a:extLst>
            </p:cNvPr>
            <p:cNvSpPr/>
            <p:nvPr/>
          </p:nvSpPr>
          <p:spPr>
            <a:xfrm>
              <a:off x="8810626" y="6771152"/>
              <a:ext cx="2746374" cy="3960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6" name="群組 65">
              <a:extLst>
                <a:ext uri="{FF2B5EF4-FFF2-40B4-BE49-F238E27FC236}">
                  <a16:creationId xmlns:a16="http://schemas.microsoft.com/office/drawing/2014/main" id="{07CD18BD-E6FB-46DE-A068-1EC128527069}"/>
                </a:ext>
              </a:extLst>
            </p:cNvPr>
            <p:cNvGrpSpPr/>
            <p:nvPr/>
          </p:nvGrpSpPr>
          <p:grpSpPr>
            <a:xfrm>
              <a:off x="8588538" y="6705580"/>
              <a:ext cx="3218233" cy="461665"/>
              <a:chOff x="8751245" y="6165502"/>
              <a:chExt cx="3218233" cy="461665"/>
            </a:xfrm>
          </p:grpSpPr>
          <p:sp>
            <p:nvSpPr>
              <p:cNvPr id="62" name="文字方塊 61">
                <a:extLst>
                  <a:ext uri="{FF2B5EF4-FFF2-40B4-BE49-F238E27FC236}">
                    <a16:creationId xmlns:a16="http://schemas.microsoft.com/office/drawing/2014/main" id="{E4BE0295-BC16-4592-9BC9-22A2DC21E6B5}"/>
                  </a:ext>
                </a:extLst>
              </p:cNvPr>
              <p:cNvSpPr txBox="1"/>
              <p:nvPr/>
            </p:nvSpPr>
            <p:spPr>
              <a:xfrm>
                <a:off x="8751245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3D23FD72-DA36-4F06-BF23-38E05B7F5B3F}"/>
                  </a:ext>
                </a:extLst>
              </p:cNvPr>
              <p:cNvSpPr txBox="1"/>
              <p:nvPr/>
            </p:nvSpPr>
            <p:spPr>
              <a:xfrm>
                <a:off x="9804701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07C2A408-D441-4685-8BF6-DFAE166958ED}"/>
                  </a:ext>
                </a:extLst>
              </p:cNvPr>
              <p:cNvSpPr txBox="1"/>
              <p:nvPr/>
            </p:nvSpPr>
            <p:spPr>
              <a:xfrm>
                <a:off x="10858157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65" name="矩形 64">
            <a:extLst>
              <a:ext uri="{FF2B5EF4-FFF2-40B4-BE49-F238E27FC236}">
                <a16:creationId xmlns:a16="http://schemas.microsoft.com/office/drawing/2014/main" id="{9389AD30-43F1-41A8-9A12-433E61254A62}"/>
              </a:ext>
            </a:extLst>
          </p:cNvPr>
          <p:cNvSpPr/>
          <p:nvPr/>
        </p:nvSpPr>
        <p:spPr>
          <a:xfrm rot="5400000">
            <a:off x="5210156" y="3340920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DA1BA2EB-E460-438B-97A7-69F46F735D83}"/>
              </a:ext>
            </a:extLst>
          </p:cNvPr>
          <p:cNvSpPr/>
          <p:nvPr/>
        </p:nvSpPr>
        <p:spPr>
          <a:xfrm rot="5400000">
            <a:off x="6308609" y="3349571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43ED9F4F-F435-4594-B0EC-CF0806F50578}"/>
              </a:ext>
            </a:extLst>
          </p:cNvPr>
          <p:cNvSpPr/>
          <p:nvPr/>
        </p:nvSpPr>
        <p:spPr>
          <a:xfrm rot="5400000">
            <a:off x="7398598" y="3349571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7" name="直線單箭頭接點 76">
            <a:extLst>
              <a:ext uri="{FF2B5EF4-FFF2-40B4-BE49-F238E27FC236}">
                <a16:creationId xmlns:a16="http://schemas.microsoft.com/office/drawing/2014/main" id="{9CF7C198-ABF8-47D2-8C1C-B20999083634}"/>
              </a:ext>
            </a:extLst>
          </p:cNvPr>
          <p:cNvCxnSpPr>
            <a:cxnSpLocks/>
            <a:endCxn id="78" idx="4"/>
          </p:cNvCxnSpPr>
          <p:nvPr/>
        </p:nvCxnSpPr>
        <p:spPr>
          <a:xfrm flipH="1" flipV="1">
            <a:off x="5746106" y="2652513"/>
            <a:ext cx="181678" cy="4283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橢圓 77">
            <a:extLst>
              <a:ext uri="{FF2B5EF4-FFF2-40B4-BE49-F238E27FC236}">
                <a16:creationId xmlns:a16="http://schemas.microsoft.com/office/drawing/2014/main" id="{512E14FC-347F-4341-B400-2D26379D7116}"/>
              </a:ext>
            </a:extLst>
          </p:cNvPr>
          <p:cNvSpPr/>
          <p:nvPr/>
        </p:nvSpPr>
        <p:spPr>
          <a:xfrm>
            <a:off x="5692106" y="2544513"/>
            <a:ext cx="10800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9" name="直線單箭頭接點 78">
            <a:extLst>
              <a:ext uri="{FF2B5EF4-FFF2-40B4-BE49-F238E27FC236}">
                <a16:creationId xmlns:a16="http://schemas.microsoft.com/office/drawing/2014/main" id="{CBF12B29-D3D4-4408-A91E-CEC5CE19647A}"/>
              </a:ext>
            </a:extLst>
          </p:cNvPr>
          <p:cNvCxnSpPr>
            <a:cxnSpLocks/>
            <a:endCxn id="78" idx="4"/>
          </p:cNvCxnSpPr>
          <p:nvPr/>
        </p:nvCxnSpPr>
        <p:spPr>
          <a:xfrm flipV="1">
            <a:off x="5588666" y="2652513"/>
            <a:ext cx="157440" cy="4190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DFDEDB62-1030-44F2-B324-0FDF91346643}"/>
              </a:ext>
            </a:extLst>
          </p:cNvPr>
          <p:cNvCxnSpPr>
            <a:cxnSpLocks/>
          </p:cNvCxnSpPr>
          <p:nvPr/>
        </p:nvCxnSpPr>
        <p:spPr>
          <a:xfrm flipV="1">
            <a:off x="5739018" y="2263613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CD5FCEAB-07E6-4C4D-B5FD-A4AF5C37EE47}"/>
              </a:ext>
            </a:extLst>
          </p:cNvPr>
          <p:cNvCxnSpPr>
            <a:cxnSpLocks/>
            <a:endCxn id="82" idx="4"/>
          </p:cNvCxnSpPr>
          <p:nvPr/>
        </p:nvCxnSpPr>
        <p:spPr>
          <a:xfrm flipH="1" flipV="1">
            <a:off x="6820917" y="2661679"/>
            <a:ext cx="181678" cy="4283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橢圓 81">
            <a:extLst>
              <a:ext uri="{FF2B5EF4-FFF2-40B4-BE49-F238E27FC236}">
                <a16:creationId xmlns:a16="http://schemas.microsoft.com/office/drawing/2014/main" id="{F116D336-346A-4AD0-A8FD-5E4AB8431EF4}"/>
              </a:ext>
            </a:extLst>
          </p:cNvPr>
          <p:cNvSpPr/>
          <p:nvPr/>
        </p:nvSpPr>
        <p:spPr>
          <a:xfrm>
            <a:off x="6766917" y="2553679"/>
            <a:ext cx="10800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FC0DEFBF-C676-4CBF-AAD5-3026577AD8FD}"/>
              </a:ext>
            </a:extLst>
          </p:cNvPr>
          <p:cNvCxnSpPr>
            <a:cxnSpLocks/>
            <a:endCxn id="82" idx="4"/>
          </p:cNvCxnSpPr>
          <p:nvPr/>
        </p:nvCxnSpPr>
        <p:spPr>
          <a:xfrm flipV="1">
            <a:off x="6663477" y="2661679"/>
            <a:ext cx="157440" cy="4190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8F52F5CC-D430-4036-87FE-668F1BB3B588}"/>
              </a:ext>
            </a:extLst>
          </p:cNvPr>
          <p:cNvCxnSpPr>
            <a:cxnSpLocks/>
          </p:cNvCxnSpPr>
          <p:nvPr/>
        </p:nvCxnSpPr>
        <p:spPr>
          <a:xfrm flipV="1">
            <a:off x="6813829" y="2272779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D0E02279-44BD-4284-AFCD-09C1C2AE25FC}"/>
              </a:ext>
            </a:extLst>
          </p:cNvPr>
          <p:cNvCxnSpPr>
            <a:cxnSpLocks/>
            <a:endCxn id="86" idx="4"/>
          </p:cNvCxnSpPr>
          <p:nvPr/>
        </p:nvCxnSpPr>
        <p:spPr>
          <a:xfrm flipH="1" flipV="1">
            <a:off x="7925623" y="2655337"/>
            <a:ext cx="181678" cy="4283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橢圓 85">
            <a:extLst>
              <a:ext uri="{FF2B5EF4-FFF2-40B4-BE49-F238E27FC236}">
                <a16:creationId xmlns:a16="http://schemas.microsoft.com/office/drawing/2014/main" id="{558C92A9-FEA4-4696-AEDF-9A759FC31F38}"/>
              </a:ext>
            </a:extLst>
          </p:cNvPr>
          <p:cNvSpPr/>
          <p:nvPr/>
        </p:nvSpPr>
        <p:spPr>
          <a:xfrm>
            <a:off x="7871623" y="2547337"/>
            <a:ext cx="10800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3096A2F4-1D83-4310-A0DE-B25B29C0CFF5}"/>
              </a:ext>
            </a:extLst>
          </p:cNvPr>
          <p:cNvCxnSpPr>
            <a:cxnSpLocks/>
            <a:endCxn id="86" idx="4"/>
          </p:cNvCxnSpPr>
          <p:nvPr/>
        </p:nvCxnSpPr>
        <p:spPr>
          <a:xfrm flipV="1">
            <a:off x="7768183" y="2655337"/>
            <a:ext cx="157440" cy="4190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03E3CC8D-D8BC-4402-A5AB-189D72AB4322}"/>
              </a:ext>
            </a:extLst>
          </p:cNvPr>
          <p:cNvCxnSpPr>
            <a:cxnSpLocks/>
          </p:cNvCxnSpPr>
          <p:nvPr/>
        </p:nvCxnSpPr>
        <p:spPr>
          <a:xfrm flipV="1">
            <a:off x="7918535" y="2266437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04CDF37-0314-4C71-BC48-5B2A7D4331BC}"/>
              </a:ext>
            </a:extLst>
          </p:cNvPr>
          <p:cNvSpPr txBox="1"/>
          <p:nvPr/>
        </p:nvSpPr>
        <p:spPr>
          <a:xfrm>
            <a:off x="3540613" y="2360034"/>
            <a:ext cx="1781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dot product</a:t>
            </a:r>
            <a:endParaRPr lang="zh-TW" altLang="en-US" sz="2400" dirty="0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2F721B01-A988-4110-AC6E-B3AC3BB8564F}"/>
              </a:ext>
            </a:extLst>
          </p:cNvPr>
          <p:cNvSpPr/>
          <p:nvPr/>
        </p:nvSpPr>
        <p:spPr>
          <a:xfrm>
            <a:off x="5315164" y="2499462"/>
            <a:ext cx="309110" cy="2209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2FD13ACE-2163-4D7C-83E7-B5B2FC14AF72}"/>
              </a:ext>
            </a:extLst>
          </p:cNvPr>
          <p:cNvSpPr/>
          <p:nvPr/>
        </p:nvSpPr>
        <p:spPr>
          <a:xfrm>
            <a:off x="5469719" y="1888067"/>
            <a:ext cx="2627696" cy="3526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Softmax</a:t>
            </a:r>
            <a:endParaRPr lang="zh-TW" altLang="en-US" sz="24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F118A0B-BF90-4237-95C2-A8AB6E568608}"/>
              </a:ext>
            </a:extLst>
          </p:cNvPr>
          <p:cNvSpPr txBox="1"/>
          <p:nvPr/>
        </p:nvSpPr>
        <p:spPr>
          <a:xfrm>
            <a:off x="6349174" y="1336832"/>
            <a:ext cx="90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0.5</a:t>
            </a:r>
            <a:endParaRPr lang="zh-TW" altLang="en-US" sz="2400" dirty="0"/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4948AF83-7170-4BAF-95FE-3FB102234FB1}"/>
              </a:ext>
            </a:extLst>
          </p:cNvPr>
          <p:cNvSpPr txBox="1"/>
          <p:nvPr/>
        </p:nvSpPr>
        <p:spPr>
          <a:xfrm>
            <a:off x="5268396" y="1326225"/>
            <a:ext cx="90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0.3</a:t>
            </a:r>
            <a:endParaRPr lang="zh-TW" altLang="en-US" sz="2400" dirty="0"/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CC29934C-9E26-4026-9512-B3489E500A18}"/>
              </a:ext>
            </a:extLst>
          </p:cNvPr>
          <p:cNvSpPr txBox="1"/>
          <p:nvPr/>
        </p:nvSpPr>
        <p:spPr>
          <a:xfrm>
            <a:off x="7467616" y="1326067"/>
            <a:ext cx="90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0.2</a:t>
            </a:r>
            <a:endParaRPr lang="zh-TW" altLang="en-US" sz="24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078B16C-D62E-452B-8A37-AE57CC6E5769}"/>
              </a:ext>
            </a:extLst>
          </p:cNvPr>
          <p:cNvSpPr txBox="1"/>
          <p:nvPr/>
        </p:nvSpPr>
        <p:spPr>
          <a:xfrm>
            <a:off x="187168" y="2424141"/>
            <a:ext cx="313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answer is “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2400" dirty="0"/>
              <a:t>”.</a:t>
            </a:r>
            <a:endParaRPr lang="zh-TW" altLang="en-US" sz="2400" dirty="0"/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5FB5BEC3-0E24-4EB7-9BF0-4734B18E1150}"/>
              </a:ext>
            </a:extLst>
          </p:cNvPr>
          <p:cNvSpPr txBox="1"/>
          <p:nvPr/>
        </p:nvSpPr>
        <p:spPr>
          <a:xfrm>
            <a:off x="220321" y="1967360"/>
            <a:ext cx="313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 = 2, e = 3</a:t>
            </a:r>
            <a:endParaRPr lang="zh-TW" altLang="en-US" sz="2400" dirty="0"/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63AE358A-BC0D-4121-B5C6-73A76D603A08}"/>
              </a:ext>
            </a:extLst>
          </p:cNvPr>
          <p:cNvGrpSpPr/>
          <p:nvPr/>
        </p:nvGrpSpPr>
        <p:grpSpPr>
          <a:xfrm>
            <a:off x="2548810" y="1340360"/>
            <a:ext cx="2529360" cy="952792"/>
            <a:chOff x="2337593" y="1336832"/>
            <a:chExt cx="2529360" cy="952792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BAF0D77-31CA-437F-8E6A-DE6C7D0F25C1}"/>
                </a:ext>
              </a:extLst>
            </p:cNvPr>
            <p:cNvSpPr/>
            <p:nvPr/>
          </p:nvSpPr>
          <p:spPr>
            <a:xfrm>
              <a:off x="2337593" y="1336832"/>
              <a:ext cx="2529360" cy="9527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B3FB30CE-9B4A-488E-82CB-85B8327FBD0F}"/>
                </a:ext>
              </a:extLst>
            </p:cNvPr>
            <p:cNvGrpSpPr/>
            <p:nvPr/>
          </p:nvGrpSpPr>
          <p:grpSpPr>
            <a:xfrm>
              <a:off x="2474889" y="1403397"/>
              <a:ext cx="2392064" cy="830997"/>
              <a:chOff x="2474888" y="1403397"/>
              <a:chExt cx="2471861" cy="830997"/>
            </a:xfrm>
          </p:grpSpPr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84CEF5C5-1BC9-4AA1-8D95-1C0045CD5A55}"/>
                  </a:ext>
                </a:extLst>
              </p:cNvPr>
              <p:cNvSpPr/>
              <p:nvPr/>
            </p:nvSpPr>
            <p:spPr>
              <a:xfrm rot="5400000">
                <a:off x="2609085" y="1727344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B0870CCD-754F-4C9C-9C0B-EE472E05B1A6}"/>
                  </a:ext>
                </a:extLst>
              </p:cNvPr>
              <p:cNvSpPr/>
              <p:nvPr/>
            </p:nvSpPr>
            <p:spPr>
              <a:xfrm rot="5400000">
                <a:off x="2192349" y="1711461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06021B7B-56DE-4CF4-9D89-498BEF6AC940}"/>
                  </a:ext>
                </a:extLst>
              </p:cNvPr>
              <p:cNvSpPr txBox="1"/>
              <p:nvPr/>
            </p:nvSpPr>
            <p:spPr>
              <a:xfrm>
                <a:off x="3149517" y="1403397"/>
                <a:ext cx="17972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Learned from scratch</a:t>
                </a:r>
                <a:endParaRPr lang="zh-TW" altLang="en-US" sz="2400" dirty="0"/>
              </a:p>
            </p:txBody>
          </p: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486CFF32-6904-A247-B8F1-D48CE5D9BDE1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6" name="Slide Number Placeholder 3">
            <a:extLst>
              <a:ext uri="{FF2B5EF4-FFF2-40B4-BE49-F238E27FC236}">
                <a16:creationId xmlns:a16="http://schemas.microsoft.com/office/drawing/2014/main" id="{51E5FE07-AF69-F84E-8DF7-C176E7C7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81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2" grpId="0" animBg="1"/>
      <p:bldP spid="8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2D902552-AA3D-46DD-B680-BADDED753A32}"/>
              </a:ext>
            </a:extLst>
          </p:cNvPr>
          <p:cNvCxnSpPr>
            <a:cxnSpLocks/>
          </p:cNvCxnSpPr>
          <p:nvPr/>
        </p:nvCxnSpPr>
        <p:spPr>
          <a:xfrm flipV="1">
            <a:off x="6046336" y="1704869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6FC2E160-1873-484A-8A57-CFF61A92D7CB}"/>
              </a:ext>
            </a:extLst>
          </p:cNvPr>
          <p:cNvCxnSpPr>
            <a:cxnSpLocks/>
          </p:cNvCxnSpPr>
          <p:nvPr/>
        </p:nvCxnSpPr>
        <p:spPr>
          <a:xfrm flipV="1">
            <a:off x="7121147" y="1714035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59B98F15-1F30-4C3A-9819-0546D6676331}"/>
              </a:ext>
            </a:extLst>
          </p:cNvPr>
          <p:cNvCxnSpPr>
            <a:cxnSpLocks/>
          </p:cNvCxnSpPr>
          <p:nvPr/>
        </p:nvCxnSpPr>
        <p:spPr>
          <a:xfrm flipV="1">
            <a:off x="8225853" y="1707693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32F3067F-3614-4EF1-8BC6-BF8AE6D6BAAE}"/>
              </a:ext>
            </a:extLst>
          </p:cNvPr>
          <p:cNvGrpSpPr/>
          <p:nvPr/>
        </p:nvGrpSpPr>
        <p:grpSpPr>
          <a:xfrm>
            <a:off x="2171811" y="5739386"/>
            <a:ext cx="2148722" cy="461665"/>
            <a:chOff x="-2355676" y="6078727"/>
            <a:chExt cx="2148722" cy="461665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E15C8C97-3611-4A6E-A802-16EB29492C7A}"/>
                </a:ext>
              </a:extLst>
            </p:cNvPr>
            <p:cNvSpPr/>
            <p:nvPr/>
          </p:nvSpPr>
          <p:spPr>
            <a:xfrm>
              <a:off x="-2165698" y="6091427"/>
              <a:ext cx="1778466" cy="4489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5CE0CF61-CF41-42CD-A6E3-268E33C73661}"/>
                </a:ext>
              </a:extLst>
            </p:cNvPr>
            <p:cNvSpPr txBox="1"/>
            <p:nvPr/>
          </p:nvSpPr>
          <p:spPr>
            <a:xfrm>
              <a:off x="-2355676" y="6078727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</a:t>
              </a:r>
              <a:r>
                <a:rPr lang="en-US" altLang="zh-TW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7BBA8924-EE09-4B4A-BD75-47DAF275A7BF}"/>
                </a:ext>
              </a:extLst>
            </p:cNvPr>
            <p:cNvSpPr txBox="1"/>
            <p:nvPr/>
          </p:nvSpPr>
          <p:spPr>
            <a:xfrm>
              <a:off x="-1318275" y="6078727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</a:t>
              </a:r>
              <a:r>
                <a:rPr lang="en-US" altLang="zh-TW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TW" altLang="en-US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81543FFB-AF05-4E2B-9BB6-88C145FE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use BERT – Case 4 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9E7AB03-F399-4733-A1A1-01510D7678C9}"/>
              </a:ext>
            </a:extLst>
          </p:cNvPr>
          <p:cNvSpPr/>
          <p:nvPr/>
        </p:nvSpPr>
        <p:spPr>
          <a:xfrm>
            <a:off x="1161994" y="4227809"/>
            <a:ext cx="7630287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4122BCC-392D-4417-A304-4AC5A6242EA7}"/>
              </a:ext>
            </a:extLst>
          </p:cNvPr>
          <p:cNvGrpSpPr/>
          <p:nvPr/>
        </p:nvGrpSpPr>
        <p:grpSpPr>
          <a:xfrm>
            <a:off x="1050833" y="5427631"/>
            <a:ext cx="1111321" cy="797614"/>
            <a:chOff x="1212077" y="5255291"/>
            <a:chExt cx="1111321" cy="797614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227A93F0-440F-4A5C-A819-E9B7BD6EDD68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[CLS]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4875D446-F815-483B-A400-2EF9D86709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AD2EFE17-00DA-4FDA-B38C-747504B56441}"/>
              </a:ext>
            </a:extLst>
          </p:cNvPr>
          <p:cNvCxnSpPr>
            <a:cxnSpLocks/>
          </p:cNvCxnSpPr>
          <p:nvPr/>
        </p:nvCxnSpPr>
        <p:spPr>
          <a:xfrm flipV="1">
            <a:off x="2688806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FECD57EF-2352-40FD-8D1F-731C2B48529B}"/>
              </a:ext>
            </a:extLst>
          </p:cNvPr>
          <p:cNvCxnSpPr>
            <a:cxnSpLocks/>
          </p:cNvCxnSpPr>
          <p:nvPr/>
        </p:nvCxnSpPr>
        <p:spPr>
          <a:xfrm flipV="1">
            <a:off x="3761063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0B86433-B800-4B9E-9E3B-1F93B20703E4}"/>
              </a:ext>
            </a:extLst>
          </p:cNvPr>
          <p:cNvGrpSpPr/>
          <p:nvPr/>
        </p:nvGrpSpPr>
        <p:grpSpPr>
          <a:xfrm>
            <a:off x="4318052" y="5427631"/>
            <a:ext cx="1111321" cy="797614"/>
            <a:chOff x="4324279" y="5255291"/>
            <a:chExt cx="1111321" cy="797614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0669E344-1BA5-47BE-97D7-683E3FD59642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[SEP]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6EEEA6AE-6E54-40A4-8C92-62199B315D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BDDF5743-F5C9-4AD9-8D9F-8906E6373C8D}"/>
              </a:ext>
            </a:extLst>
          </p:cNvPr>
          <p:cNvCxnSpPr>
            <a:cxnSpLocks/>
          </p:cNvCxnSpPr>
          <p:nvPr/>
        </p:nvCxnSpPr>
        <p:spPr>
          <a:xfrm flipV="1">
            <a:off x="5939209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E97221FA-F61E-4607-B08B-BE31A44B3F08}"/>
              </a:ext>
            </a:extLst>
          </p:cNvPr>
          <p:cNvCxnSpPr>
            <a:cxnSpLocks/>
          </p:cNvCxnSpPr>
          <p:nvPr/>
        </p:nvCxnSpPr>
        <p:spPr>
          <a:xfrm flipV="1">
            <a:off x="7045098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0E10D704-C5DB-45E8-8A87-5B427C350B75}"/>
              </a:ext>
            </a:extLst>
          </p:cNvPr>
          <p:cNvCxnSpPr>
            <a:cxnSpLocks/>
          </p:cNvCxnSpPr>
          <p:nvPr/>
        </p:nvCxnSpPr>
        <p:spPr>
          <a:xfrm flipV="1">
            <a:off x="8117353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3BEEE4C-2475-4509-BD78-8E6BE1F37FE6}"/>
              </a:ext>
            </a:extLst>
          </p:cNvPr>
          <p:cNvGrpSpPr/>
          <p:nvPr/>
        </p:nvGrpSpPr>
        <p:grpSpPr>
          <a:xfrm>
            <a:off x="1471503" y="3076998"/>
            <a:ext cx="195209" cy="1150811"/>
            <a:chOff x="1363451" y="3187846"/>
            <a:chExt cx="195209" cy="1150811"/>
          </a:xfrm>
        </p:grpSpPr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DF7B36B8-632B-4C79-8BC8-0DDE093F33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4865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5DF86C1-7C3A-4872-97D7-79D7E3E2DF42}"/>
                </a:ext>
              </a:extLst>
            </p:cNvPr>
            <p:cNvSpPr/>
            <p:nvPr/>
          </p:nvSpPr>
          <p:spPr>
            <a:xfrm rot="5400000">
              <a:off x="1080912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A67B7C3-1757-43DE-925A-2B411301C570}"/>
              </a:ext>
            </a:extLst>
          </p:cNvPr>
          <p:cNvGrpSpPr/>
          <p:nvPr/>
        </p:nvGrpSpPr>
        <p:grpSpPr>
          <a:xfrm>
            <a:off x="2557253" y="3085316"/>
            <a:ext cx="195209" cy="1150811"/>
            <a:chOff x="2431477" y="3196164"/>
            <a:chExt cx="195209" cy="1150811"/>
          </a:xfrm>
        </p:grpSpPr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9B7B1F55-6593-4CB9-A4EF-C2BF9CAEC3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289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A3F91E8E-F73C-49C0-A9C0-F595162B7CDB}"/>
                </a:ext>
              </a:extLst>
            </p:cNvPr>
            <p:cNvSpPr/>
            <p:nvPr/>
          </p:nvSpPr>
          <p:spPr>
            <a:xfrm rot="5400000">
              <a:off x="214893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CE6CF697-992F-4479-80AA-9953054C22CA}"/>
              </a:ext>
            </a:extLst>
          </p:cNvPr>
          <p:cNvGrpSpPr/>
          <p:nvPr/>
        </p:nvGrpSpPr>
        <p:grpSpPr>
          <a:xfrm>
            <a:off x="3643003" y="3070636"/>
            <a:ext cx="195209" cy="1150811"/>
            <a:chOff x="3452062" y="3181484"/>
            <a:chExt cx="195209" cy="1150811"/>
          </a:xfrm>
        </p:grpSpPr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88CB26DF-CD66-471F-87BE-CC618A0D1C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3476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7569A29-29D4-4E6F-A407-75B9AC04BB01}"/>
                </a:ext>
              </a:extLst>
            </p:cNvPr>
            <p:cNvSpPr/>
            <p:nvPr/>
          </p:nvSpPr>
          <p:spPr>
            <a:xfrm rot="5400000">
              <a:off x="3169523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F78C0A22-B4D1-462C-AF6B-DE96ED1D8864}"/>
              </a:ext>
            </a:extLst>
          </p:cNvPr>
          <p:cNvGrpSpPr/>
          <p:nvPr/>
        </p:nvGrpSpPr>
        <p:grpSpPr>
          <a:xfrm>
            <a:off x="4728753" y="3085316"/>
            <a:ext cx="195209" cy="1150811"/>
            <a:chOff x="4499447" y="3196164"/>
            <a:chExt cx="195209" cy="1150811"/>
          </a:xfrm>
        </p:grpSpPr>
        <p:cxnSp>
          <p:nvCxnSpPr>
            <p:cNvPr id="39" name="直線單箭頭接點 38">
              <a:extLst>
                <a:ext uri="{FF2B5EF4-FFF2-40B4-BE49-F238E27FC236}">
                  <a16:creationId xmlns:a16="http://schemas.microsoft.com/office/drawing/2014/main" id="{207A4466-4CEE-4B02-83D9-8A5028851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86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2A307F27-D0CC-4BC5-AD81-301DA72ADFBA}"/>
                </a:ext>
              </a:extLst>
            </p:cNvPr>
            <p:cNvSpPr/>
            <p:nvPr/>
          </p:nvSpPr>
          <p:spPr>
            <a:xfrm rot="5400000">
              <a:off x="421690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1B524D29-B66E-4A7F-BD6F-BCD4168C188F}"/>
              </a:ext>
            </a:extLst>
          </p:cNvPr>
          <p:cNvGrpSpPr/>
          <p:nvPr/>
        </p:nvGrpSpPr>
        <p:grpSpPr>
          <a:xfrm>
            <a:off x="5814503" y="3064251"/>
            <a:ext cx="195209" cy="1150811"/>
            <a:chOff x="5769519" y="3175099"/>
            <a:chExt cx="195209" cy="1150811"/>
          </a:xfrm>
        </p:grpSpPr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ECA55062-5DDC-46C1-A146-8970975E73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0933" y="3974394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F018D8F0-4B00-4CDB-9887-07D75840D2F5}"/>
                </a:ext>
              </a:extLst>
            </p:cNvPr>
            <p:cNvSpPr/>
            <p:nvPr/>
          </p:nvSpPr>
          <p:spPr>
            <a:xfrm rot="5400000">
              <a:off x="5486980" y="3457638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C303868F-3D7A-411E-BA4D-589FAA9398F8}"/>
              </a:ext>
            </a:extLst>
          </p:cNvPr>
          <p:cNvGrpSpPr/>
          <p:nvPr/>
        </p:nvGrpSpPr>
        <p:grpSpPr>
          <a:xfrm>
            <a:off x="6900253" y="3070636"/>
            <a:ext cx="195209" cy="1150811"/>
            <a:chOff x="6823734" y="3181484"/>
            <a:chExt cx="195209" cy="1150811"/>
          </a:xfrm>
        </p:grpSpPr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E0B9987C-438F-40E0-B159-A2FD3F6F47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5148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9865C9C9-D96A-4CF5-98EE-678886BC6E82}"/>
                </a:ext>
              </a:extLst>
            </p:cNvPr>
            <p:cNvSpPr/>
            <p:nvPr/>
          </p:nvSpPr>
          <p:spPr>
            <a:xfrm rot="5400000">
              <a:off x="6541195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43A30B79-221F-4C04-BF92-92B1248F33C0}"/>
              </a:ext>
            </a:extLst>
          </p:cNvPr>
          <p:cNvGrpSpPr/>
          <p:nvPr/>
        </p:nvGrpSpPr>
        <p:grpSpPr>
          <a:xfrm>
            <a:off x="7986001" y="3076998"/>
            <a:ext cx="195209" cy="1150811"/>
            <a:chOff x="7877949" y="3187846"/>
            <a:chExt cx="195209" cy="1150811"/>
          </a:xfrm>
        </p:grpSpPr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248FD311-63D3-4856-8A11-78BFD1DF13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9363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01AD1566-9DB7-4034-8351-E38C2F7309C3}"/>
                </a:ext>
              </a:extLst>
            </p:cNvPr>
            <p:cNvSpPr/>
            <p:nvPr/>
          </p:nvSpPr>
          <p:spPr>
            <a:xfrm rot="5400000">
              <a:off x="7595410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DF6D6FA2-43C5-4F4F-A8E2-5C152CDE0318}"/>
              </a:ext>
            </a:extLst>
          </p:cNvPr>
          <p:cNvSpPr txBox="1"/>
          <p:nvPr/>
        </p:nvSpPr>
        <p:spPr>
          <a:xfrm>
            <a:off x="2411159" y="6198639"/>
            <a:ext cx="174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question</a:t>
            </a:r>
            <a:endParaRPr lang="zh-TW" altLang="en-US" sz="2400" dirty="0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68EE90BF-481E-4EF1-A8A0-6766257BC1E8}"/>
              </a:ext>
            </a:extLst>
          </p:cNvPr>
          <p:cNvSpPr txBox="1"/>
          <p:nvPr/>
        </p:nvSpPr>
        <p:spPr>
          <a:xfrm>
            <a:off x="6173125" y="6212183"/>
            <a:ext cx="174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document</a:t>
            </a:r>
            <a:endParaRPr lang="zh-TW" altLang="en-US" sz="2400" dirty="0"/>
          </a:p>
        </p:txBody>
      </p: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EB5B2E7B-E242-4578-839C-467AB821348C}"/>
              </a:ext>
            </a:extLst>
          </p:cNvPr>
          <p:cNvGrpSpPr/>
          <p:nvPr/>
        </p:nvGrpSpPr>
        <p:grpSpPr>
          <a:xfrm>
            <a:off x="5473645" y="5729151"/>
            <a:ext cx="3218233" cy="461665"/>
            <a:chOff x="8588538" y="6705580"/>
            <a:chExt cx="3218233" cy="461665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B2864001-F2C9-4B17-A369-549444E7FF5B}"/>
                </a:ext>
              </a:extLst>
            </p:cNvPr>
            <p:cNvSpPr/>
            <p:nvPr/>
          </p:nvSpPr>
          <p:spPr>
            <a:xfrm>
              <a:off x="8810626" y="6771152"/>
              <a:ext cx="2746374" cy="3960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6" name="群組 65">
              <a:extLst>
                <a:ext uri="{FF2B5EF4-FFF2-40B4-BE49-F238E27FC236}">
                  <a16:creationId xmlns:a16="http://schemas.microsoft.com/office/drawing/2014/main" id="{07CD18BD-E6FB-46DE-A068-1EC128527069}"/>
                </a:ext>
              </a:extLst>
            </p:cNvPr>
            <p:cNvGrpSpPr/>
            <p:nvPr/>
          </p:nvGrpSpPr>
          <p:grpSpPr>
            <a:xfrm>
              <a:off x="8588538" y="6705580"/>
              <a:ext cx="3218233" cy="461665"/>
              <a:chOff x="8751245" y="6165502"/>
              <a:chExt cx="3218233" cy="461665"/>
            </a:xfrm>
          </p:grpSpPr>
          <p:sp>
            <p:nvSpPr>
              <p:cNvPr id="62" name="文字方塊 61">
                <a:extLst>
                  <a:ext uri="{FF2B5EF4-FFF2-40B4-BE49-F238E27FC236}">
                    <a16:creationId xmlns:a16="http://schemas.microsoft.com/office/drawing/2014/main" id="{E4BE0295-BC16-4592-9BC9-22A2DC21E6B5}"/>
                  </a:ext>
                </a:extLst>
              </p:cNvPr>
              <p:cNvSpPr txBox="1"/>
              <p:nvPr/>
            </p:nvSpPr>
            <p:spPr>
              <a:xfrm>
                <a:off x="8751245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3D23FD72-DA36-4F06-BF23-38E05B7F5B3F}"/>
                  </a:ext>
                </a:extLst>
              </p:cNvPr>
              <p:cNvSpPr txBox="1"/>
              <p:nvPr/>
            </p:nvSpPr>
            <p:spPr>
              <a:xfrm>
                <a:off x="9804701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07C2A408-D441-4685-8BF6-DFAE166958ED}"/>
                  </a:ext>
                </a:extLst>
              </p:cNvPr>
              <p:cNvSpPr txBox="1"/>
              <p:nvPr/>
            </p:nvSpPr>
            <p:spPr>
              <a:xfrm>
                <a:off x="10858157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65" name="矩形 64">
            <a:extLst>
              <a:ext uri="{FF2B5EF4-FFF2-40B4-BE49-F238E27FC236}">
                <a16:creationId xmlns:a16="http://schemas.microsoft.com/office/drawing/2014/main" id="{9389AD30-43F1-41A8-9A12-433E61254A62}"/>
              </a:ext>
            </a:extLst>
          </p:cNvPr>
          <p:cNvSpPr/>
          <p:nvPr/>
        </p:nvSpPr>
        <p:spPr>
          <a:xfrm rot="5400000">
            <a:off x="5210156" y="3340920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DA1BA2EB-E460-438B-97A7-69F46F735D83}"/>
              </a:ext>
            </a:extLst>
          </p:cNvPr>
          <p:cNvSpPr/>
          <p:nvPr/>
        </p:nvSpPr>
        <p:spPr>
          <a:xfrm rot="5400000">
            <a:off x="6308609" y="3349571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43ED9F4F-F435-4594-B0EC-CF0806F50578}"/>
              </a:ext>
            </a:extLst>
          </p:cNvPr>
          <p:cNvSpPr/>
          <p:nvPr/>
        </p:nvSpPr>
        <p:spPr>
          <a:xfrm rot="5400000">
            <a:off x="7398598" y="3349571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7" name="直線單箭頭接點 76">
            <a:extLst>
              <a:ext uri="{FF2B5EF4-FFF2-40B4-BE49-F238E27FC236}">
                <a16:creationId xmlns:a16="http://schemas.microsoft.com/office/drawing/2014/main" id="{9CF7C198-ABF8-47D2-8C1C-B20999083634}"/>
              </a:ext>
            </a:extLst>
          </p:cNvPr>
          <p:cNvCxnSpPr>
            <a:cxnSpLocks/>
            <a:endCxn id="78" idx="4"/>
          </p:cNvCxnSpPr>
          <p:nvPr/>
        </p:nvCxnSpPr>
        <p:spPr>
          <a:xfrm flipH="1" flipV="1">
            <a:off x="6058001" y="2661037"/>
            <a:ext cx="181678" cy="4283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橢圓 77">
            <a:extLst>
              <a:ext uri="{FF2B5EF4-FFF2-40B4-BE49-F238E27FC236}">
                <a16:creationId xmlns:a16="http://schemas.microsoft.com/office/drawing/2014/main" id="{512E14FC-347F-4341-B400-2D26379D7116}"/>
              </a:ext>
            </a:extLst>
          </p:cNvPr>
          <p:cNvSpPr/>
          <p:nvPr/>
        </p:nvSpPr>
        <p:spPr>
          <a:xfrm>
            <a:off x="6004001" y="2553037"/>
            <a:ext cx="10800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9" name="直線單箭頭接點 78">
            <a:extLst>
              <a:ext uri="{FF2B5EF4-FFF2-40B4-BE49-F238E27FC236}">
                <a16:creationId xmlns:a16="http://schemas.microsoft.com/office/drawing/2014/main" id="{CBF12B29-D3D4-4408-A91E-CEC5CE19647A}"/>
              </a:ext>
            </a:extLst>
          </p:cNvPr>
          <p:cNvCxnSpPr>
            <a:cxnSpLocks/>
            <a:endCxn id="78" idx="4"/>
          </p:cNvCxnSpPr>
          <p:nvPr/>
        </p:nvCxnSpPr>
        <p:spPr>
          <a:xfrm flipV="1">
            <a:off x="5900561" y="2661037"/>
            <a:ext cx="157440" cy="4190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DFDEDB62-1030-44F2-B324-0FDF91346643}"/>
              </a:ext>
            </a:extLst>
          </p:cNvPr>
          <p:cNvCxnSpPr>
            <a:cxnSpLocks/>
          </p:cNvCxnSpPr>
          <p:nvPr/>
        </p:nvCxnSpPr>
        <p:spPr>
          <a:xfrm flipV="1">
            <a:off x="6050913" y="2272137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CD5FCEAB-07E6-4C4D-B5FD-A4AF5C37EE47}"/>
              </a:ext>
            </a:extLst>
          </p:cNvPr>
          <p:cNvCxnSpPr>
            <a:cxnSpLocks/>
            <a:endCxn id="82" idx="4"/>
          </p:cNvCxnSpPr>
          <p:nvPr/>
        </p:nvCxnSpPr>
        <p:spPr>
          <a:xfrm flipH="1" flipV="1">
            <a:off x="7132812" y="2670203"/>
            <a:ext cx="181678" cy="4283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橢圓 81">
            <a:extLst>
              <a:ext uri="{FF2B5EF4-FFF2-40B4-BE49-F238E27FC236}">
                <a16:creationId xmlns:a16="http://schemas.microsoft.com/office/drawing/2014/main" id="{F116D336-346A-4AD0-A8FD-5E4AB8431EF4}"/>
              </a:ext>
            </a:extLst>
          </p:cNvPr>
          <p:cNvSpPr/>
          <p:nvPr/>
        </p:nvSpPr>
        <p:spPr>
          <a:xfrm>
            <a:off x="7078812" y="2562203"/>
            <a:ext cx="10800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FC0DEFBF-C676-4CBF-AAD5-3026577AD8FD}"/>
              </a:ext>
            </a:extLst>
          </p:cNvPr>
          <p:cNvCxnSpPr>
            <a:cxnSpLocks/>
            <a:endCxn id="82" idx="4"/>
          </p:cNvCxnSpPr>
          <p:nvPr/>
        </p:nvCxnSpPr>
        <p:spPr>
          <a:xfrm flipV="1">
            <a:off x="6975372" y="2670203"/>
            <a:ext cx="157440" cy="4190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8F52F5CC-D430-4036-87FE-668F1BB3B588}"/>
              </a:ext>
            </a:extLst>
          </p:cNvPr>
          <p:cNvCxnSpPr>
            <a:cxnSpLocks/>
          </p:cNvCxnSpPr>
          <p:nvPr/>
        </p:nvCxnSpPr>
        <p:spPr>
          <a:xfrm flipV="1">
            <a:off x="7125724" y="2281303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D0E02279-44BD-4284-AFCD-09C1C2AE25FC}"/>
              </a:ext>
            </a:extLst>
          </p:cNvPr>
          <p:cNvCxnSpPr>
            <a:cxnSpLocks/>
            <a:endCxn id="86" idx="4"/>
          </p:cNvCxnSpPr>
          <p:nvPr/>
        </p:nvCxnSpPr>
        <p:spPr>
          <a:xfrm flipH="1" flipV="1">
            <a:off x="8237518" y="2663861"/>
            <a:ext cx="181678" cy="4283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橢圓 85">
            <a:extLst>
              <a:ext uri="{FF2B5EF4-FFF2-40B4-BE49-F238E27FC236}">
                <a16:creationId xmlns:a16="http://schemas.microsoft.com/office/drawing/2014/main" id="{558C92A9-FEA4-4696-AEDF-9A759FC31F38}"/>
              </a:ext>
            </a:extLst>
          </p:cNvPr>
          <p:cNvSpPr/>
          <p:nvPr/>
        </p:nvSpPr>
        <p:spPr>
          <a:xfrm>
            <a:off x="8183518" y="2555861"/>
            <a:ext cx="10800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3096A2F4-1D83-4310-A0DE-B25B29C0CFF5}"/>
              </a:ext>
            </a:extLst>
          </p:cNvPr>
          <p:cNvCxnSpPr>
            <a:cxnSpLocks/>
            <a:endCxn id="86" idx="4"/>
          </p:cNvCxnSpPr>
          <p:nvPr/>
        </p:nvCxnSpPr>
        <p:spPr>
          <a:xfrm flipV="1">
            <a:off x="8080078" y="2663861"/>
            <a:ext cx="157440" cy="4190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03E3CC8D-D8BC-4402-A5AB-189D72AB4322}"/>
              </a:ext>
            </a:extLst>
          </p:cNvPr>
          <p:cNvCxnSpPr>
            <a:cxnSpLocks/>
          </p:cNvCxnSpPr>
          <p:nvPr/>
        </p:nvCxnSpPr>
        <p:spPr>
          <a:xfrm flipV="1">
            <a:off x="8230430" y="2274961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04CDF37-0314-4C71-BC48-5B2A7D4331BC}"/>
              </a:ext>
            </a:extLst>
          </p:cNvPr>
          <p:cNvSpPr txBox="1"/>
          <p:nvPr/>
        </p:nvSpPr>
        <p:spPr>
          <a:xfrm>
            <a:off x="3852508" y="2368558"/>
            <a:ext cx="1781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dot product</a:t>
            </a:r>
            <a:endParaRPr lang="zh-TW" altLang="en-US" sz="2400" dirty="0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2F721B01-A988-4110-AC6E-B3AC3BB8564F}"/>
              </a:ext>
            </a:extLst>
          </p:cNvPr>
          <p:cNvSpPr/>
          <p:nvPr/>
        </p:nvSpPr>
        <p:spPr>
          <a:xfrm>
            <a:off x="5627059" y="2507986"/>
            <a:ext cx="309110" cy="2209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2FD13ACE-2163-4D7C-83E7-B5B2FC14AF72}"/>
              </a:ext>
            </a:extLst>
          </p:cNvPr>
          <p:cNvSpPr/>
          <p:nvPr/>
        </p:nvSpPr>
        <p:spPr>
          <a:xfrm>
            <a:off x="5781614" y="1896591"/>
            <a:ext cx="2627696" cy="3526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Softmax</a:t>
            </a:r>
            <a:endParaRPr lang="zh-TW" altLang="en-US" sz="24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F118A0B-BF90-4237-95C2-A8AB6E568608}"/>
              </a:ext>
            </a:extLst>
          </p:cNvPr>
          <p:cNvSpPr txBox="1"/>
          <p:nvPr/>
        </p:nvSpPr>
        <p:spPr>
          <a:xfrm>
            <a:off x="6661069" y="1345356"/>
            <a:ext cx="90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0.2</a:t>
            </a:r>
            <a:endParaRPr lang="zh-TW" altLang="en-US" sz="2400" dirty="0"/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4948AF83-7170-4BAF-95FE-3FB102234FB1}"/>
              </a:ext>
            </a:extLst>
          </p:cNvPr>
          <p:cNvSpPr txBox="1"/>
          <p:nvPr/>
        </p:nvSpPr>
        <p:spPr>
          <a:xfrm>
            <a:off x="5567181" y="1318594"/>
            <a:ext cx="90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0.1</a:t>
            </a:r>
            <a:endParaRPr lang="zh-TW" altLang="en-US" sz="2400" dirty="0"/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CC29934C-9E26-4026-9512-B3489E500A18}"/>
              </a:ext>
            </a:extLst>
          </p:cNvPr>
          <p:cNvSpPr txBox="1"/>
          <p:nvPr/>
        </p:nvSpPr>
        <p:spPr>
          <a:xfrm>
            <a:off x="7779511" y="1334591"/>
            <a:ext cx="90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0.7</a:t>
            </a:r>
            <a:endParaRPr lang="zh-TW" altLang="en-US" sz="24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078B16C-D62E-452B-8A37-AE57CC6E5769}"/>
              </a:ext>
            </a:extLst>
          </p:cNvPr>
          <p:cNvSpPr txBox="1"/>
          <p:nvPr/>
        </p:nvSpPr>
        <p:spPr>
          <a:xfrm>
            <a:off x="187168" y="2424141"/>
            <a:ext cx="313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answer is “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2400" dirty="0"/>
              <a:t>”.</a:t>
            </a:r>
            <a:endParaRPr lang="zh-TW" altLang="en-US" sz="2400" dirty="0"/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5FB5BEC3-0E24-4EB7-9BF0-4734B18E1150}"/>
              </a:ext>
            </a:extLst>
          </p:cNvPr>
          <p:cNvSpPr txBox="1"/>
          <p:nvPr/>
        </p:nvSpPr>
        <p:spPr>
          <a:xfrm>
            <a:off x="220321" y="1967360"/>
            <a:ext cx="313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 = 2, e = 3</a:t>
            </a:r>
            <a:endParaRPr lang="zh-TW" altLang="en-US" sz="2400" dirty="0"/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63AE358A-BC0D-4121-B5C6-73A76D603A08}"/>
              </a:ext>
            </a:extLst>
          </p:cNvPr>
          <p:cNvGrpSpPr/>
          <p:nvPr/>
        </p:nvGrpSpPr>
        <p:grpSpPr>
          <a:xfrm>
            <a:off x="2548810" y="1340360"/>
            <a:ext cx="2529360" cy="952792"/>
            <a:chOff x="2337593" y="1336832"/>
            <a:chExt cx="2529360" cy="952792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BAF0D77-31CA-437F-8E6A-DE6C7D0F25C1}"/>
                </a:ext>
              </a:extLst>
            </p:cNvPr>
            <p:cNvSpPr/>
            <p:nvPr/>
          </p:nvSpPr>
          <p:spPr>
            <a:xfrm>
              <a:off x="2337593" y="1336832"/>
              <a:ext cx="2529360" cy="9527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B3FB30CE-9B4A-488E-82CB-85B8327FBD0F}"/>
                </a:ext>
              </a:extLst>
            </p:cNvPr>
            <p:cNvGrpSpPr/>
            <p:nvPr/>
          </p:nvGrpSpPr>
          <p:grpSpPr>
            <a:xfrm>
              <a:off x="2474889" y="1403397"/>
              <a:ext cx="2392064" cy="830997"/>
              <a:chOff x="2474888" y="1403397"/>
              <a:chExt cx="2471861" cy="830997"/>
            </a:xfrm>
          </p:grpSpPr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84CEF5C5-1BC9-4AA1-8D95-1C0045CD5A55}"/>
                  </a:ext>
                </a:extLst>
              </p:cNvPr>
              <p:cNvSpPr/>
              <p:nvPr/>
            </p:nvSpPr>
            <p:spPr>
              <a:xfrm rot="5400000">
                <a:off x="2609085" y="1727344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B0870CCD-754F-4C9C-9C0B-EE472E05B1A6}"/>
                  </a:ext>
                </a:extLst>
              </p:cNvPr>
              <p:cNvSpPr/>
              <p:nvPr/>
            </p:nvSpPr>
            <p:spPr>
              <a:xfrm rot="5400000">
                <a:off x="2192349" y="1711461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06021B7B-56DE-4CF4-9D89-498BEF6AC940}"/>
                  </a:ext>
                </a:extLst>
              </p:cNvPr>
              <p:cNvSpPr txBox="1"/>
              <p:nvPr/>
            </p:nvSpPr>
            <p:spPr>
              <a:xfrm>
                <a:off x="3149517" y="1403397"/>
                <a:ext cx="17972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Learned from scratch</a:t>
                </a:r>
                <a:endParaRPr lang="zh-TW" altLang="en-US" sz="2400" dirty="0"/>
              </a:p>
            </p:txBody>
          </p:sp>
        </p:grpSp>
      </p:grpSp>
      <p:sp>
        <p:nvSpPr>
          <p:cNvPr id="95" name="矩形 94">
            <a:extLst>
              <a:ext uri="{FF2B5EF4-FFF2-40B4-BE49-F238E27FC236}">
                <a16:creationId xmlns:a16="http://schemas.microsoft.com/office/drawing/2014/main" id="{6EE3AFE6-D117-48BA-95D9-F26DFC7F3E20}"/>
              </a:ext>
            </a:extLst>
          </p:cNvPr>
          <p:cNvSpPr/>
          <p:nvPr/>
        </p:nvSpPr>
        <p:spPr>
          <a:xfrm rot="5400000">
            <a:off x="5829532" y="3350046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1A6BE7A0-5E97-40AA-891C-5D94D653397E}"/>
              </a:ext>
            </a:extLst>
          </p:cNvPr>
          <p:cNvSpPr/>
          <p:nvPr/>
        </p:nvSpPr>
        <p:spPr>
          <a:xfrm rot="5400000">
            <a:off x="6927985" y="3358697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1EF14251-BCF2-4FEE-88B1-D9301F2F4786}"/>
              </a:ext>
            </a:extLst>
          </p:cNvPr>
          <p:cNvSpPr/>
          <p:nvPr/>
        </p:nvSpPr>
        <p:spPr>
          <a:xfrm rot="5400000">
            <a:off x="8017974" y="3358697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6E2AF6C-2F79-9449-BFAC-303004E15A99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9" name="Slide Number Placeholder 3">
            <a:extLst>
              <a:ext uri="{FF2B5EF4-FFF2-40B4-BE49-F238E27FC236}">
                <a16:creationId xmlns:a16="http://schemas.microsoft.com/office/drawing/2014/main" id="{98E93D64-1398-6F44-BE85-0C8885A4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766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2" grpId="0" animBg="1"/>
      <p:bldP spid="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87400" y="7227427"/>
            <a:ext cx="288734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1412"/>
              </a:lnSpc>
            </a:pPr>
            <a:r>
              <a:rPr lang="en-US" spc="-5"/>
              <a:t>CS546 Machine Learning in</a:t>
            </a:r>
            <a:r>
              <a:rPr lang="en-US" spc="-25"/>
              <a:t> </a:t>
            </a:r>
            <a:r>
              <a:rPr lang="en-US" spc="-5"/>
              <a:t>NLP</a:t>
            </a:r>
            <a:endParaRPr spc="-4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700"/>
              </a:lnSpc>
            </a:pPr>
            <a:fld id="{81D60167-4931-47E6-BA6A-407CBD079E47}" type="slidenum">
              <a:rPr lang="en-DE" spc="-5" smtClean="0"/>
              <a:pPr marL="38100">
                <a:lnSpc>
                  <a:spcPts val="1700"/>
                </a:lnSpc>
              </a:pPr>
              <a:t>7</a:t>
            </a:fld>
            <a:endParaRPr spc="-4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260381"/>
            <a:ext cx="4345641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1</a:t>
            </a:r>
            <a:r>
              <a:rPr lang="de-DE" dirty="0"/>
              <a:t>d-</a:t>
            </a:r>
            <a:r>
              <a:rPr dirty="0"/>
              <a:t>CNNs for</a:t>
            </a:r>
            <a:r>
              <a:rPr spc="-71" dirty="0"/>
              <a:t> </a:t>
            </a:r>
            <a:r>
              <a:rPr dirty="0"/>
              <a:t>text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9236" y="1414743"/>
            <a:ext cx="7417734" cy="1371375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>
              <a:spcBef>
                <a:spcPts val="110"/>
              </a:spcBef>
            </a:pPr>
            <a:r>
              <a:rPr sz="2162" spc="-53" dirty="0">
                <a:latin typeface="Helvetica"/>
                <a:cs typeface="Helvetica"/>
              </a:rPr>
              <a:t>Text </a:t>
            </a:r>
            <a:r>
              <a:rPr sz="2162" spc="4" dirty="0">
                <a:latin typeface="Helvetica"/>
                <a:cs typeface="Helvetica"/>
              </a:rPr>
              <a:t>is </a:t>
            </a:r>
            <a:r>
              <a:rPr sz="2162" spc="9" dirty="0">
                <a:latin typeface="Helvetica"/>
                <a:cs typeface="Helvetica"/>
              </a:rPr>
              <a:t>a (variable-length) sequence of words (word</a:t>
            </a:r>
            <a:r>
              <a:rPr sz="2162" spc="31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vectors)</a:t>
            </a:r>
            <a:endParaRPr sz="2162" dirty="0">
              <a:latin typeface="Helvetica"/>
              <a:cs typeface="Helvetica"/>
            </a:endParaRPr>
          </a:p>
          <a:p>
            <a:pPr>
              <a:spcBef>
                <a:spcPts val="22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11206"/>
            <a:r>
              <a:rPr sz="2162" spc="-4" dirty="0">
                <a:latin typeface="Helvetica"/>
                <a:cs typeface="Helvetica"/>
              </a:rPr>
              <a:t>We </a:t>
            </a:r>
            <a:r>
              <a:rPr sz="2162" spc="9" dirty="0">
                <a:latin typeface="Helvetica"/>
                <a:cs typeface="Helvetica"/>
              </a:rPr>
              <a:t>can use a </a:t>
            </a:r>
            <a:r>
              <a:rPr sz="2162" spc="13" dirty="0">
                <a:latin typeface="Helvetica"/>
                <a:cs typeface="Helvetica"/>
              </a:rPr>
              <a:t>1</a:t>
            </a:r>
            <a:r>
              <a:rPr lang="de-DE" sz="2162" spc="13" dirty="0">
                <a:latin typeface="Helvetica"/>
                <a:cs typeface="Helvetica"/>
              </a:rPr>
              <a:t>d-</a:t>
            </a:r>
            <a:r>
              <a:rPr sz="2162" spc="13" dirty="0">
                <a:latin typeface="Helvetica"/>
                <a:cs typeface="Helvetica"/>
              </a:rPr>
              <a:t>CNN </a:t>
            </a:r>
            <a:r>
              <a:rPr sz="2162" spc="4" dirty="0">
                <a:latin typeface="Helvetica"/>
                <a:cs typeface="Helvetica"/>
              </a:rPr>
              <a:t>to </a:t>
            </a:r>
            <a:r>
              <a:rPr sz="2162" spc="9" dirty="0">
                <a:latin typeface="Helvetica"/>
                <a:cs typeface="Helvetica"/>
              </a:rPr>
              <a:t>slide a window of n tokens</a:t>
            </a:r>
            <a:r>
              <a:rPr sz="2162" spc="-44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across:</a:t>
            </a:r>
            <a:endParaRPr sz="2162" dirty="0">
              <a:latin typeface="Helvetica"/>
              <a:cs typeface="Helvetica"/>
            </a:endParaRPr>
          </a:p>
          <a:p>
            <a:pPr marL="235336">
              <a:spcBef>
                <a:spcPts val="141"/>
              </a:spcBef>
            </a:pPr>
            <a:r>
              <a:rPr sz="2162" spc="22" dirty="0">
                <a:latin typeface="Helvetica"/>
                <a:cs typeface="Helvetica"/>
              </a:rPr>
              <a:t>— </a:t>
            </a:r>
            <a:r>
              <a:rPr sz="2162" spc="4" dirty="0">
                <a:latin typeface="Helvetica"/>
                <a:cs typeface="Helvetica"/>
              </a:rPr>
              <a:t>filter </a:t>
            </a:r>
            <a:r>
              <a:rPr sz="2162" spc="9" dirty="0">
                <a:latin typeface="Helvetica"/>
                <a:cs typeface="Helvetica"/>
              </a:rPr>
              <a:t>size n = 3, </a:t>
            </a:r>
            <a:r>
              <a:rPr sz="2162" spc="4" dirty="0">
                <a:latin typeface="Helvetica"/>
                <a:cs typeface="Helvetica"/>
              </a:rPr>
              <a:t>stride </a:t>
            </a:r>
            <a:r>
              <a:rPr sz="2162" spc="9" dirty="0">
                <a:latin typeface="Helvetica"/>
                <a:cs typeface="Helvetica"/>
              </a:rPr>
              <a:t>= 1, no</a:t>
            </a:r>
            <a:r>
              <a:rPr sz="2162" spc="-44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padding</a:t>
            </a:r>
            <a:endParaRPr sz="2162" dirty="0">
              <a:latin typeface="Helvetica"/>
              <a:cs typeface="Helvetic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271868" y="2823945"/>
          <a:ext cx="5424203" cy="14812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2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9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1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92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1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50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27269">
                <a:tc>
                  <a:txBody>
                    <a:bodyPr/>
                    <a:lstStyle/>
                    <a:p>
                      <a:pPr marL="31750">
                        <a:lnSpc>
                          <a:spcPts val="1770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770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770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132">
                <a:tc>
                  <a:txBody>
                    <a:bodyPr/>
                    <a:lstStyle/>
                    <a:p>
                      <a:pPr marL="31750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39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132">
                <a:tc>
                  <a:txBody>
                    <a:bodyPr/>
                    <a:lstStyle/>
                    <a:p>
                      <a:pPr marL="31750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89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132">
                <a:tc>
                  <a:txBody>
                    <a:bodyPr/>
                    <a:lstStyle/>
                    <a:p>
                      <a:pPr marL="31750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39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132">
                <a:tc>
                  <a:txBody>
                    <a:bodyPr/>
                    <a:lstStyle/>
                    <a:p>
                      <a:pPr marL="31750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89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269">
                <a:tc>
                  <a:txBody>
                    <a:bodyPr/>
                    <a:lstStyle/>
                    <a:p>
                      <a:pPr marL="31750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30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053353" y="4294654"/>
            <a:ext cx="5079626" cy="346864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>
              <a:spcBef>
                <a:spcPts val="110"/>
              </a:spcBef>
            </a:pPr>
            <a:r>
              <a:rPr sz="2162" spc="22" dirty="0">
                <a:latin typeface="Helvetica"/>
                <a:cs typeface="Helvetica"/>
              </a:rPr>
              <a:t>— </a:t>
            </a:r>
            <a:r>
              <a:rPr sz="2162" spc="4" dirty="0">
                <a:latin typeface="Helvetica"/>
                <a:cs typeface="Helvetica"/>
              </a:rPr>
              <a:t>filter </a:t>
            </a:r>
            <a:r>
              <a:rPr sz="2162" spc="9" dirty="0">
                <a:latin typeface="Helvetica"/>
                <a:cs typeface="Helvetica"/>
              </a:rPr>
              <a:t>size n = 2, </a:t>
            </a:r>
            <a:r>
              <a:rPr sz="2162" spc="4" dirty="0">
                <a:latin typeface="Helvetica"/>
                <a:cs typeface="Helvetica"/>
              </a:rPr>
              <a:t>stride </a:t>
            </a:r>
            <a:r>
              <a:rPr sz="2162" spc="9" dirty="0">
                <a:latin typeface="Helvetica"/>
                <a:cs typeface="Helvetica"/>
              </a:rPr>
              <a:t>= 2, no</a:t>
            </a:r>
            <a:r>
              <a:rPr sz="2162" spc="-57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padding:</a:t>
            </a:r>
            <a:endParaRPr sz="2162">
              <a:latin typeface="Helvetica"/>
              <a:cs typeface="Helvetic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271868" y="4684121"/>
          <a:ext cx="5427565" cy="9728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9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7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97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7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56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32871">
                <a:tc>
                  <a:txBody>
                    <a:bodyPr/>
                    <a:lstStyle/>
                    <a:p>
                      <a:pPr marL="31750">
                        <a:lnSpc>
                          <a:spcPts val="1770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770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132">
                <a:tc>
                  <a:txBody>
                    <a:bodyPr/>
                    <a:lstStyle/>
                    <a:p>
                      <a:pPr marL="31750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89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529">
                <a:tc>
                  <a:txBody>
                    <a:bodyPr/>
                    <a:lstStyle/>
                    <a:p>
                      <a:pPr marL="31750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39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269">
                <a:tc>
                  <a:txBody>
                    <a:bodyPr/>
                    <a:lstStyle/>
                    <a:p>
                      <a:pPr marL="31750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30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829236" y="5874684"/>
            <a:ext cx="7991236" cy="291143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>
              <a:spcBef>
                <a:spcPts val="110"/>
              </a:spcBef>
            </a:pPr>
            <a:r>
              <a:rPr lang="en-US" spc="13" dirty="0">
                <a:latin typeface="Helvetica"/>
                <a:cs typeface="Helvetica"/>
              </a:rPr>
              <a:t>CNNs </a:t>
            </a:r>
            <a:r>
              <a:rPr lang="en-US" spc="9" dirty="0">
                <a:latin typeface="Helvetica"/>
                <a:cs typeface="Helvetica"/>
              </a:rPr>
              <a:t>(w/ </a:t>
            </a:r>
            <a:r>
              <a:rPr lang="en-US" spc="13" dirty="0" err="1">
                <a:latin typeface="Helvetica"/>
                <a:cs typeface="Helvetica"/>
              </a:rPr>
              <a:t>ReLU</a:t>
            </a:r>
            <a:r>
              <a:rPr lang="en-US" spc="13" dirty="0">
                <a:latin typeface="Helvetica"/>
                <a:cs typeface="Helvetica"/>
              </a:rPr>
              <a:t> </a:t>
            </a:r>
            <a:r>
              <a:rPr lang="en-US" spc="9" dirty="0">
                <a:latin typeface="Helvetica"/>
                <a:cs typeface="Helvetica"/>
              </a:rPr>
              <a:t>and </a:t>
            </a:r>
            <a:r>
              <a:rPr lang="en-US" spc="9" dirty="0" err="1">
                <a:latin typeface="Helvetica"/>
                <a:cs typeface="Helvetica"/>
              </a:rPr>
              <a:t>maxpool</a:t>
            </a:r>
            <a:r>
              <a:rPr lang="en-US" spc="9" dirty="0">
                <a:latin typeface="Helvetica"/>
                <a:cs typeface="Helvetica"/>
              </a:rPr>
              <a:t>) can be used </a:t>
            </a:r>
            <a:r>
              <a:rPr lang="en-US" spc="4" dirty="0">
                <a:latin typeface="Helvetica"/>
                <a:cs typeface="Helvetica"/>
              </a:rPr>
              <a:t>for classifying (parts of) the text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29E1D4C-100C-0441-85E1-77D9655B2F6C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E6E384C-DF07-EB4F-8110-0BF1F72E7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1895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C739A9-183F-453F-932A-CA448B567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BERT </a:t>
            </a:r>
            <a:r>
              <a:rPr lang="zh-TW" alt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屠榜 </a:t>
            </a:r>
            <a:r>
              <a:rPr lang="en-US" altLang="zh-TW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……</a:t>
            </a:r>
            <a:endParaRPr lang="zh-TW" alt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圖片 3">
            <a:extLst>
              <a:ext uri="{FF2B5EF4-FFF2-40B4-BE49-F238E27FC236}">
                <a16:creationId xmlns:a16="http://schemas.microsoft.com/office/drawing/2014/main" id="{6FF1CF69-8F4E-4326-90B6-FCFF0E947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2748" y="1675227"/>
            <a:ext cx="5978502" cy="43941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46D52CE-549F-4DCA-B924-46B27A46F59F}"/>
              </a:ext>
            </a:extLst>
          </p:cNvPr>
          <p:cNvSpPr txBox="1"/>
          <p:nvPr/>
        </p:nvSpPr>
        <p:spPr>
          <a:xfrm>
            <a:off x="6969760" y="6206248"/>
            <a:ext cx="2245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err="1"/>
              <a:t>SQuAD</a:t>
            </a:r>
            <a:r>
              <a:rPr lang="en-US" altLang="zh-TW" sz="2800" dirty="0"/>
              <a:t> 2.0</a:t>
            </a:r>
            <a:endParaRPr lang="zh-TW" alt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BA424-4F0C-E94B-A9EC-962DD6596BC8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52D54C9-7A27-8744-8118-44E0DE3E1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399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8BD3FB-5A48-4D34-B6F0-E8B458D5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3474"/>
            <a:ext cx="8675687" cy="503238"/>
          </a:xfrm>
        </p:spPr>
        <p:txBody>
          <a:bodyPr>
            <a:no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E</a:t>
            </a:r>
            <a:r>
              <a:rPr lang="en-US" altLang="zh-TW" sz="2400" dirty="0"/>
              <a:t>nhanced </a:t>
            </a:r>
            <a:r>
              <a:rPr lang="en-US" altLang="zh-TW" sz="2400" dirty="0">
                <a:solidFill>
                  <a:srgbClr val="FF0000"/>
                </a:solidFill>
              </a:rPr>
              <a:t>R</a:t>
            </a:r>
            <a:r>
              <a:rPr lang="en-US" altLang="zh-TW" sz="2400" dirty="0"/>
              <a:t>epresentation through K</a:t>
            </a:r>
            <a:r>
              <a:rPr lang="en-US" altLang="zh-TW" sz="2400" dirty="0">
                <a:solidFill>
                  <a:srgbClr val="FF0000"/>
                </a:solidFill>
              </a:rPr>
              <a:t>n</a:t>
            </a:r>
            <a:r>
              <a:rPr lang="en-US" altLang="zh-TW" sz="2400" dirty="0"/>
              <a:t>owledge </a:t>
            </a:r>
            <a:r>
              <a:rPr lang="en-US" altLang="zh-TW" sz="2400" dirty="0">
                <a:solidFill>
                  <a:srgbClr val="FF0000"/>
                </a:solidFill>
              </a:rPr>
              <a:t>I</a:t>
            </a:r>
            <a:r>
              <a:rPr lang="en-US" altLang="zh-TW" sz="2400" dirty="0"/>
              <a:t>nt</a:t>
            </a:r>
            <a:r>
              <a:rPr lang="en-US" altLang="zh-TW" sz="2400" dirty="0">
                <a:solidFill>
                  <a:srgbClr val="FF0000"/>
                </a:solidFill>
              </a:rPr>
              <a:t>e</a:t>
            </a:r>
            <a:r>
              <a:rPr lang="en-US" altLang="zh-TW" sz="2400" dirty="0"/>
              <a:t>gration (ERNIE)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305421-DEEC-4672-B003-7A3CC8D1D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Designed for Chinese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80491BC-6799-4660-AC6F-62FE0E02AD50}"/>
              </a:ext>
            </a:extLst>
          </p:cNvPr>
          <p:cNvSpPr/>
          <p:nvPr/>
        </p:nvSpPr>
        <p:spPr>
          <a:xfrm>
            <a:off x="5593535" y="6311899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https://arxiv.org/abs/1904.09223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7E24662-515E-4D77-AC76-F304801B0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110" y="2491363"/>
            <a:ext cx="4311479" cy="167786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9BFCEEC-C4A6-42AB-BC61-EB3694A2F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886" y="4190242"/>
            <a:ext cx="4311479" cy="158402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43419CA-3D1A-43B8-ABE7-E318047A01DF}"/>
              </a:ext>
            </a:extLst>
          </p:cNvPr>
          <p:cNvSpPr txBox="1"/>
          <p:nvPr/>
        </p:nvSpPr>
        <p:spPr>
          <a:xfrm>
            <a:off x="471594" y="3099463"/>
            <a:ext cx="87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b="1" i="1" u="sng" dirty="0"/>
              <a:t>BERT</a:t>
            </a:r>
            <a:endParaRPr lang="zh-TW" altLang="en-US" sz="2400" b="1" i="1" u="sng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23B2795-A82D-4982-B8D4-1BC38B857488}"/>
              </a:ext>
            </a:extLst>
          </p:cNvPr>
          <p:cNvSpPr txBox="1"/>
          <p:nvPr/>
        </p:nvSpPr>
        <p:spPr>
          <a:xfrm>
            <a:off x="346006" y="4751420"/>
            <a:ext cx="1122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b="1" i="1" u="sng" dirty="0"/>
              <a:t>ERNIE</a:t>
            </a:r>
            <a:endParaRPr lang="zh-TW" altLang="en-US" sz="2400" b="1" i="1" u="sng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199BB99-C19B-449F-A15E-F9C299CD23DA}"/>
              </a:ext>
            </a:extLst>
          </p:cNvPr>
          <p:cNvSpPr/>
          <p:nvPr/>
        </p:nvSpPr>
        <p:spPr>
          <a:xfrm>
            <a:off x="219262" y="6068610"/>
            <a:ext cx="4026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Source of image:</a:t>
            </a:r>
          </a:p>
          <a:p>
            <a:r>
              <a:rPr lang="en-US" altLang="zh-TW" dirty="0"/>
              <a:t>https://zhuanlan.zhihu.com/p/59436589</a:t>
            </a:r>
            <a:endParaRPr lang="zh-TW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08AA1C-A877-FD4E-9E95-739D70D22C36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9CE69A4-BB90-534B-8F5C-003D87643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3164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463B28-AC25-4E41-B5C0-F481B1DEB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448332" cy="1325563"/>
          </a:xfrm>
        </p:spPr>
        <p:txBody>
          <a:bodyPr/>
          <a:lstStyle/>
          <a:p>
            <a:r>
              <a:rPr lang="en-US" altLang="zh-TW" dirty="0"/>
              <a:t>What does BERT learn?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1CC8FBF-99E7-4A42-8853-89AED19CEE9E}"/>
              </a:ext>
            </a:extLst>
          </p:cNvPr>
          <p:cNvSpPr/>
          <p:nvPr/>
        </p:nvSpPr>
        <p:spPr>
          <a:xfrm>
            <a:off x="496605" y="2043711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https://arxiv.org/abs/1905.05950</a:t>
            </a:r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0953A17-3467-4B81-A42B-712C0C119FC3}"/>
              </a:ext>
            </a:extLst>
          </p:cNvPr>
          <p:cNvSpPr/>
          <p:nvPr/>
        </p:nvSpPr>
        <p:spPr>
          <a:xfrm>
            <a:off x="496605" y="2356842"/>
            <a:ext cx="4239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https://openreview.net/pdf?id=SJzSgnRcKX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FDFF72D-94EB-4B7B-8D45-FBFE9591E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19" y="3079197"/>
            <a:ext cx="4792867" cy="328687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4202FED-72A7-4205-8320-AB2EB70B6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786" y="319813"/>
            <a:ext cx="3781953" cy="61730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D05A22-1268-5D4E-B3B7-131CC5F11965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994DBD5-11C0-9E44-8279-E3AF89F59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7895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85D563-AC8D-46E6-B43E-B759B8626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Generative Pre-Training (GPT) </a:t>
            </a:r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890992B-0A6B-4C42-9E1D-A79314212B9A}"/>
              </a:ext>
            </a:extLst>
          </p:cNvPr>
          <p:cNvSpPr/>
          <p:nvPr/>
        </p:nvSpPr>
        <p:spPr>
          <a:xfrm>
            <a:off x="1111038" y="6616474"/>
            <a:ext cx="73486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https://d4mucfpksywv.cloudfront.net/better-language-models/language_models_are_unsupervised_multitask_learners.pdf</a:t>
            </a:r>
            <a:endParaRPr lang="zh-TW" altLang="en-US" sz="1050" dirty="0">
              <a:solidFill>
                <a:schemeClr val="bg1"/>
              </a:solidFill>
            </a:endParaRPr>
          </a:p>
        </p:txBody>
      </p:sp>
      <p:pic>
        <p:nvPicPr>
          <p:cNvPr id="1026" name="Picture 2" descr="ãelmo  pngãçåçæå°çµæ">
            <a:extLst>
              <a:ext uri="{FF2B5EF4-FFF2-40B4-BE49-F238E27FC236}">
                <a16:creationId xmlns:a16="http://schemas.microsoft.com/office/drawing/2014/main" id="{5DB63DA3-FAE6-4CA0-9FF5-5F96D3F82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59" y="5981156"/>
            <a:ext cx="212693" cy="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BERT pngãçåçæå°çµæ">
            <a:extLst>
              <a:ext uri="{FF2B5EF4-FFF2-40B4-BE49-F238E27FC236}">
                <a16:creationId xmlns:a16="http://schemas.microsoft.com/office/drawing/2014/main" id="{700F0D82-0AD1-448A-89D1-605B1716D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160" y="5126082"/>
            <a:ext cx="735533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ç¸éåç">
            <a:extLst>
              <a:ext uri="{FF2B5EF4-FFF2-40B4-BE49-F238E27FC236}">
                <a16:creationId xmlns:a16="http://schemas.microsoft.com/office/drawing/2014/main" id="{A3A2D684-8C9C-4C5A-94F3-57A2226EE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4" y="972852"/>
            <a:ext cx="6004804" cy="55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DC677FD-74BF-4413-A11A-234021C33233}"/>
              </a:ext>
            </a:extLst>
          </p:cNvPr>
          <p:cNvSpPr/>
          <p:nvPr/>
        </p:nvSpPr>
        <p:spPr>
          <a:xfrm>
            <a:off x="3915539" y="6472112"/>
            <a:ext cx="37421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Source of image: https://huaban.com/pins/1714071707/</a:t>
            </a:r>
            <a:endParaRPr lang="zh-TW" altLang="en-US" sz="1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84C7A54-5245-424D-BDD2-BCB6471F9000}"/>
              </a:ext>
            </a:extLst>
          </p:cNvPr>
          <p:cNvSpPr txBox="1"/>
          <p:nvPr/>
        </p:nvSpPr>
        <p:spPr>
          <a:xfrm>
            <a:off x="904769" y="5015223"/>
            <a:ext cx="972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ELMO (94M)</a:t>
            </a:r>
            <a:endParaRPr lang="zh-TW" altLang="en-US" sz="24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4E1B12C-577F-4DFC-A2AF-6ACCBC547E38}"/>
              </a:ext>
            </a:extLst>
          </p:cNvPr>
          <p:cNvSpPr txBox="1"/>
          <p:nvPr/>
        </p:nvSpPr>
        <p:spPr>
          <a:xfrm>
            <a:off x="1877042" y="4233910"/>
            <a:ext cx="1114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BERT (340M)</a:t>
            </a:r>
            <a:endParaRPr lang="zh-TW" altLang="en-US" sz="24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8AF16B2-B69F-4C7F-93D7-3967A83E4EAD}"/>
              </a:ext>
            </a:extLst>
          </p:cNvPr>
          <p:cNvSpPr txBox="1"/>
          <p:nvPr/>
        </p:nvSpPr>
        <p:spPr>
          <a:xfrm>
            <a:off x="6999896" y="5645883"/>
            <a:ext cx="1315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GPT-2 (1542M)</a:t>
            </a:r>
            <a:endParaRPr lang="zh-TW" altLang="en-US" sz="2400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D74AA3A-19F0-432E-B0DC-99DF1AC47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525" y="1259880"/>
            <a:ext cx="2132541" cy="283561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2583843-6A6A-4633-8A6F-81263F6EEBF3}"/>
              </a:ext>
            </a:extLst>
          </p:cNvPr>
          <p:cNvSpPr/>
          <p:nvPr/>
        </p:nvSpPr>
        <p:spPr>
          <a:xfrm>
            <a:off x="1702280" y="1293161"/>
            <a:ext cx="1044786" cy="285946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2EA1872-CBB2-4857-A1D6-30139B8E7350}"/>
              </a:ext>
            </a:extLst>
          </p:cNvPr>
          <p:cNvSpPr txBox="1"/>
          <p:nvPr/>
        </p:nvSpPr>
        <p:spPr>
          <a:xfrm>
            <a:off x="2761191" y="1348571"/>
            <a:ext cx="2346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70C0"/>
                </a:solidFill>
              </a:rPr>
              <a:t>Transformer Decoder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30A6B155-38A8-4A19-9268-A346A4389521}"/>
              </a:ext>
            </a:extLst>
          </p:cNvPr>
          <p:cNvCxnSpPr/>
          <p:nvPr/>
        </p:nvCxnSpPr>
        <p:spPr>
          <a:xfrm flipH="1" flipV="1">
            <a:off x="2761191" y="2302678"/>
            <a:ext cx="2024169" cy="70468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E577B99D-3F31-D048-86C5-FE598858C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29857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A31A16-A898-499B-9CC1-6998F3F79768}"/>
              </a:ext>
            </a:extLst>
          </p:cNvPr>
          <p:cNvSpPr/>
          <p:nvPr/>
        </p:nvSpPr>
        <p:spPr>
          <a:xfrm>
            <a:off x="271081" y="104894"/>
            <a:ext cx="53735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Generative Pre-Training (GPT) </a:t>
            </a:r>
            <a:endParaRPr lang="zh-TW" altLang="en-US" sz="3200" b="1" i="1" u="sng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EB405E0-22FE-4D5C-8F7A-F00A113D60B1}"/>
              </a:ext>
            </a:extLst>
          </p:cNvPr>
          <p:cNvSpPr/>
          <p:nvPr/>
        </p:nvSpPr>
        <p:spPr>
          <a:xfrm>
            <a:off x="1025638" y="5432827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E3F10FE-B850-4D09-AEEE-CE788FDB9ACE}"/>
              </a:ext>
            </a:extLst>
          </p:cNvPr>
          <p:cNvCxnSpPr/>
          <p:nvPr/>
        </p:nvCxnSpPr>
        <p:spPr>
          <a:xfrm flipV="1">
            <a:off x="1274389" y="6071007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94DEA024-42A4-4196-AE06-28C922BBB26A}"/>
              </a:ext>
            </a:extLst>
          </p:cNvPr>
          <p:cNvSpPr/>
          <p:nvPr/>
        </p:nvSpPr>
        <p:spPr>
          <a:xfrm>
            <a:off x="3301429" y="543282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7FD1A0A0-682A-4725-88C3-D96BFC1185AB}"/>
              </a:ext>
            </a:extLst>
          </p:cNvPr>
          <p:cNvCxnSpPr/>
          <p:nvPr/>
        </p:nvCxnSpPr>
        <p:spPr>
          <a:xfrm flipV="1">
            <a:off x="3532711" y="6071007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BC1E49B2-1FA9-4422-8940-D7F69A05D6A6}"/>
              </a:ext>
            </a:extLst>
          </p:cNvPr>
          <p:cNvCxnSpPr/>
          <p:nvPr/>
        </p:nvCxnSpPr>
        <p:spPr>
          <a:xfrm flipV="1">
            <a:off x="5778774" y="6085877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A5F20741-482F-447C-9686-1C6C37AC72AB}"/>
              </a:ext>
            </a:extLst>
          </p:cNvPr>
          <p:cNvSpPr/>
          <p:nvPr/>
        </p:nvSpPr>
        <p:spPr>
          <a:xfrm>
            <a:off x="5533754" y="544769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D645583C-2FC7-48E7-9DD8-7325E4608E84}"/>
              </a:ext>
            </a:extLst>
          </p:cNvPr>
          <p:cNvCxnSpPr/>
          <p:nvPr/>
        </p:nvCxnSpPr>
        <p:spPr>
          <a:xfrm flipV="1">
            <a:off x="8028910" y="6102678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693D89DC-66A0-4154-82EF-D892E61F18A7}"/>
              </a:ext>
            </a:extLst>
          </p:cNvPr>
          <p:cNvSpPr/>
          <p:nvPr/>
        </p:nvSpPr>
        <p:spPr>
          <a:xfrm>
            <a:off x="7785218" y="5464497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D84AC98D-203D-4265-88ED-A347B1D32096}"/>
              </a:ext>
            </a:extLst>
          </p:cNvPr>
          <p:cNvGrpSpPr/>
          <p:nvPr/>
        </p:nvGrpSpPr>
        <p:grpSpPr>
          <a:xfrm>
            <a:off x="361279" y="4354663"/>
            <a:ext cx="1839368" cy="1052823"/>
            <a:chOff x="401919" y="3795863"/>
            <a:chExt cx="1839368" cy="1052823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DA84A4B-6DB6-4A8B-97BA-B4D887F31C13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字方塊 26">
                  <a:extLst>
                    <a:ext uri="{FF2B5EF4-FFF2-40B4-BE49-F238E27FC236}">
                      <a16:creationId xmlns:a16="http://schemas.microsoft.com/office/drawing/2014/main" id="{C7A46505-8975-403D-98D5-BDF8D6036DA0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66F68E9-DCB7-46F0-84FA-927DF4D1162F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字方塊 28">
                  <a:extLst>
                    <a:ext uri="{FF2B5EF4-FFF2-40B4-BE49-F238E27FC236}">
                      <a16:creationId xmlns:a16="http://schemas.microsoft.com/office/drawing/2014/main" id="{AECF205A-6623-4CE7-A22C-E1A4186471D2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1188DAD-73BD-469D-8562-E00C04907F63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字方塊 30">
                  <a:extLst>
                    <a:ext uri="{FF2B5EF4-FFF2-40B4-BE49-F238E27FC236}">
                      <a16:creationId xmlns:a16="http://schemas.microsoft.com/office/drawing/2014/main" id="{8CFBA804-8548-4A01-A13F-C13442933203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直線單箭頭接點 31">
              <a:extLst>
                <a:ext uri="{FF2B5EF4-FFF2-40B4-BE49-F238E27FC236}">
                  <a16:creationId xmlns:a16="http://schemas.microsoft.com/office/drawing/2014/main" id="{19CD26CE-99F9-4C8C-9FAC-0040803C42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892D7C2E-540C-4D7A-A80B-ADB27C34341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A7A887C0-A9BD-4DC6-B396-AABCED013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5DAC6E02-78BB-4D60-9FC7-5848CDF43E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B717C7CB-DB58-4888-ABE1-F1B50C6E6F30}"/>
              </a:ext>
            </a:extLst>
          </p:cNvPr>
          <p:cNvGrpSpPr/>
          <p:nvPr/>
        </p:nvGrpSpPr>
        <p:grpSpPr>
          <a:xfrm>
            <a:off x="2637491" y="4337733"/>
            <a:ext cx="1839368" cy="1052823"/>
            <a:chOff x="401919" y="3795863"/>
            <a:chExt cx="1839368" cy="1052823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C6C5267E-DD74-4D8A-8891-63D85EC456C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字方塊 37">
                  <a:extLst>
                    <a:ext uri="{FF2B5EF4-FFF2-40B4-BE49-F238E27FC236}">
                      <a16:creationId xmlns:a16="http://schemas.microsoft.com/office/drawing/2014/main" id="{9A890C5E-E339-4586-BA36-E941258F412E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BA456918-B481-46BC-8F76-DA9F028D4A62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字方塊 39">
                  <a:extLst>
                    <a:ext uri="{FF2B5EF4-FFF2-40B4-BE49-F238E27FC236}">
                      <a16:creationId xmlns:a16="http://schemas.microsoft.com/office/drawing/2014/main" id="{D640DE83-8F20-4464-8C55-8F7DB9FDDAF7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C19D1787-830A-46FE-A8CB-F8089F21D841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字方塊 41">
                  <a:extLst>
                    <a:ext uri="{FF2B5EF4-FFF2-40B4-BE49-F238E27FC236}">
                      <a16:creationId xmlns:a16="http://schemas.microsoft.com/office/drawing/2014/main" id="{6994F1DA-985D-4EAC-93A6-A3C3243AADD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C8DBBF1C-B460-47C1-B8C3-82ED84BDDB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48FC101E-C4FD-4BC6-BB56-68D71A1780B8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8806F9B8-F686-4761-8588-81A4A80B41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3EDC8B82-D87B-4D67-A799-53E8D1DE18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DC381A95-9E50-437E-B23C-AB4F01551703}"/>
              </a:ext>
            </a:extLst>
          </p:cNvPr>
          <p:cNvGrpSpPr/>
          <p:nvPr/>
        </p:nvGrpSpPr>
        <p:grpSpPr>
          <a:xfrm>
            <a:off x="4881607" y="4348327"/>
            <a:ext cx="1839368" cy="1052823"/>
            <a:chOff x="401919" y="3795863"/>
            <a:chExt cx="1839368" cy="1052823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E11F596E-C52B-4DA4-9353-61C0A0D0A0BB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字方塊 48">
                  <a:extLst>
                    <a:ext uri="{FF2B5EF4-FFF2-40B4-BE49-F238E27FC236}">
                      <a16:creationId xmlns:a16="http://schemas.microsoft.com/office/drawing/2014/main" id="{80D652C5-D53B-4B63-BE0A-4A598F382BC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1AE8F932-E0F7-4CFB-9B50-FB87D33653E5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字方塊 50">
                  <a:extLst>
                    <a:ext uri="{FF2B5EF4-FFF2-40B4-BE49-F238E27FC236}">
                      <a16:creationId xmlns:a16="http://schemas.microsoft.com/office/drawing/2014/main" id="{3E4EF8AE-0FB1-4718-AC5F-3420BFC88CB6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30FF17E5-4617-4901-A544-245293C6603F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字方塊 52">
                  <a:extLst>
                    <a:ext uri="{FF2B5EF4-FFF2-40B4-BE49-F238E27FC236}">
                      <a16:creationId xmlns:a16="http://schemas.microsoft.com/office/drawing/2014/main" id="{AE01DED9-C9A3-47E9-898B-424E112E816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直線單箭頭接點 53">
              <a:extLst>
                <a:ext uri="{FF2B5EF4-FFF2-40B4-BE49-F238E27FC236}">
                  <a16:creationId xmlns:a16="http://schemas.microsoft.com/office/drawing/2014/main" id="{6F2ED776-9AE6-42D6-8FCC-A1AC4DD71C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>
              <a:extLst>
                <a:ext uri="{FF2B5EF4-FFF2-40B4-BE49-F238E27FC236}">
                  <a16:creationId xmlns:a16="http://schemas.microsoft.com/office/drawing/2014/main" id="{79C6C856-455F-4F0A-A9E5-790FECE776D9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C0B20149-C589-4276-866A-2773C7C276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DFB12D2B-1C62-4BBC-9952-5A6A594FF9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D4CFCFC7-0CD9-41BA-A11C-5BF712B51973}"/>
              </a:ext>
            </a:extLst>
          </p:cNvPr>
          <p:cNvGrpSpPr/>
          <p:nvPr/>
        </p:nvGrpSpPr>
        <p:grpSpPr>
          <a:xfrm>
            <a:off x="7134311" y="4361915"/>
            <a:ext cx="1839368" cy="1052823"/>
            <a:chOff x="401919" y="3795863"/>
            <a:chExt cx="1839368" cy="1052823"/>
          </a:xfrm>
        </p:grpSpPr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9EF5EAB0-6CB9-47BB-99B6-17626DEC6EC2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字方塊 59">
                  <a:extLst>
                    <a:ext uri="{FF2B5EF4-FFF2-40B4-BE49-F238E27FC236}">
                      <a16:creationId xmlns:a16="http://schemas.microsoft.com/office/drawing/2014/main" id="{7BCEC94A-D5BE-4477-9C26-2E3E51C00DF8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E6091EE4-982B-4F74-8E10-BCFA494B82BE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C03E37E6-37B2-4E0D-BF08-66A0C61A96E6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2D170548-2CD5-45CB-B6BD-AE6E81103EF2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文字方塊 63">
                  <a:extLst>
                    <a:ext uri="{FF2B5EF4-FFF2-40B4-BE49-F238E27FC236}">
                      <a16:creationId xmlns:a16="http://schemas.microsoft.com/office/drawing/2014/main" id="{2111BCC2-5F93-4201-8F2E-FED7369CC5AC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直線單箭頭接點 64">
              <a:extLst>
                <a:ext uri="{FF2B5EF4-FFF2-40B4-BE49-F238E27FC236}">
                  <a16:creationId xmlns:a16="http://schemas.microsoft.com/office/drawing/2014/main" id="{E2738B4D-38A5-4497-849B-C9B578BAC7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單箭頭接點 65">
              <a:extLst>
                <a:ext uri="{FF2B5EF4-FFF2-40B4-BE49-F238E27FC236}">
                  <a16:creationId xmlns:a16="http://schemas.microsoft.com/office/drawing/2014/main" id="{7E2030D0-3678-44A1-B94E-6DE06FE6E04C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單箭頭接點 66">
              <a:extLst>
                <a:ext uri="{FF2B5EF4-FFF2-40B4-BE49-F238E27FC236}">
                  <a16:creationId xmlns:a16="http://schemas.microsoft.com/office/drawing/2014/main" id="{59DDC837-51BC-4548-8B0A-AF6A21068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36B99B11-36FA-4F37-8929-E2969C2523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A86D5005-BB7F-4DE5-9809-974B4E34391A}"/>
                  </a:ext>
                </a:extLst>
              </p:cNvPr>
              <p:cNvSpPr txBox="1"/>
              <p:nvPr/>
            </p:nvSpPr>
            <p:spPr>
              <a:xfrm>
                <a:off x="7686200" y="55197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A86D5005-BB7F-4DE5-9809-974B4E343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200" y="5519770"/>
                <a:ext cx="715161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85C8D80B-8F3B-42FC-8047-9321B75D3FBA}"/>
                  </a:ext>
                </a:extLst>
              </p:cNvPr>
              <p:cNvSpPr txBox="1"/>
              <p:nvPr/>
            </p:nvSpPr>
            <p:spPr>
              <a:xfrm>
                <a:off x="5438526" y="55086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85C8D80B-8F3B-42FC-8047-9321B75D3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526" y="5508697"/>
                <a:ext cx="715161" cy="4616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73140B58-6394-4071-864C-3474E566623A}"/>
                  </a:ext>
                </a:extLst>
              </p:cNvPr>
              <p:cNvSpPr txBox="1"/>
              <p:nvPr/>
            </p:nvSpPr>
            <p:spPr>
              <a:xfrm>
                <a:off x="3226271" y="55086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73140B58-6394-4071-864C-3474E5666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271" y="5508697"/>
                <a:ext cx="715161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418D7BC8-7A47-4243-84ED-CF8ED73781AE}"/>
                  </a:ext>
                </a:extLst>
              </p:cNvPr>
              <p:cNvSpPr txBox="1"/>
              <p:nvPr/>
            </p:nvSpPr>
            <p:spPr>
              <a:xfrm>
                <a:off x="933163" y="55012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418D7BC8-7A47-4243-84ED-CF8ED7378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63" y="5501231"/>
                <a:ext cx="715161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矩形 72">
            <a:extLst>
              <a:ext uri="{FF2B5EF4-FFF2-40B4-BE49-F238E27FC236}">
                <a16:creationId xmlns:a16="http://schemas.microsoft.com/office/drawing/2014/main" id="{7E414FF9-88A7-4DE1-B975-00A89C2880E7}"/>
              </a:ext>
            </a:extLst>
          </p:cNvPr>
          <p:cNvSpPr/>
          <p:nvPr/>
        </p:nvSpPr>
        <p:spPr>
          <a:xfrm>
            <a:off x="2687731" y="4244523"/>
            <a:ext cx="515179" cy="7715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276D2515-A2B1-44BD-BEBF-37C502B0BFA0}"/>
              </a:ext>
            </a:extLst>
          </p:cNvPr>
          <p:cNvSpPr txBox="1"/>
          <p:nvPr/>
        </p:nvSpPr>
        <p:spPr>
          <a:xfrm>
            <a:off x="459990" y="6361421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&lt;BOS&gt;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CDA9329-2674-4D25-A501-CD660DD461B5}"/>
              </a:ext>
            </a:extLst>
          </p:cNvPr>
          <p:cNvSpPr txBox="1"/>
          <p:nvPr/>
        </p:nvSpPr>
        <p:spPr>
          <a:xfrm>
            <a:off x="2710124" y="6361421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潮水</a:t>
            </a:r>
          </a:p>
        </p:txBody>
      </p: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95CC5773-35CF-42A3-B121-4550C240DB85}"/>
              </a:ext>
            </a:extLst>
          </p:cNvPr>
          <p:cNvCxnSpPr>
            <a:cxnSpLocks/>
            <a:stCxn id="39" idx="0"/>
            <a:endCxn id="79" idx="4"/>
          </p:cNvCxnSpPr>
          <p:nvPr/>
        </p:nvCxnSpPr>
        <p:spPr>
          <a:xfrm flipH="1" flipV="1">
            <a:off x="3290540" y="3527697"/>
            <a:ext cx="234539" cy="8100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>
            <a:extLst>
              <a:ext uri="{FF2B5EF4-FFF2-40B4-BE49-F238E27FC236}">
                <a16:creationId xmlns:a16="http://schemas.microsoft.com/office/drawing/2014/main" id="{1CA279FD-3FAE-4197-A576-BB0E645E0196}"/>
              </a:ext>
            </a:extLst>
          </p:cNvPr>
          <p:cNvCxnSpPr>
            <a:cxnSpLocks/>
            <a:stCxn id="41" idx="0"/>
            <a:endCxn id="78" idx="5"/>
          </p:cNvCxnSpPr>
          <p:nvPr/>
        </p:nvCxnSpPr>
        <p:spPr>
          <a:xfrm flipH="1" flipV="1">
            <a:off x="1056503" y="3492870"/>
            <a:ext cx="1906473" cy="8448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橢圓 77">
            <a:extLst>
              <a:ext uri="{FF2B5EF4-FFF2-40B4-BE49-F238E27FC236}">
                <a16:creationId xmlns:a16="http://schemas.microsoft.com/office/drawing/2014/main" id="{34821406-BDB5-4BEE-BC83-0FD030CA36EB}"/>
              </a:ext>
            </a:extLst>
          </p:cNvPr>
          <p:cNvSpPr/>
          <p:nvPr/>
        </p:nvSpPr>
        <p:spPr>
          <a:xfrm>
            <a:off x="902863" y="3339230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橢圓 78">
            <a:extLst>
              <a:ext uri="{FF2B5EF4-FFF2-40B4-BE49-F238E27FC236}">
                <a16:creationId xmlns:a16="http://schemas.microsoft.com/office/drawing/2014/main" id="{02D99075-062C-4DB7-85F3-030E65C0F9F9}"/>
              </a:ext>
            </a:extLst>
          </p:cNvPr>
          <p:cNvSpPr/>
          <p:nvPr/>
        </p:nvSpPr>
        <p:spPr>
          <a:xfrm>
            <a:off x="3200540" y="3347697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95EE0D85-B670-4152-9322-14EEC50CC98A}"/>
              </a:ext>
            </a:extLst>
          </p:cNvPr>
          <p:cNvCxnSpPr>
            <a:cxnSpLocks/>
            <a:stCxn id="41" idx="0"/>
            <a:endCxn id="79" idx="4"/>
          </p:cNvCxnSpPr>
          <p:nvPr/>
        </p:nvCxnSpPr>
        <p:spPr>
          <a:xfrm flipV="1">
            <a:off x="2962976" y="3527697"/>
            <a:ext cx="327564" cy="8100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04235E0A-CA15-4414-91C0-94B418B8E1D9}"/>
              </a:ext>
            </a:extLst>
          </p:cNvPr>
          <p:cNvCxnSpPr>
            <a:cxnSpLocks/>
            <a:stCxn id="28" idx="0"/>
            <a:endCxn id="78" idx="4"/>
          </p:cNvCxnSpPr>
          <p:nvPr/>
        </p:nvCxnSpPr>
        <p:spPr>
          <a:xfrm flipH="1" flipV="1">
            <a:off x="992863" y="3519230"/>
            <a:ext cx="256004" cy="8354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0DF60D7D-C6E7-4902-AC16-6BF6A6C3F7F8}"/>
                  </a:ext>
                </a:extLst>
              </p:cNvPr>
              <p:cNvSpPr txBox="1"/>
              <p:nvPr/>
            </p:nvSpPr>
            <p:spPr>
              <a:xfrm>
                <a:off x="826779" y="2920769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0DF60D7D-C6E7-4902-AC16-6BF6A6C3F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79" y="2920769"/>
                <a:ext cx="572208" cy="385555"/>
              </a:xfrm>
              <a:prstGeom prst="rect">
                <a:avLst/>
              </a:prstGeom>
              <a:blipFill>
                <a:blip r:embed="rId23"/>
                <a:stretch>
                  <a:fillRect l="-7527" t="-14286" r="-25806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35128F54-B348-4BC4-A847-23CBECE101BA}"/>
                  </a:ext>
                </a:extLst>
              </p:cNvPr>
              <p:cNvSpPr txBox="1"/>
              <p:nvPr/>
            </p:nvSpPr>
            <p:spPr>
              <a:xfrm>
                <a:off x="3099377" y="2920769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35128F54-B348-4BC4-A847-23CBECE10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377" y="2920769"/>
                <a:ext cx="572208" cy="385555"/>
              </a:xfrm>
              <a:prstGeom prst="rect">
                <a:avLst/>
              </a:prstGeom>
              <a:blipFill>
                <a:blip r:embed="rId24"/>
                <a:stretch>
                  <a:fillRect l="-6383" t="-14286" r="-2553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群組 83">
            <a:extLst>
              <a:ext uri="{FF2B5EF4-FFF2-40B4-BE49-F238E27FC236}">
                <a16:creationId xmlns:a16="http://schemas.microsoft.com/office/drawing/2014/main" id="{D101D0BB-250C-4CBE-B0A8-643E12DA88D1}"/>
              </a:ext>
            </a:extLst>
          </p:cNvPr>
          <p:cNvGrpSpPr/>
          <p:nvPr/>
        </p:nvGrpSpPr>
        <p:grpSpPr>
          <a:xfrm>
            <a:off x="3185920" y="2181881"/>
            <a:ext cx="715161" cy="605813"/>
            <a:chOff x="635402" y="1337615"/>
            <a:chExt cx="715161" cy="60581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B1DD406D-EDF5-4F56-9B78-CC77BD25D36D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49423E49-A3F3-4665-9D95-F9DB6BB35698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CA95C29B-A8FB-4FE4-AABB-D4B658CBA961}"/>
              </a:ext>
            </a:extLst>
          </p:cNvPr>
          <p:cNvCxnSpPr>
            <a:cxnSpLocks/>
            <a:stCxn id="26" idx="0"/>
            <a:endCxn id="89" idx="2"/>
          </p:cNvCxnSpPr>
          <p:nvPr/>
        </p:nvCxnSpPr>
        <p:spPr>
          <a:xfrm flipH="1" flipV="1">
            <a:off x="1821015" y="3608992"/>
            <a:ext cx="230" cy="7456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E9B9AF86-F1E0-47D6-A181-15E01A34BAC9}"/>
              </a:ext>
            </a:extLst>
          </p:cNvPr>
          <p:cNvGrpSpPr/>
          <p:nvPr/>
        </p:nvGrpSpPr>
        <p:grpSpPr>
          <a:xfrm>
            <a:off x="1671823" y="3298979"/>
            <a:ext cx="298383" cy="310013"/>
            <a:chOff x="-105878" y="1740168"/>
            <a:chExt cx="461666" cy="461665"/>
          </a:xfrm>
        </p:grpSpPr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66BFDE00-70B6-483A-AD1D-B4A9194FDF8F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0" name="群組 89">
              <a:extLst>
                <a:ext uri="{FF2B5EF4-FFF2-40B4-BE49-F238E27FC236}">
                  <a16:creationId xmlns:a16="http://schemas.microsoft.com/office/drawing/2014/main" id="{DBFDCE17-D520-4606-A733-9C1D8FDE35F4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C6BF7F5D-DC54-48CD-A339-FBC15950FE7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CF597AEF-BBD6-4C90-93BA-C20C179C3CC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3" name="直線單箭頭接點 92">
            <a:extLst>
              <a:ext uri="{FF2B5EF4-FFF2-40B4-BE49-F238E27FC236}">
                <a16:creationId xmlns:a16="http://schemas.microsoft.com/office/drawing/2014/main" id="{8A770F34-3D7C-4956-B071-E882F9A95388}"/>
              </a:ext>
            </a:extLst>
          </p:cNvPr>
          <p:cNvCxnSpPr>
            <a:cxnSpLocks/>
            <a:stCxn id="37" idx="0"/>
            <a:endCxn id="95" idx="2"/>
          </p:cNvCxnSpPr>
          <p:nvPr/>
        </p:nvCxnSpPr>
        <p:spPr>
          <a:xfrm flipH="1" flipV="1">
            <a:off x="4083594" y="3616570"/>
            <a:ext cx="13863" cy="72116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群組 93">
            <a:extLst>
              <a:ext uri="{FF2B5EF4-FFF2-40B4-BE49-F238E27FC236}">
                <a16:creationId xmlns:a16="http://schemas.microsoft.com/office/drawing/2014/main" id="{26AC8843-B210-4EF0-AF2A-6E185A91B16E}"/>
              </a:ext>
            </a:extLst>
          </p:cNvPr>
          <p:cNvGrpSpPr/>
          <p:nvPr/>
        </p:nvGrpSpPr>
        <p:grpSpPr>
          <a:xfrm>
            <a:off x="3934402" y="3306557"/>
            <a:ext cx="298383" cy="310013"/>
            <a:chOff x="-105878" y="1740168"/>
            <a:chExt cx="461666" cy="461665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8029292D-EB00-450D-9FEA-8C7839B91F8A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6" name="群組 95">
              <a:extLst>
                <a:ext uri="{FF2B5EF4-FFF2-40B4-BE49-F238E27FC236}">
                  <a16:creationId xmlns:a16="http://schemas.microsoft.com/office/drawing/2014/main" id="{103F8059-80CF-496F-BF4C-26DB5F310CC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97" name="直線接點 96">
                <a:extLst>
                  <a:ext uri="{FF2B5EF4-FFF2-40B4-BE49-F238E27FC236}">
                    <a16:creationId xmlns:a16="http://schemas.microsoft.com/office/drawing/2014/main" id="{0C9CFBC3-A78C-4B1F-9CD8-496738ABE5C9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97">
                <a:extLst>
                  <a:ext uri="{FF2B5EF4-FFF2-40B4-BE49-F238E27FC236}">
                    <a16:creationId xmlns:a16="http://schemas.microsoft.com/office/drawing/2014/main" id="{9298113B-9FC3-46D9-80B9-0E6E840E856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9" name="直線單箭頭接點 98">
            <a:extLst>
              <a:ext uri="{FF2B5EF4-FFF2-40B4-BE49-F238E27FC236}">
                <a16:creationId xmlns:a16="http://schemas.microsoft.com/office/drawing/2014/main" id="{1E605275-E0BD-4148-B138-CDB3DA779DC1}"/>
              </a:ext>
            </a:extLst>
          </p:cNvPr>
          <p:cNvCxnSpPr>
            <a:cxnSpLocks/>
          </p:cNvCxnSpPr>
          <p:nvPr/>
        </p:nvCxnSpPr>
        <p:spPr>
          <a:xfrm flipH="1" flipV="1">
            <a:off x="1821014" y="2484787"/>
            <a:ext cx="0" cy="79261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單箭頭接點 99">
            <a:extLst>
              <a:ext uri="{FF2B5EF4-FFF2-40B4-BE49-F238E27FC236}">
                <a16:creationId xmlns:a16="http://schemas.microsoft.com/office/drawing/2014/main" id="{04465711-EC22-45DA-ACAB-426B3001976F}"/>
              </a:ext>
            </a:extLst>
          </p:cNvPr>
          <p:cNvCxnSpPr>
            <a:cxnSpLocks/>
          </p:cNvCxnSpPr>
          <p:nvPr/>
        </p:nvCxnSpPr>
        <p:spPr>
          <a:xfrm flipV="1">
            <a:off x="4083489" y="2469530"/>
            <a:ext cx="0" cy="847492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100">
            <a:extLst>
              <a:ext uri="{FF2B5EF4-FFF2-40B4-BE49-F238E27FC236}">
                <a16:creationId xmlns:a16="http://schemas.microsoft.com/office/drawing/2014/main" id="{96C7B142-1D8F-4B09-A378-CA243180AA4F}"/>
              </a:ext>
            </a:extLst>
          </p:cNvPr>
          <p:cNvCxnSpPr>
            <a:cxnSpLocks/>
            <a:endCxn id="89" idx="1"/>
          </p:cNvCxnSpPr>
          <p:nvPr/>
        </p:nvCxnSpPr>
        <p:spPr>
          <a:xfrm>
            <a:off x="1115186" y="3441223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單箭頭接點 101">
            <a:extLst>
              <a:ext uri="{FF2B5EF4-FFF2-40B4-BE49-F238E27FC236}">
                <a16:creationId xmlns:a16="http://schemas.microsoft.com/office/drawing/2014/main" id="{3F3B5D6A-1772-43DF-9089-B99817BE418D}"/>
              </a:ext>
            </a:extLst>
          </p:cNvPr>
          <p:cNvCxnSpPr>
            <a:cxnSpLocks/>
          </p:cNvCxnSpPr>
          <p:nvPr/>
        </p:nvCxnSpPr>
        <p:spPr>
          <a:xfrm>
            <a:off x="3408876" y="3459565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B5BFBE6F-EDC1-4368-B796-CE12FE46248F}"/>
              </a:ext>
            </a:extLst>
          </p:cNvPr>
          <p:cNvCxnSpPr>
            <a:cxnSpLocks/>
          </p:cNvCxnSpPr>
          <p:nvPr/>
        </p:nvCxnSpPr>
        <p:spPr>
          <a:xfrm>
            <a:off x="1821015" y="2469530"/>
            <a:ext cx="1384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0AC8F132-6B86-41E4-AFB5-DB9FCEA0487B}"/>
              </a:ext>
            </a:extLst>
          </p:cNvPr>
          <p:cNvSpPr txBox="1"/>
          <p:nvPr/>
        </p:nvSpPr>
        <p:spPr>
          <a:xfrm>
            <a:off x="2516247" y="1463586"/>
            <a:ext cx="2245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Many Layers …</a:t>
            </a:r>
            <a:endParaRPr lang="zh-TW" altLang="en-US" sz="2400" dirty="0"/>
          </a:p>
        </p:txBody>
      </p:sp>
      <p:cxnSp>
        <p:nvCxnSpPr>
          <p:cNvPr id="105" name="直線單箭頭接點 104">
            <a:extLst>
              <a:ext uri="{FF2B5EF4-FFF2-40B4-BE49-F238E27FC236}">
                <a16:creationId xmlns:a16="http://schemas.microsoft.com/office/drawing/2014/main" id="{60EE0EFC-FFB3-4292-98A7-361D29738066}"/>
              </a:ext>
            </a:extLst>
          </p:cNvPr>
          <p:cNvCxnSpPr>
            <a:cxnSpLocks/>
          </p:cNvCxnSpPr>
          <p:nvPr/>
        </p:nvCxnSpPr>
        <p:spPr>
          <a:xfrm flipV="1">
            <a:off x="3522551" y="1883956"/>
            <a:ext cx="0" cy="2877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>
            <a:extLst>
              <a:ext uri="{FF2B5EF4-FFF2-40B4-BE49-F238E27FC236}">
                <a16:creationId xmlns:a16="http://schemas.microsoft.com/office/drawing/2014/main" id="{27BD6FE8-A91D-470C-B94B-58B18122B2FE}"/>
              </a:ext>
            </a:extLst>
          </p:cNvPr>
          <p:cNvCxnSpPr>
            <a:cxnSpLocks/>
          </p:cNvCxnSpPr>
          <p:nvPr/>
        </p:nvCxnSpPr>
        <p:spPr>
          <a:xfrm flipV="1">
            <a:off x="3514540" y="1289223"/>
            <a:ext cx="0" cy="2877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78593491-5EB0-46D7-89FC-162E36F12E14}"/>
              </a:ext>
            </a:extLst>
          </p:cNvPr>
          <p:cNvSpPr txBox="1"/>
          <p:nvPr/>
        </p:nvSpPr>
        <p:spPr>
          <a:xfrm>
            <a:off x="2704036" y="782852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CD7FCCDB-FCD0-40B7-9236-D7EEBF1B961A}"/>
              </a:ext>
            </a:extLst>
          </p:cNvPr>
          <p:cNvCxnSpPr>
            <a:cxnSpLocks/>
          </p:cNvCxnSpPr>
          <p:nvPr/>
        </p:nvCxnSpPr>
        <p:spPr>
          <a:xfrm flipH="1">
            <a:off x="3779260" y="2492235"/>
            <a:ext cx="34001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4A9EE6B-79DE-7E4C-A2B4-9DE187037834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7" name="Slide Number Placeholder 3">
            <a:extLst>
              <a:ext uri="{FF2B5EF4-FFF2-40B4-BE49-F238E27FC236}">
                <a16:creationId xmlns:a16="http://schemas.microsoft.com/office/drawing/2014/main" id="{FDD26077-917E-4E41-A3EA-557443FC5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566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8" grpId="0" animBg="1"/>
      <p:bldP spid="79" grpId="0" animBg="1"/>
      <p:bldP spid="82" grpId="0"/>
      <p:bldP spid="8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A31A16-A898-499B-9CC1-6998F3F79768}"/>
              </a:ext>
            </a:extLst>
          </p:cNvPr>
          <p:cNvSpPr/>
          <p:nvPr/>
        </p:nvSpPr>
        <p:spPr>
          <a:xfrm>
            <a:off x="271081" y="104894"/>
            <a:ext cx="53735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Generative Pre-Training (GPT) </a:t>
            </a:r>
            <a:endParaRPr lang="zh-TW" altLang="en-US" sz="3200" b="1" i="1" u="sng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EB405E0-22FE-4D5C-8F7A-F00A113D60B1}"/>
              </a:ext>
            </a:extLst>
          </p:cNvPr>
          <p:cNvSpPr/>
          <p:nvPr/>
        </p:nvSpPr>
        <p:spPr>
          <a:xfrm>
            <a:off x="1025638" y="5432827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E3F10FE-B850-4D09-AEEE-CE788FDB9ACE}"/>
              </a:ext>
            </a:extLst>
          </p:cNvPr>
          <p:cNvCxnSpPr/>
          <p:nvPr/>
        </p:nvCxnSpPr>
        <p:spPr>
          <a:xfrm flipV="1">
            <a:off x="1274389" y="6071007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94DEA024-42A4-4196-AE06-28C922BBB26A}"/>
              </a:ext>
            </a:extLst>
          </p:cNvPr>
          <p:cNvSpPr/>
          <p:nvPr/>
        </p:nvSpPr>
        <p:spPr>
          <a:xfrm>
            <a:off x="3301429" y="543282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7FD1A0A0-682A-4725-88C3-D96BFC1185AB}"/>
              </a:ext>
            </a:extLst>
          </p:cNvPr>
          <p:cNvCxnSpPr/>
          <p:nvPr/>
        </p:nvCxnSpPr>
        <p:spPr>
          <a:xfrm flipV="1">
            <a:off x="3532711" y="6071007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BC1E49B2-1FA9-4422-8940-D7F69A05D6A6}"/>
              </a:ext>
            </a:extLst>
          </p:cNvPr>
          <p:cNvCxnSpPr/>
          <p:nvPr/>
        </p:nvCxnSpPr>
        <p:spPr>
          <a:xfrm flipV="1">
            <a:off x="5778774" y="6085877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A5F20741-482F-447C-9686-1C6C37AC72AB}"/>
              </a:ext>
            </a:extLst>
          </p:cNvPr>
          <p:cNvSpPr/>
          <p:nvPr/>
        </p:nvSpPr>
        <p:spPr>
          <a:xfrm>
            <a:off x="5533754" y="544769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D645583C-2FC7-48E7-9DD8-7325E4608E84}"/>
              </a:ext>
            </a:extLst>
          </p:cNvPr>
          <p:cNvCxnSpPr/>
          <p:nvPr/>
        </p:nvCxnSpPr>
        <p:spPr>
          <a:xfrm flipV="1">
            <a:off x="8028910" y="6102678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693D89DC-66A0-4154-82EF-D892E61F18A7}"/>
              </a:ext>
            </a:extLst>
          </p:cNvPr>
          <p:cNvSpPr/>
          <p:nvPr/>
        </p:nvSpPr>
        <p:spPr>
          <a:xfrm>
            <a:off x="7785218" y="5464497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D84AC98D-203D-4265-88ED-A347B1D32096}"/>
              </a:ext>
            </a:extLst>
          </p:cNvPr>
          <p:cNvGrpSpPr/>
          <p:nvPr/>
        </p:nvGrpSpPr>
        <p:grpSpPr>
          <a:xfrm>
            <a:off x="361279" y="4354663"/>
            <a:ext cx="1839368" cy="1052823"/>
            <a:chOff x="401919" y="3795863"/>
            <a:chExt cx="1839368" cy="1052823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DA84A4B-6DB6-4A8B-97BA-B4D887F31C13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字方塊 26">
                  <a:extLst>
                    <a:ext uri="{FF2B5EF4-FFF2-40B4-BE49-F238E27FC236}">
                      <a16:creationId xmlns:a16="http://schemas.microsoft.com/office/drawing/2014/main" id="{C7A46505-8975-403D-98D5-BDF8D6036DA0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66F68E9-DCB7-46F0-84FA-927DF4D1162F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字方塊 28">
                  <a:extLst>
                    <a:ext uri="{FF2B5EF4-FFF2-40B4-BE49-F238E27FC236}">
                      <a16:creationId xmlns:a16="http://schemas.microsoft.com/office/drawing/2014/main" id="{AECF205A-6623-4CE7-A22C-E1A4186471D2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1188DAD-73BD-469D-8562-E00C04907F63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字方塊 30">
                  <a:extLst>
                    <a:ext uri="{FF2B5EF4-FFF2-40B4-BE49-F238E27FC236}">
                      <a16:creationId xmlns:a16="http://schemas.microsoft.com/office/drawing/2014/main" id="{8CFBA804-8548-4A01-A13F-C13442933203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直線單箭頭接點 31">
              <a:extLst>
                <a:ext uri="{FF2B5EF4-FFF2-40B4-BE49-F238E27FC236}">
                  <a16:creationId xmlns:a16="http://schemas.microsoft.com/office/drawing/2014/main" id="{19CD26CE-99F9-4C8C-9FAC-0040803C42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892D7C2E-540C-4D7A-A80B-ADB27C34341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A7A887C0-A9BD-4DC6-B396-AABCED013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5DAC6E02-78BB-4D60-9FC7-5848CDF43E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B717C7CB-DB58-4888-ABE1-F1B50C6E6F30}"/>
              </a:ext>
            </a:extLst>
          </p:cNvPr>
          <p:cNvGrpSpPr/>
          <p:nvPr/>
        </p:nvGrpSpPr>
        <p:grpSpPr>
          <a:xfrm>
            <a:off x="2637491" y="4337733"/>
            <a:ext cx="1839368" cy="1052823"/>
            <a:chOff x="401919" y="3795863"/>
            <a:chExt cx="1839368" cy="1052823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C6C5267E-DD74-4D8A-8891-63D85EC456C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字方塊 37">
                  <a:extLst>
                    <a:ext uri="{FF2B5EF4-FFF2-40B4-BE49-F238E27FC236}">
                      <a16:creationId xmlns:a16="http://schemas.microsoft.com/office/drawing/2014/main" id="{9A890C5E-E339-4586-BA36-E941258F412E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BA456918-B481-46BC-8F76-DA9F028D4A62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字方塊 39">
                  <a:extLst>
                    <a:ext uri="{FF2B5EF4-FFF2-40B4-BE49-F238E27FC236}">
                      <a16:creationId xmlns:a16="http://schemas.microsoft.com/office/drawing/2014/main" id="{D640DE83-8F20-4464-8C55-8F7DB9FDDAF7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C19D1787-830A-46FE-A8CB-F8089F21D841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字方塊 41">
                  <a:extLst>
                    <a:ext uri="{FF2B5EF4-FFF2-40B4-BE49-F238E27FC236}">
                      <a16:creationId xmlns:a16="http://schemas.microsoft.com/office/drawing/2014/main" id="{6994F1DA-985D-4EAC-93A6-A3C3243AADD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C8DBBF1C-B460-47C1-B8C3-82ED84BDDB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48FC101E-C4FD-4BC6-BB56-68D71A1780B8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8806F9B8-F686-4761-8588-81A4A80B41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3EDC8B82-D87B-4D67-A799-53E8D1DE18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DC381A95-9E50-437E-B23C-AB4F01551703}"/>
              </a:ext>
            </a:extLst>
          </p:cNvPr>
          <p:cNvGrpSpPr/>
          <p:nvPr/>
        </p:nvGrpSpPr>
        <p:grpSpPr>
          <a:xfrm>
            <a:off x="4881607" y="4348327"/>
            <a:ext cx="1839368" cy="1052823"/>
            <a:chOff x="401919" y="3795863"/>
            <a:chExt cx="1839368" cy="1052823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E11F596E-C52B-4DA4-9353-61C0A0D0A0BB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字方塊 48">
                  <a:extLst>
                    <a:ext uri="{FF2B5EF4-FFF2-40B4-BE49-F238E27FC236}">
                      <a16:creationId xmlns:a16="http://schemas.microsoft.com/office/drawing/2014/main" id="{80D652C5-D53B-4B63-BE0A-4A598F382BC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1AE8F932-E0F7-4CFB-9B50-FB87D33653E5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字方塊 50">
                  <a:extLst>
                    <a:ext uri="{FF2B5EF4-FFF2-40B4-BE49-F238E27FC236}">
                      <a16:creationId xmlns:a16="http://schemas.microsoft.com/office/drawing/2014/main" id="{3E4EF8AE-0FB1-4718-AC5F-3420BFC88CB6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30FF17E5-4617-4901-A544-245293C6603F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字方塊 52">
                  <a:extLst>
                    <a:ext uri="{FF2B5EF4-FFF2-40B4-BE49-F238E27FC236}">
                      <a16:creationId xmlns:a16="http://schemas.microsoft.com/office/drawing/2014/main" id="{AE01DED9-C9A3-47E9-898B-424E112E816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直線單箭頭接點 53">
              <a:extLst>
                <a:ext uri="{FF2B5EF4-FFF2-40B4-BE49-F238E27FC236}">
                  <a16:creationId xmlns:a16="http://schemas.microsoft.com/office/drawing/2014/main" id="{6F2ED776-9AE6-42D6-8FCC-A1AC4DD71C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>
              <a:extLst>
                <a:ext uri="{FF2B5EF4-FFF2-40B4-BE49-F238E27FC236}">
                  <a16:creationId xmlns:a16="http://schemas.microsoft.com/office/drawing/2014/main" id="{79C6C856-455F-4F0A-A9E5-790FECE776D9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C0B20149-C589-4276-866A-2773C7C276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DFB12D2B-1C62-4BBC-9952-5A6A594FF9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D4CFCFC7-0CD9-41BA-A11C-5BF712B51973}"/>
              </a:ext>
            </a:extLst>
          </p:cNvPr>
          <p:cNvGrpSpPr/>
          <p:nvPr/>
        </p:nvGrpSpPr>
        <p:grpSpPr>
          <a:xfrm>
            <a:off x="7134311" y="4361915"/>
            <a:ext cx="1839368" cy="1052823"/>
            <a:chOff x="401919" y="3795863"/>
            <a:chExt cx="1839368" cy="1052823"/>
          </a:xfrm>
        </p:grpSpPr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9EF5EAB0-6CB9-47BB-99B6-17626DEC6EC2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字方塊 59">
                  <a:extLst>
                    <a:ext uri="{FF2B5EF4-FFF2-40B4-BE49-F238E27FC236}">
                      <a16:creationId xmlns:a16="http://schemas.microsoft.com/office/drawing/2014/main" id="{7BCEC94A-D5BE-4477-9C26-2E3E51C00DF8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E6091EE4-982B-4F74-8E10-BCFA494B82BE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C03E37E6-37B2-4E0D-BF08-66A0C61A96E6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2D170548-2CD5-45CB-B6BD-AE6E81103EF2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文字方塊 63">
                  <a:extLst>
                    <a:ext uri="{FF2B5EF4-FFF2-40B4-BE49-F238E27FC236}">
                      <a16:creationId xmlns:a16="http://schemas.microsoft.com/office/drawing/2014/main" id="{2111BCC2-5F93-4201-8F2E-FED7369CC5AC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直線單箭頭接點 64">
              <a:extLst>
                <a:ext uri="{FF2B5EF4-FFF2-40B4-BE49-F238E27FC236}">
                  <a16:creationId xmlns:a16="http://schemas.microsoft.com/office/drawing/2014/main" id="{E2738B4D-38A5-4497-849B-C9B578BAC7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單箭頭接點 65">
              <a:extLst>
                <a:ext uri="{FF2B5EF4-FFF2-40B4-BE49-F238E27FC236}">
                  <a16:creationId xmlns:a16="http://schemas.microsoft.com/office/drawing/2014/main" id="{7E2030D0-3678-44A1-B94E-6DE06FE6E04C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單箭頭接點 66">
              <a:extLst>
                <a:ext uri="{FF2B5EF4-FFF2-40B4-BE49-F238E27FC236}">
                  <a16:creationId xmlns:a16="http://schemas.microsoft.com/office/drawing/2014/main" id="{59DDC837-51BC-4548-8B0A-AF6A21068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36B99B11-36FA-4F37-8929-E2969C2523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A86D5005-BB7F-4DE5-9809-974B4E34391A}"/>
                  </a:ext>
                </a:extLst>
              </p:cNvPr>
              <p:cNvSpPr txBox="1"/>
              <p:nvPr/>
            </p:nvSpPr>
            <p:spPr>
              <a:xfrm>
                <a:off x="7686200" y="55197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A86D5005-BB7F-4DE5-9809-974B4E343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200" y="5519770"/>
                <a:ext cx="715161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85C8D80B-8F3B-42FC-8047-9321B75D3FBA}"/>
                  </a:ext>
                </a:extLst>
              </p:cNvPr>
              <p:cNvSpPr txBox="1"/>
              <p:nvPr/>
            </p:nvSpPr>
            <p:spPr>
              <a:xfrm>
                <a:off x="5438526" y="55086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85C8D80B-8F3B-42FC-8047-9321B75D3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526" y="5508697"/>
                <a:ext cx="715161" cy="4616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73140B58-6394-4071-864C-3474E566623A}"/>
                  </a:ext>
                </a:extLst>
              </p:cNvPr>
              <p:cNvSpPr txBox="1"/>
              <p:nvPr/>
            </p:nvSpPr>
            <p:spPr>
              <a:xfrm>
                <a:off x="3226271" y="55086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73140B58-6394-4071-864C-3474E5666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271" y="5508697"/>
                <a:ext cx="715161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418D7BC8-7A47-4243-84ED-CF8ED73781AE}"/>
                  </a:ext>
                </a:extLst>
              </p:cNvPr>
              <p:cNvSpPr txBox="1"/>
              <p:nvPr/>
            </p:nvSpPr>
            <p:spPr>
              <a:xfrm>
                <a:off x="933163" y="55012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418D7BC8-7A47-4243-84ED-CF8ED7378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63" y="5501231"/>
                <a:ext cx="715161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矩形 72">
            <a:extLst>
              <a:ext uri="{FF2B5EF4-FFF2-40B4-BE49-F238E27FC236}">
                <a16:creationId xmlns:a16="http://schemas.microsoft.com/office/drawing/2014/main" id="{7E414FF9-88A7-4DE1-B975-00A89C2880E7}"/>
              </a:ext>
            </a:extLst>
          </p:cNvPr>
          <p:cNvSpPr/>
          <p:nvPr/>
        </p:nvSpPr>
        <p:spPr>
          <a:xfrm>
            <a:off x="4964991" y="4244523"/>
            <a:ext cx="515179" cy="7715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276D2515-A2B1-44BD-BEBF-37C502B0BFA0}"/>
              </a:ext>
            </a:extLst>
          </p:cNvPr>
          <p:cNvSpPr txBox="1"/>
          <p:nvPr/>
        </p:nvSpPr>
        <p:spPr>
          <a:xfrm>
            <a:off x="459990" y="6361421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&lt;BOS&gt;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CDA9329-2674-4D25-A501-CD660DD461B5}"/>
              </a:ext>
            </a:extLst>
          </p:cNvPr>
          <p:cNvSpPr txBox="1"/>
          <p:nvPr/>
        </p:nvSpPr>
        <p:spPr>
          <a:xfrm>
            <a:off x="2710124" y="6361421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潮水</a:t>
            </a:r>
          </a:p>
        </p:txBody>
      </p: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95CC5773-35CF-42A3-B121-4550C240DB85}"/>
              </a:ext>
            </a:extLst>
          </p:cNvPr>
          <p:cNvCxnSpPr>
            <a:cxnSpLocks/>
            <a:endCxn id="79" idx="4"/>
          </p:cNvCxnSpPr>
          <p:nvPr/>
        </p:nvCxnSpPr>
        <p:spPr>
          <a:xfrm flipH="1" flipV="1">
            <a:off x="5569898" y="3526513"/>
            <a:ext cx="234539" cy="8100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>
            <a:extLst>
              <a:ext uri="{FF2B5EF4-FFF2-40B4-BE49-F238E27FC236}">
                <a16:creationId xmlns:a16="http://schemas.microsoft.com/office/drawing/2014/main" id="{1CA279FD-3FAE-4197-A576-BB0E645E0196}"/>
              </a:ext>
            </a:extLst>
          </p:cNvPr>
          <p:cNvCxnSpPr>
            <a:cxnSpLocks/>
            <a:endCxn id="78" idx="5"/>
          </p:cNvCxnSpPr>
          <p:nvPr/>
        </p:nvCxnSpPr>
        <p:spPr>
          <a:xfrm flipH="1" flipV="1">
            <a:off x="3335861" y="3491686"/>
            <a:ext cx="1906473" cy="8448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橢圓 77">
            <a:extLst>
              <a:ext uri="{FF2B5EF4-FFF2-40B4-BE49-F238E27FC236}">
                <a16:creationId xmlns:a16="http://schemas.microsoft.com/office/drawing/2014/main" id="{34821406-BDB5-4BEE-BC83-0FD030CA36EB}"/>
              </a:ext>
            </a:extLst>
          </p:cNvPr>
          <p:cNvSpPr/>
          <p:nvPr/>
        </p:nvSpPr>
        <p:spPr>
          <a:xfrm>
            <a:off x="3182221" y="3338046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橢圓 78">
            <a:extLst>
              <a:ext uri="{FF2B5EF4-FFF2-40B4-BE49-F238E27FC236}">
                <a16:creationId xmlns:a16="http://schemas.microsoft.com/office/drawing/2014/main" id="{02D99075-062C-4DB7-85F3-030E65C0F9F9}"/>
              </a:ext>
            </a:extLst>
          </p:cNvPr>
          <p:cNvSpPr/>
          <p:nvPr/>
        </p:nvSpPr>
        <p:spPr>
          <a:xfrm>
            <a:off x="5479898" y="3346513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95EE0D85-B670-4152-9322-14EEC50CC98A}"/>
              </a:ext>
            </a:extLst>
          </p:cNvPr>
          <p:cNvCxnSpPr>
            <a:cxnSpLocks/>
            <a:endCxn id="79" idx="4"/>
          </p:cNvCxnSpPr>
          <p:nvPr/>
        </p:nvCxnSpPr>
        <p:spPr>
          <a:xfrm flipV="1">
            <a:off x="5242334" y="3526513"/>
            <a:ext cx="327564" cy="8100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04235E0A-CA15-4414-91C0-94B418B8E1D9}"/>
              </a:ext>
            </a:extLst>
          </p:cNvPr>
          <p:cNvCxnSpPr>
            <a:cxnSpLocks/>
            <a:endCxn id="78" idx="4"/>
          </p:cNvCxnSpPr>
          <p:nvPr/>
        </p:nvCxnSpPr>
        <p:spPr>
          <a:xfrm flipH="1" flipV="1">
            <a:off x="3272221" y="3518046"/>
            <a:ext cx="256004" cy="8354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0DF60D7D-C6E7-4902-AC16-6BF6A6C3F7F8}"/>
                  </a:ext>
                </a:extLst>
              </p:cNvPr>
              <p:cNvSpPr txBox="1"/>
              <p:nvPr/>
            </p:nvSpPr>
            <p:spPr>
              <a:xfrm>
                <a:off x="3106137" y="2919585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0DF60D7D-C6E7-4902-AC16-6BF6A6C3F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137" y="2919585"/>
                <a:ext cx="572208" cy="385555"/>
              </a:xfrm>
              <a:prstGeom prst="rect">
                <a:avLst/>
              </a:prstGeom>
              <a:blipFill>
                <a:blip r:embed="rId23"/>
                <a:stretch>
                  <a:fillRect l="-7527" t="-15873" r="-25806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35128F54-B348-4BC4-A847-23CBECE101BA}"/>
                  </a:ext>
                </a:extLst>
              </p:cNvPr>
              <p:cNvSpPr txBox="1"/>
              <p:nvPr/>
            </p:nvSpPr>
            <p:spPr>
              <a:xfrm>
                <a:off x="5378735" y="2919585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3,3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35128F54-B348-4BC4-A847-23CBECE10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735" y="2919585"/>
                <a:ext cx="572208" cy="385555"/>
              </a:xfrm>
              <a:prstGeom prst="rect">
                <a:avLst/>
              </a:prstGeom>
              <a:blipFill>
                <a:blip r:embed="rId24"/>
                <a:stretch>
                  <a:fillRect l="-6383" t="-15873" r="-2553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群組 83">
            <a:extLst>
              <a:ext uri="{FF2B5EF4-FFF2-40B4-BE49-F238E27FC236}">
                <a16:creationId xmlns:a16="http://schemas.microsoft.com/office/drawing/2014/main" id="{D101D0BB-250C-4CBE-B0A8-643E12DA88D1}"/>
              </a:ext>
            </a:extLst>
          </p:cNvPr>
          <p:cNvGrpSpPr/>
          <p:nvPr/>
        </p:nvGrpSpPr>
        <p:grpSpPr>
          <a:xfrm>
            <a:off x="5465278" y="2180697"/>
            <a:ext cx="715161" cy="605813"/>
            <a:chOff x="635402" y="1337615"/>
            <a:chExt cx="715161" cy="60581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B1DD406D-EDF5-4F56-9B78-CC77BD25D36D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49423E49-A3F3-4665-9D95-F9DB6BB35698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49423E49-A3F3-4665-9D95-F9DB6BB356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CA95C29B-A8FB-4FE4-AABB-D4B658CBA961}"/>
              </a:ext>
            </a:extLst>
          </p:cNvPr>
          <p:cNvCxnSpPr>
            <a:cxnSpLocks/>
            <a:endCxn id="89" idx="2"/>
          </p:cNvCxnSpPr>
          <p:nvPr/>
        </p:nvCxnSpPr>
        <p:spPr>
          <a:xfrm flipH="1" flipV="1">
            <a:off x="4100373" y="3607808"/>
            <a:ext cx="230" cy="7456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E9B9AF86-F1E0-47D6-A181-15E01A34BAC9}"/>
              </a:ext>
            </a:extLst>
          </p:cNvPr>
          <p:cNvGrpSpPr/>
          <p:nvPr/>
        </p:nvGrpSpPr>
        <p:grpSpPr>
          <a:xfrm>
            <a:off x="3951181" y="3297795"/>
            <a:ext cx="298383" cy="310013"/>
            <a:chOff x="-105878" y="1740168"/>
            <a:chExt cx="461666" cy="461665"/>
          </a:xfrm>
        </p:grpSpPr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66BFDE00-70B6-483A-AD1D-B4A9194FDF8F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0" name="群組 89">
              <a:extLst>
                <a:ext uri="{FF2B5EF4-FFF2-40B4-BE49-F238E27FC236}">
                  <a16:creationId xmlns:a16="http://schemas.microsoft.com/office/drawing/2014/main" id="{DBFDCE17-D520-4606-A733-9C1D8FDE35F4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C6BF7F5D-DC54-48CD-A339-FBC15950FE7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CF597AEF-BBD6-4C90-93BA-C20C179C3CC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3" name="直線單箭頭接點 92">
            <a:extLst>
              <a:ext uri="{FF2B5EF4-FFF2-40B4-BE49-F238E27FC236}">
                <a16:creationId xmlns:a16="http://schemas.microsoft.com/office/drawing/2014/main" id="{8A770F34-3D7C-4956-B071-E882F9A95388}"/>
              </a:ext>
            </a:extLst>
          </p:cNvPr>
          <p:cNvCxnSpPr>
            <a:cxnSpLocks/>
            <a:endCxn id="95" idx="2"/>
          </p:cNvCxnSpPr>
          <p:nvPr/>
        </p:nvCxnSpPr>
        <p:spPr>
          <a:xfrm flipH="1" flipV="1">
            <a:off x="6362952" y="3615386"/>
            <a:ext cx="13863" cy="72116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群組 93">
            <a:extLst>
              <a:ext uri="{FF2B5EF4-FFF2-40B4-BE49-F238E27FC236}">
                <a16:creationId xmlns:a16="http://schemas.microsoft.com/office/drawing/2014/main" id="{26AC8843-B210-4EF0-AF2A-6E185A91B16E}"/>
              </a:ext>
            </a:extLst>
          </p:cNvPr>
          <p:cNvGrpSpPr/>
          <p:nvPr/>
        </p:nvGrpSpPr>
        <p:grpSpPr>
          <a:xfrm>
            <a:off x="6213760" y="3305373"/>
            <a:ext cx="298383" cy="310013"/>
            <a:chOff x="-105878" y="1740168"/>
            <a:chExt cx="461666" cy="461665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8029292D-EB00-450D-9FEA-8C7839B91F8A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6" name="群組 95">
              <a:extLst>
                <a:ext uri="{FF2B5EF4-FFF2-40B4-BE49-F238E27FC236}">
                  <a16:creationId xmlns:a16="http://schemas.microsoft.com/office/drawing/2014/main" id="{103F8059-80CF-496F-BF4C-26DB5F310CC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97" name="直線接點 96">
                <a:extLst>
                  <a:ext uri="{FF2B5EF4-FFF2-40B4-BE49-F238E27FC236}">
                    <a16:creationId xmlns:a16="http://schemas.microsoft.com/office/drawing/2014/main" id="{0C9CFBC3-A78C-4B1F-9CD8-496738ABE5C9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97">
                <a:extLst>
                  <a:ext uri="{FF2B5EF4-FFF2-40B4-BE49-F238E27FC236}">
                    <a16:creationId xmlns:a16="http://schemas.microsoft.com/office/drawing/2014/main" id="{9298113B-9FC3-46D9-80B9-0E6E840E856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9" name="直線單箭頭接點 98">
            <a:extLst>
              <a:ext uri="{FF2B5EF4-FFF2-40B4-BE49-F238E27FC236}">
                <a16:creationId xmlns:a16="http://schemas.microsoft.com/office/drawing/2014/main" id="{1E605275-E0BD-4148-B138-CDB3DA779DC1}"/>
              </a:ext>
            </a:extLst>
          </p:cNvPr>
          <p:cNvCxnSpPr>
            <a:cxnSpLocks/>
          </p:cNvCxnSpPr>
          <p:nvPr/>
        </p:nvCxnSpPr>
        <p:spPr>
          <a:xfrm flipH="1" flipV="1">
            <a:off x="4100372" y="2483603"/>
            <a:ext cx="0" cy="79261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單箭頭接點 99">
            <a:extLst>
              <a:ext uri="{FF2B5EF4-FFF2-40B4-BE49-F238E27FC236}">
                <a16:creationId xmlns:a16="http://schemas.microsoft.com/office/drawing/2014/main" id="{04465711-EC22-45DA-ACAB-426B3001976F}"/>
              </a:ext>
            </a:extLst>
          </p:cNvPr>
          <p:cNvCxnSpPr>
            <a:cxnSpLocks/>
          </p:cNvCxnSpPr>
          <p:nvPr/>
        </p:nvCxnSpPr>
        <p:spPr>
          <a:xfrm flipV="1">
            <a:off x="6362847" y="2468346"/>
            <a:ext cx="0" cy="847492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100">
            <a:extLst>
              <a:ext uri="{FF2B5EF4-FFF2-40B4-BE49-F238E27FC236}">
                <a16:creationId xmlns:a16="http://schemas.microsoft.com/office/drawing/2014/main" id="{96C7B142-1D8F-4B09-A378-CA243180AA4F}"/>
              </a:ext>
            </a:extLst>
          </p:cNvPr>
          <p:cNvCxnSpPr>
            <a:cxnSpLocks/>
            <a:endCxn id="89" idx="1"/>
          </p:cNvCxnSpPr>
          <p:nvPr/>
        </p:nvCxnSpPr>
        <p:spPr>
          <a:xfrm>
            <a:off x="3394544" y="3440039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單箭頭接點 101">
            <a:extLst>
              <a:ext uri="{FF2B5EF4-FFF2-40B4-BE49-F238E27FC236}">
                <a16:creationId xmlns:a16="http://schemas.microsoft.com/office/drawing/2014/main" id="{3F3B5D6A-1772-43DF-9089-B99817BE418D}"/>
              </a:ext>
            </a:extLst>
          </p:cNvPr>
          <p:cNvCxnSpPr>
            <a:cxnSpLocks/>
          </p:cNvCxnSpPr>
          <p:nvPr/>
        </p:nvCxnSpPr>
        <p:spPr>
          <a:xfrm>
            <a:off x="5688234" y="3458381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B5BFBE6F-EDC1-4368-B796-CE12FE46248F}"/>
              </a:ext>
            </a:extLst>
          </p:cNvPr>
          <p:cNvCxnSpPr>
            <a:cxnSpLocks/>
          </p:cNvCxnSpPr>
          <p:nvPr/>
        </p:nvCxnSpPr>
        <p:spPr>
          <a:xfrm>
            <a:off x="4100373" y="2468346"/>
            <a:ext cx="1384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0AC8F132-6B86-41E4-AFB5-DB9FCEA0487B}"/>
              </a:ext>
            </a:extLst>
          </p:cNvPr>
          <p:cNvSpPr txBox="1"/>
          <p:nvPr/>
        </p:nvSpPr>
        <p:spPr>
          <a:xfrm>
            <a:off x="4795605" y="1462402"/>
            <a:ext cx="2245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Many Layers …</a:t>
            </a:r>
            <a:endParaRPr lang="zh-TW" altLang="en-US" sz="2400" dirty="0"/>
          </a:p>
        </p:txBody>
      </p:sp>
      <p:cxnSp>
        <p:nvCxnSpPr>
          <p:cNvPr id="105" name="直線單箭頭接點 104">
            <a:extLst>
              <a:ext uri="{FF2B5EF4-FFF2-40B4-BE49-F238E27FC236}">
                <a16:creationId xmlns:a16="http://schemas.microsoft.com/office/drawing/2014/main" id="{60EE0EFC-FFB3-4292-98A7-361D29738066}"/>
              </a:ext>
            </a:extLst>
          </p:cNvPr>
          <p:cNvCxnSpPr>
            <a:cxnSpLocks/>
          </p:cNvCxnSpPr>
          <p:nvPr/>
        </p:nvCxnSpPr>
        <p:spPr>
          <a:xfrm flipV="1">
            <a:off x="5801909" y="1882772"/>
            <a:ext cx="0" cy="2877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>
            <a:extLst>
              <a:ext uri="{FF2B5EF4-FFF2-40B4-BE49-F238E27FC236}">
                <a16:creationId xmlns:a16="http://schemas.microsoft.com/office/drawing/2014/main" id="{27BD6FE8-A91D-470C-B94B-58B18122B2FE}"/>
              </a:ext>
            </a:extLst>
          </p:cNvPr>
          <p:cNvCxnSpPr>
            <a:cxnSpLocks/>
          </p:cNvCxnSpPr>
          <p:nvPr/>
        </p:nvCxnSpPr>
        <p:spPr>
          <a:xfrm flipV="1">
            <a:off x="5793898" y="1288039"/>
            <a:ext cx="0" cy="2877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78593491-5EB0-46D7-89FC-162E36F12E14}"/>
              </a:ext>
            </a:extLst>
          </p:cNvPr>
          <p:cNvSpPr txBox="1"/>
          <p:nvPr/>
        </p:nvSpPr>
        <p:spPr>
          <a:xfrm>
            <a:off x="4983394" y="781668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</a:p>
        </p:txBody>
      </p: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CD7FCCDB-FCD0-40B7-9236-D7EEBF1B961A}"/>
              </a:ext>
            </a:extLst>
          </p:cNvPr>
          <p:cNvCxnSpPr>
            <a:cxnSpLocks/>
          </p:cNvCxnSpPr>
          <p:nvPr/>
        </p:nvCxnSpPr>
        <p:spPr>
          <a:xfrm flipH="1">
            <a:off x="6028138" y="2491051"/>
            <a:ext cx="34001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38C9157A-4BDD-48C7-84BA-791BE2C89210}"/>
              </a:ext>
            </a:extLst>
          </p:cNvPr>
          <p:cNvSpPr txBox="1"/>
          <p:nvPr/>
        </p:nvSpPr>
        <p:spPr>
          <a:xfrm>
            <a:off x="4959428" y="6353329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cxnSp>
        <p:nvCxnSpPr>
          <p:cNvPr id="107" name="直線單箭頭接點 106">
            <a:extLst>
              <a:ext uri="{FF2B5EF4-FFF2-40B4-BE49-F238E27FC236}">
                <a16:creationId xmlns:a16="http://schemas.microsoft.com/office/drawing/2014/main" id="{63CBFE0E-25AB-44C3-8884-3EB6595814F6}"/>
              </a:ext>
            </a:extLst>
          </p:cNvPr>
          <p:cNvCxnSpPr>
            <a:cxnSpLocks/>
            <a:stCxn id="52" idx="0"/>
            <a:endCxn id="108" idx="5"/>
          </p:cNvCxnSpPr>
          <p:nvPr/>
        </p:nvCxnSpPr>
        <p:spPr>
          <a:xfrm flipH="1" flipV="1">
            <a:off x="1030118" y="3530403"/>
            <a:ext cx="4176974" cy="8179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橢圓 107">
            <a:extLst>
              <a:ext uri="{FF2B5EF4-FFF2-40B4-BE49-F238E27FC236}">
                <a16:creationId xmlns:a16="http://schemas.microsoft.com/office/drawing/2014/main" id="{2F6277B3-211F-4C81-B135-6E8605AEEAA7}"/>
              </a:ext>
            </a:extLst>
          </p:cNvPr>
          <p:cNvSpPr/>
          <p:nvPr/>
        </p:nvSpPr>
        <p:spPr>
          <a:xfrm>
            <a:off x="876478" y="3376763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8F978619-64D6-4018-9B33-FD33CB411CE5}"/>
              </a:ext>
            </a:extLst>
          </p:cNvPr>
          <p:cNvCxnSpPr>
            <a:cxnSpLocks/>
            <a:endCxn id="108" idx="4"/>
          </p:cNvCxnSpPr>
          <p:nvPr/>
        </p:nvCxnSpPr>
        <p:spPr>
          <a:xfrm flipH="1" flipV="1">
            <a:off x="966478" y="3556763"/>
            <a:ext cx="256004" cy="8354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文字方塊 111">
                <a:extLst>
                  <a:ext uri="{FF2B5EF4-FFF2-40B4-BE49-F238E27FC236}">
                    <a16:creationId xmlns:a16="http://schemas.microsoft.com/office/drawing/2014/main" id="{C4BA8662-6C79-48C5-BE07-4CF8D5A1C23C}"/>
                  </a:ext>
                </a:extLst>
              </p:cNvPr>
              <p:cNvSpPr txBox="1"/>
              <p:nvPr/>
            </p:nvSpPr>
            <p:spPr>
              <a:xfrm>
                <a:off x="800394" y="2958302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2" name="文字方塊 111">
                <a:extLst>
                  <a:ext uri="{FF2B5EF4-FFF2-40B4-BE49-F238E27FC236}">
                    <a16:creationId xmlns:a16="http://schemas.microsoft.com/office/drawing/2014/main" id="{C4BA8662-6C79-48C5-BE07-4CF8D5A1C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394" y="2958302"/>
                <a:ext cx="572208" cy="385555"/>
              </a:xfrm>
              <a:prstGeom prst="rect">
                <a:avLst/>
              </a:prstGeom>
              <a:blipFill>
                <a:blip r:embed="rId26"/>
                <a:stretch>
                  <a:fillRect l="-6383" t="-14063" r="-25532" b="-93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直線單箭頭接點 112">
            <a:extLst>
              <a:ext uri="{FF2B5EF4-FFF2-40B4-BE49-F238E27FC236}">
                <a16:creationId xmlns:a16="http://schemas.microsoft.com/office/drawing/2014/main" id="{31AAAD63-A1D9-49E1-9DAD-2A73DA031C89}"/>
              </a:ext>
            </a:extLst>
          </p:cNvPr>
          <p:cNvCxnSpPr>
            <a:cxnSpLocks/>
            <a:endCxn id="115" idx="2"/>
          </p:cNvCxnSpPr>
          <p:nvPr/>
        </p:nvCxnSpPr>
        <p:spPr>
          <a:xfrm flipH="1" flipV="1">
            <a:off x="1794630" y="3646525"/>
            <a:ext cx="230" cy="7456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65C0BC54-D23C-481F-A860-A9E0FE450BBE}"/>
              </a:ext>
            </a:extLst>
          </p:cNvPr>
          <p:cNvGrpSpPr/>
          <p:nvPr/>
        </p:nvGrpSpPr>
        <p:grpSpPr>
          <a:xfrm>
            <a:off x="1645438" y="3336512"/>
            <a:ext cx="298383" cy="310013"/>
            <a:chOff x="-105878" y="1740168"/>
            <a:chExt cx="461666" cy="461665"/>
          </a:xfrm>
        </p:grpSpPr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8864977F-0C9B-41C1-8885-ABC1AB5EB254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16" name="群組 115">
              <a:extLst>
                <a:ext uri="{FF2B5EF4-FFF2-40B4-BE49-F238E27FC236}">
                  <a16:creationId xmlns:a16="http://schemas.microsoft.com/office/drawing/2014/main" id="{93E23745-FC81-45FE-8FA8-5D33F6F4B602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17" name="直線接點 116">
                <a:extLst>
                  <a:ext uri="{FF2B5EF4-FFF2-40B4-BE49-F238E27FC236}">
                    <a16:creationId xmlns:a16="http://schemas.microsoft.com/office/drawing/2014/main" id="{1ECBB800-7C1A-4431-90CE-3E066AFDC807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線接點 117">
                <a:extLst>
                  <a:ext uri="{FF2B5EF4-FFF2-40B4-BE49-F238E27FC236}">
                    <a16:creationId xmlns:a16="http://schemas.microsoft.com/office/drawing/2014/main" id="{51E6EF6C-3589-4A0F-A1E7-5ED6EF865EB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9" name="直線單箭頭接點 118">
            <a:extLst>
              <a:ext uri="{FF2B5EF4-FFF2-40B4-BE49-F238E27FC236}">
                <a16:creationId xmlns:a16="http://schemas.microsoft.com/office/drawing/2014/main" id="{262C0693-3E14-42C1-B196-D86453CD07B0}"/>
              </a:ext>
            </a:extLst>
          </p:cNvPr>
          <p:cNvCxnSpPr>
            <a:cxnSpLocks/>
          </p:cNvCxnSpPr>
          <p:nvPr/>
        </p:nvCxnSpPr>
        <p:spPr>
          <a:xfrm flipH="1" flipV="1">
            <a:off x="1794629" y="2522320"/>
            <a:ext cx="0" cy="79261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C59B9374-B0AF-491A-BFD9-644B103D0831}"/>
              </a:ext>
            </a:extLst>
          </p:cNvPr>
          <p:cNvCxnSpPr>
            <a:cxnSpLocks/>
            <a:endCxn id="115" idx="1"/>
          </p:cNvCxnSpPr>
          <p:nvPr/>
        </p:nvCxnSpPr>
        <p:spPr>
          <a:xfrm>
            <a:off x="1088801" y="3478756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714CA007-309C-47ED-9D4B-46702CE030A6}"/>
              </a:ext>
            </a:extLst>
          </p:cNvPr>
          <p:cNvCxnSpPr>
            <a:cxnSpLocks/>
          </p:cNvCxnSpPr>
          <p:nvPr/>
        </p:nvCxnSpPr>
        <p:spPr>
          <a:xfrm flipV="1">
            <a:off x="1794629" y="2468346"/>
            <a:ext cx="2302828" cy="22705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文字方塊 121">
            <a:extLst>
              <a:ext uri="{FF2B5EF4-FFF2-40B4-BE49-F238E27FC236}">
                <a16:creationId xmlns:a16="http://schemas.microsoft.com/office/drawing/2014/main" id="{E5E82EAC-F9BB-4A9C-8E69-CD4EFA61CA69}"/>
              </a:ext>
            </a:extLst>
          </p:cNvPr>
          <p:cNvSpPr txBox="1"/>
          <p:nvPr/>
        </p:nvSpPr>
        <p:spPr>
          <a:xfrm>
            <a:off x="7199279" y="6383715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CF3B4A5D-2BE4-7049-B192-D298E5C760B0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5" name="Slide Number Placeholder 3">
            <a:extLst>
              <a:ext uri="{FF2B5EF4-FFF2-40B4-BE49-F238E27FC236}">
                <a16:creationId xmlns:a16="http://schemas.microsoft.com/office/drawing/2014/main" id="{0660CD86-138B-B94E-B387-991A62AD6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763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8" grpId="0" animBg="1"/>
      <p:bldP spid="79" grpId="0" animBg="1"/>
      <p:bldP spid="82" grpId="0"/>
      <p:bldP spid="83" grpId="0"/>
      <p:bldP spid="108" grpId="0" animBg="1"/>
      <p:bldP spid="1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>
            <a:extLst>
              <a:ext uri="{FF2B5EF4-FFF2-40B4-BE49-F238E27FC236}">
                <a16:creationId xmlns:a16="http://schemas.microsoft.com/office/drawing/2014/main" id="{7A9746D2-910E-403C-8124-32EA4BED377D}"/>
              </a:ext>
            </a:extLst>
          </p:cNvPr>
          <p:cNvGrpSpPr/>
          <p:nvPr/>
        </p:nvGrpSpPr>
        <p:grpSpPr>
          <a:xfrm>
            <a:off x="3317570" y="809619"/>
            <a:ext cx="5649230" cy="2871225"/>
            <a:chOff x="3471515" y="1825625"/>
            <a:chExt cx="5184805" cy="2583815"/>
          </a:xfrm>
        </p:grpSpPr>
        <p:pic>
          <p:nvPicPr>
            <p:cNvPr id="4" name="Google Shape;266;p35">
              <a:extLst>
                <a:ext uri="{FF2B5EF4-FFF2-40B4-BE49-F238E27FC236}">
                  <a16:creationId xmlns:a16="http://schemas.microsoft.com/office/drawing/2014/main" id="{5BA2BBCE-AB96-474C-9EDA-E1D128974D65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53581" y="1825625"/>
              <a:ext cx="3702739" cy="258381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878C67A9-479B-43D8-A2A4-E54FBB5D8841}"/>
                </a:ext>
              </a:extLst>
            </p:cNvPr>
            <p:cNvGrpSpPr/>
            <p:nvPr/>
          </p:nvGrpSpPr>
          <p:grpSpPr>
            <a:xfrm>
              <a:off x="3471515" y="3386965"/>
              <a:ext cx="1431476" cy="1022475"/>
              <a:chOff x="7336863" y="233785"/>
              <a:chExt cx="1431476" cy="1022475"/>
            </a:xfrm>
          </p:grpSpPr>
          <p:pic>
            <p:nvPicPr>
              <p:cNvPr id="5" name="Google Shape;258;p34">
                <a:extLst>
                  <a:ext uri="{FF2B5EF4-FFF2-40B4-BE49-F238E27FC236}">
                    <a16:creationId xmlns:a16="http://schemas.microsoft.com/office/drawing/2014/main" id="{99215471-231F-42DD-B340-2F1F267DEFF0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336863" y="233785"/>
                <a:ext cx="1431476" cy="10224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Google Shape;259;p34">
                <a:extLst>
                  <a:ext uri="{FF2B5EF4-FFF2-40B4-BE49-F238E27FC236}">
                    <a16:creationId xmlns:a16="http://schemas.microsoft.com/office/drawing/2014/main" id="{E3EFE2D1-25DC-4576-ACA0-6FA29AD30BFF}"/>
                  </a:ext>
                </a:extLst>
              </p:cNvPr>
              <p:cNvSpPr txBox="1"/>
              <p:nvPr/>
            </p:nvSpPr>
            <p:spPr>
              <a:xfrm>
                <a:off x="7422065" y="540172"/>
                <a:ext cx="1309500" cy="70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800" b="1">
                    <a:solidFill>
                      <a:srgbClr val="FFFFFF"/>
                    </a:solidFill>
                  </a:rPr>
                  <a:t>CoQA</a:t>
                </a:r>
                <a:endParaRPr sz="1800" b="1">
                  <a:solidFill>
                    <a:srgbClr val="FFFFFF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C06C3258-C681-4A41-A461-B378981AE575}"/>
                  </a:ext>
                </a:extLst>
              </p:cNvPr>
              <p:cNvSpPr txBox="1"/>
              <p:nvPr/>
            </p:nvSpPr>
            <p:spPr>
              <a:xfrm>
                <a:off x="930790" y="1445663"/>
                <a:ext cx="25780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altLang="zh-TW" sz="2400" dirty="0"/>
                  <a:t>,</a:t>
                </a:r>
              </a:p>
              <a:p>
                <a:r>
                  <a:rPr lang="en-US" altLang="zh-TW" sz="2400" dirty="0"/>
                  <a:t>”Q:”,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altLang="zh-TW" sz="2400" dirty="0"/>
                  <a:t>, “A:”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C06C3258-C681-4A41-A461-B378981AE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790" y="1445663"/>
                <a:ext cx="2578062" cy="1200329"/>
              </a:xfrm>
              <a:prstGeom prst="rect">
                <a:avLst/>
              </a:prstGeom>
              <a:blipFill>
                <a:blip r:embed="rId5"/>
                <a:stretch>
                  <a:fillRect l="-3783" t="-4061" r="-2600" b="-106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>
            <a:extLst>
              <a:ext uri="{FF2B5EF4-FFF2-40B4-BE49-F238E27FC236}">
                <a16:creationId xmlns:a16="http://schemas.microsoft.com/office/drawing/2014/main" id="{D898ADDE-3754-467C-ACD9-48B79F0C4B23}"/>
              </a:ext>
            </a:extLst>
          </p:cNvPr>
          <p:cNvSpPr/>
          <p:nvPr/>
        </p:nvSpPr>
        <p:spPr>
          <a:xfrm>
            <a:off x="182541" y="63442"/>
            <a:ext cx="3504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/>
              <a:t>Zero-shot Learning?</a:t>
            </a:r>
            <a:endParaRPr lang="zh-TW" altLang="en-US" sz="32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F6487E1-237E-4FEC-BD09-DCCF09BE95D5}"/>
              </a:ext>
            </a:extLst>
          </p:cNvPr>
          <p:cNvSpPr/>
          <p:nvPr/>
        </p:nvSpPr>
        <p:spPr>
          <a:xfrm>
            <a:off x="628650" y="648217"/>
            <a:ext cx="3639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b="1" i="1" dirty="0"/>
              <a:t>Reading Comprehension </a:t>
            </a:r>
            <a:endParaRPr lang="zh-TW" altLang="en-US" sz="2400" b="1" i="1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44A8062-B5C5-45B1-9A3F-6CA871DEACDD}"/>
              </a:ext>
            </a:extLst>
          </p:cNvPr>
          <p:cNvSpPr/>
          <p:nvPr/>
        </p:nvSpPr>
        <p:spPr>
          <a:xfrm>
            <a:off x="628650" y="4000165"/>
            <a:ext cx="2403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b="1" i="1" dirty="0"/>
              <a:t>Summarization</a:t>
            </a:r>
            <a:endParaRPr lang="zh-TW" altLang="en-US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DCD4324E-74ED-4C36-803D-50CC726E6239}"/>
                  </a:ext>
                </a:extLst>
              </p:cNvPr>
              <p:cNvSpPr txBox="1"/>
              <p:nvPr/>
            </p:nvSpPr>
            <p:spPr>
              <a:xfrm>
                <a:off x="3317570" y="3992948"/>
                <a:ext cx="48151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altLang="zh-TW" sz="2400" dirty="0"/>
                  <a:t>,”TL;DR:”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DCD4324E-74ED-4C36-803D-50CC726E6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570" y="3992948"/>
                <a:ext cx="4815150" cy="461665"/>
              </a:xfrm>
              <a:prstGeom prst="rect">
                <a:avLst/>
              </a:prstGeom>
              <a:blipFill>
                <a:blip r:embed="rId6"/>
                <a:stretch>
                  <a:fillRect l="-380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>
            <a:extLst>
              <a:ext uri="{FF2B5EF4-FFF2-40B4-BE49-F238E27FC236}">
                <a16:creationId xmlns:a16="http://schemas.microsoft.com/office/drawing/2014/main" id="{B676F020-A3B7-4E84-8FA2-2325C6701352}"/>
              </a:ext>
            </a:extLst>
          </p:cNvPr>
          <p:cNvSpPr/>
          <p:nvPr/>
        </p:nvSpPr>
        <p:spPr>
          <a:xfrm>
            <a:off x="628650" y="4873715"/>
            <a:ext cx="1982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b="1" i="1" dirty="0"/>
              <a:t>Translation </a:t>
            </a:r>
            <a:endParaRPr lang="zh-TW" altLang="en-US" sz="2400" b="1" i="1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58FD8E8-D6C1-45B5-AC83-581D5F88C81E}"/>
              </a:ext>
            </a:extLst>
          </p:cNvPr>
          <p:cNvSpPr txBox="1"/>
          <p:nvPr/>
        </p:nvSpPr>
        <p:spPr>
          <a:xfrm>
            <a:off x="3235945" y="4927130"/>
            <a:ext cx="24892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English sentence 1</a:t>
            </a:r>
            <a:endParaRPr lang="zh-TW" altLang="en-US" sz="24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0CD0921-0E6B-448A-B6AB-F3C7881409A7}"/>
              </a:ext>
            </a:extLst>
          </p:cNvPr>
          <p:cNvSpPr txBox="1"/>
          <p:nvPr/>
        </p:nvSpPr>
        <p:spPr>
          <a:xfrm>
            <a:off x="5857841" y="4927130"/>
            <a:ext cx="31642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=</a:t>
            </a:r>
            <a:endParaRPr lang="zh-TW" altLang="en-US" sz="24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A8640AF-ED4B-48B6-B300-57AAACACC40D}"/>
              </a:ext>
            </a:extLst>
          </p:cNvPr>
          <p:cNvSpPr txBox="1"/>
          <p:nvPr/>
        </p:nvSpPr>
        <p:spPr>
          <a:xfrm>
            <a:off x="6286642" y="4927130"/>
            <a:ext cx="24892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French sentence 1</a:t>
            </a:r>
            <a:endParaRPr lang="zh-TW" altLang="en-US" sz="24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F8E9967-EA51-4AFD-8ADB-EE85BC708D9E}"/>
              </a:ext>
            </a:extLst>
          </p:cNvPr>
          <p:cNvSpPr txBox="1"/>
          <p:nvPr/>
        </p:nvSpPr>
        <p:spPr>
          <a:xfrm>
            <a:off x="3235945" y="5550197"/>
            <a:ext cx="24892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English sentence 2</a:t>
            </a:r>
            <a:endParaRPr lang="zh-TW" altLang="en-US" sz="24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62FEA86-1DCE-4F26-B3D2-262F0C9B9A0B}"/>
              </a:ext>
            </a:extLst>
          </p:cNvPr>
          <p:cNvSpPr txBox="1"/>
          <p:nvPr/>
        </p:nvSpPr>
        <p:spPr>
          <a:xfrm>
            <a:off x="5857841" y="5550197"/>
            <a:ext cx="31642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=</a:t>
            </a:r>
            <a:endParaRPr lang="zh-TW" altLang="en-US" sz="2400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4E1A403-B5EC-4A49-A4F4-54DFAAAA0EF0}"/>
              </a:ext>
            </a:extLst>
          </p:cNvPr>
          <p:cNvSpPr txBox="1"/>
          <p:nvPr/>
        </p:nvSpPr>
        <p:spPr>
          <a:xfrm>
            <a:off x="6286642" y="5550197"/>
            <a:ext cx="24892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French sentence 2</a:t>
            </a:r>
            <a:endParaRPr lang="zh-TW" altLang="en-US" sz="24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EE190A6-2280-46AB-9172-C2D215478490}"/>
              </a:ext>
            </a:extLst>
          </p:cNvPr>
          <p:cNvSpPr txBox="1"/>
          <p:nvPr/>
        </p:nvSpPr>
        <p:spPr>
          <a:xfrm>
            <a:off x="3235945" y="6173264"/>
            <a:ext cx="24892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English sentence 3</a:t>
            </a:r>
            <a:endParaRPr lang="zh-TW" altLang="en-US" sz="2400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74FF743A-651E-4888-9EF8-8205579E4D74}"/>
              </a:ext>
            </a:extLst>
          </p:cNvPr>
          <p:cNvSpPr txBox="1"/>
          <p:nvPr/>
        </p:nvSpPr>
        <p:spPr>
          <a:xfrm>
            <a:off x="5857841" y="6173264"/>
            <a:ext cx="31642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=</a:t>
            </a:r>
            <a:endParaRPr lang="zh-TW" altLang="en-US" sz="2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725A88-61E1-D944-945E-E82B77E3E36E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999E6E21-C057-E54C-9F30-10F2F4395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24417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EF9C71-06F2-4419-9449-AA94EC63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Visualization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993F3E-CAFB-448B-9A66-C649064A8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3C83571-109A-4BDC-97E1-56F8717CB62E}"/>
              </a:ext>
            </a:extLst>
          </p:cNvPr>
          <p:cNvSpPr/>
          <p:nvPr/>
        </p:nvSpPr>
        <p:spPr>
          <a:xfrm>
            <a:off x="4958824" y="214345"/>
            <a:ext cx="3459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https://arxiv.org/abs/1904.02679</a:t>
            </a:r>
          </a:p>
          <a:p>
            <a:r>
              <a:rPr lang="en-US" altLang="zh-TW" dirty="0"/>
              <a:t>(The results below are from GPT-2)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76D2B51-DA69-4F49-ABC9-2CA8FACF8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451" y="876521"/>
            <a:ext cx="3653899" cy="579645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C1ABDBE-716D-4C8C-9214-9DC03C513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88" y="1888233"/>
            <a:ext cx="4661914" cy="42510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49C772-6E10-C14B-AC6A-0F986D7DDEB2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E954F8A-69C9-F94F-95A6-8DB886CB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79312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B645B-5650-7F47-93F7-BDD638341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350"/>
            <a:ext cx="8496300" cy="503238"/>
          </a:xfrm>
        </p:spPr>
        <p:txBody>
          <a:bodyPr/>
          <a:lstStyle/>
          <a:p>
            <a:r>
              <a:rPr lang="en-US" altLang="zh-TW" dirty="0"/>
              <a:t>BERT as a Markov Random Field Language Model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101F3-E70F-F44B-805E-419F1411D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that </a:t>
            </a:r>
            <a:r>
              <a:rPr lang="en-US" dirty="0">
                <a:solidFill>
                  <a:srgbClr val="0B05FF"/>
                </a:solidFill>
              </a:rPr>
              <a:t>BERT</a:t>
            </a:r>
            <a:r>
              <a:rPr lang="en-US" dirty="0"/>
              <a:t> (Devlin et al., 2018) </a:t>
            </a:r>
            <a:br>
              <a:rPr lang="en-US" dirty="0"/>
            </a:br>
            <a:r>
              <a:rPr lang="en-US" dirty="0"/>
              <a:t>is a </a:t>
            </a:r>
            <a:r>
              <a:rPr lang="en-US" dirty="0">
                <a:solidFill>
                  <a:srgbClr val="0B05FF"/>
                </a:solidFill>
              </a:rPr>
              <a:t>Markov random field language model</a:t>
            </a:r>
          </a:p>
          <a:p>
            <a:r>
              <a:rPr lang="en-US" dirty="0"/>
              <a:t>Gives way to a natural procedure </a:t>
            </a:r>
            <a:br>
              <a:rPr lang="en-US" dirty="0"/>
            </a:br>
            <a:r>
              <a:rPr lang="en-US" dirty="0"/>
              <a:t>to sample sentences from BERT</a:t>
            </a:r>
          </a:p>
          <a:p>
            <a:pPr lvl="1"/>
            <a:r>
              <a:rPr lang="en-US" dirty="0"/>
              <a:t>Can produce high quality, fluent generations</a:t>
            </a:r>
          </a:p>
          <a:p>
            <a:pPr lvl="1"/>
            <a:r>
              <a:rPr lang="en-US" dirty="0"/>
              <a:t>Generates sentences that are more diverse </a:t>
            </a:r>
            <a:br>
              <a:rPr lang="en-US" dirty="0"/>
            </a:br>
            <a:r>
              <a:rPr lang="en-US" dirty="0"/>
              <a:t>but of slightly worse quality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DFCE3-5930-A240-A834-F62DD6E6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1BCA3B-05EB-804F-8FFC-3806684DD249}"/>
              </a:ext>
            </a:extLst>
          </p:cNvPr>
          <p:cNvSpPr/>
          <p:nvPr/>
        </p:nvSpPr>
        <p:spPr>
          <a:xfrm>
            <a:off x="2483768" y="5658931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B05FF"/>
                </a:solidFill>
              </a:rPr>
              <a:t>Alex Wang, Kyunghyun Cho. BERT has a Mouth, and It Must Speak: BERT as a Markov Random Field Language Model. </a:t>
            </a:r>
            <a:r>
              <a:rPr lang="en-US" sz="1100" dirty="0">
                <a:solidFill>
                  <a:srgbClr val="0B05FF"/>
                </a:solidFill>
              </a:rPr>
              <a:t>Volume:</a:t>
            </a:r>
          </a:p>
          <a:p>
            <a:r>
              <a:rPr lang="en-US" sz="1100" dirty="0">
                <a:solidFill>
                  <a:srgbClr val="0B05FF"/>
                </a:solidFill>
              </a:rPr>
              <a:t>In Proc. of the Workshop on Methods for Optimizing and Evaluating Neural Language Generation, June </a:t>
            </a:r>
            <a:r>
              <a:rPr lang="en-US" sz="1100" b="1" dirty="0">
                <a:solidFill>
                  <a:srgbClr val="FF0000"/>
                </a:solidFill>
              </a:rPr>
              <a:t>2019</a:t>
            </a:r>
            <a:r>
              <a:rPr lang="en-US" sz="1100" dirty="0">
                <a:solidFill>
                  <a:srgbClr val="0B05FF"/>
                </a:solidFill>
              </a:rPr>
              <a:t>.</a:t>
            </a:r>
          </a:p>
          <a:p>
            <a:r>
              <a:rPr lang="en-US" altLang="zh-TW" sz="1100" dirty="0">
                <a:hlinkClick r:id="rId2"/>
              </a:rPr>
              <a:t>https://arxiv.org/abs/1902.04094</a:t>
            </a:r>
            <a:endParaRPr lang="en-US" altLang="zh-TW" sz="11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A024A5-2F01-B340-8BE2-08DBF859DC92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3508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43840" y="188640"/>
            <a:ext cx="804144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/>
              <a:t>CNN with multiple filters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0" y="1752601"/>
            <a:ext cx="8229600" cy="3320866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1689100" y="4934967"/>
            <a:ext cx="6306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Kim, Y. “Convolutional Neural Networks for Sentence Classification”, EMNLP (2014)</a:t>
            </a:r>
            <a:endParaRPr lang="el-GR" i="1" dirty="0"/>
          </a:p>
        </p:txBody>
      </p:sp>
      <p:sp>
        <p:nvSpPr>
          <p:cNvPr id="9" name="Ορθογώνιο 8"/>
          <p:cNvSpPr/>
          <p:nvPr/>
        </p:nvSpPr>
        <p:spPr>
          <a:xfrm>
            <a:off x="2699084" y="5678263"/>
            <a:ext cx="4286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sliding over 3, 4 or 5 words at a time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62BB645-4F66-944F-A247-C34BFB03B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9868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1280" y="6083300"/>
            <a:ext cx="7843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Severyn</a:t>
            </a:r>
            <a:r>
              <a:rPr lang="en-US" sz="1200" dirty="0"/>
              <a:t>, </a:t>
            </a:r>
            <a:r>
              <a:rPr lang="en-US" sz="1200" dirty="0" err="1"/>
              <a:t>Aliaksei</a:t>
            </a:r>
            <a:r>
              <a:rPr lang="en-US" sz="1200" dirty="0"/>
              <a:t>, and Alessandro </a:t>
            </a:r>
            <a:r>
              <a:rPr lang="en-US" sz="1200" dirty="0" err="1"/>
              <a:t>Moschitti</a:t>
            </a:r>
            <a:r>
              <a:rPr lang="en-US" sz="1200" dirty="0"/>
              <a:t>. "UNITN: Training Deep Convolutional Neural Network for Twitter Sentiment Classification." </a:t>
            </a:r>
            <a:r>
              <a:rPr lang="en-US" sz="1200" i="1" dirty="0" err="1"/>
              <a:t>SemEval</a:t>
            </a:r>
            <a:r>
              <a:rPr lang="en-US" sz="1200" i="1" dirty="0"/>
              <a:t>@ NAACL-HLT</a:t>
            </a:r>
            <a:r>
              <a:rPr lang="en-US" sz="1200" dirty="0"/>
              <a:t>. 2015.</a:t>
            </a:r>
            <a:endParaRPr lang="en-US" sz="12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3528" y="180538"/>
            <a:ext cx="7490160" cy="623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/>
              <a:t>CNN for text classification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1707139"/>
            <a:ext cx="7645400" cy="4040621"/>
          </a:xfrm>
          <a:prstGeom prst="rect">
            <a:avLst/>
          </a:prstGeom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7A17DCCF-3B32-5D4A-8763-4A9338FA4CD9}"/>
              </a:ext>
            </a:extLst>
          </p:cNvPr>
          <p:cNvSpPr/>
          <p:nvPr/>
        </p:nvSpPr>
        <p:spPr>
          <a:xfrm>
            <a:off x="5292080" y="4725144"/>
            <a:ext cx="3456384" cy="1152128"/>
          </a:xfrm>
          <a:prstGeom prst="cloudCallout">
            <a:avLst>
              <a:gd name="adj1" fmla="val -56003"/>
              <a:gd name="adj2" fmla="val -523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Entities and relations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not considered…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8DCD96A-3EB8-8741-8F72-A89CDD58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43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3430</TotalTime>
  <Words>6486</Words>
  <Application>Microsoft Macintosh PowerPoint</Application>
  <PresentationFormat>On-screen Show (4:3)</PresentationFormat>
  <Paragraphs>1234</Paragraphs>
  <Slides>78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101" baseType="lpstr">
      <vt:lpstr>微軟正黑體</vt:lpstr>
      <vt:lpstr>Microsoft YaHei</vt:lpstr>
      <vt:lpstr>Arial</vt:lpstr>
      <vt:lpstr>Calibri</vt:lpstr>
      <vt:lpstr>Cambria Math</vt:lpstr>
      <vt:lpstr>Chalkduster</vt:lpstr>
      <vt:lpstr>Courier</vt:lpstr>
      <vt:lpstr>Courier New</vt:lpstr>
      <vt:lpstr>Georgia</vt:lpstr>
      <vt:lpstr>Georgia-BoldItalic</vt:lpstr>
      <vt:lpstr>Gill Sans</vt:lpstr>
      <vt:lpstr>Helvetica</vt:lpstr>
      <vt:lpstr>Helvetica Neue</vt:lpstr>
      <vt:lpstr>Helvetica-BoldOblique</vt:lpstr>
      <vt:lpstr>Lucida Grande</vt:lpstr>
      <vt:lpstr>Myriad Pro</vt:lpstr>
      <vt:lpstr>STIXGeneral</vt:lpstr>
      <vt:lpstr>STIXSizeOneSym</vt:lpstr>
      <vt:lpstr>STIXSizeThreeSym</vt:lpstr>
      <vt:lpstr>STIXVariants</vt:lpstr>
      <vt:lpstr>Times</vt:lpstr>
      <vt:lpstr>Times New Roman</vt:lpstr>
      <vt:lpstr>7_Standarddesign</vt:lpstr>
      <vt:lpstr>Intelligent Agents    1d-CNNs LSTMs ELMo Transformers BERT GPT</vt:lpstr>
      <vt:lpstr>Acknowledgements</vt:lpstr>
      <vt:lpstr>Recap: Embedding Approaches</vt:lpstr>
      <vt:lpstr>Recap: Convolution</vt:lpstr>
      <vt:lpstr>PowerPoint Presentation</vt:lpstr>
      <vt:lpstr>PowerPoint Presentation</vt:lpstr>
      <vt:lpstr>1d-CNNs for text</vt:lpstr>
      <vt:lpstr>PowerPoint Presentation</vt:lpstr>
      <vt:lpstr>PowerPoint Presentation</vt:lpstr>
      <vt:lpstr>Fasttext (https://fasttext.cc )</vt:lpstr>
      <vt:lpstr>Multilingual Knowledge Graph Embeddings</vt:lpstr>
      <vt:lpstr>Recursive Networks – Or: Copying the Pattern</vt:lpstr>
      <vt:lpstr>Computing the Hidden State</vt:lpstr>
      <vt:lpstr>Recap: Activation Functions</vt:lpstr>
      <vt:lpstr>RNN Variants: LSTMs, GRUs</vt:lpstr>
      <vt:lpstr>Gates</vt:lpstr>
      <vt:lpstr>RNNs for Language Modeling</vt:lpstr>
      <vt:lpstr>RNNs for Sequence Labeling</vt:lpstr>
      <vt:lpstr>Basic RNNs for Sequence Labeling</vt:lpstr>
      <vt:lpstr>RNNs for Sequence Classification</vt:lpstr>
      <vt:lpstr>PowerPoint Presentation</vt:lpstr>
      <vt:lpstr>Comparison with Dynamic Baysian Networks</vt:lpstr>
      <vt:lpstr>Bidirectional RNNs</vt:lpstr>
      <vt:lpstr>Bidirectional RNNs for sequence classification</vt:lpstr>
      <vt:lpstr>Encoder-Decoder (seq2seq) model</vt:lpstr>
      <vt:lpstr>Encoder-Decoder (seq2seq) Model</vt:lpstr>
      <vt:lpstr>A More General View of seq2seq</vt:lpstr>
      <vt:lpstr>Attention Mechanisms</vt:lpstr>
      <vt:lpstr>Attention Mechanisms</vt:lpstr>
      <vt:lpstr>From RNNs to LSTMs</vt:lpstr>
      <vt:lpstr>Long Short Term Memory Networks (LSTMs)</vt:lpstr>
      <vt:lpstr>Long Short Term Memory Networks (LSTMs)</vt:lpstr>
      <vt:lpstr>Bi-LSTM Encoder w/ HMM/CRF Layer</vt:lpstr>
      <vt:lpstr>Embeddings from Language Models</vt:lpstr>
      <vt:lpstr>Embeddings from Language Model (ELMO)</vt:lpstr>
      <vt:lpstr>ELMO</vt:lpstr>
      <vt:lpstr>ELMo architecture</vt:lpstr>
      <vt:lpstr>ELMO</vt:lpstr>
      <vt:lpstr>ELMo’s bidirectional language models</vt:lpstr>
      <vt:lpstr>ELMo’s token representations</vt:lpstr>
      <vt:lpstr>ELMo’s token representations</vt:lpstr>
      <vt:lpstr>Weighted Softmax</vt:lpstr>
      <vt:lpstr>How do you use ELMo?</vt:lpstr>
      <vt:lpstr>Results</vt:lpstr>
      <vt:lpstr>Using ELMo at input vs output</vt:lpstr>
      <vt:lpstr>Transformers</vt:lpstr>
      <vt:lpstr>Transformer  Architecture</vt:lpstr>
      <vt:lpstr>Encoder</vt:lpstr>
      <vt:lpstr>Decoder</vt:lpstr>
      <vt:lpstr>Attention mechanisms</vt:lpstr>
      <vt:lpstr>Self-Attention</vt:lpstr>
      <vt:lpstr>Self-attention</vt:lpstr>
      <vt:lpstr>Queries, keys, values</vt:lpstr>
      <vt:lpstr>Scaling attention weights</vt:lpstr>
      <vt:lpstr>Scaled Dot-Product Attention</vt:lpstr>
      <vt:lpstr>Multi-Head attention</vt:lpstr>
      <vt:lpstr>Position-wise feedforward nets</vt:lpstr>
      <vt:lpstr>Positional Encoding</vt:lpstr>
      <vt:lpstr>A word can have multiple senses. </vt:lpstr>
      <vt:lpstr>Bidirectional Encoder Representations from Transformers (BERT)</vt:lpstr>
      <vt:lpstr>Training of BERT</vt:lpstr>
      <vt:lpstr>PowerPoint Presentation</vt:lpstr>
      <vt:lpstr>PowerPoint Presentation</vt:lpstr>
      <vt:lpstr>How to use BERT – Case 1</vt:lpstr>
      <vt:lpstr>How to use BERT – Case 2</vt:lpstr>
      <vt:lpstr>How to use BERT – Case 3</vt:lpstr>
      <vt:lpstr>How to use BERT – Case 4 </vt:lpstr>
      <vt:lpstr>How to use BERT – Case 4 </vt:lpstr>
      <vt:lpstr>How to use BERT – Case 4 </vt:lpstr>
      <vt:lpstr>BERT 屠榜 ……</vt:lpstr>
      <vt:lpstr>Enhanced Representation through Knowledge Integration (ERNIE)</vt:lpstr>
      <vt:lpstr>What does BERT learn?</vt:lpstr>
      <vt:lpstr>Generative Pre-Training (GPT) </vt:lpstr>
      <vt:lpstr>PowerPoint Presentation</vt:lpstr>
      <vt:lpstr>PowerPoint Presentation</vt:lpstr>
      <vt:lpstr>PowerPoint Presentation</vt:lpstr>
      <vt:lpstr>Visualization </vt:lpstr>
      <vt:lpstr>BERT as a Markov Random Field Language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1054</cp:revision>
  <cp:lastPrinted>2020-01-10T08:52:52Z</cp:lastPrinted>
  <dcterms:created xsi:type="dcterms:W3CDTF">2010-04-27T12:26:40Z</dcterms:created>
  <dcterms:modified xsi:type="dcterms:W3CDTF">2021-01-02T10:53:23Z</dcterms:modified>
</cp:coreProperties>
</file>