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60"/>
  </p:notesMasterIdLst>
  <p:handoutMasterIdLst>
    <p:handoutMasterId r:id="rId61"/>
  </p:handoutMasterIdLst>
  <p:sldIdLst>
    <p:sldId id="273" r:id="rId2"/>
    <p:sldId id="478" r:id="rId3"/>
    <p:sldId id="865" r:id="rId4"/>
    <p:sldId id="899" r:id="rId5"/>
    <p:sldId id="632" r:id="rId6"/>
    <p:sldId id="888" r:id="rId7"/>
    <p:sldId id="828" r:id="rId8"/>
    <p:sldId id="830" r:id="rId9"/>
    <p:sldId id="832" r:id="rId10"/>
    <p:sldId id="836" r:id="rId11"/>
    <p:sldId id="872" r:id="rId12"/>
    <p:sldId id="835" r:id="rId13"/>
    <p:sldId id="915" r:id="rId14"/>
    <p:sldId id="909" r:id="rId15"/>
    <p:sldId id="903" r:id="rId16"/>
    <p:sldId id="904" r:id="rId17"/>
    <p:sldId id="905" r:id="rId18"/>
    <p:sldId id="857" r:id="rId19"/>
    <p:sldId id="853" r:id="rId20"/>
    <p:sldId id="854" r:id="rId21"/>
    <p:sldId id="873" r:id="rId22"/>
    <p:sldId id="840" r:id="rId23"/>
    <p:sldId id="875" r:id="rId24"/>
    <p:sldId id="859" r:id="rId25"/>
    <p:sldId id="882" r:id="rId26"/>
    <p:sldId id="883" r:id="rId27"/>
    <p:sldId id="885" r:id="rId28"/>
    <p:sldId id="891" r:id="rId29"/>
    <p:sldId id="916" r:id="rId30"/>
    <p:sldId id="890" r:id="rId31"/>
    <p:sldId id="892" r:id="rId32"/>
    <p:sldId id="1475" r:id="rId33"/>
    <p:sldId id="616" r:id="rId34"/>
    <p:sldId id="1479" r:id="rId35"/>
    <p:sldId id="311" r:id="rId36"/>
    <p:sldId id="1473" r:id="rId37"/>
    <p:sldId id="1474" r:id="rId38"/>
    <p:sldId id="1480" r:id="rId39"/>
    <p:sldId id="316" r:id="rId40"/>
    <p:sldId id="307" r:id="rId41"/>
    <p:sldId id="319" r:id="rId42"/>
    <p:sldId id="320" r:id="rId43"/>
    <p:sldId id="321" r:id="rId44"/>
    <p:sldId id="322" r:id="rId45"/>
    <p:sldId id="317" r:id="rId46"/>
    <p:sldId id="323" r:id="rId47"/>
    <p:sldId id="325" r:id="rId48"/>
    <p:sldId id="1481" r:id="rId49"/>
    <p:sldId id="328" r:id="rId50"/>
    <p:sldId id="329" r:id="rId51"/>
    <p:sldId id="330" r:id="rId52"/>
    <p:sldId id="331" r:id="rId53"/>
    <p:sldId id="332" r:id="rId54"/>
    <p:sldId id="618" r:id="rId55"/>
    <p:sldId id="620" r:id="rId56"/>
    <p:sldId id="597" r:id="rId57"/>
    <p:sldId id="274" r:id="rId58"/>
    <p:sldId id="385" r:id="rId5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::jian.tang@hec.ca::08ea5e91-e79c-4f6e-a581-0d347d8e89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05FF"/>
    <a:srgbClr val="0544FF"/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2"/>
  </p:normalViewPr>
  <p:slideViewPr>
    <p:cSldViewPr>
      <p:cViewPr varScale="1">
        <p:scale>
          <a:sx n="117" d="100"/>
          <a:sy n="117" d="100"/>
        </p:scale>
        <p:origin x="9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07.01.21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07.01.21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32A03-021A-6749-9A33-A6DC29EA5365}" type="slidenum">
              <a:rPr lang="de-DE" altLang="en-US"/>
              <a:pPr/>
              <a:t>5</a:t>
            </a:fld>
            <a:endParaRPr lang="de-DE" alt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5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63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98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6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dc83cbfd2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7dc83cbfd2_4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318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8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20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75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23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925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435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82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987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d3b44f08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8d3b44f08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6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638350" y="501997"/>
            <a:ext cx="38673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459550" y="3085633"/>
            <a:ext cx="42249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92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86150" y="410827"/>
            <a:ext cx="75717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82659" y="1600200"/>
            <a:ext cx="36753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043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992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1964851" y="470467"/>
            <a:ext cx="52143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65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6" r:id="rId3"/>
    <p:sldLayoutId id="2147483878" r:id="rId4"/>
    <p:sldLayoutId id="2147483879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hyperlink" Target="https://arxiv.org/abs/1406.107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arxiv.org/abs/1802.00910" TargetMode="External"/><Relationship Id="rId7" Type="http://schemas.openxmlformats.org/officeDocument/2006/relationships/hyperlink" Target="https://arxiv.org/abs/1710.10568" TargetMode="External"/><Relationship Id="rId2" Type="http://schemas.openxmlformats.org/officeDocument/2006/relationships/hyperlink" Target="https://arxiv.org/abs/1710.1090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01.10247" TargetMode="External"/><Relationship Id="rId5" Type="http://schemas.openxmlformats.org/officeDocument/2006/relationships/hyperlink" Target="https://arxiv.org/pdf/1611.08402.pdf" TargetMode="External"/><Relationship Id="rId4" Type="http://schemas.openxmlformats.org/officeDocument/2006/relationships/hyperlink" Target="https://arxiv.org/abs/1611.08097" TargetMode="External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clr.cc/virtual/poster_rJg76kStwH.html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DeepGraphLearning/pLogicNe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Intelligent </a:t>
            </a:r>
            <a:r>
              <a:rPr lang="de-DE" sz="3600" b="1" dirty="0" err="1">
                <a:cs typeface="+mj-cs"/>
              </a:rPr>
              <a:t>Agents</a:t>
            </a:r>
            <a:br>
              <a:rPr lang="de-DE" sz="3600" b="1" dirty="0">
                <a:cs typeface="+mj-cs"/>
              </a:rPr>
            </a:br>
            <a:r>
              <a:rPr lang="de-DE" sz="2800" b="1" dirty="0">
                <a:cs typeface="+mj-cs"/>
              </a:rPr>
              <a:t>GNNs, </a:t>
            </a:r>
            <a:r>
              <a:rPr lang="de-DE" sz="2800" b="1" dirty="0" err="1">
                <a:cs typeface="+mj-cs"/>
              </a:rPr>
              <a:t>ExpressGNN</a:t>
            </a:r>
            <a:r>
              <a:rPr lang="de-DE" sz="2800" b="1" dirty="0">
                <a:cs typeface="+mj-cs"/>
              </a:rPr>
              <a:t>, </a:t>
            </a:r>
            <a:r>
              <a:rPr lang="de-DE" sz="2800" b="1" dirty="0" err="1">
                <a:cs typeface="+mj-cs"/>
              </a:rPr>
              <a:t>pLogicNet</a:t>
            </a:r>
            <a:r>
              <a:rPr lang="de-DE" sz="2800" b="1" dirty="0">
                <a:cs typeface="+mj-cs"/>
              </a:rPr>
              <a:t>, MLN Learning</a:t>
            </a:r>
            <a:endParaRPr lang="de-DE" sz="3600" b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80841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>
              <a:cs typeface="+mn-cs"/>
            </a:endParaRPr>
          </a:p>
          <a:p>
            <a:pPr eaLnBrk="1" hangingPunct="1">
              <a:defRPr/>
            </a:pPr>
            <a:endParaRPr lang="de-DE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940800" cy="532424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31071"/>
            <a:ext cx="8329240" cy="1722618"/>
          </a:xfrm>
        </p:spPr>
        <p:txBody>
          <a:bodyPr>
            <a:normAutofit fontScale="92500"/>
          </a:bodyPr>
          <a:lstStyle/>
          <a:p>
            <a:r>
              <a:rPr lang="en-CA" dirty="0">
                <a:solidFill>
                  <a:srgbClr val="0305FF"/>
                </a:solidFill>
              </a:rPr>
              <a:t>Key idea</a:t>
            </a:r>
          </a:p>
          <a:p>
            <a:pPr lvl="1"/>
            <a:r>
              <a:rPr lang="en-CA" dirty="0"/>
              <a:t>Generate node embeddings based on local neighborhoods</a:t>
            </a:r>
          </a:p>
          <a:p>
            <a:pPr lvl="1"/>
            <a:r>
              <a:rPr lang="en-CA" dirty="0"/>
              <a:t>Nodes aggregate information from their neighbor</a:t>
            </a:r>
          </a:p>
          <a:p>
            <a:pPr lvl="1"/>
            <a:r>
              <a:rPr lang="en-CA" dirty="0"/>
              <a:t>Computation graph for every node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45169"/>
            <a:ext cx="8193959" cy="326415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923D9A1-CBBD-E54D-A687-2931311E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98245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36" y="251353"/>
            <a:ext cx="7238464" cy="570145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35427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2" y="2934974"/>
            <a:ext cx="8193959" cy="326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669" y="2872525"/>
            <a:ext cx="463011" cy="293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513" y="4420441"/>
            <a:ext cx="474035" cy="293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380" y="3476051"/>
            <a:ext cx="474035" cy="29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271" y="4810237"/>
            <a:ext cx="474035" cy="293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8509" y="5203842"/>
            <a:ext cx="474035" cy="293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69" y="3990125"/>
            <a:ext cx="463011" cy="293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261" y="5965229"/>
            <a:ext cx="463011" cy="29322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CFBE7C99-EC11-B94B-9020-25ED61D38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5175" y="1257740"/>
                <a:ext cx="7590117" cy="1890175"/>
              </a:xfrm>
            </p:spPr>
            <p:txBody>
              <a:bodyPr>
                <a:noAutofit/>
              </a:bodyPr>
              <a:lstStyle/>
              <a:p>
                <a:r>
                  <a:rPr lang="en-CA" dirty="0"/>
                  <a:t>Nodes have embeddings at each layer</a:t>
                </a:r>
              </a:p>
              <a:p>
                <a:r>
                  <a:rPr lang="en-CA" dirty="0"/>
                  <a:t>Model can be of arbitrary depth</a:t>
                </a:r>
              </a:p>
              <a:p>
                <a:r>
                  <a:rPr lang="en-CA" dirty="0"/>
                  <a:t>“layer-0” embedding of node </a:t>
                </a:r>
                <a:r>
                  <a:rPr lang="en-CA" dirty="0">
                    <a:latin typeface="Cambria Math" charset="0"/>
                    <a:ea typeface="Cambria Math" charset="0"/>
                    <a:cs typeface="Cambria Math" charset="0"/>
                  </a:rPr>
                  <a:t>u</a:t>
                </a:r>
                <a:r>
                  <a:rPr lang="en-CA" dirty="0"/>
                  <a:t> </a:t>
                </a:r>
                <a:br>
                  <a:rPr lang="en-CA" dirty="0"/>
                </a:br>
                <a:r>
                  <a:rPr lang="en-CA" dirty="0"/>
                  <a:t>is its input features, i.e., </a:t>
                </a:r>
                <a14:m>
                  <m:oMath xmlns:m="http://schemas.openxmlformats.org/officeDocument/2006/math">
                    <m:r>
                      <a:rPr lang="en-CA" b="1" i="1" dirty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𝒙</m:t>
                    </m:r>
                    <m:r>
                      <a:rPr lang="en-CA" i="1" baseline="-25000" dirty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𝑢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5175" y="1257740"/>
                <a:ext cx="7590117" cy="1890175"/>
              </a:xfrm>
              <a:blipFill>
                <a:blip r:embed="rId8"/>
                <a:stretch>
                  <a:fillRect l="-1336" t="-2667" b="-5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loud Callout 19">
            <a:extLst>
              <a:ext uri="{FF2B5EF4-FFF2-40B4-BE49-F238E27FC236}">
                <a16:creationId xmlns:a16="http://schemas.microsoft.com/office/drawing/2014/main" id="{27DE8F80-F35C-3440-B622-FB2C823CC342}"/>
              </a:ext>
            </a:extLst>
          </p:cNvPr>
          <p:cNvSpPr/>
          <p:nvPr/>
        </p:nvSpPr>
        <p:spPr>
          <a:xfrm>
            <a:off x="3059832" y="5497062"/>
            <a:ext cx="3096344" cy="1100290"/>
          </a:xfrm>
          <a:prstGeom prst="cloudCallout">
            <a:avLst>
              <a:gd name="adj1" fmla="val 8471"/>
              <a:gd name="adj2" fmla="val -1066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What’s in the boxes?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AA5173-D22D-3A4B-8F3F-D67316036839}"/>
              </a:ext>
            </a:extLst>
          </p:cNvPr>
          <p:cNvSpPr txBox="1"/>
          <p:nvPr/>
        </p:nvSpPr>
        <p:spPr>
          <a:xfrm>
            <a:off x="4373197" y="3554554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Layer-2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5581B9-80FF-3945-81B9-C5CAD1CD5B91}"/>
              </a:ext>
            </a:extLst>
          </p:cNvPr>
          <p:cNvSpPr txBox="1"/>
          <p:nvPr/>
        </p:nvSpPr>
        <p:spPr>
          <a:xfrm>
            <a:off x="5990308" y="2901885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Layer-1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79B888-DBDC-B943-A7D7-8261627AE947}"/>
              </a:ext>
            </a:extLst>
          </p:cNvPr>
          <p:cNvSpPr txBox="1"/>
          <p:nvPr/>
        </p:nvSpPr>
        <p:spPr>
          <a:xfrm>
            <a:off x="7809169" y="2348880"/>
            <a:ext cx="1625600" cy="4196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Layer-0</a:t>
            </a:r>
          </a:p>
        </p:txBody>
      </p:sp>
    </p:spTree>
    <p:extLst>
      <p:ext uri="{BB962C8B-B14F-4D97-AF65-F5344CB8AC3E}">
        <p14:creationId xmlns:p14="http://schemas.microsoft.com/office/powerpoint/2010/main" val="15546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26080" y="3671928"/>
            <a:ext cx="4913376" cy="3261360"/>
            <a:chOff x="2194560" y="2919222"/>
            <a:chExt cx="3685032" cy="2446020"/>
          </a:xfrm>
        </p:grpSpPr>
        <p:sp>
          <p:nvSpPr>
            <p:cNvPr id="16" name="Rectangle 15"/>
            <p:cNvSpPr/>
            <p:nvPr/>
          </p:nvSpPr>
          <p:spPr>
            <a:xfrm>
              <a:off x="2194560" y="2919222"/>
              <a:ext cx="1819656" cy="1133856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7896" y="4388280"/>
              <a:ext cx="2901696" cy="9769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average of neighbor’s </a:t>
              </a:r>
              <a:b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</a:br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previous layer embeddings</a:t>
              </a:r>
              <a:endParaRPr lang="en-US" i="1" dirty="0"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3462528" y="4114038"/>
              <a:ext cx="697992" cy="35737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64" y="238865"/>
            <a:ext cx="8377936" cy="530145"/>
          </a:xfrm>
        </p:spPr>
        <p:txBody>
          <a:bodyPr/>
          <a:lstStyle/>
          <a:p>
            <a:r>
              <a:rPr lang="en-US" dirty="0">
                <a:latin typeface="+mn-lt"/>
              </a:rPr>
              <a:t>Graph Networks (GNNs)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64096" y="6413986"/>
            <a:ext cx="2133600" cy="161925"/>
          </a:xfrm>
        </p:spPr>
        <p:txBody>
          <a:bodyPr/>
          <a:lstStyle/>
          <a:p>
            <a:fld id="{4D267013-DFFC-4352-B274-32112D0CCE19}" type="slidenum">
              <a:rPr lang="en-US" smtClean="0">
                <a:latin typeface="+mn-lt"/>
              </a:rPr>
              <a:t>12</a:t>
            </a:fld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056" y="1190400"/>
                <a:ext cx="8607552" cy="1422400"/>
              </a:xfrm>
            </p:spPr>
            <p:txBody>
              <a:bodyPr>
                <a:normAutofit/>
              </a:bodyPr>
              <a:lstStyle/>
              <a:p>
                <a:r>
                  <a:rPr lang="en-CA" sz="2400" dirty="0">
                    <a:solidFill>
                      <a:srgbClr val="0305FF"/>
                    </a:solidFill>
                  </a:rPr>
                  <a:t>Basic approach</a:t>
                </a:r>
                <a:r>
                  <a:rPr lang="en-CA" sz="2400" dirty="0"/>
                  <a:t>: Average neighbor messages and apply a linear transformation with non-linear normalization</a:t>
                </a:r>
              </a:p>
              <a:p>
                <a:r>
                  <a:rPr lang="en-US" sz="2400" dirty="0"/>
                  <a:t>Define a loss function on the embeddings,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056" y="1190400"/>
                <a:ext cx="8607552" cy="1422400"/>
              </a:xfrm>
              <a:blipFill>
                <a:blip r:embed="rId3"/>
                <a:stretch>
                  <a:fillRect l="-1178" t="-3540" r="-29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81584" y="2413000"/>
            <a:ext cx="6280912" cy="1359512"/>
            <a:chOff x="361188" y="1975026"/>
            <a:chExt cx="4710684" cy="1019634"/>
          </a:xfrm>
        </p:grpSpPr>
        <p:sp>
          <p:nvSpPr>
            <p:cNvPr id="39" name="Rectangle 38"/>
            <p:cNvSpPr/>
            <p:nvPr/>
          </p:nvSpPr>
          <p:spPr>
            <a:xfrm>
              <a:off x="361188" y="2359152"/>
              <a:ext cx="1101852" cy="438912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92808" y="1975026"/>
              <a:ext cx="3179064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Initial “layer 0” </a:t>
              </a:r>
              <a:r>
                <a:rPr lang="en-US" dirty="0" err="1">
                  <a:solidFill>
                    <a:schemeClr val="accent4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embeddings</a:t>
              </a:r>
              <a:r>
                <a:rPr lang="en-US" dirty="0">
                  <a:solidFill>
                    <a:schemeClr val="accent4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 are equal to node features</a:t>
              </a:r>
              <a:endParaRPr lang="en-US" i="1" dirty="0">
                <a:solidFill>
                  <a:schemeClr val="accent4"/>
                </a:solidFill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1527048" y="2432304"/>
              <a:ext cx="493776" cy="166878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4704" y="4074264"/>
            <a:ext cx="1828800" cy="2347976"/>
            <a:chOff x="33528" y="3220974"/>
            <a:chExt cx="1371600" cy="1760982"/>
          </a:xfrm>
        </p:grpSpPr>
        <p:sp>
          <p:nvSpPr>
            <p:cNvPr id="28" name="Rectangle 27"/>
            <p:cNvSpPr/>
            <p:nvPr/>
          </p:nvSpPr>
          <p:spPr>
            <a:xfrm>
              <a:off x="361188" y="3220974"/>
              <a:ext cx="443484" cy="408432"/>
            </a:xfrm>
            <a:prstGeom prst="rect">
              <a:avLst/>
            </a:prstGeom>
            <a:solidFill>
              <a:schemeClr val="accent3">
                <a:alpha val="60000"/>
              </a:schemeClr>
            </a:solidFill>
            <a:ln w="222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573024" y="3656076"/>
              <a:ext cx="3048" cy="25908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3528" y="3962322"/>
                  <a:ext cx="1371600" cy="101963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91425" rIns="91425" bIns="91425" rtlCol="0" anchor="t" anchorCtr="0">
                  <a:noAutofit/>
                </a:bodyPr>
                <a:lstStyle/>
                <a:p>
                  <a:pPr algn="ctr"/>
                  <a:r>
                    <a:rPr lang="en-US" dirty="0" err="1">
                      <a:latin typeface="+mn-lt"/>
                      <a:ea typeface="Helvetica Neue Light" charset="0"/>
                      <a:cs typeface="Helvetica Neue Light" charset="0"/>
                      <a:sym typeface="Open Sans"/>
                    </a:rPr>
                    <a:t>kth</a:t>
                  </a:r>
                  <a:r>
                    <a:rPr lang="en-US" dirty="0">
                      <a:latin typeface="+mn-lt"/>
                      <a:ea typeface="Helvetica Neue Light" charset="0"/>
                      <a:cs typeface="Helvetica Neue Light" charset="0"/>
                      <a:sym typeface="Open Sans"/>
                    </a:rPr>
                    <a:t> layer embedding of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  <a:sym typeface="Open Sans"/>
                        </a:rPr>
                        <m:t>𝑣</m:t>
                      </m:r>
                    </m:oMath>
                  </a14:m>
                  <a:endParaRPr lang="en-US" i="1" dirty="0">
                    <a:latin typeface="+mn-lt"/>
                    <a:ea typeface="Cambria Math" charset="0"/>
                    <a:cs typeface="Cambria Math" charset="0"/>
                    <a:sym typeface="Open Sans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" y="3962322"/>
                  <a:ext cx="1371600" cy="10196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475232" y="4184904"/>
            <a:ext cx="2710688" cy="2656840"/>
            <a:chOff x="1115568" y="3266694"/>
            <a:chExt cx="2033016" cy="1992630"/>
          </a:xfrm>
        </p:grpSpPr>
        <p:sp>
          <p:nvSpPr>
            <p:cNvPr id="14" name="Rectangle 13"/>
            <p:cNvSpPr/>
            <p:nvPr/>
          </p:nvSpPr>
          <p:spPr>
            <a:xfrm>
              <a:off x="1115568" y="3266694"/>
              <a:ext cx="201168" cy="298704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222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1225296" y="3605022"/>
              <a:ext cx="813816" cy="7200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76528" y="4239690"/>
              <a:ext cx="1972056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 non-linearity </a:t>
              </a:r>
              <a:b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</a:br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(e.g., </a:t>
              </a:r>
              <a:r>
                <a:rPr lang="en-US" dirty="0" err="1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ReLU</a:t>
              </a:r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 or tanh)</a:t>
              </a:r>
              <a:endParaRPr lang="en-US" i="1" dirty="0"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99200" y="2506472"/>
            <a:ext cx="2771648" cy="2235304"/>
            <a:chOff x="4724400" y="2045130"/>
            <a:chExt cx="2078736" cy="1676478"/>
          </a:xfrm>
        </p:grpSpPr>
        <p:sp>
          <p:nvSpPr>
            <p:cNvPr id="25" name="Rectangle 24"/>
            <p:cNvSpPr/>
            <p:nvPr/>
          </p:nvSpPr>
          <p:spPr>
            <a:xfrm>
              <a:off x="4724400" y="3136392"/>
              <a:ext cx="652272" cy="585216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93208" y="2045130"/>
              <a:ext cx="1709928" cy="10196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previous layer embedding of </a:t>
              </a:r>
              <a:r>
                <a:rPr lang="en-US" i="1" dirty="0">
                  <a:latin typeface="+mn-lt"/>
                  <a:ea typeface="Cambria Math" charset="0"/>
                  <a:cs typeface="Cambria Math" charset="0"/>
                  <a:sym typeface="Open Sans"/>
                </a:rPr>
                <a:t>v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4965192" y="2660904"/>
              <a:ext cx="475488" cy="41216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8" y="2963923"/>
            <a:ext cx="8607552" cy="2118265"/>
          </a:xfrm>
          <a:prstGeom prst="rect">
            <a:avLst/>
          </a:prstGeom>
        </p:spPr>
      </p:pic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5F789ADF-C4F2-A642-893C-A0C4DC2A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31" name="Cloud Callout 30">
            <a:extLst>
              <a:ext uri="{FF2B5EF4-FFF2-40B4-BE49-F238E27FC236}">
                <a16:creationId xmlns:a16="http://schemas.microsoft.com/office/drawing/2014/main" id="{5B4187D8-AFEA-7247-9F54-D8F5718FB2E5}"/>
              </a:ext>
            </a:extLst>
          </p:cNvPr>
          <p:cNvSpPr/>
          <p:nvPr/>
        </p:nvSpPr>
        <p:spPr>
          <a:xfrm>
            <a:off x="4788024" y="-20624"/>
            <a:ext cx="4928576" cy="1100290"/>
          </a:xfrm>
          <a:prstGeom prst="cloudCallout">
            <a:avLst>
              <a:gd name="adj1" fmla="val -56906"/>
              <a:gd name="adj2" fmla="val -126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Graph (Neural) Networks</a:t>
            </a:r>
          </a:p>
        </p:txBody>
      </p:sp>
    </p:spTree>
    <p:extLst>
      <p:ext uri="{BB962C8B-B14F-4D97-AF65-F5344CB8AC3E}">
        <p14:creationId xmlns:p14="http://schemas.microsoft.com/office/powerpoint/2010/main" val="10024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49504" y="3617493"/>
            <a:ext cx="1381760" cy="552171"/>
          </a:xfrm>
          <a:prstGeom prst="rect">
            <a:avLst/>
          </a:prstGeom>
          <a:solidFill>
            <a:srgbClr val="FFC000">
              <a:alpha val="60000"/>
            </a:srgb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67840" y="2621280"/>
            <a:ext cx="585216" cy="58521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76800" y="2621280"/>
            <a:ext cx="548640" cy="56083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24006"/>
            <a:ext cx="8634040" cy="552273"/>
          </a:xfrm>
        </p:spPr>
        <p:txBody>
          <a:bodyPr/>
          <a:lstStyle/>
          <a:p>
            <a:r>
              <a:rPr lang="en-US" dirty="0">
                <a:latin typeface="+mn-lt"/>
              </a:rPr>
              <a:t>Unsupervised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96" y="4451628"/>
            <a:ext cx="8489452" cy="2258673"/>
          </a:xfrm>
        </p:spPr>
        <p:txBody>
          <a:bodyPr>
            <a:normAutofit/>
          </a:bodyPr>
          <a:lstStyle/>
          <a:p>
            <a:r>
              <a:rPr lang="en-CA" sz="2000" dirty="0"/>
              <a:t>After K-layers of neighborhood aggregation, we get output embeddings for each node</a:t>
            </a:r>
          </a:p>
          <a:p>
            <a:r>
              <a:rPr lang="en-CA" sz="2000" dirty="0"/>
              <a:t>Feed these embeddings into any loss function …</a:t>
            </a:r>
          </a:p>
          <a:p>
            <a:r>
              <a:rPr lang="en-CA" sz="2000" dirty="0"/>
              <a:t>and run stochastic gradient descent </a:t>
            </a:r>
            <a:br>
              <a:rPr lang="en-CA" sz="2000" dirty="0"/>
            </a:br>
            <a:r>
              <a:rPr lang="en-CA" sz="2000" dirty="0"/>
              <a:t>to train the aggregation parameters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072640" y="1292248"/>
            <a:ext cx="2987040" cy="868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trainable matrices </a:t>
            </a:r>
            <a:b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</a:br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(i.e., what we learn) 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206752" y="2121408"/>
            <a:ext cx="1072896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840480" y="2121408"/>
            <a:ext cx="1219200" cy="4145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1824736" y="3921760"/>
            <a:ext cx="585216" cy="38242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701801"/>
            <a:ext cx="8814816" cy="240583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1EF38E4-3EBC-DF4D-B248-4458CD81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05362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785" y="172258"/>
            <a:ext cx="8815109" cy="514124"/>
          </a:xfrm>
        </p:spPr>
        <p:txBody>
          <a:bodyPr/>
          <a:lstStyle/>
          <a:p>
            <a:r>
              <a:rPr lang="en-US" dirty="0"/>
              <a:t>Supervised Training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0515" y="1255966"/>
                <a:ext cx="8867648" cy="5110101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/>
                  <a:t>E.g., based on node classification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∈{0, 1}</m:t>
                    </m:r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0515" y="1255966"/>
                <a:ext cx="8867648" cy="5110101"/>
              </a:xfrm>
              <a:blipFill>
                <a:blip r:embed="rId2"/>
                <a:stretch>
                  <a:fillRect l="-1431" t="-123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70" y="2698745"/>
            <a:ext cx="6952229" cy="7311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87725" y="2755172"/>
            <a:ext cx="368275" cy="387933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3714" y="4073438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output node embedding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2735" y="2754009"/>
            <a:ext cx="345440" cy="423672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510781" y="3309520"/>
            <a:ext cx="892404" cy="13071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801387" y="2706204"/>
            <a:ext cx="221216" cy="401633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065338" y="2442255"/>
            <a:ext cx="1872791" cy="26395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572107" y="2731344"/>
            <a:ext cx="226244" cy="364504"/>
          </a:xfrm>
          <a:prstGeom prst="rect">
            <a:avLst/>
          </a:prstGeom>
          <a:solidFill>
            <a:schemeClr val="accent2">
              <a:alpha val="60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345864" y="2404547"/>
            <a:ext cx="251381" cy="213675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23188" y="1772816"/>
            <a:ext cx="2175256" cy="866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classification weights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2" y="3201731"/>
            <a:ext cx="2306685" cy="2604323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3808430" y="3183829"/>
            <a:ext cx="4311191" cy="95524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26409" y="2758574"/>
            <a:ext cx="312131" cy="401633"/>
          </a:xfrm>
          <a:prstGeom prst="rect">
            <a:avLst/>
          </a:prstGeom>
          <a:solidFill>
            <a:srgbClr val="FFC000">
              <a:alpha val="60000"/>
            </a:srgb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86657" y="2773238"/>
            <a:ext cx="312131" cy="401633"/>
          </a:xfrm>
          <a:prstGeom prst="rect">
            <a:avLst/>
          </a:prstGeom>
          <a:solidFill>
            <a:srgbClr val="FFC000">
              <a:alpha val="60000"/>
            </a:srgb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1000" y="4594397"/>
            <a:ext cx="2820625" cy="11930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node class label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3456495" y="3259247"/>
            <a:ext cx="3808429" cy="14203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659695" y="3246675"/>
            <a:ext cx="814895" cy="88192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470581" y="3410074"/>
            <a:ext cx="2002672" cy="720625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0491" y="2396952"/>
            <a:ext cx="1645501" cy="8497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b="1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Human or bot?</a:t>
            </a:r>
            <a:endParaRPr lang="en-US" dirty="0">
              <a:latin typeface="+mn-lt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0D58D664-0096-E844-B2C8-D2FCC0DE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4168608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59775"/>
            <a:ext cx="8442276" cy="543458"/>
          </a:xfrm>
        </p:spPr>
        <p:txBody>
          <a:bodyPr/>
          <a:lstStyle/>
          <a:p>
            <a:r>
              <a:rPr lang="en-US" dirty="0"/>
              <a:t>Overview of Model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84266"/>
            <a:ext cx="3858053" cy="2745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06" y="2572029"/>
            <a:ext cx="2527431" cy="25573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173165" y="1462804"/>
            <a:ext cx="4902464" cy="3363721"/>
            <a:chOff x="2379874" y="1097102"/>
            <a:chExt cx="3676848" cy="2522791"/>
          </a:xfrm>
        </p:grpSpPr>
        <p:sp>
          <p:nvSpPr>
            <p:cNvPr id="7" name="TextBox 6"/>
            <p:cNvSpPr txBox="1"/>
            <p:nvPr/>
          </p:nvSpPr>
          <p:spPr>
            <a:xfrm>
              <a:off x="2379874" y="1097102"/>
              <a:ext cx="3676848" cy="733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00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1) Define a neighborhood aggregation function.</a:t>
              </a:r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4218298" y="1830960"/>
              <a:ext cx="1051286" cy="176949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flipH="1">
              <a:off x="3822400" y="1830960"/>
              <a:ext cx="395898" cy="830329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217955" y="1840546"/>
              <a:ext cx="1155323" cy="996922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10099" y="1832691"/>
              <a:ext cx="1125472" cy="1787202"/>
            </a:xfrm>
            <a:prstGeom prst="straightConnector1">
              <a:avLst/>
            </a:prstGeom>
            <a:ln w="50800">
              <a:solidFill>
                <a:schemeClr val="tx1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348320" y="3758498"/>
            <a:ext cx="4902464" cy="2499229"/>
            <a:chOff x="1761240" y="2818873"/>
            <a:chExt cx="3676848" cy="187442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2921" y="2818873"/>
              <a:ext cx="393700" cy="238292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761240" y="3129699"/>
              <a:ext cx="3676848" cy="1563596"/>
              <a:chOff x="1761240" y="3129699"/>
              <a:chExt cx="3676848" cy="15635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761240" y="3959437"/>
                    <a:ext cx="3676848" cy="7338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91425" tIns="91425" rIns="91425" bIns="91425" rtlCol="0" anchor="t" anchorCtr="0">
                    <a:noAutofit/>
                  </a:bodyPr>
                  <a:lstStyle/>
                  <a:p>
                    <a:pPr algn="ctr"/>
                    <a:r>
                      <a:rPr lang="en-US" sz="2600" dirty="0">
                        <a:latin typeface="+mn-lt"/>
                        <a:ea typeface="Helvetica Neue Light" charset="0"/>
                        <a:cs typeface="Helvetica Neue Light" charset="0"/>
                        <a:sym typeface="Open Sans"/>
                      </a:rPr>
                      <a:t>2) Define a loss function on the </a:t>
                    </a:r>
                    <a:r>
                      <a:rPr lang="en-US" sz="2600" dirty="0" err="1">
                        <a:latin typeface="+mn-lt"/>
                        <a:ea typeface="Helvetica Neue Light" charset="0"/>
                        <a:cs typeface="Helvetica Neue Light" charset="0"/>
                        <a:sym typeface="Open Sans"/>
                      </a:rPr>
                      <a:t>embeddings</a:t>
                    </a:r>
                    <a:r>
                      <a:rPr lang="en-US" sz="2600" dirty="0">
                        <a:latin typeface="+mn-lt"/>
                        <a:ea typeface="Helvetica Neue Light" charset="0"/>
                        <a:cs typeface="Helvetica Neue Light" charset="0"/>
                        <a:sym typeface="Open Sans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sz="2600" dirty="0">
                      <a:latin typeface="+mn-lt"/>
                      <a:ea typeface="Apple Chancery" charset="0"/>
                      <a:cs typeface="Apple Chancery" charset="0"/>
                      <a:sym typeface="Open Sans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1240" y="3959437"/>
                    <a:ext cx="3676848" cy="7338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282" b="-1282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2960016" y="3129699"/>
                <a:ext cx="471341" cy="829559"/>
              </a:xfrm>
              <a:prstGeom prst="straightConnector1">
                <a:avLst/>
              </a:prstGeom>
              <a:ln w="50800">
                <a:solidFill>
                  <a:schemeClr val="tx1">
                    <a:alpha val="49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C81635C4-DB0D-BD4E-B302-490516AD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0360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54481"/>
            <a:ext cx="8442276" cy="566749"/>
          </a:xfrm>
        </p:spPr>
        <p:txBody>
          <a:bodyPr/>
          <a:lstStyle/>
          <a:p>
            <a:r>
              <a:rPr lang="en-US" dirty="0"/>
              <a:t>Overview of Model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0" y="1291803"/>
            <a:ext cx="2527431" cy="2557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066" y="4028760"/>
            <a:ext cx="6830789" cy="21917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16001" y="4028760"/>
            <a:ext cx="7091052" cy="2335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59577" y="1804857"/>
            <a:ext cx="5617331" cy="9148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3) Train on a set of nodes, i.e., a batch of compute graphs</a:t>
            </a:r>
            <a:endParaRPr lang="en-US" sz="2600" dirty="0">
              <a:latin typeface="+mn-lt"/>
              <a:ea typeface="Apple Chancery" charset="0"/>
              <a:cs typeface="Apple Chancery" charset="0"/>
              <a:sym typeface="Open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508911" y="2719700"/>
            <a:ext cx="983773" cy="1159816"/>
          </a:xfrm>
          <a:prstGeom prst="straightConnector1">
            <a:avLst/>
          </a:prstGeom>
          <a:ln w="50800">
            <a:solidFill>
              <a:schemeClr val="tx1"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>
            <a:spLocks noChangeAspect="1"/>
          </p:cNvSpPr>
          <p:nvPr/>
        </p:nvSpPr>
        <p:spPr>
          <a:xfrm>
            <a:off x="968864" y="1970533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064468" y="1268760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2418497" y="2062707"/>
            <a:ext cx="365760" cy="36544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B3CC6F0-58F2-A243-BF15-D128FC55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97088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20" y="260349"/>
            <a:ext cx="8469384" cy="576363"/>
          </a:xfrm>
        </p:spPr>
        <p:txBody>
          <a:bodyPr/>
          <a:lstStyle/>
          <a:p>
            <a:r>
              <a:rPr lang="en-US" dirty="0"/>
              <a:t>Overview of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0" y="1268760"/>
            <a:ext cx="2527431" cy="25573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43140" y="1543002"/>
            <a:ext cx="5617331" cy="91484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4) Generate </a:t>
            </a:r>
            <a:r>
              <a:rPr lang="en-US" sz="2600" dirty="0" err="1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embeddings</a:t>
            </a:r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for nodes as needed</a:t>
            </a:r>
            <a:endParaRPr lang="en-US" sz="2600" dirty="0">
              <a:latin typeface="+mn-lt"/>
              <a:ea typeface="Apple Chancery" charset="0"/>
              <a:cs typeface="Apple Chancery" charset="0"/>
              <a:sym typeface="Open San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374038" y="2508121"/>
            <a:ext cx="389641" cy="1483151"/>
          </a:xfrm>
          <a:prstGeom prst="straightConnector1">
            <a:avLst/>
          </a:prstGeom>
          <a:ln w="50800">
            <a:solidFill>
              <a:schemeClr val="tx1">
                <a:alpha val="49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" y="4380512"/>
            <a:ext cx="8772084" cy="153159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1913" y="4339085"/>
            <a:ext cx="8949179" cy="17415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66730" y="2585649"/>
            <a:ext cx="4299671" cy="3444692"/>
            <a:chOff x="3575047" y="2160323"/>
            <a:chExt cx="3224753" cy="2583519"/>
          </a:xfrm>
        </p:grpSpPr>
        <p:sp>
          <p:nvSpPr>
            <p:cNvPr id="18" name="TextBox 17"/>
            <p:cNvSpPr txBox="1"/>
            <p:nvPr/>
          </p:nvSpPr>
          <p:spPr>
            <a:xfrm>
              <a:off x="3575047" y="2160323"/>
              <a:ext cx="3224753" cy="686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accent2"/>
                  </a:solidFill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Even for nodes we never trained on!!!!</a:t>
              </a:r>
              <a:endParaRPr lang="en-US" sz="2600" dirty="0">
                <a:solidFill>
                  <a:schemeClr val="accent2"/>
                </a:solidFill>
                <a:latin typeface="+mn-lt"/>
                <a:ea typeface="Apple Chancery" charset="0"/>
                <a:cs typeface="Apple Chancery" charset="0"/>
                <a:sym typeface="Open San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864989" y="3518802"/>
              <a:ext cx="2854476" cy="122504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accent2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092047" y="2782478"/>
              <a:ext cx="190754" cy="679763"/>
            </a:xfrm>
            <a:prstGeom prst="straightConnector1">
              <a:avLst/>
            </a:prstGeom>
            <a:ln w="50800">
              <a:solidFill>
                <a:schemeClr val="accent2">
                  <a:alpha val="4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AADC080-6CD4-AE44-B7FE-42F4CB1A3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41330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22" y="260349"/>
            <a:ext cx="8480682" cy="504355"/>
          </a:xfrm>
        </p:spPr>
        <p:txBody>
          <a:bodyPr/>
          <a:lstStyle/>
          <a:p>
            <a:r>
              <a:rPr lang="en-US" dirty="0"/>
              <a:t>Inductive Capability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8858879" cy="271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80" y="3744557"/>
            <a:ext cx="669413" cy="364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155" y="3751531"/>
            <a:ext cx="547627" cy="3948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38176" y="1287205"/>
            <a:ext cx="8867648" cy="1349707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atin typeface="+mn-lt"/>
              </a:rPr>
              <a:t>Same aggregation parameters are shared for all nodes.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atin typeface="+mn-lt"/>
              </a:rPr>
              <a:t>Number of model parameters is sublinear in </a:t>
            </a:r>
            <a:r>
              <a:rPr lang="en-CA" dirty="0">
                <a:latin typeface="+mn-lt"/>
                <a:ea typeface="Cambria Math" charset="0"/>
                <a:cs typeface="Cambria Math" charset="0"/>
              </a:rPr>
              <a:t>|V| …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latin typeface="+mn-lt"/>
              </a:rPr>
              <a:t>… and we can generalize to unseen nodes!</a:t>
            </a:r>
            <a:r>
              <a:rPr lang="en-CA" b="1" dirty="0">
                <a:latin typeface="+mn-lt"/>
              </a:rPr>
              <a:t> </a:t>
            </a:r>
            <a:endParaRPr lang="en-CA" dirty="0">
              <a:latin typeface="+mn-lt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ACEE6C4-03DE-4541-8CE2-BA471E91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944226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"/>
          <p:cNvSpPr/>
          <p:nvPr/>
        </p:nvSpPr>
        <p:spPr>
          <a:xfrm>
            <a:off x="4995279" y="1196752"/>
            <a:ext cx="3540439" cy="320635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186" name="Rectangle"/>
          <p:cNvSpPr/>
          <p:nvPr/>
        </p:nvSpPr>
        <p:spPr>
          <a:xfrm>
            <a:off x="520991" y="1196752"/>
            <a:ext cx="3540439" cy="320635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187" name="This work: Learning to embed nodes, inductively (across distinct graphs)"/>
          <p:cNvSpPr txBox="1">
            <a:spLocks noGrp="1"/>
          </p:cNvSpPr>
          <p:nvPr>
            <p:ph type="title"/>
          </p:nvPr>
        </p:nvSpPr>
        <p:spPr>
          <a:xfrm>
            <a:off x="371338" y="201571"/>
            <a:ext cx="8229600" cy="5032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Inductive Capability</a:t>
            </a:r>
            <a:endParaRPr dirty="0"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90" name="Line"/>
          <p:cNvSpPr/>
          <p:nvPr/>
        </p:nvSpPr>
        <p:spPr>
          <a:xfrm flipV="1">
            <a:off x="7555533" y="2355507"/>
            <a:ext cx="320499" cy="615109"/>
          </a:xfrm>
          <a:prstGeom prst="line">
            <a:avLst/>
          </a:prstGeom>
          <a:ln w="25400">
            <a:solidFill>
              <a:srgbClr val="000000"/>
            </a:solidFill>
            <a:bevel/>
            <a:tailEnd type="triangle"/>
          </a:ln>
        </p:spPr>
        <p:txBody>
          <a:bodyPr lIns="32145" tIns="32145" rIns="32145" bIns="32145"/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sp>
        <p:nvSpPr>
          <p:cNvPr id="191" name="Inductive node embedding          generalize to entirely unseen graphs"/>
          <p:cNvSpPr txBox="1"/>
          <p:nvPr/>
        </p:nvSpPr>
        <p:spPr>
          <a:xfrm>
            <a:off x="304801" y="4776053"/>
            <a:ext cx="8362675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3100"/>
            </a:lvl1pPr>
          </a:lstStyle>
          <a:p>
            <a:r>
              <a:rPr sz="2180">
                <a:latin typeface="+mn-lt"/>
                <a:ea typeface="Helvetica Neue Light" charset="0"/>
                <a:cs typeface="Helvetica Neue Light" charset="0"/>
              </a:rPr>
              <a:t>Inductive node embedding          generalize to entirely unseen graphs</a:t>
            </a:r>
          </a:p>
        </p:txBody>
      </p:sp>
      <p:sp>
        <p:nvSpPr>
          <p:cNvPr id="192" name="e.g., train on protein interaction graph from model organism A and generate embeddings on newly collected data about organism B"/>
          <p:cNvSpPr txBox="1"/>
          <p:nvPr/>
        </p:nvSpPr>
        <p:spPr>
          <a:xfrm>
            <a:off x="285629" y="5327896"/>
            <a:ext cx="8412284" cy="74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100">
                <a:solidFill>
                  <a:srgbClr val="535353"/>
                </a:solidFill>
              </a:defRPr>
            </a:lvl1pPr>
          </a:lstStyle>
          <a:p>
            <a:r>
              <a:rPr sz="2180" dirty="0">
                <a:solidFill>
                  <a:schemeClr val="accent2"/>
                </a:solidFill>
                <a:latin typeface="+mn-lt"/>
                <a:ea typeface="Helvetica Neue Light" charset="0"/>
                <a:cs typeface="Helvetica Neue Light" charset="0"/>
              </a:rPr>
              <a:t>e.g., train on protein interaction graph from model organism A and generate embeddings on newly collected data about organism B</a:t>
            </a:r>
          </a:p>
        </p:txBody>
      </p:sp>
      <p:sp>
        <p:nvSpPr>
          <p:cNvPr id="257" name="train on one graph"/>
          <p:cNvSpPr txBox="1"/>
          <p:nvPr/>
        </p:nvSpPr>
        <p:spPr>
          <a:xfrm>
            <a:off x="519489" y="4029214"/>
            <a:ext cx="262091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b="1" dirty="0">
                <a:latin typeface="+mn-lt"/>
                <a:ea typeface="Helvetica Neue Light" charset="0"/>
                <a:cs typeface="Helvetica Neue Light" charset="0"/>
              </a:rPr>
              <a:t>train on one graph</a:t>
            </a:r>
          </a:p>
        </p:txBody>
      </p:sp>
      <p:sp>
        <p:nvSpPr>
          <p:cNvPr id="258" name="generalize to an entirely new graph"/>
          <p:cNvSpPr txBox="1"/>
          <p:nvPr/>
        </p:nvSpPr>
        <p:spPr>
          <a:xfrm>
            <a:off x="4986350" y="4014113"/>
            <a:ext cx="339035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b="1" dirty="0">
                <a:latin typeface="+mn-lt"/>
                <a:ea typeface="Helvetica Neue Light" charset="0"/>
                <a:cs typeface="Helvetica Neue Light" charset="0"/>
              </a:rPr>
              <a:t>generalize to new graph</a:t>
            </a:r>
          </a:p>
        </p:txBody>
      </p:sp>
      <p:sp>
        <p:nvSpPr>
          <p:cNvPr id="259" name="Line"/>
          <p:cNvSpPr/>
          <p:nvPr/>
        </p:nvSpPr>
        <p:spPr>
          <a:xfrm>
            <a:off x="3563888" y="4979858"/>
            <a:ext cx="402515" cy="1"/>
          </a:xfrm>
          <a:prstGeom prst="line">
            <a:avLst/>
          </a:prstGeom>
          <a:ln w="50800">
            <a:solidFill>
              <a:schemeClr val="tx1"/>
            </a:solidFill>
            <a:bevel/>
            <a:tailEnd type="triangle"/>
          </a:ln>
        </p:spPr>
        <p:txBody>
          <a:bodyPr lIns="32145" tIns="32145" rIns="32145" bIns="32145"/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894" y="1968750"/>
            <a:ext cx="575733" cy="38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60" y="1478176"/>
            <a:ext cx="2473369" cy="2346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86" y="1980603"/>
            <a:ext cx="2073263" cy="162560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E9E1701-1A31-1543-99BE-B6BFBAB4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159610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4925-9AF3-0146-94E5-DBAF6CBE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D5A21-9A53-A946-BD01-FF629889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02AE842-99A9-BC4C-8A56-B56566A45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en-US" dirty="0"/>
              <a:t>Slides for this presentation are taken from</a:t>
            </a:r>
          </a:p>
          <a:p>
            <a:pPr lvl="1"/>
            <a:r>
              <a:rPr lang="en-US" sz="2000" dirty="0">
                <a:solidFill>
                  <a:srgbClr val="0305FF"/>
                </a:solidFill>
              </a:rPr>
              <a:t>Representation Learning on Networks </a:t>
            </a:r>
            <a:r>
              <a:rPr lang="en-US" sz="2000" dirty="0" err="1"/>
              <a:t>snap.stanford.edu</a:t>
            </a:r>
            <a:r>
              <a:rPr lang="en-US" sz="2000" dirty="0"/>
              <a:t>/</a:t>
            </a:r>
            <a:r>
              <a:rPr lang="en-US" sz="2000" dirty="0" err="1"/>
              <a:t>proj</a:t>
            </a:r>
            <a:r>
              <a:rPr lang="en-US" sz="2000" dirty="0"/>
              <a:t>/embeddings-www, WWW 2018</a:t>
            </a:r>
          </a:p>
          <a:p>
            <a:pPr lvl="1"/>
            <a:r>
              <a:rPr lang="en-US" sz="2000" dirty="0">
                <a:solidFill>
                  <a:srgbClr val="0305FF"/>
                </a:solidFill>
              </a:rPr>
              <a:t>Efficient Probabilistic Logic Reasoning with Graph Neural Networks</a:t>
            </a:r>
            <a:br>
              <a:rPr lang="en-US" sz="2000" dirty="0"/>
            </a:br>
            <a:r>
              <a:rPr lang="en-US" sz="2000" dirty="0" err="1"/>
              <a:t>Yuyu</a:t>
            </a:r>
            <a:r>
              <a:rPr lang="en-US" sz="2000" dirty="0"/>
              <a:t> Zhang, </a:t>
            </a:r>
            <a:r>
              <a:rPr lang="en-US" sz="2000" dirty="0" err="1"/>
              <a:t>Xinshi</a:t>
            </a:r>
            <a:r>
              <a:rPr lang="en-US" sz="2000" dirty="0"/>
              <a:t> Chen, Yuan Yang, Arun Ramamurthy, Bo Li, Yuan Qi &amp; Le Song (slides taken from a presentation by </a:t>
            </a:r>
            <a:r>
              <a:rPr lang="en-US" sz="2000" dirty="0" err="1"/>
              <a:t>Hengda</a:t>
            </a:r>
            <a:r>
              <a:rPr lang="en-US" sz="2000" dirty="0"/>
              <a:t> Shi, </a:t>
            </a:r>
            <a:r>
              <a:rPr lang="en-US" sz="2000" dirty="0" err="1"/>
              <a:t>Gaohong</a:t>
            </a:r>
            <a:r>
              <a:rPr lang="en-US" sz="2000" dirty="0"/>
              <a:t> Liu and Jian Weng)</a:t>
            </a:r>
          </a:p>
          <a:p>
            <a:pPr lvl="1"/>
            <a:r>
              <a:rPr lang="en-US" sz="2000" dirty="0">
                <a:solidFill>
                  <a:srgbClr val="0305FF"/>
                </a:solidFill>
              </a:rPr>
              <a:t>Probabilistic Logic Neural Network for Reasoning</a:t>
            </a:r>
            <a:r>
              <a:rPr lang="en-US" sz="2000" dirty="0"/>
              <a:t>, Meng Qu, Jian Tang </a:t>
            </a:r>
            <a:br>
              <a:rPr lang="en-US" sz="2000" dirty="0"/>
            </a:br>
            <a:r>
              <a:rPr lang="en-US" sz="2000" dirty="0"/>
              <a:t>(slides taken from a presentation by </a:t>
            </a:r>
            <a:r>
              <a:rPr lang="en-US" sz="2000" dirty="0" err="1"/>
              <a:t>Zijie</a:t>
            </a:r>
            <a:r>
              <a:rPr lang="en-US" sz="2000" dirty="0"/>
              <a:t> Huang, Roshni </a:t>
            </a:r>
            <a:r>
              <a:rPr lang="en-US" sz="2000" dirty="0" err="1"/>
              <a:t>Iyer</a:t>
            </a:r>
            <a:r>
              <a:rPr lang="en-US" sz="2000" dirty="0"/>
              <a:t>, Alex Wang)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Slides have been adapted (all faults are mine)</a:t>
            </a:r>
          </a:p>
        </p:txBody>
      </p:sp>
    </p:spTree>
    <p:extLst>
      <p:ext uri="{BB962C8B-B14F-4D97-AF65-F5344CB8AC3E}">
        <p14:creationId xmlns:p14="http://schemas.microsoft.com/office/powerpoint/2010/main" val="2357213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"/>
          <p:cNvSpPr/>
          <p:nvPr/>
        </p:nvSpPr>
        <p:spPr>
          <a:xfrm>
            <a:off x="3257908" y="1196752"/>
            <a:ext cx="2628184" cy="31772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2" name="Rectangle"/>
          <p:cNvSpPr/>
          <p:nvPr/>
        </p:nvSpPr>
        <p:spPr>
          <a:xfrm>
            <a:off x="121652" y="1221136"/>
            <a:ext cx="2628185" cy="31529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3" name="Rectangle"/>
          <p:cNvSpPr/>
          <p:nvPr/>
        </p:nvSpPr>
        <p:spPr>
          <a:xfrm>
            <a:off x="6293115" y="1208944"/>
            <a:ext cx="2719085" cy="31772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</p:spPr>
        <p:txBody>
          <a:bodyPr lIns="35719" tIns="35719" rIns="35719" bIns="35719" anchor="ctr"/>
          <a:lstStyle/>
          <a:p>
            <a:endParaRPr sz="1265"/>
          </a:p>
        </p:txBody>
      </p:sp>
      <p:sp>
        <p:nvSpPr>
          <p:cNvPr id="264" name="This work: Learning to embed nodes, inductively (on evolving graph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Inductive Capability</a:t>
            </a:r>
            <a:endParaRPr dirty="0"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377" name="Line"/>
          <p:cNvSpPr/>
          <p:nvPr/>
        </p:nvSpPr>
        <p:spPr>
          <a:xfrm flipV="1">
            <a:off x="8497824" y="1533311"/>
            <a:ext cx="12192" cy="20726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bevel/>
            <a:tailEnd type="triangle" w="med" len="med"/>
          </a:ln>
          <a:effectLst/>
        </p:spPr>
        <p:txBody>
          <a:bodyPr wrap="square" lIns="32145" tIns="32145" rIns="32145" bIns="32145" numCol="1" anchor="t">
            <a:noAutofit/>
          </a:bodyPr>
          <a:lstStyle/>
          <a:p>
            <a:pPr defTabSz="321435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844"/>
          </a:p>
        </p:txBody>
      </p:sp>
      <p:sp>
        <p:nvSpPr>
          <p:cNvPr id="379" name="train at t=0"/>
          <p:cNvSpPr txBox="1"/>
          <p:nvPr/>
        </p:nvSpPr>
        <p:spPr>
          <a:xfrm>
            <a:off x="100530" y="3966665"/>
            <a:ext cx="2571218" cy="40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train </a:t>
            </a:r>
            <a:r>
              <a:rPr lang="en-CA" sz="2133" b="1" dirty="0">
                <a:latin typeface="Helvetica Neue" charset="0"/>
                <a:ea typeface="Helvetica Neue" charset="0"/>
                <a:cs typeface="Helvetica Neue" charset="0"/>
              </a:rPr>
              <a:t>with snapshot</a:t>
            </a:r>
            <a:endParaRPr sz="2133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0" name="new node arrives at t=1"/>
          <p:cNvSpPr txBox="1"/>
          <p:nvPr/>
        </p:nvSpPr>
        <p:spPr>
          <a:xfrm>
            <a:off x="3261172" y="3966665"/>
            <a:ext cx="2427136" cy="40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new node arrives</a:t>
            </a:r>
          </a:p>
        </p:txBody>
      </p:sp>
      <p:sp>
        <p:nvSpPr>
          <p:cNvPr id="381" name="generate embedding for new node at t=2"/>
          <p:cNvSpPr txBox="1"/>
          <p:nvPr/>
        </p:nvSpPr>
        <p:spPr>
          <a:xfrm>
            <a:off x="6295827" y="3661896"/>
            <a:ext cx="2746573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2400"/>
            </a:lvl1pPr>
          </a:lstStyle>
          <a:p>
            <a:r>
              <a:rPr sz="2133" b="1" dirty="0">
                <a:latin typeface="Helvetica Neue" charset="0"/>
                <a:ea typeface="Helvetica Neue" charset="0"/>
                <a:cs typeface="Helvetica Neue" charset="0"/>
              </a:rPr>
              <a:t>generate embedding for new node</a:t>
            </a:r>
          </a:p>
        </p:txBody>
      </p:sp>
      <p:sp>
        <p:nvSpPr>
          <p:cNvPr id="382" name="Many application settings constantly encounter previously unseen nodes."/>
          <p:cNvSpPr txBox="1"/>
          <p:nvPr/>
        </p:nvSpPr>
        <p:spPr>
          <a:xfrm>
            <a:off x="482680" y="4515770"/>
            <a:ext cx="791723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100"/>
            </a:pPr>
            <a:r>
              <a:rPr sz="2000" dirty="0">
                <a:latin typeface="+mn-lt"/>
                <a:ea typeface="Helvetica Neue Light" charset="0"/>
                <a:cs typeface="Helvetica Neue Light" charset="0"/>
              </a:rPr>
              <a:t>Many application settings constantly encounter previously </a:t>
            </a:r>
            <a:r>
              <a:rPr sz="2000" dirty="0">
                <a:latin typeface="+mn-lt"/>
                <a:ea typeface="Helvetica Neue Light" charset="0"/>
                <a:cs typeface="Helvetica Neue Light" charset="0"/>
                <a:sym typeface="Helvetica Neue"/>
              </a:rPr>
              <a:t>unseen nodes.</a:t>
            </a:r>
          </a:p>
        </p:txBody>
      </p:sp>
      <p:sp>
        <p:nvSpPr>
          <p:cNvPr id="383" name="e.g., Reddit, YouTube, GoogleScholar, …."/>
          <p:cNvSpPr txBox="1"/>
          <p:nvPr/>
        </p:nvSpPr>
        <p:spPr>
          <a:xfrm>
            <a:off x="491610" y="4891395"/>
            <a:ext cx="4424289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3100">
                <a:solidFill>
                  <a:srgbClr val="535353"/>
                </a:solidFill>
              </a:defRPr>
            </a:lvl1pPr>
          </a:lstStyle>
          <a:p>
            <a:r>
              <a:rPr sz="2000" dirty="0">
                <a:solidFill>
                  <a:schemeClr val="tx1"/>
                </a:solidFill>
                <a:latin typeface="+mn-lt"/>
                <a:ea typeface="Helvetica Neue Light" charset="0"/>
                <a:cs typeface="Helvetica Neue Light" charset="0"/>
              </a:rPr>
              <a:t>e.g., Reddit, YouTube, GoogleScholar, ….</a:t>
            </a:r>
          </a:p>
        </p:txBody>
      </p:sp>
      <p:sp>
        <p:nvSpPr>
          <p:cNvPr id="384" name="Need to generate new embeddings “on the fly”"/>
          <p:cNvSpPr txBox="1"/>
          <p:nvPr/>
        </p:nvSpPr>
        <p:spPr>
          <a:xfrm>
            <a:off x="472707" y="5408739"/>
            <a:ext cx="509915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100"/>
            </a:pPr>
            <a:r>
              <a:rPr sz="2000" dirty="0">
                <a:latin typeface="+mn-lt"/>
                <a:ea typeface="Helvetica Neue Light" charset="0"/>
                <a:cs typeface="Helvetica Neue Light" charset="0"/>
              </a:rPr>
              <a:t>Need to generate new embeddings </a:t>
            </a:r>
            <a:r>
              <a:rPr sz="2000" dirty="0">
                <a:latin typeface="+mn-lt"/>
                <a:ea typeface="Helvetica Neue Light" charset="0"/>
                <a:cs typeface="Helvetica Neue Light" charset="0"/>
                <a:sym typeface="Helvetica Neue"/>
              </a:rPr>
              <a:t>“on the fly”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070" y="1244091"/>
            <a:ext cx="575733" cy="38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6" y="1823245"/>
            <a:ext cx="1817840" cy="1910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267" y="1780974"/>
            <a:ext cx="1873263" cy="1892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651" y="1682460"/>
            <a:ext cx="1970799" cy="1990547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AAE8BE3A-51A5-434A-9C0F-4D64B8723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833084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064896" cy="579882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21002"/>
            <a:ext cx="8193959" cy="3264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124200"/>
            <a:ext cx="5080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71411" y="3099818"/>
            <a:ext cx="5098829" cy="2917951"/>
            <a:chOff x="2378558" y="2324863"/>
            <a:chExt cx="3824122" cy="2188463"/>
          </a:xfrm>
        </p:grpSpPr>
        <p:sp>
          <p:nvSpPr>
            <p:cNvPr id="6" name="TextBox 5"/>
            <p:cNvSpPr txBox="1"/>
            <p:nvPr/>
          </p:nvSpPr>
          <p:spPr>
            <a:xfrm>
              <a:off x="3630167" y="327888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???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19927" y="2324863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16879" y="32179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8967" y="4056127"/>
              <a:ext cx="682753" cy="457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r>
                <a:rPr lang="en-US" sz="3200" b="1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78558" y="2372190"/>
              <a:ext cx="2302751" cy="901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sz="2400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What else can we put in the box?</a:t>
              </a:r>
            </a:p>
          </p:txBody>
        </p:sp>
      </p:grp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30214" y="1276730"/>
            <a:ext cx="8534399" cy="1287529"/>
          </a:xfrm>
        </p:spPr>
        <p:txBody>
          <a:bodyPr>
            <a:normAutofit/>
          </a:bodyPr>
          <a:lstStyle/>
          <a:p>
            <a:r>
              <a:rPr lang="en-CA" dirty="0"/>
              <a:t>Key distinctions are in how different approaches aggregate messages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492D852-55AA-DF4B-B543-6B45650A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8203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64" y="260349"/>
            <a:ext cx="8367592" cy="452185"/>
          </a:xfrm>
        </p:spPr>
        <p:txBody>
          <a:bodyPr/>
          <a:lstStyle/>
          <a:p>
            <a:r>
              <a:rPr lang="en-US" dirty="0"/>
              <a:t>Graph Convolutional Networks (GCNs)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212" y="1277376"/>
            <a:ext cx="8367592" cy="4167847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Slight variation on the neighborhood aggregation idea: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Empirically, this configuration to give the best results </a:t>
            </a:r>
          </a:p>
          <a:p>
            <a:pPr lvl="1"/>
            <a:r>
              <a:rPr lang="en-US" dirty="0"/>
              <a:t>More parameter sharing</a:t>
            </a:r>
          </a:p>
          <a:p>
            <a:pPr lvl="1"/>
            <a:r>
              <a:rPr lang="en-US" dirty="0"/>
              <a:t>Down-weights high degree neighbors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03" y="1772816"/>
            <a:ext cx="6801568" cy="1430750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16F4C55-74A6-2A4F-8F25-642B4846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67C2C1-F27A-7142-8A6B-C6B08337CFCD}"/>
              </a:ext>
            </a:extLst>
          </p:cNvPr>
          <p:cNvSpPr/>
          <p:nvPr/>
        </p:nvSpPr>
        <p:spPr>
          <a:xfrm>
            <a:off x="2236569" y="604200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Semi-supervised classification with graph convolutional networks</a:t>
            </a:r>
          </a:p>
          <a:p>
            <a:r>
              <a:rPr lang="en-DE" sz="1100" dirty="0">
                <a:solidFill>
                  <a:srgbClr val="0305FF"/>
                </a:solidFill>
              </a:rPr>
              <a:t>TN Kipf, M Welling. In Proc. 5th International Conference on Learning Representations (ICLR-17), </a:t>
            </a:r>
            <a:r>
              <a:rPr lang="en-DE" sz="1100" b="1" dirty="0">
                <a:solidFill>
                  <a:srgbClr val="FF0000"/>
                </a:solidFill>
              </a:rPr>
              <a:t>2017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F3FF83-F705-604F-96D4-74272DC51ECB}"/>
              </a:ext>
            </a:extLst>
          </p:cNvPr>
          <p:cNvCxnSpPr/>
          <p:nvPr/>
        </p:nvCxnSpPr>
        <p:spPr>
          <a:xfrm flipV="1">
            <a:off x="2432405" y="2655444"/>
            <a:ext cx="280416" cy="853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943616-633C-484E-8C9B-B6A11306276C}"/>
              </a:ext>
            </a:extLst>
          </p:cNvPr>
          <p:cNvSpPr txBox="1"/>
          <p:nvPr/>
        </p:nvSpPr>
        <p:spPr>
          <a:xfrm>
            <a:off x="389963" y="3388067"/>
            <a:ext cx="3693212" cy="7479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same matrix for self and neighbor </a:t>
            </a:r>
            <a:r>
              <a:rPr lang="en-US" dirty="0" err="1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A0DC511-BC8B-6147-925A-65E3A2DB5A06}"/>
              </a:ext>
            </a:extLst>
          </p:cNvPr>
          <p:cNvCxnSpPr/>
          <p:nvPr/>
        </p:nvCxnSpPr>
        <p:spPr>
          <a:xfrm flipV="1">
            <a:off x="2448775" y="3184949"/>
            <a:ext cx="1426464" cy="34137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B56496-4AB6-3E40-AFFE-EAE69833A690}"/>
              </a:ext>
            </a:extLst>
          </p:cNvPr>
          <p:cNvSpPr txBox="1"/>
          <p:nvPr/>
        </p:nvSpPr>
        <p:spPr>
          <a:xfrm>
            <a:off x="5173061" y="3519431"/>
            <a:ext cx="3738880" cy="3844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per-neighbor normalization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9CBAE0-2C2C-9240-843A-7BD28AD5A0C6}"/>
              </a:ext>
            </a:extLst>
          </p:cNvPr>
          <p:cNvCxnSpPr/>
          <p:nvPr/>
        </p:nvCxnSpPr>
        <p:spPr>
          <a:xfrm flipH="1" flipV="1">
            <a:off x="6184325" y="3041618"/>
            <a:ext cx="240343" cy="5935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9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93" y="246087"/>
            <a:ext cx="8367239" cy="638848"/>
          </a:xfrm>
        </p:spPr>
        <p:txBody>
          <a:bodyPr/>
          <a:lstStyle/>
          <a:p>
            <a:r>
              <a:rPr lang="en-US" dirty="0" err="1"/>
              <a:t>GraphSAGE</a:t>
            </a:r>
            <a:r>
              <a:rPr lang="en-US" dirty="0"/>
              <a:t> (</a:t>
            </a:r>
            <a:r>
              <a:rPr lang="en-US" dirty="0" err="1"/>
              <a:t>SAmple</a:t>
            </a:r>
            <a:r>
              <a:rPr lang="en-US" dirty="0"/>
              <a:t> and </a:t>
            </a:r>
            <a:r>
              <a:rPr lang="en-US" dirty="0" err="1"/>
              <a:t>aggreGatE</a:t>
            </a:r>
            <a:r>
              <a:rPr lang="en-US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6" y="1844824"/>
            <a:ext cx="8193959" cy="3264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5969" y="3295672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5649" y="2023640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1585" y="3214392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4369" y="4331992"/>
            <a:ext cx="910337" cy="609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?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28" y="1191153"/>
            <a:ext cx="8193959" cy="869695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So far we have aggregated the neighbor messages by taking their (weighted) average. Can we do better?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9C415E2-A70F-6B46-B65A-F460F90D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03A912-361D-F843-98D2-44EEC18732A9}"/>
              </a:ext>
            </a:extLst>
          </p:cNvPr>
          <p:cNvSpPr/>
          <p:nvPr/>
        </p:nvSpPr>
        <p:spPr>
          <a:xfrm>
            <a:off x="2728976" y="5388699"/>
            <a:ext cx="4013200" cy="506157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16A282-9955-BA4B-B757-677C14EA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9" y="5386856"/>
            <a:ext cx="8016413" cy="4752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44EBC7-0FE0-A34A-BC4C-303B97C0318F}"/>
              </a:ext>
            </a:extLst>
          </p:cNvPr>
          <p:cNvCxnSpPr/>
          <p:nvPr/>
        </p:nvCxnSpPr>
        <p:spPr>
          <a:xfrm flipV="1">
            <a:off x="4264976" y="3864219"/>
            <a:ext cx="283056" cy="5710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855C5E5-166B-A341-BFCA-118C8DB88916}"/>
              </a:ext>
            </a:extLst>
          </p:cNvPr>
          <p:cNvSpPr txBox="1"/>
          <p:nvPr/>
        </p:nvSpPr>
        <p:spPr>
          <a:xfrm>
            <a:off x="2411760" y="4399184"/>
            <a:ext cx="3771368" cy="6384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Any differentiable function that maps set of vectors to a single vector.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059DC8-FDEF-3247-9B39-753EB73368F9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4297444" y="5037591"/>
            <a:ext cx="274556" cy="3492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02A8FF-3B0B-BD43-9333-73A0B5A7C22C}"/>
              </a:ext>
            </a:extLst>
          </p:cNvPr>
          <p:cNvSpPr txBox="1"/>
          <p:nvPr/>
        </p:nvSpPr>
        <p:spPr>
          <a:xfrm>
            <a:off x="2699792" y="5877272"/>
            <a:ext cx="5834888" cy="3844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concatenate self embedding and neighbor embedding </a:t>
            </a:r>
            <a:endParaRPr lang="en-US" i="1" dirty="0">
              <a:solidFill>
                <a:schemeClr val="accent4"/>
              </a:solidFill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366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364" y="218036"/>
            <a:ext cx="8379440" cy="620752"/>
          </a:xfrm>
        </p:spPr>
        <p:txBody>
          <a:bodyPr/>
          <a:lstStyle/>
          <a:p>
            <a:r>
              <a:rPr lang="en-CA" dirty="0" err="1"/>
              <a:t>GraphSAGE</a:t>
            </a:r>
            <a:r>
              <a:rPr lang="en-CA" dirty="0"/>
              <a:t> Variants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91" y="1112429"/>
            <a:ext cx="9021309" cy="541291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305FF"/>
                </a:solidFill>
              </a:rPr>
              <a:t>Mean: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>
                <a:solidFill>
                  <a:srgbClr val="0305FF"/>
                </a:solidFill>
              </a:rPr>
              <a:t>Pool:</a:t>
            </a:r>
          </a:p>
          <a:p>
            <a:pPr lvl="1"/>
            <a:r>
              <a:rPr lang="en-US" sz="2000" dirty="0"/>
              <a:t>Transform neighbor vectors and apply symmetric vector function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>
              <a:solidFill>
                <a:srgbClr val="0305FF"/>
              </a:solidFill>
            </a:endParaRPr>
          </a:p>
          <a:p>
            <a:r>
              <a:rPr lang="en-US" sz="2400" dirty="0">
                <a:solidFill>
                  <a:srgbClr val="0305FF"/>
                </a:solidFill>
              </a:rPr>
              <a:t>LSTM-based RNNs:</a:t>
            </a:r>
          </a:p>
          <a:p>
            <a:pPr lvl="1"/>
            <a:r>
              <a:rPr lang="en-US" sz="2000" dirty="0"/>
              <a:t>Apply LSTM to random permutation of neighbors (LSTMs work on </a:t>
            </a:r>
            <a:r>
              <a:rPr lang="en-US" sz="2000" dirty="0" err="1"/>
              <a:t>seqences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305FF"/>
                </a:solidFill>
              </a:rPr>
              <a:t>Transformers?</a:t>
            </a:r>
          </a:p>
          <a:p>
            <a:pPr lvl="1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881" y="1268760"/>
            <a:ext cx="3032083" cy="1004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466" y="3664201"/>
            <a:ext cx="5175067" cy="482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466" y="5254969"/>
            <a:ext cx="6089117" cy="4796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91813" y="3726424"/>
            <a:ext cx="268224" cy="422656"/>
          </a:xfrm>
          <a:prstGeom prst="rect">
            <a:avLst/>
          </a:prstGeom>
          <a:solidFill>
            <a:schemeClr val="accent1">
              <a:alpha val="60000"/>
            </a:schemeClr>
          </a:soli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350309" y="3506968"/>
            <a:ext cx="560832" cy="1828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1813" y="3170673"/>
            <a:ext cx="4031488" cy="4517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element-wise mean/max</a:t>
            </a:r>
            <a:endParaRPr lang="en-US" i="1" dirty="0">
              <a:latin typeface="+mn-lt"/>
              <a:ea typeface="Cambria Math" charset="0"/>
              <a:cs typeface="Cambria Math" charset="0"/>
              <a:sym typeface="Open Sans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5BF0DE7-57BD-BB41-8DCD-CA3446ED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E88E2E-2994-7B40-BE70-11E1B631D14B}"/>
              </a:ext>
            </a:extLst>
          </p:cNvPr>
          <p:cNvSpPr/>
          <p:nvPr/>
        </p:nvSpPr>
        <p:spPr>
          <a:xfrm>
            <a:off x="2587533" y="6253862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050" dirty="0">
                <a:solidFill>
                  <a:srgbClr val="0305FF"/>
                </a:solidFill>
              </a:rPr>
              <a:t>William L. Hamilton, Rex Ying, and Jure Leskovec. 2017. Inductive representation learning on large graphs. In Proc. NIPS’17. </a:t>
            </a:r>
            <a:r>
              <a:rPr lang="en-DE" sz="1050" b="1" dirty="0">
                <a:solidFill>
                  <a:srgbClr val="FF0000"/>
                </a:solidFill>
              </a:rPr>
              <a:t>2017</a:t>
            </a:r>
            <a:r>
              <a:rPr lang="en-DE" sz="1050" dirty="0">
                <a:solidFill>
                  <a:srgbClr val="03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3175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03437"/>
            <a:ext cx="8461003" cy="532424"/>
          </a:xfrm>
        </p:spPr>
        <p:txBody>
          <a:bodyPr/>
          <a:lstStyle/>
          <a:p>
            <a:r>
              <a:rPr lang="en-US" dirty="0"/>
              <a:t>Neighborhood Aggregation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045169"/>
            <a:ext cx="8193959" cy="326415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954012C-03CD-CC40-BCDC-55060B40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14512"/>
            <a:ext cx="8461002" cy="1998464"/>
          </a:xfrm>
        </p:spPr>
        <p:txBody>
          <a:bodyPr>
            <a:normAutofit/>
          </a:bodyPr>
          <a:lstStyle/>
          <a:p>
            <a:r>
              <a:rPr lang="en-CA" dirty="0"/>
              <a:t>GCNs and </a:t>
            </a:r>
            <a:r>
              <a:rPr lang="en-CA" dirty="0" err="1"/>
              <a:t>GraphSAGE</a:t>
            </a:r>
            <a:r>
              <a:rPr lang="en-CA" dirty="0"/>
              <a:t> generally only  2-3 layers deep</a:t>
            </a:r>
          </a:p>
          <a:p>
            <a:r>
              <a:rPr lang="en-CA" dirty="0"/>
              <a:t>What if we want to go deeper?</a:t>
            </a:r>
          </a:p>
          <a:p>
            <a:pPr lvl="1"/>
            <a:r>
              <a:rPr lang="en-CA" dirty="0"/>
              <a:t>Overfitting from too many parameters.</a:t>
            </a:r>
          </a:p>
          <a:p>
            <a:pPr lvl="1"/>
            <a:r>
              <a:rPr lang="en-CA" dirty="0"/>
              <a:t>Vanishing/exploding gradients during 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3515130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274"/>
            <a:ext cx="9144000" cy="406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42004"/>
            <a:ext cx="8442276" cy="557105"/>
          </a:xfrm>
        </p:spPr>
        <p:txBody>
          <a:bodyPr/>
          <a:lstStyle/>
          <a:p>
            <a:r>
              <a:rPr lang="en-CA" dirty="0"/>
              <a:t>Gated Graph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291" y="1156741"/>
            <a:ext cx="9021309" cy="896472"/>
          </a:xfrm>
        </p:spPr>
        <p:txBody>
          <a:bodyPr>
            <a:normAutofit lnSpcReduction="10000"/>
          </a:bodyPr>
          <a:lstStyle/>
          <a:p>
            <a:r>
              <a:rPr lang="en-CA" dirty="0"/>
              <a:t>Use techniques from recurrent networks </a:t>
            </a:r>
          </a:p>
          <a:p>
            <a:r>
              <a:rPr lang="en-CA" dirty="0"/>
              <a:t>Parameter sharing across layers, recurrent state update</a:t>
            </a:r>
            <a:endParaRPr lang="en-CA" dirty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  <a:p>
            <a:endParaRPr lang="en-CA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065" y="2168070"/>
            <a:ext cx="4267201" cy="128037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same mappings across layers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15968" y="2637901"/>
            <a:ext cx="12192" cy="1304544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263138" y="2670413"/>
            <a:ext cx="2259583" cy="1430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4263138" y="2670413"/>
            <a:ext cx="3438143" cy="9144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581CF23-3DDA-BD40-A892-94B142BF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5999D7-8940-2942-B2D4-4A657BBE74B7}"/>
              </a:ext>
            </a:extLst>
          </p:cNvPr>
          <p:cNvSpPr/>
          <p:nvPr/>
        </p:nvSpPr>
        <p:spPr>
          <a:xfrm>
            <a:off x="2125602" y="5701259"/>
            <a:ext cx="4966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Handle &gt;20 layers:</a:t>
            </a:r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Allows for complex information about global graph structure to be propagated to all nodes</a:t>
            </a:r>
          </a:p>
        </p:txBody>
      </p:sp>
    </p:spTree>
    <p:extLst>
      <p:ext uri="{BB962C8B-B14F-4D97-AF65-F5344CB8AC3E}">
        <p14:creationId xmlns:p14="http://schemas.microsoft.com/office/powerpoint/2010/main" val="2703776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9" y="1418992"/>
            <a:ext cx="9021309" cy="5291309"/>
          </a:xfrm>
        </p:spPr>
        <p:txBody>
          <a:bodyPr>
            <a:normAutofit/>
          </a:bodyPr>
          <a:lstStyle/>
          <a:p>
            <a:pPr marL="819120" indent="-609585">
              <a:buFont typeface="+mj-lt"/>
              <a:buAutoNum type="arabicPeriod"/>
            </a:pPr>
            <a:r>
              <a:rPr lang="en-CA" dirty="0"/>
              <a:t>Get “message” from neighbors at step k:</a:t>
            </a:r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1219170" lvl="1" indent="-609585">
              <a:buFont typeface="+mj-lt"/>
              <a:buAutoNum type="arabicPeriod"/>
            </a:pPr>
            <a:endParaRPr lang="en-CA" dirty="0"/>
          </a:p>
          <a:p>
            <a:pPr marL="819120" indent="-609585">
              <a:buFont typeface="+mj-lt"/>
              <a:buAutoNum type="arabicPeriod"/>
            </a:pPr>
            <a:r>
              <a:rPr lang="en-CA" dirty="0"/>
              <a:t>Update node “state” using </a:t>
            </a:r>
            <a:r>
              <a:rPr lang="en-CA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Gated Recurrent Unit (GRU)</a:t>
            </a:r>
            <a:br>
              <a:rPr lang="en-CA" dirty="0"/>
            </a:br>
            <a:r>
              <a:rPr lang="en-CA" dirty="0"/>
              <a:t>New node state depends on the old state and </a:t>
            </a:r>
            <a:br>
              <a:rPr lang="en-CA" dirty="0"/>
            </a:br>
            <a:r>
              <a:rPr lang="en-CA" dirty="0"/>
              <a:t>the message from neighbors:</a:t>
            </a:r>
          </a:p>
          <a:p>
            <a:endParaRPr lang="en-CA" sz="2400" dirty="0"/>
          </a:p>
          <a:p>
            <a:endParaRPr lang="en-CA" dirty="0"/>
          </a:p>
          <a:p>
            <a:endParaRPr lang="en-CA" dirty="0"/>
          </a:p>
        </p:txBody>
      </p:sp>
      <p:grpSp>
        <p:nvGrpSpPr>
          <p:cNvPr id="28" name="Group 27"/>
          <p:cNvGrpSpPr/>
          <p:nvPr/>
        </p:nvGrpSpPr>
        <p:grpSpPr>
          <a:xfrm>
            <a:off x="2616277" y="2204864"/>
            <a:ext cx="6527723" cy="1127948"/>
            <a:chOff x="1962208" y="2398606"/>
            <a:chExt cx="4895792" cy="845961"/>
          </a:xfrm>
        </p:grpSpPr>
        <p:sp>
          <p:nvSpPr>
            <p:cNvPr id="15" name="Rectangle 14"/>
            <p:cNvSpPr/>
            <p:nvPr/>
          </p:nvSpPr>
          <p:spPr>
            <a:xfrm>
              <a:off x="1962208" y="2398606"/>
              <a:ext cx="2132076" cy="845961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58640" y="2414016"/>
              <a:ext cx="2499360" cy="6911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rtlCol="0" anchor="t" anchorCtr="0">
              <a:noAutofit/>
            </a:bodyPr>
            <a:lstStyle/>
            <a:p>
              <a:pPr algn="ctr"/>
              <a:r>
                <a:rPr lang="en-US" dirty="0">
                  <a:latin typeface="+mn-lt"/>
                  <a:ea typeface="Helvetica Neue Light" charset="0"/>
                  <a:cs typeface="Helvetica Neue Light" charset="0"/>
                  <a:sym typeface="Open Sans"/>
                </a:rPr>
                <a:t>Aggregation function does not depend on</a:t>
              </a:r>
              <a:r>
                <a:rPr lang="en-US" dirty="0">
                  <a:latin typeface="+mn-lt"/>
                  <a:ea typeface="Cambria Math" charset="0"/>
                  <a:cs typeface="Cambria Math" charset="0"/>
                  <a:sym typeface="Open Sans"/>
                </a:rPr>
                <a:t> k</a:t>
              </a:r>
              <a:endParaRPr lang="en-US" i="1" dirty="0">
                <a:latin typeface="+mn-lt"/>
                <a:ea typeface="Cambria Math" charset="0"/>
                <a:cs typeface="Cambria Math" charset="0"/>
                <a:sym typeface="Open San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142232" y="2743200"/>
              <a:ext cx="384048" cy="822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1" y="2319888"/>
            <a:ext cx="3684169" cy="968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4" y="230033"/>
            <a:ext cx="8820472" cy="606679"/>
          </a:xfrm>
        </p:spPr>
        <p:txBody>
          <a:bodyPr/>
          <a:lstStyle/>
          <a:p>
            <a:r>
              <a:rPr lang="en-CA" dirty="0"/>
              <a:t>Neighborhood aggregation with RNN state update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1" y="5115500"/>
            <a:ext cx="3801195" cy="473740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1F54DEC-456F-B34C-93AB-059809BA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AE5A64-41DE-4D46-9405-EEAFE3DD31AF}"/>
              </a:ext>
            </a:extLst>
          </p:cNvPr>
          <p:cNvSpPr/>
          <p:nvPr/>
        </p:nvSpPr>
        <p:spPr>
          <a:xfrm>
            <a:off x="2725662" y="6005645"/>
            <a:ext cx="3801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Yujia Li Richard Zemel Marc Brockschmidt Daniel Tarlow, Gated Graph Sequence Neural Networks</a:t>
            </a:r>
          </a:p>
          <a:p>
            <a:r>
              <a:rPr lang="en-DE" sz="1200" dirty="0">
                <a:solidFill>
                  <a:srgbClr val="0305FF"/>
                </a:solidFill>
              </a:rPr>
              <a:t>Proceedings of ICLR’16. </a:t>
            </a:r>
            <a:r>
              <a:rPr lang="en-DE" sz="1200" b="1" dirty="0">
                <a:solidFill>
                  <a:srgbClr val="FF0000"/>
                </a:solidFill>
              </a:rPr>
              <a:t>2016</a:t>
            </a:r>
            <a:r>
              <a:rPr lang="en-DE" sz="1200" dirty="0">
                <a:solidFill>
                  <a:srgbClr val="03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3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2431"/>
            <a:ext cx="8370268" cy="552273"/>
          </a:xfrm>
        </p:spPr>
        <p:txBody>
          <a:bodyPr/>
          <a:lstStyle/>
          <a:p>
            <a:r>
              <a:rPr lang="en-US" dirty="0"/>
              <a:t>(Sub)graph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30" y="1196155"/>
            <a:ext cx="8138864" cy="4978399"/>
          </a:xfrm>
        </p:spPr>
        <p:txBody>
          <a:bodyPr>
            <a:normAutofit/>
          </a:bodyPr>
          <a:lstStyle/>
          <a:p>
            <a:r>
              <a:rPr lang="en-CA" dirty="0"/>
              <a:t>So far we have focused on node-level embeddings</a:t>
            </a:r>
            <a:r>
              <a:rPr lang="mr-IN" dirty="0"/>
              <a:t>…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r>
              <a:rPr lang="de-DE" dirty="0"/>
              <a:t>But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subgraph</a:t>
            </a:r>
            <a:r>
              <a:rPr lang="de-DE" dirty="0"/>
              <a:t> </a:t>
            </a:r>
            <a:r>
              <a:rPr lang="de-DE" dirty="0" err="1"/>
              <a:t>embeddings</a:t>
            </a:r>
            <a:r>
              <a:rPr lang="de-DE" dirty="0"/>
              <a:t>?</a:t>
            </a:r>
            <a:endParaRPr lang="en-CA" dirty="0"/>
          </a:p>
          <a:p>
            <a:pPr lvl="1"/>
            <a:endParaRPr lang="en-CA" sz="2600" dirty="0"/>
          </a:p>
          <a:p>
            <a:pPr lvl="1"/>
            <a:endParaRPr lang="en-CA" sz="2600" dirty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07080"/>
            <a:ext cx="4800968" cy="1665936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2194932-17F3-C54D-8C4A-8B7EFE82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B3E59-B509-1C4B-8D85-BDF6882F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571376"/>
            <a:ext cx="4800968" cy="16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7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2431"/>
            <a:ext cx="8370268" cy="552273"/>
          </a:xfrm>
        </p:spPr>
        <p:txBody>
          <a:bodyPr/>
          <a:lstStyle/>
          <a:p>
            <a:r>
              <a:rPr lang="en-US" dirty="0"/>
              <a:t>(Sub)graph </a:t>
            </a:r>
            <a:r>
              <a:rPr lang="en-US" dirty="0" err="1"/>
              <a:t>Embeddings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30" y="1196155"/>
            <a:ext cx="8138864" cy="4978399"/>
          </a:xfrm>
        </p:spPr>
        <p:txBody>
          <a:bodyPr>
            <a:normAutofit/>
          </a:bodyPr>
          <a:lstStyle/>
          <a:p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representative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virtual</a:t>
            </a:r>
            <a:r>
              <a:rPr lang="de-DE" dirty="0"/>
              <a:t> </a:t>
            </a:r>
            <a:r>
              <a:rPr lang="de-DE" dirty="0" err="1"/>
              <a:t>node</a:t>
            </a:r>
            <a:endParaRPr lang="en-CA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r>
              <a:rPr lang="en-CA" dirty="0"/>
              <a:t>Sum or average node embeddings:</a:t>
            </a:r>
          </a:p>
          <a:p>
            <a:endParaRPr lang="de-DE" dirty="0"/>
          </a:p>
          <a:p>
            <a:pPr lvl="1"/>
            <a:endParaRPr lang="en-CA" sz="2600" dirty="0"/>
          </a:p>
          <a:p>
            <a:pPr lvl="1"/>
            <a:endParaRPr lang="en-CA" sz="2600" dirty="0"/>
          </a:p>
          <a:p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2194932-17F3-C54D-8C4A-8B7EFE82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06E42-841E-BB47-B50C-9D9316A77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078" y="4076570"/>
            <a:ext cx="1689843" cy="759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67A35-BE65-694B-B652-0899914C0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43" y="4499368"/>
            <a:ext cx="4800968" cy="1665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B2ABD3-31BD-9F44-AEFF-F8F5D7BA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026" y="1772816"/>
            <a:ext cx="4800968" cy="1665936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7A9CC075-A196-F447-B3F1-56C04CB6D983}"/>
              </a:ext>
            </a:extLst>
          </p:cNvPr>
          <p:cNvSpPr/>
          <p:nvPr/>
        </p:nvSpPr>
        <p:spPr>
          <a:xfrm>
            <a:off x="6370946" y="56897"/>
            <a:ext cx="3137559" cy="1665936"/>
          </a:xfrm>
          <a:prstGeom prst="cloudCallout">
            <a:avLst>
              <a:gd name="adj1" fmla="val -75135"/>
              <a:gd name="adj2" fmla="val -203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CA" sz="1600" dirty="0">
                <a:solidFill>
                  <a:schemeClr val="tx1"/>
                </a:solidFill>
              </a:rPr>
              <a:t>How to embed (sub)graphs with millions or billions of nodes?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5D3738F8-8A38-814F-BA77-805BD1FE884E}"/>
              </a:ext>
            </a:extLst>
          </p:cNvPr>
          <p:cNvSpPr/>
          <p:nvPr/>
        </p:nvSpPr>
        <p:spPr>
          <a:xfrm>
            <a:off x="6611648" y="4905180"/>
            <a:ext cx="3137559" cy="1593896"/>
          </a:xfrm>
          <a:prstGeom prst="cloudCallout">
            <a:avLst>
              <a:gd name="adj1" fmla="val -73112"/>
              <a:gd name="adj2" fmla="val -271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CA" sz="1600" dirty="0">
                <a:solidFill>
                  <a:schemeClr val="tx1"/>
                </a:solidFill>
              </a:rPr>
              <a:t>How to do the analog of CNN “pooling” on networks?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349F90-05A6-5D49-820B-0FD79219B064}"/>
              </a:ext>
            </a:extLst>
          </p:cNvPr>
          <p:cNvSpPr/>
          <p:nvPr/>
        </p:nvSpPr>
        <p:spPr>
          <a:xfrm>
            <a:off x="2290259" y="622453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Duvenaud et al. Convolutional Networks on Graphs for Learning Molecular Fingerprints. In Proc. ICML </a:t>
            </a:r>
            <a:r>
              <a:rPr lang="en-DE" sz="1100" b="1" dirty="0">
                <a:solidFill>
                  <a:srgbClr val="FF0000"/>
                </a:solidFill>
              </a:rPr>
              <a:t>2016</a:t>
            </a:r>
            <a:r>
              <a:rPr lang="en-DE" sz="1100" dirty="0">
                <a:solidFill>
                  <a:srgbClr val="0305FF"/>
                </a:solidFill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22053E-3249-5240-9186-59456F2723D7}"/>
              </a:ext>
            </a:extLst>
          </p:cNvPr>
          <p:cNvSpPr/>
          <p:nvPr/>
        </p:nvSpPr>
        <p:spPr>
          <a:xfrm>
            <a:off x="2286000" y="35772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Li et al. Gated Graph Sequence Neural Networks. In Proc. ICLR. </a:t>
            </a:r>
            <a:r>
              <a:rPr lang="en-DE" sz="1200" b="1" dirty="0">
                <a:solidFill>
                  <a:srgbClr val="FF0000"/>
                </a:solidFill>
              </a:rPr>
              <a:t>2016</a:t>
            </a:r>
            <a:r>
              <a:rPr lang="en-DE" sz="1200" dirty="0">
                <a:solidFill>
                  <a:srgbClr val="0305FF"/>
                </a:solidFill>
              </a:rPr>
              <a:t>.</a:t>
            </a:r>
          </a:p>
          <a:p>
            <a:endParaRPr lang="en-DE" sz="1200" dirty="0">
              <a:solidFill>
                <a:srgbClr val="03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7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80" y="260648"/>
            <a:ext cx="8874920" cy="552273"/>
          </a:xfrm>
        </p:spPr>
        <p:txBody>
          <a:bodyPr/>
          <a:lstStyle/>
          <a:p>
            <a:r>
              <a:rPr lang="en-US" dirty="0"/>
              <a:t>Embedding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913376" y="2417448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65" y="2793649"/>
            <a:ext cx="6622035" cy="2860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080" y="1202489"/>
            <a:ext cx="8874920" cy="14309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Encode nodes so that …</a:t>
            </a:r>
          </a:p>
          <a:p>
            <a:pPr marL="914400" lvl="1" indent="-457200">
              <a:buFont typeface="System Font Regular"/>
              <a:buChar char="-"/>
            </a:pPr>
            <a:r>
              <a:rPr lang="en-US" sz="2600" dirty="0">
                <a:solidFill>
                  <a:srgbClr val="0305FF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similarity in the embedding space </a:t>
            </a:r>
            <a:r>
              <a:rPr lang="en-US" sz="2600" dirty="0">
                <a:solidFill>
                  <a:srgbClr val="FF0000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approximates …</a:t>
            </a:r>
            <a:r>
              <a:rPr lang="en-US" sz="26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</a:t>
            </a:r>
          </a:p>
          <a:p>
            <a:pPr marL="914400" lvl="1" indent="-457200">
              <a:buFont typeface="System Font Regular"/>
              <a:buChar char="-"/>
            </a:pPr>
            <a:r>
              <a:rPr lang="en-US" sz="2600" dirty="0">
                <a:solidFill>
                  <a:srgbClr val="0305FF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similarity in the original network</a:t>
            </a:r>
            <a:endParaRPr lang="en-US" sz="2600" dirty="0">
              <a:solidFill>
                <a:schemeClr val="accent1"/>
              </a:solidFill>
              <a:latin typeface="+mn-lt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14445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534400" cy="517528"/>
          </a:xfrm>
        </p:spPr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04" y="1352912"/>
            <a:ext cx="8534400" cy="4978399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305FF"/>
                </a:solidFill>
              </a:rPr>
              <a:t>Key idea: </a:t>
            </a:r>
            <a:r>
              <a:rPr lang="en-CA" dirty="0"/>
              <a:t>Generate node embeddings based on local neighborhoods. </a:t>
            </a:r>
          </a:p>
          <a:p>
            <a:pPr lvl="1"/>
            <a:r>
              <a:rPr lang="en-CA" dirty="0" err="1">
                <a:solidFill>
                  <a:srgbClr val="0305FF"/>
                </a:solidFill>
              </a:rPr>
              <a:t>GraphSAGE</a:t>
            </a:r>
            <a:endParaRPr lang="en-CA" dirty="0">
              <a:solidFill>
                <a:srgbClr val="0305FF"/>
              </a:solidFill>
            </a:endParaRPr>
          </a:p>
          <a:p>
            <a:pPr lvl="2"/>
            <a:r>
              <a:rPr lang="en-CA" dirty="0"/>
              <a:t>Generalized neighborhood aggregation</a:t>
            </a:r>
          </a:p>
          <a:p>
            <a:pPr lvl="1"/>
            <a:r>
              <a:rPr lang="en-CA" dirty="0">
                <a:solidFill>
                  <a:srgbClr val="0305FF"/>
                </a:solidFill>
              </a:rPr>
              <a:t>Gated Graph Networks</a:t>
            </a:r>
          </a:p>
          <a:p>
            <a:pPr lvl="2"/>
            <a:r>
              <a:rPr lang="en-CA" dirty="0"/>
              <a:t>Neighborhood aggregation + recursion </a:t>
            </a:r>
            <a:br>
              <a:rPr lang="en-CA" dirty="0"/>
            </a:br>
            <a:r>
              <a:rPr lang="en-CA" dirty="0"/>
              <a:t>(same mappings for a layer) + GRUs</a:t>
            </a:r>
          </a:p>
          <a:p>
            <a:pPr lvl="1"/>
            <a:r>
              <a:rPr lang="en-CA" dirty="0">
                <a:solidFill>
                  <a:srgbClr val="0305FF"/>
                </a:solidFill>
              </a:rPr>
              <a:t>Graph Convolutional Networks</a:t>
            </a:r>
          </a:p>
          <a:p>
            <a:pPr lvl="2"/>
            <a:r>
              <a:rPr lang="en-CA" dirty="0"/>
              <a:t>Average neighborhood information </a:t>
            </a:r>
            <a:br>
              <a:rPr lang="en-CA" dirty="0"/>
            </a:br>
            <a:r>
              <a:rPr lang="en-CA" dirty="0"/>
              <a:t>and stack computational networks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4D7DFC4-6E3B-5D43-9BF6-237DFA8F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234174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60349"/>
            <a:ext cx="7888808" cy="576363"/>
          </a:xfrm>
        </p:spPr>
        <p:txBody>
          <a:bodyPr/>
          <a:lstStyle/>
          <a:p>
            <a:r>
              <a:rPr lang="en-US" dirty="0"/>
              <a:t>Recent Advances in Graph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35519" y="1293281"/>
                <a:ext cx="8483600" cy="5080000"/>
              </a:xfrm>
            </p:spPr>
            <p:txBody>
              <a:bodyPr>
                <a:normAutofit/>
              </a:bodyPr>
              <a:lstStyle/>
              <a:p>
                <a:r>
                  <a:rPr lang="en-CA" dirty="0">
                    <a:solidFill>
                      <a:srgbClr val="0305FF"/>
                    </a:solidFill>
                  </a:rPr>
                  <a:t>Attention-based </a:t>
                </a:r>
                <a:r>
                  <a:rPr lang="en-CA" dirty="0"/>
                  <a:t>neighborhood aggregation</a:t>
                </a:r>
                <a:br>
                  <a:rPr lang="en-CA" dirty="0"/>
                </a:br>
                <a:r>
                  <a:rPr lang="en-CA" dirty="0"/>
                  <a:t>(</a:t>
                </a:r>
                <a:r>
                  <a:rPr lang="en-CA" dirty="0">
                    <a:solidFill>
                      <a:srgbClr val="0305FF"/>
                    </a:solidFill>
                  </a:rPr>
                  <a:t>Weightings for neighbors</a:t>
                </a:r>
                <a:r>
                  <a:rPr lang="en-CA" dirty="0"/>
                  <a:t>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CA" dirty="0"/>
                  <a:t>Graph Attention Networks (</a:t>
                </a:r>
                <a:r>
                  <a:rPr lang="en-CA" dirty="0">
                    <a:hlinkClick r:id="rId2"/>
                  </a:rPr>
                  <a:t>Velickovic et al., 2018</a:t>
                </a:r>
                <a:r>
                  <a:rPr lang="en-CA" dirty="0"/>
                  <a:t>)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CA" dirty="0" err="1"/>
                  <a:t>GeniePath</a:t>
                </a:r>
                <a:r>
                  <a:rPr lang="en-CA" dirty="0"/>
                  <a:t> (</a:t>
                </a:r>
                <a:r>
                  <a:rPr lang="en-CA" dirty="0" err="1"/>
                  <a:t>apaptive</a:t>
                </a:r>
                <a:r>
                  <a:rPr lang="en-CA" dirty="0"/>
                  <a:t> receptive paths) (</a:t>
                </a:r>
                <a:r>
                  <a:rPr lang="en-CA" dirty="0">
                    <a:hlinkClick r:id="rId3"/>
                  </a:rPr>
                  <a:t>Liu et al., 2018</a:t>
                </a:r>
                <a:r>
                  <a:rPr lang="en-CA" dirty="0"/>
                  <a:t>)</a:t>
                </a:r>
              </a:p>
              <a:p>
                <a:r>
                  <a:rPr lang="en-CA" dirty="0"/>
                  <a:t>Generalizations based on </a:t>
                </a:r>
                <a:r>
                  <a:rPr lang="en-CA" dirty="0">
                    <a:solidFill>
                      <a:srgbClr val="0305FF"/>
                    </a:solidFill>
                  </a:rPr>
                  <a:t>spectral convolutions</a:t>
                </a:r>
                <a:br>
                  <a:rPr lang="en-CA" dirty="0">
                    <a:solidFill>
                      <a:srgbClr val="0305FF"/>
                    </a:solidFill>
                  </a:rPr>
                </a:br>
                <a:r>
                  <a:rPr lang="en-CA" dirty="0"/>
                  <a:t>(</a:t>
                </a:r>
                <a:r>
                  <a:rPr lang="en-US" dirty="0"/>
                  <a:t>eigen-decomposition of graph Laplacian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)</a:t>
                </a:r>
                <a:endParaRPr lang="en-CA" dirty="0"/>
              </a:p>
              <a:p>
                <a:pPr lvl="1"/>
                <a:r>
                  <a:rPr lang="en-CA" dirty="0"/>
                  <a:t>Geometric Deep Learning (</a:t>
                </a:r>
                <a:r>
                  <a:rPr lang="en-CA" dirty="0">
                    <a:hlinkClick r:id="rId4"/>
                  </a:rPr>
                  <a:t>Bronstein et al., 2017</a:t>
                </a:r>
                <a:r>
                  <a:rPr lang="en-CA" dirty="0"/>
                  <a:t>)</a:t>
                </a:r>
              </a:p>
              <a:p>
                <a:pPr lvl="1"/>
                <a:r>
                  <a:rPr lang="en-CA" dirty="0"/>
                  <a:t>Mixture Model CNNs (</a:t>
                </a:r>
                <a:r>
                  <a:rPr lang="en-CA" dirty="0">
                    <a:hlinkClick r:id="rId5"/>
                  </a:rPr>
                  <a:t>Monti et al., 2017)</a:t>
                </a:r>
                <a:endParaRPr lang="en-CA" dirty="0"/>
              </a:p>
              <a:p>
                <a:r>
                  <a:rPr lang="en-CA" dirty="0"/>
                  <a:t>Speed improvements via </a:t>
                </a:r>
                <a:r>
                  <a:rPr lang="en-CA" dirty="0">
                    <a:solidFill>
                      <a:srgbClr val="0305FF"/>
                    </a:solidFill>
                  </a:rPr>
                  <a:t>subsampling</a:t>
                </a:r>
                <a:endParaRPr lang="en-CA" dirty="0"/>
              </a:p>
              <a:p>
                <a:pPr lvl="1"/>
                <a:r>
                  <a:rPr lang="en-CA" dirty="0" err="1"/>
                  <a:t>FastGCNs</a:t>
                </a:r>
                <a:r>
                  <a:rPr lang="en-CA" dirty="0"/>
                  <a:t> (</a:t>
                </a:r>
                <a:r>
                  <a:rPr lang="en-CA" dirty="0">
                    <a:hlinkClick r:id="rId6"/>
                  </a:rPr>
                  <a:t>Chen et al., 2018</a:t>
                </a:r>
                <a:r>
                  <a:rPr lang="en-CA" dirty="0"/>
                  <a:t>)</a:t>
                </a:r>
              </a:p>
              <a:p>
                <a:pPr lvl="1"/>
                <a:r>
                  <a:rPr lang="en-CA" dirty="0"/>
                  <a:t>Stochastic GCNs (</a:t>
                </a:r>
                <a:r>
                  <a:rPr lang="en-CA" dirty="0">
                    <a:hlinkClick r:id="rId7"/>
                  </a:rPr>
                  <a:t>Chen et al., 2017</a:t>
                </a:r>
                <a:r>
                  <a:rPr lang="en-CA" dirty="0"/>
                  <a:t>)</a:t>
                </a:r>
              </a:p>
              <a:p>
                <a:endParaRPr lang="en-CA" dirty="0"/>
              </a:p>
              <a:p>
                <a:pPr lvl="1"/>
                <a:endParaRPr lang="en-US" sz="26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519" y="1293281"/>
                <a:ext cx="8483600" cy="5080000"/>
              </a:xfrm>
              <a:blipFill>
                <a:blip r:embed="rId8"/>
                <a:stretch>
                  <a:fillRect l="-1345" t="-99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191EA71-98C1-144D-ADEE-7A46887A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E69AEB-DEAD-AB43-BC05-0C7D75EF9523}"/>
                  </a:ext>
                </a:extLst>
              </p:cNvPr>
              <p:cNvSpPr txBox="1"/>
              <p:nvPr/>
            </p:nvSpPr>
            <p:spPr>
              <a:xfrm>
                <a:off x="2255051" y="6297947"/>
                <a:ext cx="4633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/>
                  <a:t> (degree matrix – adjacency matrix)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6E69AEB-DEAD-AB43-BC05-0C7D75EF9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051" y="6297947"/>
                <a:ext cx="4633897" cy="369332"/>
              </a:xfrm>
              <a:prstGeom prst="rect">
                <a:avLst/>
              </a:prstGeom>
              <a:blipFill>
                <a:blip r:embed="rId9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019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68F3-670A-644F-A8B1-B601282E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Graph Networks, Embeddings, and KGs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F5097-F69A-0843-9BEB-90DC6C1A6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networks allow for the computation of embeddings for nodes in a KG</a:t>
            </a:r>
          </a:p>
          <a:p>
            <a:r>
              <a:rPr lang="en-US" dirty="0"/>
              <a:t>With embeddings, existence of links between nodes can be estimated (KG completion)</a:t>
            </a:r>
          </a:p>
          <a:p>
            <a:pPr lvl="1"/>
            <a:r>
              <a:rPr lang="en-US" dirty="0"/>
              <a:t>See also, e.g., node2vec</a:t>
            </a:r>
          </a:p>
          <a:p>
            <a:r>
              <a:rPr lang="en-US" dirty="0"/>
              <a:t>If nodes originate from words … </a:t>
            </a:r>
          </a:p>
          <a:p>
            <a:r>
              <a:rPr lang="en-US" dirty="0"/>
              <a:t>… we have another way to embed nodes</a:t>
            </a:r>
          </a:p>
          <a:p>
            <a:pPr lvl="1"/>
            <a:r>
              <a:rPr lang="en-US" dirty="0"/>
              <a:t>See also, e.g., word2vec</a:t>
            </a:r>
          </a:p>
          <a:p>
            <a:pPr lvl="1"/>
            <a:r>
              <a:rPr lang="en-US" dirty="0"/>
              <a:t>KG completion based on 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84A9C-A800-8640-BD41-0FCB5ECAE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9AEE9E-A09E-F54F-9DA5-E56D82A0D1EC}"/>
              </a:ext>
            </a:extLst>
          </p:cNvPr>
          <p:cNvSpPr/>
          <p:nvPr/>
        </p:nvSpPr>
        <p:spPr>
          <a:xfrm>
            <a:off x="2297113" y="599748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node2vec: Scalable Feature Learning for Networks. A. Grover, J. Leskovec. ACM SIGKDD International Conference on Knowledge Discovery and Data Mining (KDD), </a:t>
            </a:r>
            <a:r>
              <a:rPr lang="en-DE" sz="1100" b="1" dirty="0">
                <a:solidFill>
                  <a:srgbClr val="FF0000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942731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B2EA-35E3-5245-9A45-9E2D0542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Approaches for Completing KGs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749CF-6BA6-A940-B198-0540C0D01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30200">
              <a:spcBef>
                <a:spcPts val="100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●"/>
            </a:pPr>
            <a:r>
              <a:rPr lang="en-US" sz="2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Graph Network approach</a:t>
            </a:r>
          </a:p>
          <a:p>
            <a:pPr marL="457200" indent="-330200">
              <a:spcBef>
                <a:spcPts val="100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●"/>
            </a:pPr>
            <a:r>
              <a:rPr lang="en-US" sz="2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Embedding approach</a:t>
            </a:r>
          </a:p>
          <a:p>
            <a:pPr marL="457200" indent="-330200">
              <a:spcBef>
                <a:spcPts val="60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●"/>
            </a:pPr>
            <a:r>
              <a:rPr lang="en-US" sz="2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about probabilistic graphical models?</a:t>
            </a:r>
          </a:p>
          <a:p>
            <a:pPr marL="914400" lvl="1" indent="-33020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➢"/>
            </a:pPr>
            <a:r>
              <a:rPr lang="en-US" sz="2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Markov logic networks for link estimation?</a:t>
            </a:r>
          </a:p>
          <a:p>
            <a:pPr marL="914400" lvl="1" indent="-33020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➢"/>
            </a:pPr>
            <a:endParaRPr lang="en-US" sz="28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514350" indent="-33020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➢"/>
            </a:pPr>
            <a:endParaRPr lang="en-US" sz="32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30200"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➢"/>
            </a:pPr>
            <a:endParaRPr lang="en-US" sz="28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F37F6-E12B-E84D-82FE-1C0B8DD8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79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AC74-F310-BC4C-988D-D39088F0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Advantages of MLNs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BE848E-57A3-B94C-AA93-A242ED81D2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Incorporate domain knowledge with first-order logic</a:t>
                </a:r>
              </a:p>
              <a:p>
                <a:pPr lvl="1"/>
                <a:r>
                  <a:rPr lang="en-DE" dirty="0"/>
                  <a:t>Composition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Inverse relations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Symmetry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Subrelation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DE" dirty="0"/>
              </a:p>
              <a:p>
                <a:pPr lvl="2"/>
                <a:endParaRPr lang="en-DE" dirty="0"/>
              </a:p>
              <a:p>
                <a:pPr lvl="2"/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BE848E-57A3-B94C-AA93-A242ED81D2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D747E-E41E-424F-9421-5D3B25AA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42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;p31">
            <a:extLst>
              <a:ext uri="{FF2B5EF4-FFF2-40B4-BE49-F238E27FC236}">
                <a16:creationId xmlns:a16="http://schemas.microsoft.com/office/drawing/2014/main" id="{1E6E7D16-C5CE-0D4F-9ACA-4FD149C2E3C5}"/>
              </a:ext>
            </a:extLst>
          </p:cNvPr>
          <p:cNvSpPr txBox="1">
            <a:spLocks/>
          </p:cNvSpPr>
          <p:nvPr/>
        </p:nvSpPr>
        <p:spPr>
          <a:xfrm>
            <a:off x="323528" y="227534"/>
            <a:ext cx="8424949" cy="62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-US" sz="3200" b="0" dirty="0">
                <a:latin typeface="+mj-lt"/>
              </a:rPr>
              <a:t>MLNs and Knowledge Graphs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7A309-171D-8C4D-BD13-9B20700DD669}"/>
              </a:ext>
            </a:extLst>
          </p:cNvPr>
          <p:cNvSpPr txBox="1"/>
          <p:nvPr/>
        </p:nvSpPr>
        <p:spPr>
          <a:xfrm>
            <a:off x="5608972" y="2572401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Ground KG of MLN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EE65E0-09FE-A747-8447-907DF48DF791}"/>
              </a:ext>
            </a:extLst>
          </p:cNvPr>
          <p:cNvSpPr/>
          <p:nvPr/>
        </p:nvSpPr>
        <p:spPr>
          <a:xfrm>
            <a:off x="5605457" y="3813767"/>
            <a:ext cx="19511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Knowledge graph </a:t>
            </a:r>
            <a:br>
              <a:rPr lang="en-DE" dirty="0"/>
            </a:br>
            <a:r>
              <a:rPr lang="en-DE" dirty="0"/>
              <a:t>(e.g., from text)</a:t>
            </a:r>
            <a:br>
              <a:rPr lang="en-DE" dirty="0"/>
            </a:br>
            <a:r>
              <a:rPr lang="en-DE" dirty="0"/>
              <a:t>as evidence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BD11AED-2EAB-5045-9221-4A3118AEB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17600"/>
            <a:ext cx="46228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61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6F484-E1C7-2543-9100-3523B60B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Markov Logic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794A8-188F-4C46-B990-09090B002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altLang="zh-CN" sz="2800" dirty="0">
                <a:solidFill>
                  <a:srgbClr val="030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  <a:r>
              <a:rPr lang="zh-CN" altLang="en-US" sz="2800" dirty="0">
                <a:solidFill>
                  <a:srgbClr val="030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zh-CN" sz="2800" dirty="0">
              <a:solidFill>
                <a:srgbClr val="0305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457200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formulas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incorporate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prior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457200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Allows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MLN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generalize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amount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labeled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152400" indent="0">
              <a:buNone/>
            </a:pPr>
            <a:r>
              <a:rPr lang="en-US" altLang="zh-CN" sz="2800" dirty="0">
                <a:solidFill>
                  <a:srgbClr val="030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Cons:</a:t>
            </a:r>
            <a:r>
              <a:rPr lang="zh-CN" altLang="en-US" sz="2800" dirty="0">
                <a:solidFill>
                  <a:srgbClr val="0305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en-US" altLang="zh-CN" sz="2800" dirty="0">
              <a:solidFill>
                <a:srgbClr val="0305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457200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MLN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computationally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intensive</a:t>
            </a:r>
          </a:p>
          <a:p>
            <a:pPr marL="609600" indent="-457200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formulas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cover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part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combinations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graph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relations in real-world texts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2F75A-90FB-594D-8417-9AA67DDF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349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5EDA1-F6E4-E34D-9127-627631DC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Graph Networks / Word-based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7E56B-3F47-C846-B3F6-9CC9325D8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2400" indent="0">
              <a:buNone/>
            </a:pPr>
            <a:r>
              <a:rPr lang="en-US" altLang="zh-CN" sz="2800" dirty="0">
                <a:solidFill>
                  <a:srgbClr val="0305FF"/>
                </a:solidFill>
                <a:latin typeface="Calibri"/>
                <a:cs typeface="Calibri"/>
              </a:rPr>
              <a:t>Pros:</a:t>
            </a:r>
            <a:r>
              <a:rPr lang="zh-CN" altLang="en-US" sz="2800" dirty="0">
                <a:solidFill>
                  <a:srgbClr val="0305FF"/>
                </a:solidFill>
                <a:latin typeface="Calibri"/>
                <a:cs typeface="Calibri"/>
              </a:rPr>
              <a:t>  </a:t>
            </a:r>
            <a:endParaRPr lang="en-US" altLang="zh-CN" sz="2800" dirty="0">
              <a:solidFill>
                <a:srgbClr val="0305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457200"/>
            <a:r>
              <a:rPr lang="en-US" altLang="zh-CN" sz="2400" dirty="0">
                <a:latin typeface="Calibri"/>
                <a:cs typeface="Calibri"/>
              </a:rPr>
              <a:t>Efficiency – Directly work on KG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457200"/>
            <a:r>
              <a:rPr lang="en-US" altLang="zh-CN" sz="2400" dirty="0">
                <a:latin typeface="Calibri"/>
                <a:cs typeface="Calibri"/>
              </a:rPr>
              <a:t>Compactness – GNNs with shared parameters can be memory efficient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457200"/>
            <a:r>
              <a:rPr lang="en-US" altLang="zh-CN" sz="2400" dirty="0">
                <a:latin typeface="Calibri"/>
                <a:cs typeface="Calibri"/>
              </a:rPr>
              <a:t>Expressiveness – GNN can capture structure knowledge encoded in the KG, and so-called </a:t>
            </a:r>
            <a:r>
              <a:rPr lang="en-US" altLang="zh-CN" sz="2400" dirty="0">
                <a:solidFill>
                  <a:srgbClr val="0305FF"/>
                </a:solidFill>
                <a:latin typeface="Calibri"/>
                <a:cs typeface="Calibri"/>
              </a:rPr>
              <a:t>tunable embeddings</a:t>
            </a:r>
            <a:r>
              <a:rPr lang="en-US" altLang="zh-CN" sz="2400" dirty="0">
                <a:latin typeface="Calibri"/>
                <a:cs typeface="Calibri"/>
              </a:rPr>
              <a:t> </a:t>
            </a:r>
            <a:br>
              <a:rPr lang="en-US" altLang="zh-CN" sz="2400" dirty="0">
                <a:latin typeface="Calibri"/>
                <a:cs typeface="Calibri"/>
              </a:rPr>
            </a:br>
            <a:r>
              <a:rPr lang="en-US" altLang="zh-CN" sz="2400" dirty="0">
                <a:latin typeface="Calibri"/>
                <a:cs typeface="Calibri"/>
              </a:rPr>
              <a:t>can encode </a:t>
            </a:r>
            <a:r>
              <a:rPr lang="en-US" altLang="zh-CN" sz="2400" dirty="0">
                <a:solidFill>
                  <a:srgbClr val="0305FF"/>
                </a:solidFill>
                <a:latin typeface="Calibri"/>
                <a:cs typeface="Calibri"/>
              </a:rPr>
              <a:t>entity-specific information</a:t>
            </a:r>
            <a:r>
              <a:rPr lang="en-US" altLang="zh-CN" sz="2400" dirty="0">
                <a:latin typeface="Calibri"/>
                <a:cs typeface="Calibri"/>
              </a:rPr>
              <a:t> (see below)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indent="0">
              <a:buNone/>
            </a:pPr>
            <a:r>
              <a:rPr lang="en-US" altLang="zh-CN" sz="2800" dirty="0">
                <a:solidFill>
                  <a:srgbClr val="0305FF"/>
                </a:solidFill>
                <a:latin typeface="Calibri"/>
                <a:cs typeface="Calibri"/>
              </a:rPr>
              <a:t>Cons:</a:t>
            </a:r>
          </a:p>
          <a:p>
            <a:pPr marL="609600" indent="-457200"/>
            <a:r>
              <a:rPr lang="en-US" sz="2400" dirty="0">
                <a:latin typeface="Calibri"/>
                <a:cs typeface="Calibri"/>
              </a:rPr>
              <a:t>GNNs do not explicitly incorporate prior knowledge 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into models and may require many labeled examples 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for a target task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CAC49-EF1B-5B4B-B8D4-4F7E04C7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356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C86E3-C264-384F-B145-4B9CBE1F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Combining MLNs and KG Embeddings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9167D7-DFFB-CD47-B3D9-0D9CAAD692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KG Completion</a:t>
                </a:r>
              </a:p>
              <a:p>
                <a:pPr lvl="1"/>
                <a:r>
                  <a:rPr lang="en-US" dirty="0"/>
                  <a:t>With MLN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b="0" dirty="0"/>
              </a:p>
              <a:p>
                <a:pPr lvl="1"/>
                <a:r>
                  <a:rPr lang="en-DE" dirty="0"/>
                  <a:t>With embedding approaches</a:t>
                </a:r>
              </a:p>
              <a:p>
                <a:pPr lvl="2"/>
                <a:r>
                  <a:rPr lang="en-DE" dirty="0"/>
                  <a:t>GNN-based (</a:t>
                </a:r>
                <a:r>
                  <a:rPr lang="en-US" sz="2400" dirty="0" err="1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ExpressGNN</a:t>
                </a:r>
                <a:r>
                  <a:rPr lang="en-US" sz="24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)</a:t>
                </a:r>
              </a:p>
              <a:p>
                <a:pPr lvl="2"/>
                <a:endParaRPr lang="en-US" sz="24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lvl="2"/>
                <a:endParaRPr lang="en-DE" dirty="0"/>
              </a:p>
              <a:p>
                <a:pPr lvl="2"/>
                <a:r>
                  <a:rPr lang="en-DE" dirty="0"/>
                  <a:t>Embedding based (</a:t>
                </a:r>
                <a:r>
                  <a:rPr lang="en-US" sz="2400" dirty="0" err="1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pLogicNet</a:t>
                </a:r>
                <a:r>
                  <a:rPr lang="en-US" sz="24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)</a:t>
                </a:r>
              </a:p>
              <a:p>
                <a:pPr lvl="2"/>
                <a:endParaRPr lang="en-US" sz="24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lvl="2"/>
                <a:endParaRPr lang="en-DE" dirty="0"/>
              </a:p>
              <a:p>
                <a:r>
                  <a:rPr lang="en-DE" dirty="0"/>
                  <a:t>Learn new MLN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DE" dirty="0"/>
                  <a:t> based on completed KG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9167D7-DFFB-CD47-B3D9-0D9CAAD692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15808-F7C8-644B-8D30-C6E867F8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A93D5-CA02-8C4D-95AF-E65E501E6419}"/>
              </a:ext>
            </a:extLst>
          </p:cNvPr>
          <p:cNvSpPr/>
          <p:nvPr/>
        </p:nvSpPr>
        <p:spPr>
          <a:xfrm>
            <a:off x="1619672" y="2996952"/>
            <a:ext cx="6552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400" dirty="0">
                <a:solidFill>
                  <a:srgbClr val="0305FF"/>
                </a:solidFill>
              </a:rPr>
              <a:t>Efficient Probabilistic Logic Reasoning with Graph Neural Networks</a:t>
            </a:r>
            <a:br>
              <a:rPr lang="en-DE" sz="1400" dirty="0">
                <a:solidFill>
                  <a:srgbClr val="0305FF"/>
                </a:solidFill>
              </a:rPr>
            </a:br>
            <a:r>
              <a:rPr lang="en-DE" sz="1400" dirty="0">
                <a:solidFill>
                  <a:srgbClr val="0305FF"/>
                </a:solidFill>
              </a:rPr>
              <a:t>Yuyu Zhang, Xinshi Chen, Yuan Yang, Arun Ramamurthy, Bo Li, Yuan Qi &amp; Le Song.</a:t>
            </a:r>
            <a:br>
              <a:rPr lang="en-DE" sz="1400" dirty="0">
                <a:solidFill>
                  <a:srgbClr val="0305FF"/>
                </a:solidFill>
              </a:rPr>
            </a:br>
            <a:r>
              <a:rPr lang="en-DE" sz="1400" dirty="0">
                <a:solidFill>
                  <a:srgbClr val="0305FF"/>
                </a:solidFill>
              </a:rPr>
              <a:t>In: Proc. ICLR-20. </a:t>
            </a:r>
            <a:r>
              <a:rPr lang="en-US" sz="1400" dirty="0">
                <a:solidFill>
                  <a:srgbClr val="0305FF"/>
                </a:solidFill>
                <a:hlinkClick r:id="rId3"/>
              </a:rPr>
              <a:t>https://iclr.cc/virtual/poster_rJg76kStwH.html</a:t>
            </a:r>
            <a:r>
              <a:rPr lang="en-US" sz="1400" dirty="0">
                <a:solidFill>
                  <a:srgbClr val="0305FF"/>
                </a:solidFill>
              </a:rPr>
              <a:t> </a:t>
            </a:r>
            <a:r>
              <a:rPr lang="en-DE" sz="1400" dirty="0">
                <a:solidFill>
                  <a:srgbClr val="0305FF"/>
                </a:solidFill>
              </a:rPr>
              <a:t> </a:t>
            </a:r>
            <a:r>
              <a:rPr lang="en-DE" sz="1400" b="1" dirty="0">
                <a:solidFill>
                  <a:srgbClr val="FF0000"/>
                </a:solidFill>
              </a:rPr>
              <a:t>2020</a:t>
            </a:r>
            <a:r>
              <a:rPr lang="en-DE" sz="1400" dirty="0">
                <a:solidFill>
                  <a:srgbClr val="0305FF"/>
                </a:solidFill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F1C2C-9F32-824F-8291-E452452718BB}"/>
              </a:ext>
            </a:extLst>
          </p:cNvPr>
          <p:cNvSpPr/>
          <p:nvPr/>
        </p:nvSpPr>
        <p:spPr>
          <a:xfrm>
            <a:off x="1619672" y="4279652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</a:rPr>
              <a:t>Probabilistic Logic Neural Network for Reasoning, Meng Qu, Jian Tang</a:t>
            </a:r>
            <a:r>
              <a:rPr lang="en-DE" sz="1400" dirty="0">
                <a:solidFill>
                  <a:srgbClr val="0305FF"/>
                </a:solidFill>
              </a:rPr>
              <a:t>.</a:t>
            </a:r>
            <a:br>
              <a:rPr lang="en-DE" sz="1400" dirty="0">
                <a:solidFill>
                  <a:srgbClr val="0305FF"/>
                </a:solidFill>
              </a:rPr>
            </a:br>
            <a:r>
              <a:rPr lang="en-DE" sz="1400" dirty="0">
                <a:solidFill>
                  <a:srgbClr val="0305FF"/>
                </a:solidFill>
              </a:rPr>
              <a:t>In: Proc. NeurIPS-20. </a:t>
            </a:r>
            <a:r>
              <a:rPr lang="en-US" sz="1400" dirty="0">
                <a:solidFill>
                  <a:srgbClr val="0305FF"/>
                </a:solidFill>
                <a:hlinkClick r:id="rId4"/>
              </a:rPr>
              <a:t>https://github.com/DeepGraphLearning/pLogicNet</a:t>
            </a:r>
            <a:r>
              <a:rPr lang="en-US" sz="1400" dirty="0">
                <a:solidFill>
                  <a:srgbClr val="0305FF"/>
                </a:solidFill>
              </a:rPr>
              <a:t> </a:t>
            </a:r>
            <a:r>
              <a:rPr lang="en-DE" sz="1400" dirty="0">
                <a:solidFill>
                  <a:srgbClr val="0305FF"/>
                </a:solidFill>
              </a:rPr>
              <a:t> </a:t>
            </a:r>
            <a:r>
              <a:rPr lang="en-DE" sz="1400" b="1" dirty="0">
                <a:solidFill>
                  <a:srgbClr val="FF0000"/>
                </a:solidFill>
              </a:rPr>
              <a:t>2019</a:t>
            </a:r>
            <a:r>
              <a:rPr lang="en-DE" sz="1400" dirty="0">
                <a:solidFill>
                  <a:srgbClr val="0305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06562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95536" y="188640"/>
            <a:ext cx="5910606" cy="576064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Variational EM for MLN Learning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395536" y="1196752"/>
                <a:ext cx="7912530" cy="45365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MLN used to model the joint probabilistic distribution of all observed and latent variables,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𝑂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, respectively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𝐻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≔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𝑤</m:t>
                              </m:r>
                            </m:e>
                          </m:d>
                        </m:den>
                      </m:f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exp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sub>
                              </m:sSub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𝜙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Training an MLN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𝑤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𝐹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) means to determine the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of the formulas </a:t>
                </a:r>
                <a14:m>
                  <m:oMath xmlns:m="http://schemas.openxmlformats.org/officeDocument/2006/math">
                    <m:r>
                      <m:rPr>
                        <m:brk m:alnAt="9"/>
                      </m:rP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</m:oMath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An MLN can be trained by maximizing the log-likelihood of all observed facts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𝑙𝑜𝑔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𝑂</m:t>
                        </m:r>
                      </m:e>
                    </m:d>
                    <m:r>
                      <a:rPr lang="de-DE" sz="20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𝑀𝐿</m:t>
                        </m:r>
                      </m:sub>
                    </m:sSub>
                    <m:r>
                      <a:rPr lang="en-US" sz="20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=</m:t>
                    </m:r>
                    <m:limLow>
                      <m:limLowPr>
                        <m:ctrlP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limLowPr>
                      <m:e>
                        <m: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𝑎𝑟𝑔𝑚𝑎𝑥</m:t>
                        </m:r>
                      </m:e>
                      <m:lim>
                        <m:r>
                          <a:rPr lang="de-DE" sz="20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𝑤</m:t>
                        </m:r>
                      </m:lim>
                    </m:limLow>
                    <m:func>
                      <m:funcPr>
                        <m:ctrlP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l</m:t>
                        </m:r>
                        <m:r>
                          <m:rPr>
                            <m:sty m:val="p"/>
                          </m:rPr>
                          <a:rPr lang="de-DE" sz="2000" b="0" i="0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og</m:t>
                        </m:r>
                      </m:fName>
                      <m:e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  <m:t>𝑤</m:t>
                            </m:r>
                          </m:sub>
                        </m:sSub>
                        <m: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(</m:t>
                        </m:r>
                        <m: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𝑂</m:t>
                        </m:r>
                        <m: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𝑤</m:t>
                    </m:r>
                    <m:r>
                      <a:rPr lang="en-US" sz="20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 =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sz="2000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𝑀𝐿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Due to intractability caused by hidden variables, instead of optimizing the log-likelihood, we optimize the evidence lower bound (ELBO) </a:t>
                </a:r>
                <a:r>
                  <a:rPr lang="en-US" sz="2000" dirty="0" err="1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s.t.</a:t>
                </a: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 </a:t>
                </a:r>
              </a:p>
              <a:p>
                <a:pPr lvl="1"/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l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og</m:t>
                    </m:r>
                    <m:r>
                      <a:rPr lang="en-US" sz="200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𝑂</m:t>
                        </m:r>
                      </m:e>
                    </m:d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≥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𝐸𝐿𝐵𝑂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𝑤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The goal is to find 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that approximates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“from below”</a:t>
                </a:r>
              </a:p>
              <a:p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196752"/>
                <a:ext cx="7912530" cy="4536504"/>
              </a:xfrm>
              <a:prstGeom prst="rect">
                <a:avLst/>
              </a:prstGeom>
              <a:blipFill>
                <a:blip r:embed="rId3"/>
                <a:stretch>
                  <a:fillRect l="-801" t="-8939" r="-6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403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463003"/>
            <a:ext cx="6694043" cy="2891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13" y="226371"/>
            <a:ext cx="8346008" cy="549226"/>
          </a:xfrm>
        </p:spPr>
        <p:txBody>
          <a:bodyPr/>
          <a:lstStyle/>
          <a:p>
            <a:r>
              <a:rPr lang="en-US" dirty="0"/>
              <a:t>Embedding Nodes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37324" y="2329047"/>
            <a:ext cx="1219200" cy="1219200"/>
          </a:xfrm>
          <a:prstGeom prst="rect">
            <a:avLst/>
          </a:prstGeom>
          <a:noFill/>
          <a:ln>
            <a:noFill/>
          </a:ln>
        </p:spPr>
        <p:txBody>
          <a:bodyPr wrap="none" lIns="91425" tIns="91425" rIns="91425" bIns="91425" rtlCol="0" anchor="t" anchorCtr="0">
            <a:noAutofit/>
          </a:bodyPr>
          <a:lstStyle/>
          <a:p>
            <a:endParaRPr lang="en-US" sz="3809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31" y="1268760"/>
            <a:ext cx="4122261" cy="4877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950456" y="1805229"/>
            <a:ext cx="3336769" cy="3454765"/>
            <a:chOff x="1462842" y="1662545"/>
            <a:chExt cx="2502577" cy="2591074"/>
          </a:xfrm>
        </p:grpSpPr>
        <p:grpSp>
          <p:nvGrpSpPr>
            <p:cNvPr id="17" name="Group 16"/>
            <p:cNvGrpSpPr/>
            <p:nvPr/>
          </p:nvGrpSpPr>
          <p:grpSpPr>
            <a:xfrm>
              <a:off x="1462842" y="1882591"/>
              <a:ext cx="2502577" cy="2371028"/>
              <a:chOff x="1462842" y="1882591"/>
              <a:chExt cx="2502577" cy="237102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027287" y="2688879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980510" y="3936748"/>
                <a:ext cx="938132" cy="316871"/>
              </a:xfrm>
              <a:prstGeom prst="rect">
                <a:avLst/>
              </a:prstGeom>
              <a:solidFill>
                <a:schemeClr val="accent3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462842" y="1882591"/>
                <a:ext cx="1874815" cy="38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rtlCol="0" anchor="t" anchorCtr="0">
                <a:noAutofit/>
              </a:bodyPr>
              <a:lstStyle/>
              <a:p>
                <a:r>
                  <a:rPr lang="en-US" sz="2600" dirty="0">
                    <a:latin typeface="+mn-lt"/>
                    <a:ea typeface="Helvetica Neue Light" charset="0"/>
                    <a:cs typeface="Helvetica Neue Light" charset="0"/>
                    <a:sym typeface="Open Sans"/>
                  </a:rPr>
                  <a:t>Need to define!</a:t>
                </a: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>
              <a:off x="2818245" y="2363270"/>
              <a:ext cx="469900" cy="2875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/>
              <a:stCxn id="10" idx="2"/>
            </p:cNvCxnSpPr>
            <p:nvPr/>
          </p:nvCxnSpPr>
          <p:spPr>
            <a:xfrm>
              <a:off x="2400250" y="2271892"/>
              <a:ext cx="771137" cy="16648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 flipH="1" flipV="1">
              <a:off x="2346037" y="1662545"/>
              <a:ext cx="54213" cy="3332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F5958FF-FC38-8F41-B4A7-A5E51020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032347-3836-EC40-9FE4-A0377ED4AFA7}"/>
              </a:ext>
            </a:extLst>
          </p:cNvPr>
          <p:cNvSpPr txBox="1"/>
          <p:nvPr/>
        </p:nvSpPr>
        <p:spPr>
          <a:xfrm>
            <a:off x="6266051" y="1347268"/>
            <a:ext cx="2499753" cy="9306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n-lt"/>
                <a:ea typeface="Cambria Math" charset="0"/>
                <a:cs typeface="Cambria Math" charset="0"/>
                <a:sym typeface="Open Sans"/>
              </a:rPr>
              <a:t>d</a:t>
            </a:r>
            <a:r>
              <a:rPr lang="en-US" sz="2400" dirty="0">
                <a:solidFill>
                  <a:schemeClr val="tx2"/>
                </a:solidFill>
                <a:latin typeface="+mn-lt"/>
                <a:ea typeface="Helvetica Neue Light" charset="0"/>
                <a:cs typeface="Helvetica Neue Light" charset="0"/>
                <a:sym typeface="Open Sans"/>
              </a:rPr>
              <a:t>-dimensional embedding</a:t>
            </a:r>
          </a:p>
        </p:txBody>
      </p:sp>
    </p:spTree>
    <p:extLst>
      <p:ext uri="{BB962C8B-B14F-4D97-AF65-F5344CB8AC3E}">
        <p14:creationId xmlns:p14="http://schemas.microsoft.com/office/powerpoint/2010/main" val="32137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95536" y="204986"/>
            <a:ext cx="5910606" cy="576064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E step: Inference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395536" y="1268760"/>
                <a:ext cx="7912530" cy="3844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Infer the posterior distribution of the latent variables,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is fixed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is optimized to minimize the KL divergence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𝐻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|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𝑂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𝑤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𝐻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|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𝑂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Estimate the true posterior with a mean-field approximation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In mean-field variational approximation, each unobserved ground formula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  <m:d>
                      <m:d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∈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𝐻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is independently inferred as: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𝐻</m:t>
                        </m:r>
                      </m:e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𝑂</m:t>
                        </m:r>
                      </m:e>
                    </m:d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≔</m:t>
                    </m:r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Roboto Condensed Light"/>
                                    <a:sym typeface="Roboto Condensed Light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9"/>
                                  </m:r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Roboto Condensed Light"/>
                                    <a:sym typeface="Roboto Condensed Light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m:rPr>
                                    <m:brk m:alnAt="9"/>
                                  </m:r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Roboto Condensed Light"/>
                                    <a:sym typeface="Roboto Condensed Light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∈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𝐻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  <m:t>𝜃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sym typeface="Roboto Condensed Light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Roboto Condensed Light"/>
                                    <a:sym typeface="Roboto Condensed Light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Roboto Condensed Light"/>
                                    <a:sym typeface="Roboto Condensed Light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Roboto Condensed Light"/>
                                    <a:sym typeface="Roboto Condensed Light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sym typeface="Roboto Condensed Light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  <m:d>
                      <m:d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follows a Bernoulli distribution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Parameterize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with GNN</a:t>
                </a: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68760"/>
                <a:ext cx="7912530" cy="3844450"/>
              </a:xfrm>
              <a:prstGeom prst="rect">
                <a:avLst/>
              </a:prstGeom>
              <a:blipFill>
                <a:blip r:embed="rId3"/>
                <a:stretch>
                  <a:fillRect l="-801" r="-8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E5DFC3-C83F-944F-BA3A-131037FCC791}"/>
                  </a:ext>
                </a:extLst>
              </p:cNvPr>
              <p:cNvSpPr/>
              <p:nvPr/>
            </p:nvSpPr>
            <p:spPr>
              <a:xfrm>
                <a:off x="2021301" y="5949280"/>
                <a:ext cx="513531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𝑟</m:t>
                        </m:r>
                      </m:sub>
                    </m:sSub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  <a:latin typeface="+mn-lt"/>
                    <a:ea typeface="Roboto Condensed Light"/>
                    <a:cs typeface="Roboto Condensed Light"/>
                    <a:sym typeface="Roboto Condensed Light"/>
                  </a:rPr>
                  <a:t>is a sequence of parameters that fits the arity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</m:oMath>
                </a14:m>
                <a:endParaRPr lang="en-DE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  <m:d>
                      <m:dPr>
                        <m:ctrlP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∈</m:t>
                    </m:r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𝐻</m:t>
                    </m:r>
                  </m:oMath>
                </a14:m>
                <a:r>
                  <a:rPr lang="en-DE" dirty="0"/>
                  <a:t> is a slight abuse of notation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3E5DFC3-C83F-944F-BA3A-131037FCC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301" y="5949280"/>
                <a:ext cx="5135317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66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95536" y="188640"/>
            <a:ext cx="5910606" cy="562716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E step: Inference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395536" y="1268760"/>
                <a:ext cx="8568952" cy="3844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With mean-field approximation,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𝐸𝐿𝐵𝑂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𝑤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can be reorganized as:</a:t>
                </a:r>
                <a:endParaRPr lang="en-US" sz="2000" i="1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endParaRPr lang="en-US" sz="2000" i="1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𝐿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𝐸𝐿𝐵𝑂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𝐻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𝑤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𝑂</m:t>
                                  </m:r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de-DE" sz="16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𝐻</m:t>
                                      </m:r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|</m:t>
                                      </m:r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𝑂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𝐻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log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𝑍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𝑤</m:t>
                                      </m:r>
                                    </m:e>
                                  </m:d>
                                </m:den>
                              </m:f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limLoc m:val="subSup"/>
                                          <m:supHide m:val="on"/>
                                          <m:ctrl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9"/>
                                            </m:r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𝑓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∈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𝐹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nary>
                                        <m:naryPr>
                                          <m:chr m:val="∑"/>
                                          <m:limLoc m:val="subSup"/>
                                          <m:supHide m:val="on"/>
                                          <m:ctrl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naryPr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1"/>
                                                </m:r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1"/>
                                                </m:r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∈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solidFill>
                                                        <a:schemeClr val="dk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  <a:sym typeface="Roboto Condensed Light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dk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  <a:sym typeface="Roboto Condensed Light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solidFill>
                                                        <a:schemeClr val="dk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  <a:sym typeface="Roboto Condensed Light"/>
                                                    </a:rPr>
                                                    <m:t>𝑓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𝐻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∏"/>
                                  <m:limLoc m:val="subSup"/>
                                  <m:supHide m:val="on"/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9"/>
                                            </m:r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9"/>
                                            </m:r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∈</m:t>
                                  </m:r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𝐻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𝑟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𝐻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𝑓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∈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nary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1"/>
                                    </m:r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1"/>
                                    </m:r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𝑓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160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log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𝑍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𝑤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𝐻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|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9"/>
                                        </m:r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∈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𝐻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𝑟</m:t>
                                      </m:r>
                                      <m:d>
                                        <m:dPr>
                                          <m:ctrl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𝑓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∈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𝐹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𝑓</m:t>
                              </m:r>
                            </m:sub>
                          </m:sSub>
                        </m:e>
                      </m:nary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1"/>
                                </m:r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𝑎</m:t>
                              </m:r>
                            </m:e>
                            <m:sub>
                              <m:r>
                                <m:rPr>
                                  <m:brk m:alnAt="1"/>
                                </m:r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𝑓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𝐻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|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𝑂</m:t>
                              </m:r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)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160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oboto Condensed Light"/>
                          <a:sym typeface="Roboto Condensed Light"/>
                        </a:rPr>
                        <m:t>log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𝑍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𝑤</m:t>
                              </m:r>
                            </m:e>
                          </m:d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oboto Condensed Light"/>
                          <a:sym typeface="Roboto Condensed Light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9"/>
                                    </m:r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∈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𝐻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𝔼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Condensed Light"/>
                                          <a:sym typeface="Roboto Condensed Light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(</m:t>
                                  </m:r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𝐻</m:t>
                                  </m:r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|</m:t>
                                  </m:r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𝑂</m:t>
                                  </m:r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Condensed Light"/>
                                      <a:sym typeface="Roboto Condensed Light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sz="160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[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]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endParaRPr lang="en-US" sz="16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algn="ctr"/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68760"/>
                <a:ext cx="8568952" cy="3844450"/>
              </a:xfrm>
              <a:prstGeom prst="rect">
                <a:avLst/>
              </a:prstGeom>
              <a:blipFill>
                <a:blip r:embed="rId3"/>
                <a:stretch>
                  <a:fillRect l="-5769" b="-19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A353F52-24B8-A745-B308-EAC65EDF3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461" y="5681882"/>
            <a:ext cx="2909078" cy="9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4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23528" y="209178"/>
            <a:ext cx="5766590" cy="648072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E step: Inference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467544" y="1196752"/>
                <a:ext cx="7912530" cy="3844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The term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  <m:t>𝑓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  <m:t>∈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  <m:t>𝐹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𝑓</m:t>
                            </m:r>
                          </m:sub>
                        </m:sSub>
                      </m:e>
                    </m:nary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m:rPr>
                                <m:brk m:alnAt="1"/>
                              </m:r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m:rPr>
                                <m:brk m:alnAt="1"/>
                              </m:r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𝑓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  <m:t>∈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𝑓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oboto Condensed Light"/>
                                    <a:sym typeface="Roboto Condensed Light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oboto Condensed Light"/>
                                    <a:sym typeface="Roboto Condensed Light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oboto Condensed Light"/>
                                    <a:sym typeface="Roboto Condensed Light"/>
                                  </a:rPr>
                                  <m:t>𝜃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  <m:t>𝐻</m:t>
                            </m:r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  <m:t>|</m:t>
                            </m:r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  <m:t>𝑂</m:t>
                            </m:r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  <m:t>)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  <m:t>∅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Roboto Condensed Light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Roboto Condensed Light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Roboto Condensed Light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sums over all possible logic formulae and all possible assignments to each formula</a:t>
                </a:r>
              </a:p>
              <a:p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The term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9"/>
                                  </m:r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m:rPr>
                                    <m:brk m:alnAt="9"/>
                                  </m:r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  <m:t>∈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Roboto Condensed Light"/>
                          </a:rPr>
                          <m:t>𝐻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oboto Condensed Light"/>
                                    <a:sym typeface="Roboto Condensed Light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oboto Condensed Light"/>
                                    <a:sym typeface="Roboto Condensed Light"/>
                                  </a:rPr>
                                  <m:t>𝔼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oboto Condensed Light"/>
                                        <a:sym typeface="Roboto Condensed Light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oboto Condensed Light"/>
                                        <a:sym typeface="Roboto Condensed Light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oboto Condensed Light"/>
                                        <a:sym typeface="Roboto Condensed Light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oboto Condensed Light"/>
                                        <a:sym typeface="Roboto Condensed Light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oboto Condensed Light"/>
                                        <a:sym typeface="Roboto Condensed Light"/>
                                      </a:rPr>
                                      <m:t>𝐻</m:t>
                                    </m:r>
                                  </m:e>
                                  <m:e>
                                    <m: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oboto Condensed Light"/>
                                        <a:sym typeface="Roboto Condensed Light"/>
                                      </a:rPr>
                                      <m:t>𝑂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0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oboto Condensed Light"/>
                                <a:sym typeface="Roboto Condensed Light"/>
                              </a:rPr>
                              <m:t>[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Roboto Condensed Light"/>
                                  </a:rPr>
                                  <m:t>𝑟</m:t>
                                </m:r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Roboto Condensed Light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sym typeface="Roboto Condensed Light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sym typeface="Roboto Condensed Light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sym typeface="Roboto Condensed Light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Roboto Condensed Light"/>
                              </a:rPr>
                              <m:t>]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sums over all possible latent variables </a:t>
                </a:r>
              </a:p>
              <a:p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Therefore, both terms used in the objective function make the computational problem intractable</a:t>
                </a:r>
              </a:p>
              <a:p>
                <a:pPr>
                  <a:lnSpc>
                    <a:spcPct val="150000"/>
                  </a:lnSpc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196752"/>
                <a:ext cx="7912530" cy="3844450"/>
              </a:xfrm>
              <a:prstGeom prst="rect">
                <a:avLst/>
              </a:prstGeom>
              <a:blipFill>
                <a:blip r:embed="rId3"/>
                <a:stretch>
                  <a:fillRect l="-641" t="-10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488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95536" y="204986"/>
            <a:ext cx="5910606" cy="576064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E step: Inference with Sampling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615735" y="1196752"/>
                <a:ext cx="7912530" cy="3844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How can we deal with this problem?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Do not iterate over all possible values but use sampling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In each optimization iteration, </a:t>
                </a:r>
                <a:b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</a:b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a batch of ground formulae will be sampled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For each formula in sampled batch, do the computations </a:t>
                </a:r>
                <a:b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</a:br>
                <a:r>
                  <a:rPr lang="en-US" sz="2000" dirty="0" err="1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w.r.t.</a:t>
                </a: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observations of involved latent variables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𝑍</m:t>
                    </m:r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𝑤</m:t>
                    </m:r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needs to be adapted in order to compensate for sampling</a:t>
                </a: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35" y="1196752"/>
                <a:ext cx="7912530" cy="3844450"/>
              </a:xfrm>
              <a:prstGeom prst="rect">
                <a:avLst/>
              </a:prstGeom>
              <a:blipFill>
                <a:blip r:embed="rId3"/>
                <a:stretch>
                  <a:fillRect l="-641" b="-16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458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95536" y="188640"/>
            <a:ext cx="5910606" cy="504056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E step: Add-on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373584" y="1120622"/>
                <a:ext cx="7912530" cy="4616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If the task has sufficient labeled data, a supervised learning objective will be added to enhance parameter estimation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𝑙𝑎𝑏𝑒𝑙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Condensed Light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9"/>
                                    </m:r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Condensed Light"/>
                                      <a:sym typeface="Roboto Condensed Light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m:rPr>
                                      <m:brk m:alnAt="9"/>
                                    </m:r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Condensed Light"/>
                                      <a:sym typeface="Roboto Condensed Light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∈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𝑂</m:t>
                          </m:r>
                        </m:sub>
                        <m:sup/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Condensed Light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Condensed Light"/>
                                      <a:sym typeface="Roboto Condensed Light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Condensed Light"/>
                                      <a:sym typeface="Roboto Condensed Light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The label loss function is complementary to ELBO on predicates that are not well covered by logic rules but have enough observed facts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Therefore, the E step objective function that combines knowledge in the MLN and supervision from labeled data would be </a:t>
                </a:r>
                <a:b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</a:b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𝜆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is a hyperparameter):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𝜃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𝐸𝐿𝐵𝑂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cs typeface="Roboto Condensed Light"/>
                                  <a:sym typeface="Roboto Condensed Light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+</m:t>
                      </m:r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𝜆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𝑙𝑎𝑏𝑒𝑙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cs typeface="Roboto Condensed Light"/>
                              <a:sym typeface="Roboto Condensed Light"/>
                            </a:rPr>
                            <m:t>𝜃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cs typeface="Roboto Condensed Light"/>
                          <a:sym typeface="Roboto Condensed Light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84" y="1120622"/>
                <a:ext cx="7912530" cy="4616755"/>
              </a:xfrm>
              <a:prstGeom prst="rect">
                <a:avLst/>
              </a:prstGeom>
              <a:blipFill>
                <a:blip r:embed="rId3"/>
                <a:stretch>
                  <a:fillRect l="-641" t="-101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147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95536" y="188640"/>
            <a:ext cx="5910606" cy="4731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M step: Learning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395536" y="1196752"/>
                <a:ext cx="7912530" cy="4464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In the M step, the weights of logic formulae in MLN will be learned with the variational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𝐻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|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𝑂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being fixed</a:t>
                </a:r>
              </a:p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ea typeface="Roboto Condensed Light"/>
                    <a:sym typeface="Roboto Condensed Light"/>
                  </a:rPr>
                  <a:t>The partition function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𝑍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𝑤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 is not a constant anymore</a:t>
                </a:r>
              </a:p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Due to exponential number of terms in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𝑍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𝑤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, pseudo log-likelihood needs to be adopted as an alternative objective for optimization</a:t>
                </a:r>
              </a:p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marL="457200" indent="-4572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Recall the pseudo log-likelihood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Condensed Light"/>
                                  <a:sym typeface="Roboto Condensed Light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)≈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𝑁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marL="444500" indent="-44450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For the neighborhood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𝑁</m:t>
                    </m:r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 dirty="0" err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𝑖</m:t>
                    </m:r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sym typeface="Roboto Condensed Light"/>
                  </a:rPr>
                  <a:t> we use the Markov blanket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𝑀</m:t>
                    </m:r>
                    <m:r>
                      <a:rPr lang="de-DE" sz="2000" b="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sym typeface="Roboto Condensed Light"/>
                      </a:rPr>
                      <m:t>𝐵</m:t>
                    </m:r>
                  </m:oMath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196752"/>
                <a:ext cx="7912530" cy="4464496"/>
              </a:xfrm>
              <a:prstGeom prst="rect">
                <a:avLst/>
              </a:prstGeom>
              <a:blipFill>
                <a:blip r:embed="rId3"/>
                <a:stretch>
                  <a:fillRect l="-801" b="-130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1729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467544" y="188640"/>
            <a:ext cx="5910606" cy="576064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Pseudo-Likelihood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" name="Google Shape;450;p45"/>
              <p:cNvSpPr txBox="1"/>
              <p:nvPr/>
            </p:nvSpPr>
            <p:spPr>
              <a:xfrm>
                <a:off x="615735" y="1196752"/>
                <a:ext cx="7912530" cy="3844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𝑤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Condensed Light"/>
                              <a:sym typeface="Roboto Condensed Light"/>
                            </a:rPr>
                            <m:t>𝐻</m:t>
                          </m:r>
                        </m:e>
                      </m:d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Condensed Light"/>
                          <a:sym typeface="Roboto Condensed Light"/>
                        </a:rPr>
                        <m:t>≔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𝐻</m:t>
                              </m:r>
                            </m:e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𝑂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9"/>
                                        </m:r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∈</m:t>
                              </m:r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𝐻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𝑟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)|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𝑀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𝑟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schemeClr val="dk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Roboto Condensed Light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solidFill>
                                                <a:schemeClr val="dk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Roboto Condensed Light"/>
                                            </a:rPr>
                                            <m:t>)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sym typeface="Roboto Condensed Ligh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∇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Condensed Light"/>
                                  <a:sym typeface="Roboto Condensed Light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𝐻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|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𝑂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Condensed Light"/>
                              <a:sym typeface="Roboto Condensed Light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9"/>
                                        </m:r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∈</m:t>
                              </m:r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𝐻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𝑙𝑜𝑔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(</m:t>
                              </m:r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𝑟</m:t>
                              </m:r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)|</m:t>
                              </m:r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𝑟</m:t>
                                  </m:r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Roboto Condensed Light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≃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𝑦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Roboto Condensed Light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𝑤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(</m:t>
                      </m:r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𝑟</m:t>
                      </m:r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𝑎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𝑟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)|</m:t>
                      </m:r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𝑀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𝑟</m:t>
                          </m:r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Roboto Condensed Light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Roboto Condensed Light"/>
                            </a:rPr>
                            <m:t>)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Roboto Condensed Light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𝑟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)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=0 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𝑜𝑟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 1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  <m:d>
                      <m:d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is an observed fact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𝑦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𝑟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)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𝜃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  <m:d>
                      <m:d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otherwise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𝑀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𝑟</m:t>
                        </m:r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Roboto Condensed Light"/>
                                <a:cs typeface="Roboto Condensed Light"/>
                                <a:sym typeface="Roboto Condensed Light"/>
                              </a:rPr>
                              <m:t>𝑟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 is the Markov blanket of the ground predicate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𝑟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, i.e., </a:t>
                </a:r>
                <a:b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</a:br>
                <a:r>
                  <a:rPr lang="en-US" sz="2000" dirty="0">
                    <a:solidFill>
                      <a:schemeClr val="dk1"/>
                    </a:solidFill>
                    <a:latin typeface="Roboto Condensed Light"/>
                    <a:ea typeface="Roboto Condensed Light"/>
                    <a:cs typeface="Roboto Condensed Light"/>
                    <a:sym typeface="Roboto Condensed Light"/>
                  </a:rPr>
                  <a:t>the set of ground predicates that appear in some grounding of a formula with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𝑟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Condensed Light"/>
                            <a:cs typeface="Roboto Condensed Light"/>
                            <a:sym typeface="Roboto Condensed Light"/>
                          </a:rPr>
                          <m:t>𝑟</m:t>
                        </m:r>
                      </m:sub>
                    </m:sSub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Condensed Light"/>
                        <a:cs typeface="Roboto Condensed Light"/>
                        <a:sym typeface="Roboto Condensed Light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dk1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endParaRPr>
              </a:p>
            </p:txBody>
          </p:sp>
        </mc:Choice>
        <mc:Fallback xmlns="">
          <p:sp>
            <p:nvSpPr>
              <p:cNvPr id="450" name="Google Shape;450;p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735" y="1196752"/>
                <a:ext cx="7912530" cy="3844450"/>
              </a:xfrm>
              <a:prstGeom prst="rect">
                <a:avLst/>
              </a:prstGeom>
              <a:blipFill>
                <a:blip r:embed="rId3"/>
                <a:stretch>
                  <a:fillRect l="-641" t="-26073" b="-1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275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5"/>
          <p:cNvSpPr txBox="1">
            <a:spLocks noGrp="1"/>
          </p:cNvSpPr>
          <p:nvPr>
            <p:ph type="ctrTitle"/>
          </p:nvPr>
        </p:nvSpPr>
        <p:spPr>
          <a:xfrm>
            <a:off x="395536" y="188640"/>
            <a:ext cx="7060676" cy="66861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sz="3200" dirty="0"/>
              <a:t>Sampling Scheme for M step</a:t>
            </a:r>
            <a:endParaRPr sz="3200" dirty="0"/>
          </a:p>
        </p:txBody>
      </p:sp>
      <p:sp>
        <p:nvSpPr>
          <p:cNvPr id="450" name="Google Shape;450;p45"/>
          <p:cNvSpPr txBox="1"/>
          <p:nvPr/>
        </p:nvSpPr>
        <p:spPr>
          <a:xfrm>
            <a:off x="415628" y="1196752"/>
            <a:ext cx="7912530" cy="48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305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Computationally intractable</a:t>
            </a:r>
            <a:r>
              <a:rPr lang="en-US" sz="2000" b="1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to use all possible ground predicates to compute the gradients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The solution is to only consider all ground formulae with </a:t>
            </a:r>
            <a:r>
              <a:rPr lang="en-US" sz="2000" dirty="0">
                <a:solidFill>
                  <a:srgbClr val="0305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at most one latent predicate</a:t>
            </a:r>
            <a:r>
              <a:rPr lang="en-US" sz="2000" b="1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and pick up the ground predicate </a:t>
            </a:r>
            <a:r>
              <a:rPr lang="en-US" sz="2000" dirty="0">
                <a:solidFill>
                  <a:srgbClr val="0305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if its truth value determines the formula’s truth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305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Using this sampling scheme, only a small subset of ground predicates is kept and </a:t>
            </a:r>
            <a:r>
              <a:rPr lang="en-US" sz="2000" dirty="0">
                <a:solidFill>
                  <a:srgbClr val="0305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each of which can directly determine the truth value of a ground formula in MLN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305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Intuitively, this small subset contains all representative ground predicates, and makes </a:t>
            </a:r>
            <a:r>
              <a:rPr lang="en-US" sz="2000" dirty="0">
                <a:solidFill>
                  <a:srgbClr val="0305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good estimation of the gradients </a:t>
            </a:r>
            <a:r>
              <a:rPr lang="en-US" sz="2000" dirty="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with much cheaper computational cost</a:t>
            </a:r>
          </a:p>
        </p:txBody>
      </p:sp>
    </p:spTree>
    <p:extLst>
      <p:ext uri="{BB962C8B-B14F-4D97-AF65-F5344CB8AC3E}">
        <p14:creationId xmlns:p14="http://schemas.microsoft.com/office/powerpoint/2010/main" val="3997248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9771-2E2C-5746-A186-D5AC7CF47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Representing graph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945C7-F8C2-394E-82B1-8A53F6C80E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Foundation of MLN learning is a knowledge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𝒢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DE" dirty="0"/>
                  <a:t>for (deterministic) observations</a:t>
                </a:r>
              </a:p>
              <a:p>
                <a:r>
                  <a:rPr lang="en-DE" dirty="0"/>
                  <a:t>For MLN learning with hidden variables, additi</a:t>
                </a:r>
                <a:r>
                  <a:rPr lang="en-US" dirty="0"/>
                  <a:t>o</a:t>
                </a:r>
                <a:r>
                  <a:rPr lang="en-DE" dirty="0"/>
                  <a:t>nal graph structures need to be generated (albeit with sampling)</a:t>
                </a:r>
              </a:p>
              <a:p>
                <a:r>
                  <a:rPr lang="en-DE" dirty="0"/>
                  <a:t>Can graph structures be represented in a clever way such that we gain efficiency?</a:t>
                </a:r>
              </a:p>
              <a:p>
                <a:r>
                  <a:rPr lang="en-DE" dirty="0"/>
                  <a:t>Can we use, e.g., GNN operations to derive the variational distribution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DE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4945C7-F8C2-394E-82B1-8A53F6C80E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B4521-65EE-0840-BA24-F9461375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81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21FE497-A254-E04A-89B7-D55CF4FED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84" y="1124744"/>
            <a:ext cx="8054939" cy="3657858"/>
          </a:xfrm>
        </p:spPr>
        <p:txBody>
          <a:bodyPr/>
          <a:lstStyle/>
          <a:p>
            <a:pPr marL="6096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ExpressGNN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has three parts:</a:t>
            </a:r>
          </a:p>
          <a:p>
            <a:pPr marL="9525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Vanilla Graph Network</a:t>
            </a:r>
          </a:p>
          <a:p>
            <a:pPr marL="9525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Tunable Embeddings</a:t>
            </a:r>
          </a:p>
          <a:p>
            <a:pPr marL="9525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posterior using embeddings</a:t>
            </a:r>
          </a:p>
        </p:txBody>
      </p:sp>
      <p:sp>
        <p:nvSpPr>
          <p:cNvPr id="5" name="Google Shape;176;p31">
            <a:extLst>
              <a:ext uri="{FF2B5EF4-FFF2-40B4-BE49-F238E27FC236}">
                <a16:creationId xmlns:a16="http://schemas.microsoft.com/office/drawing/2014/main" id="{DAE36A48-FF12-7244-BE33-9679F7D2BC4C}"/>
              </a:ext>
            </a:extLst>
          </p:cNvPr>
          <p:cNvSpPr txBox="1">
            <a:spLocks/>
          </p:cNvSpPr>
          <p:nvPr/>
        </p:nvSpPr>
        <p:spPr>
          <a:xfrm>
            <a:off x="333485" y="188640"/>
            <a:ext cx="8054939" cy="62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" sz="3200" b="0" dirty="0" err="1">
                <a:latin typeface="+mj-lt"/>
                <a:ea typeface="Roboto Condensed Light"/>
                <a:cs typeface="Roboto Condensed Light"/>
                <a:sym typeface="Roboto Condensed Light"/>
              </a:rPr>
              <a:t>ExpressGNN</a:t>
            </a:r>
            <a:endParaRPr lang="en-US" sz="3200" b="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09FA2F-4638-1D4F-B6A1-27420E97FBEF}"/>
              </a:ext>
            </a:extLst>
          </p:cNvPr>
          <p:cNvSpPr/>
          <p:nvPr/>
        </p:nvSpPr>
        <p:spPr>
          <a:xfrm>
            <a:off x="2286000" y="606919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Yuyu Zhang, Xinshi Chen, Yuan Yang, Arun Ramamurthy, Bo Li, Yuan Qi &amp; Le Song. Efficient Probabilistic Logic Reasoning with Graph Neural Networks. In: Proc. </a:t>
            </a:r>
            <a:r>
              <a:rPr lang="en-US" sz="1100" dirty="0">
                <a:solidFill>
                  <a:srgbClr val="0305FF"/>
                </a:solidFill>
              </a:rPr>
              <a:t>ICLR </a:t>
            </a:r>
            <a:r>
              <a:rPr lang="en-US" sz="1100" b="1" dirty="0">
                <a:solidFill>
                  <a:srgbClr val="FF0000"/>
                </a:solidFill>
              </a:rPr>
              <a:t>2020</a:t>
            </a:r>
            <a:r>
              <a:rPr lang="en-US" sz="1100" dirty="0">
                <a:solidFill>
                  <a:srgbClr val="0305FF"/>
                </a:solidFill>
              </a:rPr>
              <a:t>.</a:t>
            </a:r>
            <a:endParaRPr lang="en-DE" sz="1100" dirty="0">
              <a:solidFill>
                <a:srgbClr val="0305FF"/>
              </a:solidFill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13593E-511C-D342-8CC6-3A4A47021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718" y="3479613"/>
            <a:ext cx="5508104" cy="2253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C38C73-50F8-AA40-A1FD-470617DCE04A}"/>
              </a:ext>
            </a:extLst>
          </p:cNvPr>
          <p:cNvSpPr txBox="1"/>
          <p:nvPr/>
        </p:nvSpPr>
        <p:spPr>
          <a:xfrm>
            <a:off x="1691680" y="5487035"/>
            <a:ext cx="130035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1000" dirty="0"/>
              <a:t>KNOWLEDGE GRAPH</a:t>
            </a:r>
          </a:p>
        </p:txBody>
      </p:sp>
    </p:spTree>
    <p:extLst>
      <p:ext uri="{BB962C8B-B14F-4D97-AF65-F5344CB8AC3E}">
        <p14:creationId xmlns:p14="http://schemas.microsoft.com/office/powerpoint/2010/main" val="309674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err="1"/>
              <a:t>Recap</a:t>
            </a:r>
            <a:r>
              <a:rPr lang="de-DE" altLang="en-US" dirty="0"/>
              <a:t>: </a:t>
            </a:r>
            <a:r>
              <a:rPr lang="de-DE" altLang="en-US" dirty="0" err="1"/>
              <a:t>Dot</a:t>
            </a:r>
            <a:r>
              <a:rPr lang="de-DE" altLang="en-US" dirty="0"/>
              <a:t> </a:t>
            </a:r>
            <a:r>
              <a:rPr lang="de-DE" altLang="en-US" dirty="0" err="1"/>
              <a:t>Product</a:t>
            </a:r>
            <a:endParaRPr lang="de-DE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24051"/>
            <a:ext cx="2520280" cy="483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" y="2633187"/>
            <a:ext cx="4817434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06" y="1412776"/>
            <a:ext cx="3086100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6392361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305FF"/>
                </a:solidFill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5250" y="3194350"/>
            <a:ext cx="473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(𝜑)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922" y="2051128"/>
            <a:ext cx="3417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𝜑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5157DC-3F73-8C43-9FB1-E87764A9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383971"/>
            <a:ext cx="2666427" cy="48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04BE0F-EF74-3B45-9EE4-EB26C3946C2C}"/>
              </a:ext>
            </a:extLst>
          </p:cNvPr>
          <p:cNvSpPr txBox="1"/>
          <p:nvPr/>
        </p:nvSpPr>
        <p:spPr>
          <a:xfrm>
            <a:off x="2123728" y="1412776"/>
            <a:ext cx="14526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||</a:t>
            </a:r>
            <a:r>
              <a:rPr lang="de-DE" dirty="0" err="1"/>
              <a:t>b</a:t>
            </a:r>
            <a:r>
              <a:rPr lang="de-DE" baseline="-25000" dirty="0" err="1"/>
              <a:t>a</a:t>
            </a:r>
            <a:r>
              <a:rPr lang="de-DE" dirty="0"/>
              <a:t>||   </a:t>
            </a:r>
          </a:p>
        </p:txBody>
      </p:sp>
    </p:spTree>
    <p:extLst>
      <p:ext uri="{BB962C8B-B14F-4D97-AF65-F5344CB8AC3E}">
        <p14:creationId xmlns:p14="http://schemas.microsoft.com/office/powerpoint/2010/main" val="1193893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16139" y="1297426"/>
                <a:ext cx="4052056" cy="4867878"/>
              </a:xfrm>
            </p:spPr>
            <p:txBody>
              <a:bodyPr/>
              <a:lstStyle/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Vanilla GNN is built on knowledge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which is much smaller than the ground graph of MLN</a:t>
                </a:r>
                <a:b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(for simplicity it is assumed</a:t>
                </a:r>
                <a:b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that each predicate has </a:t>
                </a:r>
                <a:b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arity 2)</a:t>
                </a: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endParaRPr lang="en-US" sz="2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GNN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1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1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independent of number of entities</a:t>
                </a: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endParaRPr lang="en-US" sz="2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There are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𝑂</m:t>
                    </m:r>
                    <m:r>
                      <a:rPr lang="en-US" sz="21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parameters given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-dimensional embeddings,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</m:sSub>
                    <m:r>
                      <a:rPr lang="en-US" sz="21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52400" indent="0" algn="l"/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16139" y="1297426"/>
                <a:ext cx="4052056" cy="4867878"/>
              </a:xfrm>
              <a:blipFill>
                <a:blip r:embed="rId2"/>
                <a:stretch>
                  <a:fillRect r="-1250" b="-390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6;p31">
            <a:extLst>
              <a:ext uri="{FF2B5EF4-FFF2-40B4-BE49-F238E27FC236}">
                <a16:creationId xmlns:a16="http://schemas.microsoft.com/office/drawing/2014/main" id="{DAE36A48-FF12-7244-BE33-9679F7D2BC4C}"/>
              </a:ext>
            </a:extLst>
          </p:cNvPr>
          <p:cNvSpPr txBox="1">
            <a:spLocks/>
          </p:cNvSpPr>
          <p:nvPr/>
        </p:nvSpPr>
        <p:spPr>
          <a:xfrm>
            <a:off x="540726" y="281968"/>
            <a:ext cx="8054939" cy="62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" sz="3200" b="0" dirty="0">
                <a:latin typeface="+mj-lt"/>
                <a:ea typeface="Roboto Condensed Light"/>
                <a:cs typeface="Roboto Condensed Light"/>
                <a:sym typeface="Roboto Condensed Light"/>
              </a:rPr>
              <a:t>Vanilla GNN</a:t>
            </a:r>
            <a:endParaRPr lang="en-US" sz="3200" b="0" dirty="0">
              <a:latin typeface="+mj-lt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021E9A-98EE-F14C-95BA-5C2CC6EA7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195" y="1340768"/>
            <a:ext cx="3731683" cy="3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4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1433" y="1412776"/>
                <a:ext cx="7615057" cy="4320480"/>
              </a:xfrm>
            </p:spPr>
            <p:txBody>
              <a:bodyPr/>
              <a:lstStyle/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each entity in the KG, we then augment its GNN embedding with a tunable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</m:acc>
                    <m:r>
                      <a:rPr lang="en-US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=[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𝒘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endParaRPr 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tunable embeddings increase the expressiveness of the model</a:t>
                </a: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Otherwise, the same embeddings could be produced for nodes that should be distinguished [Zhang et al. 20]</a:t>
                </a: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there are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entities, the number of parameters in tunable embeddings is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𝑘𝑀</m:t>
                    </m:r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52400" indent="0" algn="l"/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1433" y="1412776"/>
                <a:ext cx="7615057" cy="4320480"/>
              </a:xfrm>
              <a:blipFill>
                <a:blip r:embed="rId2"/>
                <a:stretch>
                  <a:fillRect t="-293" r="-1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6;p31">
            <a:extLst>
              <a:ext uri="{FF2B5EF4-FFF2-40B4-BE49-F238E27FC236}">
                <a16:creationId xmlns:a16="http://schemas.microsoft.com/office/drawing/2014/main" id="{DAE36A48-FF12-7244-BE33-9679F7D2BC4C}"/>
              </a:ext>
            </a:extLst>
          </p:cNvPr>
          <p:cNvSpPr txBox="1">
            <a:spLocks/>
          </p:cNvSpPr>
          <p:nvPr/>
        </p:nvSpPr>
        <p:spPr>
          <a:xfrm>
            <a:off x="544530" y="299413"/>
            <a:ext cx="8054939" cy="62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" sz="3200" b="0" dirty="0">
                <a:latin typeface="+mj-lt"/>
                <a:ea typeface="Roboto Condensed Light"/>
                <a:cs typeface="Roboto Condensed Light"/>
                <a:sym typeface="Roboto Condensed Light"/>
              </a:rPr>
              <a:t>Tunable Embeddings</a:t>
            </a:r>
            <a:endParaRPr lang="en-US" sz="3200" b="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27D803-4A58-2945-B27A-8CF9010A8B3B}"/>
              </a:ext>
            </a:extLst>
          </p:cNvPr>
          <p:cNvSpPr/>
          <p:nvPr/>
        </p:nvSpPr>
        <p:spPr>
          <a:xfrm>
            <a:off x="2286000" y="606919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305FF"/>
                </a:solidFill>
              </a:rPr>
              <a:t>Yuyu Zhang, Xinshi Chen, Yuan Yang, Arun Ramamurthy, Bo Li, Yuan Qi &amp; Le Song. Efficient Probabilistic Logic Reasoning with Graph Neural Networks. In: Proc. </a:t>
            </a:r>
            <a:r>
              <a:rPr lang="en-US" sz="1100" dirty="0">
                <a:solidFill>
                  <a:srgbClr val="0305FF"/>
                </a:solidFill>
              </a:rPr>
              <a:t>ICLR </a:t>
            </a:r>
            <a:r>
              <a:rPr lang="en-US" sz="1100" b="1" dirty="0">
                <a:solidFill>
                  <a:srgbClr val="FF0000"/>
                </a:solidFill>
              </a:rPr>
              <a:t>2020</a:t>
            </a:r>
            <a:r>
              <a:rPr lang="en-US" sz="1100" dirty="0">
                <a:solidFill>
                  <a:srgbClr val="0305FF"/>
                </a:solidFill>
              </a:rPr>
              <a:t>.</a:t>
            </a:r>
            <a:endParaRPr lang="en-DE" sz="1100" dirty="0">
              <a:solidFill>
                <a:srgbClr val="03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52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630524" y="1340768"/>
                <a:ext cx="7615057" cy="4608512"/>
              </a:xfrm>
            </p:spPr>
            <p:txBody>
              <a:bodyPr/>
              <a:lstStyle/>
              <a:p>
                <a:pPr marL="495300" algn="l"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Finally, define the variational posterior with augmented embeddings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>
                  <a:cs typeface="Calibri" panose="020F0502020204030204" pitchFamily="34" charset="0"/>
                </a:endParaRPr>
              </a:p>
              <a:p>
                <a:pPr marL="495300" algn="l">
                  <a:buSzPct val="80000"/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495300" algn="l"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Define the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𝑀𝐿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𝜇</m:t>
                                    </m:r>
                                  </m:e>
                                </m:acc>
                              </m:e>
                              <m:sub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𝑟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sz="20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br>
                  <a:rPr lang="de-DE" sz="2000" dirty="0">
                    <a:cs typeface="Calibri" panose="020F0502020204030204" pitchFamily="34" charset="0"/>
                  </a:rPr>
                </a:br>
                <a:r>
                  <a:rPr lang="en-US" sz="2000" dirty="0">
                    <a:cs typeface="Calibri" panose="020F050202020403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sz="2000" dirty="0">
                    <a:cs typeface="Calibri" panose="020F0502020204030204" pitchFamily="34" charset="0"/>
                  </a:rPr>
                  <a:t> is the sigmoid function </a:t>
                </a:r>
              </a:p>
              <a:p>
                <a:pPr marL="495300" algn="l">
                  <a:buSzPct val="80000"/>
                  <a:buFont typeface="Arial" panose="020B0604020202020204" pitchFamily="34" charset="0"/>
                  <a:buChar char="•"/>
                </a:pPr>
                <a:endParaRPr lang="en-US" sz="2000" dirty="0">
                  <a:cs typeface="Calibri" panose="020F0502020204030204" pitchFamily="34" charset="0"/>
                </a:endParaRPr>
              </a:p>
              <a:p>
                <a:pPr marL="495300" algn="l"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2000" dirty="0">
                    <a:cs typeface="Calibri" panose="020F0502020204030204" pitchFamily="34" charset="0"/>
                  </a:rPr>
                  <a:t>The number of parameters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b="1" dirty="0"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cs typeface="Calibri" panose="020F0502020204030204" pitchFamily="34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2000" b="1" dirty="0">
                  <a:cs typeface="Calibri" panose="020F0502020204030204" pitchFamily="34" charset="0"/>
                </a:endParaRPr>
              </a:p>
              <a:p>
                <a:pPr marL="152400" indent="0" algn="l">
                  <a:buSzPct val="80000"/>
                </a:pPr>
                <a:endParaRPr lang="en-US" sz="20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630524" y="1340768"/>
                <a:ext cx="7615057" cy="460851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6;p31">
            <a:extLst>
              <a:ext uri="{FF2B5EF4-FFF2-40B4-BE49-F238E27FC236}">
                <a16:creationId xmlns:a16="http://schemas.microsoft.com/office/drawing/2014/main" id="{DAE36A48-FF12-7244-BE33-9679F7D2BC4C}"/>
              </a:ext>
            </a:extLst>
          </p:cNvPr>
          <p:cNvSpPr txBox="1">
            <a:spLocks/>
          </p:cNvSpPr>
          <p:nvPr/>
        </p:nvSpPr>
        <p:spPr>
          <a:xfrm>
            <a:off x="410584" y="260648"/>
            <a:ext cx="8054939" cy="62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" sz="3200" b="0" dirty="0">
                <a:latin typeface="+mj-lt"/>
                <a:ea typeface="Roboto Condensed Light"/>
                <a:cs typeface="Roboto Condensed Light"/>
                <a:sym typeface="Roboto Condensed Light"/>
              </a:rPr>
              <a:t>Define Variational Posterior</a:t>
            </a:r>
            <a:endParaRPr lang="en-US" sz="3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1868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44530" y="1340768"/>
                <a:ext cx="7615057" cy="4464496"/>
              </a:xfrm>
            </p:spPr>
            <p:txBody>
              <a:bodyPr/>
              <a:lstStyle/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summary,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ExpressGNN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can be viewed as two-level encoding of entities:</a:t>
                </a:r>
              </a:p>
              <a:p>
                <a:pPr marL="9525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First two MLPs assign similar embeddings to similar entities in the KG</a:t>
                </a:r>
              </a:p>
              <a:p>
                <a:pPr marL="952500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Expressive tunable embeddings provide additional model capacity to encode entity information beyond graph structures</a:t>
                </a: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tuning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ExpressGNN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can trade-off between model </a:t>
                </a: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compactness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expressiveness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9530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When the number of entities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large, </a:t>
                </a:r>
                <a:r>
                  <a:rPr lang="en-US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ExpressGNN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can reduce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save parameters</a:t>
                </a:r>
              </a:p>
              <a:p>
                <a:pPr marL="952500" lvl="1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952500" lvl="1" indent="-342900"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09600" lvl="1" indent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52400" indent="0" algn="l"/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621FE497-A254-E04A-89B7-D55CF4FEDD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44530" y="1340768"/>
                <a:ext cx="7615057" cy="4464496"/>
              </a:xfrm>
              <a:blipFill>
                <a:blip r:embed="rId2"/>
                <a:stretch>
                  <a:fillRect r="-4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6;p31">
            <a:extLst>
              <a:ext uri="{FF2B5EF4-FFF2-40B4-BE49-F238E27FC236}">
                <a16:creationId xmlns:a16="http://schemas.microsoft.com/office/drawing/2014/main" id="{DAE36A48-FF12-7244-BE33-9679F7D2BC4C}"/>
              </a:ext>
            </a:extLst>
          </p:cNvPr>
          <p:cNvSpPr txBox="1">
            <a:spLocks/>
          </p:cNvSpPr>
          <p:nvPr/>
        </p:nvSpPr>
        <p:spPr>
          <a:xfrm>
            <a:off x="544530" y="264389"/>
            <a:ext cx="8054939" cy="62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quada One"/>
              <a:buNone/>
              <a:defRPr sz="1600" b="0" i="0" u="none" strike="noStrike" cap="none">
                <a:solidFill>
                  <a:srgbClr val="000000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l"/>
            <a:r>
              <a:rPr lang="en" sz="3200" b="0" dirty="0">
                <a:latin typeface="+mj-lt"/>
                <a:ea typeface="Roboto Condensed Light"/>
                <a:cs typeface="Roboto Condensed Light"/>
                <a:sym typeface="Roboto Condensed Light"/>
              </a:rPr>
              <a:t>Summary so far: </a:t>
            </a:r>
            <a:r>
              <a:rPr lang="en" sz="3200" b="0" dirty="0" err="1">
                <a:latin typeface="+mj-lt"/>
                <a:ea typeface="Roboto Condensed Light"/>
                <a:cs typeface="Roboto Condensed Light"/>
                <a:sym typeface="Roboto Condensed Light"/>
              </a:rPr>
              <a:t>ExpressGNN</a:t>
            </a:r>
            <a:endParaRPr lang="en-US" sz="3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8421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25B6-30B6-3A4F-BA96-2C01A9ED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pLogicNet: Embeddings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B76C-2422-AB48-A73C-797E8F438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330200">
              <a:spcBef>
                <a:spcPts val="60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●"/>
            </a:pP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Each entity </a:t>
            </a:r>
            <a:r>
              <a:rPr lang="en-US" sz="1800" i="1" dirty="0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e ∈ E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relation </a:t>
            </a:r>
            <a:r>
              <a:rPr lang="en-US" sz="1800" i="1" dirty="0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r ∈ R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a KG is associated with an embedding </a:t>
            </a:r>
            <a:r>
              <a:rPr lang="en-US" sz="1800" i="1" dirty="0" err="1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x</a:t>
            </a:r>
            <a:r>
              <a:rPr lang="en-US" sz="1050" i="1" dirty="0" err="1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e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en-US" sz="1800" i="1" dirty="0" err="1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x</a:t>
            </a:r>
            <a:r>
              <a:rPr lang="en-US" sz="1050" i="1" dirty="0" err="1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r</a:t>
            </a:r>
            <a:endParaRPr lang="en-US" sz="1050" i="1" dirty="0">
              <a:solidFill>
                <a:srgbClr val="263238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indent="-330200">
              <a:spcBef>
                <a:spcPts val="100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●"/>
            </a:pP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joint distribution of all triplets can be defined as: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18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endParaRPr lang="en-US" sz="18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endParaRPr lang="en-US" sz="1800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Where </a:t>
            </a:r>
            <a:r>
              <a:rPr lang="en-US" sz="1800" i="1" dirty="0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 </a:t>
            </a:r>
            <a:r>
              <a:rPr lang="en-US" sz="1800" b="1" baseline="30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, </a:t>
            </a:r>
            <a:r>
              <a:rPr lang="en-US" sz="1800" b="1" baseline="30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, </a:t>
            </a:r>
            <a:r>
              <a:rPr lang="en-US" sz="1800" b="1" baseline="300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) is the scoring function on the entity and relation embeddings that computes the probability of the triplet </a:t>
            </a:r>
            <a:r>
              <a:rPr lang="en-US" sz="1800" i="1" dirty="0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(h, r, t)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being true</a:t>
            </a:r>
          </a:p>
          <a:p>
            <a:pPr marL="457200" indent="-330200">
              <a:spcBef>
                <a:spcPts val="600"/>
              </a:spcBef>
              <a:spcAft>
                <a:spcPts val="0"/>
              </a:spcAft>
              <a:buClr>
                <a:srgbClr val="263238"/>
              </a:buClr>
              <a:buSzPts val="1600"/>
              <a:buFont typeface="Source Sans Pro"/>
              <a:buChar char="●"/>
            </a:pP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Example: the </a:t>
            </a:r>
            <a:r>
              <a:rPr lang="en-US" sz="1800" i="1" dirty="0">
                <a:solidFill>
                  <a:srgbClr val="263238"/>
                </a:solidFill>
                <a:latin typeface="Spectral"/>
                <a:ea typeface="Spectral"/>
                <a:cs typeface="Spectral"/>
                <a:sym typeface="Spectral"/>
              </a:rPr>
              <a:t>f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used in </a:t>
            </a:r>
            <a:r>
              <a:rPr lang="en-US" sz="1800" dirty="0" err="1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TransE</a:t>
            </a:r>
            <a:r>
              <a:rPr lang="en-US" sz="1800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(a KG embedding model) is formulated as:</a:t>
            </a:r>
          </a:p>
          <a:p>
            <a:endParaRPr lang="en-D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271A8-3E0D-1940-988B-16DC3998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pic>
        <p:nvPicPr>
          <p:cNvPr id="5" name="Google Shape;199;p26">
            <a:extLst>
              <a:ext uri="{FF2B5EF4-FFF2-40B4-BE49-F238E27FC236}">
                <a16:creationId xmlns:a16="http://schemas.microsoft.com/office/drawing/2014/main" id="{97435B5D-ED91-7449-BBBC-E302C117E8E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5656" y="2490618"/>
            <a:ext cx="5797750" cy="6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0;p26">
            <a:extLst>
              <a:ext uri="{FF2B5EF4-FFF2-40B4-BE49-F238E27FC236}">
                <a16:creationId xmlns:a16="http://schemas.microsoft.com/office/drawing/2014/main" id="{30B77E0C-2FF3-9B4E-91B9-DCA6B9BBAC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5232" y="4478852"/>
            <a:ext cx="3098599" cy="31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769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B798FC-F288-A24D-A2DA-114C8E173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7EAE5-FFBD-BB4C-8FEE-BBFE3607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Combining MLNs with Embedding Approaches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71F42-5B46-0745-9CE2-594E01BC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pic>
        <p:nvPicPr>
          <p:cNvPr id="5" name="Google Shape;216;p28">
            <a:extLst>
              <a:ext uri="{FF2B5EF4-FFF2-40B4-BE49-F238E27FC236}">
                <a16:creationId xmlns:a16="http://schemas.microsoft.com/office/drawing/2014/main" id="{11D5D1CD-ED5E-3947-AEEF-2703B861310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240" y="1844824"/>
            <a:ext cx="7665520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BBEB17-5FB3-A642-B9C0-5E85A6164D08}"/>
              </a:ext>
            </a:extLst>
          </p:cNvPr>
          <p:cNvSpPr/>
          <p:nvPr/>
        </p:nvSpPr>
        <p:spPr>
          <a:xfrm>
            <a:off x="2699792" y="61653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Meng Qu and Jian Tang. Probabilistic logic neural </a:t>
            </a:r>
            <a:br>
              <a:rPr lang="en-DE" sz="1200" dirty="0">
                <a:solidFill>
                  <a:srgbClr val="0305FF"/>
                </a:solidFill>
              </a:rPr>
            </a:br>
            <a:r>
              <a:rPr lang="en-DE" sz="1200" dirty="0">
                <a:solidFill>
                  <a:srgbClr val="0305FF"/>
                </a:solidFill>
              </a:rPr>
              <a:t>networks for reasoning. In: Proc. NeurIPS </a:t>
            </a:r>
            <a:r>
              <a:rPr lang="en-DE" sz="1200" b="1" dirty="0">
                <a:solidFill>
                  <a:srgbClr val="FF0000"/>
                </a:solidFill>
              </a:rPr>
              <a:t>2019</a:t>
            </a:r>
            <a:r>
              <a:rPr lang="en-DE" sz="1200" dirty="0">
                <a:solidFill>
                  <a:srgbClr val="03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902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C6273-9FFD-0244-A44B-62A72788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 dirty="0"/>
              <a:t>MLNs </a:t>
            </a:r>
            <a:r>
              <a:rPr lang="de-DE" altLang="zh-CN" dirty="0" err="1"/>
              <a:t>w</a:t>
            </a:r>
            <a:r>
              <a:rPr lang="de-DE" altLang="zh-CN" dirty="0"/>
              <a:t>/ </a:t>
            </a:r>
            <a:r>
              <a:rPr lang="de-DE" altLang="zh-CN" dirty="0" err="1"/>
              <a:t>Node</a:t>
            </a:r>
            <a:r>
              <a:rPr lang="de-DE" altLang="zh-CN" dirty="0"/>
              <a:t> Attributes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DE39C6-F5E3-8D48-BF82-075A225F18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8313" y="1551746"/>
                <a:ext cx="7886700" cy="320278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Model the joint distribution of the object labels given object features, i.e.,  </a:t>
                </a:r>
                <a14:m>
                  <m:oMath xmlns:m="http://schemas.openxmlformats.org/officeDocument/2006/math"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  <m:r>
                      <a:rPr lang="en-CA" altLang="zh-CN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CA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altLang="zh-CN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altLang="zh-CN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  <m:r>
                      <a:rPr lang="en-CA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DE39C6-F5E3-8D48-BF82-075A225F18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313" y="1551746"/>
                <a:ext cx="7886700" cy="3202781"/>
              </a:xfrm>
              <a:blipFill>
                <a:blip r:embed="rId2"/>
                <a:stretch>
                  <a:fillRect l="-1284" t="-1976" r="-14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C7D6887-E344-0B43-9FE4-047E89E7D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33" y="3315124"/>
            <a:ext cx="4513642" cy="805136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5334366-138D-4E4A-9A46-1D2DEF456D81}"/>
              </a:ext>
            </a:extLst>
          </p:cNvPr>
          <p:cNvGrpSpPr/>
          <p:nvPr/>
        </p:nvGrpSpPr>
        <p:grpSpPr>
          <a:xfrm>
            <a:off x="5046106" y="2886933"/>
            <a:ext cx="4168176" cy="1802969"/>
            <a:chOff x="3590540" y="1857366"/>
            <a:chExt cx="6725092" cy="294655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13452B9-3149-3947-B56F-322731D0C918}"/>
                </a:ext>
              </a:extLst>
            </p:cNvPr>
            <p:cNvSpPr/>
            <p:nvPr/>
          </p:nvSpPr>
          <p:spPr>
            <a:xfrm>
              <a:off x="3590540" y="3315400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9BE82E-2D08-EF4B-A05A-22BD6F77CCBF}"/>
                </a:ext>
              </a:extLst>
            </p:cNvPr>
            <p:cNvSpPr/>
            <p:nvPr/>
          </p:nvSpPr>
          <p:spPr>
            <a:xfrm>
              <a:off x="4044935" y="2075309"/>
              <a:ext cx="468000" cy="468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50288FA-9978-B44E-8F4E-438F1C749D0C}"/>
                </a:ext>
              </a:extLst>
            </p:cNvPr>
            <p:cNvSpPr/>
            <p:nvPr/>
          </p:nvSpPr>
          <p:spPr>
            <a:xfrm>
              <a:off x="5355489" y="3432206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7194149-C768-6A4C-AB17-2EC8747FC4D3}"/>
                </a:ext>
              </a:extLst>
            </p:cNvPr>
            <p:cNvSpPr/>
            <p:nvPr/>
          </p:nvSpPr>
          <p:spPr>
            <a:xfrm>
              <a:off x="4512935" y="279651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95A665F-C45A-F743-9938-5121EB01C81D}"/>
                </a:ext>
              </a:extLst>
            </p:cNvPr>
            <p:cNvSpPr/>
            <p:nvPr/>
          </p:nvSpPr>
          <p:spPr>
            <a:xfrm>
              <a:off x="6403603" y="3951302"/>
              <a:ext cx="468000" cy="46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B77E3E8-4DED-B94D-8BC4-BCB5F3FBEE19}"/>
                </a:ext>
              </a:extLst>
            </p:cNvPr>
            <p:cNvSpPr/>
            <p:nvPr/>
          </p:nvSpPr>
          <p:spPr>
            <a:xfrm>
              <a:off x="5494910" y="232851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68AD9A6-6B25-2846-9321-63AEDD1B33EE}"/>
                </a:ext>
              </a:extLst>
            </p:cNvPr>
            <p:cNvSpPr/>
            <p:nvPr/>
          </p:nvSpPr>
          <p:spPr>
            <a:xfrm>
              <a:off x="6637603" y="1860513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2995C36-875E-EB4B-BF30-B02A2C667871}"/>
                </a:ext>
              </a:extLst>
            </p:cNvPr>
            <p:cNvSpPr/>
            <p:nvPr/>
          </p:nvSpPr>
          <p:spPr>
            <a:xfrm>
              <a:off x="6533976" y="2905907"/>
              <a:ext cx="468000" cy="468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7D6053F-F106-1042-8AF0-0BFF0573A555}"/>
                </a:ext>
              </a:extLst>
            </p:cNvPr>
            <p:cNvCxnSpPr>
              <a:cxnSpLocks/>
              <a:stCxn id="62" idx="6"/>
              <a:endCxn id="66" idx="2"/>
            </p:cNvCxnSpPr>
            <p:nvPr/>
          </p:nvCxnSpPr>
          <p:spPr>
            <a:xfrm>
              <a:off x="4512935" y="2309309"/>
              <a:ext cx="981975" cy="2532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ECC6D5C-24E5-8E40-B18C-DDE62308E1E8}"/>
                </a:ext>
              </a:extLst>
            </p:cNvPr>
            <p:cNvCxnSpPr>
              <a:cxnSpLocks/>
              <a:stCxn id="62" idx="3"/>
              <a:endCxn id="61" idx="0"/>
            </p:cNvCxnSpPr>
            <p:nvPr/>
          </p:nvCxnSpPr>
          <p:spPr>
            <a:xfrm flipH="1">
              <a:off x="3824540" y="2474772"/>
              <a:ext cx="288932" cy="8406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4966838-F7CA-5A4A-B5E4-ABDFDFD8CB17}"/>
                </a:ext>
              </a:extLst>
            </p:cNvPr>
            <p:cNvCxnSpPr>
              <a:cxnSpLocks/>
              <a:stCxn id="64" idx="3"/>
              <a:endCxn id="61" idx="6"/>
            </p:cNvCxnSpPr>
            <p:nvPr/>
          </p:nvCxnSpPr>
          <p:spPr>
            <a:xfrm flipH="1">
              <a:off x="4058540" y="3195976"/>
              <a:ext cx="522932" cy="3534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D4D9474-85F9-864E-B411-4E140EFB187C}"/>
                </a:ext>
              </a:extLst>
            </p:cNvPr>
            <p:cNvCxnSpPr>
              <a:cxnSpLocks/>
              <a:stCxn id="62" idx="5"/>
              <a:endCxn id="64" idx="1"/>
            </p:cNvCxnSpPr>
            <p:nvPr/>
          </p:nvCxnSpPr>
          <p:spPr>
            <a:xfrm>
              <a:off x="4444398" y="2474772"/>
              <a:ext cx="137074" cy="3902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20D9A82-B529-F044-80AC-866BDF7CA771}"/>
                </a:ext>
              </a:extLst>
            </p:cNvPr>
            <p:cNvCxnSpPr>
              <a:cxnSpLocks/>
              <a:stCxn id="66" idx="3"/>
              <a:endCxn id="64" idx="6"/>
            </p:cNvCxnSpPr>
            <p:nvPr/>
          </p:nvCxnSpPr>
          <p:spPr>
            <a:xfrm flipH="1">
              <a:off x="4980935" y="2727976"/>
              <a:ext cx="582512" cy="3025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B6D8CAD-371D-2742-ABD9-D9040BFE331A}"/>
                </a:ext>
              </a:extLst>
            </p:cNvPr>
            <p:cNvCxnSpPr>
              <a:cxnSpLocks/>
              <a:stCxn id="63" idx="1"/>
              <a:endCxn id="64" idx="5"/>
            </p:cNvCxnSpPr>
            <p:nvPr/>
          </p:nvCxnSpPr>
          <p:spPr>
            <a:xfrm flipH="1" flipV="1">
              <a:off x="4912398" y="3195976"/>
              <a:ext cx="511628" cy="3047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5DCB625-0812-614F-A488-F8E5BAABD0C1}"/>
                </a:ext>
              </a:extLst>
            </p:cNvPr>
            <p:cNvCxnSpPr>
              <a:cxnSpLocks/>
              <a:stCxn id="66" idx="7"/>
              <a:endCxn id="67" idx="2"/>
            </p:cNvCxnSpPr>
            <p:nvPr/>
          </p:nvCxnSpPr>
          <p:spPr>
            <a:xfrm flipV="1">
              <a:off x="5894373" y="2094513"/>
              <a:ext cx="743230" cy="3025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CE33108-0AD1-5F40-A71C-E35CAB4DACAD}"/>
                </a:ext>
              </a:extLst>
            </p:cNvPr>
            <p:cNvCxnSpPr>
              <a:cxnSpLocks/>
              <a:stCxn id="66" idx="5"/>
              <a:endCxn id="68" idx="1"/>
            </p:cNvCxnSpPr>
            <p:nvPr/>
          </p:nvCxnSpPr>
          <p:spPr>
            <a:xfrm>
              <a:off x="5894373" y="2727976"/>
              <a:ext cx="708140" cy="2464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8FAB809-C7A0-544A-806F-686CE6F85FB4}"/>
                </a:ext>
              </a:extLst>
            </p:cNvPr>
            <p:cNvCxnSpPr>
              <a:cxnSpLocks/>
              <a:stCxn id="68" idx="4"/>
              <a:endCxn id="65" idx="0"/>
            </p:cNvCxnSpPr>
            <p:nvPr/>
          </p:nvCxnSpPr>
          <p:spPr>
            <a:xfrm flipH="1">
              <a:off x="6637603" y="3373907"/>
              <a:ext cx="130373" cy="5773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AB0A9C6-D0C1-C643-BEB4-B0CAED238FFC}"/>
                </a:ext>
              </a:extLst>
            </p:cNvPr>
            <p:cNvCxnSpPr>
              <a:cxnSpLocks/>
              <a:stCxn id="63" idx="5"/>
              <a:endCxn id="65" idx="2"/>
            </p:cNvCxnSpPr>
            <p:nvPr/>
          </p:nvCxnSpPr>
          <p:spPr>
            <a:xfrm>
              <a:off x="5754952" y="3831669"/>
              <a:ext cx="648651" cy="3536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CDBC004-298A-8B47-BA0B-DFCF83D95360}"/>
                </a:ext>
              </a:extLst>
            </p:cNvPr>
            <p:cNvCxnSpPr>
              <a:cxnSpLocks/>
              <a:stCxn id="66" idx="4"/>
              <a:endCxn id="65" idx="1"/>
            </p:cNvCxnSpPr>
            <p:nvPr/>
          </p:nvCxnSpPr>
          <p:spPr>
            <a:xfrm>
              <a:off x="5728910" y="2796513"/>
              <a:ext cx="743230" cy="12233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63E6114-CA99-B14F-8D30-A8308CCFB996}"/>
                </a:ext>
              </a:extLst>
            </p:cNvPr>
            <p:cNvGrpSpPr/>
            <p:nvPr/>
          </p:nvGrpSpPr>
          <p:grpSpPr>
            <a:xfrm>
              <a:off x="4155519" y="2543309"/>
              <a:ext cx="246832" cy="384621"/>
              <a:chOff x="4155519" y="2543309"/>
              <a:chExt cx="246832" cy="384621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8826E16-D27F-E140-8FAA-CE6DF0BC412A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CE3BBD0-3EEE-0640-9A90-1B2A29602953}"/>
                  </a:ext>
                </a:extLst>
              </p:cNvPr>
              <p:cNvCxnSpPr>
                <a:cxnSpLocks/>
                <a:stCxn id="113" idx="0"/>
                <a:endCxn id="62" idx="4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11024D9-79D2-D040-B541-23867377F272}"/>
                </a:ext>
              </a:extLst>
            </p:cNvPr>
            <p:cNvGrpSpPr/>
            <p:nvPr/>
          </p:nvGrpSpPr>
          <p:grpSpPr>
            <a:xfrm>
              <a:off x="3701124" y="3771407"/>
              <a:ext cx="246832" cy="384621"/>
              <a:chOff x="4155519" y="2543309"/>
              <a:chExt cx="246832" cy="384621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B566D02-9F3E-2544-90F1-7CCA41D9CD09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D9C1226-F024-0C4B-BB3F-5C9E208019E6}"/>
                  </a:ext>
                </a:extLst>
              </p:cNvPr>
              <p:cNvCxnSpPr>
                <a:stCxn id="111" idx="0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43FDD87-B176-204E-9E21-A7FDCC02A1CC}"/>
                </a:ext>
              </a:extLst>
            </p:cNvPr>
            <p:cNvGrpSpPr/>
            <p:nvPr/>
          </p:nvGrpSpPr>
          <p:grpSpPr>
            <a:xfrm>
              <a:off x="4634996" y="3264513"/>
              <a:ext cx="246832" cy="384621"/>
              <a:chOff x="4155519" y="2543309"/>
              <a:chExt cx="246832" cy="384621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1C639C0-53F4-EB43-954D-1808E7C297F1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1E80B6C-D0A3-3643-87FD-44B9E83446BA}"/>
                  </a:ext>
                </a:extLst>
              </p:cNvPr>
              <p:cNvCxnSpPr>
                <a:stCxn id="109" idx="0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2849901-4164-AC45-9429-478AAAAEF240}"/>
                </a:ext>
              </a:extLst>
            </p:cNvPr>
            <p:cNvGrpSpPr/>
            <p:nvPr/>
          </p:nvGrpSpPr>
          <p:grpSpPr>
            <a:xfrm>
              <a:off x="5576657" y="2796513"/>
              <a:ext cx="246832" cy="384621"/>
              <a:chOff x="4155519" y="2543309"/>
              <a:chExt cx="246832" cy="384621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160E02E-F1FE-C340-BEA3-C65B07BCCFCD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44AFD87-D451-8845-8668-0E346BC9AB84}"/>
                  </a:ext>
                </a:extLst>
              </p:cNvPr>
              <p:cNvCxnSpPr>
                <a:stCxn id="107" idx="0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31D1AFE-1625-264C-8C82-2DFFF748E4F6}"/>
                </a:ext>
              </a:extLst>
            </p:cNvPr>
            <p:cNvGrpSpPr/>
            <p:nvPr/>
          </p:nvGrpSpPr>
          <p:grpSpPr>
            <a:xfrm>
              <a:off x="5420242" y="3887396"/>
              <a:ext cx="246832" cy="384621"/>
              <a:chOff x="4155519" y="2543309"/>
              <a:chExt cx="246832" cy="384621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EC2C5D5-A255-5E43-A730-850570D2D4B4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7B783D4-D4C7-EE4A-8E54-875B760FF717}"/>
                  </a:ext>
                </a:extLst>
              </p:cNvPr>
              <p:cNvCxnSpPr>
                <a:stCxn id="105" idx="0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BEB629D-8C5A-BB49-85F1-86EABF0E4B1C}"/>
                </a:ext>
              </a:extLst>
            </p:cNvPr>
            <p:cNvGrpSpPr/>
            <p:nvPr/>
          </p:nvGrpSpPr>
          <p:grpSpPr>
            <a:xfrm>
              <a:off x="6521824" y="4419302"/>
              <a:ext cx="246832" cy="384621"/>
              <a:chOff x="4155519" y="2543309"/>
              <a:chExt cx="246832" cy="384621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24B9D88-5EF6-A94E-A2D4-3B6C0ECCFD6F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4AA7241-3CC8-8D42-8245-B75092DF3BA6}"/>
                  </a:ext>
                </a:extLst>
              </p:cNvPr>
              <p:cNvCxnSpPr>
                <a:stCxn id="103" idx="0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F6AD629-E7F4-5B40-B0E6-364B5C4EB0FE}"/>
                </a:ext>
              </a:extLst>
            </p:cNvPr>
            <p:cNvGrpSpPr/>
            <p:nvPr/>
          </p:nvGrpSpPr>
          <p:grpSpPr>
            <a:xfrm>
              <a:off x="6653608" y="3373990"/>
              <a:ext cx="246832" cy="384621"/>
              <a:chOff x="4155519" y="2543309"/>
              <a:chExt cx="246832" cy="384621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26BBDB6E-29A7-514B-ABE1-6ACFDFF9F891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1BE5C1D-1634-8C4E-8D77-518F9DC95507}"/>
                  </a:ext>
                </a:extLst>
              </p:cNvPr>
              <p:cNvCxnSpPr>
                <a:stCxn id="101" idx="0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7366DE8-9240-494C-8AE0-7197A945D00B}"/>
                </a:ext>
              </a:extLst>
            </p:cNvPr>
            <p:cNvGrpSpPr/>
            <p:nvPr/>
          </p:nvGrpSpPr>
          <p:grpSpPr>
            <a:xfrm>
              <a:off x="6737893" y="2314133"/>
              <a:ext cx="246832" cy="384621"/>
              <a:chOff x="4155519" y="2543309"/>
              <a:chExt cx="246832" cy="384621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47AF5AD-1381-E648-B8F7-3D78A88AEE14}"/>
                  </a:ext>
                </a:extLst>
              </p:cNvPr>
              <p:cNvSpPr/>
              <p:nvPr/>
            </p:nvSpPr>
            <p:spPr>
              <a:xfrm>
                <a:off x="4155519" y="2691105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032B287-DFB7-CA42-B314-13AE0BFEFBFB}"/>
                  </a:ext>
                </a:extLst>
              </p:cNvPr>
              <p:cNvCxnSpPr>
                <a:stCxn id="99" idx="0"/>
              </p:cNvCxnSpPr>
              <p:nvPr/>
            </p:nvCxnSpPr>
            <p:spPr>
              <a:xfrm flipV="1">
                <a:off x="4278935" y="2543309"/>
                <a:ext cx="0" cy="1477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F36FD68-3EDA-5942-A814-3D8D2C4D8DF9}"/>
                </a:ext>
              </a:extLst>
            </p:cNvPr>
            <p:cNvSpPr txBox="1"/>
            <p:nvPr/>
          </p:nvSpPr>
          <p:spPr>
            <a:xfrm>
              <a:off x="3656494" y="3364734"/>
              <a:ext cx="447955" cy="603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5CE14E2-E543-D44D-BADA-D22D34729609}"/>
                </a:ext>
              </a:extLst>
            </p:cNvPr>
            <p:cNvSpPr/>
            <p:nvPr/>
          </p:nvSpPr>
          <p:spPr>
            <a:xfrm>
              <a:off x="4603721" y="2863081"/>
              <a:ext cx="447955" cy="603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CE3242C-D035-7741-9A4C-2D6BB3776741}"/>
                </a:ext>
              </a:extLst>
            </p:cNvPr>
            <p:cNvSpPr/>
            <p:nvPr/>
          </p:nvSpPr>
          <p:spPr>
            <a:xfrm>
              <a:off x="5574900" y="2392913"/>
              <a:ext cx="447955" cy="603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9E361CA-8C23-CF49-B801-698E0CCF7BEA}"/>
                </a:ext>
              </a:extLst>
            </p:cNvPr>
            <p:cNvSpPr/>
            <p:nvPr/>
          </p:nvSpPr>
          <p:spPr>
            <a:xfrm>
              <a:off x="6736637" y="1950550"/>
              <a:ext cx="447955" cy="603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5EB85A8-93CE-6242-9D18-CCB095F2149D}"/>
                </a:ext>
              </a:extLst>
            </p:cNvPr>
            <p:cNvSpPr/>
            <p:nvPr/>
          </p:nvSpPr>
          <p:spPr>
            <a:xfrm>
              <a:off x="6611949" y="2949153"/>
              <a:ext cx="447955" cy="603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8247E5-D1BF-1F43-8C1C-E4B6163AFB2A}"/>
                </a:ext>
              </a:extLst>
            </p:cNvPr>
            <p:cNvSpPr/>
            <p:nvPr/>
          </p:nvSpPr>
          <p:spPr>
            <a:xfrm>
              <a:off x="5405772" y="3469444"/>
              <a:ext cx="447955" cy="6035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09E944A-33DF-A541-B57F-F4EF71FFEBC2}"/>
                </a:ext>
              </a:extLst>
            </p:cNvPr>
            <p:cNvGrpSpPr/>
            <p:nvPr/>
          </p:nvGrpSpPr>
          <p:grpSpPr>
            <a:xfrm>
              <a:off x="7643419" y="1857366"/>
              <a:ext cx="2672213" cy="2479621"/>
              <a:chOff x="7900293" y="1841747"/>
              <a:chExt cx="2672213" cy="2479621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AB21295-50F1-5346-A57A-27E1FAF7EA24}"/>
                  </a:ext>
                </a:extLst>
              </p:cNvPr>
              <p:cNvSpPr/>
              <p:nvPr/>
            </p:nvSpPr>
            <p:spPr>
              <a:xfrm>
                <a:off x="8127166" y="3351033"/>
                <a:ext cx="246832" cy="2368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93CC8E3-178B-524F-9D8E-5174172B4C84}"/>
                  </a:ext>
                </a:extLst>
              </p:cNvPr>
              <p:cNvSpPr/>
              <p:nvPr/>
            </p:nvSpPr>
            <p:spPr>
              <a:xfrm>
                <a:off x="8016582" y="2579746"/>
                <a:ext cx="468000" cy="468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36C9750-05D0-6E45-A006-73E5EE8E17F5}"/>
                  </a:ext>
                </a:extLst>
              </p:cNvPr>
              <p:cNvSpPr txBox="1"/>
              <p:nvPr/>
            </p:nvSpPr>
            <p:spPr>
              <a:xfrm>
                <a:off x="8053205" y="1841747"/>
                <a:ext cx="2315296" cy="603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Object labels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3ABC82B-F23D-A745-81F3-B681946EAC5B}"/>
                  </a:ext>
                </a:extLst>
              </p:cNvPr>
              <p:cNvSpPr txBox="1"/>
              <p:nvPr/>
            </p:nvSpPr>
            <p:spPr>
              <a:xfrm>
                <a:off x="7900293" y="3717776"/>
                <a:ext cx="2672213" cy="603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Object features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93E0E-5884-E946-924E-B66F3FE6C0B0}"/>
                  </a:ext>
                </a:extLst>
              </p:cNvPr>
              <p:cNvSpPr txBox="1"/>
              <p:nvPr/>
            </p:nvSpPr>
            <p:spPr>
              <a:xfrm>
                <a:off x="485381" y="4387629"/>
                <a:ext cx="5872441" cy="778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93E0E-5884-E946-924E-B66F3FE6C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81" y="4387629"/>
                <a:ext cx="5872441" cy="778868"/>
              </a:xfrm>
              <a:prstGeom prst="rect">
                <a:avLst/>
              </a:prstGeom>
              <a:blipFill>
                <a:blip r:embed="rId4"/>
                <a:stretch>
                  <a:fillRect l="-864" t="-109524" r="-1080" b="-1698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9BA700C-BC02-D14B-91DA-4E1021A6A1FF}"/>
              </a:ext>
            </a:extLst>
          </p:cNvPr>
          <p:cNvSpPr txBox="1"/>
          <p:nvPr/>
        </p:nvSpPr>
        <p:spPr>
          <a:xfrm>
            <a:off x="2743198" y="5300093"/>
            <a:ext cx="175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Edge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potential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functions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EC540A6-BE6B-FB45-BC68-363E0D1C8859}"/>
              </a:ext>
            </a:extLst>
          </p:cNvPr>
          <p:cNvSpPr txBox="1"/>
          <p:nvPr/>
        </p:nvSpPr>
        <p:spPr>
          <a:xfrm>
            <a:off x="4749412" y="5302174"/>
            <a:ext cx="176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node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potential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functions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659F06-9B2D-CE4D-B130-98DC77D91438}"/>
              </a:ext>
            </a:extLst>
          </p:cNvPr>
          <p:cNvCxnSpPr>
            <a:stCxn id="116" idx="0"/>
          </p:cNvCxnSpPr>
          <p:nvPr/>
        </p:nvCxnSpPr>
        <p:spPr>
          <a:xfrm flipH="1" flipV="1">
            <a:off x="5345848" y="4920900"/>
            <a:ext cx="286979" cy="3812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42ECCE2-D4D3-AD48-AAE1-3544D69C6E80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3332269" y="4920899"/>
            <a:ext cx="290337" cy="3791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4446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483159" y="18864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de-DE" dirty="0"/>
              <a:t>MLN Learning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pLogicNet</a:t>
            </a:r>
            <a:endParaRPr dirty="0"/>
          </a:p>
        </p:txBody>
      </p:sp>
      <p:sp>
        <p:nvSpPr>
          <p:cNvPr id="228" name="Google Shape;228;p30"/>
          <p:cNvSpPr txBox="1"/>
          <p:nvPr/>
        </p:nvSpPr>
        <p:spPr>
          <a:xfrm>
            <a:off x="682725" y="3402986"/>
            <a:ext cx="8156700" cy="283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endParaRPr sz="16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indent="-330200">
              <a:spcBef>
                <a:spcPts val="600"/>
              </a:spcBef>
              <a:spcAft>
                <a:spcPts val="0"/>
              </a:spcAft>
              <a:buSzPts val="1600"/>
              <a:buFont typeface="Source Sans Pro"/>
              <a:buChar char="●"/>
            </a:pPr>
            <a:r>
              <a:rPr lang="en" sz="1600" dirty="0" err="1">
                <a:latin typeface="Source Sans Pro"/>
                <a:ea typeface="Source Sans Pro"/>
                <a:cs typeface="Source Sans Pro"/>
                <a:sym typeface="Source Sans Pro"/>
              </a:rPr>
              <a:t>pLogicNet</a:t>
            </a: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 formulates the </a:t>
            </a:r>
            <a:r>
              <a:rPr lang="en" sz="1600" b="1" dirty="0">
                <a:latin typeface="Source Sans Pro"/>
                <a:ea typeface="Source Sans Pro"/>
                <a:cs typeface="Source Sans Pro"/>
                <a:sym typeface="Source Sans Pro"/>
              </a:rPr>
              <a:t>joint distribution of all graph triplets</a:t>
            </a: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 with a </a:t>
            </a:r>
            <a:r>
              <a:rPr lang="en" sz="1600" b="1" dirty="0">
                <a:latin typeface="Source Sans Pro"/>
                <a:ea typeface="Source Sans Pro"/>
                <a:cs typeface="Source Sans Pro"/>
                <a:sym typeface="Source Sans Pro"/>
              </a:rPr>
              <a:t>Markov logic network</a:t>
            </a: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, which is trained with the </a:t>
            </a:r>
            <a:r>
              <a:rPr lang="en" sz="1600" b="1" dirty="0">
                <a:latin typeface="Source Sans Pro"/>
                <a:ea typeface="Source Sans Pro"/>
                <a:cs typeface="Source Sans Pro"/>
                <a:sym typeface="Source Sans Pro"/>
              </a:rPr>
              <a:t>variational EM algorithm. </a:t>
            </a:r>
            <a:endParaRPr sz="1600" b="1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44500" indent="12700">
              <a:spcBef>
                <a:spcPts val="600"/>
              </a:spcBef>
              <a:spcAft>
                <a:spcPts val="0"/>
              </a:spcAft>
            </a:pP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In </a:t>
            </a:r>
            <a:r>
              <a:rPr lang="en" sz="1600" b="1" dirty="0">
                <a:latin typeface="Source Sans Pro"/>
                <a:ea typeface="Source Sans Pro"/>
                <a:cs typeface="Source Sans Pro"/>
                <a:sym typeface="Source Sans Pro"/>
              </a:rPr>
              <a:t>E-step</a:t>
            </a: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, a KGE model infers missing (hidden) triplets. </a:t>
            </a:r>
            <a:r>
              <a:rPr lang="en" sz="1600" u="sng" dirty="0">
                <a:latin typeface="Source Sans Pro"/>
                <a:ea typeface="Source Sans Pro"/>
                <a:cs typeface="Source Sans Pro"/>
                <a:sym typeface="Source Sans Pro"/>
              </a:rPr>
              <a:t>Knowledge preserved by logic rules can be effectively distilled into the learned embeddings</a:t>
            </a: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endParaRPr sz="16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44500" indent="12700">
              <a:spcBef>
                <a:spcPts val="600"/>
              </a:spcBef>
              <a:spcAft>
                <a:spcPts val="0"/>
              </a:spcAft>
            </a:pP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In </a:t>
            </a:r>
            <a:r>
              <a:rPr lang="en" sz="1600" b="1" dirty="0">
                <a:latin typeface="Source Sans Pro"/>
                <a:ea typeface="Source Sans Pro"/>
                <a:cs typeface="Source Sans Pro"/>
                <a:sym typeface="Source Sans Pro"/>
              </a:rPr>
              <a:t>M-step</a:t>
            </a:r>
            <a:r>
              <a:rPr lang="en" sz="1600" dirty="0">
                <a:latin typeface="Source Sans Pro"/>
                <a:ea typeface="Source Sans Pro"/>
                <a:cs typeface="Source Sans Pro"/>
                <a:sym typeface="Source Sans Pro"/>
              </a:rPr>
              <a:t>, the weights of the logic rules are updated based on both the observed triplets and those inferred by KGE model. Therefore, </a:t>
            </a:r>
            <a:r>
              <a:rPr lang="en" sz="1600" u="sng" dirty="0">
                <a:latin typeface="Source Sans Pro"/>
                <a:ea typeface="Source Sans Pro"/>
                <a:cs typeface="Source Sans Pro"/>
                <a:sym typeface="Source Sans Pro"/>
              </a:rPr>
              <a:t>KGE model provides extra supervision for weight learning</a:t>
            </a:r>
            <a:endParaRPr sz="1600" u="sng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9" name="Google Shape;229;p30"/>
          <p:cNvSpPr txBox="1">
            <a:spLocks noGrp="1"/>
          </p:cNvSpPr>
          <p:nvPr>
            <p:ph type="sldNum" idx="12"/>
          </p:nvPr>
        </p:nvSpPr>
        <p:spPr>
          <a:xfrm>
            <a:off x="8404384" y="5607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/>
              <a:pPr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 t="6933"/>
          <a:stretch/>
        </p:blipFill>
        <p:spPr>
          <a:xfrm>
            <a:off x="1029863" y="1715726"/>
            <a:ext cx="7029174" cy="1802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9655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E719-77E2-1948-963F-9618FE18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7886700" cy="71155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C79D0-F153-EC43-9DC9-D706F23AF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MLNs help to augment KGs</a:t>
            </a:r>
          </a:p>
          <a:p>
            <a:pPr lvl="1"/>
            <a:r>
              <a:rPr lang="en-US" dirty="0"/>
              <a:t>Constraints on graphs describe completion rules</a:t>
            </a:r>
          </a:p>
          <a:p>
            <a:r>
              <a:rPr lang="en-US" dirty="0"/>
              <a:t>KGs can be used to support MLN learning</a:t>
            </a:r>
          </a:p>
          <a:p>
            <a:pPr lvl="1"/>
            <a:r>
              <a:rPr lang="en-US" dirty="0"/>
              <a:t>Embedding-based graph completion to infer missing (hidden) information, which can be used for learning</a:t>
            </a:r>
          </a:p>
          <a:p>
            <a:pPr lvl="1"/>
            <a:r>
              <a:rPr lang="en-US" dirty="0"/>
              <a:t>GNN embeddings of KG nodes for variational EM</a:t>
            </a:r>
          </a:p>
          <a:p>
            <a:pPr lvl="1"/>
            <a:endParaRPr lang="en-US" dirty="0"/>
          </a:p>
          <a:p>
            <a:r>
              <a:rPr lang="en-US" dirty="0"/>
              <a:t>We can in principle combine the advantages of both worlds, logic and embedding approaches!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18935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57239"/>
            <a:ext cx="8371224" cy="523692"/>
          </a:xfrm>
        </p:spPr>
        <p:txBody>
          <a:bodyPr/>
          <a:lstStyle/>
          <a:p>
            <a:r>
              <a:rPr lang="en-US" dirty="0"/>
              <a:t>Simple (“Shallow”) Embedding Approaches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6400" y="1421514"/>
            <a:ext cx="7924800" cy="3905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/>
              <a:t>Solve optimization problem</a:t>
            </a:r>
          </a:p>
          <a:p>
            <a:r>
              <a:rPr lang="en-CA" dirty="0"/>
              <a:t>Select embedding vectors for nodes </a:t>
            </a:r>
            <a:br>
              <a:rPr lang="en-CA" dirty="0"/>
            </a:br>
            <a:r>
              <a:rPr lang="en-CA" dirty="0"/>
              <a:t>such that “similar” nodes have similar vectors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Various ways to specify similarity of nodes</a:t>
            </a:r>
          </a:p>
          <a:p>
            <a:r>
              <a:rPr lang="en-CA" dirty="0">
                <a:solidFill>
                  <a:srgbClr val="0305FF"/>
                </a:solidFill>
              </a:rPr>
              <a:t>Adjacency-based embedding</a:t>
            </a:r>
          </a:p>
          <a:p>
            <a:r>
              <a:rPr lang="en-CA" dirty="0">
                <a:solidFill>
                  <a:srgbClr val="0305FF"/>
                </a:solidFill>
              </a:rPr>
              <a:t>Multi-hop embedding</a:t>
            </a:r>
          </a:p>
          <a:p>
            <a:r>
              <a:rPr lang="en-CA" dirty="0">
                <a:solidFill>
                  <a:srgbClr val="0305FF"/>
                </a:solidFill>
              </a:rPr>
              <a:t>Random walk approaches</a:t>
            </a:r>
          </a:p>
          <a:p>
            <a:pPr marL="609585" indent="-609585">
              <a:buFont typeface="+mj-lt"/>
              <a:buAutoNum type="arabicPeriod"/>
            </a:pPr>
            <a:endParaRPr lang="en-CA" dirty="0"/>
          </a:p>
          <a:p>
            <a:pPr marL="609585" indent="-609585">
              <a:buFont typeface="+mj-lt"/>
              <a:buAutoNum type="arabicPeriod"/>
            </a:pPr>
            <a:endParaRPr lang="en-CA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3C2374F-D12E-F449-84BA-0D2CAB53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3B360194-1805-B740-8F6A-DAAA01E108A0}"/>
              </a:ext>
            </a:extLst>
          </p:cNvPr>
          <p:cNvSpPr/>
          <p:nvPr/>
        </p:nvSpPr>
        <p:spPr>
          <a:xfrm>
            <a:off x="6156176" y="2564904"/>
            <a:ext cx="3456384" cy="3074330"/>
          </a:xfrm>
          <a:prstGeom prst="cloudCallout">
            <a:avLst>
              <a:gd name="adj1" fmla="val -72094"/>
              <a:gd name="adj2" fmla="val 14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More or less clever approaches, but appropriate similarity features should better be found automatically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2FED0-7209-634C-820C-C71BEBE6B60E}"/>
              </a:ext>
            </a:extLst>
          </p:cNvPr>
          <p:cNvSpPr txBox="1"/>
          <p:nvPr/>
        </p:nvSpPr>
        <p:spPr>
          <a:xfrm>
            <a:off x="2484154" y="6023029"/>
            <a:ext cx="421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305FF"/>
                </a:solidFill>
              </a:rPr>
              <a:t>Hamilton et al. Representation Learning on Graphs: Methods and Applications. IEEE Data Engineering Bulletin on Graph Systems. </a:t>
            </a:r>
            <a:r>
              <a:rPr lang="en-US" sz="1200" b="1" dirty="0">
                <a:solidFill>
                  <a:srgbClr val="FF0000"/>
                </a:solidFill>
              </a:rPr>
              <a:t>2017</a:t>
            </a:r>
            <a:r>
              <a:rPr lang="en-US" sz="1200" dirty="0">
                <a:solidFill>
                  <a:srgbClr val="0305FF"/>
                </a:solidFill>
              </a:rPr>
              <a:t>.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1F6C34ED-78BB-6B44-9E83-AB5724F9B911}"/>
              </a:ext>
            </a:extLst>
          </p:cNvPr>
          <p:cNvSpPr/>
          <p:nvPr/>
        </p:nvSpPr>
        <p:spPr>
          <a:xfrm>
            <a:off x="5220072" y="790814"/>
            <a:ext cx="4648149" cy="1371397"/>
          </a:xfrm>
          <a:prstGeom prst="cloudCallout">
            <a:avLst>
              <a:gd name="adj1" fmla="val -57573"/>
              <a:gd name="adj2" fmla="val 355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Vectors with d components (with d being a hyperparameter)</a:t>
            </a:r>
            <a:endParaRPr lang="en-DE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97E50-864D-1B4D-B33B-26B90D968B5A}"/>
              </a:ext>
            </a:extLst>
          </p:cNvPr>
          <p:cNvSpPr txBox="1"/>
          <p:nvPr/>
        </p:nvSpPr>
        <p:spPr>
          <a:xfrm>
            <a:off x="2060666" y="5163632"/>
            <a:ext cx="4041037" cy="81723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Probability that </a:t>
            </a:r>
            <a:r>
              <a:rPr lang="en-US" sz="2000" i="1" dirty="0">
                <a:latin typeface="+mn-lt"/>
                <a:ea typeface="Cambria Math" charset="0"/>
                <a:cs typeface="Cambria Math" charset="0"/>
                <a:sym typeface="Open Sans"/>
              </a:rPr>
              <a:t>u</a:t>
            </a:r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and </a:t>
            </a:r>
            <a:r>
              <a:rPr lang="en-US" sz="2000" i="1" dirty="0">
                <a:latin typeface="+mn-lt"/>
                <a:ea typeface="Cambria Math" charset="0"/>
                <a:cs typeface="Cambria Math" charset="0"/>
                <a:sym typeface="Open Sans"/>
              </a:rPr>
              <a:t>v</a:t>
            </a:r>
            <a:r>
              <a:rPr lang="en-US" sz="2000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 co-occur in a random walk over the network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1A7F5C-4BFB-004A-8016-9ED0CB731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280876"/>
            <a:ext cx="1089452" cy="4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91" y="246353"/>
            <a:ext cx="8057976" cy="641333"/>
          </a:xfrm>
        </p:spPr>
        <p:txBody>
          <a:bodyPr/>
          <a:lstStyle/>
          <a:p>
            <a:r>
              <a:rPr lang="en-US" dirty="0"/>
              <a:t>From “Shallow” to “Deep”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313" y="1217497"/>
            <a:ext cx="8802624" cy="1114499"/>
          </a:xfrm>
        </p:spPr>
        <p:txBody>
          <a:bodyPr/>
          <a:lstStyle/>
          <a:p>
            <a:r>
              <a:rPr lang="en-US" dirty="0"/>
              <a:t>Shallow: Define features based on selected features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0359" y="3008463"/>
            <a:ext cx="4217940" cy="20468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13" y="3802273"/>
            <a:ext cx="1016000" cy="42333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232220" y="3024374"/>
            <a:ext cx="219456" cy="2030967"/>
          </a:xfrm>
          <a:prstGeom prst="roundRect">
            <a:avLst/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268796" y="3051880"/>
            <a:ext cx="158496" cy="768096"/>
            <a:chOff x="3081528" y="2681478"/>
            <a:chExt cx="118872" cy="576072"/>
          </a:xfrm>
          <a:solidFill>
            <a:schemeClr val="accent1"/>
          </a:solidFill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68796" y="3864680"/>
            <a:ext cx="158496" cy="768096"/>
            <a:chOff x="3081528" y="2681478"/>
            <a:chExt cx="118872" cy="576072"/>
          </a:xfrm>
          <a:solidFill>
            <a:schemeClr val="accent1"/>
          </a:solidFill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081528" y="26814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081528" y="28338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3081528" y="29862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081528" y="3138678"/>
              <a:ext cx="118872" cy="118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3268796" y="4677480"/>
            <a:ext cx="158496" cy="15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268796" y="4880680"/>
            <a:ext cx="158496" cy="1584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16200000">
            <a:off x="4003025" y="3198060"/>
            <a:ext cx="440267" cy="427027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0800000">
            <a:off x="6394874" y="3008461"/>
            <a:ext cx="417545" cy="203071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824734" y="3502860"/>
            <a:ext cx="2286000" cy="162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Dimension/size of embeddings 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66285" y="5496534"/>
            <a:ext cx="3107113" cy="5437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One column per node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44411" y="2442066"/>
            <a:ext cx="1935328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 matrix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35569" y="3255079"/>
            <a:ext cx="181033" cy="411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42012" y="2054138"/>
            <a:ext cx="3707171" cy="7637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+mn-lt"/>
                <a:ea typeface="Helvetica Neue Light" charset="0"/>
                <a:cs typeface="Helvetica Neue Light" charset="0"/>
                <a:sym typeface="Open Sans"/>
              </a:rPr>
              <a:t>Embedding vector for a specific node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528894" y="2854006"/>
            <a:ext cx="1083731" cy="88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DF95DD90-57A2-9A45-BBC9-078D96D0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8D15F-B16C-D342-8A93-CCBEC9C87338}"/>
                  </a:ext>
                </a:extLst>
              </p:cNvPr>
              <p:cNvSpPr txBox="1"/>
              <p:nvPr/>
            </p:nvSpPr>
            <p:spPr>
              <a:xfrm>
                <a:off x="3134166" y="2632230"/>
                <a:ext cx="41428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8D15F-B16C-D342-8A93-CCBEC9C87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166" y="2632230"/>
                <a:ext cx="414281" cy="391646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75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19709"/>
            <a:ext cx="9347200" cy="552273"/>
          </a:xfrm>
        </p:spPr>
        <p:txBody>
          <a:bodyPr/>
          <a:lstStyle/>
          <a:p>
            <a:r>
              <a:rPr lang="en-US" dirty="0"/>
              <a:t>From “Shallow” to “Deep”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2842"/>
            <a:ext cx="8633968" cy="4902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Limitations of shallow encoding: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O(|</a:t>
            </a:r>
            <a:r>
              <a:rPr lang="en-US" dirty="0" err="1">
                <a:solidFill>
                  <a:srgbClr val="FF0000"/>
                </a:solidFill>
              </a:rPr>
              <a:t>Vd</a:t>
            </a:r>
            <a:r>
              <a:rPr lang="en-US" dirty="0">
                <a:solidFill>
                  <a:srgbClr val="FF0000"/>
                </a:solidFill>
              </a:rPr>
              <a:t>|) parameters needed</a:t>
            </a:r>
          </a:p>
          <a:p>
            <a:pPr lvl="2"/>
            <a:r>
              <a:rPr lang="en-US" dirty="0"/>
              <a:t>No parameter sharing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lang="en-US" dirty="0"/>
          </a:p>
          <a:p>
            <a:pPr lvl="2"/>
            <a:r>
              <a:rPr lang="en-US" dirty="0"/>
              <a:t>Every node has its own unique embedding vector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Inherently “</a:t>
            </a:r>
            <a:r>
              <a:rPr lang="en-US" dirty="0" err="1">
                <a:solidFill>
                  <a:srgbClr val="FF0000"/>
                </a:solidFill>
              </a:rPr>
              <a:t>transductive</a:t>
            </a:r>
            <a:r>
              <a:rPr lang="en-US" dirty="0">
                <a:solidFill>
                  <a:srgbClr val="FF0000"/>
                </a:solidFill>
              </a:rPr>
              <a:t>” (not inductive)</a:t>
            </a:r>
          </a:p>
          <a:p>
            <a:pPr lvl="2"/>
            <a:r>
              <a:rPr lang="en-US" dirty="0"/>
              <a:t>Impossible to generate embeddings for nodes </a:t>
            </a:r>
            <a:br>
              <a:rPr lang="en-US" dirty="0"/>
            </a:br>
            <a:r>
              <a:rPr lang="en-US" dirty="0"/>
              <a:t>that were not seen during training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Does not incorporate node features</a:t>
            </a:r>
          </a:p>
          <a:p>
            <a:pPr lvl="2"/>
            <a:r>
              <a:rPr lang="en-US" dirty="0"/>
              <a:t>Many graphs have nodes with features </a:t>
            </a:r>
            <a:br>
              <a:rPr lang="en-US" dirty="0"/>
            </a:br>
            <a:r>
              <a:rPr lang="en-US" dirty="0"/>
              <a:t>that we can and should leverage</a:t>
            </a:r>
          </a:p>
          <a:p>
            <a:endParaRPr lang="en-US" dirty="0"/>
          </a:p>
          <a:p>
            <a:r>
              <a:rPr lang="en-US" dirty="0"/>
              <a:t>Need to find embeddings based on holistic view on graph</a:t>
            </a:r>
          </a:p>
          <a:p>
            <a:pPr lvl="1"/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E032DAD-0573-3C46-84AC-14EDC50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BE020-C9A0-3B46-B145-B0838E848EBA}"/>
              </a:ext>
            </a:extLst>
          </p:cNvPr>
          <p:cNvSpPr/>
          <p:nvPr/>
        </p:nvSpPr>
        <p:spPr>
          <a:xfrm>
            <a:off x="2627784" y="6165304"/>
            <a:ext cx="3309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200" dirty="0">
                <a:solidFill>
                  <a:srgbClr val="0305FF"/>
                </a:solidFill>
              </a:rPr>
              <a:t>Scarselli et al. The Graph Neural Network Model. IEEE Transactions on Neural Networks. </a:t>
            </a:r>
            <a:r>
              <a:rPr lang="en-DE" sz="1200" b="1" dirty="0">
                <a:solidFill>
                  <a:srgbClr val="FF0000"/>
                </a:solidFill>
              </a:rPr>
              <a:t>2005</a:t>
            </a:r>
            <a:r>
              <a:rPr lang="en-DE" sz="1200" dirty="0">
                <a:solidFill>
                  <a:srgbClr val="0305FF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0127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552273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3680" y="1222524"/>
                <a:ext cx="8532124" cy="487077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Assume we have a graph </a:t>
                </a:r>
                <a:r>
                  <a:rPr lang="en-US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G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V</a:t>
                </a:r>
                <a:r>
                  <a:rPr lang="en-US" dirty="0">
                    <a:solidFill>
                      <a:schemeClr val="tx1"/>
                    </a:solidFill>
                  </a:rPr>
                  <a:t> is the vertex set.</a:t>
                </a:r>
              </a:p>
              <a:p>
                <a:pPr lvl="1"/>
                <a:r>
                  <a:rPr lang="en-US" b="1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</a:rPr>
                  <a:t> is the adjacency matrix (assume binary).</a:t>
                </a:r>
              </a:p>
              <a:p>
                <a:pPr lvl="1"/>
                <a:r>
                  <a:rPr lang="en-US" b="1" dirty="0">
                    <a:solidFill>
                      <a:schemeClr val="tx1"/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sSup>
                      <m:sSupPr>
                        <m:ctrlPr>
                          <a:rPr lang="en-CA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 b="1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R</m:t>
                        </m:r>
                      </m:e>
                      <m:sup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𝒎</m:t>
                        </m:r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×|</m:t>
                        </m:r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𝑽</m:t>
                        </m:r>
                        <m:r>
                          <a:rPr lang="en-CA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is a matrix of nodes </a:t>
                </a:r>
                <a:r>
                  <a:rPr lang="en-US" b="1">
                    <a:solidFill>
                      <a:schemeClr val="tx1"/>
                    </a:solidFill>
                  </a:rPr>
                  <a:t>and their </a:t>
                </a:r>
                <a:r>
                  <a:rPr lang="en-US" b="1" dirty="0">
                    <a:solidFill>
                      <a:schemeClr val="tx1"/>
                    </a:solidFill>
                  </a:rPr>
                  <a:t>features.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Categorical attributes, text, image data</a:t>
                </a:r>
              </a:p>
              <a:p>
                <a:pPr lvl="3"/>
                <a:r>
                  <a:rPr lang="en-US" dirty="0">
                    <a:solidFill>
                      <a:schemeClr val="tx1"/>
                    </a:solidFill>
                  </a:rPr>
                  <a:t>E.g., profile information in a social network.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Node degrees, clustering coefficients, etc.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Indicator vectors (i.e., one-hot encoding of each node)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680" y="1222524"/>
                <a:ext cx="8532124" cy="4870772"/>
              </a:xfrm>
              <a:blipFill>
                <a:blip r:embed="rId2"/>
                <a:stretch>
                  <a:fillRect l="-1189" t="-15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988E9A0-70B4-2048-A70F-3CB56FAF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0948" y="6597352"/>
            <a:ext cx="7704856" cy="384434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Representation Learning on Networks, </a:t>
            </a:r>
            <a:r>
              <a:rPr lang="en-US" sz="1400" dirty="0" err="1">
                <a:solidFill>
                  <a:schemeClr val="bg1"/>
                </a:solidFill>
              </a:rPr>
              <a:t>snap.stanford.edu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proj</a:t>
            </a:r>
            <a:r>
              <a:rPr lang="en-US" sz="1400" dirty="0">
                <a:solidFill>
                  <a:schemeClr val="bg1"/>
                </a:solidFill>
              </a:rPr>
              <a:t>/embeddings-www, WWW 2018</a:t>
            </a:r>
          </a:p>
        </p:txBody>
      </p:sp>
    </p:spTree>
    <p:extLst>
      <p:ext uri="{BB962C8B-B14F-4D97-AF65-F5344CB8AC3E}">
        <p14:creationId xmlns:p14="http://schemas.microsoft.com/office/powerpoint/2010/main" val="2195612444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2798</TotalTime>
  <Words>3927</Words>
  <Application>Microsoft Macintosh PowerPoint</Application>
  <PresentationFormat>On-screen Show (4:3)</PresentationFormat>
  <Paragraphs>504</Paragraphs>
  <Slides>58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Calibri</vt:lpstr>
      <vt:lpstr>Cambria Math</vt:lpstr>
      <vt:lpstr>Exo 2</vt:lpstr>
      <vt:lpstr>Helvetica Neue</vt:lpstr>
      <vt:lpstr>Helvetica Neue Light</vt:lpstr>
      <vt:lpstr>Myriad Pro</vt:lpstr>
      <vt:lpstr>Roboto Condensed Light</vt:lpstr>
      <vt:lpstr>Source Sans Pro</vt:lpstr>
      <vt:lpstr>Spectral</vt:lpstr>
      <vt:lpstr>System Font Regular</vt:lpstr>
      <vt:lpstr>7_Standarddesign</vt:lpstr>
      <vt:lpstr>Intelligent Agents GNNs, ExpressGNN, pLogicNet, MLN Learning</vt:lpstr>
      <vt:lpstr>Acknowledgements</vt:lpstr>
      <vt:lpstr>Embedding Nodes</vt:lpstr>
      <vt:lpstr>Embedding Nodes</vt:lpstr>
      <vt:lpstr>Recap: Dot Product</vt:lpstr>
      <vt:lpstr>Simple (“Shallow”) Embedding Approaches</vt:lpstr>
      <vt:lpstr>From “Shallow” to “Deep”</vt:lpstr>
      <vt:lpstr>From “Shallow” to “Deep”</vt:lpstr>
      <vt:lpstr>Setup</vt:lpstr>
      <vt:lpstr>Neighborhood Aggregation</vt:lpstr>
      <vt:lpstr>Neighborhood Aggregation</vt:lpstr>
      <vt:lpstr>Graph Networks (GNNs)</vt:lpstr>
      <vt:lpstr>Unsupervised Training</vt:lpstr>
      <vt:lpstr>Supervised Training</vt:lpstr>
      <vt:lpstr>Overview of Model Design</vt:lpstr>
      <vt:lpstr>Overview of Model Design</vt:lpstr>
      <vt:lpstr>Overview of Model</vt:lpstr>
      <vt:lpstr>Inductive Capability</vt:lpstr>
      <vt:lpstr>Inductive Capability</vt:lpstr>
      <vt:lpstr>Inductive Capability</vt:lpstr>
      <vt:lpstr>Neighborhood Aggregation</vt:lpstr>
      <vt:lpstr>Graph Convolutional Networks (GCNs)</vt:lpstr>
      <vt:lpstr>GraphSAGE (SAmple and aggreGatE)</vt:lpstr>
      <vt:lpstr>GraphSAGE Variants</vt:lpstr>
      <vt:lpstr>Neighborhood Aggregation</vt:lpstr>
      <vt:lpstr>Gated Graph Networks</vt:lpstr>
      <vt:lpstr>Neighborhood aggregation with RNN state update</vt:lpstr>
      <vt:lpstr>(Sub)graph Embeddings</vt:lpstr>
      <vt:lpstr>(Sub)graph Embeddings</vt:lpstr>
      <vt:lpstr>Summary so far</vt:lpstr>
      <vt:lpstr>Recent Advances in Graph Networks</vt:lpstr>
      <vt:lpstr>Graph Networks, Embeddings, and KGs</vt:lpstr>
      <vt:lpstr>Approaches for Completing KGs</vt:lpstr>
      <vt:lpstr>Advantages of MLNs</vt:lpstr>
      <vt:lpstr>PowerPoint Presentation</vt:lpstr>
      <vt:lpstr>Markov Logic Networks</vt:lpstr>
      <vt:lpstr>Graph Networks / Word-based Embeddings</vt:lpstr>
      <vt:lpstr>Combining MLNs and KG Embeddings</vt:lpstr>
      <vt:lpstr>Variational EM for MLN Learning</vt:lpstr>
      <vt:lpstr>E step: Inference</vt:lpstr>
      <vt:lpstr>E step: Inference</vt:lpstr>
      <vt:lpstr>E step: Inference</vt:lpstr>
      <vt:lpstr>E step: Inference with Sampling</vt:lpstr>
      <vt:lpstr>E step: Add-on</vt:lpstr>
      <vt:lpstr>M step: Learning</vt:lpstr>
      <vt:lpstr>Pseudo-Likelihood</vt:lpstr>
      <vt:lpstr>Sampling Scheme for M step</vt:lpstr>
      <vt:lpstr>Representing graph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pLogicNet: Embeddings again</vt:lpstr>
      <vt:lpstr>Combining MLNs with Embedding Approaches</vt:lpstr>
      <vt:lpstr>MLNs w/ Node Attributes</vt:lpstr>
      <vt:lpstr>MLN Learning with pLogicNet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1264</cp:revision>
  <cp:lastPrinted>2014-10-18T14:57:02Z</cp:lastPrinted>
  <dcterms:created xsi:type="dcterms:W3CDTF">2010-04-27T12:26:40Z</dcterms:created>
  <dcterms:modified xsi:type="dcterms:W3CDTF">2021-01-07T20:44:31Z</dcterms:modified>
</cp:coreProperties>
</file>