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1"/>
  </p:sldMasterIdLst>
  <p:notesMasterIdLst>
    <p:notesMasterId r:id="rId58"/>
  </p:notesMasterIdLst>
  <p:handoutMasterIdLst>
    <p:handoutMasterId r:id="rId59"/>
  </p:handoutMasterIdLst>
  <p:sldIdLst>
    <p:sldId id="273" r:id="rId2"/>
    <p:sldId id="1453" r:id="rId3"/>
    <p:sldId id="600" r:id="rId4"/>
    <p:sldId id="1446" r:id="rId5"/>
    <p:sldId id="1449" r:id="rId6"/>
    <p:sldId id="1450" r:id="rId7"/>
    <p:sldId id="613" r:id="rId8"/>
    <p:sldId id="614" r:id="rId9"/>
    <p:sldId id="1456" r:id="rId10"/>
    <p:sldId id="1170" r:id="rId11"/>
    <p:sldId id="1171" r:id="rId12"/>
    <p:sldId id="1438" r:id="rId13"/>
    <p:sldId id="1413" r:id="rId14"/>
    <p:sldId id="1175" r:id="rId15"/>
    <p:sldId id="1177" r:id="rId16"/>
    <p:sldId id="1180" r:id="rId17"/>
    <p:sldId id="1178" r:id="rId18"/>
    <p:sldId id="1179" r:id="rId19"/>
    <p:sldId id="1181" r:id="rId20"/>
    <p:sldId id="1458" r:id="rId21"/>
    <p:sldId id="1457" r:id="rId22"/>
    <p:sldId id="447" r:id="rId23"/>
    <p:sldId id="448" r:id="rId24"/>
    <p:sldId id="1424" r:id="rId25"/>
    <p:sldId id="1425" r:id="rId26"/>
    <p:sldId id="580" r:id="rId27"/>
    <p:sldId id="596" r:id="rId28"/>
    <p:sldId id="597" r:id="rId29"/>
    <p:sldId id="598" r:id="rId30"/>
    <p:sldId id="599" r:id="rId31"/>
    <p:sldId id="603" r:id="rId32"/>
    <p:sldId id="1443" r:id="rId33"/>
    <p:sldId id="619" r:id="rId34"/>
    <p:sldId id="449" r:id="rId35"/>
    <p:sldId id="450" r:id="rId36"/>
    <p:sldId id="451" r:id="rId37"/>
    <p:sldId id="1454" r:id="rId38"/>
    <p:sldId id="1439" r:id="rId39"/>
    <p:sldId id="1440" r:id="rId40"/>
    <p:sldId id="452" r:id="rId41"/>
    <p:sldId id="453" r:id="rId42"/>
    <p:sldId id="454" r:id="rId43"/>
    <p:sldId id="455" r:id="rId44"/>
    <p:sldId id="456" r:id="rId45"/>
    <p:sldId id="457" r:id="rId46"/>
    <p:sldId id="458" r:id="rId47"/>
    <p:sldId id="1444" r:id="rId48"/>
    <p:sldId id="1430" r:id="rId49"/>
    <p:sldId id="262" r:id="rId50"/>
    <p:sldId id="1433" r:id="rId51"/>
    <p:sldId id="266" r:id="rId52"/>
    <p:sldId id="267" r:id="rId53"/>
    <p:sldId id="268" r:id="rId54"/>
    <p:sldId id="1435" r:id="rId55"/>
    <p:sldId id="1434" r:id="rId56"/>
    <p:sldId id="272" r:id="rId57"/>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gelis hristidis" initials="vh" lastIdx="2" clrIdx="0"/>
  <p:cmAuthor id="2" name="Felix Kuhr" initials="FK" lastIdx="1" clrIdx="1">
    <p:extLst>
      <p:ext uri="{19B8F6BF-5375-455C-9EA6-DF929625EA0E}">
        <p15:presenceInfo xmlns:p15="http://schemas.microsoft.com/office/powerpoint/2012/main" userId="S::felix.kuhr@student.uni-luebeck.de::d3a0e2be-dd20-4b5c-981f-9623c0b3ba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B05FF"/>
    <a:srgbClr val="5088BC"/>
    <a:srgbClr val="FFF64F"/>
    <a:srgbClr val="5B9BD5"/>
    <a:srgbClr val="D6FDD6"/>
    <a:srgbClr val="FFFDA8"/>
    <a:srgbClr val="C0C0C0"/>
    <a:srgbClr val="6D7CFF"/>
    <a:srgbClr val="0305FF"/>
    <a:srgbClr val="807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410"/>
    <p:restoredTop sz="92961"/>
  </p:normalViewPr>
  <p:slideViewPr>
    <p:cSldViewPr>
      <p:cViewPr varScale="1">
        <p:scale>
          <a:sx n="94" d="100"/>
          <a:sy n="94" d="100"/>
        </p:scale>
        <p:origin x="696" y="192"/>
      </p:cViewPr>
      <p:guideLst>
        <p:guide orient="horz" pos="2160"/>
        <p:guide pos="2880"/>
      </p:guideLst>
    </p:cSldViewPr>
  </p:slideViewPr>
  <p:outlineViewPr>
    <p:cViewPr>
      <p:scale>
        <a:sx n="33" d="100"/>
        <a:sy n="33" d="100"/>
      </p:scale>
      <p:origin x="0" y="-3114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71" d="100"/>
          <a:sy n="171" d="100"/>
        </p:scale>
        <p:origin x="6552"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8A6ECAE5-6A67-9648-BFD4-50D589EC5C71}" type="datetimeFigureOut">
              <a:rPr lang="de-DE"/>
              <a:pPr>
                <a:defRPr/>
              </a:pPr>
              <a:t>10.01.21</a:t>
            </a:fld>
            <a:endParaRPr lang="en-US"/>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298B09E7-CB36-8743-B365-30F25214A412}" type="slidenum">
              <a:rPr lang="en-US"/>
              <a:pPr>
                <a:defRPr/>
              </a:pPr>
              <a:t>‹#›</a:t>
            </a:fld>
            <a:endParaRPr lang="en-US"/>
          </a:p>
        </p:txBody>
      </p:sp>
    </p:spTree>
    <p:extLst>
      <p:ext uri="{BB962C8B-B14F-4D97-AF65-F5344CB8AC3E}">
        <p14:creationId xmlns:p14="http://schemas.microsoft.com/office/powerpoint/2010/main" val="42924333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67AB418-317D-AC4E-A41A-2B33F9292AC9}" type="datetimeFigureOut">
              <a:rPr lang="de-DE"/>
              <a:pPr>
                <a:defRPr/>
              </a:pPr>
              <a:t>10.01.21</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609C88DA-55BC-924E-8761-82F5902E2CE5}" type="slidenum">
              <a:rPr lang="en-US"/>
              <a:pPr>
                <a:defRPr/>
              </a:pPr>
              <a:t>‹#›</a:t>
            </a:fld>
            <a:endParaRPr lang="en-US"/>
          </a:p>
        </p:txBody>
      </p:sp>
    </p:spTree>
    <p:extLst>
      <p:ext uri="{BB962C8B-B14F-4D97-AF65-F5344CB8AC3E}">
        <p14:creationId xmlns:p14="http://schemas.microsoft.com/office/powerpoint/2010/main" val="253413931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a:defRPr/>
            </a:pPr>
            <a:fld id="{609C88DA-55BC-924E-8761-82F5902E2CE5}" type="slidenum">
              <a:rPr lang="en-US" smtClean="0"/>
              <a:pPr>
                <a:defRPr/>
              </a:pPr>
              <a:t>4</a:t>
            </a:fld>
            <a:endParaRPr lang="en-US"/>
          </a:p>
        </p:txBody>
      </p:sp>
    </p:spTree>
    <p:extLst>
      <p:ext uri="{BB962C8B-B14F-4D97-AF65-F5344CB8AC3E}">
        <p14:creationId xmlns:p14="http://schemas.microsoft.com/office/powerpoint/2010/main" val="3013445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CE01B-9CC7-41BF-A9F0-49896738A9A0}" type="slidenum">
              <a:rPr lang="en-US" smtClean="0"/>
              <a:pPr/>
              <a:t>18</a:t>
            </a:fld>
            <a:endParaRPr lang="en-US"/>
          </a:p>
        </p:txBody>
      </p:sp>
    </p:spTree>
    <p:extLst>
      <p:ext uri="{BB962C8B-B14F-4D97-AF65-F5344CB8AC3E}">
        <p14:creationId xmlns:p14="http://schemas.microsoft.com/office/powerpoint/2010/main" val="3282892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CE01B-9CC7-41BF-A9F0-49896738A9A0}" type="slidenum">
              <a:rPr lang="en-US" smtClean="0"/>
              <a:pPr/>
              <a:t>19</a:t>
            </a:fld>
            <a:endParaRPr lang="en-US"/>
          </a:p>
        </p:txBody>
      </p:sp>
    </p:spTree>
    <p:extLst>
      <p:ext uri="{BB962C8B-B14F-4D97-AF65-F5344CB8AC3E}">
        <p14:creationId xmlns:p14="http://schemas.microsoft.com/office/powerpoint/2010/main" val="2534495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fld id="{DEBD5CD5-8B56-CF48-93F3-6425E09685F8}" type="slidenum">
              <a:rPr lang="en-US" altLang="en-US" sz="1200"/>
              <a:pPr/>
              <a:t>22</a:t>
            </a:fld>
            <a:endParaRPr lang="en-US" alt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it-IT" altLang="en-US">
              <a:latin typeface="Arial" charset="0"/>
              <a:ea typeface="ＭＳ Ｐゴシック" charset="-128"/>
            </a:endParaRPr>
          </a:p>
        </p:txBody>
      </p:sp>
    </p:spTree>
    <p:extLst>
      <p:ext uri="{BB962C8B-B14F-4D97-AF65-F5344CB8AC3E}">
        <p14:creationId xmlns:p14="http://schemas.microsoft.com/office/powerpoint/2010/main" val="2506118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D43B09D-2974-F84A-90A1-027DDD73A38D}"/>
              </a:ext>
            </a:extLst>
          </p:cNvPr>
          <p:cNvSpPr>
            <a:spLocks noGrp="1" noChangeArrowheads="1"/>
          </p:cNvSpPr>
          <p:nvPr>
            <p:ph type="sldNum" sz="quarter" idx="5"/>
          </p:nvPr>
        </p:nvSpPr>
        <p:spPr>
          <a:ln/>
        </p:spPr>
        <p:txBody>
          <a:bodyPr/>
          <a:lstStyle/>
          <a:p>
            <a:fld id="{11926873-78D5-434B-9C19-8EA7DD874743}" type="slidenum">
              <a:rPr lang="en-US" altLang="zh-CN"/>
              <a:pPr/>
              <a:t>24</a:t>
            </a:fld>
            <a:endParaRPr lang="en-US" altLang="zh-CN"/>
          </a:p>
        </p:txBody>
      </p:sp>
      <p:sp>
        <p:nvSpPr>
          <p:cNvPr id="1606658" name="Rectangle 2">
            <a:extLst>
              <a:ext uri="{FF2B5EF4-FFF2-40B4-BE49-F238E27FC236}">
                <a16:creationId xmlns:a16="http://schemas.microsoft.com/office/drawing/2014/main" id="{F77E1D96-AD94-7A4B-AF0E-F67466DD76EA}"/>
              </a:ext>
            </a:extLst>
          </p:cNvPr>
          <p:cNvSpPr>
            <a:spLocks noGrp="1" noRot="1" noChangeAspect="1" noChangeArrowheads="1" noTextEdit="1"/>
          </p:cNvSpPr>
          <p:nvPr>
            <p:ph type="sldImg"/>
          </p:nvPr>
        </p:nvSpPr>
        <p:spPr>
          <a:ln/>
        </p:spPr>
      </p:sp>
      <p:sp>
        <p:nvSpPr>
          <p:cNvPr id="1606659" name="Rectangle 3">
            <a:extLst>
              <a:ext uri="{FF2B5EF4-FFF2-40B4-BE49-F238E27FC236}">
                <a16:creationId xmlns:a16="http://schemas.microsoft.com/office/drawing/2014/main" id="{1D2C1F80-F476-574A-8E7D-4C0423699614}"/>
              </a:ext>
            </a:extLst>
          </p:cNvPr>
          <p:cNvSpPr>
            <a:spLocks noGrp="1" noChangeArrowheads="1"/>
          </p:cNvSpPr>
          <p:nvPr>
            <p:ph type="body" idx="1"/>
          </p:nvPr>
        </p:nvSpPr>
        <p:spPr/>
        <p:txBody>
          <a:bodyPr/>
          <a:lstStyle/>
          <a:p>
            <a:endParaRPr lang="en-DE" altLang="en-DE"/>
          </a:p>
        </p:txBody>
      </p:sp>
    </p:spTree>
    <p:extLst>
      <p:ext uri="{BB962C8B-B14F-4D97-AF65-F5344CB8AC3E}">
        <p14:creationId xmlns:p14="http://schemas.microsoft.com/office/powerpoint/2010/main" val="795573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819C294-80C4-834F-895C-F6D55E144B73}"/>
              </a:ext>
            </a:extLst>
          </p:cNvPr>
          <p:cNvSpPr>
            <a:spLocks noGrp="1" noChangeArrowheads="1"/>
          </p:cNvSpPr>
          <p:nvPr>
            <p:ph type="sldNum" sz="quarter" idx="5"/>
          </p:nvPr>
        </p:nvSpPr>
        <p:spPr>
          <a:ln/>
        </p:spPr>
        <p:txBody>
          <a:bodyPr/>
          <a:lstStyle/>
          <a:p>
            <a:fld id="{CAE376F1-09EC-1F49-87B7-79649E1D8EC1}" type="slidenum">
              <a:rPr lang="en-US" altLang="zh-CN"/>
              <a:pPr/>
              <a:t>25</a:t>
            </a:fld>
            <a:endParaRPr lang="en-US" altLang="zh-CN"/>
          </a:p>
        </p:txBody>
      </p:sp>
      <p:sp>
        <p:nvSpPr>
          <p:cNvPr id="1607682" name="Rectangle 2">
            <a:extLst>
              <a:ext uri="{FF2B5EF4-FFF2-40B4-BE49-F238E27FC236}">
                <a16:creationId xmlns:a16="http://schemas.microsoft.com/office/drawing/2014/main" id="{B80578A8-3822-DA48-94D7-CEAD63E18EC6}"/>
              </a:ext>
            </a:extLst>
          </p:cNvPr>
          <p:cNvSpPr>
            <a:spLocks noGrp="1" noRot="1" noChangeAspect="1" noChangeArrowheads="1" noTextEdit="1"/>
          </p:cNvSpPr>
          <p:nvPr>
            <p:ph type="sldImg"/>
          </p:nvPr>
        </p:nvSpPr>
        <p:spPr>
          <a:ln/>
        </p:spPr>
      </p:sp>
      <p:sp>
        <p:nvSpPr>
          <p:cNvPr id="1607683" name="Rectangle 3">
            <a:extLst>
              <a:ext uri="{FF2B5EF4-FFF2-40B4-BE49-F238E27FC236}">
                <a16:creationId xmlns:a16="http://schemas.microsoft.com/office/drawing/2014/main" id="{1685DC9C-084F-654A-90AA-47AD895BF85F}"/>
              </a:ext>
            </a:extLst>
          </p:cNvPr>
          <p:cNvSpPr>
            <a:spLocks noGrp="1" noChangeArrowheads="1"/>
          </p:cNvSpPr>
          <p:nvPr>
            <p:ph type="body" idx="1"/>
          </p:nvPr>
        </p:nvSpPr>
        <p:spPr/>
        <p:txBody>
          <a:bodyPr/>
          <a:lstStyle/>
          <a:p>
            <a:endParaRPr lang="en-DE" altLang="en-DE"/>
          </a:p>
        </p:txBody>
      </p:sp>
    </p:spTree>
    <p:extLst>
      <p:ext uri="{BB962C8B-B14F-4D97-AF65-F5344CB8AC3E}">
        <p14:creationId xmlns:p14="http://schemas.microsoft.com/office/powerpoint/2010/main" val="3163801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30848F-656D-6448-AB64-AD573365D044}"/>
              </a:ext>
            </a:extLst>
          </p:cNvPr>
          <p:cNvSpPr>
            <a:spLocks noGrp="1" noChangeArrowheads="1"/>
          </p:cNvSpPr>
          <p:nvPr>
            <p:ph type="sldNum" sz="quarter" idx="5"/>
          </p:nvPr>
        </p:nvSpPr>
        <p:spPr>
          <a:ln/>
        </p:spPr>
        <p:txBody>
          <a:bodyPr/>
          <a:lstStyle/>
          <a:p>
            <a:fld id="{0D6C82CA-29E4-5E47-BF2E-F3370FDAFF75}" type="slidenum">
              <a:rPr lang="en-US" altLang="zh-CN"/>
              <a:pPr/>
              <a:t>26</a:t>
            </a:fld>
            <a:endParaRPr lang="en-US" altLang="zh-CN"/>
          </a:p>
        </p:txBody>
      </p:sp>
      <p:sp>
        <p:nvSpPr>
          <p:cNvPr id="1609730" name="Rectangle 2">
            <a:extLst>
              <a:ext uri="{FF2B5EF4-FFF2-40B4-BE49-F238E27FC236}">
                <a16:creationId xmlns:a16="http://schemas.microsoft.com/office/drawing/2014/main" id="{8C37D83C-61FC-514C-9248-FD7E886ACE57}"/>
              </a:ext>
            </a:extLst>
          </p:cNvPr>
          <p:cNvSpPr>
            <a:spLocks noGrp="1" noRot="1" noChangeAspect="1" noChangeArrowheads="1" noTextEdit="1"/>
          </p:cNvSpPr>
          <p:nvPr>
            <p:ph type="sldImg"/>
          </p:nvPr>
        </p:nvSpPr>
        <p:spPr>
          <a:ln/>
        </p:spPr>
      </p:sp>
      <p:sp>
        <p:nvSpPr>
          <p:cNvPr id="1609731" name="Rectangle 3">
            <a:extLst>
              <a:ext uri="{FF2B5EF4-FFF2-40B4-BE49-F238E27FC236}">
                <a16:creationId xmlns:a16="http://schemas.microsoft.com/office/drawing/2014/main" id="{100023DF-AA74-7B49-B782-47016C516A79}"/>
              </a:ext>
            </a:extLst>
          </p:cNvPr>
          <p:cNvSpPr>
            <a:spLocks noGrp="1" noChangeArrowheads="1"/>
          </p:cNvSpPr>
          <p:nvPr>
            <p:ph type="body" idx="1"/>
          </p:nvPr>
        </p:nvSpPr>
        <p:spPr/>
        <p:txBody>
          <a:bodyPr/>
          <a:lstStyle/>
          <a:p>
            <a:endParaRPr lang="en-DE" altLang="en-DE"/>
          </a:p>
        </p:txBody>
      </p:sp>
    </p:spTree>
    <p:extLst>
      <p:ext uri="{BB962C8B-B14F-4D97-AF65-F5344CB8AC3E}">
        <p14:creationId xmlns:p14="http://schemas.microsoft.com/office/powerpoint/2010/main" val="2904252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CEAFCAA-2E73-6B4B-B32D-C41C2E3C352F}"/>
              </a:ext>
            </a:extLst>
          </p:cNvPr>
          <p:cNvSpPr>
            <a:spLocks noGrp="1" noChangeArrowheads="1"/>
          </p:cNvSpPr>
          <p:nvPr>
            <p:ph type="sldNum" sz="quarter" idx="5"/>
          </p:nvPr>
        </p:nvSpPr>
        <p:spPr>
          <a:ln/>
        </p:spPr>
        <p:txBody>
          <a:bodyPr/>
          <a:lstStyle/>
          <a:p>
            <a:fld id="{8FACD5A2-DDC3-E744-9C59-BB814E01C9B9}" type="slidenum">
              <a:rPr lang="en-US" altLang="zh-CN"/>
              <a:pPr/>
              <a:t>27</a:t>
            </a:fld>
            <a:endParaRPr lang="en-US" altLang="zh-CN"/>
          </a:p>
        </p:txBody>
      </p:sp>
      <p:sp>
        <p:nvSpPr>
          <p:cNvPr id="1642498" name="Rectangle 2">
            <a:extLst>
              <a:ext uri="{FF2B5EF4-FFF2-40B4-BE49-F238E27FC236}">
                <a16:creationId xmlns:a16="http://schemas.microsoft.com/office/drawing/2014/main" id="{C7B8544C-999C-F148-B555-A1834FD36FE5}"/>
              </a:ext>
            </a:extLst>
          </p:cNvPr>
          <p:cNvSpPr>
            <a:spLocks noGrp="1" noRot="1" noChangeAspect="1" noChangeArrowheads="1" noTextEdit="1"/>
          </p:cNvSpPr>
          <p:nvPr>
            <p:ph type="sldImg"/>
          </p:nvPr>
        </p:nvSpPr>
        <p:spPr>
          <a:ln/>
        </p:spPr>
      </p:sp>
      <p:sp>
        <p:nvSpPr>
          <p:cNvPr id="1642499" name="Rectangle 3">
            <a:extLst>
              <a:ext uri="{FF2B5EF4-FFF2-40B4-BE49-F238E27FC236}">
                <a16:creationId xmlns:a16="http://schemas.microsoft.com/office/drawing/2014/main" id="{61633DDB-6373-394C-B5C4-1621DD58F0DD}"/>
              </a:ext>
            </a:extLst>
          </p:cNvPr>
          <p:cNvSpPr>
            <a:spLocks noGrp="1" noChangeArrowheads="1"/>
          </p:cNvSpPr>
          <p:nvPr>
            <p:ph type="body" idx="1"/>
          </p:nvPr>
        </p:nvSpPr>
        <p:spPr/>
        <p:txBody>
          <a:bodyPr/>
          <a:lstStyle/>
          <a:p>
            <a:endParaRPr lang="en-DE" altLang="en-DE"/>
          </a:p>
        </p:txBody>
      </p:sp>
    </p:spTree>
    <p:extLst>
      <p:ext uri="{BB962C8B-B14F-4D97-AF65-F5344CB8AC3E}">
        <p14:creationId xmlns:p14="http://schemas.microsoft.com/office/powerpoint/2010/main" val="2857968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160EC0A-BEF9-E24A-9478-D94E99D25849}"/>
              </a:ext>
            </a:extLst>
          </p:cNvPr>
          <p:cNvSpPr>
            <a:spLocks noGrp="1" noChangeArrowheads="1"/>
          </p:cNvSpPr>
          <p:nvPr>
            <p:ph type="sldNum" sz="quarter" idx="5"/>
          </p:nvPr>
        </p:nvSpPr>
        <p:spPr>
          <a:ln/>
        </p:spPr>
        <p:txBody>
          <a:bodyPr/>
          <a:lstStyle/>
          <a:p>
            <a:fld id="{2615CE57-758E-A148-9218-5840CF92B799}" type="slidenum">
              <a:rPr lang="en-US" altLang="zh-CN"/>
              <a:pPr/>
              <a:t>28</a:t>
            </a:fld>
            <a:endParaRPr lang="en-US" altLang="zh-CN"/>
          </a:p>
        </p:txBody>
      </p:sp>
      <p:sp>
        <p:nvSpPr>
          <p:cNvPr id="1647618" name="Rectangle 2">
            <a:extLst>
              <a:ext uri="{FF2B5EF4-FFF2-40B4-BE49-F238E27FC236}">
                <a16:creationId xmlns:a16="http://schemas.microsoft.com/office/drawing/2014/main" id="{4027DB95-4487-0B42-AA0B-46811D5B4B57}"/>
              </a:ext>
            </a:extLst>
          </p:cNvPr>
          <p:cNvSpPr>
            <a:spLocks noGrp="1" noRot="1" noChangeAspect="1" noChangeArrowheads="1" noTextEdit="1"/>
          </p:cNvSpPr>
          <p:nvPr>
            <p:ph type="sldImg"/>
          </p:nvPr>
        </p:nvSpPr>
        <p:spPr>
          <a:ln/>
        </p:spPr>
      </p:sp>
      <p:sp>
        <p:nvSpPr>
          <p:cNvPr id="1647619" name="Rectangle 3">
            <a:extLst>
              <a:ext uri="{FF2B5EF4-FFF2-40B4-BE49-F238E27FC236}">
                <a16:creationId xmlns:a16="http://schemas.microsoft.com/office/drawing/2014/main" id="{7FE647AF-A6FA-9F43-A41A-58316F623C19}"/>
              </a:ext>
            </a:extLst>
          </p:cNvPr>
          <p:cNvSpPr>
            <a:spLocks noGrp="1" noChangeArrowheads="1"/>
          </p:cNvSpPr>
          <p:nvPr>
            <p:ph type="body" idx="1"/>
          </p:nvPr>
        </p:nvSpPr>
        <p:spPr/>
        <p:txBody>
          <a:bodyPr/>
          <a:lstStyle/>
          <a:p>
            <a:endParaRPr lang="en-DE" altLang="en-DE"/>
          </a:p>
        </p:txBody>
      </p:sp>
    </p:spTree>
    <p:extLst>
      <p:ext uri="{BB962C8B-B14F-4D97-AF65-F5344CB8AC3E}">
        <p14:creationId xmlns:p14="http://schemas.microsoft.com/office/powerpoint/2010/main" val="943022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5302C4E-7763-CC44-B869-3402470B7EBB}"/>
              </a:ext>
            </a:extLst>
          </p:cNvPr>
          <p:cNvSpPr>
            <a:spLocks noGrp="1" noChangeArrowheads="1"/>
          </p:cNvSpPr>
          <p:nvPr>
            <p:ph type="sldNum" sz="quarter" idx="5"/>
          </p:nvPr>
        </p:nvSpPr>
        <p:spPr>
          <a:ln/>
        </p:spPr>
        <p:txBody>
          <a:bodyPr/>
          <a:lstStyle/>
          <a:p>
            <a:fld id="{F0AECC10-57BB-034A-9501-798912D7FC19}" type="slidenum">
              <a:rPr lang="en-US" altLang="zh-CN"/>
              <a:pPr/>
              <a:t>29</a:t>
            </a:fld>
            <a:endParaRPr lang="en-US" altLang="zh-CN"/>
          </a:p>
        </p:txBody>
      </p:sp>
      <p:sp>
        <p:nvSpPr>
          <p:cNvPr id="1648642" name="Rectangle 2">
            <a:extLst>
              <a:ext uri="{FF2B5EF4-FFF2-40B4-BE49-F238E27FC236}">
                <a16:creationId xmlns:a16="http://schemas.microsoft.com/office/drawing/2014/main" id="{6AD08A4C-20D0-724D-8302-AC775EE34A31}"/>
              </a:ext>
            </a:extLst>
          </p:cNvPr>
          <p:cNvSpPr>
            <a:spLocks noGrp="1" noRot="1" noChangeAspect="1" noChangeArrowheads="1" noTextEdit="1"/>
          </p:cNvSpPr>
          <p:nvPr>
            <p:ph type="sldImg"/>
          </p:nvPr>
        </p:nvSpPr>
        <p:spPr>
          <a:ln/>
        </p:spPr>
      </p:sp>
      <p:sp>
        <p:nvSpPr>
          <p:cNvPr id="1648643" name="Rectangle 3">
            <a:extLst>
              <a:ext uri="{FF2B5EF4-FFF2-40B4-BE49-F238E27FC236}">
                <a16:creationId xmlns:a16="http://schemas.microsoft.com/office/drawing/2014/main" id="{471B4FA0-31A6-A14F-B424-7AACD5D07CF5}"/>
              </a:ext>
            </a:extLst>
          </p:cNvPr>
          <p:cNvSpPr>
            <a:spLocks noGrp="1" noChangeArrowheads="1"/>
          </p:cNvSpPr>
          <p:nvPr>
            <p:ph type="body" idx="1"/>
          </p:nvPr>
        </p:nvSpPr>
        <p:spPr/>
        <p:txBody>
          <a:bodyPr/>
          <a:lstStyle/>
          <a:p>
            <a:endParaRPr lang="en-DE" altLang="en-DE"/>
          </a:p>
        </p:txBody>
      </p:sp>
    </p:spTree>
    <p:extLst>
      <p:ext uri="{BB962C8B-B14F-4D97-AF65-F5344CB8AC3E}">
        <p14:creationId xmlns:p14="http://schemas.microsoft.com/office/powerpoint/2010/main" val="247947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442703-CC82-B949-B5EB-6640E0C0B8CE}"/>
              </a:ext>
            </a:extLst>
          </p:cNvPr>
          <p:cNvSpPr>
            <a:spLocks noGrp="1" noChangeArrowheads="1"/>
          </p:cNvSpPr>
          <p:nvPr>
            <p:ph type="sldNum" sz="quarter" idx="5"/>
          </p:nvPr>
        </p:nvSpPr>
        <p:spPr>
          <a:ln/>
        </p:spPr>
        <p:txBody>
          <a:bodyPr/>
          <a:lstStyle/>
          <a:p>
            <a:fld id="{99D2A12F-028D-A84B-A89A-A7C872537B9D}" type="slidenum">
              <a:rPr lang="en-US" altLang="zh-CN"/>
              <a:pPr/>
              <a:t>30</a:t>
            </a:fld>
            <a:endParaRPr lang="en-US" altLang="zh-CN"/>
          </a:p>
        </p:txBody>
      </p:sp>
      <p:sp>
        <p:nvSpPr>
          <p:cNvPr id="1649666" name="Rectangle 2">
            <a:extLst>
              <a:ext uri="{FF2B5EF4-FFF2-40B4-BE49-F238E27FC236}">
                <a16:creationId xmlns:a16="http://schemas.microsoft.com/office/drawing/2014/main" id="{AB250C63-11E5-5347-9A19-A05F4B4F4248}"/>
              </a:ext>
            </a:extLst>
          </p:cNvPr>
          <p:cNvSpPr>
            <a:spLocks noGrp="1" noRot="1" noChangeAspect="1" noChangeArrowheads="1" noTextEdit="1"/>
          </p:cNvSpPr>
          <p:nvPr>
            <p:ph type="sldImg"/>
          </p:nvPr>
        </p:nvSpPr>
        <p:spPr>
          <a:ln/>
        </p:spPr>
      </p:sp>
      <p:sp>
        <p:nvSpPr>
          <p:cNvPr id="1649667" name="Rectangle 3">
            <a:extLst>
              <a:ext uri="{FF2B5EF4-FFF2-40B4-BE49-F238E27FC236}">
                <a16:creationId xmlns:a16="http://schemas.microsoft.com/office/drawing/2014/main" id="{5FD0E083-E388-D143-B694-6610C383DC3B}"/>
              </a:ext>
            </a:extLst>
          </p:cNvPr>
          <p:cNvSpPr>
            <a:spLocks noGrp="1" noChangeArrowheads="1"/>
          </p:cNvSpPr>
          <p:nvPr>
            <p:ph type="body" idx="1"/>
          </p:nvPr>
        </p:nvSpPr>
        <p:spPr/>
        <p:txBody>
          <a:bodyPr/>
          <a:lstStyle/>
          <a:p>
            <a:endParaRPr lang="en-DE" altLang="en-DE"/>
          </a:p>
        </p:txBody>
      </p:sp>
    </p:spTree>
    <p:extLst>
      <p:ext uri="{BB962C8B-B14F-4D97-AF65-F5344CB8AC3E}">
        <p14:creationId xmlns:p14="http://schemas.microsoft.com/office/powerpoint/2010/main" val="3591634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CE01B-9CC7-41BF-A9F0-49896738A9A0}" type="slidenum">
              <a:rPr lang="en-US" smtClean="0"/>
              <a:pPr/>
              <a:t>10</a:t>
            </a:fld>
            <a:endParaRPr lang="en-US"/>
          </a:p>
        </p:txBody>
      </p:sp>
    </p:spTree>
    <p:extLst>
      <p:ext uri="{BB962C8B-B14F-4D97-AF65-F5344CB8AC3E}">
        <p14:creationId xmlns:p14="http://schemas.microsoft.com/office/powerpoint/2010/main" val="1213314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C67D039-38AD-D04A-B600-DFE11BBDDE17}"/>
              </a:ext>
            </a:extLst>
          </p:cNvPr>
          <p:cNvSpPr>
            <a:spLocks noGrp="1" noChangeArrowheads="1"/>
          </p:cNvSpPr>
          <p:nvPr>
            <p:ph type="sldNum" sz="quarter" idx="5"/>
          </p:nvPr>
        </p:nvSpPr>
        <p:spPr>
          <a:ln/>
        </p:spPr>
        <p:txBody>
          <a:bodyPr/>
          <a:lstStyle/>
          <a:p>
            <a:fld id="{42737D97-7106-4643-BB91-95F20B3CF62F}" type="slidenum">
              <a:rPr lang="en-US" altLang="zh-CN"/>
              <a:pPr/>
              <a:t>31</a:t>
            </a:fld>
            <a:endParaRPr lang="en-US" altLang="zh-CN"/>
          </a:p>
        </p:txBody>
      </p:sp>
      <p:sp>
        <p:nvSpPr>
          <p:cNvPr id="1655810" name="Rectangle 2">
            <a:extLst>
              <a:ext uri="{FF2B5EF4-FFF2-40B4-BE49-F238E27FC236}">
                <a16:creationId xmlns:a16="http://schemas.microsoft.com/office/drawing/2014/main" id="{0D8E7312-E5EF-C941-B47D-4A8B468F89BB}"/>
              </a:ext>
            </a:extLst>
          </p:cNvPr>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655811" name="Rectangle 3">
            <a:extLst>
              <a:ext uri="{FF2B5EF4-FFF2-40B4-BE49-F238E27FC236}">
                <a16:creationId xmlns:a16="http://schemas.microsoft.com/office/drawing/2014/main" id="{3E1F578F-AED5-C04A-9FBC-0CF3662A3CA2}"/>
              </a:ext>
            </a:extLst>
          </p:cNvPr>
          <p:cNvSpPr>
            <a:spLocks noGrp="1" noChangeArrowheads="1"/>
          </p:cNvSpPr>
          <p:nvPr>
            <p:ph type="body" idx="1"/>
          </p:nvPr>
        </p:nvSpPr>
        <p:spPr bwMode="auto">
          <a:xfrm>
            <a:off x="976313" y="4560888"/>
            <a:ext cx="5362575" cy="4319587"/>
          </a:xfrm>
          <a:prstGeom prst="rect">
            <a:avLst/>
          </a:prstGeom>
          <a:solidFill>
            <a:srgbClr val="FFFFFF"/>
          </a:solidFill>
          <a:ln>
            <a:solidFill>
              <a:srgbClr val="000000"/>
            </a:solidFill>
            <a:miter lim="800000"/>
            <a:headEnd/>
            <a:tailEnd/>
          </a:ln>
        </p:spPr>
        <p:txBody>
          <a:bodyPr/>
          <a:lstStyle/>
          <a:p>
            <a:r>
              <a:rPr lang="en-US" altLang="en-DE"/>
              <a:t>Given the observation Q, at least one of the Ps will be true but not more than one.</a:t>
            </a:r>
          </a:p>
        </p:txBody>
      </p:sp>
    </p:spTree>
    <p:extLst>
      <p:ext uri="{BB962C8B-B14F-4D97-AF65-F5344CB8AC3E}">
        <p14:creationId xmlns:p14="http://schemas.microsoft.com/office/powerpoint/2010/main" val="51967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EC0E238-6DDE-9B48-8221-D774A1198559}"/>
              </a:ext>
            </a:extLst>
          </p:cNvPr>
          <p:cNvSpPr>
            <a:spLocks noGrp="1" noChangeArrowheads="1"/>
          </p:cNvSpPr>
          <p:nvPr>
            <p:ph type="sldNum" sz="quarter" idx="5"/>
          </p:nvPr>
        </p:nvSpPr>
        <p:spPr>
          <a:ln/>
        </p:spPr>
        <p:txBody>
          <a:bodyPr/>
          <a:lstStyle/>
          <a:p>
            <a:fld id="{CB1D1E77-45A9-EF41-963B-ED623FFFC60B}" type="slidenum">
              <a:rPr lang="en-US" altLang="zh-CN"/>
              <a:pPr/>
              <a:t>33</a:t>
            </a:fld>
            <a:endParaRPr lang="en-US" altLang="zh-CN"/>
          </a:p>
        </p:txBody>
      </p:sp>
      <p:sp>
        <p:nvSpPr>
          <p:cNvPr id="1689602" name="Rectangle 2">
            <a:extLst>
              <a:ext uri="{FF2B5EF4-FFF2-40B4-BE49-F238E27FC236}">
                <a16:creationId xmlns:a16="http://schemas.microsoft.com/office/drawing/2014/main" id="{35C1DDE5-A919-4146-A482-5483A0488DF2}"/>
              </a:ext>
            </a:extLst>
          </p:cNvPr>
          <p:cNvSpPr>
            <a:spLocks noGrp="1" noRot="1" noChangeAspect="1" noChangeArrowheads="1" noTextEdit="1"/>
          </p:cNvSpPr>
          <p:nvPr>
            <p:ph type="sldImg"/>
          </p:nvPr>
        </p:nvSpPr>
        <p:spPr>
          <a:ln/>
        </p:spPr>
      </p:sp>
      <p:sp>
        <p:nvSpPr>
          <p:cNvPr id="1689603" name="Rectangle 3">
            <a:extLst>
              <a:ext uri="{FF2B5EF4-FFF2-40B4-BE49-F238E27FC236}">
                <a16:creationId xmlns:a16="http://schemas.microsoft.com/office/drawing/2014/main" id="{D445AF3D-A5FC-8D4D-9B67-87F2B26087A9}"/>
              </a:ext>
            </a:extLst>
          </p:cNvPr>
          <p:cNvSpPr>
            <a:spLocks noGrp="1" noChangeArrowheads="1"/>
          </p:cNvSpPr>
          <p:nvPr>
            <p:ph type="body" idx="1"/>
          </p:nvPr>
        </p:nvSpPr>
        <p:spPr/>
        <p:txBody>
          <a:bodyPr/>
          <a:lstStyle/>
          <a:p>
            <a:endParaRPr lang="en-DE" altLang="en-DE"/>
          </a:p>
        </p:txBody>
      </p:sp>
    </p:spTree>
    <p:extLst>
      <p:ext uri="{BB962C8B-B14F-4D97-AF65-F5344CB8AC3E}">
        <p14:creationId xmlns:p14="http://schemas.microsoft.com/office/powerpoint/2010/main" val="1343735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CE01B-9CC7-41BF-A9F0-49896738A9A0}" type="slidenum">
              <a:rPr lang="en-US" smtClean="0"/>
              <a:pPr/>
              <a:t>11</a:t>
            </a:fld>
            <a:endParaRPr lang="en-US"/>
          </a:p>
        </p:txBody>
      </p:sp>
    </p:spTree>
    <p:extLst>
      <p:ext uri="{BB962C8B-B14F-4D97-AF65-F5344CB8AC3E}">
        <p14:creationId xmlns:p14="http://schemas.microsoft.com/office/powerpoint/2010/main" val="3058721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	</a:t>
            </a:r>
          </a:p>
        </p:txBody>
      </p:sp>
      <p:sp>
        <p:nvSpPr>
          <p:cNvPr id="4" name="Slide Number Placeholder 3"/>
          <p:cNvSpPr>
            <a:spLocks noGrp="1"/>
          </p:cNvSpPr>
          <p:nvPr>
            <p:ph type="sldNum" sz="quarter" idx="5"/>
          </p:nvPr>
        </p:nvSpPr>
        <p:spPr/>
        <p:txBody>
          <a:bodyPr/>
          <a:lstStyle/>
          <a:p>
            <a:pPr>
              <a:defRPr/>
            </a:pPr>
            <a:fld id="{609C88DA-55BC-924E-8761-82F5902E2CE5}" type="slidenum">
              <a:rPr lang="en-US" smtClean="0"/>
              <a:pPr>
                <a:defRPr/>
              </a:pPr>
              <a:t>12</a:t>
            </a:fld>
            <a:endParaRPr lang="en-US"/>
          </a:p>
        </p:txBody>
      </p:sp>
    </p:spTree>
    <p:extLst>
      <p:ext uri="{BB962C8B-B14F-4D97-AF65-F5344CB8AC3E}">
        <p14:creationId xmlns:p14="http://schemas.microsoft.com/office/powerpoint/2010/main" val="3318643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5"/>
          </p:nvPr>
        </p:nvSpPr>
        <p:spPr/>
        <p:txBody>
          <a:bodyPr/>
          <a:lstStyle/>
          <a:p>
            <a:pPr>
              <a:defRPr/>
            </a:pPr>
            <a:fld id="{609C88DA-55BC-924E-8761-82F5902E2CE5}" type="slidenum">
              <a:rPr lang="en-US" smtClean="0"/>
              <a:pPr>
                <a:defRPr/>
              </a:pPr>
              <a:t>13</a:t>
            </a:fld>
            <a:endParaRPr lang="en-US"/>
          </a:p>
        </p:txBody>
      </p:sp>
    </p:spTree>
    <p:extLst>
      <p:ext uri="{BB962C8B-B14F-4D97-AF65-F5344CB8AC3E}">
        <p14:creationId xmlns:p14="http://schemas.microsoft.com/office/powerpoint/2010/main" val="168161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CE01B-9CC7-41BF-A9F0-49896738A9A0}" type="slidenum">
              <a:rPr lang="en-US" smtClean="0"/>
              <a:pPr/>
              <a:t>14</a:t>
            </a:fld>
            <a:endParaRPr lang="en-US"/>
          </a:p>
        </p:txBody>
      </p:sp>
    </p:spTree>
    <p:extLst>
      <p:ext uri="{BB962C8B-B14F-4D97-AF65-F5344CB8AC3E}">
        <p14:creationId xmlns:p14="http://schemas.microsoft.com/office/powerpoint/2010/main" val="753428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CE01B-9CC7-41BF-A9F0-49896738A9A0}" type="slidenum">
              <a:rPr lang="en-US" smtClean="0"/>
              <a:pPr/>
              <a:t>15</a:t>
            </a:fld>
            <a:endParaRPr lang="en-US"/>
          </a:p>
        </p:txBody>
      </p:sp>
    </p:spTree>
    <p:extLst>
      <p:ext uri="{BB962C8B-B14F-4D97-AF65-F5344CB8AC3E}">
        <p14:creationId xmlns:p14="http://schemas.microsoft.com/office/powerpoint/2010/main" val="2607652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CE01B-9CC7-41BF-A9F0-49896738A9A0}" type="slidenum">
              <a:rPr lang="en-US" smtClean="0"/>
              <a:pPr/>
              <a:t>16</a:t>
            </a:fld>
            <a:endParaRPr lang="en-US"/>
          </a:p>
        </p:txBody>
      </p:sp>
    </p:spTree>
    <p:extLst>
      <p:ext uri="{BB962C8B-B14F-4D97-AF65-F5344CB8AC3E}">
        <p14:creationId xmlns:p14="http://schemas.microsoft.com/office/powerpoint/2010/main" val="1058630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CE01B-9CC7-41BF-A9F0-49896738A9A0}" type="slidenum">
              <a:rPr lang="en-US" smtClean="0"/>
              <a:pPr/>
              <a:t>17</a:t>
            </a:fld>
            <a:endParaRPr lang="en-US"/>
          </a:p>
        </p:txBody>
      </p:sp>
    </p:spTree>
    <p:extLst>
      <p:ext uri="{BB962C8B-B14F-4D97-AF65-F5344CB8AC3E}">
        <p14:creationId xmlns:p14="http://schemas.microsoft.com/office/powerpoint/2010/main" val="1781218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ctr">
              <a:defRPr/>
            </a:lvl1pPr>
          </a:lstStyle>
          <a:p>
            <a:r>
              <a:rPr lang="de-DE"/>
              <a:t>Mastertitelformat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CB34403-92B1-A544-A7FD-95466AC3179C}" type="slidenum">
              <a:rPr lang="de-DE"/>
              <a:pPr>
                <a:defRPr/>
              </a:pPr>
              <a:t>‹#›</a:t>
            </a:fld>
            <a:endParaRPr lang="de-DE"/>
          </a:p>
        </p:txBody>
      </p:sp>
    </p:spTree>
    <p:extLst>
      <p:ext uri="{BB962C8B-B14F-4D97-AF65-F5344CB8AC3E}">
        <p14:creationId xmlns:p14="http://schemas.microsoft.com/office/powerpoint/2010/main" val="323113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Inhaltsplatzhalt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4C577E2-95DD-1F4B-A688-E8FB02007787}" type="slidenum">
              <a:rPr lang="de-DE"/>
              <a:pPr>
                <a:defRPr/>
              </a:pPr>
              <a:t>‹#›</a:t>
            </a:fld>
            <a:endParaRPr lang="de-DE"/>
          </a:p>
        </p:txBody>
      </p:sp>
    </p:spTree>
    <p:extLst>
      <p:ext uri="{BB962C8B-B14F-4D97-AF65-F5344CB8AC3E}">
        <p14:creationId xmlns:p14="http://schemas.microsoft.com/office/powerpoint/2010/main" val="390878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89" b="0" i="0">
                <a:solidFill>
                  <a:schemeClr val="bg1"/>
                </a:solidFill>
                <a:latin typeface="Arial"/>
                <a:cs typeface="Arial"/>
              </a:defRPr>
            </a:lvl1pPr>
          </a:lstStyle>
          <a:p>
            <a:pPr marL="25168">
              <a:lnSpc>
                <a:spcPts val="1338"/>
              </a:lnSpc>
            </a:pPr>
            <a:r>
              <a:rPr lang="en-US" spc="-40"/>
              <a:t>Tanya </a:t>
            </a:r>
            <a:r>
              <a:rPr lang="en-US"/>
              <a:t>Braun, </a:t>
            </a:r>
            <a:r>
              <a:rPr lang="en-US" u="sng" spc="-20">
                <a:uFill>
                  <a:solidFill>
                    <a:srgbClr val="FFFFFF"/>
                  </a:solidFill>
                </a:uFill>
              </a:rPr>
              <a:t>Felix </a:t>
            </a:r>
            <a:r>
              <a:rPr lang="en-US" u="sng" spc="20">
                <a:uFill>
                  <a:solidFill>
                    <a:srgbClr val="FFFFFF"/>
                  </a:solidFill>
                </a:uFill>
              </a:rPr>
              <a:t>Kuhr</a:t>
            </a:r>
            <a:r>
              <a:rPr lang="en-US" spc="20"/>
              <a:t>, </a:t>
            </a:r>
            <a:r>
              <a:rPr lang="en-US" spc="-10"/>
              <a:t>Ralf</a:t>
            </a:r>
            <a:r>
              <a:rPr lang="en-US" spc="-188"/>
              <a:t> </a:t>
            </a:r>
            <a:r>
              <a:rPr lang="en-US" spc="-50"/>
              <a:t>M¨oller</a:t>
            </a:r>
            <a:endParaRPr lang="en-US" spc="-50"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1/10/21</a:t>
            </a:fld>
            <a:endParaRPr lang="en-US"/>
          </a:p>
        </p:txBody>
      </p:sp>
      <p:sp>
        <p:nvSpPr>
          <p:cNvPr id="4" name="Holder 4"/>
          <p:cNvSpPr>
            <a:spLocks noGrp="1"/>
          </p:cNvSpPr>
          <p:nvPr>
            <p:ph type="sldNum" sz="quarter" idx="7"/>
          </p:nvPr>
        </p:nvSpPr>
        <p:spPr/>
        <p:txBody>
          <a:bodyPr lIns="0" tIns="0" rIns="0" bIns="0"/>
          <a:lstStyle>
            <a:lvl1pPr>
              <a:defRPr sz="1189" b="0" i="0">
                <a:solidFill>
                  <a:schemeClr val="bg1"/>
                </a:solidFill>
                <a:latin typeface="Arial"/>
                <a:cs typeface="Arial"/>
              </a:defRPr>
            </a:lvl1pPr>
          </a:lstStyle>
          <a:p>
            <a:pPr marL="50335">
              <a:lnSpc>
                <a:spcPts val="1338"/>
              </a:lnSpc>
            </a:pPr>
            <a:fld id="{81D60167-4931-47E6-BA6A-407CBD079E47}" type="slidenum">
              <a:rPr lang="en-DE" spc="-40" smtClean="0"/>
              <a:pPr marL="50335">
                <a:lnSpc>
                  <a:spcPts val="1338"/>
                </a:lnSpc>
              </a:pPr>
              <a:t>‹#›</a:t>
            </a:fld>
            <a:r>
              <a:rPr lang="en-DE" spc="-40"/>
              <a:t> </a:t>
            </a:r>
            <a:r>
              <a:rPr lang="en-DE" spc="297"/>
              <a:t>/</a:t>
            </a:r>
            <a:r>
              <a:rPr lang="en-DE" spc="69"/>
              <a:t> </a:t>
            </a:r>
            <a:r>
              <a:rPr lang="en-DE" spc="-40"/>
              <a:t>14</a:t>
            </a:r>
            <a:endParaRPr lang="en-DE" spc="-40" dirty="0"/>
          </a:p>
        </p:txBody>
      </p:sp>
    </p:spTree>
    <p:extLst>
      <p:ext uri="{BB962C8B-B14F-4D97-AF65-F5344CB8AC3E}">
        <p14:creationId xmlns:p14="http://schemas.microsoft.com/office/powerpoint/2010/main" val="32726525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56" name="Rectangle 44"/>
          <p:cNvSpPr>
            <a:spLocks noGrp="1" noChangeArrowheads="1"/>
          </p:cNvSpPr>
          <p:nvPr>
            <p:ph type="sldNum" sz="quarter" idx="4"/>
          </p:nvPr>
        </p:nvSpPr>
        <p:spPr bwMode="auto">
          <a:xfrm>
            <a:off x="7956550" y="6400800"/>
            <a:ext cx="1008063" cy="19685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lvl1pPr algn="r">
              <a:defRPr sz="1100">
                <a:cs typeface="+mn-cs"/>
              </a:defRPr>
            </a:lvl1pPr>
          </a:lstStyle>
          <a:p>
            <a:pPr>
              <a:defRPr/>
            </a:pPr>
            <a:fld id="{7B1C38A0-67D8-0242-BF64-2E51696E2079}" type="slidenum">
              <a:rPr lang="de-DE"/>
              <a:pPr>
                <a:defRPr/>
              </a:pPr>
              <a:t>‹#›</a:t>
            </a:fld>
            <a:endParaRPr lang="de-DE" dirty="0"/>
          </a:p>
        </p:txBody>
      </p:sp>
      <p:pic>
        <p:nvPicPr>
          <p:cNvPr id="1027" name="Picture 45" descr="Logo_ImFocus"/>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154863" y="6453188"/>
            <a:ext cx="1377950" cy="84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558" name="Rectangle 46"/>
          <p:cNvSpPr>
            <a:spLocks noChangeArrowheads="1"/>
          </p:cNvSpPr>
          <p:nvPr userDrawn="1"/>
        </p:nvSpPr>
        <p:spPr bwMode="auto">
          <a:xfrm>
            <a:off x="179388" y="981075"/>
            <a:ext cx="8785225" cy="73025"/>
          </a:xfrm>
          <a:prstGeom prst="rect">
            <a:avLst/>
          </a:prstGeom>
          <a:solidFill>
            <a:schemeClr val="bg1">
              <a:lumMod val="65000"/>
            </a:schemeClr>
          </a:solidFill>
          <a:ln>
            <a:noFill/>
          </a:ln>
          <a:effectLst/>
        </p:spPr>
        <p:txBody>
          <a:bodyPr wrap="none" anchor="ctr"/>
          <a:lstStyle/>
          <a:p>
            <a:pPr>
              <a:defRPr/>
            </a:pPr>
            <a:endParaRPr lang="en-US">
              <a:cs typeface="+mn-cs"/>
            </a:endParaRPr>
          </a:p>
        </p:txBody>
      </p:sp>
      <p:sp>
        <p:nvSpPr>
          <p:cNvPr id="64559" name="Rectangle 47"/>
          <p:cNvSpPr>
            <a:spLocks noChangeArrowheads="1"/>
          </p:cNvSpPr>
          <p:nvPr userDrawn="1"/>
        </p:nvSpPr>
        <p:spPr bwMode="auto">
          <a:xfrm flipV="1">
            <a:off x="179388" y="6669088"/>
            <a:ext cx="8785225" cy="188912"/>
          </a:xfrm>
          <a:prstGeom prst="rect">
            <a:avLst/>
          </a:prstGeom>
          <a:solidFill>
            <a:schemeClr val="bg1">
              <a:lumMod val="65000"/>
            </a:schemeClr>
          </a:solidFill>
          <a:ln>
            <a:noFill/>
          </a:ln>
          <a:effectLst/>
        </p:spPr>
        <p:txBody>
          <a:bodyPr wrap="none" anchor="ctr"/>
          <a:lstStyle/>
          <a:p>
            <a:pPr>
              <a:defRPr/>
            </a:pPr>
            <a:endParaRPr lang="en-US">
              <a:cs typeface="+mn-cs"/>
            </a:endParaRPr>
          </a:p>
        </p:txBody>
      </p:sp>
      <p:sp>
        <p:nvSpPr>
          <p:cNvPr id="64561" name="Rectangle 49"/>
          <p:cNvSpPr>
            <a:spLocks noGrp="1" noChangeArrowheads="1"/>
          </p:cNvSpPr>
          <p:nvPr>
            <p:ph type="title"/>
          </p:nvPr>
        </p:nvSpPr>
        <p:spPr bwMode="auto">
          <a:xfrm>
            <a:off x="468313" y="260350"/>
            <a:ext cx="8229600" cy="50323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Titelmasterformat durch Klicken bearbeiten</a:t>
            </a:r>
          </a:p>
        </p:txBody>
      </p:sp>
      <p:sp>
        <p:nvSpPr>
          <p:cNvPr id="64562" name="Rectangle 50"/>
          <p:cNvSpPr>
            <a:spLocks noGrp="1" noChangeArrowheads="1"/>
          </p:cNvSpPr>
          <p:nvPr>
            <p:ph type="body" idx="1"/>
          </p:nvPr>
        </p:nvSpPr>
        <p:spPr bwMode="auto">
          <a:xfrm>
            <a:off x="457200" y="1196975"/>
            <a:ext cx="8229600" cy="496887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Textmasterformate durch Klicken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pic>
        <p:nvPicPr>
          <p:cNvPr id="1032" name="Bild 48" descr="Logo_Inst_InfSys_P309.pd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0825" y="6167438"/>
            <a:ext cx="2160588" cy="57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3" r:id="rId1"/>
    <p:sldLayoutId id="2147483874" r:id="rId2"/>
    <p:sldLayoutId id="2147483876" r:id="rId3"/>
  </p:sldLayoutIdLst>
  <p:hf hdr="0" ftr="0" dt="0"/>
  <p:txStyles>
    <p:titleStyle>
      <a:lvl1pPr algn="l" rtl="0" eaLnBrk="0" fontAlgn="base" hangingPunct="0">
        <a:spcBef>
          <a:spcPct val="0"/>
        </a:spcBef>
        <a:spcAft>
          <a:spcPct val="0"/>
        </a:spcAft>
        <a:defRPr sz="3200">
          <a:solidFill>
            <a:schemeClr val="tx1"/>
          </a:solidFill>
          <a:latin typeface="+mj-lt"/>
          <a:ea typeface="+mj-ea"/>
          <a:cs typeface="ＭＳ Ｐゴシック" charset="0"/>
        </a:defRPr>
      </a:lvl1pPr>
      <a:lvl2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Myriad Pro" charset="0"/>
          <a:ea typeface="ＭＳ Ｐゴシック" charset="0"/>
        </a:defRPr>
      </a:lvl6pPr>
      <a:lvl7pPr marL="914400" algn="l" rtl="0" fontAlgn="base">
        <a:spcBef>
          <a:spcPct val="0"/>
        </a:spcBef>
        <a:spcAft>
          <a:spcPct val="0"/>
        </a:spcAft>
        <a:defRPr sz="3200">
          <a:solidFill>
            <a:schemeClr val="tx1"/>
          </a:solidFill>
          <a:latin typeface="Myriad Pro" charset="0"/>
          <a:ea typeface="ＭＳ Ｐゴシック" charset="0"/>
        </a:defRPr>
      </a:lvl7pPr>
      <a:lvl8pPr marL="1371600" algn="l" rtl="0" fontAlgn="base">
        <a:spcBef>
          <a:spcPct val="0"/>
        </a:spcBef>
        <a:spcAft>
          <a:spcPct val="0"/>
        </a:spcAft>
        <a:defRPr sz="3200">
          <a:solidFill>
            <a:schemeClr val="tx1"/>
          </a:solidFill>
          <a:latin typeface="Myriad Pro" charset="0"/>
          <a:ea typeface="ＭＳ Ｐゴシック" charset="0"/>
        </a:defRPr>
      </a:lvl8pPr>
      <a:lvl9pPr marL="1828800" algn="l" rtl="0" fontAlgn="base">
        <a:spcBef>
          <a:spcPct val="0"/>
        </a:spcBef>
        <a:spcAft>
          <a:spcPct val="0"/>
        </a:spcAft>
        <a:defRPr sz="3200">
          <a:solidFill>
            <a:schemeClr val="tx1"/>
          </a:solidFill>
          <a:latin typeface="Myriad Pro" charset="0"/>
          <a:ea typeface="ＭＳ Ｐゴシック"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jp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4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jp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3.png"/><Relationship Id="rId5" Type="http://schemas.openxmlformats.org/officeDocument/2006/relationships/image" Target="../media/image39.png"/><Relationship Id="rId10" Type="http://schemas.openxmlformats.org/officeDocument/2006/relationships/image" Target="../media/image45.png"/><Relationship Id="rId4" Type="http://schemas.openxmlformats.org/officeDocument/2006/relationships/image" Target="../media/image38.png"/><Relationship Id="rId9" Type="http://schemas.openxmlformats.org/officeDocument/2006/relationships/image" Target="../media/image44.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g"/><Relationship Id="rId1" Type="http://schemas.openxmlformats.org/officeDocument/2006/relationships/slideLayout" Target="../slideLayouts/slideLayout2.xml"/><Relationship Id="rId4" Type="http://schemas.openxmlformats.org/officeDocument/2006/relationships/image" Target="../media/image53.jpg"/></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github.com/DeepGraphLearning/GMN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484784"/>
            <a:ext cx="7990656" cy="2088232"/>
          </a:xfrm>
        </p:spPr>
        <p:txBody>
          <a:bodyPr/>
          <a:lstStyle/>
          <a:p>
            <a:pPr eaLnBrk="1" hangingPunct="1">
              <a:defRPr/>
            </a:pPr>
            <a:r>
              <a:rPr lang="de-DE" sz="3600" b="1" dirty="0">
                <a:cs typeface="+mj-cs"/>
              </a:rPr>
              <a:t>Intelligent </a:t>
            </a:r>
            <a:r>
              <a:rPr lang="de-DE" sz="3600" b="1" dirty="0" err="1">
                <a:cs typeface="+mj-cs"/>
              </a:rPr>
              <a:t>Agents</a:t>
            </a:r>
            <a:br>
              <a:rPr lang="de-DE" sz="3600" b="1" dirty="0">
                <a:cs typeface="+mj-cs"/>
              </a:rPr>
            </a:br>
            <a:r>
              <a:rPr lang="de-DE" sz="2400" b="1" dirty="0">
                <a:cs typeface="+mj-cs"/>
              </a:rPr>
              <a:t> </a:t>
            </a:r>
            <a:br>
              <a:rPr lang="de-DE" sz="3600" b="1" dirty="0">
                <a:cs typeface="+mj-cs"/>
              </a:rPr>
            </a:br>
            <a:r>
              <a:rPr lang="en-US" sz="2800" dirty="0"/>
              <a:t> </a:t>
            </a:r>
            <a:r>
              <a:rPr lang="en-US" sz="2800" b="1" dirty="0"/>
              <a:t>GMNNs, Latent Subjective Content Descriptions,</a:t>
            </a:r>
            <a:br>
              <a:rPr lang="en-US" sz="2800" b="1" dirty="0"/>
            </a:br>
            <a:r>
              <a:rPr lang="en-US" sz="2800" b="1" dirty="0"/>
              <a:t>Logical Abduction</a:t>
            </a:r>
            <a:endParaRPr lang="de-DE" sz="3600" b="1" dirty="0">
              <a:cs typeface="+mj-cs"/>
            </a:endParaRPr>
          </a:p>
        </p:txBody>
      </p:sp>
      <p:sp>
        <p:nvSpPr>
          <p:cNvPr id="3" name="Untertitel 2"/>
          <p:cNvSpPr>
            <a:spLocks noGrp="1"/>
          </p:cNvSpPr>
          <p:nvPr>
            <p:ph type="subTitle" idx="1"/>
          </p:nvPr>
        </p:nvSpPr>
        <p:spPr>
          <a:xfrm>
            <a:off x="1371600" y="4077072"/>
            <a:ext cx="6400800" cy="1944316"/>
          </a:xfrm>
        </p:spPr>
        <p:txBody>
          <a:bodyPr/>
          <a:lstStyle/>
          <a:p>
            <a:pPr eaLnBrk="1" hangingPunct="1">
              <a:defRPr/>
            </a:pPr>
            <a:r>
              <a:rPr lang="de-DE" dirty="0">
                <a:cs typeface="+mn-cs"/>
              </a:rPr>
              <a:t>Ralf Möller</a:t>
            </a:r>
          </a:p>
          <a:p>
            <a:pPr eaLnBrk="1" hangingPunct="1">
              <a:defRPr/>
            </a:pPr>
            <a:r>
              <a:rPr lang="de-DE" dirty="0">
                <a:cs typeface="+mn-cs"/>
              </a:rPr>
              <a:t>Universität zu Lübeck</a:t>
            </a:r>
          </a:p>
          <a:p>
            <a:pPr eaLnBrk="1" hangingPunct="1">
              <a:defRPr/>
            </a:pPr>
            <a:r>
              <a:rPr lang="de-DE" dirty="0">
                <a:cs typeface="+mn-cs"/>
              </a:rPr>
              <a:t>Institut für Informationssysteme</a:t>
            </a:r>
          </a:p>
          <a:p>
            <a:pPr eaLnBrk="1" hangingPunct="1">
              <a:defRPr/>
            </a:pPr>
            <a:endParaRPr lang="de-DE" dirty="0">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379"/>
          <p:cNvSpPr txBox="1"/>
          <p:nvPr/>
        </p:nvSpPr>
        <p:spPr>
          <a:xfrm>
            <a:off x="467544" y="188641"/>
            <a:ext cx="8545931" cy="648072"/>
          </a:xfrm>
          <a:prstGeom prst="rect">
            <a:avLst/>
          </a:prstGeom>
          <a:noFill/>
          <a:ln>
            <a:noFill/>
          </a:ln>
        </p:spPr>
        <p:txBody>
          <a:bodyPr lIns="91425" tIns="91425" rIns="91425" bIns="91425" anchor="t" anchorCtr="0">
            <a:noAutofit/>
          </a:bodyPr>
          <a:lstStyle/>
          <a:p>
            <a:pPr lvl="0">
              <a:spcBef>
                <a:spcPts val="0"/>
              </a:spcBef>
              <a:buNone/>
            </a:pPr>
            <a:r>
              <a:rPr lang="en" sz="3200" dirty="0"/>
              <a:t>Text Semantics</a:t>
            </a:r>
          </a:p>
        </p:txBody>
      </p:sp>
      <p:sp>
        <p:nvSpPr>
          <p:cNvPr id="22" name="Shape 380"/>
          <p:cNvSpPr txBox="1"/>
          <p:nvPr/>
        </p:nvSpPr>
        <p:spPr>
          <a:xfrm>
            <a:off x="229715" y="1340768"/>
            <a:ext cx="8684570" cy="4818597"/>
          </a:xfrm>
          <a:prstGeom prst="rect">
            <a:avLst/>
          </a:prstGeom>
          <a:noFill/>
          <a:ln>
            <a:noFill/>
          </a:ln>
        </p:spPr>
        <p:txBody>
          <a:bodyPr lIns="91425" tIns="91425" rIns="91425" bIns="91425" anchor="t" anchorCtr="0">
            <a:noAutofit/>
          </a:bodyPr>
          <a:lstStyle/>
          <a:p>
            <a:pPr marL="457200" lvl="0" indent="-342900" rtl="0">
              <a:spcBef>
                <a:spcPts val="1200"/>
              </a:spcBef>
              <a:buSzPct val="100000"/>
              <a:buFont typeface="Arial" panose="020B0604020202020204" pitchFamily="34" charset="0"/>
              <a:buChar char="•"/>
            </a:pPr>
            <a:r>
              <a:rPr lang="en" sz="2400" dirty="0"/>
              <a:t>In </a:t>
            </a:r>
            <a:r>
              <a:rPr lang="en" sz="2400" dirty="0">
                <a:solidFill>
                  <a:srgbClr val="0B05FF"/>
                </a:solidFill>
              </a:rPr>
              <a:t>natural language processing </a:t>
            </a:r>
            <a:r>
              <a:rPr lang="en" sz="2400" dirty="0"/>
              <a:t>(NLP), </a:t>
            </a:r>
            <a:br>
              <a:rPr lang="en" sz="2400" dirty="0"/>
            </a:br>
            <a:r>
              <a:rPr lang="en" sz="2400" dirty="0">
                <a:solidFill>
                  <a:srgbClr val="0B05FF"/>
                </a:solidFill>
              </a:rPr>
              <a:t>semantics</a:t>
            </a:r>
            <a:r>
              <a:rPr lang="en" sz="2400" dirty="0"/>
              <a:t> is concerned with the meanings of texts.</a:t>
            </a:r>
          </a:p>
          <a:p>
            <a:pPr marL="457200" lvl="0" indent="-342900" rtl="0">
              <a:spcBef>
                <a:spcPts val="1200"/>
              </a:spcBef>
              <a:buSzPct val="100000"/>
              <a:buFont typeface="Arial" panose="020B0604020202020204" pitchFamily="34" charset="0"/>
              <a:buChar char="•"/>
            </a:pPr>
            <a:r>
              <a:rPr lang="en" sz="2400" dirty="0"/>
              <a:t>There are two main approaches to represent meaning </a:t>
            </a:r>
          </a:p>
          <a:p>
            <a:pPr marL="914400" lvl="1" indent="-342900">
              <a:spcBef>
                <a:spcPts val="1200"/>
              </a:spcBef>
              <a:buSzPct val="100000"/>
              <a:buFont typeface="Arial" panose="020B0604020202020204" pitchFamily="34" charset="0"/>
              <a:buChar char="•"/>
            </a:pPr>
            <a:r>
              <a:rPr lang="en" sz="2400" dirty="0">
                <a:solidFill>
                  <a:srgbClr val="0B05FF"/>
                </a:solidFill>
              </a:rPr>
              <a:t>Vector representation:</a:t>
            </a:r>
            <a:r>
              <a:rPr lang="en" sz="2400" b="1" i="1" dirty="0">
                <a:solidFill>
                  <a:srgbClr val="0033CC"/>
                </a:solidFill>
              </a:rPr>
              <a:t> </a:t>
            </a:r>
          </a:p>
          <a:p>
            <a:pPr marL="1371600" lvl="2" indent="-342900">
              <a:spcBef>
                <a:spcPts val="1200"/>
              </a:spcBef>
              <a:buSzPct val="100000"/>
              <a:buFont typeface="Arial" panose="020B0604020202020204" pitchFamily="34" charset="0"/>
              <a:buChar char="•"/>
            </a:pPr>
            <a:r>
              <a:rPr lang="en" sz="2400" dirty="0"/>
              <a:t>Texts are </a:t>
            </a:r>
            <a:r>
              <a:rPr lang="en" sz="2400" dirty="0">
                <a:solidFill>
                  <a:srgbClr val="0B05FF"/>
                </a:solidFill>
              </a:rPr>
              <a:t>embedded</a:t>
            </a:r>
            <a:r>
              <a:rPr lang="en" sz="2400" dirty="0"/>
              <a:t> into a high-dimensional space.  </a:t>
            </a:r>
          </a:p>
          <a:p>
            <a:pPr marL="914400" lvl="1" indent="-342900">
              <a:spcBef>
                <a:spcPts val="1200"/>
              </a:spcBef>
              <a:buSzPct val="100000"/>
              <a:buFont typeface="Arial" panose="020B0604020202020204" pitchFamily="34" charset="0"/>
              <a:buChar char="•"/>
            </a:pPr>
            <a:r>
              <a:rPr lang="en" sz="2400" dirty="0">
                <a:solidFill>
                  <a:srgbClr val="0B05FF"/>
                </a:solidFill>
              </a:rPr>
              <a:t>Propositional or formal semantics: </a:t>
            </a:r>
          </a:p>
          <a:p>
            <a:pPr marL="1371600" lvl="2" indent="-342900">
              <a:spcBef>
                <a:spcPts val="1200"/>
              </a:spcBef>
              <a:buSzPct val="100000"/>
              <a:buFont typeface="Arial" panose="020B0604020202020204" pitchFamily="34" charset="0"/>
              <a:buChar char="•"/>
            </a:pPr>
            <a:r>
              <a:rPr lang="en" sz="2400" dirty="0"/>
              <a:t>A block of text is to converted into a formula (to be annotated with a formula) in a logical language, e.g. predicate calculus.</a:t>
            </a:r>
          </a:p>
        </p:txBody>
      </p:sp>
      <p:sp>
        <p:nvSpPr>
          <p:cNvPr id="5" name="Rectangle 4">
            <a:extLst>
              <a:ext uri="{FF2B5EF4-FFF2-40B4-BE49-F238E27FC236}">
                <a16:creationId xmlns:a16="http://schemas.microsoft.com/office/drawing/2014/main" id="{CDD101BC-2A7A-6E4A-AED5-75CB38A7D669}"/>
              </a:ext>
            </a:extLst>
          </p:cNvPr>
          <p:cNvSpPr/>
          <p:nvPr/>
        </p:nvSpPr>
        <p:spPr>
          <a:xfrm>
            <a:off x="2699792" y="6623774"/>
            <a:ext cx="5040560" cy="261610"/>
          </a:xfrm>
          <a:prstGeom prst="rect">
            <a:avLst/>
          </a:prstGeom>
        </p:spPr>
        <p:txBody>
          <a:bodyPr wrap="square">
            <a:spAutoFit/>
          </a:bodyPr>
          <a:lstStyle/>
          <a:p>
            <a:r>
              <a:rPr lang="en-US" sz="1100" dirty="0">
                <a:solidFill>
                  <a:schemeClr val="bg1"/>
                </a:solidFill>
              </a:rPr>
              <a:t>CS294-129: John Canny, Lecture 13: Text Processing with DNNs</a:t>
            </a:r>
          </a:p>
        </p:txBody>
      </p:sp>
    </p:spTree>
    <p:extLst>
      <p:ext uri="{BB962C8B-B14F-4D97-AF65-F5344CB8AC3E}">
        <p14:creationId xmlns:p14="http://schemas.microsoft.com/office/powerpoint/2010/main" val="495981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379"/>
          <p:cNvSpPr txBox="1"/>
          <p:nvPr/>
        </p:nvSpPr>
        <p:spPr>
          <a:xfrm>
            <a:off x="353979" y="188017"/>
            <a:ext cx="8684570" cy="648695"/>
          </a:xfrm>
          <a:prstGeom prst="rect">
            <a:avLst/>
          </a:prstGeom>
          <a:noFill/>
          <a:ln>
            <a:noFill/>
          </a:ln>
        </p:spPr>
        <p:txBody>
          <a:bodyPr lIns="91425" tIns="91425" rIns="91425" bIns="91425" anchor="t" anchorCtr="0">
            <a:noAutofit/>
          </a:bodyPr>
          <a:lstStyle/>
          <a:p>
            <a:pPr lvl="0">
              <a:spcBef>
                <a:spcPts val="0"/>
              </a:spcBef>
              <a:buNone/>
            </a:pPr>
            <a:r>
              <a:rPr lang="en" sz="3200" dirty="0"/>
              <a:t>Combination of Approaches</a:t>
            </a:r>
          </a:p>
        </p:txBody>
      </p:sp>
      <p:sp>
        <p:nvSpPr>
          <p:cNvPr id="22" name="Shape 380"/>
          <p:cNvSpPr txBox="1"/>
          <p:nvPr/>
        </p:nvSpPr>
        <p:spPr>
          <a:xfrm>
            <a:off x="178130" y="1202691"/>
            <a:ext cx="8922196" cy="4818597"/>
          </a:xfrm>
          <a:prstGeom prst="rect">
            <a:avLst/>
          </a:prstGeom>
          <a:noFill/>
          <a:ln>
            <a:noFill/>
          </a:ln>
        </p:spPr>
        <p:txBody>
          <a:bodyPr lIns="91425" tIns="91425" rIns="91425" bIns="91425" anchor="t" anchorCtr="0">
            <a:noAutofit/>
          </a:bodyPr>
          <a:lstStyle/>
          <a:p>
            <a:pPr marL="114300" lvl="0" rtl="0">
              <a:spcBef>
                <a:spcPts val="1200"/>
              </a:spcBef>
              <a:buSzPct val="100000"/>
            </a:pPr>
            <a:r>
              <a:rPr lang="en" sz="2400" dirty="0">
                <a:solidFill>
                  <a:srgbClr val="0B05FF"/>
                </a:solidFill>
              </a:rPr>
              <a:t>Propositional:</a:t>
            </a:r>
          </a:p>
          <a:p>
            <a:pPr marL="457200" indent="-342900">
              <a:spcBef>
                <a:spcPts val="1200"/>
              </a:spcBef>
              <a:buSzPct val="100000"/>
              <a:buFont typeface="Arial" panose="020B0604020202020204" pitchFamily="34" charset="0"/>
              <a:buChar char="•"/>
            </a:pPr>
            <a:r>
              <a:rPr lang="en" sz="2400" dirty="0"/>
              <a:t>“dog bites man” </a:t>
            </a:r>
            <a:r>
              <a:rPr lang="en" sz="2400" dirty="0">
                <a:sym typeface="Wingdings" panose="05000000000000000000" pitchFamily="2" charset="2"/>
              </a:rPr>
              <a:t> bites(dog-1, man-1)  or (dog-1, bites, man-1)</a:t>
            </a:r>
          </a:p>
          <a:p>
            <a:pPr marL="457200" indent="-342900">
              <a:spcBef>
                <a:spcPts val="1200"/>
              </a:spcBef>
              <a:buSzPct val="100000"/>
              <a:buFont typeface="Arial" panose="020B0604020202020204" pitchFamily="34" charset="0"/>
              <a:buChar char="•"/>
            </a:pPr>
            <a:r>
              <a:rPr lang="en-US" sz="2400" dirty="0">
                <a:sym typeface="Wingdings" panose="05000000000000000000" pitchFamily="2" charset="2"/>
              </a:rPr>
              <a:t>b</a:t>
            </a:r>
            <a:r>
              <a:rPr lang="en" sz="2400" dirty="0">
                <a:sym typeface="Wingdings" panose="05000000000000000000" pitchFamily="2" charset="2"/>
              </a:rPr>
              <a:t>ites(*,*) is a binary relation. </a:t>
            </a:r>
            <a:r>
              <a:rPr lang="en-US" sz="2400" dirty="0">
                <a:sym typeface="Wingdings" panose="05000000000000000000" pitchFamily="2" charset="2"/>
              </a:rPr>
              <a:t>m</a:t>
            </a:r>
            <a:r>
              <a:rPr lang="en" sz="2400" dirty="0">
                <a:sym typeface="Wingdings" panose="05000000000000000000" pitchFamily="2" charset="2"/>
              </a:rPr>
              <a:t>an, dog are objects</a:t>
            </a:r>
          </a:p>
          <a:p>
            <a:pPr marL="457200" indent="-342900">
              <a:spcBef>
                <a:spcPts val="1200"/>
              </a:spcBef>
              <a:buSzPct val="100000"/>
              <a:buFont typeface="Arial" panose="020B0604020202020204" pitchFamily="34" charset="0"/>
              <a:buChar char="•"/>
            </a:pPr>
            <a:r>
              <a:rPr lang="en" sz="2400" dirty="0">
                <a:sym typeface="Wingdings" panose="05000000000000000000" pitchFamily="2" charset="2"/>
              </a:rPr>
              <a:t>Logical form / KG</a:t>
            </a:r>
          </a:p>
          <a:p>
            <a:pPr marL="457200" indent="-342900">
              <a:spcBef>
                <a:spcPts val="1200"/>
              </a:spcBef>
              <a:buSzPct val="100000"/>
              <a:buFont typeface="Arial" panose="020B0604020202020204" pitchFamily="34" charset="0"/>
              <a:buChar char="•"/>
            </a:pPr>
            <a:r>
              <a:rPr lang="en" sz="2400" dirty="0">
                <a:sym typeface="Wingdings" panose="05000000000000000000" pitchFamily="2" charset="2"/>
              </a:rPr>
              <a:t>Probabilities can be attached</a:t>
            </a:r>
          </a:p>
          <a:p>
            <a:pPr marL="114300">
              <a:spcBef>
                <a:spcPts val="1200"/>
              </a:spcBef>
              <a:buSzPct val="100000"/>
            </a:pPr>
            <a:r>
              <a:rPr lang="en" sz="2400" dirty="0">
                <a:solidFill>
                  <a:srgbClr val="0B05FF"/>
                </a:solidFill>
              </a:rPr>
              <a:t>Vector representation:</a:t>
            </a:r>
          </a:p>
          <a:p>
            <a:pPr marL="457200" indent="-342900">
              <a:spcBef>
                <a:spcPts val="1200"/>
              </a:spcBef>
              <a:buSzPct val="100000"/>
              <a:buFont typeface="Arial" panose="020B0604020202020204" pitchFamily="34" charset="0"/>
              <a:buChar char="•"/>
            </a:pPr>
            <a:r>
              <a:rPr lang="en-US" sz="2400" dirty="0"/>
              <a:t>v</a:t>
            </a:r>
            <a:r>
              <a:rPr lang="en" sz="2400" dirty="0"/>
              <a:t>ec(“dog bites man”) = (0.2, -0.3, 1.5,…) </a:t>
            </a:r>
            <a:r>
              <a:rPr lang="en" sz="2400" b="1" dirty="0">
                <a:sym typeface="Symbol"/>
              </a:rPr>
              <a:t> </a:t>
            </a:r>
            <a:r>
              <a:rPr lang="en" sz="2400" baseline="30000" dirty="0">
                <a:sym typeface="Symbol"/>
              </a:rPr>
              <a:t>n</a:t>
            </a:r>
            <a:endParaRPr lang="en" sz="2400" dirty="0">
              <a:sym typeface="Symbol"/>
            </a:endParaRPr>
          </a:p>
          <a:p>
            <a:pPr marL="457200" indent="-342900">
              <a:spcBef>
                <a:spcPts val="1200"/>
              </a:spcBef>
              <a:buSzPct val="100000"/>
              <a:buFont typeface="Arial" panose="020B0604020202020204" pitchFamily="34" charset="0"/>
              <a:buChar char="•"/>
            </a:pPr>
            <a:r>
              <a:rPr lang="en-US" sz="2400" dirty="0"/>
              <a:t>Sentences similar in meaning</a:t>
            </a:r>
            <a:r>
              <a:rPr lang="en" sz="2400" dirty="0"/>
              <a:t> should be close to this embedding (e.g., use human judgments)</a:t>
            </a:r>
          </a:p>
          <a:p>
            <a:pPr marL="914400" lvl="1" indent="-342900">
              <a:spcBef>
                <a:spcPts val="1200"/>
              </a:spcBef>
              <a:buSzPct val="100000"/>
              <a:buFont typeface="Arial" panose="020B0604020202020204" pitchFamily="34" charset="0"/>
              <a:buChar char="•"/>
            </a:pPr>
            <a:endParaRPr lang="en" sz="2400" dirty="0"/>
          </a:p>
        </p:txBody>
      </p:sp>
      <p:sp>
        <p:nvSpPr>
          <p:cNvPr id="5" name="Rectangle 4">
            <a:extLst>
              <a:ext uri="{FF2B5EF4-FFF2-40B4-BE49-F238E27FC236}">
                <a16:creationId xmlns:a16="http://schemas.microsoft.com/office/drawing/2014/main" id="{63A7553E-DBD9-0947-B4C5-A148AF02BFB2}"/>
              </a:ext>
            </a:extLst>
          </p:cNvPr>
          <p:cNvSpPr/>
          <p:nvPr/>
        </p:nvSpPr>
        <p:spPr>
          <a:xfrm>
            <a:off x="2699792" y="6623774"/>
            <a:ext cx="5040560" cy="261610"/>
          </a:xfrm>
          <a:prstGeom prst="rect">
            <a:avLst/>
          </a:prstGeom>
        </p:spPr>
        <p:txBody>
          <a:bodyPr wrap="square">
            <a:spAutoFit/>
          </a:bodyPr>
          <a:lstStyle/>
          <a:p>
            <a:r>
              <a:rPr lang="en-US" sz="1100" dirty="0">
                <a:solidFill>
                  <a:schemeClr val="bg1"/>
                </a:solidFill>
              </a:rPr>
              <a:t>CS294-129: John Canny, Lecture 13: Text Processing with DNNs</a:t>
            </a:r>
          </a:p>
        </p:txBody>
      </p:sp>
      <p:sp>
        <p:nvSpPr>
          <p:cNvPr id="2" name="Rectangle 1">
            <a:extLst>
              <a:ext uri="{FF2B5EF4-FFF2-40B4-BE49-F238E27FC236}">
                <a16:creationId xmlns:a16="http://schemas.microsoft.com/office/drawing/2014/main" id="{A0BBE1CB-C425-F74D-BD78-42F60B74AF3A}"/>
              </a:ext>
            </a:extLst>
          </p:cNvPr>
          <p:cNvSpPr/>
          <p:nvPr/>
        </p:nvSpPr>
        <p:spPr>
          <a:xfrm>
            <a:off x="4528326" y="2852936"/>
            <a:ext cx="4572000" cy="938719"/>
          </a:xfrm>
          <a:prstGeom prst="rect">
            <a:avLst/>
          </a:prstGeom>
        </p:spPr>
        <p:txBody>
          <a:bodyPr>
            <a:spAutoFit/>
          </a:bodyPr>
          <a:lstStyle/>
          <a:p>
            <a:r>
              <a:rPr lang="en-DE" sz="1100" dirty="0">
                <a:solidFill>
                  <a:srgbClr val="0B05FF"/>
                </a:solidFill>
              </a:rPr>
              <a:t>Islam Beltagy, Cuong Chau, Gemma Boleda, Dan Garrette, Katrin Erk, Raymond Mooney. </a:t>
            </a:r>
            <a:r>
              <a:rPr lang="en-US" sz="1100" b="1" dirty="0">
                <a:solidFill>
                  <a:srgbClr val="0B05FF"/>
                </a:solidFill>
              </a:rPr>
              <a:t>Montague Meets Markov: Deep Semantics with Probabilistic Logical Form</a:t>
            </a:r>
            <a:r>
              <a:rPr lang="en-US" sz="1100" dirty="0">
                <a:solidFill>
                  <a:srgbClr val="0B05FF"/>
                </a:solidFill>
              </a:rPr>
              <a:t>. In: Proc. Second Joint Conference on Lexical and Computational Semantics (*SEM), Volume 1: Proceedings of the Main Conference and the Shared Task: Semantic Textual Similarity. </a:t>
            </a:r>
            <a:r>
              <a:rPr lang="en-DE" sz="1100" dirty="0">
                <a:solidFill>
                  <a:srgbClr val="0B05FF"/>
                </a:solidFill>
              </a:rPr>
              <a:t>11–21. </a:t>
            </a:r>
            <a:r>
              <a:rPr lang="en-DE" sz="1100" b="1" dirty="0">
                <a:solidFill>
                  <a:srgbClr val="FF0000"/>
                </a:solidFill>
              </a:rPr>
              <a:t>2013</a:t>
            </a:r>
            <a:r>
              <a:rPr lang="en-DE" sz="1100" dirty="0">
                <a:solidFill>
                  <a:srgbClr val="0B05FF"/>
                </a:solidFill>
              </a:rPr>
              <a:t>.</a:t>
            </a:r>
          </a:p>
        </p:txBody>
      </p:sp>
      <p:sp>
        <p:nvSpPr>
          <p:cNvPr id="4" name="Rectangle 3">
            <a:extLst>
              <a:ext uri="{FF2B5EF4-FFF2-40B4-BE49-F238E27FC236}">
                <a16:creationId xmlns:a16="http://schemas.microsoft.com/office/drawing/2014/main" id="{F19A873A-18ED-FF4A-83F4-39E6F5E4E369}"/>
              </a:ext>
            </a:extLst>
          </p:cNvPr>
          <p:cNvSpPr/>
          <p:nvPr/>
        </p:nvSpPr>
        <p:spPr>
          <a:xfrm>
            <a:off x="2339752" y="6069196"/>
            <a:ext cx="4572000" cy="600164"/>
          </a:xfrm>
          <a:prstGeom prst="rect">
            <a:avLst/>
          </a:prstGeom>
        </p:spPr>
        <p:txBody>
          <a:bodyPr>
            <a:spAutoFit/>
          </a:bodyPr>
          <a:lstStyle/>
          <a:p>
            <a:r>
              <a:rPr lang="en-DE" sz="1100" dirty="0">
                <a:solidFill>
                  <a:srgbClr val="0B05FF"/>
                </a:solidFill>
              </a:rPr>
              <a:t>I. Beltagy, Stephen Roller, Pengxiang Cheng, Katrin Erk, and Raymond J. Mooney. 2016. </a:t>
            </a:r>
            <a:r>
              <a:rPr lang="en-DE" sz="1100" b="1" dirty="0">
                <a:solidFill>
                  <a:srgbClr val="0B05FF"/>
                </a:solidFill>
              </a:rPr>
              <a:t>Representing meaning with a combination of logical and distributional models</a:t>
            </a:r>
            <a:r>
              <a:rPr lang="en-DE" sz="1100" dirty="0">
                <a:solidFill>
                  <a:srgbClr val="0B05FF"/>
                </a:solidFill>
              </a:rPr>
              <a:t>. Comput. Linguist. 42, 4. 763–808. </a:t>
            </a:r>
            <a:r>
              <a:rPr lang="en-DE" sz="1100" b="1" dirty="0">
                <a:solidFill>
                  <a:srgbClr val="FF0000"/>
                </a:solidFill>
              </a:rPr>
              <a:t>2016</a:t>
            </a:r>
            <a:r>
              <a:rPr lang="en-DE" sz="1100" dirty="0">
                <a:solidFill>
                  <a:srgbClr val="0B05FF"/>
                </a:solidFill>
              </a:rPr>
              <a:t>.</a:t>
            </a:r>
          </a:p>
        </p:txBody>
      </p:sp>
    </p:spTree>
    <p:extLst>
      <p:ext uri="{BB962C8B-B14F-4D97-AF65-F5344CB8AC3E}">
        <p14:creationId xmlns:p14="http://schemas.microsoft.com/office/powerpoint/2010/main" val="1413017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F8BDA-D692-4E45-AFFF-CF839181288D}"/>
              </a:ext>
            </a:extLst>
          </p:cNvPr>
          <p:cNvSpPr>
            <a:spLocks noGrp="1"/>
          </p:cNvSpPr>
          <p:nvPr>
            <p:ph type="title"/>
          </p:nvPr>
        </p:nvSpPr>
        <p:spPr/>
        <p:txBody>
          <a:bodyPr/>
          <a:lstStyle/>
          <a:p>
            <a:r>
              <a:rPr lang="en-DE" dirty="0"/>
              <a:t>Descriptions for Text Semantics</a:t>
            </a:r>
          </a:p>
        </p:txBody>
      </p:sp>
      <p:sp>
        <p:nvSpPr>
          <p:cNvPr id="3" name="Content Placeholder 2">
            <a:extLst>
              <a:ext uri="{FF2B5EF4-FFF2-40B4-BE49-F238E27FC236}">
                <a16:creationId xmlns:a16="http://schemas.microsoft.com/office/drawing/2014/main" id="{6F85B52A-14F0-9146-A988-1858BA46A25E}"/>
              </a:ext>
            </a:extLst>
          </p:cNvPr>
          <p:cNvSpPr>
            <a:spLocks noGrp="1"/>
          </p:cNvSpPr>
          <p:nvPr>
            <p:ph idx="1"/>
          </p:nvPr>
        </p:nvSpPr>
        <p:spPr>
          <a:xfrm>
            <a:off x="450697" y="1268214"/>
            <a:ext cx="7499350" cy="4825082"/>
          </a:xfrm>
        </p:spPr>
        <p:txBody>
          <a:bodyPr/>
          <a:lstStyle/>
          <a:p>
            <a:r>
              <a:rPr lang="en-DE" sz="2000" dirty="0"/>
              <a:t>Propositions can be seen as a </a:t>
            </a:r>
            <a:r>
              <a:rPr lang="en-DE" sz="2000" dirty="0">
                <a:solidFill>
                  <a:srgbClr val="0B05FF"/>
                </a:solidFill>
              </a:rPr>
              <a:t>database</a:t>
            </a:r>
            <a:r>
              <a:rPr lang="en-DE" sz="2000" dirty="0"/>
              <a:t> (CWA)</a:t>
            </a:r>
          </a:p>
          <a:p>
            <a:pPr lvl="1"/>
            <a:r>
              <a:rPr lang="en-DE" sz="1600" dirty="0"/>
              <a:t>RDF Tiples (s, p, o)</a:t>
            </a:r>
          </a:p>
          <a:p>
            <a:pPr lvl="1"/>
            <a:r>
              <a:rPr lang="en-DE" sz="1600" dirty="0"/>
              <a:t>Query answering w.r.t. ontologies (OBDA)</a:t>
            </a:r>
          </a:p>
          <a:p>
            <a:r>
              <a:rPr lang="en-DE" sz="2000" dirty="0"/>
              <a:t>Propositions can be seen as a </a:t>
            </a:r>
            <a:r>
              <a:rPr lang="en-DE" sz="2000" dirty="0">
                <a:solidFill>
                  <a:srgbClr val="0B05FF"/>
                </a:solidFill>
              </a:rPr>
              <a:t>knowledge graph </a:t>
            </a:r>
            <a:r>
              <a:rPr lang="en-DE" sz="2000" dirty="0"/>
              <a:t>(OWA)</a:t>
            </a:r>
          </a:p>
          <a:p>
            <a:pPr lvl="1"/>
            <a:r>
              <a:rPr lang="en-DE" sz="1600" dirty="0"/>
              <a:t>Ground formulas R(i1, i2)</a:t>
            </a:r>
          </a:p>
          <a:p>
            <a:pPr lvl="1"/>
            <a:r>
              <a:rPr lang="en-DE" sz="1600" dirty="0"/>
              <a:t>Do propositions </a:t>
            </a:r>
            <a:r>
              <a:rPr lang="en-DE" sz="1600" dirty="0">
                <a:solidFill>
                  <a:srgbClr val="FF0000"/>
                </a:solidFill>
              </a:rPr>
              <a:t>really represent (common) knowledge?</a:t>
            </a:r>
          </a:p>
          <a:p>
            <a:pPr lvl="2"/>
            <a:r>
              <a:rPr lang="en-DE" sz="1400" dirty="0"/>
              <a:t>Possibly sometimes with named entities</a:t>
            </a:r>
          </a:p>
          <a:p>
            <a:pPr lvl="2"/>
            <a:r>
              <a:rPr lang="en-DE" sz="1400" dirty="0"/>
              <a:t>Usually not</a:t>
            </a:r>
          </a:p>
          <a:p>
            <a:r>
              <a:rPr lang="en-DE" sz="2000" dirty="0"/>
              <a:t>Need task-specific on-the-fly representations</a:t>
            </a:r>
          </a:p>
          <a:p>
            <a:pPr lvl="1"/>
            <a:r>
              <a:rPr lang="en-DE" sz="1600" dirty="0"/>
              <a:t>Can be subjective</a:t>
            </a:r>
          </a:p>
          <a:p>
            <a:pPr lvl="1"/>
            <a:r>
              <a:rPr lang="en-DE" sz="1600" dirty="0"/>
              <a:t>No need for common knowledge or consensus</a:t>
            </a:r>
          </a:p>
          <a:p>
            <a:pPr lvl="1"/>
            <a:r>
              <a:rPr lang="en-DE" sz="1600" dirty="0"/>
              <a:t>C</a:t>
            </a:r>
            <a:r>
              <a:rPr lang="en-US" sz="1600" dirty="0"/>
              <a:t>a</a:t>
            </a:r>
            <a:r>
              <a:rPr lang="en-DE" sz="1600" dirty="0"/>
              <a:t>n even represent propositions that are considered as false</a:t>
            </a:r>
          </a:p>
          <a:p>
            <a:pPr lvl="1"/>
            <a:r>
              <a:rPr lang="en-DE" sz="1600" dirty="0"/>
              <a:t>Probability values do not model whether a proposition is true</a:t>
            </a:r>
            <a:br>
              <a:rPr lang="en-DE" sz="1600" dirty="0"/>
            </a:br>
            <a:r>
              <a:rPr lang="en-DE" sz="1600" dirty="0"/>
              <a:t>but </a:t>
            </a:r>
            <a:r>
              <a:rPr lang="en-DE" sz="1600" dirty="0">
                <a:solidFill>
                  <a:srgbClr val="0B05FF"/>
                </a:solidFill>
              </a:rPr>
              <a:t>model whether a proposition is suitable </a:t>
            </a:r>
            <a:r>
              <a:rPr lang="en-DE" sz="1600" dirty="0"/>
              <a:t>(for a task)</a:t>
            </a:r>
          </a:p>
          <a:p>
            <a:pPr lvl="1"/>
            <a:r>
              <a:rPr lang="en-DE" sz="1600" dirty="0"/>
              <a:t>Find </a:t>
            </a:r>
            <a:r>
              <a:rPr lang="en-DE" sz="1600" dirty="0">
                <a:solidFill>
                  <a:srgbClr val="0B05FF"/>
                </a:solidFill>
              </a:rPr>
              <a:t>most-probabily suited SCDs (MPSSCDs)</a:t>
            </a:r>
            <a:endParaRPr lang="en-DE" sz="1800" dirty="0">
              <a:solidFill>
                <a:srgbClr val="0B05FF"/>
              </a:solidFill>
            </a:endParaRPr>
          </a:p>
        </p:txBody>
      </p:sp>
      <p:sp>
        <p:nvSpPr>
          <p:cNvPr id="4" name="Slide Number Placeholder 3">
            <a:extLst>
              <a:ext uri="{FF2B5EF4-FFF2-40B4-BE49-F238E27FC236}">
                <a16:creationId xmlns:a16="http://schemas.microsoft.com/office/drawing/2014/main" id="{9D4340B7-A45B-534E-A30E-D028372410BA}"/>
              </a:ext>
            </a:extLst>
          </p:cNvPr>
          <p:cNvSpPr>
            <a:spLocks noGrp="1"/>
          </p:cNvSpPr>
          <p:nvPr>
            <p:ph type="sldNum" sz="quarter" idx="12"/>
          </p:nvPr>
        </p:nvSpPr>
        <p:spPr/>
        <p:txBody>
          <a:bodyPr/>
          <a:lstStyle/>
          <a:p>
            <a:pPr>
              <a:defRPr/>
            </a:pPr>
            <a:fld id="{A4C577E2-95DD-1F4B-A688-E8FB02007787}" type="slidenum">
              <a:rPr lang="de-DE" smtClean="0"/>
              <a:pPr>
                <a:defRPr/>
              </a:pPr>
              <a:t>12</a:t>
            </a:fld>
            <a:endParaRPr lang="de-DE"/>
          </a:p>
        </p:txBody>
      </p:sp>
      <p:sp>
        <p:nvSpPr>
          <p:cNvPr id="6" name="Cloud Callout 5">
            <a:extLst>
              <a:ext uri="{FF2B5EF4-FFF2-40B4-BE49-F238E27FC236}">
                <a16:creationId xmlns:a16="http://schemas.microsoft.com/office/drawing/2014/main" id="{763DE776-74BC-404C-9F28-2243276FEA10}"/>
              </a:ext>
            </a:extLst>
          </p:cNvPr>
          <p:cNvSpPr/>
          <p:nvPr/>
        </p:nvSpPr>
        <p:spPr>
          <a:xfrm>
            <a:off x="6804248" y="980728"/>
            <a:ext cx="2772816" cy="1404863"/>
          </a:xfrm>
          <a:prstGeom prst="cloudCallout">
            <a:avLst>
              <a:gd name="adj1" fmla="val -110879"/>
              <a:gd name="adj2" fmla="val 2535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ysClr val="windowText" lastClr="000000"/>
                </a:solidFill>
              </a:rPr>
              <a:t>Ontology = </a:t>
            </a:r>
            <a:br>
              <a:rPr lang="en-US" sz="1400" dirty="0">
                <a:solidFill>
                  <a:sysClr val="windowText" lastClr="000000"/>
                </a:solidFill>
              </a:rPr>
            </a:br>
            <a:r>
              <a:rPr lang="en-US" sz="1400" dirty="0">
                <a:solidFill>
                  <a:sysClr val="windowText" lastClr="000000"/>
                </a:solidFill>
              </a:rPr>
              <a:t>set of predicate logic formulas = </a:t>
            </a:r>
            <a:br>
              <a:rPr lang="en-US" sz="1400" dirty="0">
                <a:solidFill>
                  <a:sysClr val="windowText" lastClr="000000"/>
                </a:solidFill>
              </a:rPr>
            </a:br>
            <a:r>
              <a:rPr lang="en-US" sz="1400" dirty="0">
                <a:solidFill>
                  <a:sysClr val="windowText" lastClr="000000"/>
                </a:solidFill>
              </a:rPr>
              <a:t>knowledge base</a:t>
            </a:r>
          </a:p>
        </p:txBody>
      </p:sp>
      <p:sp>
        <p:nvSpPr>
          <p:cNvPr id="7" name="Rectangle 6">
            <a:extLst>
              <a:ext uri="{FF2B5EF4-FFF2-40B4-BE49-F238E27FC236}">
                <a16:creationId xmlns:a16="http://schemas.microsoft.com/office/drawing/2014/main" id="{CEA4D4A5-F0D0-FB4B-A2AC-B26B8693EC9C}"/>
              </a:ext>
            </a:extLst>
          </p:cNvPr>
          <p:cNvSpPr/>
          <p:nvPr/>
        </p:nvSpPr>
        <p:spPr>
          <a:xfrm>
            <a:off x="2286000" y="6052417"/>
            <a:ext cx="4572000" cy="600164"/>
          </a:xfrm>
          <a:prstGeom prst="rect">
            <a:avLst/>
          </a:prstGeom>
        </p:spPr>
        <p:txBody>
          <a:bodyPr>
            <a:spAutoFit/>
          </a:bodyPr>
          <a:lstStyle/>
          <a:p>
            <a:r>
              <a:rPr lang="en-US" sz="1100" dirty="0">
                <a:solidFill>
                  <a:srgbClr val="0B05FF"/>
                </a:solidFill>
                <a:latin typeface="Arial" panose="020B0604020202020204" pitchFamily="34" charset="0"/>
              </a:rPr>
              <a:t>Felix </a:t>
            </a:r>
            <a:r>
              <a:rPr lang="en-US" sz="1100" dirty="0" err="1">
                <a:solidFill>
                  <a:srgbClr val="0B05FF"/>
                </a:solidFill>
                <a:latin typeface="Arial" panose="020B0604020202020204" pitchFamily="34" charset="0"/>
              </a:rPr>
              <a:t>Kuhr</a:t>
            </a:r>
            <a:r>
              <a:rPr lang="en-US" sz="1100" dirty="0">
                <a:solidFill>
                  <a:srgbClr val="0B05FF"/>
                </a:solidFill>
                <a:latin typeface="Arial" panose="020B0604020202020204" pitchFamily="34" charset="0"/>
              </a:rPr>
              <a:t>, Magnus Bender, Tanya Braun, Ralf Möller: Augmenting and Automating Corpus Enrichment. In: Int. J. Semantic Computing. Vol.14, (2), p.173-197. </a:t>
            </a:r>
            <a:r>
              <a:rPr lang="en-US" sz="1100" b="1" dirty="0">
                <a:solidFill>
                  <a:srgbClr val="FF0000"/>
                </a:solidFill>
                <a:latin typeface="Arial" panose="020B0604020202020204" pitchFamily="34" charset="0"/>
              </a:rPr>
              <a:t>2020</a:t>
            </a:r>
            <a:r>
              <a:rPr lang="en-US" sz="1100" dirty="0">
                <a:solidFill>
                  <a:srgbClr val="0B05FF"/>
                </a:solidFill>
                <a:latin typeface="Arial" panose="020B0604020202020204" pitchFamily="34" charset="0"/>
              </a:rPr>
              <a:t>.</a:t>
            </a:r>
            <a:endParaRPr lang="en-DE" sz="1100" dirty="0">
              <a:solidFill>
                <a:srgbClr val="0B05FF"/>
              </a:solidFill>
            </a:endParaRPr>
          </a:p>
        </p:txBody>
      </p:sp>
      <p:sp>
        <p:nvSpPr>
          <p:cNvPr id="8" name="Cloud Callout 7">
            <a:extLst>
              <a:ext uri="{FF2B5EF4-FFF2-40B4-BE49-F238E27FC236}">
                <a16:creationId xmlns:a16="http://schemas.microsoft.com/office/drawing/2014/main" id="{EB5CF5B3-E8B6-7645-9749-4179F1EACC72}"/>
              </a:ext>
            </a:extLst>
          </p:cNvPr>
          <p:cNvSpPr/>
          <p:nvPr/>
        </p:nvSpPr>
        <p:spPr>
          <a:xfrm>
            <a:off x="6401875" y="3161773"/>
            <a:ext cx="3096344" cy="1800200"/>
          </a:xfrm>
          <a:prstGeom prst="cloudCallout">
            <a:avLst>
              <a:gd name="adj1" fmla="val 12665"/>
              <a:gd name="adj2" fmla="val -9064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sz="1400" dirty="0">
                <a:solidFill>
                  <a:sysClr val="windowText" lastClr="000000"/>
                </a:solidFill>
              </a:rPr>
              <a:t>For OBDA (Ontology-Based Data Access)</a:t>
            </a:r>
            <a:br>
              <a:rPr lang="en-DE" sz="1400" dirty="0">
                <a:solidFill>
                  <a:sysClr val="windowText" lastClr="000000"/>
                </a:solidFill>
              </a:rPr>
            </a:br>
            <a:r>
              <a:rPr lang="en-DE" sz="1400" dirty="0">
                <a:solidFill>
                  <a:sysClr val="windowText" lastClr="000000"/>
                </a:solidFill>
              </a:rPr>
              <a:t>see the course Information Systems </a:t>
            </a:r>
          </a:p>
          <a:p>
            <a:pPr algn="ctr"/>
            <a:r>
              <a:rPr lang="en-DE" sz="1400" dirty="0">
                <a:solidFill>
                  <a:sysClr val="windowText" lastClr="000000"/>
                </a:solidFill>
              </a:rPr>
              <a:t>(</a:t>
            </a:r>
            <a:r>
              <a:rPr lang="en-US" sz="1400" dirty="0">
                <a:solidFill>
                  <a:sysClr val="windowText" lastClr="000000"/>
                </a:solidFill>
              </a:rPr>
              <a:t>CS4130-KP06</a:t>
            </a:r>
            <a:r>
              <a:rPr lang="en-DE" sz="1400" dirty="0">
                <a:solidFill>
                  <a:sysClr val="windowText" lastClr="000000"/>
                </a:solidFill>
              </a:rPr>
              <a:t>)</a:t>
            </a:r>
          </a:p>
        </p:txBody>
      </p:sp>
    </p:spTree>
    <p:extLst>
      <p:ext uri="{BB962C8B-B14F-4D97-AF65-F5344CB8AC3E}">
        <p14:creationId xmlns:p14="http://schemas.microsoft.com/office/powerpoint/2010/main" val="338116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dissolve">
                                      <p:cBhvr>
                                        <p:cTn id="18" dur="500"/>
                                        <p:tgtEl>
                                          <p:spTgt spid="3">
                                            <p:txEl>
                                              <p:pRg st="5" end="5"/>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dissolve">
                                      <p:cBhvr>
                                        <p:cTn id="21" dur="500"/>
                                        <p:tgtEl>
                                          <p:spTgt spid="3">
                                            <p:txEl>
                                              <p:pRg st="6" end="6"/>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dissolv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dissolve">
                                      <p:cBhvr>
                                        <p:cTn id="29" dur="500"/>
                                        <p:tgtEl>
                                          <p:spTgt spid="3">
                                            <p:txEl>
                                              <p:pRg st="8" end="8"/>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dissolve">
                                      <p:cBhvr>
                                        <p:cTn id="32" dur="500"/>
                                        <p:tgtEl>
                                          <p:spTgt spid="3">
                                            <p:txEl>
                                              <p:pRg st="9" end="9"/>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dissolve">
                                      <p:cBhvr>
                                        <p:cTn id="35" dur="500"/>
                                        <p:tgtEl>
                                          <p:spTgt spid="3">
                                            <p:txEl>
                                              <p:pRg st="10" end="10"/>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dissolve">
                                      <p:cBhvr>
                                        <p:cTn id="38" dur="500"/>
                                        <p:tgtEl>
                                          <p:spTgt spid="3">
                                            <p:txEl>
                                              <p:pRg st="11" end="11"/>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dissolve">
                                      <p:cBhvr>
                                        <p:cTn id="41" dur="500"/>
                                        <p:tgtEl>
                                          <p:spTgt spid="3">
                                            <p:txEl>
                                              <p:pRg st="12" end="12"/>
                                            </p:txEl>
                                          </p:spTgt>
                                        </p:tgtEl>
                                      </p:cBhvr>
                                    </p:animEffect>
                                  </p:childTnLst>
                                </p:cTn>
                              </p:par>
                              <p:par>
                                <p:cTn id="42" presetID="9" presetClass="entr" presetSubtype="0" fill="hold"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dissolve">
                                      <p:cBhvr>
                                        <p:cTn id="44" dur="500"/>
                                        <p:tgtEl>
                                          <p:spTgt spid="3">
                                            <p:txEl>
                                              <p:pRg st="13" end="13"/>
                                            </p:txEl>
                                          </p:spTgt>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dissolve">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23668" y="223227"/>
            <a:ext cx="6750478" cy="526749"/>
          </a:xfrm>
          <a:prstGeom prst="rect">
            <a:avLst/>
          </a:prstGeom>
        </p:spPr>
        <p:txBody>
          <a:bodyPr vert="horz" wrap="square" lIns="0" tIns="33975" rIns="0" bIns="0" rtlCol="0">
            <a:spAutoFit/>
          </a:bodyPr>
          <a:lstStyle/>
          <a:p>
            <a:pPr marL="25168">
              <a:spcBef>
                <a:spcPts val="268"/>
              </a:spcBef>
            </a:pPr>
            <a:r>
              <a:rPr lang="en-US" sz="3200" dirty="0">
                <a:latin typeface="+mj-lt"/>
                <a:cs typeface="Arial"/>
              </a:rPr>
              <a:t>Latent Subjective Content Descriptions</a:t>
            </a:r>
          </a:p>
        </p:txBody>
      </p:sp>
      <p:sp>
        <p:nvSpPr>
          <p:cNvPr id="3" name="Textfeld 2">
            <a:extLst>
              <a:ext uri="{FF2B5EF4-FFF2-40B4-BE49-F238E27FC236}">
                <a16:creationId xmlns:a16="http://schemas.microsoft.com/office/drawing/2014/main" id="{F3980DA3-23AF-5949-9C0F-DCB36745BBC4}"/>
              </a:ext>
            </a:extLst>
          </p:cNvPr>
          <p:cNvSpPr txBox="1"/>
          <p:nvPr/>
        </p:nvSpPr>
        <p:spPr>
          <a:xfrm>
            <a:off x="193048" y="1268066"/>
            <a:ext cx="8915456"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a:t>Subjective Content </a:t>
            </a:r>
            <a:r>
              <a:rPr lang="en-US" sz="2000" dirty="0" err="1"/>
              <a:t>Decriptions</a:t>
            </a:r>
            <a:r>
              <a:rPr lang="en-US" sz="2000" dirty="0"/>
              <a:t> (SCDs) </a:t>
            </a:r>
            <a:r>
              <a:rPr lang="en-US" sz="2000" dirty="0">
                <a:solidFill>
                  <a:srgbClr val="0B05FF"/>
                </a:solidFill>
              </a:rPr>
              <a:t>describe content for a specific purpose</a:t>
            </a:r>
          </a:p>
          <a:p>
            <a:pPr marL="285750" indent="-285750">
              <a:buFont typeface="Arial" panose="020B0604020202020204" pitchFamily="34" charset="0"/>
              <a:buChar char="•"/>
            </a:pPr>
            <a:r>
              <a:rPr lang="en-US" sz="2000" dirty="0"/>
              <a:t>An SCD may cover a (part of a) sentence, a paragraph, or a whole document</a:t>
            </a:r>
          </a:p>
          <a:p>
            <a:pPr marL="285750" indent="-285750">
              <a:buFont typeface="Arial" panose="020B0604020202020204" pitchFamily="34" charset="0"/>
              <a:buChar char="•"/>
            </a:pPr>
            <a:r>
              <a:rPr lang="en-US" sz="2000" dirty="0"/>
              <a:t>SCDs add a value for different tasks, e.g., document retrieval</a:t>
            </a:r>
          </a:p>
          <a:p>
            <a:pPr marL="285750" indent="-285750">
              <a:buFont typeface="Arial" panose="020B0604020202020204" pitchFamily="34" charset="0"/>
              <a:buChar char="•"/>
            </a:pPr>
            <a:r>
              <a:rPr lang="en-US" sz="2000" dirty="0"/>
              <a:t>Granularity of SCDs depends on the application</a:t>
            </a:r>
          </a:p>
          <a:p>
            <a:pPr marL="285750" indent="-285750">
              <a:buFont typeface="Arial" panose="020B0604020202020204" pitchFamily="34" charset="0"/>
              <a:buChar char="•"/>
            </a:pPr>
            <a:r>
              <a:rPr lang="en-US" sz="2000" dirty="0">
                <a:solidFill>
                  <a:srgbClr val="FF0000"/>
                </a:solidFill>
              </a:rPr>
              <a:t>Document contains SCDs from possibly multiple ontologies</a:t>
            </a:r>
          </a:p>
          <a:p>
            <a:pPr marL="285750" indent="-285750">
              <a:buFont typeface="Arial" panose="020B0604020202020204" pitchFamily="34" charset="0"/>
              <a:buChar char="•"/>
            </a:pPr>
            <a:r>
              <a:rPr lang="en-US" sz="2000" dirty="0">
                <a:solidFill>
                  <a:srgbClr val="FF0000"/>
                </a:solidFill>
              </a:rPr>
              <a:t>Must derive SCDs automatically</a:t>
            </a:r>
          </a:p>
          <a:p>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endParaRPr lang="en-US" sz="2000" dirty="0"/>
          </a:p>
        </p:txBody>
      </p:sp>
      <p:sp>
        <p:nvSpPr>
          <p:cNvPr id="28" name="object 5">
            <a:extLst>
              <a:ext uri="{FF2B5EF4-FFF2-40B4-BE49-F238E27FC236}">
                <a16:creationId xmlns:a16="http://schemas.microsoft.com/office/drawing/2014/main" id="{B270D399-A406-244F-B59F-75F1CDFB17FE}"/>
              </a:ext>
            </a:extLst>
          </p:cNvPr>
          <p:cNvSpPr/>
          <p:nvPr/>
        </p:nvSpPr>
        <p:spPr>
          <a:xfrm>
            <a:off x="4045069" y="3515374"/>
            <a:ext cx="4418062" cy="2494047"/>
          </a:xfrm>
          <a:custGeom>
            <a:avLst/>
            <a:gdLst/>
            <a:ahLst/>
            <a:cxnLst/>
            <a:rect l="l" t="t" r="r" b="b"/>
            <a:pathLst>
              <a:path w="2229485" h="1258570">
                <a:moveTo>
                  <a:pt x="0" y="629073"/>
                </a:moveTo>
                <a:lnTo>
                  <a:pt x="6540" y="560529"/>
                </a:lnTo>
                <a:lnTo>
                  <a:pt x="25707" y="494122"/>
                </a:lnTo>
                <a:lnTo>
                  <a:pt x="56822" y="430237"/>
                </a:lnTo>
                <a:lnTo>
                  <a:pt x="99204" y="369258"/>
                </a:lnTo>
                <a:lnTo>
                  <a:pt x="124408" y="339978"/>
                </a:lnTo>
                <a:lnTo>
                  <a:pt x="152174" y="311568"/>
                </a:lnTo>
                <a:lnTo>
                  <a:pt x="182416" y="284076"/>
                </a:lnTo>
                <a:lnTo>
                  <a:pt x="215051" y="257550"/>
                </a:lnTo>
                <a:lnTo>
                  <a:pt x="249992" y="232039"/>
                </a:lnTo>
                <a:lnTo>
                  <a:pt x="287155" y="207590"/>
                </a:lnTo>
                <a:lnTo>
                  <a:pt x="326455" y="184251"/>
                </a:lnTo>
                <a:lnTo>
                  <a:pt x="367808" y="162070"/>
                </a:lnTo>
                <a:lnTo>
                  <a:pt x="411126" y="141095"/>
                </a:lnTo>
                <a:lnTo>
                  <a:pt x="456327" y="121374"/>
                </a:lnTo>
                <a:lnTo>
                  <a:pt x="503325" y="102955"/>
                </a:lnTo>
                <a:lnTo>
                  <a:pt x="552035" y="85887"/>
                </a:lnTo>
                <a:lnTo>
                  <a:pt x="602371" y="70216"/>
                </a:lnTo>
                <a:lnTo>
                  <a:pt x="654250" y="55991"/>
                </a:lnTo>
                <a:lnTo>
                  <a:pt x="707586" y="43259"/>
                </a:lnTo>
                <a:lnTo>
                  <a:pt x="762293" y="32070"/>
                </a:lnTo>
                <a:lnTo>
                  <a:pt x="818288" y="22471"/>
                </a:lnTo>
                <a:lnTo>
                  <a:pt x="875484" y="14509"/>
                </a:lnTo>
                <a:lnTo>
                  <a:pt x="933798" y="8233"/>
                </a:lnTo>
                <a:lnTo>
                  <a:pt x="993143" y="3691"/>
                </a:lnTo>
                <a:lnTo>
                  <a:pt x="1053435" y="930"/>
                </a:lnTo>
                <a:lnTo>
                  <a:pt x="1114590" y="0"/>
                </a:lnTo>
                <a:lnTo>
                  <a:pt x="1175744" y="930"/>
                </a:lnTo>
                <a:lnTo>
                  <a:pt x="1236037" y="3691"/>
                </a:lnTo>
                <a:lnTo>
                  <a:pt x="1295382" y="8233"/>
                </a:lnTo>
                <a:lnTo>
                  <a:pt x="1353696" y="14509"/>
                </a:lnTo>
                <a:lnTo>
                  <a:pt x="1410892" y="22471"/>
                </a:lnTo>
                <a:lnTo>
                  <a:pt x="1466887" y="32070"/>
                </a:lnTo>
                <a:lnTo>
                  <a:pt x="1521594" y="43259"/>
                </a:lnTo>
                <a:lnTo>
                  <a:pt x="1574930" y="55991"/>
                </a:lnTo>
                <a:lnTo>
                  <a:pt x="1626809" y="70216"/>
                </a:lnTo>
                <a:lnTo>
                  <a:pt x="1677145" y="85887"/>
                </a:lnTo>
                <a:lnTo>
                  <a:pt x="1725855" y="102955"/>
                </a:lnTo>
                <a:lnTo>
                  <a:pt x="1772853" y="121374"/>
                </a:lnTo>
                <a:lnTo>
                  <a:pt x="1818054" y="141095"/>
                </a:lnTo>
                <a:lnTo>
                  <a:pt x="1861373" y="162070"/>
                </a:lnTo>
                <a:lnTo>
                  <a:pt x="1902725" y="184251"/>
                </a:lnTo>
                <a:lnTo>
                  <a:pt x="1942025" y="207590"/>
                </a:lnTo>
                <a:lnTo>
                  <a:pt x="1979188" y="232039"/>
                </a:lnTo>
                <a:lnTo>
                  <a:pt x="2014129" y="257550"/>
                </a:lnTo>
                <a:lnTo>
                  <a:pt x="2046764" y="284076"/>
                </a:lnTo>
                <a:lnTo>
                  <a:pt x="2077006" y="311568"/>
                </a:lnTo>
                <a:lnTo>
                  <a:pt x="2104772" y="339978"/>
                </a:lnTo>
                <a:lnTo>
                  <a:pt x="2129976" y="369258"/>
                </a:lnTo>
                <a:lnTo>
                  <a:pt x="2172358" y="430237"/>
                </a:lnTo>
                <a:lnTo>
                  <a:pt x="2203473" y="494122"/>
                </a:lnTo>
                <a:lnTo>
                  <a:pt x="2222640" y="560529"/>
                </a:lnTo>
                <a:lnTo>
                  <a:pt x="2229181" y="629073"/>
                </a:lnTo>
                <a:lnTo>
                  <a:pt x="2227531" y="663589"/>
                </a:lnTo>
                <a:lnTo>
                  <a:pt x="2214593" y="731112"/>
                </a:lnTo>
                <a:lnTo>
                  <a:pt x="2189366" y="796306"/>
                </a:lnTo>
                <a:lnTo>
                  <a:pt x="2152533" y="858786"/>
                </a:lnTo>
                <a:lnTo>
                  <a:pt x="2104772" y="918169"/>
                </a:lnTo>
                <a:lnTo>
                  <a:pt x="2077006" y="946579"/>
                </a:lnTo>
                <a:lnTo>
                  <a:pt x="2046764" y="974071"/>
                </a:lnTo>
                <a:lnTo>
                  <a:pt x="2014129" y="1000596"/>
                </a:lnTo>
                <a:lnTo>
                  <a:pt x="1979188" y="1026108"/>
                </a:lnTo>
                <a:lnTo>
                  <a:pt x="1942025" y="1050557"/>
                </a:lnTo>
                <a:lnTo>
                  <a:pt x="1902725" y="1073896"/>
                </a:lnTo>
                <a:lnTo>
                  <a:pt x="1861373" y="1096077"/>
                </a:lnTo>
                <a:lnTo>
                  <a:pt x="1818054" y="1117052"/>
                </a:lnTo>
                <a:lnTo>
                  <a:pt x="1772853" y="1136773"/>
                </a:lnTo>
                <a:lnTo>
                  <a:pt x="1725855" y="1155191"/>
                </a:lnTo>
                <a:lnTo>
                  <a:pt x="1677145" y="1172260"/>
                </a:lnTo>
                <a:lnTo>
                  <a:pt x="1626809" y="1187931"/>
                </a:lnTo>
                <a:lnTo>
                  <a:pt x="1574930" y="1202156"/>
                </a:lnTo>
                <a:lnTo>
                  <a:pt x="1521594" y="1214887"/>
                </a:lnTo>
                <a:lnTo>
                  <a:pt x="1466887" y="1226077"/>
                </a:lnTo>
                <a:lnTo>
                  <a:pt x="1410892" y="1235676"/>
                </a:lnTo>
                <a:lnTo>
                  <a:pt x="1353696" y="1243638"/>
                </a:lnTo>
                <a:lnTo>
                  <a:pt x="1295382" y="1249914"/>
                </a:lnTo>
                <a:lnTo>
                  <a:pt x="1236037" y="1254456"/>
                </a:lnTo>
                <a:lnTo>
                  <a:pt x="1175744" y="1257217"/>
                </a:lnTo>
                <a:lnTo>
                  <a:pt x="1114590" y="1258147"/>
                </a:lnTo>
                <a:lnTo>
                  <a:pt x="1053435" y="1257217"/>
                </a:lnTo>
                <a:lnTo>
                  <a:pt x="993143" y="1254456"/>
                </a:lnTo>
                <a:lnTo>
                  <a:pt x="933798" y="1249914"/>
                </a:lnTo>
                <a:lnTo>
                  <a:pt x="875484" y="1243638"/>
                </a:lnTo>
                <a:lnTo>
                  <a:pt x="818288" y="1235676"/>
                </a:lnTo>
                <a:lnTo>
                  <a:pt x="762293" y="1226077"/>
                </a:lnTo>
                <a:lnTo>
                  <a:pt x="707586" y="1214887"/>
                </a:lnTo>
                <a:lnTo>
                  <a:pt x="654250" y="1202156"/>
                </a:lnTo>
                <a:lnTo>
                  <a:pt x="602371" y="1187931"/>
                </a:lnTo>
                <a:lnTo>
                  <a:pt x="552035" y="1172260"/>
                </a:lnTo>
                <a:lnTo>
                  <a:pt x="503325" y="1155191"/>
                </a:lnTo>
                <a:lnTo>
                  <a:pt x="456327" y="1136773"/>
                </a:lnTo>
                <a:lnTo>
                  <a:pt x="411126" y="1117052"/>
                </a:lnTo>
                <a:lnTo>
                  <a:pt x="367808" y="1096077"/>
                </a:lnTo>
                <a:lnTo>
                  <a:pt x="326455" y="1073896"/>
                </a:lnTo>
                <a:lnTo>
                  <a:pt x="287155" y="1050557"/>
                </a:lnTo>
                <a:lnTo>
                  <a:pt x="249992" y="1026108"/>
                </a:lnTo>
                <a:lnTo>
                  <a:pt x="215051" y="1000596"/>
                </a:lnTo>
                <a:lnTo>
                  <a:pt x="182416" y="974071"/>
                </a:lnTo>
                <a:lnTo>
                  <a:pt x="152174" y="946579"/>
                </a:lnTo>
                <a:lnTo>
                  <a:pt x="124408" y="918169"/>
                </a:lnTo>
                <a:lnTo>
                  <a:pt x="99204" y="888889"/>
                </a:lnTo>
                <a:lnTo>
                  <a:pt x="56822" y="827909"/>
                </a:lnTo>
                <a:lnTo>
                  <a:pt x="25707" y="764024"/>
                </a:lnTo>
                <a:lnTo>
                  <a:pt x="6540" y="697618"/>
                </a:lnTo>
                <a:lnTo>
                  <a:pt x="0" y="629073"/>
                </a:lnTo>
                <a:close/>
              </a:path>
            </a:pathLst>
          </a:custGeom>
          <a:ln w="4073">
            <a:solidFill>
              <a:srgbClr val="8497B0"/>
            </a:solidFill>
          </a:ln>
        </p:spPr>
        <p:txBody>
          <a:bodyPr wrap="square" lIns="0" tIns="0" rIns="0" bIns="0" rtlCol="0"/>
          <a:lstStyle/>
          <a:p>
            <a:endParaRPr/>
          </a:p>
        </p:txBody>
      </p:sp>
      <p:grpSp>
        <p:nvGrpSpPr>
          <p:cNvPr id="29" name="Gruppieren 28">
            <a:extLst>
              <a:ext uri="{FF2B5EF4-FFF2-40B4-BE49-F238E27FC236}">
                <a16:creationId xmlns:a16="http://schemas.microsoft.com/office/drawing/2014/main" id="{79FF6CFF-510F-5543-B288-E84B658B594D}"/>
              </a:ext>
            </a:extLst>
          </p:cNvPr>
          <p:cNvGrpSpPr/>
          <p:nvPr/>
        </p:nvGrpSpPr>
        <p:grpSpPr>
          <a:xfrm>
            <a:off x="1547664" y="3515372"/>
            <a:ext cx="6915467" cy="2505916"/>
            <a:chOff x="1111813" y="1405439"/>
            <a:chExt cx="6915467" cy="2505916"/>
          </a:xfrm>
        </p:grpSpPr>
        <p:sp>
          <p:nvSpPr>
            <p:cNvPr id="30" name="object 4">
              <a:extLst>
                <a:ext uri="{FF2B5EF4-FFF2-40B4-BE49-F238E27FC236}">
                  <a16:creationId xmlns:a16="http://schemas.microsoft.com/office/drawing/2014/main" id="{B03C178F-20D9-E94A-BF1F-A055B59B15B3}"/>
                </a:ext>
              </a:extLst>
            </p:cNvPr>
            <p:cNvSpPr/>
            <p:nvPr/>
          </p:nvSpPr>
          <p:spPr>
            <a:xfrm>
              <a:off x="3609218" y="1405439"/>
              <a:ext cx="4418062" cy="2494047"/>
            </a:xfrm>
            <a:custGeom>
              <a:avLst/>
              <a:gdLst/>
              <a:ahLst/>
              <a:cxnLst/>
              <a:rect l="l" t="t" r="r" b="b"/>
              <a:pathLst>
                <a:path w="2229485" h="1258570">
                  <a:moveTo>
                    <a:pt x="1114590" y="0"/>
                  </a:moveTo>
                  <a:lnTo>
                    <a:pt x="1053436" y="930"/>
                  </a:lnTo>
                  <a:lnTo>
                    <a:pt x="993143" y="3691"/>
                  </a:lnTo>
                  <a:lnTo>
                    <a:pt x="933798" y="8233"/>
                  </a:lnTo>
                  <a:lnTo>
                    <a:pt x="875484" y="14509"/>
                  </a:lnTo>
                  <a:lnTo>
                    <a:pt x="818288" y="22471"/>
                  </a:lnTo>
                  <a:lnTo>
                    <a:pt x="762293" y="32070"/>
                  </a:lnTo>
                  <a:lnTo>
                    <a:pt x="707586" y="43259"/>
                  </a:lnTo>
                  <a:lnTo>
                    <a:pt x="654250" y="55991"/>
                  </a:lnTo>
                  <a:lnTo>
                    <a:pt x="602371" y="70216"/>
                  </a:lnTo>
                  <a:lnTo>
                    <a:pt x="552035" y="85886"/>
                  </a:lnTo>
                  <a:lnTo>
                    <a:pt x="503325" y="102955"/>
                  </a:lnTo>
                  <a:lnTo>
                    <a:pt x="456327" y="121374"/>
                  </a:lnTo>
                  <a:lnTo>
                    <a:pt x="411126" y="141095"/>
                  </a:lnTo>
                  <a:lnTo>
                    <a:pt x="367807" y="162070"/>
                  </a:lnTo>
                  <a:lnTo>
                    <a:pt x="326455" y="184251"/>
                  </a:lnTo>
                  <a:lnTo>
                    <a:pt x="287155" y="207590"/>
                  </a:lnTo>
                  <a:lnTo>
                    <a:pt x="249992" y="232039"/>
                  </a:lnTo>
                  <a:lnTo>
                    <a:pt x="215051" y="257550"/>
                  </a:lnTo>
                  <a:lnTo>
                    <a:pt x="182416" y="284076"/>
                  </a:lnTo>
                  <a:lnTo>
                    <a:pt x="152174" y="311568"/>
                  </a:lnTo>
                  <a:lnTo>
                    <a:pt x="124408" y="339978"/>
                  </a:lnTo>
                  <a:lnTo>
                    <a:pt x="99204" y="369258"/>
                  </a:lnTo>
                  <a:lnTo>
                    <a:pt x="56822" y="430237"/>
                  </a:lnTo>
                  <a:lnTo>
                    <a:pt x="25707" y="494122"/>
                  </a:lnTo>
                  <a:lnTo>
                    <a:pt x="6540" y="560529"/>
                  </a:lnTo>
                  <a:lnTo>
                    <a:pt x="0" y="629073"/>
                  </a:lnTo>
                  <a:lnTo>
                    <a:pt x="1649" y="663589"/>
                  </a:lnTo>
                  <a:lnTo>
                    <a:pt x="14588" y="731112"/>
                  </a:lnTo>
                  <a:lnTo>
                    <a:pt x="39814" y="796306"/>
                  </a:lnTo>
                  <a:lnTo>
                    <a:pt x="76647" y="858786"/>
                  </a:lnTo>
                  <a:lnTo>
                    <a:pt x="124408" y="918169"/>
                  </a:lnTo>
                  <a:lnTo>
                    <a:pt x="152174" y="946579"/>
                  </a:lnTo>
                  <a:lnTo>
                    <a:pt x="182416" y="974071"/>
                  </a:lnTo>
                  <a:lnTo>
                    <a:pt x="215051" y="1000596"/>
                  </a:lnTo>
                  <a:lnTo>
                    <a:pt x="249992" y="1026107"/>
                  </a:lnTo>
                  <a:lnTo>
                    <a:pt x="287155" y="1050557"/>
                  </a:lnTo>
                  <a:lnTo>
                    <a:pt x="326455" y="1073896"/>
                  </a:lnTo>
                  <a:lnTo>
                    <a:pt x="367807" y="1096077"/>
                  </a:lnTo>
                  <a:lnTo>
                    <a:pt x="411126" y="1117051"/>
                  </a:lnTo>
                  <a:lnTo>
                    <a:pt x="456327" y="1136772"/>
                  </a:lnTo>
                  <a:lnTo>
                    <a:pt x="503325" y="1155191"/>
                  </a:lnTo>
                  <a:lnTo>
                    <a:pt x="552035" y="1172260"/>
                  </a:lnTo>
                  <a:lnTo>
                    <a:pt x="602371" y="1187931"/>
                  </a:lnTo>
                  <a:lnTo>
                    <a:pt x="654250" y="1202156"/>
                  </a:lnTo>
                  <a:lnTo>
                    <a:pt x="707586" y="1214887"/>
                  </a:lnTo>
                  <a:lnTo>
                    <a:pt x="762293" y="1226077"/>
                  </a:lnTo>
                  <a:lnTo>
                    <a:pt x="818288" y="1235676"/>
                  </a:lnTo>
                  <a:lnTo>
                    <a:pt x="875484" y="1243638"/>
                  </a:lnTo>
                  <a:lnTo>
                    <a:pt x="933798" y="1249914"/>
                  </a:lnTo>
                  <a:lnTo>
                    <a:pt x="993143" y="1254456"/>
                  </a:lnTo>
                  <a:lnTo>
                    <a:pt x="1053436" y="1257216"/>
                  </a:lnTo>
                  <a:lnTo>
                    <a:pt x="1114590" y="1258147"/>
                  </a:lnTo>
                  <a:lnTo>
                    <a:pt x="1175744" y="1257216"/>
                  </a:lnTo>
                  <a:lnTo>
                    <a:pt x="1236037" y="1254456"/>
                  </a:lnTo>
                  <a:lnTo>
                    <a:pt x="1295382" y="1249914"/>
                  </a:lnTo>
                  <a:lnTo>
                    <a:pt x="1353696" y="1243638"/>
                  </a:lnTo>
                  <a:lnTo>
                    <a:pt x="1410892" y="1235676"/>
                  </a:lnTo>
                  <a:lnTo>
                    <a:pt x="1466887" y="1226077"/>
                  </a:lnTo>
                  <a:lnTo>
                    <a:pt x="1521594" y="1214887"/>
                  </a:lnTo>
                  <a:lnTo>
                    <a:pt x="1574930" y="1202156"/>
                  </a:lnTo>
                  <a:lnTo>
                    <a:pt x="1626808" y="1187931"/>
                  </a:lnTo>
                  <a:lnTo>
                    <a:pt x="1677145" y="1172260"/>
                  </a:lnTo>
                  <a:lnTo>
                    <a:pt x="1725855" y="1155191"/>
                  </a:lnTo>
                  <a:lnTo>
                    <a:pt x="1772853" y="1136772"/>
                  </a:lnTo>
                  <a:lnTo>
                    <a:pt x="1818053" y="1117051"/>
                  </a:lnTo>
                  <a:lnTo>
                    <a:pt x="1861372" y="1096077"/>
                  </a:lnTo>
                  <a:lnTo>
                    <a:pt x="1902724" y="1073896"/>
                  </a:lnTo>
                  <a:lnTo>
                    <a:pt x="1942025" y="1050557"/>
                  </a:lnTo>
                  <a:lnTo>
                    <a:pt x="1979188" y="1026107"/>
                  </a:lnTo>
                  <a:lnTo>
                    <a:pt x="2014129" y="1000596"/>
                  </a:lnTo>
                  <a:lnTo>
                    <a:pt x="2046764" y="974071"/>
                  </a:lnTo>
                  <a:lnTo>
                    <a:pt x="2077006" y="946579"/>
                  </a:lnTo>
                  <a:lnTo>
                    <a:pt x="2104772" y="918169"/>
                  </a:lnTo>
                  <a:lnTo>
                    <a:pt x="2129976" y="888889"/>
                  </a:lnTo>
                  <a:lnTo>
                    <a:pt x="2172358" y="827909"/>
                  </a:lnTo>
                  <a:lnTo>
                    <a:pt x="2203473" y="764024"/>
                  </a:lnTo>
                  <a:lnTo>
                    <a:pt x="2222640" y="697618"/>
                  </a:lnTo>
                  <a:lnTo>
                    <a:pt x="2229181" y="629073"/>
                  </a:lnTo>
                  <a:lnTo>
                    <a:pt x="2227531" y="594558"/>
                  </a:lnTo>
                  <a:lnTo>
                    <a:pt x="2214592" y="527034"/>
                  </a:lnTo>
                  <a:lnTo>
                    <a:pt x="2189366" y="461840"/>
                  </a:lnTo>
                  <a:lnTo>
                    <a:pt x="2152533" y="399360"/>
                  </a:lnTo>
                  <a:lnTo>
                    <a:pt x="2104772" y="339978"/>
                  </a:lnTo>
                  <a:lnTo>
                    <a:pt x="2077006" y="311568"/>
                  </a:lnTo>
                  <a:lnTo>
                    <a:pt x="2046764" y="284076"/>
                  </a:lnTo>
                  <a:lnTo>
                    <a:pt x="2014129" y="257550"/>
                  </a:lnTo>
                  <a:lnTo>
                    <a:pt x="1979188" y="232039"/>
                  </a:lnTo>
                  <a:lnTo>
                    <a:pt x="1942025" y="207590"/>
                  </a:lnTo>
                  <a:lnTo>
                    <a:pt x="1902724" y="184251"/>
                  </a:lnTo>
                  <a:lnTo>
                    <a:pt x="1861372" y="162070"/>
                  </a:lnTo>
                  <a:lnTo>
                    <a:pt x="1818053" y="141095"/>
                  </a:lnTo>
                  <a:lnTo>
                    <a:pt x="1772853" y="121374"/>
                  </a:lnTo>
                  <a:lnTo>
                    <a:pt x="1725855" y="102955"/>
                  </a:lnTo>
                  <a:lnTo>
                    <a:pt x="1677145" y="85886"/>
                  </a:lnTo>
                  <a:lnTo>
                    <a:pt x="1626808" y="70216"/>
                  </a:lnTo>
                  <a:lnTo>
                    <a:pt x="1574930" y="55991"/>
                  </a:lnTo>
                  <a:lnTo>
                    <a:pt x="1521594" y="43259"/>
                  </a:lnTo>
                  <a:lnTo>
                    <a:pt x="1466887" y="32070"/>
                  </a:lnTo>
                  <a:lnTo>
                    <a:pt x="1410892" y="22471"/>
                  </a:lnTo>
                  <a:lnTo>
                    <a:pt x="1353696" y="14509"/>
                  </a:lnTo>
                  <a:lnTo>
                    <a:pt x="1295382" y="8233"/>
                  </a:lnTo>
                  <a:lnTo>
                    <a:pt x="1236037" y="3691"/>
                  </a:lnTo>
                  <a:lnTo>
                    <a:pt x="1175744" y="930"/>
                  </a:lnTo>
                  <a:lnTo>
                    <a:pt x="1114590" y="0"/>
                  </a:lnTo>
                  <a:close/>
                </a:path>
              </a:pathLst>
            </a:custGeom>
            <a:solidFill>
              <a:srgbClr val="D6DCE5"/>
            </a:solidFill>
          </p:spPr>
          <p:txBody>
            <a:bodyPr wrap="square" lIns="0" tIns="0" rIns="0" bIns="0" rtlCol="0"/>
            <a:lstStyle/>
            <a:p>
              <a:endParaRPr/>
            </a:p>
          </p:txBody>
        </p:sp>
        <p:grpSp>
          <p:nvGrpSpPr>
            <p:cNvPr id="31" name="Gruppieren 30">
              <a:extLst>
                <a:ext uri="{FF2B5EF4-FFF2-40B4-BE49-F238E27FC236}">
                  <a16:creationId xmlns:a16="http://schemas.microsoft.com/office/drawing/2014/main" id="{BCC30262-52D6-DC4A-8690-2A6605633202}"/>
                </a:ext>
              </a:extLst>
            </p:cNvPr>
            <p:cNvGrpSpPr/>
            <p:nvPr/>
          </p:nvGrpSpPr>
          <p:grpSpPr>
            <a:xfrm>
              <a:off x="1111813" y="1770562"/>
              <a:ext cx="6509811" cy="2140793"/>
              <a:chOff x="1111813" y="1770562"/>
              <a:chExt cx="6509811" cy="2140793"/>
            </a:xfrm>
          </p:grpSpPr>
          <p:sp>
            <p:nvSpPr>
              <p:cNvPr id="32" name="object 6">
                <a:extLst>
                  <a:ext uri="{FF2B5EF4-FFF2-40B4-BE49-F238E27FC236}">
                    <a16:creationId xmlns:a16="http://schemas.microsoft.com/office/drawing/2014/main" id="{B8150C9E-42CA-114D-B9AF-D5FC7D585628}"/>
                  </a:ext>
                </a:extLst>
              </p:cNvPr>
              <p:cNvSpPr/>
              <p:nvPr/>
            </p:nvSpPr>
            <p:spPr>
              <a:xfrm>
                <a:off x="4094473" y="1956238"/>
                <a:ext cx="3527151" cy="1525119"/>
              </a:xfrm>
              <a:custGeom>
                <a:avLst/>
                <a:gdLst/>
                <a:ahLst/>
                <a:cxnLst/>
                <a:rect l="l" t="t" r="r" b="b"/>
                <a:pathLst>
                  <a:path w="1779904" h="769619">
                    <a:moveTo>
                      <a:pt x="1779560" y="0"/>
                    </a:moveTo>
                    <a:lnTo>
                      <a:pt x="0" y="0"/>
                    </a:lnTo>
                    <a:lnTo>
                      <a:pt x="0" y="727600"/>
                    </a:lnTo>
                    <a:lnTo>
                      <a:pt x="65092" y="737054"/>
                    </a:lnTo>
                    <a:lnTo>
                      <a:pt x="127016" y="745166"/>
                    </a:lnTo>
                    <a:lnTo>
                      <a:pt x="185936" y="751992"/>
                    </a:lnTo>
                    <a:lnTo>
                      <a:pt x="242020" y="757590"/>
                    </a:lnTo>
                    <a:lnTo>
                      <a:pt x="295434" y="762018"/>
                    </a:lnTo>
                    <a:lnTo>
                      <a:pt x="346346" y="765332"/>
                    </a:lnTo>
                    <a:lnTo>
                      <a:pt x="394923" y="767590"/>
                    </a:lnTo>
                    <a:lnTo>
                      <a:pt x="441330" y="768849"/>
                    </a:lnTo>
                    <a:lnTo>
                      <a:pt x="485736" y="769167"/>
                    </a:lnTo>
                    <a:lnTo>
                      <a:pt x="528306" y="768601"/>
                    </a:lnTo>
                    <a:lnTo>
                      <a:pt x="569209" y="767208"/>
                    </a:lnTo>
                    <a:lnTo>
                      <a:pt x="608609" y="765046"/>
                    </a:lnTo>
                    <a:lnTo>
                      <a:pt x="646675" y="762171"/>
                    </a:lnTo>
                    <a:lnTo>
                      <a:pt x="719470" y="754515"/>
                    </a:lnTo>
                    <a:lnTo>
                      <a:pt x="788929" y="744698"/>
                    </a:lnTo>
                    <a:lnTo>
                      <a:pt x="856385" y="733178"/>
                    </a:lnTo>
                    <a:lnTo>
                      <a:pt x="1095986" y="686075"/>
                    </a:lnTo>
                    <a:lnTo>
                      <a:pt x="1170950" y="672570"/>
                    </a:lnTo>
                    <a:lnTo>
                      <a:pt x="1210351" y="666096"/>
                    </a:lnTo>
                    <a:lnTo>
                      <a:pt x="1251253" y="659884"/>
                    </a:lnTo>
                    <a:lnTo>
                      <a:pt x="1293823" y="653992"/>
                    </a:lnTo>
                    <a:lnTo>
                      <a:pt x="1338229" y="648477"/>
                    </a:lnTo>
                    <a:lnTo>
                      <a:pt x="1384637" y="643396"/>
                    </a:lnTo>
                    <a:lnTo>
                      <a:pt x="1433213" y="638807"/>
                    </a:lnTo>
                    <a:lnTo>
                      <a:pt x="1484125" y="634766"/>
                    </a:lnTo>
                    <a:lnTo>
                      <a:pt x="1537540" y="631331"/>
                    </a:lnTo>
                    <a:lnTo>
                      <a:pt x="1593624" y="628560"/>
                    </a:lnTo>
                    <a:lnTo>
                      <a:pt x="1652544" y="626510"/>
                    </a:lnTo>
                    <a:lnTo>
                      <a:pt x="1714467" y="625238"/>
                    </a:lnTo>
                    <a:lnTo>
                      <a:pt x="1779560" y="624801"/>
                    </a:lnTo>
                    <a:lnTo>
                      <a:pt x="1779560" y="0"/>
                    </a:lnTo>
                    <a:close/>
                  </a:path>
                </a:pathLst>
              </a:custGeom>
              <a:solidFill>
                <a:srgbClr val="8497B0"/>
              </a:solidFill>
            </p:spPr>
            <p:txBody>
              <a:bodyPr wrap="square" lIns="0" tIns="0" rIns="0" bIns="0" rtlCol="0"/>
              <a:lstStyle/>
              <a:p>
                <a:endParaRPr/>
              </a:p>
            </p:txBody>
          </p:sp>
          <p:sp>
            <p:nvSpPr>
              <p:cNvPr id="33" name="object 7">
                <a:extLst>
                  <a:ext uri="{FF2B5EF4-FFF2-40B4-BE49-F238E27FC236}">
                    <a16:creationId xmlns:a16="http://schemas.microsoft.com/office/drawing/2014/main" id="{EA95EB1A-1F3B-0847-9971-F0E01C53A953}"/>
                  </a:ext>
                </a:extLst>
              </p:cNvPr>
              <p:cNvSpPr/>
              <p:nvPr/>
            </p:nvSpPr>
            <p:spPr>
              <a:xfrm>
                <a:off x="4094473" y="1956238"/>
                <a:ext cx="3527151" cy="1525119"/>
              </a:xfrm>
              <a:custGeom>
                <a:avLst/>
                <a:gdLst/>
                <a:ahLst/>
                <a:cxnLst/>
                <a:rect l="l" t="t" r="r" b="b"/>
                <a:pathLst>
                  <a:path w="1779904" h="769619">
                    <a:moveTo>
                      <a:pt x="0" y="0"/>
                    </a:moveTo>
                    <a:lnTo>
                      <a:pt x="1779560" y="0"/>
                    </a:lnTo>
                    <a:lnTo>
                      <a:pt x="1779560" y="624801"/>
                    </a:lnTo>
                    <a:lnTo>
                      <a:pt x="1714467" y="625238"/>
                    </a:lnTo>
                    <a:lnTo>
                      <a:pt x="1652544" y="626510"/>
                    </a:lnTo>
                    <a:lnTo>
                      <a:pt x="1593623" y="628560"/>
                    </a:lnTo>
                    <a:lnTo>
                      <a:pt x="1537540" y="631331"/>
                    </a:lnTo>
                    <a:lnTo>
                      <a:pt x="1484125" y="634766"/>
                    </a:lnTo>
                    <a:lnTo>
                      <a:pt x="1433213" y="638806"/>
                    </a:lnTo>
                    <a:lnTo>
                      <a:pt x="1384636" y="643396"/>
                    </a:lnTo>
                    <a:lnTo>
                      <a:pt x="1338229" y="648477"/>
                    </a:lnTo>
                    <a:lnTo>
                      <a:pt x="1293823" y="653992"/>
                    </a:lnTo>
                    <a:lnTo>
                      <a:pt x="1251253" y="659884"/>
                    </a:lnTo>
                    <a:lnTo>
                      <a:pt x="1210351" y="666096"/>
                    </a:lnTo>
                    <a:lnTo>
                      <a:pt x="1170950" y="672570"/>
                    </a:lnTo>
                    <a:lnTo>
                      <a:pt x="1132884" y="679249"/>
                    </a:lnTo>
                    <a:lnTo>
                      <a:pt x="1060089" y="692992"/>
                    </a:lnTo>
                    <a:lnTo>
                      <a:pt x="990631" y="706867"/>
                    </a:lnTo>
                    <a:lnTo>
                      <a:pt x="956736" y="713710"/>
                    </a:lnTo>
                    <a:lnTo>
                      <a:pt x="923174" y="720415"/>
                    </a:lnTo>
                    <a:lnTo>
                      <a:pt x="856385" y="733178"/>
                    </a:lnTo>
                    <a:lnTo>
                      <a:pt x="788929" y="744698"/>
                    </a:lnTo>
                    <a:lnTo>
                      <a:pt x="719470" y="754515"/>
                    </a:lnTo>
                    <a:lnTo>
                      <a:pt x="646675" y="762171"/>
                    </a:lnTo>
                    <a:lnTo>
                      <a:pt x="608609" y="765046"/>
                    </a:lnTo>
                    <a:lnTo>
                      <a:pt x="569209" y="767208"/>
                    </a:lnTo>
                    <a:lnTo>
                      <a:pt x="528307" y="768601"/>
                    </a:lnTo>
                    <a:lnTo>
                      <a:pt x="485736" y="769167"/>
                    </a:lnTo>
                    <a:lnTo>
                      <a:pt x="441330" y="768849"/>
                    </a:lnTo>
                    <a:lnTo>
                      <a:pt x="394923" y="767590"/>
                    </a:lnTo>
                    <a:lnTo>
                      <a:pt x="346346" y="765332"/>
                    </a:lnTo>
                    <a:lnTo>
                      <a:pt x="295434" y="762018"/>
                    </a:lnTo>
                    <a:lnTo>
                      <a:pt x="242020" y="757590"/>
                    </a:lnTo>
                    <a:lnTo>
                      <a:pt x="185936" y="751992"/>
                    </a:lnTo>
                    <a:lnTo>
                      <a:pt x="127016" y="745166"/>
                    </a:lnTo>
                    <a:lnTo>
                      <a:pt x="65092" y="737054"/>
                    </a:lnTo>
                    <a:lnTo>
                      <a:pt x="0" y="727600"/>
                    </a:lnTo>
                    <a:lnTo>
                      <a:pt x="0" y="0"/>
                    </a:lnTo>
                    <a:close/>
                  </a:path>
                </a:pathLst>
              </a:custGeom>
              <a:ln w="4073">
                <a:solidFill>
                  <a:srgbClr val="2F528F"/>
                </a:solidFill>
              </a:ln>
            </p:spPr>
            <p:txBody>
              <a:bodyPr wrap="square" lIns="0" tIns="0" rIns="0" bIns="0" rtlCol="0"/>
              <a:lstStyle/>
              <a:p>
                <a:endParaRPr/>
              </a:p>
            </p:txBody>
          </p:sp>
          <p:sp>
            <p:nvSpPr>
              <p:cNvPr id="34" name="object 8">
                <a:extLst>
                  <a:ext uri="{FF2B5EF4-FFF2-40B4-BE49-F238E27FC236}">
                    <a16:creationId xmlns:a16="http://schemas.microsoft.com/office/drawing/2014/main" id="{41B978FA-E73E-624C-8568-EBB21CB48BC7}"/>
                  </a:ext>
                </a:extLst>
              </p:cNvPr>
              <p:cNvSpPr txBox="1"/>
              <p:nvPr/>
            </p:nvSpPr>
            <p:spPr>
              <a:xfrm>
                <a:off x="4160322" y="2028389"/>
                <a:ext cx="1696254" cy="199504"/>
              </a:xfrm>
              <a:prstGeom prst="rect">
                <a:avLst/>
              </a:prstGeom>
            </p:spPr>
            <p:txBody>
              <a:bodyPr vert="horz" wrap="square" lIns="0" tIns="31459" rIns="0" bIns="0" rtlCol="0">
                <a:spAutoFit/>
              </a:bodyPr>
              <a:lstStyle/>
              <a:p>
                <a:pPr marL="25168">
                  <a:spcBef>
                    <a:spcPts val="248"/>
                  </a:spcBef>
                </a:pPr>
                <a:r>
                  <a:rPr sz="1090" i="1" spc="-40" dirty="0">
                    <a:latin typeface="Arial"/>
                    <a:cs typeface="Arial"/>
                  </a:rPr>
                  <a:t>Lorem </a:t>
                </a:r>
                <a:r>
                  <a:rPr sz="1090" i="1" spc="-30" dirty="0">
                    <a:latin typeface="Arial"/>
                    <a:cs typeface="Arial"/>
                  </a:rPr>
                  <a:t>ipsum </a:t>
                </a:r>
                <a:r>
                  <a:rPr sz="1090" i="1" spc="-10" dirty="0">
                    <a:latin typeface="Arial"/>
                    <a:cs typeface="Arial"/>
                  </a:rPr>
                  <a:t>dolor sit</a:t>
                </a:r>
                <a:r>
                  <a:rPr sz="1090" i="1" spc="-226" dirty="0">
                    <a:latin typeface="Arial"/>
                    <a:cs typeface="Arial"/>
                  </a:rPr>
                  <a:t> </a:t>
                </a:r>
                <a:r>
                  <a:rPr sz="1090" i="1" spc="-10" dirty="0">
                    <a:latin typeface="Arial"/>
                    <a:cs typeface="Arial"/>
                  </a:rPr>
                  <a:t>amet,</a:t>
                </a:r>
                <a:endParaRPr sz="1090">
                  <a:latin typeface="Arial"/>
                  <a:cs typeface="Arial"/>
                </a:endParaRPr>
              </a:p>
            </p:txBody>
          </p:sp>
          <p:sp>
            <p:nvSpPr>
              <p:cNvPr id="35" name="object 9">
                <a:extLst>
                  <a:ext uri="{FF2B5EF4-FFF2-40B4-BE49-F238E27FC236}">
                    <a16:creationId xmlns:a16="http://schemas.microsoft.com/office/drawing/2014/main" id="{17951AB0-981A-064C-A397-4BDFD1867726}"/>
                  </a:ext>
                </a:extLst>
              </p:cNvPr>
              <p:cNvSpPr txBox="1"/>
              <p:nvPr/>
            </p:nvSpPr>
            <p:spPr>
              <a:xfrm>
                <a:off x="4160322" y="2198871"/>
                <a:ext cx="1845995" cy="364515"/>
              </a:xfrm>
              <a:prstGeom prst="rect">
                <a:avLst/>
              </a:prstGeom>
            </p:spPr>
            <p:txBody>
              <a:bodyPr vert="horz" wrap="square" lIns="0" tIns="21392" rIns="0" bIns="0" rtlCol="0">
                <a:spAutoFit/>
              </a:bodyPr>
              <a:lstStyle/>
              <a:p>
                <a:pPr marL="25168" marR="10067">
                  <a:lnSpc>
                    <a:spcPct val="106100"/>
                  </a:lnSpc>
                  <a:spcBef>
                    <a:spcPts val="168"/>
                  </a:spcBef>
                </a:pPr>
                <a:r>
                  <a:rPr sz="1090" i="1" spc="-30" dirty="0">
                    <a:latin typeface="Arial"/>
                    <a:cs typeface="Arial"/>
                  </a:rPr>
                  <a:t>consectetur adipiscing </a:t>
                </a:r>
                <a:r>
                  <a:rPr sz="1090" i="1" dirty="0">
                    <a:latin typeface="Arial"/>
                    <a:cs typeface="Arial"/>
                  </a:rPr>
                  <a:t>elit,</a:t>
                </a:r>
                <a:r>
                  <a:rPr sz="1090" i="1" spc="-159" dirty="0">
                    <a:latin typeface="Arial"/>
                    <a:cs typeface="Arial"/>
                  </a:rPr>
                  <a:t> </a:t>
                </a:r>
                <a:r>
                  <a:rPr sz="1090" i="1" spc="-69" dirty="0">
                    <a:latin typeface="Arial"/>
                    <a:cs typeface="Arial"/>
                  </a:rPr>
                  <a:t>sed  </a:t>
                </a:r>
                <a:r>
                  <a:rPr sz="1090" i="1" spc="-30" dirty="0">
                    <a:latin typeface="Arial"/>
                    <a:cs typeface="Arial"/>
                  </a:rPr>
                  <a:t>do eiusmod </a:t>
                </a:r>
                <a:r>
                  <a:rPr sz="1090" i="1" spc="-10" dirty="0">
                    <a:latin typeface="Arial"/>
                    <a:cs typeface="Arial"/>
                  </a:rPr>
                  <a:t>tempor</a:t>
                </a:r>
                <a:r>
                  <a:rPr sz="1090" i="1" spc="-129" dirty="0">
                    <a:latin typeface="Arial"/>
                    <a:cs typeface="Arial"/>
                  </a:rPr>
                  <a:t> </a:t>
                </a:r>
                <a:r>
                  <a:rPr sz="1090" i="1" spc="-20" dirty="0">
                    <a:latin typeface="Arial"/>
                    <a:cs typeface="Arial"/>
                  </a:rPr>
                  <a:t>incididunt</a:t>
                </a:r>
                <a:endParaRPr sz="1090">
                  <a:latin typeface="Arial"/>
                  <a:cs typeface="Arial"/>
                </a:endParaRPr>
              </a:p>
            </p:txBody>
          </p:sp>
          <p:sp>
            <p:nvSpPr>
              <p:cNvPr id="36" name="object 10">
                <a:extLst>
                  <a:ext uri="{FF2B5EF4-FFF2-40B4-BE49-F238E27FC236}">
                    <a16:creationId xmlns:a16="http://schemas.microsoft.com/office/drawing/2014/main" id="{18163DF3-643C-3B43-A723-FA9D3877B59B}"/>
                  </a:ext>
                </a:extLst>
              </p:cNvPr>
              <p:cNvSpPr txBox="1"/>
              <p:nvPr/>
            </p:nvSpPr>
            <p:spPr>
              <a:xfrm>
                <a:off x="4160322" y="2553396"/>
                <a:ext cx="1867389" cy="362020"/>
              </a:xfrm>
              <a:prstGeom prst="rect">
                <a:avLst/>
              </a:prstGeom>
            </p:spPr>
            <p:txBody>
              <a:bodyPr vert="horz" wrap="square" lIns="0" tIns="27684" rIns="0" bIns="0" rtlCol="0">
                <a:spAutoFit/>
              </a:bodyPr>
              <a:lstStyle/>
              <a:p>
                <a:pPr marL="25168" marR="10067">
                  <a:lnSpc>
                    <a:spcPct val="102600"/>
                  </a:lnSpc>
                  <a:spcBef>
                    <a:spcPts val="218"/>
                  </a:spcBef>
                </a:pPr>
                <a:r>
                  <a:rPr sz="1090" i="1" spc="20" dirty="0">
                    <a:latin typeface="Arial"/>
                    <a:cs typeface="Arial"/>
                  </a:rPr>
                  <a:t>ut </a:t>
                </a:r>
                <a:r>
                  <a:rPr sz="1090" i="1" spc="-20" dirty="0">
                    <a:latin typeface="Arial"/>
                    <a:cs typeface="Arial"/>
                  </a:rPr>
                  <a:t>labore </a:t>
                </a:r>
                <a:r>
                  <a:rPr sz="1090" i="1" dirty="0">
                    <a:latin typeface="Arial"/>
                    <a:cs typeface="Arial"/>
                  </a:rPr>
                  <a:t>et </a:t>
                </a:r>
                <a:r>
                  <a:rPr sz="1090" i="1" spc="-20" dirty="0">
                    <a:latin typeface="Arial"/>
                    <a:cs typeface="Arial"/>
                  </a:rPr>
                  <a:t>dolore </a:t>
                </a:r>
                <a:r>
                  <a:rPr sz="1090" i="1" spc="-30" dirty="0">
                    <a:latin typeface="Arial"/>
                    <a:cs typeface="Arial"/>
                  </a:rPr>
                  <a:t>magna  </a:t>
                </a:r>
                <a:r>
                  <a:rPr sz="1090" i="1" spc="-20" dirty="0">
                    <a:latin typeface="Arial"/>
                    <a:cs typeface="Arial"/>
                  </a:rPr>
                  <a:t>aliqua. Dolor </a:t>
                </a:r>
                <a:r>
                  <a:rPr sz="1090" i="1" spc="-69" dirty="0">
                    <a:latin typeface="Arial"/>
                    <a:cs typeface="Arial"/>
                  </a:rPr>
                  <a:t>sed </a:t>
                </a:r>
                <a:r>
                  <a:rPr sz="1090" i="1" spc="-20" dirty="0">
                    <a:latin typeface="Arial"/>
                    <a:cs typeface="Arial"/>
                  </a:rPr>
                  <a:t>viverra</a:t>
                </a:r>
                <a:r>
                  <a:rPr sz="1090" i="1" spc="-149" dirty="0">
                    <a:latin typeface="Arial"/>
                    <a:cs typeface="Arial"/>
                  </a:rPr>
                  <a:t> </a:t>
                </a:r>
                <a:r>
                  <a:rPr sz="1090" i="1" spc="-40" dirty="0">
                    <a:latin typeface="Arial"/>
                    <a:cs typeface="Arial"/>
                  </a:rPr>
                  <a:t>ipsum</a:t>
                </a:r>
                <a:endParaRPr sz="1090">
                  <a:latin typeface="Arial"/>
                  <a:cs typeface="Arial"/>
                </a:endParaRPr>
              </a:p>
            </p:txBody>
          </p:sp>
          <p:sp>
            <p:nvSpPr>
              <p:cNvPr id="37" name="object 11">
                <a:extLst>
                  <a:ext uri="{FF2B5EF4-FFF2-40B4-BE49-F238E27FC236}">
                    <a16:creationId xmlns:a16="http://schemas.microsoft.com/office/drawing/2014/main" id="{B1F6A3DA-6DA2-6B46-8D6C-C2529FF60932}"/>
                  </a:ext>
                </a:extLst>
              </p:cNvPr>
              <p:cNvSpPr txBox="1"/>
              <p:nvPr/>
            </p:nvSpPr>
            <p:spPr>
              <a:xfrm>
                <a:off x="4160322" y="2900171"/>
                <a:ext cx="1907657" cy="553996"/>
              </a:xfrm>
              <a:prstGeom prst="rect">
                <a:avLst/>
              </a:prstGeom>
            </p:spPr>
            <p:txBody>
              <a:bodyPr vert="horz" wrap="square" lIns="0" tIns="27684" rIns="0" bIns="0" rtlCol="0">
                <a:spAutoFit/>
              </a:bodyPr>
              <a:lstStyle/>
              <a:p>
                <a:pPr marL="25168" marR="10067">
                  <a:lnSpc>
                    <a:spcPct val="102600"/>
                  </a:lnSpc>
                  <a:spcBef>
                    <a:spcPts val="218"/>
                  </a:spcBef>
                </a:pPr>
                <a:r>
                  <a:rPr sz="1090" i="1" spc="-40" dirty="0">
                    <a:latin typeface="Arial"/>
                    <a:cs typeface="Arial"/>
                  </a:rPr>
                  <a:t>nunc </a:t>
                </a:r>
                <a:r>
                  <a:rPr sz="1090" i="1" spc="-10" dirty="0">
                    <a:latin typeface="Arial"/>
                    <a:cs typeface="Arial"/>
                  </a:rPr>
                  <a:t>aliquet </a:t>
                </a:r>
                <a:r>
                  <a:rPr sz="1090" i="1" spc="-30" dirty="0">
                    <a:latin typeface="Arial"/>
                    <a:cs typeface="Arial"/>
                  </a:rPr>
                  <a:t>bibendum </a:t>
                </a:r>
                <a:r>
                  <a:rPr sz="1090" i="1" spc="-20" dirty="0">
                    <a:latin typeface="Arial"/>
                    <a:cs typeface="Arial"/>
                  </a:rPr>
                  <a:t>enim. </a:t>
                </a:r>
                <a:r>
                  <a:rPr sz="1090" i="1" spc="-30" dirty="0">
                    <a:latin typeface="Arial"/>
                    <a:cs typeface="Arial"/>
                  </a:rPr>
                  <a:t>In  </a:t>
                </a:r>
                <a:r>
                  <a:rPr sz="1090" i="1" spc="-59" dirty="0">
                    <a:latin typeface="Arial"/>
                    <a:cs typeface="Arial"/>
                  </a:rPr>
                  <a:t>massa </a:t>
                </a:r>
                <a:r>
                  <a:rPr sz="1090" i="1" spc="-10" dirty="0">
                    <a:latin typeface="Arial"/>
                    <a:cs typeface="Arial"/>
                  </a:rPr>
                  <a:t>tempor </a:t>
                </a:r>
                <a:r>
                  <a:rPr sz="1090" i="1" spc="-59" dirty="0">
                    <a:latin typeface="Arial"/>
                    <a:cs typeface="Arial"/>
                  </a:rPr>
                  <a:t>nec</a:t>
                </a:r>
                <a:r>
                  <a:rPr sz="1090" i="1" spc="-89" dirty="0">
                    <a:latin typeface="Arial"/>
                    <a:cs typeface="Arial"/>
                  </a:rPr>
                  <a:t> </a:t>
                </a:r>
                <a:r>
                  <a:rPr sz="1090" i="1" spc="-10" dirty="0">
                    <a:latin typeface="Arial"/>
                    <a:cs typeface="Arial"/>
                  </a:rPr>
                  <a:t>feugiat.</a:t>
                </a:r>
                <a:endParaRPr sz="1090" dirty="0">
                  <a:latin typeface="Arial"/>
                  <a:cs typeface="Arial"/>
                </a:endParaRPr>
              </a:p>
              <a:p>
                <a:pPr marL="25168">
                  <a:spcBef>
                    <a:spcPts val="79"/>
                  </a:spcBef>
                </a:pPr>
                <a:r>
                  <a:rPr sz="1090" i="1" spc="-50" dirty="0">
                    <a:latin typeface="Arial"/>
                    <a:cs typeface="Arial"/>
                  </a:rPr>
                  <a:t>Nunc </a:t>
                </a:r>
                <a:r>
                  <a:rPr sz="1090" i="1" spc="-10" dirty="0">
                    <a:latin typeface="Arial"/>
                    <a:cs typeface="Arial"/>
                  </a:rPr>
                  <a:t>aliquet</a:t>
                </a:r>
                <a:r>
                  <a:rPr sz="1090" i="1" spc="-69" dirty="0">
                    <a:latin typeface="Arial"/>
                    <a:cs typeface="Arial"/>
                  </a:rPr>
                  <a:t> </a:t>
                </a:r>
                <a:r>
                  <a:rPr sz="1090" i="1" spc="-30" dirty="0">
                    <a:latin typeface="Arial"/>
                    <a:cs typeface="Arial"/>
                  </a:rPr>
                  <a:t>bibend</a:t>
                </a:r>
                <a:endParaRPr sz="1090" dirty="0">
                  <a:latin typeface="Arial"/>
                  <a:cs typeface="Arial"/>
                </a:endParaRPr>
              </a:p>
            </p:txBody>
          </p:sp>
          <p:sp>
            <p:nvSpPr>
              <p:cNvPr id="38" name="object 12">
                <a:extLst>
                  <a:ext uri="{FF2B5EF4-FFF2-40B4-BE49-F238E27FC236}">
                    <a16:creationId xmlns:a16="http://schemas.microsoft.com/office/drawing/2014/main" id="{9D2C68FC-FB45-C14B-9BD1-CCE85EDB8894}"/>
                  </a:ext>
                </a:extLst>
              </p:cNvPr>
              <p:cNvSpPr/>
              <p:nvPr/>
            </p:nvSpPr>
            <p:spPr>
              <a:xfrm>
                <a:off x="4160206" y="2063242"/>
                <a:ext cx="1724189" cy="160795"/>
              </a:xfrm>
              <a:prstGeom prst="rect">
                <a:avLst/>
              </a:prstGeom>
              <a:blipFill>
                <a:blip r:embed="rId3" cstate="print"/>
                <a:stretch>
                  <a:fillRect/>
                </a:stretch>
              </a:blipFill>
            </p:spPr>
            <p:txBody>
              <a:bodyPr wrap="square" lIns="0" tIns="0" rIns="0" bIns="0" rtlCol="0"/>
              <a:lstStyle/>
              <a:p>
                <a:endParaRPr/>
              </a:p>
            </p:txBody>
          </p:sp>
          <p:sp>
            <p:nvSpPr>
              <p:cNvPr id="39" name="object 13">
                <a:extLst>
                  <a:ext uri="{FF2B5EF4-FFF2-40B4-BE49-F238E27FC236}">
                    <a16:creationId xmlns:a16="http://schemas.microsoft.com/office/drawing/2014/main" id="{899CB8D2-3DC1-D74D-93F7-9552CAFCE1B9}"/>
                  </a:ext>
                </a:extLst>
              </p:cNvPr>
              <p:cNvSpPr/>
              <p:nvPr/>
            </p:nvSpPr>
            <p:spPr>
              <a:xfrm>
                <a:off x="4160349" y="2063783"/>
                <a:ext cx="1722679" cy="161069"/>
              </a:xfrm>
              <a:custGeom>
                <a:avLst/>
                <a:gdLst/>
                <a:ahLst/>
                <a:cxnLst/>
                <a:rect l="l" t="t" r="r" b="b"/>
                <a:pathLst>
                  <a:path w="869314" h="81280">
                    <a:moveTo>
                      <a:pt x="0" y="0"/>
                    </a:moveTo>
                    <a:lnTo>
                      <a:pt x="869220" y="0"/>
                    </a:lnTo>
                    <a:lnTo>
                      <a:pt x="869220" y="80826"/>
                    </a:lnTo>
                    <a:lnTo>
                      <a:pt x="0" y="80826"/>
                    </a:lnTo>
                    <a:lnTo>
                      <a:pt x="0" y="0"/>
                    </a:lnTo>
                    <a:close/>
                  </a:path>
                </a:pathLst>
              </a:custGeom>
              <a:ln w="4073">
                <a:solidFill>
                  <a:srgbClr val="2F528F"/>
                </a:solidFill>
              </a:ln>
            </p:spPr>
            <p:txBody>
              <a:bodyPr wrap="square" lIns="0" tIns="0" rIns="0" bIns="0" rtlCol="0"/>
              <a:lstStyle/>
              <a:p>
                <a:endParaRPr/>
              </a:p>
            </p:txBody>
          </p:sp>
          <p:sp>
            <p:nvSpPr>
              <p:cNvPr id="40" name="object 14">
                <a:extLst>
                  <a:ext uri="{FF2B5EF4-FFF2-40B4-BE49-F238E27FC236}">
                    <a16:creationId xmlns:a16="http://schemas.microsoft.com/office/drawing/2014/main" id="{3A1FF560-38C0-4F41-A729-BDB174F148A3}"/>
                  </a:ext>
                </a:extLst>
              </p:cNvPr>
              <p:cNvSpPr/>
              <p:nvPr/>
            </p:nvSpPr>
            <p:spPr>
              <a:xfrm>
                <a:off x="4336497" y="2417768"/>
                <a:ext cx="1646699" cy="162731"/>
              </a:xfrm>
              <a:prstGeom prst="rect">
                <a:avLst/>
              </a:prstGeom>
              <a:blipFill>
                <a:blip r:embed="rId4" cstate="print"/>
                <a:stretch>
                  <a:fillRect/>
                </a:stretch>
              </a:blipFill>
            </p:spPr>
            <p:txBody>
              <a:bodyPr wrap="square" lIns="0" tIns="0" rIns="0" bIns="0" rtlCol="0"/>
              <a:lstStyle/>
              <a:p>
                <a:endParaRPr/>
              </a:p>
            </p:txBody>
          </p:sp>
          <p:sp>
            <p:nvSpPr>
              <p:cNvPr id="41" name="object 15">
                <a:extLst>
                  <a:ext uri="{FF2B5EF4-FFF2-40B4-BE49-F238E27FC236}">
                    <a16:creationId xmlns:a16="http://schemas.microsoft.com/office/drawing/2014/main" id="{DEB68AD5-E2D3-6749-B374-73D2A4420DFF}"/>
                  </a:ext>
                </a:extLst>
              </p:cNvPr>
              <p:cNvSpPr/>
              <p:nvPr/>
            </p:nvSpPr>
            <p:spPr>
              <a:xfrm>
                <a:off x="4336659" y="2419624"/>
                <a:ext cx="1645920" cy="161069"/>
              </a:xfrm>
              <a:custGeom>
                <a:avLst/>
                <a:gdLst/>
                <a:ahLst/>
                <a:cxnLst/>
                <a:rect l="l" t="t" r="r" b="b"/>
                <a:pathLst>
                  <a:path w="830580" h="81280">
                    <a:moveTo>
                      <a:pt x="0" y="0"/>
                    </a:moveTo>
                    <a:lnTo>
                      <a:pt x="830030" y="0"/>
                    </a:lnTo>
                    <a:lnTo>
                      <a:pt x="830030" y="80826"/>
                    </a:lnTo>
                    <a:lnTo>
                      <a:pt x="0" y="80826"/>
                    </a:lnTo>
                    <a:lnTo>
                      <a:pt x="0" y="0"/>
                    </a:lnTo>
                    <a:close/>
                  </a:path>
                </a:pathLst>
              </a:custGeom>
              <a:ln w="4073">
                <a:solidFill>
                  <a:srgbClr val="2F528F"/>
                </a:solidFill>
              </a:ln>
            </p:spPr>
            <p:txBody>
              <a:bodyPr wrap="square" lIns="0" tIns="0" rIns="0" bIns="0" rtlCol="0"/>
              <a:lstStyle/>
              <a:p>
                <a:endParaRPr/>
              </a:p>
            </p:txBody>
          </p:sp>
          <p:sp>
            <p:nvSpPr>
              <p:cNvPr id="42" name="object 16">
                <a:extLst>
                  <a:ext uri="{FF2B5EF4-FFF2-40B4-BE49-F238E27FC236}">
                    <a16:creationId xmlns:a16="http://schemas.microsoft.com/office/drawing/2014/main" id="{6C017022-B7C5-8749-A871-FA016A8615A8}"/>
                  </a:ext>
                </a:extLst>
              </p:cNvPr>
              <p:cNvSpPr/>
              <p:nvPr/>
            </p:nvSpPr>
            <p:spPr>
              <a:xfrm>
                <a:off x="4601907" y="2762605"/>
                <a:ext cx="1420036" cy="162731"/>
              </a:xfrm>
              <a:prstGeom prst="rect">
                <a:avLst/>
              </a:prstGeom>
              <a:blipFill>
                <a:blip r:embed="rId5" cstate="print"/>
                <a:stretch>
                  <a:fillRect/>
                </a:stretch>
              </a:blipFill>
            </p:spPr>
            <p:txBody>
              <a:bodyPr wrap="square" lIns="0" tIns="0" rIns="0" bIns="0" rtlCol="0"/>
              <a:lstStyle/>
              <a:p>
                <a:endParaRPr/>
              </a:p>
            </p:txBody>
          </p:sp>
          <p:sp>
            <p:nvSpPr>
              <p:cNvPr id="43" name="object 17">
                <a:extLst>
                  <a:ext uri="{FF2B5EF4-FFF2-40B4-BE49-F238E27FC236}">
                    <a16:creationId xmlns:a16="http://schemas.microsoft.com/office/drawing/2014/main" id="{2738D09D-5AB2-F640-80E8-488A201FC57C}"/>
                  </a:ext>
                </a:extLst>
              </p:cNvPr>
              <p:cNvSpPr/>
              <p:nvPr/>
            </p:nvSpPr>
            <p:spPr>
              <a:xfrm>
                <a:off x="4603249" y="2764112"/>
                <a:ext cx="1419417" cy="161069"/>
              </a:xfrm>
              <a:custGeom>
                <a:avLst/>
                <a:gdLst/>
                <a:ahLst/>
                <a:cxnLst/>
                <a:rect l="l" t="t" r="r" b="b"/>
                <a:pathLst>
                  <a:path w="716280" h="81280">
                    <a:moveTo>
                      <a:pt x="0" y="0"/>
                    </a:moveTo>
                    <a:lnTo>
                      <a:pt x="715891" y="0"/>
                    </a:lnTo>
                    <a:lnTo>
                      <a:pt x="715891" y="80826"/>
                    </a:lnTo>
                    <a:lnTo>
                      <a:pt x="0" y="80826"/>
                    </a:lnTo>
                    <a:lnTo>
                      <a:pt x="0" y="0"/>
                    </a:lnTo>
                    <a:close/>
                  </a:path>
                </a:pathLst>
              </a:custGeom>
              <a:ln w="4073">
                <a:solidFill>
                  <a:srgbClr val="2F528F"/>
                </a:solidFill>
              </a:ln>
            </p:spPr>
            <p:txBody>
              <a:bodyPr wrap="square" lIns="0" tIns="0" rIns="0" bIns="0" rtlCol="0"/>
              <a:lstStyle/>
              <a:p>
                <a:endParaRPr/>
              </a:p>
            </p:txBody>
          </p:sp>
          <p:sp>
            <p:nvSpPr>
              <p:cNvPr id="44" name="object 18">
                <a:extLst>
                  <a:ext uri="{FF2B5EF4-FFF2-40B4-BE49-F238E27FC236}">
                    <a16:creationId xmlns:a16="http://schemas.microsoft.com/office/drawing/2014/main" id="{F5A0E266-3D23-E044-A7BA-9A07EBFA84F1}"/>
                  </a:ext>
                </a:extLst>
              </p:cNvPr>
              <p:cNvSpPr/>
              <p:nvPr/>
            </p:nvSpPr>
            <p:spPr>
              <a:xfrm>
                <a:off x="6398230" y="2051932"/>
                <a:ext cx="1129997" cy="268028"/>
              </a:xfrm>
              <a:custGeom>
                <a:avLst/>
                <a:gdLst/>
                <a:ahLst/>
                <a:cxnLst/>
                <a:rect l="l" t="t" r="r" b="b"/>
                <a:pathLst>
                  <a:path w="570229" h="135255">
                    <a:moveTo>
                      <a:pt x="478271" y="0"/>
                    </a:moveTo>
                    <a:lnTo>
                      <a:pt x="91696" y="0"/>
                    </a:lnTo>
                    <a:lnTo>
                      <a:pt x="56003" y="5308"/>
                    </a:lnTo>
                    <a:lnTo>
                      <a:pt x="26857" y="19784"/>
                    </a:lnTo>
                    <a:lnTo>
                      <a:pt x="7205" y="41255"/>
                    </a:lnTo>
                    <a:lnTo>
                      <a:pt x="0" y="67548"/>
                    </a:lnTo>
                    <a:lnTo>
                      <a:pt x="7205" y="93841"/>
                    </a:lnTo>
                    <a:lnTo>
                      <a:pt x="26857" y="115312"/>
                    </a:lnTo>
                    <a:lnTo>
                      <a:pt x="56003" y="129788"/>
                    </a:lnTo>
                    <a:lnTo>
                      <a:pt x="91696" y="135096"/>
                    </a:lnTo>
                    <a:lnTo>
                      <a:pt x="478271" y="135096"/>
                    </a:lnTo>
                    <a:lnTo>
                      <a:pt x="513963" y="129788"/>
                    </a:lnTo>
                    <a:lnTo>
                      <a:pt x="543110" y="115312"/>
                    </a:lnTo>
                    <a:lnTo>
                      <a:pt x="562761" y="93841"/>
                    </a:lnTo>
                    <a:lnTo>
                      <a:pt x="569967" y="67548"/>
                    </a:lnTo>
                    <a:lnTo>
                      <a:pt x="562761" y="41255"/>
                    </a:lnTo>
                    <a:lnTo>
                      <a:pt x="543110" y="19784"/>
                    </a:lnTo>
                    <a:lnTo>
                      <a:pt x="513963" y="5308"/>
                    </a:lnTo>
                    <a:lnTo>
                      <a:pt x="478271" y="0"/>
                    </a:lnTo>
                    <a:close/>
                  </a:path>
                </a:pathLst>
              </a:custGeom>
              <a:solidFill>
                <a:srgbClr val="4472C4"/>
              </a:solidFill>
            </p:spPr>
            <p:txBody>
              <a:bodyPr wrap="square" lIns="0" tIns="0" rIns="0" bIns="0" rtlCol="0"/>
              <a:lstStyle/>
              <a:p>
                <a:endParaRPr/>
              </a:p>
            </p:txBody>
          </p:sp>
          <p:sp>
            <p:nvSpPr>
              <p:cNvPr id="45" name="object 19">
                <a:extLst>
                  <a:ext uri="{FF2B5EF4-FFF2-40B4-BE49-F238E27FC236}">
                    <a16:creationId xmlns:a16="http://schemas.microsoft.com/office/drawing/2014/main" id="{7AF99A43-6405-0946-AF1B-536FFD002973}"/>
                  </a:ext>
                </a:extLst>
              </p:cNvPr>
              <p:cNvSpPr/>
              <p:nvPr/>
            </p:nvSpPr>
            <p:spPr>
              <a:xfrm>
                <a:off x="6398230" y="2051932"/>
                <a:ext cx="1129997" cy="268028"/>
              </a:xfrm>
              <a:custGeom>
                <a:avLst/>
                <a:gdLst/>
                <a:ahLst/>
                <a:cxnLst/>
                <a:rect l="l" t="t" r="r" b="b"/>
                <a:pathLst>
                  <a:path w="570229" h="135255">
                    <a:moveTo>
                      <a:pt x="91696" y="0"/>
                    </a:moveTo>
                    <a:lnTo>
                      <a:pt x="478271" y="0"/>
                    </a:lnTo>
                    <a:lnTo>
                      <a:pt x="513964" y="5308"/>
                    </a:lnTo>
                    <a:lnTo>
                      <a:pt x="543110" y="19784"/>
                    </a:lnTo>
                    <a:lnTo>
                      <a:pt x="562762" y="41255"/>
                    </a:lnTo>
                    <a:lnTo>
                      <a:pt x="569968" y="67548"/>
                    </a:lnTo>
                    <a:lnTo>
                      <a:pt x="562762" y="93841"/>
                    </a:lnTo>
                    <a:lnTo>
                      <a:pt x="543110" y="115312"/>
                    </a:lnTo>
                    <a:lnTo>
                      <a:pt x="513964" y="129788"/>
                    </a:lnTo>
                    <a:lnTo>
                      <a:pt x="478271" y="135096"/>
                    </a:lnTo>
                    <a:lnTo>
                      <a:pt x="91696" y="135096"/>
                    </a:lnTo>
                    <a:lnTo>
                      <a:pt x="56003" y="129788"/>
                    </a:lnTo>
                    <a:lnTo>
                      <a:pt x="26857" y="115312"/>
                    </a:lnTo>
                    <a:lnTo>
                      <a:pt x="7205" y="93841"/>
                    </a:lnTo>
                    <a:lnTo>
                      <a:pt x="0" y="67548"/>
                    </a:lnTo>
                    <a:lnTo>
                      <a:pt x="7205" y="41255"/>
                    </a:lnTo>
                    <a:lnTo>
                      <a:pt x="26857" y="19784"/>
                    </a:lnTo>
                    <a:lnTo>
                      <a:pt x="56003" y="5308"/>
                    </a:lnTo>
                    <a:lnTo>
                      <a:pt x="91696" y="0"/>
                    </a:lnTo>
                    <a:close/>
                  </a:path>
                </a:pathLst>
              </a:custGeom>
              <a:ln w="4073">
                <a:solidFill>
                  <a:srgbClr val="2F5597"/>
                </a:solidFill>
              </a:ln>
            </p:spPr>
            <p:txBody>
              <a:bodyPr wrap="square" lIns="0" tIns="0" rIns="0" bIns="0" rtlCol="0"/>
              <a:lstStyle/>
              <a:p>
                <a:endParaRPr/>
              </a:p>
            </p:txBody>
          </p:sp>
          <p:sp>
            <p:nvSpPr>
              <p:cNvPr id="46" name="object 20">
                <a:extLst>
                  <a:ext uri="{FF2B5EF4-FFF2-40B4-BE49-F238E27FC236}">
                    <a16:creationId xmlns:a16="http://schemas.microsoft.com/office/drawing/2014/main" id="{36F263EF-78D1-FB4D-A885-FDD460B3811B}"/>
                  </a:ext>
                </a:extLst>
              </p:cNvPr>
              <p:cNvSpPr txBox="1"/>
              <p:nvPr/>
            </p:nvSpPr>
            <p:spPr>
              <a:xfrm>
                <a:off x="6503466" y="2065198"/>
                <a:ext cx="919851" cy="199504"/>
              </a:xfrm>
              <a:prstGeom prst="rect">
                <a:avLst/>
              </a:prstGeom>
            </p:spPr>
            <p:txBody>
              <a:bodyPr vert="horz" wrap="square" lIns="0" tIns="31459" rIns="0" bIns="0" rtlCol="0">
                <a:spAutoFit/>
              </a:bodyPr>
              <a:lstStyle/>
              <a:p>
                <a:pPr marL="25168">
                  <a:spcBef>
                    <a:spcPts val="248"/>
                  </a:spcBef>
                </a:pPr>
                <a:r>
                  <a:rPr lang="de-DE" sz="1090" spc="-20" dirty="0">
                    <a:solidFill>
                      <a:srgbClr val="FFFFFF"/>
                    </a:solidFill>
                    <a:latin typeface="Arial"/>
                    <a:cs typeface="Arial"/>
                  </a:rPr>
                  <a:t>P(i, </a:t>
                </a:r>
                <a:r>
                  <a:rPr lang="de-DE" sz="1090" spc="-20" dirty="0" err="1">
                    <a:solidFill>
                      <a:srgbClr val="FFFFFF"/>
                    </a:solidFill>
                    <a:latin typeface="Arial"/>
                    <a:cs typeface="Arial"/>
                  </a:rPr>
                  <a:t>j</a:t>
                </a:r>
                <a:r>
                  <a:rPr lang="de-DE" sz="1090" spc="-20" dirty="0">
                    <a:solidFill>
                      <a:srgbClr val="FFFFFF"/>
                    </a:solidFill>
                    <a:latin typeface="Arial"/>
                    <a:cs typeface="Arial"/>
                  </a:rPr>
                  <a:t>), C(i), …</a:t>
                </a:r>
                <a:endParaRPr sz="1090" dirty="0">
                  <a:latin typeface="Arial"/>
                  <a:cs typeface="Arial"/>
                </a:endParaRPr>
              </a:p>
            </p:txBody>
          </p:sp>
          <p:sp>
            <p:nvSpPr>
              <p:cNvPr id="47" name="object 21">
                <a:extLst>
                  <a:ext uri="{FF2B5EF4-FFF2-40B4-BE49-F238E27FC236}">
                    <a16:creationId xmlns:a16="http://schemas.microsoft.com/office/drawing/2014/main" id="{42012A43-AD63-2941-AFDB-4DC612B90E29}"/>
                  </a:ext>
                </a:extLst>
              </p:cNvPr>
              <p:cNvSpPr/>
              <p:nvPr/>
            </p:nvSpPr>
            <p:spPr>
              <a:xfrm>
                <a:off x="6398232" y="2465603"/>
                <a:ext cx="1129997" cy="268028"/>
              </a:xfrm>
              <a:custGeom>
                <a:avLst/>
                <a:gdLst/>
                <a:ahLst/>
                <a:cxnLst/>
                <a:rect l="l" t="t" r="r" b="b"/>
                <a:pathLst>
                  <a:path w="570229" h="135255">
                    <a:moveTo>
                      <a:pt x="478271" y="0"/>
                    </a:moveTo>
                    <a:lnTo>
                      <a:pt x="91696" y="0"/>
                    </a:lnTo>
                    <a:lnTo>
                      <a:pt x="56003" y="5308"/>
                    </a:lnTo>
                    <a:lnTo>
                      <a:pt x="26857" y="19784"/>
                    </a:lnTo>
                    <a:lnTo>
                      <a:pt x="7205" y="41255"/>
                    </a:lnTo>
                    <a:lnTo>
                      <a:pt x="0" y="67548"/>
                    </a:lnTo>
                    <a:lnTo>
                      <a:pt x="7205" y="93841"/>
                    </a:lnTo>
                    <a:lnTo>
                      <a:pt x="26857" y="115312"/>
                    </a:lnTo>
                    <a:lnTo>
                      <a:pt x="56003" y="129788"/>
                    </a:lnTo>
                    <a:lnTo>
                      <a:pt x="91696" y="135096"/>
                    </a:lnTo>
                    <a:lnTo>
                      <a:pt x="478271" y="135096"/>
                    </a:lnTo>
                    <a:lnTo>
                      <a:pt x="513964" y="129788"/>
                    </a:lnTo>
                    <a:lnTo>
                      <a:pt x="543110" y="115312"/>
                    </a:lnTo>
                    <a:lnTo>
                      <a:pt x="562762" y="93841"/>
                    </a:lnTo>
                    <a:lnTo>
                      <a:pt x="569968" y="67548"/>
                    </a:lnTo>
                    <a:lnTo>
                      <a:pt x="562762" y="41255"/>
                    </a:lnTo>
                    <a:lnTo>
                      <a:pt x="543110" y="19784"/>
                    </a:lnTo>
                    <a:lnTo>
                      <a:pt x="513964" y="5308"/>
                    </a:lnTo>
                    <a:lnTo>
                      <a:pt x="478271" y="0"/>
                    </a:lnTo>
                    <a:close/>
                  </a:path>
                </a:pathLst>
              </a:custGeom>
              <a:solidFill>
                <a:srgbClr val="ED7D31"/>
              </a:solidFill>
            </p:spPr>
            <p:txBody>
              <a:bodyPr wrap="square" lIns="0" tIns="0" rIns="0" bIns="0" rtlCol="0"/>
              <a:lstStyle/>
              <a:p>
                <a:endParaRPr/>
              </a:p>
            </p:txBody>
          </p:sp>
          <p:sp>
            <p:nvSpPr>
              <p:cNvPr id="48" name="object 22">
                <a:extLst>
                  <a:ext uri="{FF2B5EF4-FFF2-40B4-BE49-F238E27FC236}">
                    <a16:creationId xmlns:a16="http://schemas.microsoft.com/office/drawing/2014/main" id="{A2CD641E-9897-8949-A241-EE9BF5D82FA4}"/>
                  </a:ext>
                </a:extLst>
              </p:cNvPr>
              <p:cNvSpPr/>
              <p:nvPr/>
            </p:nvSpPr>
            <p:spPr>
              <a:xfrm>
                <a:off x="6398230" y="2465603"/>
                <a:ext cx="1129997" cy="268028"/>
              </a:xfrm>
              <a:custGeom>
                <a:avLst/>
                <a:gdLst/>
                <a:ahLst/>
                <a:cxnLst/>
                <a:rect l="l" t="t" r="r" b="b"/>
                <a:pathLst>
                  <a:path w="570229" h="135255">
                    <a:moveTo>
                      <a:pt x="91696" y="0"/>
                    </a:moveTo>
                    <a:lnTo>
                      <a:pt x="478271" y="0"/>
                    </a:lnTo>
                    <a:lnTo>
                      <a:pt x="513964" y="5308"/>
                    </a:lnTo>
                    <a:lnTo>
                      <a:pt x="543110" y="19784"/>
                    </a:lnTo>
                    <a:lnTo>
                      <a:pt x="562762" y="41255"/>
                    </a:lnTo>
                    <a:lnTo>
                      <a:pt x="569968" y="67548"/>
                    </a:lnTo>
                    <a:lnTo>
                      <a:pt x="562762" y="93841"/>
                    </a:lnTo>
                    <a:lnTo>
                      <a:pt x="543110" y="115312"/>
                    </a:lnTo>
                    <a:lnTo>
                      <a:pt x="513964" y="129788"/>
                    </a:lnTo>
                    <a:lnTo>
                      <a:pt x="478271" y="135096"/>
                    </a:lnTo>
                    <a:lnTo>
                      <a:pt x="91696" y="135096"/>
                    </a:lnTo>
                    <a:lnTo>
                      <a:pt x="56003" y="129788"/>
                    </a:lnTo>
                    <a:lnTo>
                      <a:pt x="26857" y="115312"/>
                    </a:lnTo>
                    <a:lnTo>
                      <a:pt x="7205" y="93841"/>
                    </a:lnTo>
                    <a:lnTo>
                      <a:pt x="0" y="67548"/>
                    </a:lnTo>
                    <a:lnTo>
                      <a:pt x="7205" y="41255"/>
                    </a:lnTo>
                    <a:lnTo>
                      <a:pt x="26857" y="19784"/>
                    </a:lnTo>
                    <a:lnTo>
                      <a:pt x="56003" y="5308"/>
                    </a:lnTo>
                    <a:lnTo>
                      <a:pt x="91696" y="0"/>
                    </a:lnTo>
                    <a:close/>
                  </a:path>
                </a:pathLst>
              </a:custGeom>
              <a:ln w="4073">
                <a:solidFill>
                  <a:srgbClr val="843C0C"/>
                </a:solidFill>
              </a:ln>
            </p:spPr>
            <p:txBody>
              <a:bodyPr wrap="square" lIns="0" tIns="0" rIns="0" bIns="0" rtlCol="0"/>
              <a:lstStyle/>
              <a:p>
                <a:endParaRPr/>
              </a:p>
            </p:txBody>
          </p:sp>
          <p:sp>
            <p:nvSpPr>
              <p:cNvPr id="49" name="object 23">
                <a:extLst>
                  <a:ext uri="{FF2B5EF4-FFF2-40B4-BE49-F238E27FC236}">
                    <a16:creationId xmlns:a16="http://schemas.microsoft.com/office/drawing/2014/main" id="{4909D4EA-CBA2-9D4C-8D89-BC452C8F3DBA}"/>
                  </a:ext>
                </a:extLst>
              </p:cNvPr>
              <p:cNvSpPr txBox="1"/>
              <p:nvPr/>
            </p:nvSpPr>
            <p:spPr>
              <a:xfrm>
                <a:off x="6503466" y="2479777"/>
                <a:ext cx="919851" cy="199504"/>
              </a:xfrm>
              <a:prstGeom prst="rect">
                <a:avLst/>
              </a:prstGeom>
            </p:spPr>
            <p:txBody>
              <a:bodyPr vert="horz" wrap="square" lIns="0" tIns="31459" rIns="0" bIns="0" rtlCol="0">
                <a:spAutoFit/>
              </a:bodyPr>
              <a:lstStyle/>
              <a:p>
                <a:pPr marL="25168">
                  <a:spcBef>
                    <a:spcPts val="248"/>
                  </a:spcBef>
                </a:pPr>
                <a:r>
                  <a:rPr lang="de-DE" sz="1090" spc="-20" dirty="0">
                    <a:solidFill>
                      <a:srgbClr val="FFFFFF"/>
                    </a:solidFill>
                    <a:latin typeface="Arial"/>
                    <a:cs typeface="Arial"/>
                  </a:rPr>
                  <a:t>R(k, j), C(</a:t>
                </a:r>
                <a:r>
                  <a:rPr lang="de-DE" sz="1090" spc="-20" dirty="0" err="1">
                    <a:solidFill>
                      <a:srgbClr val="FFFFFF"/>
                    </a:solidFill>
                    <a:latin typeface="Arial"/>
                    <a:cs typeface="Arial"/>
                  </a:rPr>
                  <a:t>j</a:t>
                </a:r>
                <a:r>
                  <a:rPr lang="de-DE" sz="1090" spc="-20" dirty="0">
                    <a:solidFill>
                      <a:srgbClr val="FFFFFF"/>
                    </a:solidFill>
                    <a:latin typeface="Arial"/>
                    <a:cs typeface="Arial"/>
                  </a:rPr>
                  <a:t>), …</a:t>
                </a:r>
                <a:endParaRPr lang="de-DE" sz="1090" dirty="0">
                  <a:latin typeface="Arial"/>
                  <a:cs typeface="Arial"/>
                </a:endParaRPr>
              </a:p>
            </p:txBody>
          </p:sp>
          <p:sp>
            <p:nvSpPr>
              <p:cNvPr id="50" name="object 24">
                <a:extLst>
                  <a:ext uri="{FF2B5EF4-FFF2-40B4-BE49-F238E27FC236}">
                    <a16:creationId xmlns:a16="http://schemas.microsoft.com/office/drawing/2014/main" id="{3F65A4BA-4716-2F4C-AC79-8C43E71BC8D6}"/>
                  </a:ext>
                </a:extLst>
              </p:cNvPr>
              <p:cNvSpPr/>
              <p:nvPr/>
            </p:nvSpPr>
            <p:spPr>
              <a:xfrm>
                <a:off x="6398229" y="2863580"/>
                <a:ext cx="1129997" cy="268028"/>
              </a:xfrm>
              <a:custGeom>
                <a:avLst/>
                <a:gdLst/>
                <a:ahLst/>
                <a:cxnLst/>
                <a:rect l="l" t="t" r="r" b="b"/>
                <a:pathLst>
                  <a:path w="570229" h="135255">
                    <a:moveTo>
                      <a:pt x="478271" y="0"/>
                    </a:moveTo>
                    <a:lnTo>
                      <a:pt x="91696" y="0"/>
                    </a:lnTo>
                    <a:lnTo>
                      <a:pt x="56004" y="5308"/>
                    </a:lnTo>
                    <a:lnTo>
                      <a:pt x="26857" y="19784"/>
                    </a:lnTo>
                    <a:lnTo>
                      <a:pt x="7205" y="41255"/>
                    </a:lnTo>
                    <a:lnTo>
                      <a:pt x="0" y="67548"/>
                    </a:lnTo>
                    <a:lnTo>
                      <a:pt x="7205" y="93841"/>
                    </a:lnTo>
                    <a:lnTo>
                      <a:pt x="26857" y="115311"/>
                    </a:lnTo>
                    <a:lnTo>
                      <a:pt x="56004" y="129788"/>
                    </a:lnTo>
                    <a:lnTo>
                      <a:pt x="91696" y="135096"/>
                    </a:lnTo>
                    <a:lnTo>
                      <a:pt x="478271" y="135096"/>
                    </a:lnTo>
                    <a:lnTo>
                      <a:pt x="513964" y="129788"/>
                    </a:lnTo>
                    <a:lnTo>
                      <a:pt x="543111" y="115311"/>
                    </a:lnTo>
                    <a:lnTo>
                      <a:pt x="562762" y="93841"/>
                    </a:lnTo>
                    <a:lnTo>
                      <a:pt x="569968" y="67548"/>
                    </a:lnTo>
                    <a:lnTo>
                      <a:pt x="562762" y="41255"/>
                    </a:lnTo>
                    <a:lnTo>
                      <a:pt x="543111" y="19784"/>
                    </a:lnTo>
                    <a:lnTo>
                      <a:pt x="513964" y="5308"/>
                    </a:lnTo>
                    <a:lnTo>
                      <a:pt x="478271" y="0"/>
                    </a:lnTo>
                    <a:close/>
                  </a:path>
                </a:pathLst>
              </a:custGeom>
              <a:solidFill>
                <a:srgbClr val="70AD47"/>
              </a:solidFill>
            </p:spPr>
            <p:txBody>
              <a:bodyPr wrap="square" lIns="0" tIns="0" rIns="0" bIns="0" rtlCol="0"/>
              <a:lstStyle/>
              <a:p>
                <a:endParaRPr/>
              </a:p>
            </p:txBody>
          </p:sp>
          <p:sp>
            <p:nvSpPr>
              <p:cNvPr id="51" name="object 25">
                <a:extLst>
                  <a:ext uri="{FF2B5EF4-FFF2-40B4-BE49-F238E27FC236}">
                    <a16:creationId xmlns:a16="http://schemas.microsoft.com/office/drawing/2014/main" id="{F56A2B1E-0570-A947-A8ED-A9BD10E2563B}"/>
                  </a:ext>
                </a:extLst>
              </p:cNvPr>
              <p:cNvSpPr/>
              <p:nvPr/>
            </p:nvSpPr>
            <p:spPr>
              <a:xfrm>
                <a:off x="6398229" y="2863580"/>
                <a:ext cx="1129997" cy="268028"/>
              </a:xfrm>
              <a:custGeom>
                <a:avLst/>
                <a:gdLst/>
                <a:ahLst/>
                <a:cxnLst/>
                <a:rect l="l" t="t" r="r" b="b"/>
                <a:pathLst>
                  <a:path w="570229" h="135255">
                    <a:moveTo>
                      <a:pt x="91696" y="0"/>
                    </a:moveTo>
                    <a:lnTo>
                      <a:pt x="478271" y="0"/>
                    </a:lnTo>
                    <a:lnTo>
                      <a:pt x="513964" y="5308"/>
                    </a:lnTo>
                    <a:lnTo>
                      <a:pt x="543110" y="19784"/>
                    </a:lnTo>
                    <a:lnTo>
                      <a:pt x="562762" y="41255"/>
                    </a:lnTo>
                    <a:lnTo>
                      <a:pt x="569968" y="67548"/>
                    </a:lnTo>
                    <a:lnTo>
                      <a:pt x="562762" y="93841"/>
                    </a:lnTo>
                    <a:lnTo>
                      <a:pt x="543110" y="115312"/>
                    </a:lnTo>
                    <a:lnTo>
                      <a:pt x="513964" y="129788"/>
                    </a:lnTo>
                    <a:lnTo>
                      <a:pt x="478271" y="135096"/>
                    </a:lnTo>
                    <a:lnTo>
                      <a:pt x="91696" y="135096"/>
                    </a:lnTo>
                    <a:lnTo>
                      <a:pt x="56003" y="129788"/>
                    </a:lnTo>
                    <a:lnTo>
                      <a:pt x="26857" y="115312"/>
                    </a:lnTo>
                    <a:lnTo>
                      <a:pt x="7205" y="93841"/>
                    </a:lnTo>
                    <a:lnTo>
                      <a:pt x="0" y="67548"/>
                    </a:lnTo>
                    <a:lnTo>
                      <a:pt x="7205" y="41255"/>
                    </a:lnTo>
                    <a:lnTo>
                      <a:pt x="26857" y="19784"/>
                    </a:lnTo>
                    <a:lnTo>
                      <a:pt x="56003" y="5308"/>
                    </a:lnTo>
                    <a:lnTo>
                      <a:pt x="91696" y="0"/>
                    </a:lnTo>
                    <a:close/>
                  </a:path>
                </a:pathLst>
              </a:custGeom>
              <a:ln w="4073">
                <a:solidFill>
                  <a:srgbClr val="548235"/>
                </a:solidFill>
              </a:ln>
            </p:spPr>
            <p:txBody>
              <a:bodyPr wrap="square" lIns="0" tIns="0" rIns="0" bIns="0" rtlCol="0"/>
              <a:lstStyle/>
              <a:p>
                <a:endParaRPr/>
              </a:p>
            </p:txBody>
          </p:sp>
          <p:sp>
            <p:nvSpPr>
              <p:cNvPr id="52" name="object 26">
                <a:extLst>
                  <a:ext uri="{FF2B5EF4-FFF2-40B4-BE49-F238E27FC236}">
                    <a16:creationId xmlns:a16="http://schemas.microsoft.com/office/drawing/2014/main" id="{3CFFB9A2-18A9-B443-9DC9-CE07A7F7C84D}"/>
                  </a:ext>
                </a:extLst>
              </p:cNvPr>
              <p:cNvSpPr txBox="1"/>
              <p:nvPr/>
            </p:nvSpPr>
            <p:spPr>
              <a:xfrm>
                <a:off x="6503464" y="2876924"/>
                <a:ext cx="919851" cy="199504"/>
              </a:xfrm>
              <a:prstGeom prst="rect">
                <a:avLst/>
              </a:prstGeom>
            </p:spPr>
            <p:txBody>
              <a:bodyPr vert="horz" wrap="square" lIns="0" tIns="31459" rIns="0" bIns="0" rtlCol="0">
                <a:spAutoFit/>
              </a:bodyPr>
              <a:lstStyle/>
              <a:p>
                <a:pPr marL="25168">
                  <a:spcBef>
                    <a:spcPts val="248"/>
                  </a:spcBef>
                </a:pPr>
                <a:r>
                  <a:rPr lang="de-DE" sz="1090" spc="-20" dirty="0">
                    <a:solidFill>
                      <a:srgbClr val="FFFFFF"/>
                    </a:solidFill>
                    <a:latin typeface="Arial"/>
                    <a:cs typeface="Arial"/>
                  </a:rPr>
                  <a:t>Q(</a:t>
                </a:r>
                <a:r>
                  <a:rPr lang="de-DE" sz="1090" spc="-20" dirty="0" err="1">
                    <a:solidFill>
                      <a:srgbClr val="FFFFFF"/>
                    </a:solidFill>
                    <a:latin typeface="Arial"/>
                    <a:cs typeface="Arial"/>
                  </a:rPr>
                  <a:t>k</a:t>
                </a:r>
                <a:r>
                  <a:rPr lang="de-DE" sz="1090" spc="-20" dirty="0">
                    <a:solidFill>
                      <a:srgbClr val="FFFFFF"/>
                    </a:solidFill>
                    <a:latin typeface="Arial"/>
                    <a:cs typeface="Arial"/>
                  </a:rPr>
                  <a:t>, l), D(l), …</a:t>
                </a:r>
                <a:endParaRPr lang="de-DE" sz="1090" dirty="0">
                  <a:latin typeface="Arial"/>
                  <a:cs typeface="Arial"/>
                </a:endParaRPr>
              </a:p>
            </p:txBody>
          </p:sp>
          <p:sp>
            <p:nvSpPr>
              <p:cNvPr id="53" name="object 27">
                <a:extLst>
                  <a:ext uri="{FF2B5EF4-FFF2-40B4-BE49-F238E27FC236}">
                    <a16:creationId xmlns:a16="http://schemas.microsoft.com/office/drawing/2014/main" id="{F4628189-97CB-014E-AA6B-8A8A3AA5B717}"/>
                  </a:ext>
                </a:extLst>
              </p:cNvPr>
              <p:cNvSpPr/>
              <p:nvPr/>
            </p:nvSpPr>
            <p:spPr>
              <a:xfrm>
                <a:off x="5882842" y="2123658"/>
                <a:ext cx="517181" cy="70468"/>
              </a:xfrm>
              <a:custGeom>
                <a:avLst/>
                <a:gdLst/>
                <a:ahLst/>
                <a:cxnLst/>
                <a:rect l="l" t="t" r="r" b="b"/>
                <a:pathLst>
                  <a:path w="260985" h="35559">
                    <a:moveTo>
                      <a:pt x="24690" y="8119"/>
                    </a:moveTo>
                    <a:lnTo>
                      <a:pt x="24029" y="16239"/>
                    </a:lnTo>
                    <a:lnTo>
                      <a:pt x="259751" y="35412"/>
                    </a:lnTo>
                    <a:lnTo>
                      <a:pt x="260411" y="27292"/>
                    </a:lnTo>
                    <a:lnTo>
                      <a:pt x="24690" y="8119"/>
                    </a:lnTo>
                    <a:close/>
                  </a:path>
                  <a:path w="260985" h="35559">
                    <a:moveTo>
                      <a:pt x="25350" y="0"/>
                    </a:moveTo>
                    <a:lnTo>
                      <a:pt x="0" y="10198"/>
                    </a:lnTo>
                    <a:lnTo>
                      <a:pt x="23369" y="24359"/>
                    </a:lnTo>
                    <a:lnTo>
                      <a:pt x="24029" y="16239"/>
                    </a:lnTo>
                    <a:lnTo>
                      <a:pt x="19969" y="15909"/>
                    </a:lnTo>
                    <a:lnTo>
                      <a:pt x="20629" y="7789"/>
                    </a:lnTo>
                    <a:lnTo>
                      <a:pt x="24717" y="7789"/>
                    </a:lnTo>
                    <a:lnTo>
                      <a:pt x="25350" y="0"/>
                    </a:lnTo>
                    <a:close/>
                  </a:path>
                  <a:path w="260985" h="35559">
                    <a:moveTo>
                      <a:pt x="20629" y="7789"/>
                    </a:moveTo>
                    <a:lnTo>
                      <a:pt x="19969" y="15909"/>
                    </a:lnTo>
                    <a:lnTo>
                      <a:pt x="24029" y="16239"/>
                    </a:lnTo>
                    <a:lnTo>
                      <a:pt x="24690" y="8119"/>
                    </a:lnTo>
                    <a:lnTo>
                      <a:pt x="20629" y="7789"/>
                    </a:lnTo>
                    <a:close/>
                  </a:path>
                  <a:path w="260985" h="35559">
                    <a:moveTo>
                      <a:pt x="24717" y="7789"/>
                    </a:moveTo>
                    <a:lnTo>
                      <a:pt x="20629" y="7789"/>
                    </a:lnTo>
                    <a:lnTo>
                      <a:pt x="24690" y="8119"/>
                    </a:lnTo>
                    <a:lnTo>
                      <a:pt x="24717" y="7789"/>
                    </a:lnTo>
                    <a:close/>
                  </a:path>
                </a:pathLst>
              </a:custGeom>
              <a:solidFill>
                <a:srgbClr val="4472C4"/>
              </a:solidFill>
            </p:spPr>
            <p:txBody>
              <a:bodyPr wrap="square" lIns="0" tIns="0" rIns="0" bIns="0" rtlCol="0"/>
              <a:lstStyle/>
              <a:p>
                <a:endParaRPr/>
              </a:p>
            </p:txBody>
          </p:sp>
          <p:sp>
            <p:nvSpPr>
              <p:cNvPr id="54" name="object 28">
                <a:extLst>
                  <a:ext uri="{FF2B5EF4-FFF2-40B4-BE49-F238E27FC236}">
                    <a16:creationId xmlns:a16="http://schemas.microsoft.com/office/drawing/2014/main" id="{7B62EA80-DE76-D94F-80E7-1E8EF22D780C}"/>
                  </a:ext>
                </a:extLst>
              </p:cNvPr>
              <p:cNvSpPr/>
              <p:nvPr/>
            </p:nvSpPr>
            <p:spPr>
              <a:xfrm>
                <a:off x="5981491" y="2487432"/>
                <a:ext cx="419028" cy="120801"/>
              </a:xfrm>
              <a:custGeom>
                <a:avLst/>
                <a:gdLst/>
                <a:ahLst/>
                <a:cxnLst/>
                <a:rect l="l" t="t" r="r" b="b"/>
                <a:pathLst>
                  <a:path w="211455" h="60959">
                    <a:moveTo>
                      <a:pt x="24717" y="7923"/>
                    </a:moveTo>
                    <a:lnTo>
                      <a:pt x="22820" y="15845"/>
                    </a:lnTo>
                    <a:lnTo>
                      <a:pt x="209351" y="60492"/>
                    </a:lnTo>
                    <a:lnTo>
                      <a:pt x="211248" y="52570"/>
                    </a:lnTo>
                    <a:lnTo>
                      <a:pt x="24717" y="7923"/>
                    </a:lnTo>
                    <a:close/>
                  </a:path>
                  <a:path w="211455" h="60959">
                    <a:moveTo>
                      <a:pt x="26613" y="0"/>
                    </a:moveTo>
                    <a:lnTo>
                      <a:pt x="0" y="6195"/>
                    </a:lnTo>
                    <a:lnTo>
                      <a:pt x="20924" y="23769"/>
                    </a:lnTo>
                    <a:lnTo>
                      <a:pt x="22820" y="15845"/>
                    </a:lnTo>
                    <a:lnTo>
                      <a:pt x="18859" y="14897"/>
                    </a:lnTo>
                    <a:lnTo>
                      <a:pt x="20755" y="6974"/>
                    </a:lnTo>
                    <a:lnTo>
                      <a:pt x="24944" y="6974"/>
                    </a:lnTo>
                    <a:lnTo>
                      <a:pt x="26613" y="0"/>
                    </a:lnTo>
                    <a:close/>
                  </a:path>
                  <a:path w="211455" h="60959">
                    <a:moveTo>
                      <a:pt x="20755" y="6974"/>
                    </a:moveTo>
                    <a:lnTo>
                      <a:pt x="18859" y="14897"/>
                    </a:lnTo>
                    <a:lnTo>
                      <a:pt x="22820" y="15845"/>
                    </a:lnTo>
                    <a:lnTo>
                      <a:pt x="24717" y="7923"/>
                    </a:lnTo>
                    <a:lnTo>
                      <a:pt x="20755" y="6974"/>
                    </a:lnTo>
                    <a:close/>
                  </a:path>
                  <a:path w="211455" h="60959">
                    <a:moveTo>
                      <a:pt x="24944" y="6974"/>
                    </a:moveTo>
                    <a:lnTo>
                      <a:pt x="20755" y="6974"/>
                    </a:lnTo>
                    <a:lnTo>
                      <a:pt x="24717" y="7923"/>
                    </a:lnTo>
                    <a:lnTo>
                      <a:pt x="24944" y="6974"/>
                    </a:lnTo>
                    <a:close/>
                  </a:path>
                </a:pathLst>
              </a:custGeom>
              <a:solidFill>
                <a:srgbClr val="ED7D31"/>
              </a:solidFill>
            </p:spPr>
            <p:txBody>
              <a:bodyPr wrap="square" lIns="0" tIns="0" rIns="0" bIns="0" rtlCol="0"/>
              <a:lstStyle/>
              <a:p>
                <a:endParaRPr/>
              </a:p>
            </p:txBody>
          </p:sp>
          <p:sp>
            <p:nvSpPr>
              <p:cNvPr id="55" name="object 29">
                <a:extLst>
                  <a:ext uri="{FF2B5EF4-FFF2-40B4-BE49-F238E27FC236}">
                    <a16:creationId xmlns:a16="http://schemas.microsoft.com/office/drawing/2014/main" id="{D1CB648F-8662-9D47-A749-F725B5618FCE}"/>
                  </a:ext>
                </a:extLst>
              </p:cNvPr>
              <p:cNvSpPr/>
              <p:nvPr/>
            </p:nvSpPr>
            <p:spPr>
              <a:xfrm>
                <a:off x="6021896" y="2840036"/>
                <a:ext cx="379377" cy="164877"/>
              </a:xfrm>
              <a:prstGeom prst="rect">
                <a:avLst/>
              </a:prstGeom>
              <a:blipFill>
                <a:blip r:embed="rId6" cstate="print"/>
                <a:stretch>
                  <a:fillRect/>
                </a:stretch>
              </a:blipFill>
            </p:spPr>
            <p:txBody>
              <a:bodyPr wrap="square" lIns="0" tIns="0" rIns="0" bIns="0" rtlCol="0"/>
              <a:lstStyle/>
              <a:p>
                <a:endParaRPr/>
              </a:p>
            </p:txBody>
          </p:sp>
          <p:sp>
            <p:nvSpPr>
              <p:cNvPr id="56" name="object 30">
                <a:extLst>
                  <a:ext uri="{FF2B5EF4-FFF2-40B4-BE49-F238E27FC236}">
                    <a16:creationId xmlns:a16="http://schemas.microsoft.com/office/drawing/2014/main" id="{9D4371D1-DA0E-F14A-87D7-74A9E8520AB1}"/>
                  </a:ext>
                </a:extLst>
              </p:cNvPr>
              <p:cNvSpPr/>
              <p:nvPr/>
            </p:nvSpPr>
            <p:spPr>
              <a:xfrm>
                <a:off x="1359464" y="2095887"/>
                <a:ext cx="1041913" cy="1050721"/>
              </a:xfrm>
              <a:custGeom>
                <a:avLst/>
                <a:gdLst/>
                <a:ahLst/>
                <a:cxnLst/>
                <a:rect l="l" t="t" r="r" b="b"/>
                <a:pathLst>
                  <a:path w="525780" h="530225">
                    <a:moveTo>
                      <a:pt x="452563" y="90417"/>
                    </a:moveTo>
                    <a:lnTo>
                      <a:pt x="0" y="90417"/>
                    </a:lnTo>
                    <a:lnTo>
                      <a:pt x="0" y="511308"/>
                    </a:lnTo>
                    <a:lnTo>
                      <a:pt x="52120" y="524237"/>
                    </a:lnTo>
                    <a:lnTo>
                      <a:pt x="96384" y="529857"/>
                    </a:lnTo>
                    <a:lnTo>
                      <a:pt x="134361" y="529346"/>
                    </a:lnTo>
                    <a:lnTo>
                      <a:pt x="167624" y="523883"/>
                    </a:lnTo>
                    <a:lnTo>
                      <a:pt x="197743" y="514649"/>
                    </a:lnTo>
                    <a:lnTo>
                      <a:pt x="226290" y="502820"/>
                    </a:lnTo>
                    <a:lnTo>
                      <a:pt x="254837" y="489577"/>
                    </a:lnTo>
                    <a:lnTo>
                      <a:pt x="284955" y="476098"/>
                    </a:lnTo>
                    <a:lnTo>
                      <a:pt x="318215" y="463562"/>
                    </a:lnTo>
                    <a:lnTo>
                      <a:pt x="356189" y="453148"/>
                    </a:lnTo>
                    <a:lnTo>
                      <a:pt x="400448" y="446036"/>
                    </a:lnTo>
                    <a:lnTo>
                      <a:pt x="452563" y="443403"/>
                    </a:lnTo>
                    <a:lnTo>
                      <a:pt x="452563" y="90417"/>
                    </a:lnTo>
                    <a:close/>
                  </a:path>
                  <a:path w="525780" h="530225">
                    <a:moveTo>
                      <a:pt x="486758" y="44655"/>
                    </a:moveTo>
                    <a:lnTo>
                      <a:pt x="37285" y="44655"/>
                    </a:lnTo>
                    <a:lnTo>
                      <a:pt x="37285" y="90417"/>
                    </a:lnTo>
                    <a:lnTo>
                      <a:pt x="452563" y="90417"/>
                    </a:lnTo>
                    <a:lnTo>
                      <a:pt x="452563" y="402315"/>
                    </a:lnTo>
                    <a:lnTo>
                      <a:pt x="455503" y="401931"/>
                    </a:lnTo>
                    <a:lnTo>
                      <a:pt x="463253" y="401085"/>
                    </a:lnTo>
                    <a:lnTo>
                      <a:pt x="474207" y="400239"/>
                    </a:lnTo>
                    <a:lnTo>
                      <a:pt x="486758" y="399855"/>
                    </a:lnTo>
                    <a:lnTo>
                      <a:pt x="486758" y="44655"/>
                    </a:lnTo>
                    <a:close/>
                  </a:path>
                  <a:path w="525780" h="530225">
                    <a:moveTo>
                      <a:pt x="525698" y="0"/>
                    </a:moveTo>
                    <a:lnTo>
                      <a:pt x="72332" y="0"/>
                    </a:lnTo>
                    <a:lnTo>
                      <a:pt x="72332" y="44655"/>
                    </a:lnTo>
                    <a:lnTo>
                      <a:pt x="486758" y="44655"/>
                    </a:lnTo>
                    <a:lnTo>
                      <a:pt x="486758" y="355938"/>
                    </a:lnTo>
                    <a:lnTo>
                      <a:pt x="490104" y="355649"/>
                    </a:lnTo>
                    <a:lnTo>
                      <a:pt x="498927" y="355015"/>
                    </a:lnTo>
                    <a:lnTo>
                      <a:pt x="511400" y="354381"/>
                    </a:lnTo>
                    <a:lnTo>
                      <a:pt x="525698" y="354092"/>
                    </a:lnTo>
                    <a:lnTo>
                      <a:pt x="525698" y="0"/>
                    </a:lnTo>
                    <a:close/>
                  </a:path>
                </a:pathLst>
              </a:custGeom>
              <a:solidFill>
                <a:srgbClr val="D6DCE5"/>
              </a:solidFill>
            </p:spPr>
            <p:txBody>
              <a:bodyPr wrap="square" lIns="0" tIns="0" rIns="0" bIns="0" rtlCol="0"/>
              <a:lstStyle/>
              <a:p>
                <a:endParaRPr/>
              </a:p>
            </p:txBody>
          </p:sp>
          <p:sp>
            <p:nvSpPr>
              <p:cNvPr id="57" name="object 31">
                <a:extLst>
                  <a:ext uri="{FF2B5EF4-FFF2-40B4-BE49-F238E27FC236}">
                    <a16:creationId xmlns:a16="http://schemas.microsoft.com/office/drawing/2014/main" id="{8C726059-AC57-2D4B-BAE9-A202ACC06F94}"/>
                  </a:ext>
                </a:extLst>
              </p:cNvPr>
              <p:cNvSpPr/>
              <p:nvPr/>
            </p:nvSpPr>
            <p:spPr>
              <a:xfrm>
                <a:off x="1359464" y="2275063"/>
                <a:ext cx="897203" cy="872036"/>
              </a:xfrm>
              <a:custGeom>
                <a:avLst/>
                <a:gdLst/>
                <a:ahLst/>
                <a:cxnLst/>
                <a:rect l="l" t="t" r="r" b="b"/>
                <a:pathLst>
                  <a:path w="452755" h="440055">
                    <a:moveTo>
                      <a:pt x="0" y="0"/>
                    </a:moveTo>
                    <a:lnTo>
                      <a:pt x="452563" y="0"/>
                    </a:lnTo>
                    <a:lnTo>
                      <a:pt x="452563" y="352985"/>
                    </a:lnTo>
                    <a:lnTo>
                      <a:pt x="400448" y="355618"/>
                    </a:lnTo>
                    <a:lnTo>
                      <a:pt x="356189" y="362731"/>
                    </a:lnTo>
                    <a:lnTo>
                      <a:pt x="318215" y="373144"/>
                    </a:lnTo>
                    <a:lnTo>
                      <a:pt x="284955" y="385680"/>
                    </a:lnTo>
                    <a:lnTo>
                      <a:pt x="254837" y="399159"/>
                    </a:lnTo>
                    <a:lnTo>
                      <a:pt x="226290" y="412402"/>
                    </a:lnTo>
                    <a:lnTo>
                      <a:pt x="197743" y="424231"/>
                    </a:lnTo>
                    <a:lnTo>
                      <a:pt x="167624" y="433466"/>
                    </a:lnTo>
                    <a:lnTo>
                      <a:pt x="134361" y="438928"/>
                    </a:lnTo>
                    <a:lnTo>
                      <a:pt x="96384" y="439439"/>
                    </a:lnTo>
                    <a:lnTo>
                      <a:pt x="52120" y="433820"/>
                    </a:lnTo>
                    <a:lnTo>
                      <a:pt x="0" y="420891"/>
                    </a:lnTo>
                    <a:lnTo>
                      <a:pt x="0" y="0"/>
                    </a:lnTo>
                    <a:close/>
                  </a:path>
                </a:pathLst>
              </a:custGeom>
              <a:ln w="4073">
                <a:solidFill>
                  <a:srgbClr val="44546A"/>
                </a:solidFill>
              </a:ln>
            </p:spPr>
            <p:txBody>
              <a:bodyPr wrap="square" lIns="0" tIns="0" rIns="0" bIns="0" rtlCol="0"/>
              <a:lstStyle/>
              <a:p>
                <a:endParaRPr/>
              </a:p>
            </p:txBody>
          </p:sp>
          <p:sp>
            <p:nvSpPr>
              <p:cNvPr id="58" name="object 32">
                <a:extLst>
                  <a:ext uri="{FF2B5EF4-FFF2-40B4-BE49-F238E27FC236}">
                    <a16:creationId xmlns:a16="http://schemas.microsoft.com/office/drawing/2014/main" id="{5CD28CD6-2CDF-0C44-861C-4EE6D151D73A}"/>
                  </a:ext>
                </a:extLst>
              </p:cNvPr>
              <p:cNvSpPr/>
              <p:nvPr/>
            </p:nvSpPr>
            <p:spPr>
              <a:xfrm>
                <a:off x="1433349" y="2184376"/>
                <a:ext cx="890911" cy="709709"/>
              </a:xfrm>
              <a:custGeom>
                <a:avLst/>
                <a:gdLst/>
                <a:ahLst/>
                <a:cxnLst/>
                <a:rect l="l" t="t" r="r" b="b"/>
                <a:pathLst>
                  <a:path w="449580" h="358140">
                    <a:moveTo>
                      <a:pt x="0" y="45762"/>
                    </a:moveTo>
                    <a:lnTo>
                      <a:pt x="0" y="0"/>
                    </a:lnTo>
                    <a:lnTo>
                      <a:pt x="449472" y="0"/>
                    </a:lnTo>
                    <a:lnTo>
                      <a:pt x="449472" y="355200"/>
                    </a:lnTo>
                    <a:lnTo>
                      <a:pt x="436921" y="355584"/>
                    </a:lnTo>
                    <a:lnTo>
                      <a:pt x="425968" y="356430"/>
                    </a:lnTo>
                    <a:lnTo>
                      <a:pt x="418218" y="357275"/>
                    </a:lnTo>
                    <a:lnTo>
                      <a:pt x="415277" y="357660"/>
                    </a:lnTo>
                  </a:path>
                </a:pathLst>
              </a:custGeom>
              <a:ln w="4073">
                <a:solidFill>
                  <a:srgbClr val="44546A"/>
                </a:solidFill>
              </a:ln>
            </p:spPr>
            <p:txBody>
              <a:bodyPr wrap="square" lIns="0" tIns="0" rIns="0" bIns="0" rtlCol="0"/>
              <a:lstStyle/>
              <a:p>
                <a:endParaRPr/>
              </a:p>
            </p:txBody>
          </p:sp>
          <p:sp>
            <p:nvSpPr>
              <p:cNvPr id="59" name="object 33">
                <a:extLst>
                  <a:ext uri="{FF2B5EF4-FFF2-40B4-BE49-F238E27FC236}">
                    <a16:creationId xmlns:a16="http://schemas.microsoft.com/office/drawing/2014/main" id="{410B6CE4-9461-3A43-B2D4-613D612977A9}"/>
                  </a:ext>
                </a:extLst>
              </p:cNvPr>
              <p:cNvSpPr/>
              <p:nvPr/>
            </p:nvSpPr>
            <p:spPr>
              <a:xfrm>
                <a:off x="1502800" y="2095886"/>
                <a:ext cx="898461" cy="705934"/>
              </a:xfrm>
              <a:custGeom>
                <a:avLst/>
                <a:gdLst/>
                <a:ahLst/>
                <a:cxnLst/>
                <a:rect l="l" t="t" r="r" b="b"/>
                <a:pathLst>
                  <a:path w="453390" h="356234">
                    <a:moveTo>
                      <a:pt x="0" y="44655"/>
                    </a:moveTo>
                    <a:lnTo>
                      <a:pt x="0" y="0"/>
                    </a:lnTo>
                    <a:lnTo>
                      <a:pt x="453366" y="0"/>
                    </a:lnTo>
                    <a:lnTo>
                      <a:pt x="453366" y="354092"/>
                    </a:lnTo>
                    <a:lnTo>
                      <a:pt x="439068" y="354381"/>
                    </a:lnTo>
                    <a:lnTo>
                      <a:pt x="426594" y="355015"/>
                    </a:lnTo>
                    <a:lnTo>
                      <a:pt x="417772" y="355649"/>
                    </a:lnTo>
                    <a:lnTo>
                      <a:pt x="414425" y="355938"/>
                    </a:lnTo>
                  </a:path>
                </a:pathLst>
              </a:custGeom>
              <a:ln w="4073">
                <a:solidFill>
                  <a:srgbClr val="44546A"/>
                </a:solidFill>
              </a:ln>
            </p:spPr>
            <p:txBody>
              <a:bodyPr wrap="square" lIns="0" tIns="0" rIns="0" bIns="0" rtlCol="0"/>
              <a:lstStyle/>
              <a:p>
                <a:endParaRPr/>
              </a:p>
            </p:txBody>
          </p:sp>
          <p:sp>
            <p:nvSpPr>
              <p:cNvPr id="60" name="object 34">
                <a:extLst>
                  <a:ext uri="{FF2B5EF4-FFF2-40B4-BE49-F238E27FC236}">
                    <a16:creationId xmlns:a16="http://schemas.microsoft.com/office/drawing/2014/main" id="{4CF089E3-4D23-6A4E-A84D-55F711682C6F}"/>
                  </a:ext>
                </a:extLst>
              </p:cNvPr>
              <p:cNvSpPr/>
              <p:nvPr/>
            </p:nvSpPr>
            <p:spPr>
              <a:xfrm>
                <a:off x="1111813" y="2371643"/>
                <a:ext cx="1041913" cy="1050721"/>
              </a:xfrm>
              <a:custGeom>
                <a:avLst/>
                <a:gdLst/>
                <a:ahLst/>
                <a:cxnLst/>
                <a:rect l="l" t="t" r="r" b="b"/>
                <a:pathLst>
                  <a:path w="525780" h="530225">
                    <a:moveTo>
                      <a:pt x="452563" y="90417"/>
                    </a:moveTo>
                    <a:lnTo>
                      <a:pt x="0" y="90417"/>
                    </a:lnTo>
                    <a:lnTo>
                      <a:pt x="0" y="511308"/>
                    </a:lnTo>
                    <a:lnTo>
                      <a:pt x="52120" y="524237"/>
                    </a:lnTo>
                    <a:lnTo>
                      <a:pt x="96384" y="529857"/>
                    </a:lnTo>
                    <a:lnTo>
                      <a:pt x="134361" y="529346"/>
                    </a:lnTo>
                    <a:lnTo>
                      <a:pt x="167624" y="523883"/>
                    </a:lnTo>
                    <a:lnTo>
                      <a:pt x="197743" y="514649"/>
                    </a:lnTo>
                    <a:lnTo>
                      <a:pt x="226290" y="502820"/>
                    </a:lnTo>
                    <a:lnTo>
                      <a:pt x="254837" y="489577"/>
                    </a:lnTo>
                    <a:lnTo>
                      <a:pt x="284955" y="476098"/>
                    </a:lnTo>
                    <a:lnTo>
                      <a:pt x="318215" y="463562"/>
                    </a:lnTo>
                    <a:lnTo>
                      <a:pt x="356189" y="453148"/>
                    </a:lnTo>
                    <a:lnTo>
                      <a:pt x="400448" y="446036"/>
                    </a:lnTo>
                    <a:lnTo>
                      <a:pt x="452563" y="443403"/>
                    </a:lnTo>
                    <a:lnTo>
                      <a:pt x="452563" y="90417"/>
                    </a:lnTo>
                    <a:close/>
                  </a:path>
                  <a:path w="525780" h="530225">
                    <a:moveTo>
                      <a:pt x="486758" y="44655"/>
                    </a:moveTo>
                    <a:lnTo>
                      <a:pt x="37285" y="44655"/>
                    </a:lnTo>
                    <a:lnTo>
                      <a:pt x="37285" y="90417"/>
                    </a:lnTo>
                    <a:lnTo>
                      <a:pt x="452563" y="90417"/>
                    </a:lnTo>
                    <a:lnTo>
                      <a:pt x="452563" y="402315"/>
                    </a:lnTo>
                    <a:lnTo>
                      <a:pt x="455503" y="401930"/>
                    </a:lnTo>
                    <a:lnTo>
                      <a:pt x="463253" y="401085"/>
                    </a:lnTo>
                    <a:lnTo>
                      <a:pt x="474207" y="400239"/>
                    </a:lnTo>
                    <a:lnTo>
                      <a:pt x="486758" y="399854"/>
                    </a:lnTo>
                    <a:lnTo>
                      <a:pt x="486758" y="44655"/>
                    </a:lnTo>
                    <a:close/>
                  </a:path>
                  <a:path w="525780" h="530225">
                    <a:moveTo>
                      <a:pt x="525698" y="0"/>
                    </a:moveTo>
                    <a:lnTo>
                      <a:pt x="72332" y="0"/>
                    </a:lnTo>
                    <a:lnTo>
                      <a:pt x="72332" y="44655"/>
                    </a:lnTo>
                    <a:lnTo>
                      <a:pt x="486758" y="44655"/>
                    </a:lnTo>
                    <a:lnTo>
                      <a:pt x="486758" y="355938"/>
                    </a:lnTo>
                    <a:lnTo>
                      <a:pt x="490104" y="355649"/>
                    </a:lnTo>
                    <a:lnTo>
                      <a:pt x="498927" y="355015"/>
                    </a:lnTo>
                    <a:lnTo>
                      <a:pt x="511400" y="354381"/>
                    </a:lnTo>
                    <a:lnTo>
                      <a:pt x="525698" y="354092"/>
                    </a:lnTo>
                    <a:lnTo>
                      <a:pt x="525698" y="0"/>
                    </a:lnTo>
                    <a:close/>
                  </a:path>
                </a:pathLst>
              </a:custGeom>
              <a:solidFill>
                <a:srgbClr val="D6DCE5"/>
              </a:solidFill>
            </p:spPr>
            <p:txBody>
              <a:bodyPr wrap="square" lIns="0" tIns="0" rIns="0" bIns="0" rtlCol="0"/>
              <a:lstStyle/>
              <a:p>
                <a:endParaRPr/>
              </a:p>
            </p:txBody>
          </p:sp>
          <p:sp>
            <p:nvSpPr>
              <p:cNvPr id="61" name="object 35">
                <a:extLst>
                  <a:ext uri="{FF2B5EF4-FFF2-40B4-BE49-F238E27FC236}">
                    <a16:creationId xmlns:a16="http://schemas.microsoft.com/office/drawing/2014/main" id="{ECCAD851-FF5B-2643-9E01-1AA64EEDABED}"/>
                  </a:ext>
                </a:extLst>
              </p:cNvPr>
              <p:cNvSpPr/>
              <p:nvPr/>
            </p:nvSpPr>
            <p:spPr>
              <a:xfrm>
                <a:off x="1111814" y="2550820"/>
                <a:ext cx="897203" cy="872036"/>
              </a:xfrm>
              <a:custGeom>
                <a:avLst/>
                <a:gdLst/>
                <a:ahLst/>
                <a:cxnLst/>
                <a:rect l="l" t="t" r="r" b="b"/>
                <a:pathLst>
                  <a:path w="452755" h="440055">
                    <a:moveTo>
                      <a:pt x="0" y="0"/>
                    </a:moveTo>
                    <a:lnTo>
                      <a:pt x="452563" y="0"/>
                    </a:lnTo>
                    <a:lnTo>
                      <a:pt x="452563" y="352985"/>
                    </a:lnTo>
                    <a:lnTo>
                      <a:pt x="400448" y="355618"/>
                    </a:lnTo>
                    <a:lnTo>
                      <a:pt x="356189" y="362731"/>
                    </a:lnTo>
                    <a:lnTo>
                      <a:pt x="318215" y="373144"/>
                    </a:lnTo>
                    <a:lnTo>
                      <a:pt x="284955" y="385680"/>
                    </a:lnTo>
                    <a:lnTo>
                      <a:pt x="254837" y="399159"/>
                    </a:lnTo>
                    <a:lnTo>
                      <a:pt x="226290" y="412402"/>
                    </a:lnTo>
                    <a:lnTo>
                      <a:pt x="197743" y="424231"/>
                    </a:lnTo>
                    <a:lnTo>
                      <a:pt x="167624" y="433466"/>
                    </a:lnTo>
                    <a:lnTo>
                      <a:pt x="134361" y="438928"/>
                    </a:lnTo>
                    <a:lnTo>
                      <a:pt x="96384" y="439439"/>
                    </a:lnTo>
                    <a:lnTo>
                      <a:pt x="52120" y="433820"/>
                    </a:lnTo>
                    <a:lnTo>
                      <a:pt x="0" y="420891"/>
                    </a:lnTo>
                    <a:lnTo>
                      <a:pt x="0" y="0"/>
                    </a:lnTo>
                    <a:close/>
                  </a:path>
                </a:pathLst>
              </a:custGeom>
              <a:ln w="4073">
                <a:solidFill>
                  <a:srgbClr val="44546A"/>
                </a:solidFill>
              </a:ln>
            </p:spPr>
            <p:txBody>
              <a:bodyPr wrap="square" lIns="0" tIns="0" rIns="0" bIns="0" rtlCol="0"/>
              <a:lstStyle/>
              <a:p>
                <a:endParaRPr/>
              </a:p>
            </p:txBody>
          </p:sp>
          <p:sp>
            <p:nvSpPr>
              <p:cNvPr id="62" name="object 36">
                <a:extLst>
                  <a:ext uri="{FF2B5EF4-FFF2-40B4-BE49-F238E27FC236}">
                    <a16:creationId xmlns:a16="http://schemas.microsoft.com/office/drawing/2014/main" id="{B944B6FA-E444-D740-BAA4-CF260437370E}"/>
                  </a:ext>
                </a:extLst>
              </p:cNvPr>
              <p:cNvSpPr/>
              <p:nvPr/>
            </p:nvSpPr>
            <p:spPr>
              <a:xfrm>
                <a:off x="1185701" y="2460135"/>
                <a:ext cx="890911" cy="709709"/>
              </a:xfrm>
              <a:custGeom>
                <a:avLst/>
                <a:gdLst/>
                <a:ahLst/>
                <a:cxnLst/>
                <a:rect l="l" t="t" r="r" b="b"/>
                <a:pathLst>
                  <a:path w="449580" h="358140">
                    <a:moveTo>
                      <a:pt x="0" y="45762"/>
                    </a:moveTo>
                    <a:lnTo>
                      <a:pt x="0" y="0"/>
                    </a:lnTo>
                    <a:lnTo>
                      <a:pt x="449472" y="0"/>
                    </a:lnTo>
                    <a:lnTo>
                      <a:pt x="449472" y="355200"/>
                    </a:lnTo>
                    <a:lnTo>
                      <a:pt x="436921" y="355584"/>
                    </a:lnTo>
                    <a:lnTo>
                      <a:pt x="425968" y="356430"/>
                    </a:lnTo>
                    <a:lnTo>
                      <a:pt x="418218" y="357275"/>
                    </a:lnTo>
                    <a:lnTo>
                      <a:pt x="415277" y="357660"/>
                    </a:lnTo>
                  </a:path>
                </a:pathLst>
              </a:custGeom>
              <a:ln w="4073">
                <a:solidFill>
                  <a:srgbClr val="44546A"/>
                </a:solidFill>
              </a:ln>
            </p:spPr>
            <p:txBody>
              <a:bodyPr wrap="square" lIns="0" tIns="0" rIns="0" bIns="0" rtlCol="0"/>
              <a:lstStyle/>
              <a:p>
                <a:endParaRPr/>
              </a:p>
            </p:txBody>
          </p:sp>
          <p:sp>
            <p:nvSpPr>
              <p:cNvPr id="63" name="object 37">
                <a:extLst>
                  <a:ext uri="{FF2B5EF4-FFF2-40B4-BE49-F238E27FC236}">
                    <a16:creationId xmlns:a16="http://schemas.microsoft.com/office/drawing/2014/main" id="{72EAEABD-56AE-4B40-96CB-72C1555E24B4}"/>
                  </a:ext>
                </a:extLst>
              </p:cNvPr>
              <p:cNvSpPr/>
              <p:nvPr/>
            </p:nvSpPr>
            <p:spPr>
              <a:xfrm>
                <a:off x="1255152" y="2371643"/>
                <a:ext cx="898461" cy="705934"/>
              </a:xfrm>
              <a:custGeom>
                <a:avLst/>
                <a:gdLst/>
                <a:ahLst/>
                <a:cxnLst/>
                <a:rect l="l" t="t" r="r" b="b"/>
                <a:pathLst>
                  <a:path w="453390" h="356234">
                    <a:moveTo>
                      <a:pt x="0" y="44655"/>
                    </a:moveTo>
                    <a:lnTo>
                      <a:pt x="0" y="0"/>
                    </a:lnTo>
                    <a:lnTo>
                      <a:pt x="453366" y="0"/>
                    </a:lnTo>
                    <a:lnTo>
                      <a:pt x="453366" y="354092"/>
                    </a:lnTo>
                    <a:lnTo>
                      <a:pt x="439068" y="354381"/>
                    </a:lnTo>
                    <a:lnTo>
                      <a:pt x="426594" y="355015"/>
                    </a:lnTo>
                    <a:lnTo>
                      <a:pt x="417772" y="355649"/>
                    </a:lnTo>
                    <a:lnTo>
                      <a:pt x="414425" y="355938"/>
                    </a:lnTo>
                  </a:path>
                </a:pathLst>
              </a:custGeom>
              <a:ln w="4073">
                <a:solidFill>
                  <a:srgbClr val="44546A"/>
                </a:solidFill>
              </a:ln>
            </p:spPr>
            <p:txBody>
              <a:bodyPr wrap="square" lIns="0" tIns="0" rIns="0" bIns="0" rtlCol="0"/>
              <a:lstStyle/>
              <a:p>
                <a:endParaRPr/>
              </a:p>
            </p:txBody>
          </p:sp>
          <p:sp>
            <p:nvSpPr>
              <p:cNvPr id="64" name="object 38">
                <a:extLst>
                  <a:ext uri="{FF2B5EF4-FFF2-40B4-BE49-F238E27FC236}">
                    <a16:creationId xmlns:a16="http://schemas.microsoft.com/office/drawing/2014/main" id="{2C512EF1-E587-514D-ACB5-E9C3922FE6AE}"/>
                  </a:ext>
                </a:extLst>
              </p:cNvPr>
              <p:cNvSpPr/>
              <p:nvPr/>
            </p:nvSpPr>
            <p:spPr>
              <a:xfrm>
                <a:off x="1640010" y="2569775"/>
                <a:ext cx="1041913" cy="1050721"/>
              </a:xfrm>
              <a:custGeom>
                <a:avLst/>
                <a:gdLst/>
                <a:ahLst/>
                <a:cxnLst/>
                <a:rect l="l" t="t" r="r" b="b"/>
                <a:pathLst>
                  <a:path w="525780" h="530225">
                    <a:moveTo>
                      <a:pt x="452563" y="90417"/>
                    </a:moveTo>
                    <a:lnTo>
                      <a:pt x="0" y="90417"/>
                    </a:lnTo>
                    <a:lnTo>
                      <a:pt x="0" y="511308"/>
                    </a:lnTo>
                    <a:lnTo>
                      <a:pt x="52120" y="524237"/>
                    </a:lnTo>
                    <a:lnTo>
                      <a:pt x="96384" y="529857"/>
                    </a:lnTo>
                    <a:lnTo>
                      <a:pt x="134361" y="529346"/>
                    </a:lnTo>
                    <a:lnTo>
                      <a:pt x="167624" y="523883"/>
                    </a:lnTo>
                    <a:lnTo>
                      <a:pt x="197743" y="514649"/>
                    </a:lnTo>
                    <a:lnTo>
                      <a:pt x="226290" y="502820"/>
                    </a:lnTo>
                    <a:lnTo>
                      <a:pt x="254837" y="489577"/>
                    </a:lnTo>
                    <a:lnTo>
                      <a:pt x="284955" y="476098"/>
                    </a:lnTo>
                    <a:lnTo>
                      <a:pt x="318215" y="463562"/>
                    </a:lnTo>
                    <a:lnTo>
                      <a:pt x="356189" y="453148"/>
                    </a:lnTo>
                    <a:lnTo>
                      <a:pt x="400448" y="446036"/>
                    </a:lnTo>
                    <a:lnTo>
                      <a:pt x="452563" y="443403"/>
                    </a:lnTo>
                    <a:lnTo>
                      <a:pt x="452563" y="90417"/>
                    </a:lnTo>
                    <a:close/>
                  </a:path>
                  <a:path w="525780" h="530225">
                    <a:moveTo>
                      <a:pt x="486758" y="44655"/>
                    </a:moveTo>
                    <a:lnTo>
                      <a:pt x="37285" y="44655"/>
                    </a:lnTo>
                    <a:lnTo>
                      <a:pt x="37285" y="90417"/>
                    </a:lnTo>
                    <a:lnTo>
                      <a:pt x="452563" y="90417"/>
                    </a:lnTo>
                    <a:lnTo>
                      <a:pt x="452563" y="402315"/>
                    </a:lnTo>
                    <a:lnTo>
                      <a:pt x="455503" y="401931"/>
                    </a:lnTo>
                    <a:lnTo>
                      <a:pt x="463253" y="401085"/>
                    </a:lnTo>
                    <a:lnTo>
                      <a:pt x="474207" y="400239"/>
                    </a:lnTo>
                    <a:lnTo>
                      <a:pt x="486758" y="399855"/>
                    </a:lnTo>
                    <a:lnTo>
                      <a:pt x="486758" y="44655"/>
                    </a:lnTo>
                    <a:close/>
                  </a:path>
                  <a:path w="525780" h="530225">
                    <a:moveTo>
                      <a:pt x="525698" y="0"/>
                    </a:moveTo>
                    <a:lnTo>
                      <a:pt x="72332" y="0"/>
                    </a:lnTo>
                    <a:lnTo>
                      <a:pt x="72332" y="44655"/>
                    </a:lnTo>
                    <a:lnTo>
                      <a:pt x="486758" y="44655"/>
                    </a:lnTo>
                    <a:lnTo>
                      <a:pt x="486758" y="355938"/>
                    </a:lnTo>
                    <a:lnTo>
                      <a:pt x="490104" y="355649"/>
                    </a:lnTo>
                    <a:lnTo>
                      <a:pt x="498927" y="355015"/>
                    </a:lnTo>
                    <a:lnTo>
                      <a:pt x="511400" y="354381"/>
                    </a:lnTo>
                    <a:lnTo>
                      <a:pt x="525698" y="354092"/>
                    </a:lnTo>
                    <a:lnTo>
                      <a:pt x="525698" y="0"/>
                    </a:lnTo>
                    <a:close/>
                  </a:path>
                </a:pathLst>
              </a:custGeom>
              <a:solidFill>
                <a:srgbClr val="D6DCE5"/>
              </a:solidFill>
            </p:spPr>
            <p:txBody>
              <a:bodyPr wrap="square" lIns="0" tIns="0" rIns="0" bIns="0" rtlCol="0"/>
              <a:lstStyle/>
              <a:p>
                <a:endParaRPr/>
              </a:p>
            </p:txBody>
          </p:sp>
          <p:sp>
            <p:nvSpPr>
              <p:cNvPr id="65" name="object 39">
                <a:extLst>
                  <a:ext uri="{FF2B5EF4-FFF2-40B4-BE49-F238E27FC236}">
                    <a16:creationId xmlns:a16="http://schemas.microsoft.com/office/drawing/2014/main" id="{D88788BD-AAF6-C44F-AC5C-142D217672DA}"/>
                  </a:ext>
                </a:extLst>
              </p:cNvPr>
              <p:cNvSpPr/>
              <p:nvPr/>
            </p:nvSpPr>
            <p:spPr>
              <a:xfrm>
                <a:off x="1640011" y="2748952"/>
                <a:ext cx="897203" cy="872036"/>
              </a:xfrm>
              <a:custGeom>
                <a:avLst/>
                <a:gdLst/>
                <a:ahLst/>
                <a:cxnLst/>
                <a:rect l="l" t="t" r="r" b="b"/>
                <a:pathLst>
                  <a:path w="452755" h="440055">
                    <a:moveTo>
                      <a:pt x="0" y="0"/>
                    </a:moveTo>
                    <a:lnTo>
                      <a:pt x="452563" y="0"/>
                    </a:lnTo>
                    <a:lnTo>
                      <a:pt x="452563" y="352985"/>
                    </a:lnTo>
                    <a:lnTo>
                      <a:pt x="400448" y="355618"/>
                    </a:lnTo>
                    <a:lnTo>
                      <a:pt x="356189" y="362731"/>
                    </a:lnTo>
                    <a:lnTo>
                      <a:pt x="318215" y="373144"/>
                    </a:lnTo>
                    <a:lnTo>
                      <a:pt x="284955" y="385680"/>
                    </a:lnTo>
                    <a:lnTo>
                      <a:pt x="254837" y="399159"/>
                    </a:lnTo>
                    <a:lnTo>
                      <a:pt x="226290" y="412402"/>
                    </a:lnTo>
                    <a:lnTo>
                      <a:pt x="197743" y="424231"/>
                    </a:lnTo>
                    <a:lnTo>
                      <a:pt x="167624" y="433466"/>
                    </a:lnTo>
                    <a:lnTo>
                      <a:pt x="134361" y="438928"/>
                    </a:lnTo>
                    <a:lnTo>
                      <a:pt x="96384" y="439439"/>
                    </a:lnTo>
                    <a:lnTo>
                      <a:pt x="52120" y="433820"/>
                    </a:lnTo>
                    <a:lnTo>
                      <a:pt x="0" y="420891"/>
                    </a:lnTo>
                    <a:lnTo>
                      <a:pt x="0" y="0"/>
                    </a:lnTo>
                    <a:close/>
                  </a:path>
                </a:pathLst>
              </a:custGeom>
              <a:ln w="4073">
                <a:solidFill>
                  <a:srgbClr val="44546A"/>
                </a:solidFill>
              </a:ln>
            </p:spPr>
            <p:txBody>
              <a:bodyPr wrap="square" lIns="0" tIns="0" rIns="0" bIns="0" rtlCol="0"/>
              <a:lstStyle/>
              <a:p>
                <a:endParaRPr/>
              </a:p>
            </p:txBody>
          </p:sp>
          <p:sp>
            <p:nvSpPr>
              <p:cNvPr id="66" name="object 40">
                <a:extLst>
                  <a:ext uri="{FF2B5EF4-FFF2-40B4-BE49-F238E27FC236}">
                    <a16:creationId xmlns:a16="http://schemas.microsoft.com/office/drawing/2014/main" id="{439C4104-4C2F-F746-91F2-58878BF2B8CC}"/>
                  </a:ext>
                </a:extLst>
              </p:cNvPr>
              <p:cNvSpPr/>
              <p:nvPr/>
            </p:nvSpPr>
            <p:spPr>
              <a:xfrm>
                <a:off x="1713898" y="2658266"/>
                <a:ext cx="890911" cy="709709"/>
              </a:xfrm>
              <a:custGeom>
                <a:avLst/>
                <a:gdLst/>
                <a:ahLst/>
                <a:cxnLst/>
                <a:rect l="l" t="t" r="r" b="b"/>
                <a:pathLst>
                  <a:path w="449580" h="358139">
                    <a:moveTo>
                      <a:pt x="0" y="45762"/>
                    </a:moveTo>
                    <a:lnTo>
                      <a:pt x="0" y="0"/>
                    </a:lnTo>
                    <a:lnTo>
                      <a:pt x="449472" y="0"/>
                    </a:lnTo>
                    <a:lnTo>
                      <a:pt x="449472" y="355200"/>
                    </a:lnTo>
                    <a:lnTo>
                      <a:pt x="436921" y="355584"/>
                    </a:lnTo>
                    <a:lnTo>
                      <a:pt x="425968" y="356430"/>
                    </a:lnTo>
                    <a:lnTo>
                      <a:pt x="418218" y="357275"/>
                    </a:lnTo>
                    <a:lnTo>
                      <a:pt x="415277" y="357660"/>
                    </a:lnTo>
                  </a:path>
                </a:pathLst>
              </a:custGeom>
              <a:ln w="4073">
                <a:solidFill>
                  <a:srgbClr val="44546A"/>
                </a:solidFill>
              </a:ln>
            </p:spPr>
            <p:txBody>
              <a:bodyPr wrap="square" lIns="0" tIns="0" rIns="0" bIns="0" rtlCol="0"/>
              <a:lstStyle/>
              <a:p>
                <a:endParaRPr/>
              </a:p>
            </p:txBody>
          </p:sp>
          <p:sp>
            <p:nvSpPr>
              <p:cNvPr id="67" name="object 41">
                <a:extLst>
                  <a:ext uri="{FF2B5EF4-FFF2-40B4-BE49-F238E27FC236}">
                    <a16:creationId xmlns:a16="http://schemas.microsoft.com/office/drawing/2014/main" id="{6BC2390B-9B4C-8A45-9503-A18A03286EEC}"/>
                  </a:ext>
                </a:extLst>
              </p:cNvPr>
              <p:cNvSpPr/>
              <p:nvPr/>
            </p:nvSpPr>
            <p:spPr>
              <a:xfrm>
                <a:off x="1783347" y="2569775"/>
                <a:ext cx="898461" cy="705934"/>
              </a:xfrm>
              <a:custGeom>
                <a:avLst/>
                <a:gdLst/>
                <a:ahLst/>
                <a:cxnLst/>
                <a:rect l="l" t="t" r="r" b="b"/>
                <a:pathLst>
                  <a:path w="453390" h="356235">
                    <a:moveTo>
                      <a:pt x="0" y="44655"/>
                    </a:moveTo>
                    <a:lnTo>
                      <a:pt x="0" y="0"/>
                    </a:lnTo>
                    <a:lnTo>
                      <a:pt x="453366" y="0"/>
                    </a:lnTo>
                    <a:lnTo>
                      <a:pt x="453366" y="354092"/>
                    </a:lnTo>
                    <a:lnTo>
                      <a:pt x="439068" y="354381"/>
                    </a:lnTo>
                    <a:lnTo>
                      <a:pt x="426594" y="355015"/>
                    </a:lnTo>
                    <a:lnTo>
                      <a:pt x="417772" y="355649"/>
                    </a:lnTo>
                    <a:lnTo>
                      <a:pt x="414425" y="355938"/>
                    </a:lnTo>
                  </a:path>
                </a:pathLst>
              </a:custGeom>
              <a:ln w="4073">
                <a:solidFill>
                  <a:srgbClr val="44546A"/>
                </a:solidFill>
              </a:ln>
            </p:spPr>
            <p:txBody>
              <a:bodyPr wrap="square" lIns="0" tIns="0" rIns="0" bIns="0" rtlCol="0"/>
              <a:lstStyle/>
              <a:p>
                <a:endParaRPr/>
              </a:p>
            </p:txBody>
          </p:sp>
          <p:sp>
            <p:nvSpPr>
              <p:cNvPr id="68" name="object 42">
                <a:extLst>
                  <a:ext uri="{FF2B5EF4-FFF2-40B4-BE49-F238E27FC236}">
                    <a16:creationId xmlns:a16="http://schemas.microsoft.com/office/drawing/2014/main" id="{B3EB8A1E-09DB-7D41-A90F-DE1E4BF91BBF}"/>
                  </a:ext>
                </a:extLst>
              </p:cNvPr>
              <p:cNvSpPr/>
              <p:nvPr/>
            </p:nvSpPr>
            <p:spPr>
              <a:xfrm>
                <a:off x="1392361" y="2845534"/>
                <a:ext cx="1041913" cy="1050721"/>
              </a:xfrm>
              <a:custGeom>
                <a:avLst/>
                <a:gdLst/>
                <a:ahLst/>
                <a:cxnLst/>
                <a:rect l="l" t="t" r="r" b="b"/>
                <a:pathLst>
                  <a:path w="525780" h="530225">
                    <a:moveTo>
                      <a:pt x="452563" y="90417"/>
                    </a:moveTo>
                    <a:lnTo>
                      <a:pt x="0" y="90417"/>
                    </a:lnTo>
                    <a:lnTo>
                      <a:pt x="0" y="511308"/>
                    </a:lnTo>
                    <a:lnTo>
                      <a:pt x="52120" y="524237"/>
                    </a:lnTo>
                    <a:lnTo>
                      <a:pt x="96384" y="529857"/>
                    </a:lnTo>
                    <a:lnTo>
                      <a:pt x="134361" y="529346"/>
                    </a:lnTo>
                    <a:lnTo>
                      <a:pt x="167624" y="523883"/>
                    </a:lnTo>
                    <a:lnTo>
                      <a:pt x="197743" y="514649"/>
                    </a:lnTo>
                    <a:lnTo>
                      <a:pt x="226290" y="502820"/>
                    </a:lnTo>
                    <a:lnTo>
                      <a:pt x="254837" y="489577"/>
                    </a:lnTo>
                    <a:lnTo>
                      <a:pt x="284955" y="476098"/>
                    </a:lnTo>
                    <a:lnTo>
                      <a:pt x="318215" y="463562"/>
                    </a:lnTo>
                    <a:lnTo>
                      <a:pt x="356189" y="453148"/>
                    </a:lnTo>
                    <a:lnTo>
                      <a:pt x="400448" y="446036"/>
                    </a:lnTo>
                    <a:lnTo>
                      <a:pt x="452563" y="443403"/>
                    </a:lnTo>
                    <a:lnTo>
                      <a:pt x="452563" y="90417"/>
                    </a:lnTo>
                    <a:close/>
                  </a:path>
                  <a:path w="525780" h="530225">
                    <a:moveTo>
                      <a:pt x="486758" y="44655"/>
                    </a:moveTo>
                    <a:lnTo>
                      <a:pt x="37285" y="44655"/>
                    </a:lnTo>
                    <a:lnTo>
                      <a:pt x="37285" y="90417"/>
                    </a:lnTo>
                    <a:lnTo>
                      <a:pt x="452563" y="90417"/>
                    </a:lnTo>
                    <a:lnTo>
                      <a:pt x="452563" y="402315"/>
                    </a:lnTo>
                    <a:lnTo>
                      <a:pt x="455504" y="401931"/>
                    </a:lnTo>
                    <a:lnTo>
                      <a:pt x="463254" y="401085"/>
                    </a:lnTo>
                    <a:lnTo>
                      <a:pt x="474207" y="400239"/>
                    </a:lnTo>
                    <a:lnTo>
                      <a:pt x="486758" y="399854"/>
                    </a:lnTo>
                    <a:lnTo>
                      <a:pt x="486758" y="44655"/>
                    </a:lnTo>
                    <a:close/>
                  </a:path>
                  <a:path w="525780" h="530225">
                    <a:moveTo>
                      <a:pt x="525699" y="0"/>
                    </a:moveTo>
                    <a:lnTo>
                      <a:pt x="72332" y="0"/>
                    </a:lnTo>
                    <a:lnTo>
                      <a:pt x="72332" y="44655"/>
                    </a:lnTo>
                    <a:lnTo>
                      <a:pt x="486758" y="44655"/>
                    </a:lnTo>
                    <a:lnTo>
                      <a:pt x="486758" y="355938"/>
                    </a:lnTo>
                    <a:lnTo>
                      <a:pt x="490104" y="355649"/>
                    </a:lnTo>
                    <a:lnTo>
                      <a:pt x="498927" y="355015"/>
                    </a:lnTo>
                    <a:lnTo>
                      <a:pt x="511400" y="354381"/>
                    </a:lnTo>
                    <a:lnTo>
                      <a:pt x="525699" y="354092"/>
                    </a:lnTo>
                    <a:lnTo>
                      <a:pt x="525699" y="0"/>
                    </a:lnTo>
                    <a:close/>
                  </a:path>
                </a:pathLst>
              </a:custGeom>
              <a:solidFill>
                <a:srgbClr val="D6DCE5"/>
              </a:solidFill>
            </p:spPr>
            <p:txBody>
              <a:bodyPr wrap="square" lIns="0" tIns="0" rIns="0" bIns="0" rtlCol="0"/>
              <a:lstStyle/>
              <a:p>
                <a:endParaRPr/>
              </a:p>
            </p:txBody>
          </p:sp>
          <p:sp>
            <p:nvSpPr>
              <p:cNvPr id="69" name="object 43">
                <a:extLst>
                  <a:ext uri="{FF2B5EF4-FFF2-40B4-BE49-F238E27FC236}">
                    <a16:creationId xmlns:a16="http://schemas.microsoft.com/office/drawing/2014/main" id="{D54889B2-E7CA-7546-998E-FCF02C89D5FC}"/>
                  </a:ext>
                </a:extLst>
              </p:cNvPr>
              <p:cNvSpPr/>
              <p:nvPr/>
            </p:nvSpPr>
            <p:spPr>
              <a:xfrm>
                <a:off x="1392362" y="3024710"/>
                <a:ext cx="897203" cy="872036"/>
              </a:xfrm>
              <a:custGeom>
                <a:avLst/>
                <a:gdLst/>
                <a:ahLst/>
                <a:cxnLst/>
                <a:rect l="l" t="t" r="r" b="b"/>
                <a:pathLst>
                  <a:path w="452755" h="440055">
                    <a:moveTo>
                      <a:pt x="0" y="0"/>
                    </a:moveTo>
                    <a:lnTo>
                      <a:pt x="452563" y="0"/>
                    </a:lnTo>
                    <a:lnTo>
                      <a:pt x="452563" y="352985"/>
                    </a:lnTo>
                    <a:lnTo>
                      <a:pt x="400448" y="355618"/>
                    </a:lnTo>
                    <a:lnTo>
                      <a:pt x="356189" y="362731"/>
                    </a:lnTo>
                    <a:lnTo>
                      <a:pt x="318215" y="373144"/>
                    </a:lnTo>
                    <a:lnTo>
                      <a:pt x="284955" y="385680"/>
                    </a:lnTo>
                    <a:lnTo>
                      <a:pt x="254837" y="399159"/>
                    </a:lnTo>
                    <a:lnTo>
                      <a:pt x="226290" y="412402"/>
                    </a:lnTo>
                    <a:lnTo>
                      <a:pt x="197743" y="424231"/>
                    </a:lnTo>
                    <a:lnTo>
                      <a:pt x="167624" y="433466"/>
                    </a:lnTo>
                    <a:lnTo>
                      <a:pt x="134361" y="438928"/>
                    </a:lnTo>
                    <a:lnTo>
                      <a:pt x="96384" y="439439"/>
                    </a:lnTo>
                    <a:lnTo>
                      <a:pt x="52120" y="433820"/>
                    </a:lnTo>
                    <a:lnTo>
                      <a:pt x="0" y="420891"/>
                    </a:lnTo>
                    <a:lnTo>
                      <a:pt x="0" y="0"/>
                    </a:lnTo>
                    <a:close/>
                  </a:path>
                </a:pathLst>
              </a:custGeom>
              <a:ln w="4073">
                <a:solidFill>
                  <a:srgbClr val="44546A"/>
                </a:solidFill>
              </a:ln>
            </p:spPr>
            <p:txBody>
              <a:bodyPr wrap="square" lIns="0" tIns="0" rIns="0" bIns="0" rtlCol="0"/>
              <a:lstStyle/>
              <a:p>
                <a:endParaRPr/>
              </a:p>
            </p:txBody>
          </p:sp>
          <p:sp>
            <p:nvSpPr>
              <p:cNvPr id="70" name="object 44">
                <a:extLst>
                  <a:ext uri="{FF2B5EF4-FFF2-40B4-BE49-F238E27FC236}">
                    <a16:creationId xmlns:a16="http://schemas.microsoft.com/office/drawing/2014/main" id="{25FF1424-11E6-E54F-9D41-88CCDC977FBD}"/>
                  </a:ext>
                </a:extLst>
              </p:cNvPr>
              <p:cNvSpPr/>
              <p:nvPr/>
            </p:nvSpPr>
            <p:spPr>
              <a:xfrm>
                <a:off x="1466247" y="2934023"/>
                <a:ext cx="890911" cy="709709"/>
              </a:xfrm>
              <a:custGeom>
                <a:avLst/>
                <a:gdLst/>
                <a:ahLst/>
                <a:cxnLst/>
                <a:rect l="l" t="t" r="r" b="b"/>
                <a:pathLst>
                  <a:path w="449580" h="358139">
                    <a:moveTo>
                      <a:pt x="0" y="45762"/>
                    </a:moveTo>
                    <a:lnTo>
                      <a:pt x="0" y="0"/>
                    </a:lnTo>
                    <a:lnTo>
                      <a:pt x="449472" y="0"/>
                    </a:lnTo>
                    <a:lnTo>
                      <a:pt x="449472" y="355200"/>
                    </a:lnTo>
                    <a:lnTo>
                      <a:pt x="436921" y="355584"/>
                    </a:lnTo>
                    <a:lnTo>
                      <a:pt x="425968" y="356430"/>
                    </a:lnTo>
                    <a:lnTo>
                      <a:pt x="418218" y="357275"/>
                    </a:lnTo>
                    <a:lnTo>
                      <a:pt x="415277" y="357660"/>
                    </a:lnTo>
                  </a:path>
                </a:pathLst>
              </a:custGeom>
              <a:ln w="4073">
                <a:solidFill>
                  <a:srgbClr val="44546A"/>
                </a:solidFill>
              </a:ln>
            </p:spPr>
            <p:txBody>
              <a:bodyPr wrap="square" lIns="0" tIns="0" rIns="0" bIns="0" rtlCol="0"/>
              <a:lstStyle/>
              <a:p>
                <a:endParaRPr/>
              </a:p>
            </p:txBody>
          </p:sp>
          <p:sp>
            <p:nvSpPr>
              <p:cNvPr id="71" name="object 45">
                <a:extLst>
                  <a:ext uri="{FF2B5EF4-FFF2-40B4-BE49-F238E27FC236}">
                    <a16:creationId xmlns:a16="http://schemas.microsoft.com/office/drawing/2014/main" id="{5F644B2F-7B53-A54F-B7E5-705A4E3C08F0}"/>
                  </a:ext>
                </a:extLst>
              </p:cNvPr>
              <p:cNvSpPr/>
              <p:nvPr/>
            </p:nvSpPr>
            <p:spPr>
              <a:xfrm>
                <a:off x="1535698" y="2845533"/>
                <a:ext cx="898461" cy="705934"/>
              </a:xfrm>
              <a:custGeom>
                <a:avLst/>
                <a:gdLst/>
                <a:ahLst/>
                <a:cxnLst/>
                <a:rect l="l" t="t" r="r" b="b"/>
                <a:pathLst>
                  <a:path w="453390" h="356235">
                    <a:moveTo>
                      <a:pt x="0" y="44655"/>
                    </a:moveTo>
                    <a:lnTo>
                      <a:pt x="0" y="0"/>
                    </a:lnTo>
                    <a:lnTo>
                      <a:pt x="453366" y="0"/>
                    </a:lnTo>
                    <a:lnTo>
                      <a:pt x="453366" y="354092"/>
                    </a:lnTo>
                    <a:lnTo>
                      <a:pt x="439068" y="354381"/>
                    </a:lnTo>
                    <a:lnTo>
                      <a:pt x="426594" y="355015"/>
                    </a:lnTo>
                    <a:lnTo>
                      <a:pt x="417772" y="355649"/>
                    </a:lnTo>
                    <a:lnTo>
                      <a:pt x="414425" y="355938"/>
                    </a:lnTo>
                  </a:path>
                </a:pathLst>
              </a:custGeom>
              <a:ln w="4073">
                <a:solidFill>
                  <a:srgbClr val="44546A"/>
                </a:solidFill>
              </a:ln>
            </p:spPr>
            <p:txBody>
              <a:bodyPr wrap="square" lIns="0" tIns="0" rIns="0" bIns="0" rtlCol="0"/>
              <a:lstStyle/>
              <a:p>
                <a:endParaRPr/>
              </a:p>
            </p:txBody>
          </p:sp>
          <p:sp>
            <p:nvSpPr>
              <p:cNvPr id="72" name="object 46">
                <a:extLst>
                  <a:ext uri="{FF2B5EF4-FFF2-40B4-BE49-F238E27FC236}">
                    <a16:creationId xmlns:a16="http://schemas.microsoft.com/office/drawing/2014/main" id="{6D5486B6-49A4-8943-9D82-4D405D88A79D}"/>
                  </a:ext>
                </a:extLst>
              </p:cNvPr>
              <p:cNvSpPr/>
              <p:nvPr/>
            </p:nvSpPr>
            <p:spPr>
              <a:xfrm>
                <a:off x="2286917" y="1770562"/>
                <a:ext cx="1969316" cy="1260865"/>
              </a:xfrm>
              <a:custGeom>
                <a:avLst/>
                <a:gdLst/>
                <a:ahLst/>
                <a:cxnLst/>
                <a:rect l="l" t="t" r="r" b="b"/>
                <a:pathLst>
                  <a:path w="993775" h="636269">
                    <a:moveTo>
                      <a:pt x="0" y="635719"/>
                    </a:moveTo>
                    <a:lnTo>
                      <a:pt x="993727" y="0"/>
                    </a:lnTo>
                  </a:path>
                </a:pathLst>
              </a:custGeom>
              <a:ln w="12220">
                <a:solidFill>
                  <a:srgbClr val="8497B0"/>
                </a:solidFill>
              </a:ln>
            </p:spPr>
            <p:txBody>
              <a:bodyPr wrap="square" lIns="0" tIns="0" rIns="0" bIns="0" rtlCol="0"/>
              <a:lstStyle/>
              <a:p>
                <a:endParaRPr/>
              </a:p>
            </p:txBody>
          </p:sp>
          <p:sp>
            <p:nvSpPr>
              <p:cNvPr id="73" name="object 47">
                <a:extLst>
                  <a:ext uri="{FF2B5EF4-FFF2-40B4-BE49-F238E27FC236}">
                    <a16:creationId xmlns:a16="http://schemas.microsoft.com/office/drawing/2014/main" id="{DDB2B173-9D23-6941-9D0D-44D64AD16225}"/>
                  </a:ext>
                </a:extLst>
              </p:cNvPr>
              <p:cNvSpPr/>
              <p:nvPr/>
            </p:nvSpPr>
            <p:spPr>
              <a:xfrm>
                <a:off x="2286917" y="3729701"/>
                <a:ext cx="3532185" cy="169877"/>
              </a:xfrm>
              <a:custGeom>
                <a:avLst/>
                <a:gdLst/>
                <a:ahLst/>
                <a:cxnLst/>
                <a:rect l="l" t="t" r="r" b="b"/>
                <a:pathLst>
                  <a:path w="1782445" h="85725">
                    <a:moveTo>
                      <a:pt x="0" y="0"/>
                    </a:moveTo>
                    <a:lnTo>
                      <a:pt x="1781862" y="85257"/>
                    </a:lnTo>
                  </a:path>
                </a:pathLst>
              </a:custGeom>
              <a:ln w="12220">
                <a:solidFill>
                  <a:srgbClr val="8497B0"/>
                </a:solidFill>
              </a:ln>
            </p:spPr>
            <p:txBody>
              <a:bodyPr wrap="square" lIns="0" tIns="0" rIns="0" bIns="0" rtlCol="0"/>
              <a:lstStyle/>
              <a:p>
                <a:endParaRPr/>
              </a:p>
            </p:txBody>
          </p:sp>
          <p:sp>
            <p:nvSpPr>
              <p:cNvPr id="74" name="object 48">
                <a:extLst>
                  <a:ext uri="{FF2B5EF4-FFF2-40B4-BE49-F238E27FC236}">
                    <a16:creationId xmlns:a16="http://schemas.microsoft.com/office/drawing/2014/main" id="{8C0FE3B7-7DA6-DD42-BCDF-6B5107B5D777}"/>
                  </a:ext>
                </a:extLst>
              </p:cNvPr>
              <p:cNvSpPr/>
              <p:nvPr/>
            </p:nvSpPr>
            <p:spPr>
              <a:xfrm>
                <a:off x="1392361" y="3022963"/>
                <a:ext cx="894684" cy="888392"/>
              </a:xfrm>
              <a:custGeom>
                <a:avLst/>
                <a:gdLst/>
                <a:ahLst/>
                <a:cxnLst/>
                <a:rect l="l" t="t" r="r" b="b"/>
                <a:pathLst>
                  <a:path w="451484" h="448310">
                    <a:moveTo>
                      <a:pt x="451419" y="0"/>
                    </a:moveTo>
                    <a:lnTo>
                      <a:pt x="0" y="0"/>
                    </a:lnTo>
                    <a:lnTo>
                      <a:pt x="20" y="427720"/>
                    </a:lnTo>
                    <a:lnTo>
                      <a:pt x="48885" y="441837"/>
                    </a:lnTo>
                    <a:lnTo>
                      <a:pt x="90995" y="447936"/>
                    </a:lnTo>
                    <a:lnTo>
                      <a:pt x="127764" y="447311"/>
                    </a:lnTo>
                    <a:lnTo>
                      <a:pt x="160603" y="441255"/>
                    </a:lnTo>
                    <a:lnTo>
                      <a:pt x="190927" y="431065"/>
                    </a:lnTo>
                    <a:lnTo>
                      <a:pt x="220147" y="418034"/>
                    </a:lnTo>
                    <a:lnTo>
                      <a:pt x="249678" y="403456"/>
                    </a:lnTo>
                    <a:lnTo>
                      <a:pt x="280930" y="388626"/>
                    </a:lnTo>
                    <a:lnTo>
                      <a:pt x="315317" y="374838"/>
                    </a:lnTo>
                    <a:lnTo>
                      <a:pt x="354253" y="363388"/>
                    </a:lnTo>
                    <a:lnTo>
                      <a:pt x="399149" y="355568"/>
                    </a:lnTo>
                    <a:lnTo>
                      <a:pt x="451419" y="352674"/>
                    </a:lnTo>
                    <a:lnTo>
                      <a:pt x="451419" y="0"/>
                    </a:lnTo>
                    <a:close/>
                  </a:path>
                </a:pathLst>
              </a:custGeom>
              <a:solidFill>
                <a:srgbClr val="8497B0"/>
              </a:solidFill>
            </p:spPr>
            <p:txBody>
              <a:bodyPr wrap="square" lIns="0" tIns="0" rIns="0" bIns="0" rtlCol="0"/>
              <a:lstStyle/>
              <a:p>
                <a:endParaRPr/>
              </a:p>
            </p:txBody>
          </p:sp>
          <p:sp>
            <p:nvSpPr>
              <p:cNvPr id="75" name="object 49">
                <a:extLst>
                  <a:ext uri="{FF2B5EF4-FFF2-40B4-BE49-F238E27FC236}">
                    <a16:creationId xmlns:a16="http://schemas.microsoft.com/office/drawing/2014/main" id="{8AB78D9D-45AD-8F47-80EA-103904197999}"/>
                  </a:ext>
                </a:extLst>
              </p:cNvPr>
              <p:cNvSpPr/>
              <p:nvPr/>
            </p:nvSpPr>
            <p:spPr>
              <a:xfrm>
                <a:off x="1392361" y="3022963"/>
                <a:ext cx="894684" cy="888392"/>
              </a:xfrm>
              <a:custGeom>
                <a:avLst/>
                <a:gdLst/>
                <a:ahLst/>
                <a:cxnLst/>
                <a:rect l="l" t="t" r="r" b="b"/>
                <a:pathLst>
                  <a:path w="451484" h="448310">
                    <a:moveTo>
                      <a:pt x="0" y="0"/>
                    </a:moveTo>
                    <a:lnTo>
                      <a:pt x="451419" y="0"/>
                    </a:lnTo>
                    <a:lnTo>
                      <a:pt x="451419" y="352673"/>
                    </a:lnTo>
                    <a:lnTo>
                      <a:pt x="399149" y="355568"/>
                    </a:lnTo>
                    <a:lnTo>
                      <a:pt x="354253" y="363387"/>
                    </a:lnTo>
                    <a:lnTo>
                      <a:pt x="315317" y="374838"/>
                    </a:lnTo>
                    <a:lnTo>
                      <a:pt x="280930" y="388626"/>
                    </a:lnTo>
                    <a:lnTo>
                      <a:pt x="249678" y="403456"/>
                    </a:lnTo>
                    <a:lnTo>
                      <a:pt x="220147" y="418034"/>
                    </a:lnTo>
                    <a:lnTo>
                      <a:pt x="190927" y="431065"/>
                    </a:lnTo>
                    <a:lnTo>
                      <a:pt x="160603" y="441255"/>
                    </a:lnTo>
                    <a:lnTo>
                      <a:pt x="127764" y="447311"/>
                    </a:lnTo>
                    <a:lnTo>
                      <a:pt x="90995" y="447936"/>
                    </a:lnTo>
                    <a:lnTo>
                      <a:pt x="48885" y="441837"/>
                    </a:lnTo>
                    <a:lnTo>
                      <a:pt x="20" y="427720"/>
                    </a:lnTo>
                    <a:lnTo>
                      <a:pt x="20" y="374253"/>
                    </a:lnTo>
                    <a:lnTo>
                      <a:pt x="17" y="320788"/>
                    </a:lnTo>
                    <a:lnTo>
                      <a:pt x="14" y="267324"/>
                    </a:lnTo>
                    <a:lnTo>
                      <a:pt x="10" y="213860"/>
                    </a:lnTo>
                    <a:lnTo>
                      <a:pt x="6" y="160396"/>
                    </a:lnTo>
                    <a:lnTo>
                      <a:pt x="3" y="106932"/>
                    </a:lnTo>
                    <a:lnTo>
                      <a:pt x="0" y="53466"/>
                    </a:lnTo>
                    <a:lnTo>
                      <a:pt x="0" y="0"/>
                    </a:lnTo>
                    <a:close/>
                  </a:path>
                </a:pathLst>
              </a:custGeom>
              <a:ln w="4073">
                <a:solidFill>
                  <a:srgbClr val="2F528F"/>
                </a:solidFill>
              </a:ln>
            </p:spPr>
            <p:txBody>
              <a:bodyPr wrap="square" lIns="0" tIns="0" rIns="0" bIns="0" rtlCol="0"/>
              <a:lstStyle/>
              <a:p>
                <a:endParaRPr/>
              </a:p>
            </p:txBody>
          </p:sp>
        </p:grpSp>
      </p:grpSp>
      <p:sp>
        <p:nvSpPr>
          <p:cNvPr id="2" name="Rectangle 1">
            <a:extLst>
              <a:ext uri="{FF2B5EF4-FFF2-40B4-BE49-F238E27FC236}">
                <a16:creationId xmlns:a16="http://schemas.microsoft.com/office/drawing/2014/main" id="{A366B899-6AD4-A84B-A4A5-6B97D398E552}"/>
              </a:ext>
            </a:extLst>
          </p:cNvPr>
          <p:cNvSpPr/>
          <p:nvPr/>
        </p:nvSpPr>
        <p:spPr>
          <a:xfrm>
            <a:off x="2342337" y="6125828"/>
            <a:ext cx="4616878" cy="507831"/>
          </a:xfrm>
          <a:prstGeom prst="rect">
            <a:avLst/>
          </a:prstGeom>
        </p:spPr>
        <p:txBody>
          <a:bodyPr wrap="square">
            <a:spAutoFit/>
          </a:bodyPr>
          <a:lstStyle/>
          <a:p>
            <a:r>
              <a:rPr lang="en-US" sz="900" dirty="0">
                <a:solidFill>
                  <a:srgbClr val="0B05FF"/>
                </a:solidFill>
                <a:latin typeface="Arial" panose="020B0604020202020204" pitchFamily="34" charset="0"/>
              </a:rPr>
              <a:t>Felix </a:t>
            </a:r>
            <a:r>
              <a:rPr lang="en-US" sz="900" dirty="0" err="1">
                <a:solidFill>
                  <a:srgbClr val="0B05FF"/>
                </a:solidFill>
                <a:latin typeface="Arial" panose="020B0604020202020204" pitchFamily="34" charset="0"/>
              </a:rPr>
              <a:t>Kuhr</a:t>
            </a:r>
            <a:r>
              <a:rPr lang="en-US" sz="900" dirty="0">
                <a:solidFill>
                  <a:srgbClr val="0B05FF"/>
                </a:solidFill>
                <a:latin typeface="Arial" panose="020B0604020202020204" pitchFamily="34" charset="0"/>
              </a:rPr>
              <a:t>, Magnus Bender, Tanya Braun, Ralf Möller: Context-specific Adaptation of Subjective Content Descriptions. In: Proceedings of the 15th IEEE International Conference on Semantic Computing (ICSC-21), </a:t>
            </a:r>
            <a:r>
              <a:rPr lang="en-US" sz="900" b="1" dirty="0">
                <a:solidFill>
                  <a:srgbClr val="FF0000"/>
                </a:solidFill>
                <a:latin typeface="Arial" panose="020B0604020202020204" pitchFamily="34" charset="0"/>
              </a:rPr>
              <a:t>2021</a:t>
            </a:r>
            <a:endParaRPr lang="en-DE" sz="900" b="1" dirty="0">
              <a:solidFill>
                <a:srgbClr val="FF0000"/>
              </a:solidFill>
            </a:endParaRPr>
          </a:p>
        </p:txBody>
      </p:sp>
    </p:spTree>
    <p:extLst>
      <p:ext uri="{BB962C8B-B14F-4D97-AF65-F5344CB8AC3E}">
        <p14:creationId xmlns:p14="http://schemas.microsoft.com/office/powerpoint/2010/main" val="4232880765"/>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379"/>
          <p:cNvSpPr txBox="1"/>
          <p:nvPr/>
        </p:nvSpPr>
        <p:spPr>
          <a:xfrm>
            <a:off x="312925" y="181482"/>
            <a:ext cx="8401915" cy="538495"/>
          </a:xfrm>
          <a:prstGeom prst="rect">
            <a:avLst/>
          </a:prstGeom>
          <a:noFill/>
          <a:ln>
            <a:noFill/>
          </a:ln>
        </p:spPr>
        <p:txBody>
          <a:bodyPr lIns="91425" tIns="91425" rIns="91425" bIns="91425" anchor="t" anchorCtr="0">
            <a:noAutofit/>
          </a:bodyPr>
          <a:lstStyle/>
          <a:p>
            <a:pPr>
              <a:spcBef>
                <a:spcPts val="0"/>
              </a:spcBef>
            </a:pPr>
            <a:r>
              <a:rPr lang="en" sz="3200" dirty="0"/>
              <a:t>KB-LDA and SCDs</a:t>
            </a:r>
          </a:p>
        </p:txBody>
      </p:sp>
      <p:sp>
        <p:nvSpPr>
          <p:cNvPr id="2" name="Rectangle 1"/>
          <p:cNvSpPr/>
          <p:nvPr/>
        </p:nvSpPr>
        <p:spPr>
          <a:xfrm>
            <a:off x="2373376" y="6238473"/>
            <a:ext cx="4646896" cy="430887"/>
          </a:xfrm>
          <a:prstGeom prst="rect">
            <a:avLst/>
          </a:prstGeom>
        </p:spPr>
        <p:txBody>
          <a:bodyPr wrap="square">
            <a:spAutoFit/>
          </a:bodyPr>
          <a:lstStyle/>
          <a:p>
            <a:r>
              <a:rPr lang="en-US" sz="1100" dirty="0">
                <a:solidFill>
                  <a:srgbClr val="0B05FF"/>
                </a:solidFill>
              </a:rPr>
              <a:t>“KB-LDA: Jointly Learning a Knowledge Base of Hierarchy, Relations,</a:t>
            </a:r>
          </a:p>
          <a:p>
            <a:r>
              <a:rPr lang="en-US" sz="1100" dirty="0">
                <a:solidFill>
                  <a:srgbClr val="0B05FF"/>
                </a:solidFill>
              </a:rPr>
              <a:t>and Facts,” Dana </a:t>
            </a:r>
            <a:r>
              <a:rPr lang="en-US" sz="1100" dirty="0" err="1">
                <a:solidFill>
                  <a:srgbClr val="0B05FF"/>
                </a:solidFill>
              </a:rPr>
              <a:t>Movshovitz-Attias</a:t>
            </a:r>
            <a:r>
              <a:rPr lang="en-US" sz="1100" dirty="0">
                <a:solidFill>
                  <a:srgbClr val="0B05FF"/>
                </a:solidFill>
              </a:rPr>
              <a:t>. William W. Cohen, ACL </a:t>
            </a:r>
            <a:r>
              <a:rPr lang="en-US" sz="1100" b="1" dirty="0">
                <a:solidFill>
                  <a:srgbClr val="FF0000"/>
                </a:solidFill>
              </a:rPr>
              <a:t>2015</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713276"/>
            <a:ext cx="6910415" cy="3524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Shape 380"/>
          <p:cNvSpPr txBox="1"/>
          <p:nvPr/>
        </p:nvSpPr>
        <p:spPr>
          <a:xfrm>
            <a:off x="178130" y="1124744"/>
            <a:ext cx="8684570" cy="4818597"/>
          </a:xfrm>
          <a:prstGeom prst="rect">
            <a:avLst/>
          </a:prstGeom>
          <a:noFill/>
          <a:ln>
            <a:noFill/>
          </a:ln>
        </p:spPr>
        <p:txBody>
          <a:bodyPr lIns="91425" tIns="91425" rIns="91425" bIns="91425" anchor="t" anchorCtr="0">
            <a:noAutofit/>
          </a:bodyPr>
          <a:lstStyle/>
          <a:p>
            <a:pPr marL="457200" indent="-342900">
              <a:spcBef>
                <a:spcPts val="1200"/>
              </a:spcBef>
              <a:buSzPct val="100000"/>
              <a:buFont typeface="Arial" panose="020B0604020202020204" pitchFamily="34" charset="0"/>
              <a:buChar char="•"/>
            </a:pPr>
            <a:r>
              <a:rPr lang="en-US" sz="2400" dirty="0"/>
              <a:t>Ontologies vs. topics</a:t>
            </a:r>
          </a:p>
          <a:p>
            <a:pPr marL="457200" indent="-342900">
              <a:spcBef>
                <a:spcPts val="1200"/>
              </a:spcBef>
              <a:buSzPct val="100000"/>
              <a:buFont typeface="Arial" panose="020B0604020202020204" pitchFamily="34" charset="0"/>
              <a:buChar char="•"/>
            </a:pPr>
            <a:r>
              <a:rPr lang="en-US" sz="2400" dirty="0"/>
              <a:t>Contemporary approaches </a:t>
            </a:r>
            <a:r>
              <a:rPr lang="en-US" sz="2400" dirty="0">
                <a:solidFill>
                  <a:srgbClr val="0B05FF"/>
                </a:solidFill>
              </a:rPr>
              <a:t>use latent variable models to group entities (objects) and the relations between </a:t>
            </a:r>
            <a:r>
              <a:rPr lang="en-US" sz="2400" dirty="0"/>
              <a:t>them in a data-driven way</a:t>
            </a:r>
            <a:endParaRPr lang="en" sz="2400" dirty="0">
              <a:sym typeface="Wingdings" panose="05000000000000000000" pitchFamily="2" charset="2"/>
            </a:endParaRPr>
          </a:p>
          <a:p>
            <a:pPr marL="914400" lvl="1" indent="-342900">
              <a:spcBef>
                <a:spcPts val="1200"/>
              </a:spcBef>
              <a:buSzPct val="100000"/>
              <a:buFont typeface="Arial" panose="020B0604020202020204" pitchFamily="34" charset="0"/>
              <a:buChar char="•"/>
            </a:pPr>
            <a:endParaRPr lang="en" sz="2400" dirty="0"/>
          </a:p>
        </p:txBody>
      </p:sp>
      <p:sp>
        <p:nvSpPr>
          <p:cNvPr id="6" name="TextBox 5">
            <a:extLst>
              <a:ext uri="{FF2B5EF4-FFF2-40B4-BE49-F238E27FC236}">
                <a16:creationId xmlns:a16="http://schemas.microsoft.com/office/drawing/2014/main" id="{5B7C2BDD-9126-8343-9696-BDC6F1A3C0E4}"/>
              </a:ext>
            </a:extLst>
          </p:cNvPr>
          <p:cNvSpPr txBox="1"/>
          <p:nvPr/>
        </p:nvSpPr>
        <p:spPr>
          <a:xfrm>
            <a:off x="3839886" y="4032360"/>
            <a:ext cx="718466" cy="369332"/>
          </a:xfrm>
          <a:prstGeom prst="rect">
            <a:avLst/>
          </a:prstGeom>
          <a:noFill/>
        </p:spPr>
        <p:txBody>
          <a:bodyPr wrap="none" rtlCol="0">
            <a:spAutoFit/>
          </a:bodyPr>
          <a:lstStyle/>
          <a:p>
            <a:r>
              <a:rPr lang="en-DE" dirty="0"/>
              <a:t>Noun</a:t>
            </a:r>
          </a:p>
        </p:txBody>
      </p:sp>
      <p:sp>
        <p:nvSpPr>
          <p:cNvPr id="7" name="TextBox 6">
            <a:extLst>
              <a:ext uri="{FF2B5EF4-FFF2-40B4-BE49-F238E27FC236}">
                <a16:creationId xmlns:a16="http://schemas.microsoft.com/office/drawing/2014/main" id="{3D21F79D-89EF-E84E-89BC-DB8EE59F06A2}"/>
              </a:ext>
            </a:extLst>
          </p:cNvPr>
          <p:cNvSpPr txBox="1"/>
          <p:nvPr/>
        </p:nvSpPr>
        <p:spPr>
          <a:xfrm>
            <a:off x="3839886" y="4346258"/>
            <a:ext cx="635110" cy="369332"/>
          </a:xfrm>
          <a:prstGeom prst="rect">
            <a:avLst/>
          </a:prstGeom>
          <a:noFill/>
        </p:spPr>
        <p:txBody>
          <a:bodyPr wrap="none" rtlCol="0">
            <a:spAutoFit/>
          </a:bodyPr>
          <a:lstStyle/>
          <a:p>
            <a:r>
              <a:rPr lang="en-DE" dirty="0"/>
              <a:t>Verb</a:t>
            </a:r>
          </a:p>
        </p:txBody>
      </p:sp>
      <p:sp>
        <p:nvSpPr>
          <p:cNvPr id="3" name="Cloud Callout 2">
            <a:extLst>
              <a:ext uri="{FF2B5EF4-FFF2-40B4-BE49-F238E27FC236}">
                <a16:creationId xmlns:a16="http://schemas.microsoft.com/office/drawing/2014/main" id="{88D7022A-9A67-3E42-94B0-C54E8DE8F8A5}"/>
              </a:ext>
            </a:extLst>
          </p:cNvPr>
          <p:cNvSpPr/>
          <p:nvPr/>
        </p:nvSpPr>
        <p:spPr>
          <a:xfrm>
            <a:off x="178130" y="5301208"/>
            <a:ext cx="3385758" cy="792088"/>
          </a:xfrm>
          <a:prstGeom prst="cloudCallout">
            <a:avLst>
              <a:gd name="adj1" fmla="val 29151"/>
              <a:gd name="adj2" fmla="val -9429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solidFill>
                  <a:sysClr val="windowText" lastClr="000000"/>
                </a:solidFill>
              </a:rPr>
              <a:t>Gray nodes: known</a:t>
            </a:r>
            <a:br>
              <a:rPr lang="en-DE" dirty="0">
                <a:solidFill>
                  <a:sysClr val="windowText" lastClr="000000"/>
                </a:solidFill>
              </a:rPr>
            </a:br>
            <a:r>
              <a:rPr lang="en-DE" dirty="0">
                <a:solidFill>
                  <a:sysClr val="windowText" lastClr="000000"/>
                </a:solidFill>
              </a:rPr>
              <a:t>White nodes: latent</a:t>
            </a:r>
          </a:p>
        </p:txBody>
      </p:sp>
    </p:spTree>
    <p:extLst>
      <p:ext uri="{BB962C8B-B14F-4D97-AF65-F5344CB8AC3E}">
        <p14:creationId xmlns:p14="http://schemas.microsoft.com/office/powerpoint/2010/main" val="336228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379"/>
          <p:cNvSpPr txBox="1"/>
          <p:nvPr/>
        </p:nvSpPr>
        <p:spPr>
          <a:xfrm>
            <a:off x="325990" y="169374"/>
            <a:ext cx="8401915" cy="538495"/>
          </a:xfrm>
          <a:prstGeom prst="rect">
            <a:avLst/>
          </a:prstGeom>
          <a:noFill/>
          <a:ln>
            <a:noFill/>
          </a:ln>
        </p:spPr>
        <p:txBody>
          <a:bodyPr lIns="91425" tIns="91425" rIns="91425" bIns="91425" anchor="t" anchorCtr="0">
            <a:noAutofit/>
          </a:bodyPr>
          <a:lstStyle/>
          <a:p>
            <a:pPr>
              <a:spcBef>
                <a:spcPts val="0"/>
              </a:spcBef>
            </a:pPr>
            <a:r>
              <a:rPr lang="en" sz="3200" dirty="0"/>
              <a:t>KB-LDA and SCDs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717" y="2126750"/>
            <a:ext cx="6910415" cy="3524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Shape 380"/>
          <p:cNvSpPr txBox="1"/>
          <p:nvPr/>
        </p:nvSpPr>
        <p:spPr>
          <a:xfrm>
            <a:off x="178130" y="1009403"/>
            <a:ext cx="8684570" cy="4818597"/>
          </a:xfrm>
          <a:prstGeom prst="rect">
            <a:avLst/>
          </a:prstGeom>
          <a:noFill/>
          <a:ln>
            <a:noFill/>
          </a:ln>
        </p:spPr>
        <p:txBody>
          <a:bodyPr lIns="91425" tIns="91425" rIns="91425" bIns="91425" anchor="t" anchorCtr="0">
            <a:noAutofit/>
          </a:bodyPr>
          <a:lstStyle/>
          <a:p>
            <a:pPr marL="914400" lvl="1" indent="-342900">
              <a:spcBef>
                <a:spcPts val="1200"/>
              </a:spcBef>
              <a:buSzPct val="100000"/>
              <a:buFont typeface="Arial" panose="020B0604020202020204" pitchFamily="34" charset="0"/>
              <a:buChar char="•"/>
            </a:pPr>
            <a:endParaRPr lang="en" sz="2400" dirty="0"/>
          </a:p>
        </p:txBody>
      </p:sp>
      <p:sp>
        <p:nvSpPr>
          <p:cNvPr id="3" name="Oval 2"/>
          <p:cNvSpPr/>
          <p:nvPr/>
        </p:nvSpPr>
        <p:spPr>
          <a:xfrm>
            <a:off x="2866490" y="2393879"/>
            <a:ext cx="739739" cy="234250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5990" y="4818580"/>
            <a:ext cx="3345788" cy="707886"/>
          </a:xfrm>
          <a:prstGeom prst="rect">
            <a:avLst/>
          </a:prstGeom>
          <a:noFill/>
        </p:spPr>
        <p:txBody>
          <a:bodyPr wrap="none" rtlCol="0">
            <a:spAutoFit/>
          </a:bodyPr>
          <a:lstStyle/>
          <a:p>
            <a:r>
              <a:rPr lang="en-US" sz="2000" dirty="0">
                <a:solidFill>
                  <a:srgbClr val="C00000"/>
                </a:solidFill>
              </a:rPr>
              <a:t>Subject-Object-Verb triples</a:t>
            </a:r>
            <a:br>
              <a:rPr lang="en-US" sz="2000" dirty="0">
                <a:solidFill>
                  <a:srgbClr val="C00000"/>
                </a:solidFill>
              </a:rPr>
            </a:br>
            <a:r>
              <a:rPr lang="en-US" sz="2000" dirty="0">
                <a:solidFill>
                  <a:srgbClr val="C00000"/>
                </a:solidFill>
              </a:rPr>
              <a:t>from parsing each sentence</a:t>
            </a:r>
          </a:p>
        </p:txBody>
      </p:sp>
      <p:cxnSp>
        <p:nvCxnSpPr>
          <p:cNvPr id="6" name="Straight Arrow Connector 5"/>
          <p:cNvCxnSpPr/>
          <p:nvPr/>
        </p:nvCxnSpPr>
        <p:spPr>
          <a:xfrm flipV="1">
            <a:off x="2239767" y="4366516"/>
            <a:ext cx="708917" cy="462337"/>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6027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379"/>
          <p:cNvSpPr txBox="1"/>
          <p:nvPr/>
        </p:nvSpPr>
        <p:spPr>
          <a:xfrm>
            <a:off x="312108" y="141236"/>
            <a:ext cx="8570074" cy="618987"/>
          </a:xfrm>
          <a:prstGeom prst="rect">
            <a:avLst/>
          </a:prstGeom>
          <a:noFill/>
          <a:ln>
            <a:noFill/>
          </a:ln>
        </p:spPr>
        <p:txBody>
          <a:bodyPr lIns="91425" tIns="91425" rIns="91425" bIns="91425" anchor="t" anchorCtr="0">
            <a:noAutofit/>
          </a:bodyPr>
          <a:lstStyle/>
          <a:p>
            <a:pPr>
              <a:spcBef>
                <a:spcPts val="0"/>
              </a:spcBef>
            </a:pPr>
            <a:r>
              <a:rPr lang="en" sz="3200" dirty="0"/>
              <a:t>KB-LDA and SCDs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717" y="2126750"/>
            <a:ext cx="6910415" cy="3524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Shape 380"/>
          <p:cNvSpPr txBox="1"/>
          <p:nvPr/>
        </p:nvSpPr>
        <p:spPr>
          <a:xfrm>
            <a:off x="178130" y="1009403"/>
            <a:ext cx="8684570" cy="4818597"/>
          </a:xfrm>
          <a:prstGeom prst="rect">
            <a:avLst/>
          </a:prstGeom>
          <a:noFill/>
          <a:ln>
            <a:noFill/>
          </a:ln>
        </p:spPr>
        <p:txBody>
          <a:bodyPr lIns="91425" tIns="91425" rIns="91425" bIns="91425" anchor="t" anchorCtr="0">
            <a:noAutofit/>
          </a:bodyPr>
          <a:lstStyle/>
          <a:p>
            <a:pPr marL="914400" lvl="1" indent="-342900">
              <a:spcBef>
                <a:spcPts val="1200"/>
              </a:spcBef>
              <a:buSzPct val="100000"/>
              <a:buFont typeface="Arial" panose="020B0604020202020204" pitchFamily="34" charset="0"/>
              <a:buChar char="•"/>
            </a:pPr>
            <a:endParaRPr lang="en" sz="2400" dirty="0"/>
          </a:p>
        </p:txBody>
      </p:sp>
      <p:sp>
        <p:nvSpPr>
          <p:cNvPr id="3" name="Oval 2"/>
          <p:cNvSpPr/>
          <p:nvPr/>
        </p:nvSpPr>
        <p:spPr>
          <a:xfrm>
            <a:off x="5167901" y="3708970"/>
            <a:ext cx="986318" cy="1736334"/>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78574" y="5142507"/>
            <a:ext cx="3235215" cy="707886"/>
          </a:xfrm>
          <a:prstGeom prst="rect">
            <a:avLst/>
          </a:prstGeom>
          <a:noFill/>
        </p:spPr>
        <p:txBody>
          <a:bodyPr wrap="square" rtlCol="0">
            <a:spAutoFit/>
          </a:bodyPr>
          <a:lstStyle/>
          <a:p>
            <a:r>
              <a:rPr lang="en-US" sz="2000" dirty="0">
                <a:solidFill>
                  <a:srgbClr val="C00000"/>
                </a:solidFill>
              </a:rPr>
              <a:t>Document membership</a:t>
            </a:r>
          </a:p>
          <a:p>
            <a:r>
              <a:rPr lang="en-US" sz="2000" dirty="0">
                <a:solidFill>
                  <a:srgbClr val="C00000"/>
                </a:solidFill>
              </a:rPr>
              <a:t>observations</a:t>
            </a:r>
          </a:p>
        </p:txBody>
      </p:sp>
      <p:cxnSp>
        <p:nvCxnSpPr>
          <p:cNvPr id="6" name="Straight Arrow Connector 5"/>
          <p:cNvCxnSpPr/>
          <p:nvPr/>
        </p:nvCxnSpPr>
        <p:spPr>
          <a:xfrm>
            <a:off x="4777269" y="5342562"/>
            <a:ext cx="647486" cy="0"/>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FF6FFAD-D9E1-8042-AB19-4CF4CE0E1271}"/>
              </a:ext>
            </a:extLst>
          </p:cNvPr>
          <p:cNvSpPr txBox="1"/>
          <p:nvPr/>
        </p:nvSpPr>
        <p:spPr>
          <a:xfrm>
            <a:off x="4038494" y="3456296"/>
            <a:ext cx="718466" cy="369332"/>
          </a:xfrm>
          <a:prstGeom prst="rect">
            <a:avLst/>
          </a:prstGeom>
          <a:noFill/>
        </p:spPr>
        <p:txBody>
          <a:bodyPr wrap="none" rtlCol="0">
            <a:spAutoFit/>
          </a:bodyPr>
          <a:lstStyle/>
          <a:p>
            <a:r>
              <a:rPr lang="en-DE" dirty="0"/>
              <a:t>Noun</a:t>
            </a:r>
          </a:p>
        </p:txBody>
      </p:sp>
      <p:sp>
        <p:nvSpPr>
          <p:cNvPr id="9" name="TextBox 8">
            <a:extLst>
              <a:ext uri="{FF2B5EF4-FFF2-40B4-BE49-F238E27FC236}">
                <a16:creationId xmlns:a16="http://schemas.microsoft.com/office/drawing/2014/main" id="{446F8E6F-5F4C-6347-B3CA-2FDD634F99E2}"/>
              </a:ext>
            </a:extLst>
          </p:cNvPr>
          <p:cNvSpPr txBox="1"/>
          <p:nvPr/>
        </p:nvSpPr>
        <p:spPr>
          <a:xfrm>
            <a:off x="4038494" y="3770194"/>
            <a:ext cx="635110" cy="369332"/>
          </a:xfrm>
          <a:prstGeom prst="rect">
            <a:avLst/>
          </a:prstGeom>
          <a:noFill/>
        </p:spPr>
        <p:txBody>
          <a:bodyPr wrap="none" rtlCol="0">
            <a:spAutoFit/>
          </a:bodyPr>
          <a:lstStyle/>
          <a:p>
            <a:r>
              <a:rPr lang="en-DE" dirty="0"/>
              <a:t>Verb</a:t>
            </a:r>
          </a:p>
        </p:txBody>
      </p:sp>
    </p:spTree>
    <p:extLst>
      <p:ext uri="{BB962C8B-B14F-4D97-AF65-F5344CB8AC3E}">
        <p14:creationId xmlns:p14="http://schemas.microsoft.com/office/powerpoint/2010/main" val="2088178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379"/>
          <p:cNvSpPr txBox="1"/>
          <p:nvPr/>
        </p:nvSpPr>
        <p:spPr>
          <a:xfrm>
            <a:off x="335038" y="158829"/>
            <a:ext cx="8473923" cy="553897"/>
          </a:xfrm>
          <a:prstGeom prst="rect">
            <a:avLst/>
          </a:prstGeom>
          <a:noFill/>
          <a:ln>
            <a:noFill/>
          </a:ln>
        </p:spPr>
        <p:txBody>
          <a:bodyPr lIns="91425" tIns="91425" rIns="91425" bIns="91425" anchor="t" anchorCtr="0">
            <a:noAutofit/>
          </a:bodyPr>
          <a:lstStyle/>
          <a:p>
            <a:pPr>
              <a:spcBef>
                <a:spcPts val="0"/>
              </a:spcBef>
            </a:pPr>
            <a:r>
              <a:rPr lang="en" sz="3200" dirty="0"/>
              <a:t>KB-LDA and SCDs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717" y="2126750"/>
            <a:ext cx="6910415" cy="3524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Shape 380"/>
          <p:cNvSpPr txBox="1"/>
          <p:nvPr/>
        </p:nvSpPr>
        <p:spPr>
          <a:xfrm>
            <a:off x="178130" y="1009403"/>
            <a:ext cx="8684570" cy="4818597"/>
          </a:xfrm>
          <a:prstGeom prst="rect">
            <a:avLst/>
          </a:prstGeom>
          <a:noFill/>
          <a:ln>
            <a:noFill/>
          </a:ln>
        </p:spPr>
        <p:txBody>
          <a:bodyPr lIns="91425" tIns="91425" rIns="91425" bIns="91425" anchor="t" anchorCtr="0">
            <a:noAutofit/>
          </a:bodyPr>
          <a:lstStyle/>
          <a:p>
            <a:pPr marL="914400" lvl="1" indent="-342900">
              <a:spcBef>
                <a:spcPts val="1200"/>
              </a:spcBef>
              <a:buSzPct val="100000"/>
              <a:buFont typeface="Arial" panose="020B0604020202020204" pitchFamily="34" charset="0"/>
              <a:buChar char="•"/>
            </a:pPr>
            <a:endParaRPr lang="en" sz="2400" dirty="0"/>
          </a:p>
        </p:txBody>
      </p:sp>
      <p:sp>
        <p:nvSpPr>
          <p:cNvPr id="3" name="Oval 2"/>
          <p:cNvSpPr/>
          <p:nvPr/>
        </p:nvSpPr>
        <p:spPr>
          <a:xfrm>
            <a:off x="5322013" y="2166208"/>
            <a:ext cx="739739" cy="129195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20336" y="1125367"/>
            <a:ext cx="4786612" cy="1015663"/>
          </a:xfrm>
          <a:prstGeom prst="rect">
            <a:avLst/>
          </a:prstGeom>
          <a:noFill/>
        </p:spPr>
        <p:txBody>
          <a:bodyPr wrap="square" rtlCol="0">
            <a:spAutoFit/>
          </a:bodyPr>
          <a:lstStyle/>
          <a:p>
            <a:r>
              <a:rPr lang="en-US" sz="2000" dirty="0">
                <a:solidFill>
                  <a:srgbClr val="C00000"/>
                </a:solidFill>
              </a:rPr>
              <a:t>Class-instance relations found from</a:t>
            </a:r>
            <a:br>
              <a:rPr lang="en-US" sz="2000" dirty="0">
                <a:solidFill>
                  <a:srgbClr val="C00000"/>
                </a:solidFill>
              </a:rPr>
            </a:br>
            <a:r>
              <a:rPr lang="en-US" sz="2000" dirty="0">
                <a:solidFill>
                  <a:srgbClr val="C00000"/>
                </a:solidFill>
              </a:rPr>
              <a:t>linguistic patterns (Hearst Patterns)</a:t>
            </a:r>
          </a:p>
          <a:p>
            <a:r>
              <a:rPr lang="en-US" sz="2000" dirty="0">
                <a:solidFill>
                  <a:srgbClr val="C00000"/>
                </a:solidFill>
              </a:rPr>
              <a:t>“Netscape, an early web browser…”</a:t>
            </a:r>
          </a:p>
        </p:txBody>
      </p:sp>
      <p:cxnSp>
        <p:nvCxnSpPr>
          <p:cNvPr id="6" name="Straight Arrow Connector 5"/>
          <p:cNvCxnSpPr/>
          <p:nvPr/>
        </p:nvCxnSpPr>
        <p:spPr>
          <a:xfrm>
            <a:off x="4911047" y="1736333"/>
            <a:ext cx="513709" cy="621584"/>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803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379"/>
          <p:cNvSpPr txBox="1"/>
          <p:nvPr/>
        </p:nvSpPr>
        <p:spPr>
          <a:xfrm>
            <a:off x="325990" y="171866"/>
            <a:ext cx="8687485" cy="662101"/>
          </a:xfrm>
          <a:prstGeom prst="rect">
            <a:avLst/>
          </a:prstGeom>
          <a:noFill/>
          <a:ln>
            <a:noFill/>
          </a:ln>
        </p:spPr>
        <p:txBody>
          <a:bodyPr lIns="91425" tIns="91425" rIns="91425" bIns="91425" anchor="t" anchorCtr="0">
            <a:noAutofit/>
          </a:bodyPr>
          <a:lstStyle/>
          <a:p>
            <a:pPr>
              <a:spcBef>
                <a:spcPts val="0"/>
              </a:spcBef>
            </a:pPr>
            <a:r>
              <a:rPr lang="en" sz="3200" dirty="0"/>
              <a:t>KB-LDA and SCDs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717" y="2126750"/>
            <a:ext cx="6910415" cy="3524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Shape 380"/>
          <p:cNvSpPr txBox="1"/>
          <p:nvPr/>
        </p:nvSpPr>
        <p:spPr>
          <a:xfrm>
            <a:off x="80376" y="1009402"/>
            <a:ext cx="8684570" cy="4818597"/>
          </a:xfrm>
          <a:prstGeom prst="rect">
            <a:avLst/>
          </a:prstGeom>
          <a:noFill/>
          <a:ln>
            <a:noFill/>
          </a:ln>
        </p:spPr>
        <p:txBody>
          <a:bodyPr lIns="91425" tIns="91425" rIns="91425" bIns="91425" anchor="t" anchorCtr="0">
            <a:noAutofit/>
          </a:bodyPr>
          <a:lstStyle/>
          <a:p>
            <a:pPr marL="914400" lvl="1" indent="-342900">
              <a:spcBef>
                <a:spcPts val="1200"/>
              </a:spcBef>
              <a:buSzPct val="100000"/>
              <a:buFont typeface="Arial" panose="020B0604020202020204" pitchFamily="34" charset="0"/>
              <a:buChar char="•"/>
            </a:pPr>
            <a:endParaRPr lang="en" sz="2400" dirty="0"/>
          </a:p>
        </p:txBody>
      </p:sp>
      <p:sp>
        <p:nvSpPr>
          <p:cNvPr id="3" name="Oval 2"/>
          <p:cNvSpPr/>
          <p:nvPr/>
        </p:nvSpPr>
        <p:spPr>
          <a:xfrm>
            <a:off x="3883632" y="2383604"/>
            <a:ext cx="986318" cy="1294544"/>
          </a:xfrm>
          <a:prstGeom prst="ellipse">
            <a:avLst/>
          </a:prstGeom>
          <a:noFill/>
          <a:ln w="190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10588" y="4860672"/>
            <a:ext cx="2608490" cy="707886"/>
          </a:xfrm>
          <a:prstGeom prst="rect">
            <a:avLst/>
          </a:prstGeom>
          <a:noFill/>
        </p:spPr>
        <p:txBody>
          <a:bodyPr wrap="square" rtlCol="0">
            <a:spAutoFit/>
          </a:bodyPr>
          <a:lstStyle/>
          <a:p>
            <a:r>
              <a:rPr lang="en-US" sz="2000" dirty="0">
                <a:solidFill>
                  <a:srgbClr val="0033CC"/>
                </a:solidFill>
              </a:rPr>
              <a:t>Per-topic Relation distribution</a:t>
            </a:r>
          </a:p>
        </p:txBody>
      </p:sp>
      <p:cxnSp>
        <p:nvCxnSpPr>
          <p:cNvPr id="6" name="Straight Arrow Connector 5"/>
          <p:cNvCxnSpPr/>
          <p:nvPr/>
        </p:nvCxnSpPr>
        <p:spPr>
          <a:xfrm flipV="1">
            <a:off x="3448050" y="4726112"/>
            <a:ext cx="501400" cy="284253"/>
          </a:xfrm>
          <a:prstGeom prst="straightConnector1">
            <a:avLst/>
          </a:prstGeom>
          <a:ln w="19050">
            <a:solidFill>
              <a:srgbClr val="0033CC"/>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883632" y="3808288"/>
            <a:ext cx="986318" cy="1202077"/>
          </a:xfrm>
          <a:prstGeom prst="ellipse">
            <a:avLst/>
          </a:prstGeom>
          <a:noFill/>
          <a:ln w="190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71742" y="1499811"/>
            <a:ext cx="2608490" cy="707886"/>
          </a:xfrm>
          <a:prstGeom prst="rect">
            <a:avLst/>
          </a:prstGeom>
          <a:noFill/>
        </p:spPr>
        <p:txBody>
          <a:bodyPr wrap="square" rtlCol="0">
            <a:spAutoFit/>
          </a:bodyPr>
          <a:lstStyle/>
          <a:p>
            <a:r>
              <a:rPr lang="en-US" sz="2000" dirty="0">
                <a:solidFill>
                  <a:srgbClr val="0033CC"/>
                </a:solidFill>
              </a:rPr>
              <a:t>Per-topic instance distribution</a:t>
            </a:r>
          </a:p>
        </p:txBody>
      </p:sp>
      <p:cxnSp>
        <p:nvCxnSpPr>
          <p:cNvPr id="14" name="Straight Arrow Connector 13"/>
          <p:cNvCxnSpPr/>
          <p:nvPr/>
        </p:nvCxnSpPr>
        <p:spPr>
          <a:xfrm>
            <a:off x="3059559" y="1896165"/>
            <a:ext cx="937088" cy="662100"/>
          </a:xfrm>
          <a:prstGeom prst="straightConnector1">
            <a:avLst/>
          </a:prstGeom>
          <a:ln w="19050">
            <a:solidFill>
              <a:srgbClr val="0033CC"/>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86241" y="1542222"/>
            <a:ext cx="3774468" cy="707886"/>
          </a:xfrm>
          <a:prstGeom prst="rect">
            <a:avLst/>
          </a:prstGeom>
          <a:noFill/>
        </p:spPr>
        <p:txBody>
          <a:bodyPr wrap="square" rtlCol="0">
            <a:spAutoFit/>
          </a:bodyPr>
          <a:lstStyle/>
          <a:p>
            <a:r>
              <a:rPr lang="en-US" sz="2000" dirty="0">
                <a:solidFill>
                  <a:srgbClr val="0033CC"/>
                </a:solidFill>
              </a:rPr>
              <a:t>Think of it as a matrix mapping topic to instance distribution</a:t>
            </a:r>
          </a:p>
        </p:txBody>
      </p:sp>
      <p:sp>
        <p:nvSpPr>
          <p:cNvPr id="15" name="TextBox 14"/>
          <p:cNvSpPr txBox="1"/>
          <p:nvPr/>
        </p:nvSpPr>
        <p:spPr>
          <a:xfrm>
            <a:off x="2630934" y="5427889"/>
            <a:ext cx="5446266" cy="400110"/>
          </a:xfrm>
          <a:prstGeom prst="rect">
            <a:avLst/>
          </a:prstGeom>
          <a:noFill/>
        </p:spPr>
        <p:txBody>
          <a:bodyPr wrap="square" rtlCol="0">
            <a:spAutoFit/>
          </a:bodyPr>
          <a:lstStyle/>
          <a:p>
            <a:r>
              <a:rPr lang="en-US" sz="2000" dirty="0">
                <a:solidFill>
                  <a:srgbClr val="0033CC"/>
                </a:solidFill>
              </a:rPr>
              <a:t>A matrix mapping topic to relation distribution</a:t>
            </a:r>
          </a:p>
        </p:txBody>
      </p:sp>
    </p:spTree>
    <p:extLst>
      <p:ext uri="{BB962C8B-B14F-4D97-AF65-F5344CB8AC3E}">
        <p14:creationId xmlns:p14="http://schemas.microsoft.com/office/powerpoint/2010/main" val="1929967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379"/>
          <p:cNvSpPr txBox="1"/>
          <p:nvPr/>
        </p:nvSpPr>
        <p:spPr>
          <a:xfrm>
            <a:off x="316769" y="163542"/>
            <a:ext cx="8545931" cy="553286"/>
          </a:xfrm>
          <a:prstGeom prst="rect">
            <a:avLst/>
          </a:prstGeom>
          <a:noFill/>
          <a:ln>
            <a:noFill/>
          </a:ln>
        </p:spPr>
        <p:txBody>
          <a:bodyPr lIns="91425" tIns="91425" rIns="91425" bIns="91425" anchor="t" anchorCtr="0">
            <a:noAutofit/>
          </a:bodyPr>
          <a:lstStyle/>
          <a:p>
            <a:pPr>
              <a:spcBef>
                <a:spcPts val="0"/>
              </a:spcBef>
            </a:pPr>
            <a:r>
              <a:rPr lang="en" sz="3200" dirty="0"/>
              <a:t>KB-LDA and SCDs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717" y="2126750"/>
            <a:ext cx="6910415" cy="3524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Shape 380"/>
          <p:cNvSpPr txBox="1"/>
          <p:nvPr/>
        </p:nvSpPr>
        <p:spPr>
          <a:xfrm>
            <a:off x="178130" y="1009403"/>
            <a:ext cx="8684570" cy="4818597"/>
          </a:xfrm>
          <a:prstGeom prst="rect">
            <a:avLst/>
          </a:prstGeom>
          <a:noFill/>
          <a:ln>
            <a:noFill/>
          </a:ln>
        </p:spPr>
        <p:txBody>
          <a:bodyPr lIns="91425" tIns="91425" rIns="91425" bIns="91425" anchor="t" anchorCtr="0">
            <a:noAutofit/>
          </a:bodyPr>
          <a:lstStyle/>
          <a:p>
            <a:pPr marL="914400" lvl="1" indent="-342900">
              <a:spcBef>
                <a:spcPts val="1200"/>
              </a:spcBef>
              <a:buSzPct val="100000"/>
              <a:buFont typeface="Arial" panose="020B0604020202020204" pitchFamily="34" charset="0"/>
              <a:buChar char="•"/>
            </a:pPr>
            <a:endParaRPr lang="en" sz="2400" dirty="0"/>
          </a:p>
        </p:txBody>
      </p:sp>
      <p:sp>
        <p:nvSpPr>
          <p:cNvPr id="11" name="Oval 10"/>
          <p:cNvSpPr/>
          <p:nvPr/>
        </p:nvSpPr>
        <p:spPr>
          <a:xfrm>
            <a:off x="7018016" y="2478519"/>
            <a:ext cx="679963" cy="657546"/>
          </a:xfrm>
          <a:prstGeom prst="ellipse">
            <a:avLst/>
          </a:prstGeom>
          <a:noFill/>
          <a:ln w="190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6" idx="2"/>
            <a:endCxn id="11" idx="0"/>
          </p:cNvCxnSpPr>
          <p:nvPr/>
        </p:nvCxnSpPr>
        <p:spPr>
          <a:xfrm flipH="1">
            <a:off x="7357998" y="2158615"/>
            <a:ext cx="93531" cy="319904"/>
          </a:xfrm>
          <a:prstGeom prst="straightConnector1">
            <a:avLst/>
          </a:prstGeom>
          <a:ln w="19050">
            <a:solidFill>
              <a:srgbClr val="0033CC"/>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525634" y="1512284"/>
            <a:ext cx="1851789" cy="646331"/>
          </a:xfrm>
          <a:prstGeom prst="rect">
            <a:avLst/>
          </a:prstGeom>
          <a:noFill/>
        </p:spPr>
        <p:txBody>
          <a:bodyPr wrap="none" rtlCol="0">
            <a:spAutoFit/>
          </a:bodyPr>
          <a:lstStyle/>
          <a:p>
            <a:r>
              <a:rPr lang="en-US" dirty="0">
                <a:solidFill>
                  <a:srgbClr val="0033CC"/>
                </a:solidFill>
              </a:rPr>
              <a:t>topic distribution</a:t>
            </a:r>
          </a:p>
          <a:p>
            <a:r>
              <a:rPr lang="en-US" dirty="0">
                <a:solidFill>
                  <a:srgbClr val="0033CC"/>
                </a:solidFill>
              </a:rPr>
              <a:t>for ontologies</a:t>
            </a:r>
          </a:p>
        </p:txBody>
      </p:sp>
      <p:sp>
        <p:nvSpPr>
          <p:cNvPr id="17" name="Rectangle 16">
            <a:extLst>
              <a:ext uri="{FF2B5EF4-FFF2-40B4-BE49-F238E27FC236}">
                <a16:creationId xmlns:a16="http://schemas.microsoft.com/office/drawing/2014/main" id="{DC8D6187-DB09-4746-958C-C2FBE193A292}"/>
              </a:ext>
            </a:extLst>
          </p:cNvPr>
          <p:cNvSpPr/>
          <p:nvPr/>
        </p:nvSpPr>
        <p:spPr>
          <a:xfrm>
            <a:off x="2373376" y="6238473"/>
            <a:ext cx="4646896" cy="430887"/>
          </a:xfrm>
          <a:prstGeom prst="rect">
            <a:avLst/>
          </a:prstGeom>
        </p:spPr>
        <p:txBody>
          <a:bodyPr wrap="square">
            <a:spAutoFit/>
          </a:bodyPr>
          <a:lstStyle/>
          <a:p>
            <a:r>
              <a:rPr lang="en-US" sz="1100" dirty="0">
                <a:solidFill>
                  <a:srgbClr val="0B05FF"/>
                </a:solidFill>
              </a:rPr>
              <a:t>“KB-LDA: Jointly Learning a Knowledge Base of Hierarchy, Relations,</a:t>
            </a:r>
          </a:p>
          <a:p>
            <a:r>
              <a:rPr lang="en-US" sz="1100" dirty="0">
                <a:solidFill>
                  <a:srgbClr val="0B05FF"/>
                </a:solidFill>
              </a:rPr>
              <a:t>and Facts,” Dana </a:t>
            </a:r>
            <a:r>
              <a:rPr lang="en-US" sz="1100" dirty="0" err="1">
                <a:solidFill>
                  <a:srgbClr val="0B05FF"/>
                </a:solidFill>
              </a:rPr>
              <a:t>Movshovitz-Attias</a:t>
            </a:r>
            <a:r>
              <a:rPr lang="en-US" sz="1100" dirty="0">
                <a:solidFill>
                  <a:srgbClr val="0B05FF"/>
                </a:solidFill>
              </a:rPr>
              <a:t>. William W. Cohen, ACL </a:t>
            </a:r>
            <a:r>
              <a:rPr lang="en-US" sz="1100" b="1" dirty="0">
                <a:solidFill>
                  <a:srgbClr val="FF0000"/>
                </a:solidFill>
              </a:rPr>
              <a:t>2015</a:t>
            </a:r>
          </a:p>
        </p:txBody>
      </p:sp>
      <p:sp>
        <p:nvSpPr>
          <p:cNvPr id="15" name="Cloud Callout 14">
            <a:extLst>
              <a:ext uri="{FF2B5EF4-FFF2-40B4-BE49-F238E27FC236}">
                <a16:creationId xmlns:a16="http://schemas.microsoft.com/office/drawing/2014/main" id="{7C8E6B45-8F62-B942-AACF-1CF5EFDF463D}"/>
              </a:ext>
            </a:extLst>
          </p:cNvPr>
          <p:cNvSpPr/>
          <p:nvPr/>
        </p:nvSpPr>
        <p:spPr>
          <a:xfrm>
            <a:off x="-18008" y="4775955"/>
            <a:ext cx="3895191" cy="1578039"/>
          </a:xfrm>
          <a:prstGeom prst="cloudCallout">
            <a:avLst>
              <a:gd name="adj1" fmla="val 29151"/>
              <a:gd name="adj2" fmla="val -9429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solidFill>
                  <a:sysClr val="windowText" lastClr="000000"/>
                </a:solidFill>
              </a:rPr>
              <a:t>Could we generate SVO triples as SCDs if we assumed that the SVO nodes were latent?</a:t>
            </a:r>
          </a:p>
        </p:txBody>
      </p:sp>
      <p:sp>
        <p:nvSpPr>
          <p:cNvPr id="2" name="Cloud Callout 1">
            <a:extLst>
              <a:ext uri="{FF2B5EF4-FFF2-40B4-BE49-F238E27FC236}">
                <a16:creationId xmlns:a16="http://schemas.microsoft.com/office/drawing/2014/main" id="{969D7E67-8CD9-DD4D-B523-DABC4D97FFB0}"/>
              </a:ext>
            </a:extLst>
          </p:cNvPr>
          <p:cNvSpPr/>
          <p:nvPr/>
        </p:nvSpPr>
        <p:spPr>
          <a:xfrm>
            <a:off x="-252536" y="1030000"/>
            <a:ext cx="4388788" cy="1419371"/>
          </a:xfrm>
          <a:prstGeom prst="cloudCallout">
            <a:avLst>
              <a:gd name="adj1" fmla="val 9118"/>
              <a:gd name="adj2" fmla="val 787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solidFill>
                  <a:sysClr val="windowText" lastClr="000000"/>
                </a:solidFill>
              </a:rPr>
              <a:t>We could fix the topic nodes due to the task for which SCDs are generated</a:t>
            </a:r>
          </a:p>
        </p:txBody>
      </p:sp>
    </p:spTree>
    <p:extLst>
      <p:ext uri="{BB962C8B-B14F-4D97-AF65-F5344CB8AC3E}">
        <p14:creationId xmlns:p14="http://schemas.microsoft.com/office/powerpoint/2010/main" val="281451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442D7-B5C5-F047-879F-07EC2374C175}"/>
              </a:ext>
            </a:extLst>
          </p:cNvPr>
          <p:cNvSpPr>
            <a:spLocks noGrp="1"/>
          </p:cNvSpPr>
          <p:nvPr>
            <p:ph type="title"/>
          </p:nvPr>
        </p:nvSpPr>
        <p:spPr/>
        <p:txBody>
          <a:bodyPr/>
          <a:lstStyle/>
          <a:p>
            <a:r>
              <a:rPr lang="en-DE" dirty="0"/>
              <a:t>Recap</a:t>
            </a:r>
          </a:p>
        </p:txBody>
      </p:sp>
      <p:sp>
        <p:nvSpPr>
          <p:cNvPr id="3" name="Content Placeholder 2">
            <a:extLst>
              <a:ext uri="{FF2B5EF4-FFF2-40B4-BE49-F238E27FC236}">
                <a16:creationId xmlns:a16="http://schemas.microsoft.com/office/drawing/2014/main" id="{1150FCA3-054B-DC41-B1D9-6953CB29179B}"/>
              </a:ext>
            </a:extLst>
          </p:cNvPr>
          <p:cNvSpPr>
            <a:spLocks noGrp="1"/>
          </p:cNvSpPr>
          <p:nvPr>
            <p:ph idx="1"/>
          </p:nvPr>
        </p:nvSpPr>
        <p:spPr/>
        <p:txBody>
          <a:bodyPr/>
          <a:lstStyle/>
          <a:p>
            <a:r>
              <a:rPr lang="en-DE" dirty="0"/>
              <a:t>Use embedding approaches to complete KGs</a:t>
            </a:r>
          </a:p>
          <a:p>
            <a:r>
              <a:rPr lang="en-DE" dirty="0"/>
              <a:t>Use MLNs to complete KGs</a:t>
            </a:r>
          </a:p>
          <a:p>
            <a:r>
              <a:rPr lang="en-DE" dirty="0"/>
              <a:t>Learn MLNs from KGs to capture “symmetries” </a:t>
            </a:r>
          </a:p>
          <a:p>
            <a:pPr lvl="1"/>
            <a:r>
              <a:rPr lang="en-DE" dirty="0"/>
              <a:t>Benefit also from labeled training data</a:t>
            </a:r>
          </a:p>
          <a:p>
            <a:pPr lvl="1"/>
            <a:r>
              <a:rPr lang="en-DE" dirty="0"/>
              <a:t>Can be seen as “symbolic dimension reduction”</a:t>
            </a:r>
          </a:p>
          <a:p>
            <a:pPr lvl="1"/>
            <a:r>
              <a:rPr lang="en-DE" dirty="0"/>
              <a:t>Use pseudolikelihood</a:t>
            </a:r>
          </a:p>
          <a:p>
            <a:pPr lvl="1"/>
            <a:r>
              <a:rPr lang="en-DE" dirty="0"/>
              <a:t>Variational EM as a learning algorithm</a:t>
            </a:r>
          </a:p>
          <a:p>
            <a:pPr lvl="1"/>
            <a:r>
              <a:rPr lang="en-DE" dirty="0"/>
              <a:t>Exploit ELBO</a:t>
            </a:r>
          </a:p>
          <a:p>
            <a:pPr lvl="2"/>
            <a:r>
              <a:rPr lang="en-DE" dirty="0"/>
              <a:t>Use GNNs to compute lower bound distribution</a:t>
            </a:r>
          </a:p>
          <a:p>
            <a:pPr lvl="1"/>
            <a:endParaRPr lang="en-DE" dirty="0"/>
          </a:p>
        </p:txBody>
      </p:sp>
      <p:sp>
        <p:nvSpPr>
          <p:cNvPr id="4" name="Slide Number Placeholder 3">
            <a:extLst>
              <a:ext uri="{FF2B5EF4-FFF2-40B4-BE49-F238E27FC236}">
                <a16:creationId xmlns:a16="http://schemas.microsoft.com/office/drawing/2014/main" id="{290081CD-B751-DC4A-8AAD-F1EAFDA20899}"/>
              </a:ext>
            </a:extLst>
          </p:cNvPr>
          <p:cNvSpPr>
            <a:spLocks noGrp="1"/>
          </p:cNvSpPr>
          <p:nvPr>
            <p:ph type="sldNum" sz="quarter" idx="12"/>
          </p:nvPr>
        </p:nvSpPr>
        <p:spPr/>
        <p:txBody>
          <a:bodyPr/>
          <a:lstStyle/>
          <a:p>
            <a:pPr>
              <a:defRPr/>
            </a:pPr>
            <a:fld id="{A4C577E2-95DD-1F4B-A688-E8FB02007787}" type="slidenum">
              <a:rPr lang="de-DE" smtClean="0"/>
              <a:pPr>
                <a:defRPr/>
              </a:pPr>
              <a:t>2</a:t>
            </a:fld>
            <a:endParaRPr lang="de-DE"/>
          </a:p>
        </p:txBody>
      </p:sp>
      <p:sp>
        <p:nvSpPr>
          <p:cNvPr id="5" name="Rectangle 4">
            <a:extLst>
              <a:ext uri="{FF2B5EF4-FFF2-40B4-BE49-F238E27FC236}">
                <a16:creationId xmlns:a16="http://schemas.microsoft.com/office/drawing/2014/main" id="{DF384038-5ACC-D240-B572-738973956E77}"/>
              </a:ext>
            </a:extLst>
          </p:cNvPr>
          <p:cNvSpPr/>
          <p:nvPr/>
        </p:nvSpPr>
        <p:spPr>
          <a:xfrm>
            <a:off x="4560817" y="3501065"/>
            <a:ext cx="3643039" cy="430887"/>
          </a:xfrm>
          <a:prstGeom prst="rect">
            <a:avLst/>
          </a:prstGeom>
        </p:spPr>
        <p:txBody>
          <a:bodyPr wrap="square">
            <a:spAutoFit/>
          </a:bodyPr>
          <a:lstStyle/>
          <a:p>
            <a:r>
              <a:rPr lang="en-US" sz="1100" dirty="0" err="1">
                <a:solidFill>
                  <a:srgbClr val="0B05FF"/>
                </a:solidFill>
                <a:latin typeface="NimbusRomNo9L"/>
              </a:rPr>
              <a:t>Besag</a:t>
            </a:r>
            <a:r>
              <a:rPr lang="en-US" sz="1100" dirty="0">
                <a:solidFill>
                  <a:srgbClr val="0B05FF"/>
                </a:solidFill>
                <a:latin typeface="NimbusRomNo9L"/>
              </a:rPr>
              <a:t>, J. Statistical analysis of non-lattice data. </a:t>
            </a:r>
            <a:br>
              <a:rPr lang="en-US" sz="1100" dirty="0">
                <a:solidFill>
                  <a:srgbClr val="0B05FF"/>
                </a:solidFill>
                <a:latin typeface="NimbusRomNo9L"/>
              </a:rPr>
            </a:br>
            <a:r>
              <a:rPr lang="en-US" sz="1100" i="1" dirty="0">
                <a:solidFill>
                  <a:srgbClr val="0B05FF"/>
                </a:solidFill>
                <a:latin typeface="NimbusRomNo9L"/>
              </a:rPr>
              <a:t>The statistician</a:t>
            </a:r>
            <a:r>
              <a:rPr lang="en-US" sz="1100" dirty="0">
                <a:solidFill>
                  <a:srgbClr val="0B05FF"/>
                </a:solidFill>
                <a:latin typeface="NimbusRomNo9L"/>
              </a:rPr>
              <a:t>, pp. 179–195, </a:t>
            </a:r>
            <a:r>
              <a:rPr lang="en-US" sz="1100" b="1" dirty="0">
                <a:solidFill>
                  <a:srgbClr val="FF0000"/>
                </a:solidFill>
                <a:latin typeface="NimbusRomNo9L"/>
              </a:rPr>
              <a:t>1975</a:t>
            </a:r>
            <a:r>
              <a:rPr lang="en-US" sz="1100" dirty="0">
                <a:solidFill>
                  <a:srgbClr val="0B05FF"/>
                </a:solidFill>
                <a:latin typeface="NimbusRomNo9L"/>
              </a:rPr>
              <a:t>. </a:t>
            </a:r>
            <a:endParaRPr lang="en-US" sz="1100" dirty="0">
              <a:solidFill>
                <a:srgbClr val="0B05FF"/>
              </a:solidFill>
            </a:endParaRPr>
          </a:p>
        </p:txBody>
      </p:sp>
      <p:sp>
        <p:nvSpPr>
          <p:cNvPr id="6" name="Rectangle 5">
            <a:extLst>
              <a:ext uri="{FF2B5EF4-FFF2-40B4-BE49-F238E27FC236}">
                <a16:creationId xmlns:a16="http://schemas.microsoft.com/office/drawing/2014/main" id="{5B5F389D-3FB0-524E-AB42-F9C4ED12623E}"/>
              </a:ext>
            </a:extLst>
          </p:cNvPr>
          <p:cNvSpPr/>
          <p:nvPr/>
        </p:nvSpPr>
        <p:spPr>
          <a:xfrm>
            <a:off x="1612380" y="5312805"/>
            <a:ext cx="4572000" cy="600164"/>
          </a:xfrm>
          <a:prstGeom prst="rect">
            <a:avLst/>
          </a:prstGeom>
        </p:spPr>
        <p:txBody>
          <a:bodyPr>
            <a:spAutoFit/>
          </a:bodyPr>
          <a:lstStyle/>
          <a:p>
            <a:r>
              <a:rPr lang="en-US" sz="1100" dirty="0">
                <a:solidFill>
                  <a:srgbClr val="0B05FF"/>
                </a:solidFill>
                <a:latin typeface="NimbusRomNo9L"/>
              </a:rPr>
              <a:t>Neal, R. M. and Hinton, G. E. A view of the </a:t>
            </a:r>
            <a:r>
              <a:rPr lang="en-US" sz="1100" dirty="0" err="1">
                <a:solidFill>
                  <a:srgbClr val="0B05FF"/>
                </a:solidFill>
                <a:latin typeface="NimbusRomNo9L"/>
              </a:rPr>
              <a:t>em</a:t>
            </a:r>
            <a:r>
              <a:rPr lang="en-US" sz="1100" dirty="0">
                <a:solidFill>
                  <a:srgbClr val="0B05FF"/>
                </a:solidFill>
                <a:latin typeface="NimbusRomNo9L"/>
              </a:rPr>
              <a:t> algorithm that justifies incremental, sparse, and other variants. In </a:t>
            </a:r>
            <a:r>
              <a:rPr lang="en-US" sz="1100" i="1" dirty="0">
                <a:solidFill>
                  <a:srgbClr val="0B05FF"/>
                </a:solidFill>
                <a:latin typeface="NimbusRomNo9L"/>
              </a:rPr>
              <a:t>Learning in graphical models</a:t>
            </a:r>
            <a:r>
              <a:rPr lang="en-US" sz="1100" dirty="0">
                <a:solidFill>
                  <a:srgbClr val="0B05FF"/>
                </a:solidFill>
                <a:latin typeface="NimbusRomNo9L"/>
              </a:rPr>
              <a:t>, pp. 355–368. Springer, </a:t>
            </a:r>
            <a:r>
              <a:rPr lang="en-US" sz="1100" b="1" dirty="0">
                <a:solidFill>
                  <a:srgbClr val="FF0000"/>
                </a:solidFill>
                <a:latin typeface="NimbusRomNo9L"/>
              </a:rPr>
              <a:t>1998</a:t>
            </a:r>
            <a:r>
              <a:rPr lang="en-US" sz="1100" dirty="0">
                <a:solidFill>
                  <a:srgbClr val="0B05FF"/>
                </a:solidFill>
                <a:latin typeface="NimbusRomNo9L"/>
              </a:rPr>
              <a:t>. </a:t>
            </a:r>
            <a:endParaRPr lang="en-US" sz="1100" dirty="0">
              <a:solidFill>
                <a:srgbClr val="0B05FF"/>
              </a:solidFill>
            </a:endParaRPr>
          </a:p>
        </p:txBody>
      </p:sp>
    </p:spTree>
    <p:extLst>
      <p:ext uri="{BB962C8B-B14F-4D97-AF65-F5344CB8AC3E}">
        <p14:creationId xmlns:p14="http://schemas.microsoft.com/office/powerpoint/2010/main" val="2152716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15A16-FBDC-D946-B482-C6E263395317}"/>
              </a:ext>
            </a:extLst>
          </p:cNvPr>
          <p:cNvSpPr>
            <a:spLocks noGrp="1"/>
          </p:cNvSpPr>
          <p:nvPr>
            <p:ph type="title"/>
          </p:nvPr>
        </p:nvSpPr>
        <p:spPr/>
        <p:txBody>
          <a:bodyPr/>
          <a:lstStyle/>
          <a:p>
            <a:r>
              <a:rPr lang="en-DE" dirty="0"/>
              <a:t>Summary</a:t>
            </a:r>
          </a:p>
        </p:txBody>
      </p:sp>
      <p:pic>
        <p:nvPicPr>
          <p:cNvPr id="6" name="Content Placeholder 5" descr="Text&#10;&#10;Description automatically generated with low confidence">
            <a:extLst>
              <a:ext uri="{FF2B5EF4-FFF2-40B4-BE49-F238E27FC236}">
                <a16:creationId xmlns:a16="http://schemas.microsoft.com/office/drawing/2014/main" id="{A196FF08-807B-874F-B92F-0B09C28CC429}"/>
              </a:ext>
            </a:extLst>
          </p:cNvPr>
          <p:cNvPicPr>
            <a:picLocks noGrp="1" noChangeAspect="1"/>
          </p:cNvPicPr>
          <p:nvPr>
            <p:ph idx="1"/>
          </p:nvPr>
        </p:nvPicPr>
        <p:blipFill>
          <a:blip r:embed="rId2"/>
          <a:stretch>
            <a:fillRect/>
          </a:stretch>
        </p:blipFill>
        <p:spPr>
          <a:xfrm>
            <a:off x="2757127" y="1196975"/>
            <a:ext cx="3629745" cy="4968875"/>
          </a:xfrm>
        </p:spPr>
      </p:pic>
      <p:sp>
        <p:nvSpPr>
          <p:cNvPr id="4" name="Slide Number Placeholder 3">
            <a:extLst>
              <a:ext uri="{FF2B5EF4-FFF2-40B4-BE49-F238E27FC236}">
                <a16:creationId xmlns:a16="http://schemas.microsoft.com/office/drawing/2014/main" id="{28E8AABB-F981-9748-8EA3-9577E410C66B}"/>
              </a:ext>
            </a:extLst>
          </p:cNvPr>
          <p:cNvSpPr>
            <a:spLocks noGrp="1"/>
          </p:cNvSpPr>
          <p:nvPr>
            <p:ph type="sldNum" sz="quarter" idx="12"/>
          </p:nvPr>
        </p:nvSpPr>
        <p:spPr/>
        <p:txBody>
          <a:bodyPr/>
          <a:lstStyle/>
          <a:p>
            <a:pPr>
              <a:defRPr/>
            </a:pPr>
            <a:fld id="{A4C577E2-95DD-1F4B-A688-E8FB02007787}" type="slidenum">
              <a:rPr lang="de-DE" smtClean="0"/>
              <a:pPr>
                <a:defRPr/>
              </a:pPr>
              <a:t>20</a:t>
            </a:fld>
            <a:endParaRPr lang="de-DE"/>
          </a:p>
        </p:txBody>
      </p:sp>
    </p:spTree>
    <p:extLst>
      <p:ext uri="{BB962C8B-B14F-4D97-AF65-F5344CB8AC3E}">
        <p14:creationId xmlns:p14="http://schemas.microsoft.com/office/powerpoint/2010/main" val="3471784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5F759-8A14-CB4F-BC5D-189AE3624F6D}"/>
              </a:ext>
            </a:extLst>
          </p:cNvPr>
          <p:cNvSpPr>
            <a:spLocks noGrp="1"/>
          </p:cNvSpPr>
          <p:nvPr>
            <p:ph type="title"/>
          </p:nvPr>
        </p:nvSpPr>
        <p:spPr/>
        <p:txBody>
          <a:bodyPr/>
          <a:lstStyle/>
          <a:p>
            <a:r>
              <a:rPr lang="en" dirty="0"/>
              <a:t>KB-LDA and SCDs</a:t>
            </a:r>
            <a:br>
              <a:rPr lang="en" dirty="0"/>
            </a:br>
            <a:endParaRPr lang="en-DE" dirty="0"/>
          </a:p>
        </p:txBody>
      </p:sp>
      <p:pic>
        <p:nvPicPr>
          <p:cNvPr id="6" name="Content Placeholder 5" descr="Text&#10;&#10;Description automatically generated with medium confidence">
            <a:extLst>
              <a:ext uri="{FF2B5EF4-FFF2-40B4-BE49-F238E27FC236}">
                <a16:creationId xmlns:a16="http://schemas.microsoft.com/office/drawing/2014/main" id="{6BCD4369-DCA5-9F4E-B982-C600EF8B25D1}"/>
              </a:ext>
            </a:extLst>
          </p:cNvPr>
          <p:cNvPicPr>
            <a:picLocks noGrp="1" noChangeAspect="1"/>
          </p:cNvPicPr>
          <p:nvPr>
            <p:ph idx="1"/>
          </p:nvPr>
        </p:nvPicPr>
        <p:blipFill>
          <a:blip r:embed="rId2"/>
          <a:stretch>
            <a:fillRect/>
          </a:stretch>
        </p:blipFill>
        <p:spPr>
          <a:xfrm>
            <a:off x="2510445" y="1196975"/>
            <a:ext cx="4123109" cy="4968875"/>
          </a:xfrm>
        </p:spPr>
      </p:pic>
      <p:sp>
        <p:nvSpPr>
          <p:cNvPr id="4" name="Slide Number Placeholder 3">
            <a:extLst>
              <a:ext uri="{FF2B5EF4-FFF2-40B4-BE49-F238E27FC236}">
                <a16:creationId xmlns:a16="http://schemas.microsoft.com/office/drawing/2014/main" id="{7A7E036A-5CE8-BE4D-8E97-164E3D378524}"/>
              </a:ext>
            </a:extLst>
          </p:cNvPr>
          <p:cNvSpPr>
            <a:spLocks noGrp="1"/>
          </p:cNvSpPr>
          <p:nvPr>
            <p:ph type="sldNum" sz="quarter" idx="12"/>
          </p:nvPr>
        </p:nvSpPr>
        <p:spPr/>
        <p:txBody>
          <a:bodyPr/>
          <a:lstStyle/>
          <a:p>
            <a:pPr>
              <a:defRPr/>
            </a:pPr>
            <a:fld id="{A4C577E2-95DD-1F4B-A688-E8FB02007787}" type="slidenum">
              <a:rPr lang="de-DE" smtClean="0"/>
              <a:pPr>
                <a:defRPr/>
              </a:pPr>
              <a:t>21</a:t>
            </a:fld>
            <a:endParaRPr lang="de-DE"/>
          </a:p>
        </p:txBody>
      </p:sp>
      <p:sp>
        <p:nvSpPr>
          <p:cNvPr id="7" name="Rectangle 6">
            <a:extLst>
              <a:ext uri="{FF2B5EF4-FFF2-40B4-BE49-F238E27FC236}">
                <a16:creationId xmlns:a16="http://schemas.microsoft.com/office/drawing/2014/main" id="{E155121C-EF6C-7444-B80C-627DE26E34DC}"/>
              </a:ext>
            </a:extLst>
          </p:cNvPr>
          <p:cNvSpPr/>
          <p:nvPr/>
        </p:nvSpPr>
        <p:spPr>
          <a:xfrm>
            <a:off x="2373376" y="6238473"/>
            <a:ext cx="4646896" cy="430887"/>
          </a:xfrm>
          <a:prstGeom prst="rect">
            <a:avLst/>
          </a:prstGeom>
        </p:spPr>
        <p:txBody>
          <a:bodyPr wrap="square">
            <a:spAutoFit/>
          </a:bodyPr>
          <a:lstStyle/>
          <a:p>
            <a:r>
              <a:rPr lang="en-US" sz="1100" dirty="0">
                <a:solidFill>
                  <a:srgbClr val="0B05FF"/>
                </a:solidFill>
              </a:rPr>
              <a:t>“KB-LDA: Jointly Learning a Knowledge Base of Hierarchy, Relations,</a:t>
            </a:r>
          </a:p>
          <a:p>
            <a:r>
              <a:rPr lang="en-US" sz="1100" dirty="0">
                <a:solidFill>
                  <a:srgbClr val="0B05FF"/>
                </a:solidFill>
              </a:rPr>
              <a:t>and Facts,” Dana </a:t>
            </a:r>
            <a:r>
              <a:rPr lang="en-US" sz="1100" dirty="0" err="1">
                <a:solidFill>
                  <a:srgbClr val="0B05FF"/>
                </a:solidFill>
              </a:rPr>
              <a:t>Movshovitz-Attias</a:t>
            </a:r>
            <a:r>
              <a:rPr lang="en-US" sz="1100" dirty="0">
                <a:solidFill>
                  <a:srgbClr val="0B05FF"/>
                </a:solidFill>
              </a:rPr>
              <a:t>. William W. Cohen, ACL </a:t>
            </a:r>
            <a:r>
              <a:rPr lang="en-US" sz="1100" b="1" dirty="0">
                <a:solidFill>
                  <a:srgbClr val="FF0000"/>
                </a:solidFill>
              </a:rPr>
              <a:t>2015</a:t>
            </a:r>
          </a:p>
        </p:txBody>
      </p:sp>
    </p:spTree>
    <p:extLst>
      <p:ext uri="{BB962C8B-B14F-4D97-AF65-F5344CB8AC3E}">
        <p14:creationId xmlns:p14="http://schemas.microsoft.com/office/powerpoint/2010/main" val="1057240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Bild 44" descr="Picture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1120" y="1232886"/>
            <a:ext cx="5791200" cy="438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fld id="{35797ACD-3CCC-4E40-80F3-3EF3D381C854}" type="slidenum">
              <a:rPr lang="en-US" altLang="en-US" sz="1400" i="0">
                <a:solidFill>
                  <a:schemeClr val="tx2"/>
                </a:solidFill>
              </a:rPr>
              <a:pPr/>
              <a:t>22</a:t>
            </a:fld>
            <a:endParaRPr lang="en-US" altLang="en-US" sz="1400" i="0">
              <a:solidFill>
                <a:schemeClr val="tx2"/>
              </a:solidFill>
            </a:endParaRPr>
          </a:p>
        </p:txBody>
      </p:sp>
      <p:sp>
        <p:nvSpPr>
          <p:cNvPr id="33795" name="Rectangle 2"/>
          <p:cNvSpPr>
            <a:spLocks noGrp="1" noChangeArrowheads="1"/>
          </p:cNvSpPr>
          <p:nvPr>
            <p:ph type="title"/>
          </p:nvPr>
        </p:nvSpPr>
        <p:spPr/>
        <p:txBody>
          <a:bodyPr/>
          <a:lstStyle/>
          <a:p>
            <a:pPr eaLnBrk="1" hangingPunct="1"/>
            <a:r>
              <a:rPr lang="en-US" altLang="en-US" sz="2400" dirty="0">
                <a:ea typeface="ＭＳ Ｐゴシック" charset="-128"/>
              </a:rPr>
              <a:t>SCD Derivation: Multimedia Information Extraction</a:t>
            </a:r>
          </a:p>
        </p:txBody>
      </p:sp>
      <p:sp>
        <p:nvSpPr>
          <p:cNvPr id="41987" name="Rectangle 3"/>
          <p:cNvSpPr>
            <a:spLocks noGrp="1" noChangeArrowheads="1"/>
          </p:cNvSpPr>
          <p:nvPr>
            <p:ph type="body" idx="1"/>
          </p:nvPr>
        </p:nvSpPr>
        <p:spPr>
          <a:xfrm>
            <a:off x="19472" y="1234495"/>
            <a:ext cx="3702179" cy="1493488"/>
          </a:xfrm>
        </p:spPr>
        <p:txBody>
          <a:bodyPr/>
          <a:lstStyle/>
          <a:p>
            <a:pPr eaLnBrk="1" hangingPunct="1">
              <a:buFont typeface="Wingdings" charset="2"/>
              <a:buNone/>
            </a:pPr>
            <a:r>
              <a:rPr lang="en-US" altLang="en-US" sz="1800" dirty="0">
                <a:effectLst>
                  <a:outerShdw blurRad="38100" dist="38100" dir="2700000" algn="tl">
                    <a:srgbClr val="C0C0C0"/>
                  </a:outerShdw>
                </a:effectLst>
                <a:ea typeface="ＭＳ Ｐゴシック" charset="-128"/>
              </a:rPr>
              <a:t>	</a:t>
            </a:r>
            <a:r>
              <a:rPr lang="en-US" altLang="en-US" sz="1600" dirty="0">
                <a:ea typeface="ＭＳ Ｐゴシック" charset="-128"/>
              </a:rPr>
              <a:t>Bootstrapping Ontology Evolution with Multimedia Information Extraction </a:t>
            </a:r>
            <a:br>
              <a:rPr lang="en-US" altLang="en-US" sz="1600" dirty="0">
                <a:ea typeface="ＭＳ Ｐゴシック" charset="-128"/>
              </a:rPr>
            </a:br>
            <a:r>
              <a:rPr lang="en-US" altLang="en-US" sz="1600" dirty="0">
                <a:ea typeface="ＭＳ Ｐゴシック" charset="-128"/>
              </a:rPr>
              <a:t>[BOEMIE 2006]</a:t>
            </a:r>
            <a:endParaRPr lang="en-US" altLang="en-US" sz="1800" dirty="0">
              <a:effectLst>
                <a:outerShdw blurRad="38100" dist="38100" dir="2700000" algn="tl">
                  <a:srgbClr val="C0C0C0"/>
                </a:outerShdw>
              </a:effectLst>
              <a:ea typeface="ＭＳ Ｐゴシック" charset="-128"/>
            </a:endParaRPr>
          </a:p>
          <a:p>
            <a:pPr eaLnBrk="1" hangingPunct="1">
              <a:buFont typeface="Wingdings" charset="2"/>
              <a:buNone/>
            </a:pPr>
            <a:endParaRPr lang="en-US" altLang="en-US" sz="1800" dirty="0">
              <a:effectLst>
                <a:outerShdw blurRad="38100" dist="38100" dir="2700000" algn="tl">
                  <a:srgbClr val="C0C0C0"/>
                </a:outerShdw>
              </a:effectLst>
              <a:ea typeface="ＭＳ Ｐゴシック" charset="-128"/>
            </a:endParaRPr>
          </a:p>
          <a:p>
            <a:pPr eaLnBrk="1" hangingPunct="1">
              <a:buFont typeface="Wingdings" charset="2"/>
              <a:buNone/>
            </a:pPr>
            <a:endParaRPr lang="en-US" altLang="en-US" sz="1800" dirty="0">
              <a:effectLst>
                <a:outerShdw blurRad="38100" dist="38100" dir="2700000" algn="tl">
                  <a:srgbClr val="C0C0C0"/>
                </a:outerShdw>
              </a:effectLst>
              <a:ea typeface="ＭＳ Ｐゴシック" charset="-128"/>
            </a:endParaRPr>
          </a:p>
          <a:p>
            <a:pPr algn="ctr" eaLnBrk="1" hangingPunct="1">
              <a:buFont typeface="Wingdings" charset="2"/>
              <a:buNone/>
            </a:pPr>
            <a:endParaRPr lang="en-US" altLang="en-US" sz="1800" dirty="0">
              <a:effectLst>
                <a:outerShdw blurRad="38100" dist="38100" dir="2700000" algn="tl">
                  <a:srgbClr val="C0C0C0"/>
                </a:outerShdw>
              </a:effectLst>
              <a:ea typeface="ＭＳ Ｐゴシック" charset="-128"/>
            </a:endParaRPr>
          </a:p>
          <a:p>
            <a:pPr algn="ctr" eaLnBrk="1" hangingPunct="1">
              <a:buFont typeface="Wingdings" charset="2"/>
              <a:buNone/>
            </a:pPr>
            <a:endParaRPr lang="en-US" altLang="en-US" sz="1800" dirty="0">
              <a:effectLst>
                <a:outerShdw blurRad="38100" dist="38100" dir="2700000" algn="tl">
                  <a:srgbClr val="C0C0C0"/>
                </a:outerShdw>
              </a:effectLst>
              <a:ea typeface="ＭＳ Ｐゴシック" charset="-128"/>
            </a:endParaRPr>
          </a:p>
          <a:p>
            <a:pPr algn="ctr" eaLnBrk="1" hangingPunct="1">
              <a:buFont typeface="Wingdings" charset="2"/>
              <a:buNone/>
            </a:pPr>
            <a:endParaRPr lang="en-US" altLang="en-US" sz="1800" dirty="0">
              <a:effectLst>
                <a:outerShdw blurRad="38100" dist="38100" dir="2700000" algn="tl">
                  <a:srgbClr val="C0C0C0"/>
                </a:outerShdw>
              </a:effectLst>
              <a:ea typeface="ＭＳ Ｐゴシック" charset="-128"/>
            </a:endParaRPr>
          </a:p>
        </p:txBody>
      </p:sp>
      <p:sp>
        <p:nvSpPr>
          <p:cNvPr id="3" name="Rectangle 2">
            <a:extLst>
              <a:ext uri="{FF2B5EF4-FFF2-40B4-BE49-F238E27FC236}">
                <a16:creationId xmlns:a16="http://schemas.microsoft.com/office/drawing/2014/main" id="{FC4F9F06-DECE-A943-855B-C1ADAB1ADE40}"/>
              </a:ext>
            </a:extLst>
          </p:cNvPr>
          <p:cNvSpPr/>
          <p:nvPr/>
        </p:nvSpPr>
        <p:spPr>
          <a:xfrm>
            <a:off x="2343150" y="5930739"/>
            <a:ext cx="4572000" cy="738664"/>
          </a:xfrm>
          <a:prstGeom prst="rect">
            <a:avLst/>
          </a:prstGeom>
        </p:spPr>
        <p:txBody>
          <a:bodyPr>
            <a:spAutoFit/>
          </a:bodyPr>
          <a:lstStyle/>
          <a:p>
            <a:r>
              <a:rPr lang="en-US" sz="1050" dirty="0">
                <a:solidFill>
                  <a:srgbClr val="0B05FF"/>
                </a:solidFill>
                <a:latin typeface="Arial" panose="020B0604020202020204" pitchFamily="34" charset="0"/>
              </a:rPr>
              <a:t>S. Castano, S. Espinosa, A. Ferrara, V. </a:t>
            </a:r>
            <a:r>
              <a:rPr lang="en-US" sz="1050" dirty="0" err="1">
                <a:solidFill>
                  <a:srgbClr val="0B05FF"/>
                </a:solidFill>
                <a:latin typeface="Arial" panose="020B0604020202020204" pitchFamily="34" charset="0"/>
              </a:rPr>
              <a:t>Karkaletsis</a:t>
            </a:r>
            <a:r>
              <a:rPr lang="en-US" sz="1050" dirty="0">
                <a:solidFill>
                  <a:srgbClr val="0B05FF"/>
                </a:solidFill>
                <a:latin typeface="Arial" panose="020B0604020202020204" pitchFamily="34" charset="0"/>
              </a:rPr>
              <a:t>, A. Kaya, R. Möller, S. Montanelli, G. </a:t>
            </a:r>
            <a:r>
              <a:rPr lang="en-US" sz="1050" dirty="0" err="1">
                <a:solidFill>
                  <a:srgbClr val="0B05FF"/>
                </a:solidFill>
                <a:latin typeface="Arial" panose="020B0604020202020204" pitchFamily="34" charset="0"/>
              </a:rPr>
              <a:t>Petasis</a:t>
            </a:r>
            <a:r>
              <a:rPr lang="en-US" sz="1050" dirty="0">
                <a:solidFill>
                  <a:srgbClr val="0B05FF"/>
                </a:solidFill>
                <a:latin typeface="Arial" panose="020B0604020202020204" pitchFamily="34" charset="0"/>
              </a:rPr>
              <a:t>, and M. Wessel. </a:t>
            </a:r>
            <a:r>
              <a:rPr lang="en-US" sz="1050" b="1" dirty="0">
                <a:solidFill>
                  <a:srgbClr val="0B05FF"/>
                </a:solidFill>
                <a:latin typeface="Arial" panose="020B0604020202020204" pitchFamily="34" charset="0"/>
              </a:rPr>
              <a:t>Multimedia Interpretation for Dynamic Ontology Evolution</a:t>
            </a:r>
            <a:r>
              <a:rPr lang="en-US" sz="1050" dirty="0">
                <a:solidFill>
                  <a:srgbClr val="0B05FF"/>
                </a:solidFill>
                <a:latin typeface="Arial" panose="020B0604020202020204" pitchFamily="34" charset="0"/>
              </a:rPr>
              <a:t>. In </a:t>
            </a:r>
            <a:r>
              <a:rPr lang="en-US" sz="1050" i="1" dirty="0">
                <a:solidFill>
                  <a:srgbClr val="0B05FF"/>
                </a:solidFill>
                <a:latin typeface="Arial" panose="020B0604020202020204" pitchFamily="34" charset="0"/>
              </a:rPr>
              <a:t>Journal of Logic and Computation</a:t>
            </a:r>
            <a:r>
              <a:rPr lang="en-US" sz="1050" dirty="0">
                <a:solidFill>
                  <a:srgbClr val="0B05FF"/>
                </a:solidFill>
                <a:latin typeface="Arial" panose="020B0604020202020204" pitchFamily="34" charset="0"/>
              </a:rPr>
              <a:t>, volume 19, pages 859–897. Oxford University Press, </a:t>
            </a:r>
            <a:r>
              <a:rPr lang="en-US" sz="1050" b="1" dirty="0">
                <a:solidFill>
                  <a:srgbClr val="FF0000"/>
                </a:solidFill>
                <a:latin typeface="Arial" panose="020B0604020202020204" pitchFamily="34" charset="0"/>
              </a:rPr>
              <a:t>2008</a:t>
            </a:r>
            <a:r>
              <a:rPr lang="en-US" sz="1050" dirty="0">
                <a:solidFill>
                  <a:srgbClr val="0B05FF"/>
                </a:solidFill>
                <a:latin typeface="Arial" panose="020B0604020202020204" pitchFamily="34" charset="0"/>
              </a:rPr>
              <a:t>. </a:t>
            </a:r>
            <a:endParaRPr lang="en-DE" sz="1050" dirty="0">
              <a:solidFill>
                <a:srgbClr val="0B05FF"/>
              </a:solidFill>
            </a:endParaRPr>
          </a:p>
        </p:txBody>
      </p:sp>
    </p:spTree>
    <p:extLst>
      <p:ext uri="{BB962C8B-B14F-4D97-AF65-F5344CB8AC3E}">
        <p14:creationId xmlns:p14="http://schemas.microsoft.com/office/powerpoint/2010/main" val="1525296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fld id="{9F0A5CE8-DC3E-2347-B3C6-DD1DA3F19614}" type="slidenum">
              <a:rPr lang="en-US" altLang="en-US" sz="1400" i="0">
                <a:solidFill>
                  <a:schemeClr val="tx2"/>
                </a:solidFill>
              </a:rPr>
              <a:pPr/>
              <a:t>23</a:t>
            </a:fld>
            <a:endParaRPr lang="en-US" altLang="en-US" sz="1400" i="0">
              <a:solidFill>
                <a:schemeClr val="tx2"/>
              </a:solidFill>
            </a:endParaRPr>
          </a:p>
        </p:txBody>
      </p:sp>
      <p:sp>
        <p:nvSpPr>
          <p:cNvPr id="35843" name="Rectangle 2"/>
          <p:cNvSpPr>
            <a:spLocks noGrp="1" noChangeArrowheads="1"/>
          </p:cNvSpPr>
          <p:nvPr>
            <p:ph type="title"/>
          </p:nvPr>
        </p:nvSpPr>
        <p:spPr/>
        <p:txBody>
          <a:bodyPr/>
          <a:lstStyle/>
          <a:p>
            <a:pPr eaLnBrk="1" hangingPunct="1"/>
            <a:r>
              <a:rPr lang="en-US" altLang="en-US">
                <a:ea typeface="ＭＳ Ｐゴシック" charset="-128"/>
              </a:rPr>
              <a:t>Interpretation = Explanation</a:t>
            </a:r>
          </a:p>
        </p:txBody>
      </p:sp>
      <p:sp>
        <p:nvSpPr>
          <p:cNvPr id="35844" name="Rectangle 3"/>
          <p:cNvSpPr>
            <a:spLocks noGrp="1" noChangeArrowheads="1"/>
          </p:cNvSpPr>
          <p:nvPr>
            <p:ph type="body" idx="1"/>
          </p:nvPr>
        </p:nvSpPr>
        <p:spPr>
          <a:xfrm>
            <a:off x="457200" y="2179638"/>
            <a:ext cx="8229600" cy="4525962"/>
          </a:xfrm>
        </p:spPr>
        <p:txBody>
          <a:bodyPr/>
          <a:lstStyle/>
          <a:p>
            <a:pPr eaLnBrk="1" hangingPunct="1"/>
            <a:endParaRPr lang="en-US" altLang="en-US" dirty="0">
              <a:ea typeface="ＭＳ Ｐゴシック" charset="-128"/>
            </a:endParaRPr>
          </a:p>
        </p:txBody>
      </p:sp>
      <p:pic>
        <p:nvPicPr>
          <p:cNvPr id="35845" name="Picture 4" descr="imageP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262" y="1268760"/>
            <a:ext cx="3240088"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6" name="Group 5"/>
          <p:cNvGrpSpPr>
            <a:grpSpLocks/>
          </p:cNvGrpSpPr>
          <p:nvPr/>
        </p:nvGrpSpPr>
        <p:grpSpPr bwMode="auto">
          <a:xfrm>
            <a:off x="1403300" y="2221260"/>
            <a:ext cx="6769100" cy="3311525"/>
            <a:chOff x="839" y="1617"/>
            <a:chExt cx="4083" cy="1995"/>
          </a:xfrm>
        </p:grpSpPr>
        <p:sp>
          <p:nvSpPr>
            <p:cNvPr id="35869" name="AutoShape 6"/>
            <p:cNvSpPr>
              <a:spLocks noChangeArrowheads="1"/>
            </p:cNvSpPr>
            <p:nvPr/>
          </p:nvSpPr>
          <p:spPr bwMode="auto">
            <a:xfrm rot="10800000">
              <a:off x="839" y="2976"/>
              <a:ext cx="4083" cy="6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613 w 21600"/>
                <a:gd name="T13" fmla="*/ 3600 h 21600"/>
                <a:gd name="T14" fmla="*/ 1798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629" y="21600"/>
                  </a:lnTo>
                  <a:lnTo>
                    <a:pt x="17971" y="21600"/>
                  </a:lnTo>
                  <a:lnTo>
                    <a:pt x="21600" y="0"/>
                  </a:lnTo>
                  <a:close/>
                </a:path>
              </a:pathLst>
            </a:custGeom>
            <a:gradFill rotWithShape="1">
              <a:gsLst>
                <a:gs pos="0">
                  <a:srgbClr val="003366">
                    <a:alpha val="10999"/>
                  </a:srgbClr>
                </a:gs>
                <a:gs pos="100000">
                  <a:srgbClr val="00182F">
                    <a:alpha val="25000"/>
                  </a:srgbClr>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5870" name="AutoShape 7"/>
            <p:cNvSpPr>
              <a:spLocks noChangeArrowheads="1"/>
            </p:cNvSpPr>
            <p:nvPr/>
          </p:nvSpPr>
          <p:spPr bwMode="auto">
            <a:xfrm rot="10800000">
              <a:off x="1565" y="2297"/>
              <a:ext cx="2631" cy="63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9 w 21600"/>
                <a:gd name="T13" fmla="*/ 4497 h 21600"/>
                <a:gd name="T14" fmla="*/ 17101 w 21600"/>
                <a:gd name="T15" fmla="*/ 1710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669933">
                    <a:alpha val="32001"/>
                  </a:srgbClr>
                </a:gs>
                <a:gs pos="100000">
                  <a:srgbClr val="2F4718">
                    <a:alpha val="12000"/>
                  </a:srgbClr>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46088" name="AutoShape 8"/>
            <p:cNvSpPr>
              <a:spLocks noChangeArrowheads="1"/>
            </p:cNvSpPr>
            <p:nvPr/>
          </p:nvSpPr>
          <p:spPr bwMode="auto">
            <a:xfrm>
              <a:off x="2245" y="1617"/>
              <a:ext cx="1275" cy="634"/>
            </a:xfrm>
            <a:prstGeom prst="triangle">
              <a:avLst>
                <a:gd name="adj" fmla="val 50000"/>
              </a:avLst>
            </a:prstGeom>
            <a:gradFill rotWithShape="1">
              <a:gsLst>
                <a:gs pos="0">
                  <a:schemeClr val="accent1">
                    <a:alpha val="25000"/>
                  </a:schemeClr>
                </a:gs>
                <a:gs pos="100000">
                  <a:schemeClr val="accent1">
                    <a:gamma/>
                    <a:tint val="43137"/>
                    <a:invGamma/>
                    <a:alpha val="39999"/>
                  </a:schemeClr>
                </a:gs>
              </a:gsLst>
              <a:lin ang="5400000" scaled="1"/>
            </a:gradFill>
            <a:ln w="12700">
              <a:noFill/>
              <a:miter lim="800000"/>
              <a:headEnd/>
              <a:tailEnd/>
            </a:ln>
            <a:effectLst/>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grpSp>
      <p:sp>
        <p:nvSpPr>
          <p:cNvPr id="35847" name="Oval 12"/>
          <p:cNvSpPr>
            <a:spLocks noChangeArrowheads="1"/>
          </p:cNvSpPr>
          <p:nvPr/>
        </p:nvSpPr>
        <p:spPr bwMode="auto">
          <a:xfrm>
            <a:off x="3422600" y="4092923"/>
            <a:ext cx="142875" cy="144462"/>
          </a:xfrm>
          <a:prstGeom prst="ellipse">
            <a:avLst/>
          </a:prstGeom>
          <a:solidFill>
            <a:srgbClr val="669933"/>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5849" name="Line 14"/>
          <p:cNvSpPr>
            <a:spLocks noChangeShapeType="1"/>
          </p:cNvSpPr>
          <p:nvPr/>
        </p:nvSpPr>
        <p:spPr bwMode="auto">
          <a:xfrm flipV="1">
            <a:off x="2844750" y="4237385"/>
            <a:ext cx="576262"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0" name="Line 15"/>
          <p:cNvSpPr>
            <a:spLocks noChangeShapeType="1"/>
          </p:cNvSpPr>
          <p:nvPr/>
        </p:nvSpPr>
        <p:spPr bwMode="auto">
          <a:xfrm flipV="1">
            <a:off x="3349575" y="4237385"/>
            <a:ext cx="71437"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3" name="Oval 18"/>
          <p:cNvSpPr>
            <a:spLocks noChangeArrowheads="1"/>
          </p:cNvSpPr>
          <p:nvPr/>
        </p:nvSpPr>
        <p:spPr bwMode="auto">
          <a:xfrm>
            <a:off x="1331862" y="1429098"/>
            <a:ext cx="1368425" cy="1439862"/>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5854" name="Rectangle 19"/>
          <p:cNvSpPr>
            <a:spLocks noChangeArrowheads="1"/>
          </p:cNvSpPr>
          <p:nvPr/>
        </p:nvSpPr>
        <p:spPr bwMode="auto">
          <a:xfrm>
            <a:off x="468262" y="1284635"/>
            <a:ext cx="3168650" cy="1871663"/>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5855" name="Line 20"/>
          <p:cNvSpPr>
            <a:spLocks noChangeShapeType="1"/>
          </p:cNvSpPr>
          <p:nvPr/>
        </p:nvSpPr>
        <p:spPr bwMode="auto">
          <a:xfrm flipH="1" flipV="1">
            <a:off x="2339925" y="2724498"/>
            <a:ext cx="1081087" cy="13684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7" name="Text Box 22"/>
          <p:cNvSpPr txBox="1">
            <a:spLocks noChangeArrowheads="1"/>
          </p:cNvSpPr>
          <p:nvPr/>
        </p:nvSpPr>
        <p:spPr bwMode="auto">
          <a:xfrm>
            <a:off x="2339924" y="3948460"/>
            <a:ext cx="1222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spcBef>
                <a:spcPct val="50000"/>
              </a:spcBef>
            </a:pPr>
            <a:r>
              <a:rPr lang="de-DE" altLang="en-US" sz="1400" dirty="0">
                <a:solidFill>
                  <a:srgbClr val="003366"/>
                </a:solidFill>
                <a:latin typeface="Helvetica" charset="0"/>
              </a:rPr>
              <a:t>N1:Person</a:t>
            </a:r>
          </a:p>
        </p:txBody>
      </p:sp>
      <p:sp>
        <p:nvSpPr>
          <p:cNvPr id="35859" name="Text Box 24"/>
          <p:cNvSpPr txBox="1">
            <a:spLocks noChangeArrowheads="1"/>
          </p:cNvSpPr>
          <p:nvPr/>
        </p:nvSpPr>
        <p:spPr bwMode="auto">
          <a:xfrm>
            <a:off x="4283025" y="4889848"/>
            <a:ext cx="10810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spcBef>
                <a:spcPct val="50000"/>
              </a:spcBef>
            </a:pPr>
            <a:r>
              <a:rPr lang="de-DE" altLang="en-US" sz="1800">
                <a:solidFill>
                  <a:srgbClr val="003366"/>
                </a:solidFill>
                <a:latin typeface="Helvetica" charset="0"/>
              </a:rPr>
              <a:t>Objects</a:t>
            </a:r>
          </a:p>
        </p:txBody>
      </p:sp>
      <p:sp>
        <p:nvSpPr>
          <p:cNvPr id="35860" name="Text Box 25"/>
          <p:cNvSpPr txBox="1">
            <a:spLocks noChangeArrowheads="1"/>
          </p:cNvSpPr>
          <p:nvPr/>
        </p:nvSpPr>
        <p:spPr bwMode="auto">
          <a:xfrm>
            <a:off x="4140150" y="3516660"/>
            <a:ext cx="13684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lgn="ctr">
              <a:spcBef>
                <a:spcPct val="50000"/>
              </a:spcBef>
            </a:pPr>
            <a:r>
              <a:rPr lang="de-DE" altLang="en-US" sz="1800">
                <a:solidFill>
                  <a:srgbClr val="003366"/>
                </a:solidFill>
                <a:latin typeface="Helvetica" charset="0"/>
              </a:rPr>
              <a:t>Abstract</a:t>
            </a:r>
          </a:p>
          <a:p>
            <a:pPr algn="ctr">
              <a:spcBef>
                <a:spcPct val="50000"/>
              </a:spcBef>
            </a:pPr>
            <a:r>
              <a:rPr lang="de-DE" altLang="en-US" sz="1800">
                <a:solidFill>
                  <a:srgbClr val="003366"/>
                </a:solidFill>
                <a:latin typeface="Helvetica" charset="0"/>
              </a:rPr>
              <a:t>concepts</a:t>
            </a:r>
          </a:p>
        </p:txBody>
      </p:sp>
      <p:sp>
        <p:nvSpPr>
          <p:cNvPr id="35861" name="Oval 29"/>
          <p:cNvSpPr>
            <a:spLocks noChangeArrowheads="1"/>
          </p:cNvSpPr>
          <p:nvPr/>
        </p:nvSpPr>
        <p:spPr bwMode="auto">
          <a:xfrm>
            <a:off x="2773312" y="5097810"/>
            <a:ext cx="142875" cy="144463"/>
          </a:xfrm>
          <a:prstGeom prst="ellipse">
            <a:avLst/>
          </a:prstGeom>
          <a:solidFill>
            <a:schemeClr val="folHlink"/>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5862" name="Oval 30"/>
          <p:cNvSpPr>
            <a:spLocks noChangeArrowheads="1"/>
          </p:cNvSpPr>
          <p:nvPr/>
        </p:nvSpPr>
        <p:spPr bwMode="auto">
          <a:xfrm>
            <a:off x="3276550" y="5097810"/>
            <a:ext cx="142875" cy="144463"/>
          </a:xfrm>
          <a:prstGeom prst="ellipse">
            <a:avLst/>
          </a:prstGeom>
          <a:solidFill>
            <a:schemeClr val="folHlink"/>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5863" name="Oval 31"/>
          <p:cNvSpPr>
            <a:spLocks noChangeArrowheads="1"/>
          </p:cNvSpPr>
          <p:nvPr/>
        </p:nvSpPr>
        <p:spPr bwMode="auto">
          <a:xfrm>
            <a:off x="3779787" y="5097810"/>
            <a:ext cx="142875" cy="144463"/>
          </a:xfrm>
          <a:prstGeom prst="ellipse">
            <a:avLst/>
          </a:prstGeom>
          <a:solidFill>
            <a:schemeClr val="folHlink"/>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5864" name="Text Box 32"/>
          <p:cNvSpPr txBox="1">
            <a:spLocks noChangeArrowheads="1"/>
          </p:cNvSpPr>
          <p:nvPr/>
        </p:nvSpPr>
        <p:spPr bwMode="auto">
          <a:xfrm rot="-5400000">
            <a:off x="2204987" y="4877148"/>
            <a:ext cx="86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spcBef>
                <a:spcPct val="50000"/>
              </a:spcBef>
            </a:pPr>
            <a:r>
              <a:rPr lang="de-DE" altLang="en-US" sz="1400">
                <a:solidFill>
                  <a:srgbClr val="003366"/>
                </a:solidFill>
                <a:latin typeface="Helvetica" charset="0"/>
              </a:rPr>
              <a:t>F1:Face</a:t>
            </a:r>
          </a:p>
        </p:txBody>
      </p:sp>
      <p:sp>
        <p:nvSpPr>
          <p:cNvPr id="35865" name="Text Box 33"/>
          <p:cNvSpPr txBox="1">
            <a:spLocks noChangeArrowheads="1"/>
          </p:cNvSpPr>
          <p:nvPr/>
        </p:nvSpPr>
        <p:spPr bwMode="auto">
          <a:xfrm rot="-5400000">
            <a:off x="2691556" y="4804917"/>
            <a:ext cx="8651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spcBef>
                <a:spcPct val="50000"/>
              </a:spcBef>
            </a:pPr>
            <a:r>
              <a:rPr lang="de-DE" altLang="en-US" sz="1400">
                <a:solidFill>
                  <a:srgbClr val="003366"/>
                </a:solidFill>
                <a:latin typeface="Helvetica" charset="0"/>
              </a:rPr>
              <a:t>B1:Body</a:t>
            </a:r>
          </a:p>
        </p:txBody>
      </p:sp>
      <p:sp>
        <p:nvSpPr>
          <p:cNvPr id="35866" name="Text Box 34"/>
          <p:cNvSpPr txBox="1">
            <a:spLocks noChangeArrowheads="1"/>
          </p:cNvSpPr>
          <p:nvPr/>
        </p:nvSpPr>
        <p:spPr bwMode="auto">
          <a:xfrm rot="-5400000">
            <a:off x="3197175" y="4804123"/>
            <a:ext cx="86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spcBef>
                <a:spcPct val="50000"/>
              </a:spcBef>
            </a:pPr>
            <a:r>
              <a:rPr lang="de-DE" altLang="en-US" sz="1400">
                <a:solidFill>
                  <a:srgbClr val="003366"/>
                </a:solidFill>
                <a:latin typeface="Helvetica" charset="0"/>
              </a:rPr>
              <a:t>P1:Pole</a:t>
            </a:r>
          </a:p>
        </p:txBody>
      </p:sp>
      <p:sp>
        <p:nvSpPr>
          <p:cNvPr id="35867" name="Freeform 35"/>
          <p:cNvSpPr>
            <a:spLocks/>
          </p:cNvSpPr>
          <p:nvPr/>
        </p:nvSpPr>
        <p:spPr bwMode="auto">
          <a:xfrm>
            <a:off x="2895550" y="5232748"/>
            <a:ext cx="400050" cy="88900"/>
          </a:xfrm>
          <a:custGeom>
            <a:avLst/>
            <a:gdLst>
              <a:gd name="T0" fmla="*/ 0 w 252"/>
              <a:gd name="T1" fmla="*/ 0 h 56"/>
              <a:gd name="T2" fmla="*/ 2147483647 w 252"/>
              <a:gd name="T3" fmla="*/ 2147483647 h 56"/>
              <a:gd name="T4" fmla="*/ 2147483647 w 252"/>
              <a:gd name="T5" fmla="*/ 2147483647 h 56"/>
              <a:gd name="T6" fmla="*/ 2147483647 w 252"/>
              <a:gd name="T7" fmla="*/ 2147483647 h 56"/>
              <a:gd name="T8" fmla="*/ 2147483647 w 252"/>
              <a:gd name="T9" fmla="*/ 0 h 56"/>
              <a:gd name="T10" fmla="*/ 0 60000 65536"/>
              <a:gd name="T11" fmla="*/ 0 60000 65536"/>
              <a:gd name="T12" fmla="*/ 0 60000 65536"/>
              <a:gd name="T13" fmla="*/ 0 60000 65536"/>
              <a:gd name="T14" fmla="*/ 0 60000 65536"/>
              <a:gd name="T15" fmla="*/ 0 w 252"/>
              <a:gd name="T16" fmla="*/ 0 h 56"/>
              <a:gd name="T17" fmla="*/ 252 w 252"/>
              <a:gd name="T18" fmla="*/ 56 h 56"/>
            </a:gdLst>
            <a:ahLst/>
            <a:cxnLst>
              <a:cxn ang="T10">
                <a:pos x="T0" y="T1"/>
              </a:cxn>
              <a:cxn ang="T11">
                <a:pos x="T2" y="T3"/>
              </a:cxn>
              <a:cxn ang="T12">
                <a:pos x="T4" y="T5"/>
              </a:cxn>
              <a:cxn ang="T13">
                <a:pos x="T6" y="T7"/>
              </a:cxn>
              <a:cxn ang="T14">
                <a:pos x="T8" y="T9"/>
              </a:cxn>
            </a:cxnLst>
            <a:rect l="T15" t="T16" r="T17" b="T18"/>
            <a:pathLst>
              <a:path w="252" h="56">
                <a:moveTo>
                  <a:pt x="0" y="0"/>
                </a:moveTo>
                <a:lnTo>
                  <a:pt x="68" y="56"/>
                </a:lnTo>
                <a:lnTo>
                  <a:pt x="128" y="56"/>
                </a:lnTo>
                <a:lnTo>
                  <a:pt x="204" y="52"/>
                </a:lnTo>
                <a:lnTo>
                  <a:pt x="252" y="0"/>
                </a:lnTo>
              </a:path>
            </a:pathLst>
          </a:custGeom>
          <a:noFill/>
          <a:ln w="38100">
            <a:solidFill>
              <a:srgbClr val="00CC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5868" name="Freeform 36"/>
          <p:cNvSpPr>
            <a:spLocks/>
          </p:cNvSpPr>
          <p:nvPr/>
        </p:nvSpPr>
        <p:spPr bwMode="auto">
          <a:xfrm>
            <a:off x="3421012" y="5245448"/>
            <a:ext cx="400050" cy="88900"/>
          </a:xfrm>
          <a:custGeom>
            <a:avLst/>
            <a:gdLst>
              <a:gd name="T0" fmla="*/ 0 w 252"/>
              <a:gd name="T1" fmla="*/ 0 h 56"/>
              <a:gd name="T2" fmla="*/ 2147483647 w 252"/>
              <a:gd name="T3" fmla="*/ 2147483647 h 56"/>
              <a:gd name="T4" fmla="*/ 2147483647 w 252"/>
              <a:gd name="T5" fmla="*/ 2147483647 h 56"/>
              <a:gd name="T6" fmla="*/ 2147483647 w 252"/>
              <a:gd name="T7" fmla="*/ 2147483647 h 56"/>
              <a:gd name="T8" fmla="*/ 2147483647 w 252"/>
              <a:gd name="T9" fmla="*/ 0 h 56"/>
              <a:gd name="T10" fmla="*/ 0 60000 65536"/>
              <a:gd name="T11" fmla="*/ 0 60000 65536"/>
              <a:gd name="T12" fmla="*/ 0 60000 65536"/>
              <a:gd name="T13" fmla="*/ 0 60000 65536"/>
              <a:gd name="T14" fmla="*/ 0 60000 65536"/>
              <a:gd name="T15" fmla="*/ 0 w 252"/>
              <a:gd name="T16" fmla="*/ 0 h 56"/>
              <a:gd name="T17" fmla="*/ 252 w 252"/>
              <a:gd name="T18" fmla="*/ 56 h 56"/>
            </a:gdLst>
            <a:ahLst/>
            <a:cxnLst>
              <a:cxn ang="T10">
                <a:pos x="T0" y="T1"/>
              </a:cxn>
              <a:cxn ang="T11">
                <a:pos x="T2" y="T3"/>
              </a:cxn>
              <a:cxn ang="T12">
                <a:pos x="T4" y="T5"/>
              </a:cxn>
              <a:cxn ang="T13">
                <a:pos x="T6" y="T7"/>
              </a:cxn>
              <a:cxn ang="T14">
                <a:pos x="T8" y="T9"/>
              </a:cxn>
            </a:cxnLst>
            <a:rect l="T15" t="T16" r="T17" b="T18"/>
            <a:pathLst>
              <a:path w="252" h="56">
                <a:moveTo>
                  <a:pt x="0" y="0"/>
                </a:moveTo>
                <a:lnTo>
                  <a:pt x="68" y="56"/>
                </a:lnTo>
                <a:lnTo>
                  <a:pt x="128" y="56"/>
                </a:lnTo>
                <a:lnTo>
                  <a:pt x="204" y="52"/>
                </a:lnTo>
                <a:lnTo>
                  <a:pt x="252" y="0"/>
                </a:lnTo>
              </a:path>
            </a:pathLst>
          </a:custGeom>
          <a:noFill/>
          <a:ln w="38100">
            <a:solidFill>
              <a:srgbClr val="00CC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Tree>
    <p:extLst>
      <p:ext uri="{BB962C8B-B14F-4D97-AF65-F5344CB8AC3E}">
        <p14:creationId xmlns:p14="http://schemas.microsoft.com/office/powerpoint/2010/main" val="3231995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a:extLst>
              <a:ext uri="{FF2B5EF4-FFF2-40B4-BE49-F238E27FC236}">
                <a16:creationId xmlns:a16="http://schemas.microsoft.com/office/drawing/2014/main" id="{4CD3544A-A4F4-9142-A745-07C4E8DC079F}"/>
              </a:ext>
            </a:extLst>
          </p:cNvPr>
          <p:cNvSpPr>
            <a:spLocks noGrp="1" noChangeArrowheads="1"/>
          </p:cNvSpPr>
          <p:nvPr>
            <p:ph type="title"/>
          </p:nvPr>
        </p:nvSpPr>
        <p:spPr/>
        <p:txBody>
          <a:bodyPr/>
          <a:lstStyle/>
          <a:p>
            <a:r>
              <a:rPr lang="en-US" altLang="en-DE"/>
              <a:t>Logical Abduction</a:t>
            </a:r>
          </a:p>
        </p:txBody>
      </p:sp>
      <p:sp>
        <p:nvSpPr>
          <p:cNvPr id="1604611" name="Rectangle 3">
            <a:extLst>
              <a:ext uri="{FF2B5EF4-FFF2-40B4-BE49-F238E27FC236}">
                <a16:creationId xmlns:a16="http://schemas.microsoft.com/office/drawing/2014/main" id="{B8E1118B-BD3C-7B44-A79E-5B5A7A5480D7}"/>
              </a:ext>
            </a:extLst>
          </p:cNvPr>
          <p:cNvSpPr>
            <a:spLocks noGrp="1" noChangeArrowheads="1"/>
          </p:cNvSpPr>
          <p:nvPr>
            <p:ph type="body" idx="1"/>
          </p:nvPr>
        </p:nvSpPr>
        <p:spPr/>
        <p:txBody>
          <a:bodyPr/>
          <a:lstStyle/>
          <a:p>
            <a:pPr>
              <a:lnSpc>
                <a:spcPct val="90000"/>
              </a:lnSpc>
              <a:buFontTx/>
              <a:buNone/>
            </a:pPr>
            <a:r>
              <a:rPr lang="en-US" altLang="en-DE" sz="2400" b="1" dirty="0">
                <a:solidFill>
                  <a:schemeClr val="accent2"/>
                </a:solidFill>
              </a:rPr>
              <a:t>Given</a:t>
            </a:r>
            <a:r>
              <a:rPr lang="en-US" altLang="en-DE" sz="2400" dirty="0"/>
              <a:t>:</a:t>
            </a:r>
          </a:p>
          <a:p>
            <a:pPr>
              <a:lnSpc>
                <a:spcPct val="90000"/>
              </a:lnSpc>
            </a:pPr>
            <a:r>
              <a:rPr lang="en-US" altLang="en-DE" sz="2400" dirty="0">
                <a:solidFill>
                  <a:srgbClr val="0B05FF"/>
                </a:solidFill>
              </a:rPr>
              <a:t>Background knowledge</a:t>
            </a:r>
            <a:r>
              <a:rPr lang="en-US" altLang="en-DE" sz="2400" dirty="0"/>
              <a:t>, </a:t>
            </a:r>
            <a:r>
              <a:rPr lang="en-US" altLang="en-DE" sz="2400" i="1" dirty="0"/>
              <a:t>B</a:t>
            </a:r>
            <a:r>
              <a:rPr lang="en-US" altLang="en-DE" sz="2400" dirty="0"/>
              <a:t>, in the form of a set of (Horn) clauses in first-order logic </a:t>
            </a:r>
          </a:p>
          <a:p>
            <a:pPr>
              <a:lnSpc>
                <a:spcPct val="90000"/>
              </a:lnSpc>
            </a:pPr>
            <a:r>
              <a:rPr lang="en-US" altLang="en-DE" sz="2400" dirty="0">
                <a:solidFill>
                  <a:srgbClr val="0B05FF"/>
                </a:solidFill>
              </a:rPr>
              <a:t>Observations</a:t>
            </a:r>
            <a:r>
              <a:rPr lang="en-US" altLang="en-DE" sz="2400" dirty="0"/>
              <a:t>, </a:t>
            </a:r>
            <a:r>
              <a:rPr lang="en-US" altLang="en-DE" sz="2400" i="1" dirty="0"/>
              <a:t>O</a:t>
            </a:r>
            <a:r>
              <a:rPr lang="en-US" altLang="en-DE" sz="2400" dirty="0"/>
              <a:t>, in the form of atomic facts in first-order logic</a:t>
            </a:r>
          </a:p>
          <a:p>
            <a:pPr>
              <a:lnSpc>
                <a:spcPct val="90000"/>
              </a:lnSpc>
              <a:buFontTx/>
              <a:buNone/>
            </a:pPr>
            <a:r>
              <a:rPr lang="en-US" altLang="en-DE" sz="2400" b="1" dirty="0">
                <a:solidFill>
                  <a:schemeClr val="accent2"/>
                </a:solidFill>
              </a:rPr>
              <a:t>Find:</a:t>
            </a:r>
          </a:p>
          <a:p>
            <a:pPr>
              <a:lnSpc>
                <a:spcPct val="90000"/>
              </a:lnSpc>
            </a:pPr>
            <a:r>
              <a:rPr lang="en-US" altLang="en-DE" sz="2400" dirty="0"/>
              <a:t>A hypothesis, </a:t>
            </a:r>
            <a:r>
              <a:rPr lang="en-US" altLang="en-DE" sz="2400" i="1" dirty="0"/>
              <a:t>H</a:t>
            </a:r>
            <a:r>
              <a:rPr lang="en-US" altLang="en-DE" sz="2400" dirty="0"/>
              <a:t>, </a:t>
            </a:r>
            <a:r>
              <a:rPr lang="en-US" altLang="en-DE" sz="2400" dirty="0">
                <a:solidFill>
                  <a:srgbClr val="0B05FF"/>
                </a:solidFill>
              </a:rPr>
              <a:t>a set of assumptions </a:t>
            </a:r>
            <a:r>
              <a:rPr lang="en-US" altLang="en-DE" sz="2400" dirty="0"/>
              <a:t>(logical formulae) that logically entail the observations given the theory</a:t>
            </a:r>
          </a:p>
          <a:p>
            <a:pPr>
              <a:lnSpc>
                <a:spcPct val="90000"/>
              </a:lnSpc>
              <a:buFontTx/>
              <a:buNone/>
            </a:pPr>
            <a:r>
              <a:rPr lang="en-US" altLang="en-DE" sz="2400" dirty="0"/>
              <a:t>                               B</a:t>
            </a:r>
            <a:r>
              <a:rPr lang="en-US" altLang="en-DE" sz="2400" dirty="0">
                <a:sym typeface="Symbol" pitchFamily="2" charset="2"/>
              </a:rPr>
              <a:t>H  O</a:t>
            </a:r>
          </a:p>
          <a:p>
            <a:pPr>
              <a:lnSpc>
                <a:spcPct val="90000"/>
              </a:lnSpc>
            </a:pPr>
            <a:r>
              <a:rPr lang="en-US" altLang="en-DE" sz="2400" dirty="0">
                <a:sym typeface="Symbol" pitchFamily="2" charset="2"/>
              </a:rPr>
              <a:t>Typically, best explanation is the one with the fewest assumptions, e.g., minimizes |H|</a:t>
            </a:r>
            <a:endParaRPr lang="en-US" altLang="en-DE" sz="2000" dirty="0">
              <a:sym typeface="Symbol" pitchFamily="2" charset="2"/>
            </a:endParaRPr>
          </a:p>
          <a:p>
            <a:pPr>
              <a:lnSpc>
                <a:spcPct val="90000"/>
              </a:lnSpc>
            </a:pPr>
            <a:endParaRPr lang="en-US" altLang="en-DE" sz="2400" dirty="0"/>
          </a:p>
        </p:txBody>
      </p:sp>
      <p:sp>
        <p:nvSpPr>
          <p:cNvPr id="4" name="Rectangle 3">
            <a:extLst>
              <a:ext uri="{FF2B5EF4-FFF2-40B4-BE49-F238E27FC236}">
                <a16:creationId xmlns:a16="http://schemas.microsoft.com/office/drawing/2014/main" id="{02AAC306-F554-5D4B-84CB-04DDA48C2933}"/>
              </a:ext>
            </a:extLst>
          </p:cNvPr>
          <p:cNvSpPr/>
          <p:nvPr/>
        </p:nvSpPr>
        <p:spPr>
          <a:xfrm>
            <a:off x="1855937" y="6631940"/>
            <a:ext cx="5454352" cy="261610"/>
          </a:xfrm>
          <a:prstGeom prst="rect">
            <a:avLst/>
          </a:prstGeom>
        </p:spPr>
        <p:txBody>
          <a:bodyPr wrap="square">
            <a:spAutoFit/>
          </a:bodyPr>
          <a:lstStyle/>
          <a:p>
            <a:r>
              <a:rPr lang="en-DE" sz="1100" dirty="0">
                <a:solidFill>
                  <a:schemeClr val="bg1"/>
                </a:solidFill>
              </a:rPr>
              <a:t>Probabilistic Abduction using Markov Logic Networks, Rohit J. Kate, Raymond J. Mooney</a:t>
            </a:r>
          </a:p>
        </p:txBody>
      </p:sp>
    </p:spTree>
    <p:extLst>
      <p:ext uri="{BB962C8B-B14F-4D97-AF65-F5344CB8AC3E}">
        <p14:creationId xmlns:p14="http://schemas.microsoft.com/office/powerpoint/2010/main" val="2668469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a:extLst>
              <a:ext uri="{FF2B5EF4-FFF2-40B4-BE49-F238E27FC236}">
                <a16:creationId xmlns:a16="http://schemas.microsoft.com/office/drawing/2014/main" id="{E6B1C655-6218-5945-9CB5-F13A114844A7}"/>
              </a:ext>
            </a:extLst>
          </p:cNvPr>
          <p:cNvSpPr>
            <a:spLocks noGrp="1" noChangeArrowheads="1"/>
          </p:cNvSpPr>
          <p:nvPr>
            <p:ph type="title"/>
          </p:nvPr>
        </p:nvSpPr>
        <p:spPr/>
        <p:txBody>
          <a:bodyPr/>
          <a:lstStyle/>
          <a:p>
            <a:r>
              <a:rPr lang="en-US" altLang="en-DE" dirty="0"/>
              <a:t>Sample First-order Abduction Problem</a:t>
            </a:r>
          </a:p>
        </p:txBody>
      </p:sp>
      <p:sp>
        <p:nvSpPr>
          <p:cNvPr id="1605635" name="Rectangle 3">
            <a:extLst>
              <a:ext uri="{FF2B5EF4-FFF2-40B4-BE49-F238E27FC236}">
                <a16:creationId xmlns:a16="http://schemas.microsoft.com/office/drawing/2014/main" id="{87CE8831-318A-BB43-B5E8-E3A9766CB55F}"/>
              </a:ext>
            </a:extLst>
          </p:cNvPr>
          <p:cNvSpPr>
            <a:spLocks noGrp="1" noChangeArrowheads="1"/>
          </p:cNvSpPr>
          <p:nvPr>
            <p:ph type="body" idx="1"/>
          </p:nvPr>
        </p:nvSpPr>
        <p:spPr>
          <a:xfrm>
            <a:off x="685800" y="1219200"/>
            <a:ext cx="7578725" cy="4611688"/>
          </a:xfrm>
        </p:spPr>
        <p:txBody>
          <a:bodyPr>
            <a:spAutoFit/>
          </a:bodyPr>
          <a:lstStyle/>
          <a:p>
            <a:r>
              <a:rPr lang="en-US" altLang="en-DE" dirty="0">
                <a:solidFill>
                  <a:srgbClr val="0B05FF"/>
                </a:solidFill>
              </a:rPr>
              <a:t>Background Knowledge:</a:t>
            </a:r>
          </a:p>
          <a:p>
            <a:pPr lvl="1">
              <a:buFontTx/>
              <a:buNone/>
            </a:pPr>
            <a:r>
              <a:rPr lang="en-US" altLang="en-DE" dirty="0">
                <a:sym typeface="Symbol" pitchFamily="2" charset="2"/>
              </a:rPr>
              <a:t></a:t>
            </a:r>
            <a:r>
              <a:rPr lang="en-US" altLang="en-DE" i="1" dirty="0">
                <a:sym typeface="Symbol" pitchFamily="2" charset="2"/>
              </a:rPr>
              <a:t>x </a:t>
            </a:r>
            <a:r>
              <a:rPr lang="en-US" altLang="en-DE" dirty="0">
                <a:sym typeface="Symbol" pitchFamily="2" charset="2"/>
              </a:rPr>
              <a:t></a:t>
            </a:r>
            <a:r>
              <a:rPr lang="en-US" altLang="en-DE" i="1" dirty="0">
                <a:sym typeface="Symbol" pitchFamily="2" charset="2"/>
              </a:rPr>
              <a:t>y </a:t>
            </a:r>
            <a:r>
              <a:rPr lang="en-US" altLang="en-DE" dirty="0">
                <a:sym typeface="Symbol" pitchFamily="2" charset="2"/>
              </a:rPr>
              <a:t>(Mosquito(</a:t>
            </a:r>
            <a:r>
              <a:rPr lang="en-US" altLang="en-DE" i="1" dirty="0">
                <a:sym typeface="Symbol" pitchFamily="2" charset="2"/>
              </a:rPr>
              <a:t>x</a:t>
            </a:r>
            <a:r>
              <a:rPr lang="en-US" altLang="en-DE" dirty="0">
                <a:sym typeface="Symbol" pitchFamily="2" charset="2"/>
              </a:rPr>
              <a:t>)  Infected(</a:t>
            </a:r>
            <a:r>
              <a:rPr lang="en-US" altLang="en-DE" i="1" dirty="0">
                <a:sym typeface="Symbol" pitchFamily="2" charset="2"/>
              </a:rPr>
              <a:t>x</a:t>
            </a:r>
            <a:r>
              <a:rPr lang="en-US" altLang="en-DE" dirty="0">
                <a:sym typeface="Symbol" pitchFamily="2" charset="2"/>
              </a:rPr>
              <a:t>, Malaria)  Bite(</a:t>
            </a:r>
            <a:r>
              <a:rPr lang="en-US" altLang="en-DE" i="1" dirty="0">
                <a:sym typeface="Symbol" pitchFamily="2" charset="2"/>
              </a:rPr>
              <a:t>x</a:t>
            </a:r>
            <a:r>
              <a:rPr lang="en-US" altLang="en-DE" dirty="0">
                <a:sym typeface="Symbol" pitchFamily="2" charset="2"/>
              </a:rPr>
              <a:t>, </a:t>
            </a:r>
            <a:r>
              <a:rPr lang="en-US" altLang="en-DE" i="1" dirty="0">
                <a:sym typeface="Symbol" pitchFamily="2" charset="2"/>
              </a:rPr>
              <a:t>y</a:t>
            </a:r>
            <a:r>
              <a:rPr lang="en-US" altLang="en-DE" dirty="0">
                <a:sym typeface="Symbol" pitchFamily="2" charset="2"/>
              </a:rPr>
              <a:t>) </a:t>
            </a:r>
            <a:r>
              <a:rPr lang="en-US" altLang="en-DE" dirty="0">
                <a:cs typeface="Times New Roman" panose="02020603050405020304" pitchFamily="18" charset="0"/>
                <a:sym typeface="Symbol" pitchFamily="2" charset="2"/>
              </a:rPr>
              <a:t>→</a:t>
            </a:r>
          </a:p>
          <a:p>
            <a:pPr lvl="1">
              <a:buFontTx/>
              <a:buNone/>
            </a:pPr>
            <a:r>
              <a:rPr lang="en-US" altLang="en-DE" dirty="0">
                <a:cs typeface="Times New Roman" panose="02020603050405020304" pitchFamily="18" charset="0"/>
                <a:sym typeface="Symbol" pitchFamily="2" charset="2"/>
              </a:rPr>
              <a:t>             Infected(</a:t>
            </a:r>
            <a:r>
              <a:rPr lang="en-US" altLang="en-DE" i="1" dirty="0">
                <a:cs typeface="Times New Roman" panose="02020603050405020304" pitchFamily="18" charset="0"/>
                <a:sym typeface="Symbol" pitchFamily="2" charset="2"/>
              </a:rPr>
              <a:t>y</a:t>
            </a:r>
            <a:r>
              <a:rPr lang="en-US" altLang="en-DE" dirty="0">
                <a:cs typeface="Times New Roman" panose="02020603050405020304" pitchFamily="18" charset="0"/>
                <a:sym typeface="Symbol" pitchFamily="2" charset="2"/>
              </a:rPr>
              <a:t>, Malaria))</a:t>
            </a:r>
            <a:endParaRPr lang="en-US" altLang="en-DE" sz="2000" dirty="0">
              <a:cs typeface="Times New Roman" panose="02020603050405020304" pitchFamily="18" charset="0"/>
              <a:sym typeface="Symbol" pitchFamily="2" charset="2"/>
            </a:endParaRPr>
          </a:p>
          <a:p>
            <a:pPr lvl="1">
              <a:buFontTx/>
              <a:buNone/>
            </a:pPr>
            <a:r>
              <a:rPr lang="en-US" altLang="en-DE" dirty="0">
                <a:sym typeface="Symbol" pitchFamily="2" charset="2"/>
              </a:rPr>
              <a:t></a:t>
            </a:r>
            <a:r>
              <a:rPr lang="en-US" altLang="en-DE" i="1" dirty="0">
                <a:sym typeface="Symbol" pitchFamily="2" charset="2"/>
              </a:rPr>
              <a:t>x </a:t>
            </a:r>
            <a:r>
              <a:rPr lang="en-US" altLang="en-DE" dirty="0">
                <a:sym typeface="Symbol" pitchFamily="2" charset="2"/>
              </a:rPr>
              <a:t></a:t>
            </a:r>
            <a:r>
              <a:rPr lang="en-US" altLang="en-DE" i="1" dirty="0">
                <a:sym typeface="Symbol" pitchFamily="2" charset="2"/>
              </a:rPr>
              <a:t>y </a:t>
            </a:r>
            <a:r>
              <a:rPr lang="en-US" altLang="en-DE" dirty="0">
                <a:sym typeface="Symbol" pitchFamily="2" charset="2"/>
              </a:rPr>
              <a:t>(Infected(</a:t>
            </a:r>
            <a:r>
              <a:rPr lang="en-US" altLang="en-DE" i="1" dirty="0">
                <a:sym typeface="Symbol" pitchFamily="2" charset="2"/>
              </a:rPr>
              <a:t>x</a:t>
            </a:r>
            <a:r>
              <a:rPr lang="en-US" altLang="en-DE" dirty="0">
                <a:sym typeface="Symbol" pitchFamily="2" charset="2"/>
              </a:rPr>
              <a:t>, Malaria)  Transfuse(Blood, </a:t>
            </a:r>
            <a:r>
              <a:rPr lang="en-US" altLang="en-DE" i="1" dirty="0">
                <a:sym typeface="Symbol" pitchFamily="2" charset="2"/>
              </a:rPr>
              <a:t>x</a:t>
            </a:r>
            <a:r>
              <a:rPr lang="en-US" altLang="en-DE" dirty="0">
                <a:sym typeface="Symbol" pitchFamily="2" charset="2"/>
              </a:rPr>
              <a:t>, </a:t>
            </a:r>
            <a:r>
              <a:rPr lang="en-US" altLang="en-DE" i="1" dirty="0">
                <a:sym typeface="Symbol" pitchFamily="2" charset="2"/>
              </a:rPr>
              <a:t>y</a:t>
            </a:r>
            <a:r>
              <a:rPr lang="en-US" altLang="en-DE" dirty="0">
                <a:sym typeface="Symbol" pitchFamily="2" charset="2"/>
              </a:rPr>
              <a:t>) </a:t>
            </a:r>
            <a:r>
              <a:rPr lang="en-US" altLang="en-DE" dirty="0">
                <a:cs typeface="Times New Roman" panose="02020603050405020304" pitchFamily="18" charset="0"/>
                <a:sym typeface="Symbol" pitchFamily="2" charset="2"/>
              </a:rPr>
              <a:t>→</a:t>
            </a:r>
          </a:p>
          <a:p>
            <a:pPr lvl="1">
              <a:buFontTx/>
              <a:buNone/>
            </a:pPr>
            <a:r>
              <a:rPr lang="en-US" altLang="en-DE" dirty="0">
                <a:cs typeface="Times New Roman" panose="02020603050405020304" pitchFamily="18" charset="0"/>
                <a:sym typeface="Symbol" pitchFamily="2" charset="2"/>
              </a:rPr>
              <a:t>             Infected(</a:t>
            </a:r>
            <a:r>
              <a:rPr lang="en-US" altLang="en-DE" i="1" dirty="0">
                <a:cs typeface="Times New Roman" panose="02020603050405020304" pitchFamily="18" charset="0"/>
                <a:sym typeface="Symbol" pitchFamily="2" charset="2"/>
              </a:rPr>
              <a:t>y</a:t>
            </a:r>
            <a:r>
              <a:rPr lang="en-US" altLang="en-DE" dirty="0">
                <a:cs typeface="Times New Roman" panose="02020603050405020304" pitchFamily="18" charset="0"/>
                <a:sym typeface="Symbol" pitchFamily="2" charset="2"/>
              </a:rPr>
              <a:t>, Malaria))</a:t>
            </a:r>
            <a:endParaRPr lang="en-US" altLang="en-DE" sz="2000" dirty="0">
              <a:cs typeface="Times New Roman" panose="02020603050405020304" pitchFamily="18" charset="0"/>
              <a:sym typeface="Symbol" pitchFamily="2" charset="2"/>
            </a:endParaRPr>
          </a:p>
          <a:p>
            <a:r>
              <a:rPr lang="en-US" altLang="en-DE" dirty="0">
                <a:solidFill>
                  <a:srgbClr val="0B05FF"/>
                </a:solidFill>
                <a:cs typeface="Times New Roman" panose="02020603050405020304" pitchFamily="18" charset="0"/>
                <a:sym typeface="Symbol" pitchFamily="2" charset="2"/>
              </a:rPr>
              <a:t>Observations:</a:t>
            </a:r>
          </a:p>
          <a:p>
            <a:pPr lvl="1">
              <a:buFontTx/>
              <a:buNone/>
            </a:pPr>
            <a:r>
              <a:rPr lang="en-US" altLang="en-DE" dirty="0">
                <a:cs typeface="Times New Roman" panose="02020603050405020304" pitchFamily="18" charset="0"/>
                <a:sym typeface="Symbol" pitchFamily="2" charset="2"/>
              </a:rPr>
              <a:t>Infected(John, Malaria)</a:t>
            </a:r>
          </a:p>
          <a:p>
            <a:pPr lvl="1">
              <a:buFontTx/>
              <a:buNone/>
            </a:pPr>
            <a:r>
              <a:rPr lang="en-US" altLang="en-DE" dirty="0">
                <a:cs typeface="Times New Roman" panose="02020603050405020304" pitchFamily="18" charset="0"/>
                <a:sym typeface="Symbol" pitchFamily="2" charset="2"/>
              </a:rPr>
              <a:t>Transfuse(Blood, Mary, John)</a:t>
            </a:r>
            <a:endParaRPr lang="en-US" altLang="en-DE" sz="2000" dirty="0">
              <a:cs typeface="Times New Roman" panose="02020603050405020304" pitchFamily="18" charset="0"/>
              <a:sym typeface="Symbol" pitchFamily="2" charset="2"/>
            </a:endParaRPr>
          </a:p>
          <a:p>
            <a:r>
              <a:rPr lang="en-US" altLang="en-DE" dirty="0">
                <a:solidFill>
                  <a:srgbClr val="0B05FF"/>
                </a:solidFill>
                <a:cs typeface="Times New Roman" panose="02020603050405020304" pitchFamily="18" charset="0"/>
                <a:sym typeface="Symbol" pitchFamily="2" charset="2"/>
              </a:rPr>
              <a:t>Explanation:</a:t>
            </a:r>
          </a:p>
          <a:p>
            <a:pPr lvl="1">
              <a:buFontTx/>
              <a:buNone/>
            </a:pPr>
            <a:r>
              <a:rPr lang="en-US" altLang="en-DE" dirty="0">
                <a:cs typeface="Times New Roman" panose="02020603050405020304" pitchFamily="18" charset="0"/>
                <a:sym typeface="Symbol" pitchFamily="2" charset="2"/>
              </a:rPr>
              <a:t>Infected(Mary, Malaria)</a:t>
            </a:r>
            <a:endParaRPr lang="en-US" altLang="en-DE" dirty="0"/>
          </a:p>
        </p:txBody>
      </p:sp>
      <p:sp>
        <p:nvSpPr>
          <p:cNvPr id="4" name="Rectangle 3">
            <a:extLst>
              <a:ext uri="{FF2B5EF4-FFF2-40B4-BE49-F238E27FC236}">
                <a16:creationId xmlns:a16="http://schemas.microsoft.com/office/drawing/2014/main" id="{E9599ABD-ED77-1043-BD2D-6D2152615014}"/>
              </a:ext>
            </a:extLst>
          </p:cNvPr>
          <p:cNvSpPr/>
          <p:nvPr/>
        </p:nvSpPr>
        <p:spPr>
          <a:xfrm>
            <a:off x="1855937" y="6631940"/>
            <a:ext cx="5454352" cy="261610"/>
          </a:xfrm>
          <a:prstGeom prst="rect">
            <a:avLst/>
          </a:prstGeom>
        </p:spPr>
        <p:txBody>
          <a:bodyPr wrap="square">
            <a:spAutoFit/>
          </a:bodyPr>
          <a:lstStyle/>
          <a:p>
            <a:r>
              <a:rPr lang="en-DE" sz="1100" dirty="0">
                <a:solidFill>
                  <a:schemeClr val="bg1"/>
                </a:solidFill>
              </a:rPr>
              <a:t>Probabilistic Abduction using Markov Logic Networks, Rohit J. Kate, Raymond J. Mooney</a:t>
            </a:r>
          </a:p>
        </p:txBody>
      </p:sp>
    </p:spTree>
    <p:extLst>
      <p:ext uri="{BB962C8B-B14F-4D97-AF65-F5344CB8AC3E}">
        <p14:creationId xmlns:p14="http://schemas.microsoft.com/office/powerpoint/2010/main" val="2997630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5635">
                                            <p:txEl>
                                              <p:pRg st="8" end="8"/>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056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563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8706" name="Rectangle 2">
            <a:extLst>
              <a:ext uri="{FF2B5EF4-FFF2-40B4-BE49-F238E27FC236}">
                <a16:creationId xmlns:a16="http://schemas.microsoft.com/office/drawing/2014/main" id="{7F599689-E635-DC44-8E15-EF46567A3BA9}"/>
              </a:ext>
            </a:extLst>
          </p:cNvPr>
          <p:cNvSpPr>
            <a:spLocks noGrp="1" noChangeArrowheads="1"/>
          </p:cNvSpPr>
          <p:nvPr>
            <p:ph type="title"/>
          </p:nvPr>
        </p:nvSpPr>
        <p:spPr/>
        <p:txBody>
          <a:bodyPr/>
          <a:lstStyle/>
          <a:p>
            <a:r>
              <a:rPr lang="en-US" altLang="en-DE" dirty="0"/>
              <a:t>Previous Work in Logical Abduction</a:t>
            </a:r>
          </a:p>
        </p:txBody>
      </p:sp>
      <p:sp>
        <p:nvSpPr>
          <p:cNvPr id="1608707" name="Rectangle 3">
            <a:extLst>
              <a:ext uri="{FF2B5EF4-FFF2-40B4-BE49-F238E27FC236}">
                <a16:creationId xmlns:a16="http://schemas.microsoft.com/office/drawing/2014/main" id="{BD1067D5-E001-EC4E-A3CD-A6E220669400}"/>
              </a:ext>
            </a:extLst>
          </p:cNvPr>
          <p:cNvSpPr>
            <a:spLocks noGrp="1" noChangeArrowheads="1"/>
          </p:cNvSpPr>
          <p:nvPr>
            <p:ph type="body" idx="1"/>
          </p:nvPr>
        </p:nvSpPr>
        <p:spPr>
          <a:xfrm>
            <a:off x="457200" y="1196975"/>
            <a:ext cx="8579296" cy="4968875"/>
          </a:xfrm>
        </p:spPr>
        <p:txBody>
          <a:bodyPr/>
          <a:lstStyle/>
          <a:p>
            <a:pPr>
              <a:lnSpc>
                <a:spcPct val="90000"/>
              </a:lnSpc>
            </a:pPr>
            <a:r>
              <a:rPr lang="en-US" altLang="en-DE" sz="2400" dirty="0"/>
              <a:t>Several first-order logic-based approaches </a:t>
            </a:r>
            <a:br>
              <a:rPr lang="en-US" altLang="en-DE" sz="2400" dirty="0"/>
            </a:br>
            <a:r>
              <a:rPr lang="en-US" altLang="en-DE" sz="1800" dirty="0">
                <a:solidFill>
                  <a:schemeClr val="bg1">
                    <a:lumMod val="65000"/>
                  </a:schemeClr>
                </a:solidFill>
              </a:rPr>
              <a:t>[Kautz &amp; Allen 86; Poole et al. 87; </a:t>
            </a:r>
            <a:r>
              <a:rPr lang="en-US" altLang="en-DE" sz="1800" dirty="0" err="1">
                <a:solidFill>
                  <a:schemeClr val="bg1">
                    <a:lumMod val="65000"/>
                  </a:schemeClr>
                </a:solidFill>
              </a:rPr>
              <a:t>Stickel</a:t>
            </a:r>
            <a:r>
              <a:rPr lang="en-US" altLang="en-DE" sz="1800" dirty="0">
                <a:solidFill>
                  <a:schemeClr val="bg1">
                    <a:lumMod val="65000"/>
                  </a:schemeClr>
                </a:solidFill>
              </a:rPr>
              <a:t> 88; Ng &amp; Mooney 91; Kakas et al. 93] </a:t>
            </a:r>
          </a:p>
          <a:p>
            <a:pPr>
              <a:lnSpc>
                <a:spcPct val="90000"/>
              </a:lnSpc>
            </a:pPr>
            <a:r>
              <a:rPr lang="en-US" altLang="en-DE" sz="2400" dirty="0"/>
              <a:t>Perform first-order “backward” logical reasoning to determine the set of assumptions being sufficient </a:t>
            </a:r>
            <a:br>
              <a:rPr lang="en-US" altLang="en-DE" sz="2400" dirty="0"/>
            </a:br>
            <a:r>
              <a:rPr lang="en-US" altLang="en-DE" sz="2400" dirty="0"/>
              <a:t>to deduce observations</a:t>
            </a:r>
          </a:p>
          <a:p>
            <a:pPr>
              <a:lnSpc>
                <a:spcPct val="90000"/>
              </a:lnSpc>
            </a:pPr>
            <a:endParaRPr lang="en-US" altLang="en-DE" sz="2400" dirty="0">
              <a:cs typeface="Times New Roman" panose="02020603050405020304" pitchFamily="18" charset="0"/>
              <a:sym typeface="Symbol" pitchFamily="2" charset="2"/>
            </a:endParaRPr>
          </a:p>
          <a:p>
            <a:pPr>
              <a:lnSpc>
                <a:spcPct val="90000"/>
              </a:lnSpc>
            </a:pPr>
            <a:endParaRPr lang="en-US" altLang="en-DE" sz="2400" dirty="0">
              <a:cs typeface="Times New Roman" panose="02020603050405020304" pitchFamily="18" charset="0"/>
              <a:sym typeface="Symbol" pitchFamily="2" charset="2"/>
            </a:endParaRPr>
          </a:p>
          <a:p>
            <a:pPr>
              <a:lnSpc>
                <a:spcPct val="90000"/>
              </a:lnSpc>
            </a:pPr>
            <a:r>
              <a:rPr lang="en-US" altLang="en-DE" sz="2400" dirty="0">
                <a:cs typeface="Times New Roman" panose="02020603050405020304" pitchFamily="18" charset="0"/>
                <a:sym typeface="Symbol" pitchFamily="2" charset="2"/>
              </a:rPr>
              <a:t>Size of </a:t>
            </a:r>
            <a:r>
              <a:rPr lang="en-US" altLang="en-DE" sz="2400" dirty="0">
                <a:solidFill>
                  <a:schemeClr val="accent1">
                    <a:lumMod val="50000"/>
                  </a:schemeClr>
                </a:solidFill>
                <a:cs typeface="Times New Roman" panose="02020603050405020304" pitchFamily="18" charset="0"/>
                <a:sym typeface="Symbol" pitchFamily="2" charset="2"/>
              </a:rPr>
              <a:t>H</a:t>
            </a:r>
            <a:r>
              <a:rPr lang="en-US" altLang="en-DE" sz="2400" dirty="0">
                <a:cs typeface="Times New Roman" panose="02020603050405020304" pitchFamily="18" charset="0"/>
                <a:sym typeface="Symbol" pitchFamily="2" charset="2"/>
              </a:rPr>
              <a:t> is not necessarily the right score</a:t>
            </a:r>
          </a:p>
          <a:p>
            <a:pPr>
              <a:lnSpc>
                <a:spcPct val="90000"/>
              </a:lnSpc>
            </a:pPr>
            <a:r>
              <a:rPr lang="en-US" altLang="en-DE" sz="2400" dirty="0">
                <a:cs typeface="Times New Roman" panose="02020603050405020304" pitchFamily="18" charset="0"/>
                <a:sym typeface="Symbol" pitchFamily="2" charset="2"/>
              </a:rPr>
              <a:t>Why not finding the set </a:t>
            </a:r>
            <a:r>
              <a:rPr lang="en-US" altLang="en-DE" sz="2400" dirty="0">
                <a:solidFill>
                  <a:schemeClr val="accent1">
                    <a:lumMod val="50000"/>
                  </a:schemeClr>
                </a:solidFill>
                <a:cs typeface="Times New Roman" panose="02020603050405020304" pitchFamily="18" charset="0"/>
                <a:sym typeface="Symbol" pitchFamily="2" charset="2"/>
              </a:rPr>
              <a:t>H</a:t>
            </a:r>
            <a:r>
              <a:rPr lang="en-US" altLang="en-DE" sz="2400" dirty="0">
                <a:cs typeface="Times New Roman" panose="02020603050405020304" pitchFamily="18" charset="0"/>
                <a:sym typeface="Symbol" pitchFamily="2" charset="2"/>
              </a:rPr>
              <a:t> that maximizes</a:t>
            </a:r>
            <a:br>
              <a:rPr lang="en-US" altLang="en-DE" sz="2400" dirty="0">
                <a:cs typeface="Times New Roman" panose="02020603050405020304" pitchFamily="18" charset="0"/>
                <a:sym typeface="Symbol" pitchFamily="2" charset="2"/>
              </a:rPr>
            </a:br>
            <a:r>
              <a:rPr lang="en-US" altLang="en-DE" sz="2400" dirty="0">
                <a:solidFill>
                  <a:schemeClr val="accent1">
                    <a:lumMod val="50000"/>
                  </a:schemeClr>
                </a:solidFill>
                <a:cs typeface="Times New Roman" panose="02020603050405020304" pitchFamily="18" charset="0"/>
                <a:sym typeface="Symbol" pitchFamily="2" charset="2"/>
              </a:rPr>
              <a:t>P(Infected(John, Malaria) ^ Transfuse(Blood, Mary, John))</a:t>
            </a:r>
            <a:r>
              <a:rPr lang="en-US" altLang="en-DE" sz="2400" dirty="0">
                <a:cs typeface="Times New Roman" panose="02020603050405020304" pitchFamily="18" charset="0"/>
                <a:sym typeface="Symbol" pitchFamily="2" charset="2"/>
              </a:rPr>
              <a:t>?</a:t>
            </a:r>
          </a:p>
          <a:p>
            <a:pPr lvl="1">
              <a:lnSpc>
                <a:spcPct val="90000"/>
              </a:lnSpc>
            </a:pPr>
            <a:r>
              <a:rPr lang="en-US" altLang="en-DE" sz="2200" dirty="0">
                <a:cs typeface="Times New Roman" panose="02020603050405020304" pitchFamily="18" charset="0"/>
                <a:sym typeface="Symbol" pitchFamily="2" charset="2"/>
              </a:rPr>
              <a:t>Find those explanations that maximize the probability of the observations</a:t>
            </a:r>
          </a:p>
          <a:p>
            <a:pPr>
              <a:lnSpc>
                <a:spcPct val="90000"/>
              </a:lnSpc>
            </a:pPr>
            <a:endParaRPr lang="en-US" altLang="en-DE" sz="2400" dirty="0"/>
          </a:p>
          <a:p>
            <a:pPr>
              <a:lnSpc>
                <a:spcPct val="90000"/>
              </a:lnSpc>
            </a:pPr>
            <a:endParaRPr lang="en-US" altLang="en-DE" sz="2400" dirty="0"/>
          </a:p>
        </p:txBody>
      </p:sp>
      <p:sp>
        <p:nvSpPr>
          <p:cNvPr id="4" name="Rectangle 3">
            <a:extLst>
              <a:ext uri="{FF2B5EF4-FFF2-40B4-BE49-F238E27FC236}">
                <a16:creationId xmlns:a16="http://schemas.microsoft.com/office/drawing/2014/main" id="{D6CDE5F2-8E9D-1F4D-A89A-3F152893C8FF}"/>
              </a:ext>
            </a:extLst>
          </p:cNvPr>
          <p:cNvSpPr/>
          <p:nvPr/>
        </p:nvSpPr>
        <p:spPr>
          <a:xfrm>
            <a:off x="1855937" y="6631940"/>
            <a:ext cx="5454352" cy="261610"/>
          </a:xfrm>
          <a:prstGeom prst="rect">
            <a:avLst/>
          </a:prstGeom>
        </p:spPr>
        <p:txBody>
          <a:bodyPr wrap="square">
            <a:spAutoFit/>
          </a:bodyPr>
          <a:lstStyle/>
          <a:p>
            <a:r>
              <a:rPr lang="en-DE" sz="1100" dirty="0">
                <a:solidFill>
                  <a:schemeClr val="bg1"/>
                </a:solidFill>
              </a:rPr>
              <a:t>Probabilistic Abduction using Markov Logic Networks, Rohit J. Kate, Raymond J. Mooney</a:t>
            </a:r>
          </a:p>
        </p:txBody>
      </p:sp>
    </p:spTree>
    <p:extLst>
      <p:ext uri="{BB962C8B-B14F-4D97-AF65-F5344CB8AC3E}">
        <p14:creationId xmlns:p14="http://schemas.microsoft.com/office/powerpoint/2010/main" val="4627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08707">
                                            <p:txEl>
                                              <p:pRg st="4" end="4"/>
                                            </p:txEl>
                                          </p:spTgt>
                                        </p:tgtEl>
                                        <p:attrNameLst>
                                          <p:attrName>style.visibility</p:attrName>
                                        </p:attrNameLst>
                                      </p:cBhvr>
                                      <p:to>
                                        <p:strVal val="visible"/>
                                      </p:to>
                                    </p:set>
                                    <p:animEffect transition="in" filter="dissolve">
                                      <p:cBhvr>
                                        <p:cTn id="7" dur="500"/>
                                        <p:tgtEl>
                                          <p:spTgt spid="1608707">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608707">
                                            <p:txEl>
                                              <p:pRg st="5" end="5"/>
                                            </p:txEl>
                                          </p:spTgt>
                                        </p:tgtEl>
                                        <p:attrNameLst>
                                          <p:attrName>style.visibility</p:attrName>
                                        </p:attrNameLst>
                                      </p:cBhvr>
                                      <p:to>
                                        <p:strVal val="visible"/>
                                      </p:to>
                                    </p:set>
                                    <p:animEffect transition="in" filter="dissolve">
                                      <p:cBhvr>
                                        <p:cTn id="10" dur="500"/>
                                        <p:tgtEl>
                                          <p:spTgt spid="1608707">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608707">
                                            <p:txEl>
                                              <p:pRg st="6" end="6"/>
                                            </p:txEl>
                                          </p:spTgt>
                                        </p:tgtEl>
                                        <p:attrNameLst>
                                          <p:attrName>style.visibility</p:attrName>
                                        </p:attrNameLst>
                                      </p:cBhvr>
                                      <p:to>
                                        <p:strVal val="visible"/>
                                      </p:to>
                                    </p:set>
                                    <p:animEffect transition="in" filter="dissolve">
                                      <p:cBhvr>
                                        <p:cTn id="13" dur="500"/>
                                        <p:tgtEl>
                                          <p:spTgt spid="16087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450" name="Rectangle 2">
            <a:extLst>
              <a:ext uri="{FF2B5EF4-FFF2-40B4-BE49-F238E27FC236}">
                <a16:creationId xmlns:a16="http://schemas.microsoft.com/office/drawing/2014/main" id="{435B8FBC-A0BA-5B49-8D6F-0B0479B3CFF3}"/>
              </a:ext>
            </a:extLst>
          </p:cNvPr>
          <p:cNvSpPr>
            <a:spLocks noGrp="1" noChangeArrowheads="1"/>
          </p:cNvSpPr>
          <p:nvPr>
            <p:ph type="title"/>
          </p:nvPr>
        </p:nvSpPr>
        <p:spPr/>
        <p:txBody>
          <a:bodyPr/>
          <a:lstStyle/>
          <a:p>
            <a:r>
              <a:rPr lang="en-US" altLang="en-DE" dirty="0"/>
              <a:t>Abduction using MLNs and Transformation</a:t>
            </a:r>
          </a:p>
        </p:txBody>
      </p:sp>
      <p:sp>
        <p:nvSpPr>
          <p:cNvPr id="1640451" name="Rectangle 3">
            <a:extLst>
              <a:ext uri="{FF2B5EF4-FFF2-40B4-BE49-F238E27FC236}">
                <a16:creationId xmlns:a16="http://schemas.microsoft.com/office/drawing/2014/main" id="{5EABB70B-ED57-1945-9365-4733EE16CCAA}"/>
              </a:ext>
            </a:extLst>
          </p:cNvPr>
          <p:cNvSpPr>
            <a:spLocks noGrp="1" noChangeArrowheads="1"/>
          </p:cNvSpPr>
          <p:nvPr>
            <p:ph type="body" idx="1"/>
          </p:nvPr>
        </p:nvSpPr>
        <p:spPr/>
        <p:txBody>
          <a:bodyPr/>
          <a:lstStyle/>
          <a:p>
            <a:pPr>
              <a:lnSpc>
                <a:spcPct val="90000"/>
              </a:lnSpc>
            </a:pPr>
            <a:r>
              <a:rPr lang="en-US" altLang="en-DE" dirty="0"/>
              <a:t>Given:</a:t>
            </a:r>
          </a:p>
          <a:p>
            <a:pPr lvl="1">
              <a:lnSpc>
                <a:spcPct val="90000"/>
              </a:lnSpc>
              <a:buFontTx/>
              <a:buNone/>
            </a:pPr>
            <a:r>
              <a:rPr lang="en-US" altLang="en-DE" sz="2000" dirty="0">
                <a:solidFill>
                  <a:srgbClr val="FF0000"/>
                </a:solidFill>
                <a:sym typeface="Symbol" pitchFamily="2" charset="2"/>
              </a:rPr>
              <a:t>Infected(</a:t>
            </a:r>
            <a:r>
              <a:rPr lang="en-US" altLang="en-DE" sz="2000" dirty="0" err="1">
                <a:solidFill>
                  <a:srgbClr val="FF0000"/>
                </a:solidFill>
                <a:sym typeface="Symbol" pitchFamily="2" charset="2"/>
              </a:rPr>
              <a:t>Mary,Malaria</a:t>
            </a:r>
            <a:r>
              <a:rPr lang="en-US" altLang="en-DE" sz="2000" dirty="0">
                <a:solidFill>
                  <a:srgbClr val="FF0000"/>
                </a:solidFill>
                <a:sym typeface="Symbol" pitchFamily="2" charset="2"/>
              </a:rPr>
              <a:t>)</a:t>
            </a:r>
            <a:r>
              <a:rPr lang="en-US" altLang="en-DE" sz="2000" dirty="0">
                <a:sym typeface="Symbol" pitchFamily="2" charset="2"/>
              </a:rPr>
              <a:t> </a:t>
            </a:r>
            <a:r>
              <a:rPr lang="en-US" altLang="en-DE" sz="2000" dirty="0">
                <a:solidFill>
                  <a:schemeClr val="accent1">
                    <a:lumMod val="50000"/>
                  </a:schemeClr>
                </a:solidFill>
                <a:sym typeface="Symbol" pitchFamily="2" charset="2"/>
              </a:rPr>
              <a:t> Transfuse(</a:t>
            </a:r>
            <a:r>
              <a:rPr lang="en-US" altLang="en-DE" sz="2000" dirty="0" err="1">
                <a:solidFill>
                  <a:schemeClr val="accent1">
                    <a:lumMod val="50000"/>
                  </a:schemeClr>
                </a:solidFill>
                <a:sym typeface="Symbol" pitchFamily="2" charset="2"/>
              </a:rPr>
              <a:t>Blood,Mary,John</a:t>
            </a:r>
            <a:r>
              <a:rPr lang="en-US" altLang="en-DE" sz="2000" dirty="0">
                <a:solidFill>
                  <a:schemeClr val="accent1">
                    <a:lumMod val="50000"/>
                  </a:schemeClr>
                </a:solidFill>
                <a:sym typeface="Symbol" pitchFamily="2" charset="2"/>
              </a:rPr>
              <a:t>) </a:t>
            </a:r>
            <a:r>
              <a:rPr lang="en-US" altLang="en-DE" sz="2000" dirty="0">
                <a:solidFill>
                  <a:schemeClr val="accent1">
                    <a:lumMod val="50000"/>
                  </a:schemeClr>
                </a:solidFill>
                <a:cs typeface="Times New Roman" panose="02020603050405020304" pitchFamily="18" charset="0"/>
                <a:sym typeface="Symbol" pitchFamily="2" charset="2"/>
              </a:rPr>
              <a:t>→ Infected(</a:t>
            </a:r>
            <a:r>
              <a:rPr lang="en-US" altLang="en-DE" sz="2000" dirty="0" err="1">
                <a:solidFill>
                  <a:schemeClr val="accent1">
                    <a:lumMod val="50000"/>
                  </a:schemeClr>
                </a:solidFill>
                <a:cs typeface="Times New Roman" panose="02020603050405020304" pitchFamily="18" charset="0"/>
                <a:sym typeface="Symbol" pitchFamily="2" charset="2"/>
              </a:rPr>
              <a:t>John,Malaria</a:t>
            </a:r>
            <a:r>
              <a:rPr lang="en-US" altLang="en-DE" sz="2000" dirty="0">
                <a:solidFill>
                  <a:schemeClr val="accent1">
                    <a:lumMod val="50000"/>
                  </a:schemeClr>
                </a:solidFill>
                <a:cs typeface="Times New Roman" panose="02020603050405020304" pitchFamily="18" charset="0"/>
                <a:sym typeface="Symbol" pitchFamily="2" charset="2"/>
              </a:rPr>
              <a:t>))  </a:t>
            </a:r>
          </a:p>
          <a:p>
            <a:pPr lvl="1">
              <a:lnSpc>
                <a:spcPct val="90000"/>
              </a:lnSpc>
              <a:buFontTx/>
              <a:buNone/>
            </a:pPr>
            <a:r>
              <a:rPr lang="en-US" altLang="en-DE" sz="2000" dirty="0">
                <a:solidFill>
                  <a:schemeClr val="accent1">
                    <a:lumMod val="50000"/>
                  </a:schemeClr>
                </a:solidFill>
                <a:cs typeface="Times New Roman" panose="02020603050405020304" pitchFamily="18" charset="0"/>
                <a:sym typeface="Symbol" pitchFamily="2" charset="2"/>
              </a:rPr>
              <a:t>Transfuse(Blood, Mary, John)</a:t>
            </a:r>
          </a:p>
          <a:p>
            <a:pPr lvl="1">
              <a:lnSpc>
                <a:spcPct val="90000"/>
              </a:lnSpc>
              <a:buFontTx/>
              <a:buNone/>
            </a:pPr>
            <a:r>
              <a:rPr lang="en-US" altLang="en-DE" sz="2000" dirty="0">
                <a:solidFill>
                  <a:schemeClr val="accent1">
                    <a:lumMod val="50000"/>
                  </a:schemeClr>
                </a:solidFill>
                <a:cs typeface="Times New Roman" panose="02020603050405020304" pitchFamily="18" charset="0"/>
                <a:sym typeface="Symbol" pitchFamily="2" charset="2"/>
              </a:rPr>
              <a:t>Infected(John, Malaria)</a:t>
            </a:r>
          </a:p>
          <a:p>
            <a:pPr>
              <a:lnSpc>
                <a:spcPct val="90000"/>
              </a:lnSpc>
            </a:pPr>
            <a:r>
              <a:rPr lang="en-US" altLang="en-DE" dirty="0"/>
              <a:t>The clause is satisfied whether </a:t>
            </a:r>
            <a:r>
              <a:rPr lang="en-US" altLang="en-DE" dirty="0">
                <a:solidFill>
                  <a:srgbClr val="FF0000"/>
                </a:solidFill>
              </a:rPr>
              <a:t>Infected(Mary, Malaria)</a:t>
            </a:r>
            <a:r>
              <a:rPr lang="en-US" altLang="en-DE" dirty="0"/>
              <a:t> is true or false</a:t>
            </a:r>
          </a:p>
          <a:p>
            <a:pPr>
              <a:lnSpc>
                <a:spcPct val="90000"/>
              </a:lnSpc>
            </a:pPr>
            <a:r>
              <a:rPr lang="en-US" altLang="en-DE" dirty="0"/>
              <a:t>Given the observations, a world has the same probability in MLN whether the explanation is true or false, explanations cannot be inferred  </a:t>
            </a:r>
          </a:p>
          <a:p>
            <a:pPr>
              <a:lnSpc>
                <a:spcPct val="90000"/>
              </a:lnSpc>
            </a:pPr>
            <a:r>
              <a:rPr lang="en-US" altLang="en-DE" dirty="0"/>
              <a:t>The MLN inference mechanism is inherently </a:t>
            </a:r>
            <a:r>
              <a:rPr lang="en-US" altLang="en-DE" i="1" dirty="0">
                <a:solidFill>
                  <a:srgbClr val="FF6600"/>
                </a:solidFill>
              </a:rPr>
              <a:t>deductive and not abductive</a:t>
            </a:r>
          </a:p>
        </p:txBody>
      </p:sp>
      <p:sp>
        <p:nvSpPr>
          <p:cNvPr id="6" name="Rectangle 5">
            <a:extLst>
              <a:ext uri="{FF2B5EF4-FFF2-40B4-BE49-F238E27FC236}">
                <a16:creationId xmlns:a16="http://schemas.microsoft.com/office/drawing/2014/main" id="{4D630D17-44BC-EC41-AFC0-23233D998514}"/>
              </a:ext>
            </a:extLst>
          </p:cNvPr>
          <p:cNvSpPr/>
          <p:nvPr/>
        </p:nvSpPr>
        <p:spPr>
          <a:xfrm>
            <a:off x="1855937" y="6631940"/>
            <a:ext cx="5454352" cy="261610"/>
          </a:xfrm>
          <a:prstGeom prst="rect">
            <a:avLst/>
          </a:prstGeom>
        </p:spPr>
        <p:txBody>
          <a:bodyPr wrap="square">
            <a:spAutoFit/>
          </a:bodyPr>
          <a:lstStyle/>
          <a:p>
            <a:r>
              <a:rPr lang="en-DE" sz="1100" dirty="0">
                <a:solidFill>
                  <a:schemeClr val="bg1"/>
                </a:solidFill>
              </a:rPr>
              <a:t>Probabilistic Abduction using Markov Logic Networks, Rohit J. Kate, Raymond J. Mooney</a:t>
            </a:r>
          </a:p>
        </p:txBody>
      </p:sp>
      <p:sp>
        <p:nvSpPr>
          <p:cNvPr id="7" name="Rectangle 6">
            <a:extLst>
              <a:ext uri="{FF2B5EF4-FFF2-40B4-BE49-F238E27FC236}">
                <a16:creationId xmlns:a16="http://schemas.microsoft.com/office/drawing/2014/main" id="{C70244BB-B931-284A-9CC2-BEA31E8A5E03}"/>
              </a:ext>
            </a:extLst>
          </p:cNvPr>
          <p:cNvSpPr/>
          <p:nvPr/>
        </p:nvSpPr>
        <p:spPr>
          <a:xfrm>
            <a:off x="2191259" y="6201053"/>
            <a:ext cx="4829013" cy="430887"/>
          </a:xfrm>
          <a:prstGeom prst="rect">
            <a:avLst/>
          </a:prstGeom>
        </p:spPr>
        <p:txBody>
          <a:bodyPr wrap="square">
            <a:spAutoFit/>
          </a:bodyPr>
          <a:lstStyle/>
          <a:p>
            <a:r>
              <a:rPr lang="en-DE" sz="1100" dirty="0">
                <a:solidFill>
                  <a:srgbClr val="0B05FF"/>
                </a:solidFill>
              </a:rPr>
              <a:t>Kate, R. J., and Mooney, R. J. Probabilistic abduction using Markov logic networks. In IJCAI-09 Workshop on Plan, Activity, and Intent Recognition. </a:t>
            </a:r>
            <a:r>
              <a:rPr lang="en-DE" sz="1100" b="1" dirty="0">
                <a:solidFill>
                  <a:srgbClr val="FF0000"/>
                </a:solidFill>
              </a:rPr>
              <a:t>2009</a:t>
            </a:r>
          </a:p>
        </p:txBody>
      </p:sp>
    </p:spTree>
    <p:extLst>
      <p:ext uri="{BB962C8B-B14F-4D97-AF65-F5344CB8AC3E}">
        <p14:creationId xmlns:p14="http://schemas.microsoft.com/office/powerpoint/2010/main" val="600160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3522" name="Rectangle 2">
            <a:extLst>
              <a:ext uri="{FF2B5EF4-FFF2-40B4-BE49-F238E27FC236}">
                <a16:creationId xmlns:a16="http://schemas.microsoft.com/office/drawing/2014/main" id="{9AEC9C39-6BB2-9A4A-8446-53687BA97C3D}"/>
              </a:ext>
            </a:extLst>
          </p:cNvPr>
          <p:cNvSpPr>
            <a:spLocks noGrp="1" noChangeArrowheads="1"/>
          </p:cNvSpPr>
          <p:nvPr>
            <p:ph type="title"/>
          </p:nvPr>
        </p:nvSpPr>
        <p:spPr/>
        <p:txBody>
          <a:bodyPr/>
          <a:lstStyle/>
          <a:p>
            <a:r>
              <a:rPr lang="en-US" altLang="en-DE"/>
              <a:t>Adapting MLNs for Abduction</a:t>
            </a:r>
          </a:p>
        </p:txBody>
      </p:sp>
      <p:sp>
        <p:nvSpPr>
          <p:cNvPr id="1643523" name="Rectangle 3">
            <a:extLst>
              <a:ext uri="{FF2B5EF4-FFF2-40B4-BE49-F238E27FC236}">
                <a16:creationId xmlns:a16="http://schemas.microsoft.com/office/drawing/2014/main" id="{E7722768-353F-FD4B-B8F1-27F9A85EBA5D}"/>
              </a:ext>
            </a:extLst>
          </p:cNvPr>
          <p:cNvSpPr>
            <a:spLocks noGrp="1" noChangeArrowheads="1"/>
          </p:cNvSpPr>
          <p:nvPr>
            <p:ph type="body" idx="1"/>
          </p:nvPr>
        </p:nvSpPr>
        <p:spPr>
          <a:xfrm>
            <a:off x="683568" y="1196975"/>
            <a:ext cx="8003231" cy="4968875"/>
          </a:xfrm>
        </p:spPr>
        <p:txBody>
          <a:bodyPr/>
          <a:lstStyle/>
          <a:p>
            <a:r>
              <a:rPr lang="en-US" altLang="en-DE" dirty="0"/>
              <a:t>Explicitly include the reverse implications</a:t>
            </a:r>
          </a:p>
          <a:p>
            <a:pPr lvl="1">
              <a:lnSpc>
                <a:spcPct val="90000"/>
              </a:lnSpc>
              <a:buFontTx/>
              <a:buNone/>
            </a:pPr>
            <a:r>
              <a:rPr lang="en-US" altLang="en-DE" sz="2000" dirty="0">
                <a:sym typeface="Symbol" pitchFamily="2" charset="2"/>
              </a:rPr>
              <a:t></a:t>
            </a:r>
            <a:r>
              <a:rPr lang="en-US" altLang="en-DE" sz="2000" i="1" dirty="0">
                <a:sym typeface="Symbol" pitchFamily="2" charset="2"/>
              </a:rPr>
              <a:t>x </a:t>
            </a:r>
            <a:r>
              <a:rPr lang="en-US" altLang="en-DE" sz="2000" dirty="0">
                <a:sym typeface="Symbol" pitchFamily="2" charset="2"/>
              </a:rPr>
              <a:t></a:t>
            </a:r>
            <a:r>
              <a:rPr lang="en-US" altLang="en-DE" sz="2000" i="1" dirty="0">
                <a:sym typeface="Symbol" pitchFamily="2" charset="2"/>
              </a:rPr>
              <a:t>y </a:t>
            </a:r>
            <a:r>
              <a:rPr lang="en-US" altLang="en-DE" sz="2000" dirty="0">
                <a:sym typeface="Symbol" pitchFamily="2" charset="2"/>
              </a:rPr>
              <a:t>(Infected(</a:t>
            </a:r>
            <a:r>
              <a:rPr lang="en-US" altLang="en-DE" sz="2000" i="1" dirty="0" err="1">
                <a:sym typeface="Symbol" pitchFamily="2" charset="2"/>
              </a:rPr>
              <a:t>x</a:t>
            </a:r>
            <a:r>
              <a:rPr lang="en-US" altLang="en-DE" sz="2000" dirty="0" err="1">
                <a:sym typeface="Symbol" pitchFamily="2" charset="2"/>
              </a:rPr>
              <a:t>,Malaria</a:t>
            </a:r>
            <a:r>
              <a:rPr lang="en-US" altLang="en-DE" sz="2000" dirty="0">
                <a:sym typeface="Symbol" pitchFamily="2" charset="2"/>
              </a:rPr>
              <a:t>)  Transfuse(</a:t>
            </a:r>
            <a:r>
              <a:rPr lang="en-US" altLang="en-DE" sz="2000" dirty="0" err="1">
                <a:sym typeface="Symbol" pitchFamily="2" charset="2"/>
              </a:rPr>
              <a:t>Blood,</a:t>
            </a:r>
            <a:r>
              <a:rPr lang="en-US" altLang="en-DE" sz="2000" i="1" dirty="0" err="1">
                <a:sym typeface="Symbol" pitchFamily="2" charset="2"/>
              </a:rPr>
              <a:t>x</a:t>
            </a:r>
            <a:r>
              <a:rPr lang="en-US" altLang="en-DE" sz="2000" dirty="0" err="1">
                <a:sym typeface="Symbol" pitchFamily="2" charset="2"/>
              </a:rPr>
              <a:t>,</a:t>
            </a:r>
            <a:r>
              <a:rPr lang="en-US" altLang="en-DE" sz="2000" i="1" dirty="0" err="1">
                <a:sym typeface="Symbol" pitchFamily="2" charset="2"/>
              </a:rPr>
              <a:t>y</a:t>
            </a:r>
            <a:r>
              <a:rPr lang="en-US" altLang="en-DE" sz="2000" dirty="0">
                <a:sym typeface="Symbol" pitchFamily="2" charset="2"/>
              </a:rPr>
              <a:t>) </a:t>
            </a:r>
            <a:r>
              <a:rPr lang="en-US" altLang="en-DE" sz="2000" dirty="0">
                <a:cs typeface="Times New Roman" panose="02020603050405020304" pitchFamily="18" charset="0"/>
                <a:sym typeface="Symbol" pitchFamily="2" charset="2"/>
              </a:rPr>
              <a:t>→ Infected(</a:t>
            </a:r>
            <a:r>
              <a:rPr lang="en-US" altLang="en-DE" sz="2000" i="1" dirty="0" err="1">
                <a:cs typeface="Times New Roman" panose="02020603050405020304" pitchFamily="18" charset="0"/>
                <a:sym typeface="Symbol" pitchFamily="2" charset="2"/>
              </a:rPr>
              <a:t>y</a:t>
            </a:r>
            <a:r>
              <a:rPr lang="en-US" altLang="en-DE" sz="2000" dirty="0" err="1">
                <a:cs typeface="Times New Roman" panose="02020603050405020304" pitchFamily="18" charset="0"/>
                <a:sym typeface="Symbol" pitchFamily="2" charset="2"/>
              </a:rPr>
              <a:t>,Malaria</a:t>
            </a:r>
            <a:r>
              <a:rPr lang="en-US" altLang="en-DE" sz="2000" dirty="0">
                <a:cs typeface="Times New Roman" panose="02020603050405020304" pitchFamily="18" charset="0"/>
                <a:sym typeface="Symbol" pitchFamily="2" charset="2"/>
              </a:rPr>
              <a:t>))     </a:t>
            </a:r>
            <a:endParaRPr lang="en-US" altLang="en-DE" sz="2000" dirty="0">
              <a:solidFill>
                <a:srgbClr val="FF0000"/>
              </a:solidFill>
              <a:cs typeface="Times New Roman" panose="02020603050405020304" pitchFamily="18" charset="0"/>
              <a:sym typeface="Symbol" pitchFamily="2" charset="2"/>
            </a:endParaRPr>
          </a:p>
          <a:p>
            <a:pPr lvl="1">
              <a:lnSpc>
                <a:spcPct val="90000"/>
              </a:lnSpc>
              <a:buFontTx/>
              <a:buNone/>
            </a:pPr>
            <a:endParaRPr lang="en-US" altLang="en-DE" sz="2000" dirty="0">
              <a:sym typeface="Symbol" pitchFamily="2" charset="2"/>
            </a:endParaRPr>
          </a:p>
          <a:p>
            <a:pPr lvl="1">
              <a:lnSpc>
                <a:spcPct val="90000"/>
              </a:lnSpc>
              <a:buFontTx/>
              <a:buNone/>
            </a:pPr>
            <a:r>
              <a:rPr lang="en-US" altLang="en-DE" sz="2000" dirty="0">
                <a:sym typeface="Symbol" pitchFamily="2" charset="2"/>
              </a:rPr>
              <a:t></a:t>
            </a:r>
            <a:r>
              <a:rPr lang="en-US" altLang="en-DE" sz="2000" i="1" dirty="0">
                <a:sym typeface="Symbol" pitchFamily="2" charset="2"/>
              </a:rPr>
              <a:t>y </a:t>
            </a:r>
            <a:r>
              <a:rPr lang="en-US" altLang="en-DE" sz="2000" dirty="0">
                <a:sym typeface="Symbol" pitchFamily="2" charset="2"/>
              </a:rPr>
              <a:t>(Infected(</a:t>
            </a:r>
            <a:r>
              <a:rPr lang="en-US" altLang="en-DE" sz="2000" i="1" dirty="0" err="1">
                <a:sym typeface="Symbol" pitchFamily="2" charset="2"/>
              </a:rPr>
              <a:t>y</a:t>
            </a:r>
            <a:r>
              <a:rPr lang="en-US" altLang="en-DE" sz="2000" dirty="0" err="1">
                <a:sym typeface="Symbol" pitchFamily="2" charset="2"/>
              </a:rPr>
              <a:t>,Malaria</a:t>
            </a:r>
            <a:r>
              <a:rPr lang="en-US" altLang="en-DE" sz="2000" dirty="0">
                <a:sym typeface="Symbol" pitchFamily="2" charset="2"/>
              </a:rPr>
              <a:t>) </a:t>
            </a:r>
            <a:r>
              <a:rPr lang="en-US" altLang="en-DE" sz="2000" dirty="0">
                <a:cs typeface="Times New Roman" panose="02020603050405020304" pitchFamily="18" charset="0"/>
                <a:sym typeface="Symbol" pitchFamily="2" charset="2"/>
              </a:rPr>
              <a:t>→ </a:t>
            </a:r>
          </a:p>
          <a:p>
            <a:pPr lvl="1">
              <a:lnSpc>
                <a:spcPct val="90000"/>
              </a:lnSpc>
              <a:buFontTx/>
              <a:buNone/>
            </a:pPr>
            <a:r>
              <a:rPr lang="en-US" altLang="en-DE" sz="2000" dirty="0">
                <a:sym typeface="Symbol" pitchFamily="2" charset="2"/>
              </a:rPr>
              <a:t>        x (Transfuse(</a:t>
            </a:r>
            <a:r>
              <a:rPr lang="en-US" altLang="en-DE" sz="2000" dirty="0" err="1">
                <a:sym typeface="Symbol" pitchFamily="2" charset="2"/>
              </a:rPr>
              <a:t>Blood,</a:t>
            </a:r>
            <a:r>
              <a:rPr lang="en-US" altLang="en-DE" sz="2000" i="1" dirty="0" err="1">
                <a:sym typeface="Symbol" pitchFamily="2" charset="2"/>
              </a:rPr>
              <a:t>x</a:t>
            </a:r>
            <a:r>
              <a:rPr lang="en-US" altLang="en-DE" sz="2000" dirty="0" err="1">
                <a:sym typeface="Symbol" pitchFamily="2" charset="2"/>
              </a:rPr>
              <a:t>,</a:t>
            </a:r>
            <a:r>
              <a:rPr lang="en-US" altLang="en-DE" sz="2000" i="1" dirty="0" err="1">
                <a:sym typeface="Symbol" pitchFamily="2" charset="2"/>
              </a:rPr>
              <a:t>y</a:t>
            </a:r>
            <a:r>
              <a:rPr lang="en-US" altLang="en-DE" sz="2000" dirty="0">
                <a:sym typeface="Symbol" pitchFamily="2" charset="2"/>
              </a:rPr>
              <a:t>)  </a:t>
            </a:r>
            <a:r>
              <a:rPr lang="en-US" altLang="en-DE" sz="2000" dirty="0">
                <a:cs typeface="Times New Roman" panose="02020603050405020304" pitchFamily="18" charset="0"/>
                <a:sym typeface="Symbol" pitchFamily="2" charset="2"/>
              </a:rPr>
              <a:t>Infected(</a:t>
            </a:r>
            <a:r>
              <a:rPr lang="en-US" altLang="en-DE" sz="2000" i="1" dirty="0" err="1">
                <a:cs typeface="Times New Roman" panose="02020603050405020304" pitchFamily="18" charset="0"/>
                <a:sym typeface="Symbol" pitchFamily="2" charset="2"/>
              </a:rPr>
              <a:t>x</a:t>
            </a:r>
            <a:r>
              <a:rPr lang="en-US" altLang="en-DE" sz="2000" dirty="0" err="1">
                <a:cs typeface="Times New Roman" panose="02020603050405020304" pitchFamily="18" charset="0"/>
                <a:sym typeface="Symbol" pitchFamily="2" charset="2"/>
              </a:rPr>
              <a:t>,Malaria</a:t>
            </a:r>
            <a:r>
              <a:rPr lang="en-US" altLang="en-DE" sz="2000" dirty="0">
                <a:cs typeface="Times New Roman" panose="02020603050405020304" pitchFamily="18" charset="0"/>
                <a:sym typeface="Symbol" pitchFamily="2" charset="2"/>
              </a:rPr>
              <a:t>)))</a:t>
            </a:r>
          </a:p>
          <a:p>
            <a:pPr>
              <a:lnSpc>
                <a:spcPct val="90000"/>
              </a:lnSpc>
            </a:pPr>
            <a:r>
              <a:rPr lang="en-US" altLang="en-DE" sz="2400" dirty="0">
                <a:cs typeface="Times New Roman" panose="02020603050405020304" pitchFamily="18" charset="0"/>
                <a:sym typeface="Symbol" pitchFamily="2" charset="2"/>
              </a:rPr>
              <a:t>Existentially quantify the universally quantified variables which appear on the LHS but not on the RHS in the original clause</a:t>
            </a:r>
          </a:p>
          <a:p>
            <a:pPr>
              <a:lnSpc>
                <a:spcPct val="90000"/>
              </a:lnSpc>
            </a:pPr>
            <a:r>
              <a:rPr lang="en-US" altLang="en-DE" sz="2400" dirty="0">
                <a:cs typeface="Times New Roman" panose="02020603050405020304" pitchFamily="18" charset="0"/>
                <a:sym typeface="Symbol" pitchFamily="2" charset="2"/>
              </a:rPr>
              <a:t>Now, given </a:t>
            </a:r>
            <a:r>
              <a:rPr lang="en-US" altLang="en-DE" sz="2400" dirty="0">
                <a:solidFill>
                  <a:srgbClr val="009900"/>
                </a:solidFill>
                <a:cs typeface="Times New Roman" panose="02020603050405020304" pitchFamily="18" charset="0"/>
                <a:sym typeface="Symbol" pitchFamily="2" charset="2"/>
              </a:rPr>
              <a:t>Transfuse(Blood, Mary, John)</a:t>
            </a:r>
            <a:r>
              <a:rPr lang="en-US" altLang="en-DE" sz="2400" dirty="0">
                <a:cs typeface="Times New Roman" panose="02020603050405020304" pitchFamily="18" charset="0"/>
                <a:sym typeface="Symbol" pitchFamily="2" charset="2"/>
              </a:rPr>
              <a:t> and </a:t>
            </a:r>
            <a:r>
              <a:rPr lang="en-US" altLang="en-DE" sz="2400" dirty="0">
                <a:solidFill>
                  <a:srgbClr val="009900"/>
                </a:solidFill>
                <a:cs typeface="Times New Roman" panose="02020603050405020304" pitchFamily="18" charset="0"/>
                <a:sym typeface="Symbol" pitchFamily="2" charset="2"/>
              </a:rPr>
              <a:t>Infected(John, Malaria)</a:t>
            </a:r>
            <a:r>
              <a:rPr lang="en-US" altLang="en-DE" sz="2400" dirty="0">
                <a:cs typeface="Times New Roman" panose="02020603050405020304" pitchFamily="18" charset="0"/>
                <a:sym typeface="Symbol" pitchFamily="2" charset="2"/>
              </a:rPr>
              <a:t>,</a:t>
            </a:r>
            <a:r>
              <a:rPr lang="en-US" altLang="en-DE" sz="2000" dirty="0">
                <a:cs typeface="Times New Roman" panose="02020603050405020304" pitchFamily="18" charset="0"/>
                <a:sym typeface="Symbol" pitchFamily="2" charset="2"/>
              </a:rPr>
              <a:t> </a:t>
            </a:r>
            <a:r>
              <a:rPr lang="en-US" altLang="en-DE" sz="2400" dirty="0">
                <a:cs typeface="Times New Roman" panose="02020603050405020304" pitchFamily="18" charset="0"/>
                <a:sym typeface="Symbol" pitchFamily="2" charset="2"/>
              </a:rPr>
              <a:t>the probability of the world(s) in which </a:t>
            </a:r>
            <a:r>
              <a:rPr lang="en-US" altLang="en-DE" sz="2400" dirty="0">
                <a:solidFill>
                  <a:srgbClr val="009900"/>
                </a:solidFill>
                <a:cs typeface="Times New Roman" panose="02020603050405020304" pitchFamily="18" charset="0"/>
                <a:sym typeface="Symbol" pitchFamily="2" charset="2"/>
              </a:rPr>
              <a:t>Infected(Mary, Malaria)</a:t>
            </a:r>
            <a:r>
              <a:rPr lang="en-US" altLang="en-DE" sz="2400" dirty="0">
                <a:cs typeface="Times New Roman" panose="02020603050405020304" pitchFamily="18" charset="0"/>
                <a:sym typeface="Symbol" pitchFamily="2" charset="2"/>
              </a:rPr>
              <a:t> is true will be higher</a:t>
            </a:r>
            <a:endParaRPr lang="en-US" altLang="en-DE" dirty="0"/>
          </a:p>
        </p:txBody>
      </p:sp>
      <p:sp>
        <p:nvSpPr>
          <p:cNvPr id="1643525" name="Line 5">
            <a:extLst>
              <a:ext uri="{FF2B5EF4-FFF2-40B4-BE49-F238E27FC236}">
                <a16:creationId xmlns:a16="http://schemas.microsoft.com/office/drawing/2014/main" id="{DD5AD169-C898-3B47-A097-01CC7C56D410}"/>
              </a:ext>
            </a:extLst>
          </p:cNvPr>
          <p:cNvSpPr>
            <a:spLocks noChangeShapeType="1"/>
          </p:cNvSpPr>
          <p:nvPr/>
        </p:nvSpPr>
        <p:spPr bwMode="auto">
          <a:xfrm flipH="1">
            <a:off x="125016" y="1844824"/>
            <a:ext cx="9144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DE"/>
          </a:p>
        </p:txBody>
      </p:sp>
      <p:sp>
        <p:nvSpPr>
          <p:cNvPr id="1643526" name="Line 6">
            <a:extLst>
              <a:ext uri="{FF2B5EF4-FFF2-40B4-BE49-F238E27FC236}">
                <a16:creationId xmlns:a16="http://schemas.microsoft.com/office/drawing/2014/main" id="{A70E6D47-B79C-A444-AFE3-A5D3F6293748}"/>
              </a:ext>
            </a:extLst>
          </p:cNvPr>
          <p:cNvSpPr>
            <a:spLocks noChangeShapeType="1"/>
          </p:cNvSpPr>
          <p:nvPr/>
        </p:nvSpPr>
        <p:spPr bwMode="auto">
          <a:xfrm>
            <a:off x="125016" y="1844824"/>
            <a:ext cx="0" cy="10668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DE"/>
          </a:p>
        </p:txBody>
      </p:sp>
      <p:sp>
        <p:nvSpPr>
          <p:cNvPr id="1643527" name="Line 7">
            <a:extLst>
              <a:ext uri="{FF2B5EF4-FFF2-40B4-BE49-F238E27FC236}">
                <a16:creationId xmlns:a16="http://schemas.microsoft.com/office/drawing/2014/main" id="{299AEE39-1CEE-D147-AF94-CCB9E2C25DB4}"/>
              </a:ext>
            </a:extLst>
          </p:cNvPr>
          <p:cNvSpPr>
            <a:spLocks noChangeShapeType="1"/>
          </p:cNvSpPr>
          <p:nvPr/>
        </p:nvSpPr>
        <p:spPr bwMode="auto">
          <a:xfrm>
            <a:off x="125016" y="2911624"/>
            <a:ext cx="9906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DE"/>
          </a:p>
        </p:txBody>
      </p:sp>
      <p:sp>
        <p:nvSpPr>
          <p:cNvPr id="1643528" name="Line 8">
            <a:extLst>
              <a:ext uri="{FF2B5EF4-FFF2-40B4-BE49-F238E27FC236}">
                <a16:creationId xmlns:a16="http://schemas.microsoft.com/office/drawing/2014/main" id="{12C1DAFA-50DA-D742-A7F5-4B2B37DC6943}"/>
              </a:ext>
            </a:extLst>
          </p:cNvPr>
          <p:cNvSpPr>
            <a:spLocks noChangeShapeType="1"/>
          </p:cNvSpPr>
          <p:nvPr/>
        </p:nvSpPr>
        <p:spPr bwMode="auto">
          <a:xfrm>
            <a:off x="1117482" y="2912185"/>
            <a:ext cx="76200" cy="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DE"/>
          </a:p>
        </p:txBody>
      </p:sp>
      <p:sp>
        <p:nvSpPr>
          <p:cNvPr id="8" name="Rectangle 7">
            <a:extLst>
              <a:ext uri="{FF2B5EF4-FFF2-40B4-BE49-F238E27FC236}">
                <a16:creationId xmlns:a16="http://schemas.microsoft.com/office/drawing/2014/main" id="{298B6A6A-CC6C-7640-892B-71E801CB40F6}"/>
              </a:ext>
            </a:extLst>
          </p:cNvPr>
          <p:cNvSpPr/>
          <p:nvPr/>
        </p:nvSpPr>
        <p:spPr>
          <a:xfrm>
            <a:off x="1855937" y="6631940"/>
            <a:ext cx="5454352" cy="261610"/>
          </a:xfrm>
          <a:prstGeom prst="rect">
            <a:avLst/>
          </a:prstGeom>
        </p:spPr>
        <p:txBody>
          <a:bodyPr wrap="square">
            <a:spAutoFit/>
          </a:bodyPr>
          <a:lstStyle/>
          <a:p>
            <a:r>
              <a:rPr lang="en-DE" sz="1100" dirty="0">
                <a:solidFill>
                  <a:schemeClr val="bg1"/>
                </a:solidFill>
              </a:rPr>
              <a:t>Probabilistic Abduction using Markov Logic Networks, Rohit J. Kate, Raymond J. Mooney</a:t>
            </a:r>
          </a:p>
        </p:txBody>
      </p:sp>
    </p:spTree>
    <p:extLst>
      <p:ext uri="{BB962C8B-B14F-4D97-AF65-F5344CB8AC3E}">
        <p14:creationId xmlns:p14="http://schemas.microsoft.com/office/powerpoint/2010/main" val="3809096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4546" name="Rectangle 2">
            <a:extLst>
              <a:ext uri="{FF2B5EF4-FFF2-40B4-BE49-F238E27FC236}">
                <a16:creationId xmlns:a16="http://schemas.microsoft.com/office/drawing/2014/main" id="{C0F686E3-3B73-BB46-A370-18D80C14F460}"/>
              </a:ext>
            </a:extLst>
          </p:cNvPr>
          <p:cNvSpPr>
            <a:spLocks noGrp="1" noChangeArrowheads="1"/>
          </p:cNvSpPr>
          <p:nvPr>
            <p:ph type="title"/>
          </p:nvPr>
        </p:nvSpPr>
        <p:spPr/>
        <p:txBody>
          <a:bodyPr/>
          <a:lstStyle/>
          <a:p>
            <a:r>
              <a:rPr lang="en-US" altLang="en-DE"/>
              <a:t>Adapting MLNs for Abduction</a:t>
            </a:r>
          </a:p>
        </p:txBody>
      </p:sp>
      <p:sp>
        <p:nvSpPr>
          <p:cNvPr id="1644547" name="Rectangle 3">
            <a:extLst>
              <a:ext uri="{FF2B5EF4-FFF2-40B4-BE49-F238E27FC236}">
                <a16:creationId xmlns:a16="http://schemas.microsoft.com/office/drawing/2014/main" id="{7E58099D-C339-4A42-8436-5C6414F2E0D9}"/>
              </a:ext>
            </a:extLst>
          </p:cNvPr>
          <p:cNvSpPr>
            <a:spLocks noGrp="1" noChangeArrowheads="1"/>
          </p:cNvSpPr>
          <p:nvPr>
            <p:ph type="body" idx="1"/>
          </p:nvPr>
        </p:nvSpPr>
        <p:spPr>
          <a:xfrm>
            <a:off x="755576" y="1196975"/>
            <a:ext cx="7931223" cy="4968875"/>
          </a:xfrm>
        </p:spPr>
        <p:txBody>
          <a:bodyPr/>
          <a:lstStyle/>
          <a:p>
            <a:pPr>
              <a:lnSpc>
                <a:spcPct val="90000"/>
              </a:lnSpc>
            </a:pPr>
            <a:r>
              <a:rPr lang="en-US" altLang="en-DE" sz="2400" dirty="0"/>
              <a:t>However, there could be multiple explanations for the same observations:</a:t>
            </a:r>
          </a:p>
          <a:p>
            <a:pPr lvl="1">
              <a:lnSpc>
                <a:spcPct val="90000"/>
              </a:lnSpc>
              <a:buFontTx/>
              <a:buNone/>
            </a:pPr>
            <a:r>
              <a:rPr lang="en-US" altLang="en-DE" sz="1800" dirty="0">
                <a:sym typeface="Symbol" pitchFamily="2" charset="2"/>
              </a:rPr>
              <a:t></a:t>
            </a:r>
            <a:r>
              <a:rPr lang="en-US" altLang="en-DE" sz="1800" i="1" dirty="0">
                <a:sym typeface="Symbol" pitchFamily="2" charset="2"/>
              </a:rPr>
              <a:t>x </a:t>
            </a:r>
            <a:r>
              <a:rPr lang="en-US" altLang="en-DE" sz="1800" dirty="0">
                <a:sym typeface="Symbol" pitchFamily="2" charset="2"/>
              </a:rPr>
              <a:t></a:t>
            </a:r>
            <a:r>
              <a:rPr lang="en-US" altLang="en-DE" sz="1800" i="1" dirty="0">
                <a:sym typeface="Symbol" pitchFamily="2" charset="2"/>
              </a:rPr>
              <a:t>y </a:t>
            </a:r>
            <a:r>
              <a:rPr lang="en-US" altLang="en-DE" sz="1800" dirty="0">
                <a:sym typeface="Symbol" pitchFamily="2" charset="2"/>
              </a:rPr>
              <a:t>(Infected(</a:t>
            </a:r>
            <a:r>
              <a:rPr lang="en-US" altLang="en-DE" sz="1800" i="1" dirty="0">
                <a:sym typeface="Symbol" pitchFamily="2" charset="2"/>
              </a:rPr>
              <a:t>x</a:t>
            </a:r>
            <a:r>
              <a:rPr lang="en-US" altLang="en-DE" sz="1800" dirty="0">
                <a:sym typeface="Symbol" pitchFamily="2" charset="2"/>
              </a:rPr>
              <a:t>, Malaria)  Transfuse(Blood, </a:t>
            </a:r>
            <a:r>
              <a:rPr lang="en-US" altLang="en-DE" sz="1800" i="1" dirty="0">
                <a:sym typeface="Symbol" pitchFamily="2" charset="2"/>
              </a:rPr>
              <a:t>x</a:t>
            </a:r>
            <a:r>
              <a:rPr lang="en-US" altLang="en-DE" sz="1800" dirty="0">
                <a:sym typeface="Symbol" pitchFamily="2" charset="2"/>
              </a:rPr>
              <a:t>, </a:t>
            </a:r>
            <a:r>
              <a:rPr lang="en-US" altLang="en-DE" sz="1800" i="1" dirty="0">
                <a:sym typeface="Symbol" pitchFamily="2" charset="2"/>
              </a:rPr>
              <a:t>y</a:t>
            </a:r>
            <a:r>
              <a:rPr lang="en-US" altLang="en-DE" sz="1800" dirty="0">
                <a:sym typeface="Symbol" pitchFamily="2" charset="2"/>
              </a:rPr>
              <a:t>) </a:t>
            </a:r>
            <a:r>
              <a:rPr lang="en-US" altLang="en-DE" sz="1800" dirty="0">
                <a:cs typeface="Times New Roman" panose="02020603050405020304" pitchFamily="18" charset="0"/>
                <a:sym typeface="Symbol" pitchFamily="2" charset="2"/>
              </a:rPr>
              <a:t>→ Infected(</a:t>
            </a:r>
            <a:r>
              <a:rPr lang="en-US" altLang="en-DE" sz="1800" i="1" dirty="0">
                <a:cs typeface="Times New Roman" panose="02020603050405020304" pitchFamily="18" charset="0"/>
                <a:sym typeface="Symbol" pitchFamily="2" charset="2"/>
              </a:rPr>
              <a:t>y</a:t>
            </a:r>
            <a:r>
              <a:rPr lang="en-US" altLang="en-DE" sz="1800" dirty="0">
                <a:cs typeface="Times New Roman" panose="02020603050405020304" pitchFamily="18" charset="0"/>
                <a:sym typeface="Symbol" pitchFamily="2" charset="2"/>
              </a:rPr>
              <a:t>, Malaria))     </a:t>
            </a:r>
            <a:endParaRPr lang="en-US" altLang="en-DE" sz="1800" dirty="0">
              <a:solidFill>
                <a:srgbClr val="FF0000"/>
              </a:solidFill>
              <a:cs typeface="Times New Roman" panose="02020603050405020304" pitchFamily="18" charset="0"/>
              <a:sym typeface="Symbol" pitchFamily="2" charset="2"/>
            </a:endParaRPr>
          </a:p>
          <a:p>
            <a:pPr lvl="1">
              <a:lnSpc>
                <a:spcPct val="90000"/>
              </a:lnSpc>
              <a:buFontTx/>
              <a:buNone/>
            </a:pPr>
            <a:endParaRPr lang="en-US" altLang="en-DE" sz="1800" dirty="0">
              <a:sym typeface="Symbol" pitchFamily="2" charset="2"/>
            </a:endParaRPr>
          </a:p>
          <a:p>
            <a:pPr lvl="1">
              <a:lnSpc>
                <a:spcPct val="90000"/>
              </a:lnSpc>
              <a:buFontTx/>
              <a:buNone/>
            </a:pPr>
            <a:r>
              <a:rPr lang="en-US" altLang="en-DE" sz="1800" dirty="0">
                <a:sym typeface="Symbol" pitchFamily="2" charset="2"/>
              </a:rPr>
              <a:t></a:t>
            </a:r>
            <a:r>
              <a:rPr lang="en-US" altLang="en-DE" sz="1800" i="1" dirty="0">
                <a:sym typeface="Symbol" pitchFamily="2" charset="2"/>
              </a:rPr>
              <a:t>y </a:t>
            </a:r>
            <a:r>
              <a:rPr lang="en-US" altLang="en-DE" sz="1800" dirty="0">
                <a:sym typeface="Symbol" pitchFamily="2" charset="2"/>
              </a:rPr>
              <a:t>(Infected(</a:t>
            </a:r>
            <a:r>
              <a:rPr lang="en-US" altLang="en-DE" sz="1800" i="1" dirty="0">
                <a:sym typeface="Symbol" pitchFamily="2" charset="2"/>
              </a:rPr>
              <a:t>y</a:t>
            </a:r>
            <a:r>
              <a:rPr lang="en-US" altLang="en-DE" sz="1800" dirty="0">
                <a:sym typeface="Symbol" pitchFamily="2" charset="2"/>
              </a:rPr>
              <a:t>, Malaria) </a:t>
            </a:r>
            <a:r>
              <a:rPr lang="en-US" altLang="en-DE" sz="1800" dirty="0">
                <a:cs typeface="Times New Roman" panose="02020603050405020304" pitchFamily="18" charset="0"/>
                <a:sym typeface="Symbol" pitchFamily="2" charset="2"/>
              </a:rPr>
              <a:t>→ </a:t>
            </a:r>
          </a:p>
          <a:p>
            <a:pPr lvl="1">
              <a:lnSpc>
                <a:spcPct val="90000"/>
              </a:lnSpc>
              <a:buFontTx/>
              <a:buNone/>
            </a:pPr>
            <a:r>
              <a:rPr lang="en-US" altLang="en-DE" sz="1800" dirty="0">
                <a:sym typeface="Symbol" pitchFamily="2" charset="2"/>
              </a:rPr>
              <a:t>        x (Transfuse(Blood, </a:t>
            </a:r>
            <a:r>
              <a:rPr lang="en-US" altLang="en-DE" sz="1800" i="1" dirty="0">
                <a:sym typeface="Symbol" pitchFamily="2" charset="2"/>
              </a:rPr>
              <a:t>x</a:t>
            </a:r>
            <a:r>
              <a:rPr lang="en-US" altLang="en-DE" sz="1800" dirty="0">
                <a:sym typeface="Symbol" pitchFamily="2" charset="2"/>
              </a:rPr>
              <a:t>, </a:t>
            </a:r>
            <a:r>
              <a:rPr lang="en-US" altLang="en-DE" sz="1800" i="1" dirty="0">
                <a:sym typeface="Symbol" pitchFamily="2" charset="2"/>
              </a:rPr>
              <a:t>y</a:t>
            </a:r>
            <a:r>
              <a:rPr lang="en-US" altLang="en-DE" sz="1800" dirty="0">
                <a:sym typeface="Symbol" pitchFamily="2" charset="2"/>
              </a:rPr>
              <a:t>)  </a:t>
            </a:r>
            <a:r>
              <a:rPr lang="en-US" altLang="en-DE" sz="1800" dirty="0">
                <a:cs typeface="Times New Roman" panose="02020603050405020304" pitchFamily="18" charset="0"/>
                <a:sym typeface="Symbol" pitchFamily="2" charset="2"/>
              </a:rPr>
              <a:t>Infected(</a:t>
            </a:r>
            <a:r>
              <a:rPr lang="en-US" altLang="en-DE" sz="1800" i="1" dirty="0">
                <a:cs typeface="Times New Roman" panose="02020603050405020304" pitchFamily="18" charset="0"/>
                <a:sym typeface="Symbol" pitchFamily="2" charset="2"/>
              </a:rPr>
              <a:t>x</a:t>
            </a:r>
            <a:r>
              <a:rPr lang="en-US" altLang="en-DE" sz="1800" dirty="0">
                <a:cs typeface="Times New Roman" panose="02020603050405020304" pitchFamily="18" charset="0"/>
                <a:sym typeface="Symbol" pitchFamily="2" charset="2"/>
              </a:rPr>
              <a:t>, Malaria)))</a:t>
            </a:r>
          </a:p>
          <a:p>
            <a:pPr>
              <a:lnSpc>
                <a:spcPct val="90000"/>
              </a:lnSpc>
            </a:pPr>
            <a:endParaRPr lang="en-US" altLang="en-DE" sz="2000" dirty="0">
              <a:solidFill>
                <a:srgbClr val="009900"/>
              </a:solidFill>
              <a:sym typeface="Symbol" pitchFamily="2" charset="2"/>
            </a:endParaRPr>
          </a:p>
          <a:p>
            <a:pPr lvl="1">
              <a:lnSpc>
                <a:spcPct val="90000"/>
              </a:lnSpc>
              <a:buFontTx/>
              <a:buNone/>
            </a:pPr>
            <a:r>
              <a:rPr lang="en-US" altLang="en-DE" sz="1800" dirty="0">
                <a:solidFill>
                  <a:srgbClr val="009900"/>
                </a:solidFill>
                <a:sym typeface="Symbol" pitchFamily="2" charset="2"/>
              </a:rPr>
              <a:t></a:t>
            </a:r>
            <a:r>
              <a:rPr lang="en-US" altLang="en-DE" sz="1800" i="1" dirty="0">
                <a:solidFill>
                  <a:srgbClr val="009900"/>
                </a:solidFill>
                <a:sym typeface="Symbol" pitchFamily="2" charset="2"/>
              </a:rPr>
              <a:t>x </a:t>
            </a:r>
            <a:r>
              <a:rPr lang="en-US" altLang="en-DE" sz="1800" dirty="0">
                <a:solidFill>
                  <a:srgbClr val="009900"/>
                </a:solidFill>
                <a:sym typeface="Symbol" pitchFamily="2" charset="2"/>
              </a:rPr>
              <a:t></a:t>
            </a:r>
            <a:r>
              <a:rPr lang="en-US" altLang="en-DE" sz="1800" i="1" dirty="0">
                <a:solidFill>
                  <a:srgbClr val="009900"/>
                </a:solidFill>
                <a:sym typeface="Symbol" pitchFamily="2" charset="2"/>
              </a:rPr>
              <a:t>y </a:t>
            </a:r>
            <a:r>
              <a:rPr lang="en-US" altLang="en-DE" sz="1800" dirty="0">
                <a:solidFill>
                  <a:srgbClr val="009900"/>
                </a:solidFill>
                <a:sym typeface="Symbol" pitchFamily="2" charset="2"/>
              </a:rPr>
              <a:t>(Mosquito(</a:t>
            </a:r>
            <a:r>
              <a:rPr lang="en-US" altLang="en-DE" sz="1800" i="1" dirty="0">
                <a:solidFill>
                  <a:srgbClr val="009900"/>
                </a:solidFill>
                <a:sym typeface="Symbol" pitchFamily="2" charset="2"/>
              </a:rPr>
              <a:t>x</a:t>
            </a:r>
            <a:r>
              <a:rPr lang="en-US" altLang="en-DE" sz="1800" dirty="0">
                <a:solidFill>
                  <a:srgbClr val="009900"/>
                </a:solidFill>
                <a:sym typeface="Symbol" pitchFamily="2" charset="2"/>
              </a:rPr>
              <a:t>)  Infected(</a:t>
            </a:r>
            <a:r>
              <a:rPr lang="en-US" altLang="en-DE" sz="1800" i="1" dirty="0">
                <a:solidFill>
                  <a:srgbClr val="009900"/>
                </a:solidFill>
                <a:sym typeface="Symbol" pitchFamily="2" charset="2"/>
              </a:rPr>
              <a:t>x</a:t>
            </a:r>
            <a:r>
              <a:rPr lang="en-US" altLang="en-DE" sz="1800" dirty="0">
                <a:solidFill>
                  <a:srgbClr val="009900"/>
                </a:solidFill>
                <a:sym typeface="Symbol" pitchFamily="2" charset="2"/>
              </a:rPr>
              <a:t>, Malaria)  Bite(</a:t>
            </a:r>
            <a:r>
              <a:rPr lang="en-US" altLang="en-DE" sz="1800" i="1" dirty="0" err="1">
                <a:solidFill>
                  <a:srgbClr val="009900"/>
                </a:solidFill>
                <a:sym typeface="Symbol" pitchFamily="2" charset="2"/>
              </a:rPr>
              <a:t>x</a:t>
            </a:r>
            <a:r>
              <a:rPr lang="en-US" altLang="en-DE" sz="1800" dirty="0" err="1">
                <a:solidFill>
                  <a:srgbClr val="009900"/>
                </a:solidFill>
                <a:sym typeface="Symbol" pitchFamily="2" charset="2"/>
              </a:rPr>
              <a:t>,</a:t>
            </a:r>
            <a:r>
              <a:rPr lang="en-US" altLang="en-DE" sz="1800" i="1" dirty="0" err="1">
                <a:solidFill>
                  <a:srgbClr val="009900"/>
                </a:solidFill>
                <a:sym typeface="Symbol" pitchFamily="2" charset="2"/>
              </a:rPr>
              <a:t>y</a:t>
            </a:r>
            <a:r>
              <a:rPr lang="en-US" altLang="en-DE" sz="1800" dirty="0">
                <a:solidFill>
                  <a:srgbClr val="009900"/>
                </a:solidFill>
                <a:sym typeface="Symbol" pitchFamily="2" charset="2"/>
              </a:rPr>
              <a:t>) </a:t>
            </a:r>
            <a:r>
              <a:rPr lang="en-US" altLang="en-DE" sz="1800" dirty="0">
                <a:solidFill>
                  <a:srgbClr val="009900"/>
                </a:solidFill>
                <a:cs typeface="Times New Roman" panose="02020603050405020304" pitchFamily="18" charset="0"/>
                <a:sym typeface="Symbol" pitchFamily="2" charset="2"/>
              </a:rPr>
              <a:t>→ Infected(</a:t>
            </a:r>
            <a:r>
              <a:rPr lang="en-US" altLang="en-DE" sz="1800" i="1" dirty="0">
                <a:solidFill>
                  <a:srgbClr val="009900"/>
                </a:solidFill>
                <a:cs typeface="Times New Roman" panose="02020603050405020304" pitchFamily="18" charset="0"/>
                <a:sym typeface="Symbol" pitchFamily="2" charset="2"/>
              </a:rPr>
              <a:t>y</a:t>
            </a:r>
            <a:r>
              <a:rPr lang="en-US" altLang="en-DE" sz="1800" dirty="0">
                <a:solidFill>
                  <a:srgbClr val="009900"/>
                </a:solidFill>
                <a:cs typeface="Times New Roman" panose="02020603050405020304" pitchFamily="18" charset="0"/>
                <a:sym typeface="Symbol" pitchFamily="2" charset="2"/>
              </a:rPr>
              <a:t>, Malaria))</a:t>
            </a:r>
            <a:endParaRPr lang="en-US" altLang="en-DE" sz="1800" dirty="0">
              <a:cs typeface="Times New Roman" panose="02020603050405020304" pitchFamily="18" charset="0"/>
              <a:sym typeface="Symbol" pitchFamily="2" charset="2"/>
            </a:endParaRPr>
          </a:p>
          <a:p>
            <a:pPr lvl="1">
              <a:lnSpc>
                <a:spcPct val="90000"/>
              </a:lnSpc>
              <a:buFontTx/>
              <a:buNone/>
            </a:pPr>
            <a:endParaRPr lang="en-US" altLang="en-DE" sz="1800" dirty="0">
              <a:sym typeface="Symbol" pitchFamily="2" charset="2"/>
            </a:endParaRPr>
          </a:p>
          <a:p>
            <a:pPr lvl="1">
              <a:lnSpc>
                <a:spcPct val="90000"/>
              </a:lnSpc>
              <a:buFontTx/>
              <a:buNone/>
            </a:pPr>
            <a:r>
              <a:rPr lang="en-US" altLang="en-DE" sz="1800" dirty="0">
                <a:sym typeface="Symbol" pitchFamily="2" charset="2"/>
              </a:rPr>
              <a:t></a:t>
            </a:r>
            <a:r>
              <a:rPr lang="en-US" altLang="en-DE" sz="1800" i="1" dirty="0">
                <a:sym typeface="Symbol" pitchFamily="2" charset="2"/>
              </a:rPr>
              <a:t>y </a:t>
            </a:r>
            <a:r>
              <a:rPr lang="en-US" altLang="en-DE" sz="1800" dirty="0">
                <a:sym typeface="Symbol" pitchFamily="2" charset="2"/>
              </a:rPr>
              <a:t>(Infected(</a:t>
            </a:r>
            <a:r>
              <a:rPr lang="en-US" altLang="en-DE" sz="1800" i="1" dirty="0" err="1">
                <a:sym typeface="Symbol" pitchFamily="2" charset="2"/>
              </a:rPr>
              <a:t>y</a:t>
            </a:r>
            <a:r>
              <a:rPr lang="en-US" altLang="en-DE" sz="1800" dirty="0" err="1">
                <a:sym typeface="Symbol" pitchFamily="2" charset="2"/>
              </a:rPr>
              <a:t>,Malaria</a:t>
            </a:r>
            <a:r>
              <a:rPr lang="en-US" altLang="en-DE" sz="1800" dirty="0">
                <a:sym typeface="Symbol" pitchFamily="2" charset="2"/>
              </a:rPr>
              <a:t>) </a:t>
            </a:r>
            <a:r>
              <a:rPr lang="en-US" altLang="en-DE" sz="1800" dirty="0">
                <a:cs typeface="Times New Roman" panose="02020603050405020304" pitchFamily="18" charset="0"/>
                <a:sym typeface="Symbol" pitchFamily="2" charset="2"/>
              </a:rPr>
              <a:t>→ </a:t>
            </a:r>
          </a:p>
          <a:p>
            <a:pPr lvl="1">
              <a:lnSpc>
                <a:spcPct val="90000"/>
              </a:lnSpc>
              <a:buFontTx/>
              <a:buNone/>
            </a:pPr>
            <a:r>
              <a:rPr lang="en-US" altLang="en-DE" sz="1800" dirty="0">
                <a:sym typeface="Symbol" pitchFamily="2" charset="2"/>
              </a:rPr>
              <a:t>        </a:t>
            </a:r>
            <a:r>
              <a:rPr lang="en-US" altLang="en-DE" sz="1800" i="1" dirty="0">
                <a:sym typeface="Symbol" pitchFamily="2" charset="2"/>
              </a:rPr>
              <a:t>x</a:t>
            </a:r>
            <a:r>
              <a:rPr lang="en-US" altLang="en-DE" sz="1800" dirty="0">
                <a:sym typeface="Symbol" pitchFamily="2" charset="2"/>
              </a:rPr>
              <a:t> (Mosquito(</a:t>
            </a:r>
            <a:r>
              <a:rPr lang="en-US" altLang="en-DE" sz="1800" i="1" dirty="0">
                <a:sym typeface="Symbol" pitchFamily="2" charset="2"/>
              </a:rPr>
              <a:t>x</a:t>
            </a:r>
            <a:r>
              <a:rPr lang="en-US" altLang="en-DE" sz="1800" dirty="0">
                <a:sym typeface="Symbol" pitchFamily="2" charset="2"/>
              </a:rPr>
              <a:t>)  Infected(</a:t>
            </a:r>
            <a:r>
              <a:rPr lang="en-US" altLang="en-DE" sz="1800" i="1" dirty="0">
                <a:sym typeface="Symbol" pitchFamily="2" charset="2"/>
              </a:rPr>
              <a:t>x</a:t>
            </a:r>
            <a:r>
              <a:rPr lang="en-US" altLang="en-DE" sz="1800" dirty="0">
                <a:sym typeface="Symbol" pitchFamily="2" charset="2"/>
              </a:rPr>
              <a:t>, Malaria)  Bite</a:t>
            </a:r>
            <a:r>
              <a:rPr lang="en-US" altLang="en-DE" sz="1800" dirty="0">
                <a:cs typeface="Times New Roman" panose="02020603050405020304" pitchFamily="18" charset="0"/>
                <a:sym typeface="Symbol" pitchFamily="2" charset="2"/>
              </a:rPr>
              <a:t>(</a:t>
            </a:r>
            <a:r>
              <a:rPr lang="en-US" altLang="en-DE" sz="1800" i="1" dirty="0">
                <a:cs typeface="Times New Roman" panose="02020603050405020304" pitchFamily="18" charset="0"/>
                <a:sym typeface="Symbol" pitchFamily="2" charset="2"/>
              </a:rPr>
              <a:t>x</a:t>
            </a:r>
            <a:r>
              <a:rPr lang="en-US" altLang="en-DE" sz="1800" dirty="0">
                <a:cs typeface="Times New Roman" panose="02020603050405020304" pitchFamily="18" charset="0"/>
                <a:sym typeface="Symbol" pitchFamily="2" charset="2"/>
              </a:rPr>
              <a:t>, </a:t>
            </a:r>
            <a:r>
              <a:rPr lang="en-US" altLang="en-DE" sz="1800" i="1" dirty="0">
                <a:cs typeface="Times New Roman" panose="02020603050405020304" pitchFamily="18" charset="0"/>
                <a:sym typeface="Symbol" pitchFamily="2" charset="2"/>
              </a:rPr>
              <a:t>y</a:t>
            </a:r>
            <a:r>
              <a:rPr lang="en-US" altLang="en-DE" sz="1800" dirty="0">
                <a:cs typeface="Times New Roman" panose="02020603050405020304" pitchFamily="18" charset="0"/>
                <a:sym typeface="Symbol" pitchFamily="2" charset="2"/>
              </a:rPr>
              <a:t>)))</a:t>
            </a:r>
          </a:p>
          <a:p>
            <a:pPr>
              <a:lnSpc>
                <a:spcPct val="90000"/>
              </a:lnSpc>
            </a:pPr>
            <a:r>
              <a:rPr lang="en-US" altLang="en-DE" sz="2400" dirty="0">
                <a:cs typeface="Times New Roman" panose="02020603050405020304" pitchFamily="18" charset="0"/>
                <a:sym typeface="Symbol" pitchFamily="2" charset="2"/>
              </a:rPr>
              <a:t>An observation should be explained by one explanation and not multiple explanations</a:t>
            </a:r>
          </a:p>
          <a:p>
            <a:pPr>
              <a:lnSpc>
                <a:spcPct val="90000"/>
              </a:lnSpc>
            </a:pPr>
            <a:endParaRPr lang="en-US" altLang="en-DE" sz="2400" dirty="0"/>
          </a:p>
        </p:txBody>
      </p:sp>
      <p:sp>
        <p:nvSpPr>
          <p:cNvPr id="1644549" name="Line 5">
            <a:extLst>
              <a:ext uri="{FF2B5EF4-FFF2-40B4-BE49-F238E27FC236}">
                <a16:creationId xmlns:a16="http://schemas.microsoft.com/office/drawing/2014/main" id="{8CAAD127-E0DE-1643-B08A-14FF36FB6DC9}"/>
              </a:ext>
            </a:extLst>
          </p:cNvPr>
          <p:cNvSpPr>
            <a:spLocks noChangeShapeType="1"/>
          </p:cNvSpPr>
          <p:nvPr/>
        </p:nvSpPr>
        <p:spPr bwMode="auto">
          <a:xfrm flipH="1">
            <a:off x="228600" y="2057400"/>
            <a:ext cx="9144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DE"/>
          </a:p>
        </p:txBody>
      </p:sp>
      <p:sp>
        <p:nvSpPr>
          <p:cNvPr id="1644550" name="Line 6">
            <a:extLst>
              <a:ext uri="{FF2B5EF4-FFF2-40B4-BE49-F238E27FC236}">
                <a16:creationId xmlns:a16="http://schemas.microsoft.com/office/drawing/2014/main" id="{2597B981-D6BA-264B-B4EB-771B0AA04382}"/>
              </a:ext>
            </a:extLst>
          </p:cNvPr>
          <p:cNvSpPr>
            <a:spLocks noChangeShapeType="1"/>
          </p:cNvSpPr>
          <p:nvPr/>
        </p:nvSpPr>
        <p:spPr bwMode="auto">
          <a:xfrm>
            <a:off x="228600" y="2057400"/>
            <a:ext cx="0" cy="6858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DE"/>
          </a:p>
        </p:txBody>
      </p:sp>
      <p:sp>
        <p:nvSpPr>
          <p:cNvPr id="1644551" name="Line 7">
            <a:extLst>
              <a:ext uri="{FF2B5EF4-FFF2-40B4-BE49-F238E27FC236}">
                <a16:creationId xmlns:a16="http://schemas.microsoft.com/office/drawing/2014/main" id="{21A6017E-7438-E24A-B983-8DBAAED5CF76}"/>
              </a:ext>
            </a:extLst>
          </p:cNvPr>
          <p:cNvSpPr>
            <a:spLocks noChangeShapeType="1"/>
          </p:cNvSpPr>
          <p:nvPr/>
        </p:nvSpPr>
        <p:spPr bwMode="auto">
          <a:xfrm>
            <a:off x="228600" y="2743200"/>
            <a:ext cx="9906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DE"/>
          </a:p>
        </p:txBody>
      </p:sp>
      <p:sp>
        <p:nvSpPr>
          <p:cNvPr id="1644552" name="Line 8">
            <a:extLst>
              <a:ext uri="{FF2B5EF4-FFF2-40B4-BE49-F238E27FC236}">
                <a16:creationId xmlns:a16="http://schemas.microsoft.com/office/drawing/2014/main" id="{AF049DD4-FD71-E049-B796-11CC376E44A8}"/>
              </a:ext>
            </a:extLst>
          </p:cNvPr>
          <p:cNvSpPr>
            <a:spLocks noChangeShapeType="1"/>
          </p:cNvSpPr>
          <p:nvPr/>
        </p:nvSpPr>
        <p:spPr bwMode="auto">
          <a:xfrm>
            <a:off x="1143000" y="2743200"/>
            <a:ext cx="76200" cy="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DE"/>
          </a:p>
        </p:txBody>
      </p:sp>
      <p:sp>
        <p:nvSpPr>
          <p:cNvPr id="1644557" name="Line 13">
            <a:extLst>
              <a:ext uri="{FF2B5EF4-FFF2-40B4-BE49-F238E27FC236}">
                <a16:creationId xmlns:a16="http://schemas.microsoft.com/office/drawing/2014/main" id="{06167AA8-B9CB-BB43-A6BE-153EC5F14303}"/>
              </a:ext>
            </a:extLst>
          </p:cNvPr>
          <p:cNvSpPr>
            <a:spLocks noChangeShapeType="1"/>
          </p:cNvSpPr>
          <p:nvPr/>
        </p:nvSpPr>
        <p:spPr bwMode="auto">
          <a:xfrm flipH="1">
            <a:off x="228600" y="3581400"/>
            <a:ext cx="9144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DE"/>
          </a:p>
        </p:txBody>
      </p:sp>
      <p:sp>
        <p:nvSpPr>
          <p:cNvPr id="1644558" name="Line 14">
            <a:extLst>
              <a:ext uri="{FF2B5EF4-FFF2-40B4-BE49-F238E27FC236}">
                <a16:creationId xmlns:a16="http://schemas.microsoft.com/office/drawing/2014/main" id="{0AC7B517-F140-D745-A180-A257F77E59EF}"/>
              </a:ext>
            </a:extLst>
          </p:cNvPr>
          <p:cNvSpPr>
            <a:spLocks noChangeShapeType="1"/>
          </p:cNvSpPr>
          <p:nvPr/>
        </p:nvSpPr>
        <p:spPr bwMode="auto">
          <a:xfrm>
            <a:off x="228600" y="3581400"/>
            <a:ext cx="0" cy="6858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DE"/>
          </a:p>
        </p:txBody>
      </p:sp>
      <p:sp>
        <p:nvSpPr>
          <p:cNvPr id="1644559" name="Line 15">
            <a:extLst>
              <a:ext uri="{FF2B5EF4-FFF2-40B4-BE49-F238E27FC236}">
                <a16:creationId xmlns:a16="http://schemas.microsoft.com/office/drawing/2014/main" id="{2DA5F934-6AE1-B14F-A34C-958BB52F6BD8}"/>
              </a:ext>
            </a:extLst>
          </p:cNvPr>
          <p:cNvSpPr>
            <a:spLocks noChangeShapeType="1"/>
          </p:cNvSpPr>
          <p:nvPr/>
        </p:nvSpPr>
        <p:spPr bwMode="auto">
          <a:xfrm>
            <a:off x="228600" y="4267200"/>
            <a:ext cx="9906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DE"/>
          </a:p>
        </p:txBody>
      </p:sp>
      <p:sp>
        <p:nvSpPr>
          <p:cNvPr id="1644560" name="Line 16">
            <a:extLst>
              <a:ext uri="{FF2B5EF4-FFF2-40B4-BE49-F238E27FC236}">
                <a16:creationId xmlns:a16="http://schemas.microsoft.com/office/drawing/2014/main" id="{AE83F219-A222-4A4F-9524-B1F5DA5124B6}"/>
              </a:ext>
            </a:extLst>
          </p:cNvPr>
          <p:cNvSpPr>
            <a:spLocks noChangeShapeType="1"/>
          </p:cNvSpPr>
          <p:nvPr/>
        </p:nvSpPr>
        <p:spPr bwMode="auto">
          <a:xfrm>
            <a:off x="1143000" y="4267200"/>
            <a:ext cx="76200" cy="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DE"/>
          </a:p>
        </p:txBody>
      </p:sp>
      <p:sp>
        <p:nvSpPr>
          <p:cNvPr id="12" name="Rectangle 11">
            <a:extLst>
              <a:ext uri="{FF2B5EF4-FFF2-40B4-BE49-F238E27FC236}">
                <a16:creationId xmlns:a16="http://schemas.microsoft.com/office/drawing/2014/main" id="{F7EE8142-2405-7642-865F-E833B85A153F}"/>
              </a:ext>
            </a:extLst>
          </p:cNvPr>
          <p:cNvSpPr/>
          <p:nvPr/>
        </p:nvSpPr>
        <p:spPr>
          <a:xfrm>
            <a:off x="1855937" y="6631940"/>
            <a:ext cx="5454352" cy="261610"/>
          </a:xfrm>
          <a:prstGeom prst="rect">
            <a:avLst/>
          </a:prstGeom>
        </p:spPr>
        <p:txBody>
          <a:bodyPr wrap="square">
            <a:spAutoFit/>
          </a:bodyPr>
          <a:lstStyle/>
          <a:p>
            <a:r>
              <a:rPr lang="en-DE" sz="1100" dirty="0">
                <a:solidFill>
                  <a:schemeClr val="bg1"/>
                </a:solidFill>
              </a:rPr>
              <a:t>Probabilistic Abduction using Markov Logic Networks, Rohit J. Kate, Raymond J. Mooney</a:t>
            </a:r>
          </a:p>
        </p:txBody>
      </p:sp>
    </p:spTree>
    <p:extLst>
      <p:ext uri="{BB962C8B-B14F-4D97-AF65-F5344CB8AC3E}">
        <p14:creationId xmlns:p14="http://schemas.microsoft.com/office/powerpoint/2010/main" val="711755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0227B-2469-F847-981E-0A42BA624AAC}"/>
              </a:ext>
            </a:extLst>
          </p:cNvPr>
          <p:cNvSpPr>
            <a:spLocks noGrp="1"/>
          </p:cNvSpPr>
          <p:nvPr>
            <p:ph type="title"/>
          </p:nvPr>
        </p:nvSpPr>
        <p:spPr/>
        <p:txBody>
          <a:bodyPr/>
          <a:lstStyle/>
          <a:p>
            <a:r>
              <a:rPr lang="en-US" altLang="zh-CN" dirty="0"/>
              <a:t>GMNN:</a:t>
            </a:r>
            <a:r>
              <a:rPr lang="zh-CN" altLang="en-US" dirty="0"/>
              <a:t> </a:t>
            </a:r>
            <a:r>
              <a:rPr lang="en-US" altLang="zh-CN" dirty="0"/>
              <a:t>Graph</a:t>
            </a:r>
            <a:r>
              <a:rPr lang="zh-CN" altLang="en-US" dirty="0"/>
              <a:t> </a:t>
            </a:r>
            <a:r>
              <a:rPr lang="en-US" altLang="zh-CN" dirty="0"/>
              <a:t>Markov</a:t>
            </a:r>
            <a:r>
              <a:rPr lang="zh-CN" altLang="en-US" dirty="0"/>
              <a:t> </a:t>
            </a:r>
            <a:r>
              <a:rPr lang="en-US" altLang="zh-CN" dirty="0"/>
              <a:t>Neural</a:t>
            </a:r>
            <a:r>
              <a:rPr lang="zh-CN" altLang="en-US" dirty="0"/>
              <a:t> </a:t>
            </a:r>
            <a:r>
              <a:rPr lang="en-US" altLang="zh-CN" dirty="0"/>
              <a:t>Networks</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1E4A17E-3426-EB43-9021-6BC15DB1FABB}"/>
                  </a:ext>
                </a:extLst>
              </p:cNvPr>
              <p:cNvSpPr>
                <a:spLocks noGrp="1"/>
              </p:cNvSpPr>
              <p:nvPr>
                <p:ph idx="1"/>
              </p:nvPr>
            </p:nvSpPr>
            <p:spPr/>
            <p:txBody>
              <a:bodyPr/>
              <a:lstStyle/>
              <a:p>
                <a:r>
                  <a:rPr lang="en-US" altLang="zh-CN" dirty="0"/>
                  <a:t>Model</a:t>
                </a:r>
                <a:r>
                  <a:rPr lang="zh-CN" altLang="en-US" dirty="0"/>
                  <a:t> </a:t>
                </a:r>
                <a:r>
                  <a:rPr lang="en-US" altLang="zh-CN" dirty="0"/>
                  <a:t>the</a:t>
                </a:r>
                <a:r>
                  <a:rPr lang="zh-CN" altLang="en-US" dirty="0"/>
                  <a:t> </a:t>
                </a:r>
                <a:r>
                  <a:rPr lang="en-US" altLang="zh-CN" dirty="0"/>
                  <a:t>joint</a:t>
                </a:r>
                <a:r>
                  <a:rPr lang="zh-CN" altLang="en-US" dirty="0"/>
                  <a:t> </a:t>
                </a:r>
                <a:r>
                  <a:rPr lang="en-US" altLang="zh-CN" dirty="0"/>
                  <a:t>distribution</a:t>
                </a:r>
                <a:r>
                  <a:rPr lang="zh-CN" altLang="en-US" dirty="0"/>
                  <a:t> </a:t>
                </a:r>
                <a:r>
                  <a:rPr lang="en-US" altLang="zh-CN" dirty="0"/>
                  <a:t>of</a:t>
                </a:r>
                <a:r>
                  <a:rPr lang="zh-CN" altLang="en-US" dirty="0"/>
                  <a:t> </a:t>
                </a:r>
                <a:r>
                  <a:rPr lang="en-US" altLang="zh-CN" dirty="0"/>
                  <a:t>object</a:t>
                </a:r>
                <a:r>
                  <a:rPr lang="zh-CN" altLang="en-US" dirty="0"/>
                  <a:t> </a:t>
                </a:r>
                <a:r>
                  <a:rPr lang="en-US" altLang="zh-CN" dirty="0"/>
                  <a:t>labels</a:t>
                </a:r>
                <a:r>
                  <a:rPr lang="zh-CN" altLang="en-US"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1" i="0" smtClean="0">
                            <a:latin typeface="Cambria Math" panose="02040503050406030204" pitchFamily="18" charset="0"/>
                          </a:rPr>
                          <m:t>𝐲</m:t>
                        </m:r>
                      </m:e>
                      <m:sub>
                        <m:r>
                          <a:rPr lang="en-US" altLang="zh-CN" b="0" i="1" smtClean="0">
                            <a:latin typeface="Cambria Math" panose="02040503050406030204" pitchFamily="18" charset="0"/>
                          </a:rPr>
                          <m:t>𝑉</m:t>
                        </m:r>
                      </m:sub>
                    </m:sSub>
                  </m:oMath>
                </a14:m>
                <a:r>
                  <a:rPr lang="zh-CN" altLang="en-US" dirty="0"/>
                  <a:t> </a:t>
                </a:r>
                <a:r>
                  <a:rPr lang="en-US" altLang="zh-CN" dirty="0"/>
                  <a:t>conditioned</a:t>
                </a:r>
                <a:r>
                  <a:rPr lang="zh-CN" altLang="en-US" dirty="0"/>
                  <a:t> </a:t>
                </a:r>
                <a:r>
                  <a:rPr lang="en-US" altLang="zh-CN" dirty="0"/>
                  <a:t>on</a:t>
                </a:r>
                <a:r>
                  <a:rPr lang="zh-CN" altLang="en-US" dirty="0"/>
                  <a:t> </a:t>
                </a:r>
                <a:r>
                  <a:rPr lang="en-US" altLang="zh-CN" dirty="0"/>
                  <a:t>object</a:t>
                </a:r>
                <a:r>
                  <a:rPr lang="zh-CN" altLang="en-US" dirty="0"/>
                  <a:t> </a:t>
                </a:r>
                <a:r>
                  <a:rPr lang="en-US" altLang="zh-CN" dirty="0"/>
                  <a:t>attributes</a:t>
                </a:r>
                <a:r>
                  <a:rPr lang="zh-CN" altLang="en-US" dirty="0"/>
                  <a:t> </a:t>
                </a:r>
                <a14:m>
                  <m:oMath xmlns:m="http://schemas.openxmlformats.org/officeDocument/2006/math">
                    <m:sSub>
                      <m:sSubPr>
                        <m:ctrlPr>
                          <a:rPr lang="en-US" altLang="zh-CN" i="1">
                            <a:latin typeface="Cambria Math" panose="02040503050406030204" pitchFamily="18" charset="0"/>
                          </a:rPr>
                        </m:ctrlPr>
                      </m:sSubPr>
                      <m:e>
                        <m:r>
                          <a:rPr lang="en-US" altLang="zh-CN" b="1" i="0" smtClean="0">
                            <a:latin typeface="Cambria Math" panose="02040503050406030204" pitchFamily="18" charset="0"/>
                          </a:rPr>
                          <m:t>𝐱</m:t>
                        </m:r>
                      </m:e>
                      <m:sub>
                        <m:r>
                          <a:rPr lang="en-US" altLang="zh-CN" i="1">
                            <a:latin typeface="Cambria Math" panose="02040503050406030204" pitchFamily="18" charset="0"/>
                          </a:rPr>
                          <m:t>𝑉</m:t>
                        </m:r>
                      </m:sub>
                    </m:sSub>
                  </m:oMath>
                </a14:m>
                <a:r>
                  <a:rPr lang="en-US" altLang="zh-CN" dirty="0"/>
                  <a:t>,</a:t>
                </a:r>
                <a:r>
                  <a:rPr lang="zh-CN" altLang="en-US" dirty="0"/>
                  <a:t> </a:t>
                </a:r>
                <a:r>
                  <a:rPr lang="en-US" altLang="zh-CN" dirty="0"/>
                  <a:t>i.e.,</a:t>
                </a:r>
                <a:r>
                  <a:rPr lang="zh-CN" altLang="en-US" dirty="0"/>
                  <a:t> </a:t>
                </a:r>
                <a14:m>
                  <m:oMath xmlns:m="http://schemas.openxmlformats.org/officeDocument/2006/math">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p</m:t>
                        </m:r>
                      </m:e>
                      <m:sub>
                        <m:r>
                          <a:rPr lang="en-US" altLang="zh-CN" b="0" i="1" smtClean="0">
                            <a:latin typeface="Cambria Math" panose="02040503050406030204" pitchFamily="18" charset="0"/>
                          </a:rPr>
                          <m:t>𝜙</m:t>
                        </m:r>
                      </m:sub>
                    </m:sSub>
                    <m:r>
                      <a:rPr lang="en-US" altLang="zh-CN" b="0" i="0" smtClean="0">
                        <a:latin typeface="Cambria Math" panose="02040503050406030204" pitchFamily="18" charset="0"/>
                      </a:rPr>
                      <m:t>(</m:t>
                    </m:r>
                    <m:sSub>
                      <m:sSubPr>
                        <m:ctrlPr>
                          <a:rPr lang="en-US" altLang="zh-CN" i="1">
                            <a:latin typeface="Cambria Math" panose="02040503050406030204" pitchFamily="18" charset="0"/>
                          </a:rPr>
                        </m:ctrlPr>
                      </m:sSubPr>
                      <m:e>
                        <m:sSub>
                          <m:sSubPr>
                            <m:ctrlPr>
                              <a:rPr lang="en-US" altLang="zh-CN" i="1">
                                <a:latin typeface="Cambria Math" panose="02040503050406030204" pitchFamily="18" charset="0"/>
                              </a:rPr>
                            </m:ctrlPr>
                          </m:sSubPr>
                          <m:e>
                            <m:r>
                              <a:rPr lang="en-US" altLang="zh-CN" b="1">
                                <a:latin typeface="Cambria Math" panose="02040503050406030204" pitchFamily="18" charset="0"/>
                              </a:rPr>
                              <m:t>𝐲</m:t>
                            </m:r>
                          </m:e>
                          <m:sub>
                            <m:r>
                              <a:rPr lang="en-US" altLang="zh-CN" i="1">
                                <a:latin typeface="Cambria Math" panose="02040503050406030204" pitchFamily="18" charset="0"/>
                              </a:rPr>
                              <m:t>𝑉</m:t>
                            </m:r>
                          </m:sub>
                        </m:sSub>
                        <m:r>
                          <a:rPr lang="en-US" altLang="zh-CN" b="1" i="0" smtClean="0">
                            <a:latin typeface="Cambria Math" panose="02040503050406030204" pitchFamily="18" charset="0"/>
                          </a:rPr>
                          <m:t>|</m:t>
                        </m:r>
                        <m:r>
                          <a:rPr lang="en-US" altLang="zh-CN" b="1">
                            <a:latin typeface="Cambria Math" panose="02040503050406030204" pitchFamily="18" charset="0"/>
                          </a:rPr>
                          <m:t>𝐱</m:t>
                        </m:r>
                      </m:e>
                      <m:sub>
                        <m:r>
                          <a:rPr lang="en-US" altLang="zh-CN" i="1">
                            <a:latin typeface="Cambria Math" panose="02040503050406030204" pitchFamily="18" charset="0"/>
                          </a:rPr>
                          <m:t>𝑉</m:t>
                        </m:r>
                      </m:sub>
                    </m:sSub>
                    <m:r>
                      <a:rPr lang="en-US" altLang="zh-CN" b="0" i="0" smtClean="0">
                        <a:latin typeface="Cambria Math" panose="02040503050406030204" pitchFamily="18" charset="0"/>
                      </a:rPr>
                      <m:t>)</m:t>
                    </m:r>
                  </m:oMath>
                </a14:m>
                <a:endParaRPr lang="en-US" dirty="0"/>
              </a:p>
              <a:p>
                <a:r>
                  <a:rPr lang="en-US" altLang="zh-CN" dirty="0"/>
                  <a:t>Learning</a:t>
                </a:r>
                <a:r>
                  <a:rPr lang="zh-CN" altLang="en-US" dirty="0"/>
                  <a:t> </a:t>
                </a:r>
                <a:r>
                  <a:rPr lang="en-US" altLang="zh-CN" dirty="0"/>
                  <a:t>the</a:t>
                </a:r>
                <a:r>
                  <a:rPr lang="zh-CN" altLang="en-US" dirty="0"/>
                  <a:t> </a:t>
                </a:r>
                <a:r>
                  <a:rPr lang="en-US" altLang="zh-CN" dirty="0"/>
                  <a:t>model</a:t>
                </a:r>
                <a:r>
                  <a:rPr lang="zh-CN" altLang="en-US" dirty="0"/>
                  <a:t> </a:t>
                </a:r>
                <a:r>
                  <a:rPr lang="en-US" altLang="zh-CN" dirty="0"/>
                  <a:t>parameters</a:t>
                </a:r>
                <a:r>
                  <a:rPr lang="zh-CN" altLang="en-US" dirty="0"/>
                  <a:t> </a:t>
                </a:r>
                <a14:m>
                  <m:oMath xmlns:m="http://schemas.openxmlformats.org/officeDocument/2006/math">
                    <m:r>
                      <a:rPr lang="en-US" altLang="zh-CN" b="0" i="1" smtClean="0">
                        <a:latin typeface="Cambria Math" panose="02040503050406030204" pitchFamily="18" charset="0"/>
                      </a:rPr>
                      <m:t>𝜙</m:t>
                    </m:r>
                  </m:oMath>
                </a14:m>
                <a:r>
                  <a:rPr lang="zh-CN" altLang="en-US" dirty="0"/>
                  <a:t> </a:t>
                </a:r>
                <a:r>
                  <a:rPr lang="en-US" altLang="zh-CN" dirty="0"/>
                  <a:t>by</a:t>
                </a:r>
                <a:r>
                  <a:rPr lang="zh-CN" altLang="en-US" dirty="0"/>
                  <a:t> </a:t>
                </a:r>
                <a:r>
                  <a:rPr lang="en-US" altLang="zh-CN" dirty="0"/>
                  <a:t>maximizing</a:t>
                </a:r>
                <a:r>
                  <a:rPr lang="zh-CN" altLang="en-US" dirty="0"/>
                  <a:t> </a:t>
                </a:r>
                <a:r>
                  <a:rPr lang="en-US" altLang="zh-CN" dirty="0"/>
                  <a:t>the</a:t>
                </a:r>
                <a:r>
                  <a:rPr lang="zh-CN" altLang="en-US" dirty="0"/>
                  <a:t> </a:t>
                </a:r>
                <a:r>
                  <a:rPr lang="en-US" altLang="zh-CN" dirty="0"/>
                  <a:t>lower-bound</a:t>
                </a:r>
                <a:r>
                  <a:rPr lang="zh-CN" altLang="en-US" dirty="0"/>
                  <a:t> </a:t>
                </a:r>
                <a:r>
                  <a:rPr lang="en-US" altLang="zh-CN" dirty="0"/>
                  <a:t>of</a:t>
                </a:r>
                <a:r>
                  <a:rPr lang="zh-CN" altLang="en-US" dirty="0"/>
                  <a:t> </a:t>
                </a:r>
                <a:r>
                  <a:rPr lang="en-US" altLang="zh-CN" dirty="0"/>
                  <a:t>log-likelihood</a:t>
                </a:r>
                <a:r>
                  <a:rPr lang="zh-CN" altLang="en-US" dirty="0"/>
                  <a:t> </a:t>
                </a:r>
                <a:r>
                  <a:rPr lang="en-US" altLang="zh-CN" dirty="0"/>
                  <a:t>of</a:t>
                </a:r>
                <a:r>
                  <a:rPr lang="zh-CN" altLang="en-US" dirty="0"/>
                  <a:t> </a:t>
                </a:r>
                <a:r>
                  <a:rPr lang="en-US" altLang="zh-CN" dirty="0"/>
                  <a:t>the</a:t>
                </a:r>
                <a:r>
                  <a:rPr lang="zh-CN" altLang="en-US" dirty="0"/>
                  <a:t> </a:t>
                </a:r>
                <a:r>
                  <a:rPr lang="en-US" altLang="zh-CN" dirty="0"/>
                  <a:t>observed</a:t>
                </a:r>
                <a:r>
                  <a:rPr lang="zh-CN" altLang="en-US" dirty="0"/>
                  <a:t> </a:t>
                </a:r>
                <a:r>
                  <a:rPr lang="de-DE" altLang="zh-CN" dirty="0"/>
                  <a:t>(</a:t>
                </a:r>
                <a:r>
                  <a:rPr lang="de-DE" altLang="zh-CN" dirty="0" err="1"/>
                  <a:t>labelled</a:t>
                </a:r>
                <a:r>
                  <a:rPr lang="de-DE" altLang="zh-CN" dirty="0"/>
                  <a:t>) </a:t>
                </a:r>
                <a:r>
                  <a:rPr lang="en-US" altLang="zh-CN" dirty="0"/>
                  <a:t>data,</a:t>
                </a:r>
                <a:r>
                  <a:rPr lang="zh-CN" altLang="en-US" dirty="0"/>
                  <a:t> </a:t>
                </a:r>
                <a14:m>
                  <m:oMath xmlns:m="http://schemas.openxmlformats.org/officeDocument/2006/math">
                    <m:sSub>
                      <m:sSubPr>
                        <m:ctrlPr>
                          <a:rPr lang="en-US" altLang="zh-CN" i="1">
                            <a:latin typeface="Cambria Math" panose="02040503050406030204" pitchFamily="18" charset="0"/>
                          </a:rPr>
                        </m:ctrlPr>
                      </m:sSubPr>
                      <m:e>
                        <m:r>
                          <m:rPr>
                            <m:sty m:val="p"/>
                          </m:rPr>
                          <a:rPr lang="en-US" altLang="zh-CN" b="0" i="0" smtClean="0">
                            <a:latin typeface="Cambria Math" panose="02040503050406030204" pitchFamily="18" charset="0"/>
                          </a:rPr>
                          <m:t>log</m:t>
                        </m:r>
                        <m:r>
                          <a:rPr lang="zh-CN" altLang="en-US" b="0" i="0" smtClean="0">
                            <a:latin typeface="Cambria Math" panose="02040503050406030204" pitchFamily="18" charset="0"/>
                          </a:rPr>
                          <m:t> </m:t>
                        </m:r>
                        <m:r>
                          <m:rPr>
                            <m:sty m:val="p"/>
                          </m:rPr>
                          <a:rPr lang="en-US" altLang="zh-CN">
                            <a:latin typeface="Cambria Math" panose="02040503050406030204" pitchFamily="18" charset="0"/>
                          </a:rPr>
                          <m:t>p</m:t>
                        </m:r>
                      </m:e>
                      <m:sub>
                        <m:r>
                          <a:rPr lang="en-US" altLang="zh-CN" i="1">
                            <a:latin typeface="Cambria Math" panose="02040503050406030204" pitchFamily="18" charset="0"/>
                          </a:rPr>
                          <m:t>𝜙</m:t>
                        </m:r>
                      </m:sub>
                    </m:sSub>
                    <m:r>
                      <a:rPr lang="en-US" altLang="zh-CN">
                        <a:latin typeface="Cambria Math" panose="02040503050406030204" pitchFamily="18" charset="0"/>
                      </a:rPr>
                      <m:t>(</m:t>
                    </m:r>
                    <m:sSub>
                      <m:sSubPr>
                        <m:ctrlPr>
                          <a:rPr lang="en-US" altLang="zh-CN" i="1">
                            <a:latin typeface="Cambria Math" panose="02040503050406030204" pitchFamily="18" charset="0"/>
                          </a:rPr>
                        </m:ctrlPr>
                      </m:sSubPr>
                      <m:e>
                        <m:sSub>
                          <m:sSubPr>
                            <m:ctrlPr>
                              <a:rPr lang="en-US" altLang="zh-CN" i="1">
                                <a:latin typeface="Cambria Math" panose="02040503050406030204" pitchFamily="18" charset="0"/>
                              </a:rPr>
                            </m:ctrlPr>
                          </m:sSubPr>
                          <m:e>
                            <m:r>
                              <a:rPr lang="en-US" altLang="zh-CN" b="1">
                                <a:latin typeface="Cambria Math" panose="02040503050406030204" pitchFamily="18" charset="0"/>
                              </a:rPr>
                              <m:t>𝐲</m:t>
                            </m:r>
                          </m:e>
                          <m:sub>
                            <m:r>
                              <a:rPr lang="en-US" altLang="zh-CN" b="0" i="1" smtClean="0">
                                <a:latin typeface="Cambria Math" panose="02040503050406030204" pitchFamily="18" charset="0"/>
                              </a:rPr>
                              <m:t>𝐿</m:t>
                            </m:r>
                          </m:sub>
                        </m:sSub>
                        <m:r>
                          <a:rPr lang="en-US" altLang="zh-CN" b="1">
                            <a:latin typeface="Cambria Math" panose="02040503050406030204" pitchFamily="18" charset="0"/>
                          </a:rPr>
                          <m:t>|</m:t>
                        </m:r>
                        <m:r>
                          <a:rPr lang="en-US" altLang="zh-CN" b="1">
                            <a:latin typeface="Cambria Math" panose="02040503050406030204" pitchFamily="18" charset="0"/>
                          </a:rPr>
                          <m:t>𝐱</m:t>
                        </m:r>
                      </m:e>
                      <m:sub>
                        <m:r>
                          <a:rPr lang="en-US" altLang="zh-CN" i="1">
                            <a:latin typeface="Cambria Math" panose="02040503050406030204" pitchFamily="18" charset="0"/>
                          </a:rPr>
                          <m:t>𝑉</m:t>
                        </m:r>
                      </m:sub>
                    </m:sSub>
                    <m:r>
                      <a:rPr lang="en-US" altLang="zh-CN">
                        <a:latin typeface="Cambria Math" panose="02040503050406030204" pitchFamily="18" charset="0"/>
                      </a:rPr>
                      <m:t>)</m:t>
                    </m:r>
                  </m:oMath>
                </a14:m>
                <a:endParaRPr lang="en-US" altLang="zh-CN" dirty="0"/>
              </a:p>
            </p:txBody>
          </p:sp>
        </mc:Choice>
        <mc:Fallback>
          <p:sp>
            <p:nvSpPr>
              <p:cNvPr id="3" name="Content Placeholder 2">
                <a:extLst>
                  <a:ext uri="{FF2B5EF4-FFF2-40B4-BE49-F238E27FC236}">
                    <a16:creationId xmlns:a16="http://schemas.microsoft.com/office/drawing/2014/main" id="{31E4A17E-3426-EB43-9021-6BC15DB1FABB}"/>
                  </a:ext>
                </a:extLst>
              </p:cNvPr>
              <p:cNvSpPr>
                <a:spLocks noGrp="1" noRot="1" noChangeAspect="1" noMove="1" noResize="1" noEditPoints="1" noAdjustHandles="1" noChangeArrowheads="1" noChangeShapeType="1" noTextEdit="1"/>
              </p:cNvSpPr>
              <p:nvPr>
                <p:ph idx="1"/>
              </p:nvPr>
            </p:nvSpPr>
            <p:spPr>
              <a:blipFill>
                <a:blip r:embed="rId2"/>
                <a:stretch>
                  <a:fillRect l="-1389" t="-1276" r="-2160"/>
                </a:stretch>
              </a:blipFill>
            </p:spPr>
            <p:txBody>
              <a:bodyPr/>
              <a:lstStyle/>
              <a:p>
                <a:r>
                  <a:rPr lang="en-DE">
                    <a:noFill/>
                  </a:rPr>
                  <a:t> </a:t>
                </a:r>
              </a:p>
            </p:txBody>
          </p:sp>
        </mc:Fallback>
      </mc:AlternateContent>
      <p:pic>
        <p:nvPicPr>
          <p:cNvPr id="4" name="Picture 3">
            <a:extLst>
              <a:ext uri="{FF2B5EF4-FFF2-40B4-BE49-F238E27FC236}">
                <a16:creationId xmlns:a16="http://schemas.microsoft.com/office/drawing/2014/main" id="{B007A8F0-F5DE-244B-A1C7-B601EDB0ED1B}"/>
              </a:ext>
            </a:extLst>
          </p:cNvPr>
          <p:cNvPicPr>
            <a:picLocks noChangeAspect="1"/>
          </p:cNvPicPr>
          <p:nvPr/>
        </p:nvPicPr>
        <p:blipFill>
          <a:blip r:embed="rId3"/>
          <a:stretch>
            <a:fillRect/>
          </a:stretch>
        </p:blipFill>
        <p:spPr>
          <a:xfrm>
            <a:off x="1086871" y="3764136"/>
            <a:ext cx="6637155" cy="1061945"/>
          </a:xfrm>
          <a:prstGeom prst="rect">
            <a:avLst/>
          </a:prstGeom>
        </p:spPr>
      </p:pic>
    </p:spTree>
    <p:extLst>
      <p:ext uri="{BB962C8B-B14F-4D97-AF65-F5344CB8AC3E}">
        <p14:creationId xmlns:p14="http://schemas.microsoft.com/office/powerpoint/2010/main" val="3367344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5572" name="Rectangle 4">
            <a:extLst>
              <a:ext uri="{FF2B5EF4-FFF2-40B4-BE49-F238E27FC236}">
                <a16:creationId xmlns:a16="http://schemas.microsoft.com/office/drawing/2014/main" id="{9A3936D8-C534-3043-BBEE-F79F9564F3D7}"/>
              </a:ext>
            </a:extLst>
          </p:cNvPr>
          <p:cNvSpPr>
            <a:spLocks noChangeArrowheads="1"/>
          </p:cNvSpPr>
          <p:nvPr/>
        </p:nvSpPr>
        <p:spPr bwMode="auto">
          <a:xfrm>
            <a:off x="304800" y="1219200"/>
            <a:ext cx="8534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FF0000"/>
              </a:buClr>
              <a:buChar char="•"/>
              <a:defRPr sz="2800">
                <a:solidFill>
                  <a:schemeClr val="tx1"/>
                </a:solidFill>
                <a:latin typeface="Times New Roman" panose="02020603050405020304" pitchFamily="18" charset="0"/>
              </a:defRPr>
            </a:lvl1pPr>
            <a:lvl2pPr marL="742950" indent="-285750" algn="l">
              <a:spcBef>
                <a:spcPct val="20000"/>
              </a:spcBef>
              <a:buClr>
                <a:schemeClr val="accent2"/>
              </a:buClr>
              <a:buChar char="–"/>
              <a:defRPr sz="2400">
                <a:solidFill>
                  <a:srgbClr val="008000"/>
                </a:solidFill>
                <a:latin typeface="Times New Roman" panose="02020603050405020304" pitchFamily="18" charset="0"/>
              </a:defRPr>
            </a:lvl2pPr>
            <a:lvl3pPr marL="1143000" indent="-228600" algn="l">
              <a:spcBef>
                <a:spcPct val="20000"/>
              </a:spcBef>
              <a:buClr>
                <a:srgbClr val="33CC33"/>
              </a:buClr>
              <a:buChar char="•"/>
              <a:defRPr sz="2000">
                <a:solidFill>
                  <a:srgbClr val="003399"/>
                </a:solidFill>
                <a:latin typeface="Times New Roman" panose="02020603050405020304" pitchFamily="18" charset="0"/>
              </a:defRPr>
            </a:lvl3pPr>
            <a:lvl4pPr marL="1600200" indent="-228600" algn="l">
              <a:spcBef>
                <a:spcPct val="20000"/>
              </a:spcBef>
              <a:buChar char="–"/>
              <a:defRPr>
                <a:solidFill>
                  <a:schemeClr val="tx1"/>
                </a:solidFill>
                <a:latin typeface="Times New Roman" panose="02020603050405020304" pitchFamily="18" charset="0"/>
              </a:defRPr>
            </a:lvl4pPr>
            <a:lvl5pPr marL="2057400" indent="-228600" algn="l">
              <a:spcBef>
                <a:spcPct val="20000"/>
              </a:spcBef>
              <a:buChar char="»"/>
              <a:defRPr>
                <a:solidFill>
                  <a:schemeClr val="tx1"/>
                </a:solidFill>
                <a:latin typeface="Times New Roman" panose="02020603050405020304" pitchFamily="18" charset="0"/>
              </a:defRPr>
            </a:lvl5pPr>
            <a:lvl6pPr marL="2514600" indent="-228600" fontAlgn="base">
              <a:spcBef>
                <a:spcPct val="20000"/>
              </a:spcBef>
              <a:spcAft>
                <a:spcPct val="0"/>
              </a:spcAft>
              <a:buChar char="»"/>
              <a:defRPr>
                <a:solidFill>
                  <a:schemeClr val="tx1"/>
                </a:solidFill>
                <a:latin typeface="Times New Roman" panose="02020603050405020304" pitchFamily="18" charset="0"/>
              </a:defRPr>
            </a:lvl6pPr>
            <a:lvl7pPr marL="2971800" indent="-228600" fontAlgn="base">
              <a:spcBef>
                <a:spcPct val="20000"/>
              </a:spcBef>
              <a:spcAft>
                <a:spcPct val="0"/>
              </a:spcAft>
              <a:buChar char="»"/>
              <a:defRPr>
                <a:solidFill>
                  <a:schemeClr val="tx1"/>
                </a:solidFill>
                <a:latin typeface="Times New Roman" panose="02020603050405020304" pitchFamily="18" charset="0"/>
              </a:defRPr>
            </a:lvl7pPr>
            <a:lvl8pPr marL="3429000" indent="-228600" fontAlgn="base">
              <a:spcBef>
                <a:spcPct val="20000"/>
              </a:spcBef>
              <a:spcAft>
                <a:spcPct val="0"/>
              </a:spcAft>
              <a:buChar char="»"/>
              <a:defRPr>
                <a:solidFill>
                  <a:schemeClr val="tx1"/>
                </a:solidFill>
                <a:latin typeface="Times New Roman" panose="02020603050405020304" pitchFamily="18" charset="0"/>
              </a:defRPr>
            </a:lvl8pPr>
            <a:lvl9pPr marL="3886200" indent="-228600" fontAlgn="base">
              <a:spcBef>
                <a:spcPct val="20000"/>
              </a:spcBef>
              <a:spcAft>
                <a:spcPct val="0"/>
              </a:spcAft>
              <a:buChar char="»"/>
              <a:defRPr>
                <a:solidFill>
                  <a:schemeClr val="tx1"/>
                </a:solidFill>
                <a:latin typeface="Times New Roman" panose="02020603050405020304" pitchFamily="18" charset="0"/>
              </a:defRPr>
            </a:lvl9pPr>
          </a:lstStyle>
          <a:p>
            <a:pPr>
              <a:lnSpc>
                <a:spcPct val="90000"/>
              </a:lnSpc>
              <a:buFont typeface="Symbol" pitchFamily="2" charset="2"/>
              <a:buNone/>
            </a:pPr>
            <a:endParaRPr lang="en-US" altLang="en-DE" sz="2000" b="0">
              <a:solidFill>
                <a:srgbClr val="009900"/>
              </a:solidFill>
              <a:sym typeface="Symbol" pitchFamily="2" charset="2"/>
            </a:endParaRPr>
          </a:p>
          <a:p>
            <a:pPr>
              <a:lnSpc>
                <a:spcPct val="90000"/>
              </a:lnSpc>
              <a:buFont typeface="Symbol" pitchFamily="2" charset="2"/>
              <a:buNone/>
            </a:pPr>
            <a:endParaRPr lang="en-US" altLang="en-DE" sz="2000" b="0">
              <a:solidFill>
                <a:srgbClr val="009900"/>
              </a:solidFill>
              <a:sym typeface="Symbol" pitchFamily="2" charset="2"/>
            </a:endParaRPr>
          </a:p>
          <a:p>
            <a:pPr>
              <a:lnSpc>
                <a:spcPct val="90000"/>
              </a:lnSpc>
              <a:buFont typeface="Symbol" pitchFamily="2" charset="2"/>
              <a:buNone/>
            </a:pPr>
            <a:endParaRPr lang="en-US" altLang="en-DE" sz="2000" b="0">
              <a:solidFill>
                <a:srgbClr val="009900"/>
              </a:solidFill>
              <a:sym typeface="Symbol" pitchFamily="2" charset="2"/>
            </a:endParaRPr>
          </a:p>
          <a:p>
            <a:pPr>
              <a:lnSpc>
                <a:spcPct val="90000"/>
              </a:lnSpc>
              <a:buFont typeface="Symbol" pitchFamily="2" charset="2"/>
              <a:buNone/>
            </a:pPr>
            <a:r>
              <a:rPr lang="en-US" altLang="en-DE" sz="2000" b="0">
                <a:solidFill>
                  <a:srgbClr val="009900"/>
                </a:solidFill>
                <a:sym typeface="Symbol" pitchFamily="2" charset="2"/>
              </a:rPr>
              <a:t></a:t>
            </a:r>
            <a:r>
              <a:rPr lang="en-US" altLang="en-DE" sz="2000" b="0" i="1">
                <a:solidFill>
                  <a:srgbClr val="009900"/>
                </a:solidFill>
                <a:sym typeface="Symbol" pitchFamily="2" charset="2"/>
              </a:rPr>
              <a:t>x </a:t>
            </a:r>
            <a:r>
              <a:rPr lang="en-US" altLang="en-DE" sz="2000" b="0">
                <a:solidFill>
                  <a:srgbClr val="009900"/>
                </a:solidFill>
                <a:sym typeface="Symbol" pitchFamily="2" charset="2"/>
              </a:rPr>
              <a:t></a:t>
            </a:r>
            <a:r>
              <a:rPr lang="en-US" altLang="en-DE" sz="2000" b="0" i="1">
                <a:solidFill>
                  <a:srgbClr val="009900"/>
                </a:solidFill>
                <a:sym typeface="Symbol" pitchFamily="2" charset="2"/>
              </a:rPr>
              <a:t>y </a:t>
            </a:r>
            <a:r>
              <a:rPr lang="en-US" altLang="en-DE" sz="2000" b="0">
                <a:solidFill>
                  <a:srgbClr val="009900"/>
                </a:solidFill>
                <a:sym typeface="Symbol" pitchFamily="2" charset="2"/>
              </a:rPr>
              <a:t>(Mosquito(</a:t>
            </a:r>
            <a:r>
              <a:rPr lang="en-US" altLang="en-DE" sz="2000" b="0" i="1">
                <a:solidFill>
                  <a:srgbClr val="009900"/>
                </a:solidFill>
                <a:sym typeface="Symbol" pitchFamily="2" charset="2"/>
              </a:rPr>
              <a:t>x</a:t>
            </a:r>
            <a:r>
              <a:rPr lang="en-US" altLang="en-DE" sz="2000" b="0">
                <a:solidFill>
                  <a:srgbClr val="009900"/>
                </a:solidFill>
                <a:sym typeface="Symbol" pitchFamily="2" charset="2"/>
              </a:rPr>
              <a:t>)  Infected(</a:t>
            </a:r>
            <a:r>
              <a:rPr lang="en-US" altLang="en-DE" sz="2000" b="0" i="1">
                <a:solidFill>
                  <a:srgbClr val="009900"/>
                </a:solidFill>
                <a:sym typeface="Symbol" pitchFamily="2" charset="2"/>
              </a:rPr>
              <a:t>x</a:t>
            </a:r>
            <a:r>
              <a:rPr lang="en-US" altLang="en-DE" sz="2000" b="0">
                <a:solidFill>
                  <a:srgbClr val="009900"/>
                </a:solidFill>
                <a:sym typeface="Symbol" pitchFamily="2" charset="2"/>
              </a:rPr>
              <a:t>,Malaria)  Bite(</a:t>
            </a:r>
            <a:r>
              <a:rPr lang="en-US" altLang="en-DE" sz="2000" b="0" i="1">
                <a:solidFill>
                  <a:srgbClr val="009900"/>
                </a:solidFill>
                <a:sym typeface="Symbol" pitchFamily="2" charset="2"/>
              </a:rPr>
              <a:t>x</a:t>
            </a:r>
            <a:r>
              <a:rPr lang="en-US" altLang="en-DE" sz="2000" b="0">
                <a:solidFill>
                  <a:srgbClr val="009900"/>
                </a:solidFill>
                <a:sym typeface="Symbol" pitchFamily="2" charset="2"/>
              </a:rPr>
              <a:t>,</a:t>
            </a:r>
            <a:r>
              <a:rPr lang="en-US" altLang="en-DE" sz="2000" b="0" i="1">
                <a:solidFill>
                  <a:srgbClr val="009900"/>
                </a:solidFill>
                <a:sym typeface="Symbol" pitchFamily="2" charset="2"/>
              </a:rPr>
              <a:t>y</a:t>
            </a:r>
            <a:r>
              <a:rPr lang="en-US" altLang="en-DE" sz="2000" b="0">
                <a:solidFill>
                  <a:srgbClr val="009900"/>
                </a:solidFill>
                <a:sym typeface="Symbol" pitchFamily="2" charset="2"/>
              </a:rPr>
              <a:t>) </a:t>
            </a:r>
            <a:r>
              <a:rPr lang="en-US" altLang="en-DE" sz="2000" b="0">
                <a:solidFill>
                  <a:srgbClr val="009900"/>
                </a:solidFill>
                <a:cs typeface="Times New Roman" panose="02020603050405020304" pitchFamily="18" charset="0"/>
                <a:sym typeface="Symbol" pitchFamily="2" charset="2"/>
              </a:rPr>
              <a:t>→ Infected(</a:t>
            </a:r>
            <a:r>
              <a:rPr lang="en-US" altLang="en-DE" sz="2000" b="0" i="1">
                <a:solidFill>
                  <a:srgbClr val="009900"/>
                </a:solidFill>
                <a:cs typeface="Times New Roman" panose="02020603050405020304" pitchFamily="18" charset="0"/>
                <a:sym typeface="Symbol" pitchFamily="2" charset="2"/>
              </a:rPr>
              <a:t>y</a:t>
            </a:r>
            <a:r>
              <a:rPr lang="en-US" altLang="en-DE" sz="2000" b="0">
                <a:solidFill>
                  <a:srgbClr val="009900"/>
                </a:solidFill>
                <a:cs typeface="Times New Roman" panose="02020603050405020304" pitchFamily="18" charset="0"/>
                <a:sym typeface="Symbol" pitchFamily="2" charset="2"/>
              </a:rPr>
              <a:t>,Malaria))</a:t>
            </a:r>
            <a:r>
              <a:rPr lang="en-US" altLang="en-DE" sz="2000" b="0">
                <a:cs typeface="Times New Roman" panose="02020603050405020304" pitchFamily="18" charset="0"/>
                <a:sym typeface="Symbol" pitchFamily="2" charset="2"/>
              </a:rPr>
              <a:t> </a:t>
            </a:r>
            <a:endParaRPr lang="en-US" altLang="en-DE" sz="2000" b="0">
              <a:solidFill>
                <a:srgbClr val="FF0000"/>
              </a:solidFill>
              <a:cs typeface="Times New Roman" panose="02020603050405020304" pitchFamily="18" charset="0"/>
              <a:sym typeface="Symbol" pitchFamily="2" charset="2"/>
            </a:endParaRPr>
          </a:p>
          <a:p>
            <a:pPr>
              <a:lnSpc>
                <a:spcPct val="90000"/>
              </a:lnSpc>
              <a:buFont typeface="Symbol" pitchFamily="2" charset="2"/>
              <a:buNone/>
            </a:pPr>
            <a:r>
              <a:rPr lang="en-US" altLang="en-DE" sz="2000" b="0">
                <a:solidFill>
                  <a:srgbClr val="009900"/>
                </a:solidFill>
                <a:sym typeface="Symbol" pitchFamily="2" charset="2"/>
              </a:rPr>
              <a:t></a:t>
            </a:r>
            <a:r>
              <a:rPr lang="en-US" altLang="en-DE" sz="2000" b="0" i="1">
                <a:solidFill>
                  <a:srgbClr val="009900"/>
                </a:solidFill>
                <a:sym typeface="Symbol" pitchFamily="2" charset="2"/>
              </a:rPr>
              <a:t>x </a:t>
            </a:r>
            <a:r>
              <a:rPr lang="en-US" altLang="en-DE" sz="2000" b="0">
                <a:solidFill>
                  <a:srgbClr val="009900"/>
                </a:solidFill>
                <a:sym typeface="Symbol" pitchFamily="2" charset="2"/>
              </a:rPr>
              <a:t></a:t>
            </a:r>
            <a:r>
              <a:rPr lang="en-US" altLang="en-DE" sz="2000" b="0" i="1">
                <a:solidFill>
                  <a:srgbClr val="009900"/>
                </a:solidFill>
                <a:sym typeface="Symbol" pitchFamily="2" charset="2"/>
              </a:rPr>
              <a:t>y </a:t>
            </a:r>
            <a:r>
              <a:rPr lang="en-US" altLang="en-DE" sz="2000" b="0">
                <a:solidFill>
                  <a:srgbClr val="009900"/>
                </a:solidFill>
                <a:sym typeface="Symbol" pitchFamily="2" charset="2"/>
              </a:rPr>
              <a:t>(Infected(</a:t>
            </a:r>
            <a:r>
              <a:rPr lang="en-US" altLang="en-DE" sz="2000" b="0" i="1">
                <a:solidFill>
                  <a:srgbClr val="009900"/>
                </a:solidFill>
                <a:sym typeface="Symbol" pitchFamily="2" charset="2"/>
              </a:rPr>
              <a:t>x</a:t>
            </a:r>
            <a:r>
              <a:rPr lang="en-US" altLang="en-DE" sz="2000" b="0">
                <a:solidFill>
                  <a:srgbClr val="009900"/>
                </a:solidFill>
                <a:sym typeface="Symbol" pitchFamily="2" charset="2"/>
              </a:rPr>
              <a:t>,Malaria)  Transfuse(Blood,</a:t>
            </a:r>
            <a:r>
              <a:rPr lang="en-US" altLang="en-DE" sz="2000" b="0" i="1">
                <a:solidFill>
                  <a:srgbClr val="009900"/>
                </a:solidFill>
                <a:sym typeface="Symbol" pitchFamily="2" charset="2"/>
              </a:rPr>
              <a:t>x</a:t>
            </a:r>
            <a:r>
              <a:rPr lang="en-US" altLang="en-DE" sz="2000" b="0">
                <a:solidFill>
                  <a:srgbClr val="009900"/>
                </a:solidFill>
                <a:sym typeface="Symbol" pitchFamily="2" charset="2"/>
              </a:rPr>
              <a:t>,y) </a:t>
            </a:r>
            <a:r>
              <a:rPr lang="en-US" altLang="en-DE" sz="2000" b="0">
                <a:solidFill>
                  <a:srgbClr val="009900"/>
                </a:solidFill>
                <a:cs typeface="Times New Roman" panose="02020603050405020304" pitchFamily="18" charset="0"/>
                <a:sym typeface="Symbol" pitchFamily="2" charset="2"/>
              </a:rPr>
              <a:t>→ Infected(y,Malaria))</a:t>
            </a:r>
            <a:r>
              <a:rPr lang="en-US" altLang="en-DE" sz="2000" b="0">
                <a:cs typeface="Times New Roman" panose="02020603050405020304" pitchFamily="18" charset="0"/>
                <a:sym typeface="Symbol" pitchFamily="2" charset="2"/>
              </a:rPr>
              <a:t> </a:t>
            </a:r>
            <a:endParaRPr lang="en-US" altLang="en-DE" sz="2000" b="0">
              <a:solidFill>
                <a:srgbClr val="FF0000"/>
              </a:solidFill>
              <a:cs typeface="Times New Roman" panose="02020603050405020304" pitchFamily="18" charset="0"/>
              <a:sym typeface="Symbol" pitchFamily="2" charset="2"/>
            </a:endParaRPr>
          </a:p>
          <a:p>
            <a:pPr>
              <a:lnSpc>
                <a:spcPct val="90000"/>
              </a:lnSpc>
              <a:buFont typeface="Symbol" pitchFamily="2" charset="2"/>
              <a:buNone/>
            </a:pPr>
            <a:endParaRPr lang="en-US" altLang="en-DE" b="0"/>
          </a:p>
        </p:txBody>
      </p:sp>
      <p:sp>
        <p:nvSpPr>
          <p:cNvPr id="1645570" name="Rectangle 2">
            <a:extLst>
              <a:ext uri="{FF2B5EF4-FFF2-40B4-BE49-F238E27FC236}">
                <a16:creationId xmlns:a16="http://schemas.microsoft.com/office/drawing/2014/main" id="{C47B0C96-D86B-764A-90EB-79A68A12B236}"/>
              </a:ext>
            </a:extLst>
          </p:cNvPr>
          <p:cNvSpPr>
            <a:spLocks noGrp="1" noChangeArrowheads="1"/>
          </p:cNvSpPr>
          <p:nvPr>
            <p:ph type="title"/>
          </p:nvPr>
        </p:nvSpPr>
        <p:spPr/>
        <p:txBody>
          <a:bodyPr/>
          <a:lstStyle/>
          <a:p>
            <a:r>
              <a:rPr lang="en-US" altLang="en-DE"/>
              <a:t>Adapting MLNs for Abduction</a:t>
            </a:r>
          </a:p>
        </p:txBody>
      </p:sp>
      <p:sp>
        <p:nvSpPr>
          <p:cNvPr id="1645571" name="Rectangle 3">
            <a:extLst>
              <a:ext uri="{FF2B5EF4-FFF2-40B4-BE49-F238E27FC236}">
                <a16:creationId xmlns:a16="http://schemas.microsoft.com/office/drawing/2014/main" id="{C858CD37-2EFD-2F4D-ADBA-347EBDC83A6F}"/>
              </a:ext>
            </a:extLst>
          </p:cNvPr>
          <p:cNvSpPr>
            <a:spLocks noGrp="1" noChangeArrowheads="1"/>
          </p:cNvSpPr>
          <p:nvPr>
            <p:ph type="body" idx="1"/>
          </p:nvPr>
        </p:nvSpPr>
        <p:spPr>
          <a:xfrm>
            <a:off x="457200" y="1196975"/>
            <a:ext cx="8382000" cy="5184353"/>
          </a:xfrm>
        </p:spPr>
        <p:txBody>
          <a:bodyPr/>
          <a:lstStyle/>
          <a:p>
            <a:pPr>
              <a:lnSpc>
                <a:spcPct val="90000"/>
              </a:lnSpc>
            </a:pPr>
            <a:r>
              <a:rPr lang="en-US" altLang="en-DE" sz="2400" dirty="0"/>
              <a:t>Add the disjunction clause and the mutual exclusivity clause for the same RHS term</a:t>
            </a:r>
          </a:p>
          <a:p>
            <a:pPr>
              <a:lnSpc>
                <a:spcPct val="90000"/>
              </a:lnSpc>
            </a:pPr>
            <a:endParaRPr lang="en-US" altLang="en-DE" sz="2400" dirty="0"/>
          </a:p>
          <a:p>
            <a:pPr>
              <a:lnSpc>
                <a:spcPct val="90000"/>
              </a:lnSpc>
            </a:pPr>
            <a:endParaRPr lang="en-US" altLang="en-DE" sz="2400" dirty="0"/>
          </a:p>
          <a:p>
            <a:pPr>
              <a:lnSpc>
                <a:spcPct val="90000"/>
              </a:lnSpc>
            </a:pPr>
            <a:endParaRPr lang="en-US" altLang="en-DE" sz="2400" dirty="0"/>
          </a:p>
          <a:p>
            <a:pPr>
              <a:lnSpc>
                <a:spcPct val="90000"/>
              </a:lnSpc>
            </a:pPr>
            <a:endParaRPr lang="en-US" altLang="en-DE" sz="2400" dirty="0"/>
          </a:p>
          <a:p>
            <a:pPr>
              <a:lnSpc>
                <a:spcPct val="90000"/>
              </a:lnSpc>
            </a:pPr>
            <a:endParaRPr lang="en-US" altLang="en-DE" sz="2400" dirty="0"/>
          </a:p>
          <a:p>
            <a:pPr>
              <a:lnSpc>
                <a:spcPct val="90000"/>
              </a:lnSpc>
            </a:pPr>
            <a:endParaRPr lang="en-US" altLang="en-DE" sz="2400" dirty="0"/>
          </a:p>
          <a:p>
            <a:pPr>
              <a:lnSpc>
                <a:spcPct val="90000"/>
              </a:lnSpc>
            </a:pPr>
            <a:endParaRPr lang="en-US" altLang="en-DE" sz="2400" dirty="0"/>
          </a:p>
          <a:p>
            <a:pPr>
              <a:lnSpc>
                <a:spcPct val="90000"/>
              </a:lnSpc>
            </a:pPr>
            <a:endParaRPr lang="en-US" altLang="en-DE" sz="2400" dirty="0"/>
          </a:p>
          <a:p>
            <a:pPr>
              <a:lnSpc>
                <a:spcPct val="90000"/>
              </a:lnSpc>
            </a:pPr>
            <a:endParaRPr lang="en-US" altLang="en-DE" sz="2400" dirty="0"/>
          </a:p>
          <a:p>
            <a:pPr>
              <a:lnSpc>
                <a:spcPct val="90000"/>
              </a:lnSpc>
            </a:pPr>
            <a:r>
              <a:rPr lang="en-US" altLang="en-DE" sz="2400" dirty="0"/>
              <a:t>Since MLN clauses are “soft constraints” both explanations can still be true (probability ranking principle can be applied)</a:t>
            </a:r>
          </a:p>
        </p:txBody>
      </p:sp>
      <p:sp>
        <p:nvSpPr>
          <p:cNvPr id="1645573" name="Rectangle 5">
            <a:extLst>
              <a:ext uri="{FF2B5EF4-FFF2-40B4-BE49-F238E27FC236}">
                <a16:creationId xmlns:a16="http://schemas.microsoft.com/office/drawing/2014/main" id="{1EAB8686-8989-CD4E-9179-365179C20972}"/>
              </a:ext>
            </a:extLst>
          </p:cNvPr>
          <p:cNvSpPr>
            <a:spLocks noChangeArrowheads="1"/>
          </p:cNvSpPr>
          <p:nvPr/>
        </p:nvSpPr>
        <p:spPr bwMode="auto">
          <a:xfrm>
            <a:off x="609600" y="3418711"/>
            <a:ext cx="6498895"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1" algn="l">
              <a:lnSpc>
                <a:spcPct val="90000"/>
              </a:lnSpc>
              <a:spcBef>
                <a:spcPct val="20000"/>
              </a:spcBef>
              <a:buClr>
                <a:schemeClr val="accent2"/>
              </a:buClr>
            </a:pPr>
            <a:r>
              <a:rPr lang="en-US" altLang="en-DE" sz="2000" b="0" dirty="0">
                <a:solidFill>
                  <a:srgbClr val="009900"/>
                </a:solidFill>
                <a:sym typeface="Symbol" pitchFamily="2" charset="2"/>
              </a:rPr>
              <a:t></a:t>
            </a:r>
            <a:r>
              <a:rPr lang="en-US" altLang="en-DE" sz="2000" b="0" i="1" dirty="0">
                <a:solidFill>
                  <a:srgbClr val="009900"/>
                </a:solidFill>
                <a:sym typeface="Symbol" pitchFamily="2" charset="2"/>
              </a:rPr>
              <a:t>y</a:t>
            </a:r>
            <a:r>
              <a:rPr lang="en-US" altLang="en-DE" sz="2000" b="0" dirty="0">
                <a:solidFill>
                  <a:srgbClr val="008000"/>
                </a:solidFill>
                <a:sym typeface="Symbol" pitchFamily="2" charset="2"/>
              </a:rPr>
              <a:t> (Infected(</a:t>
            </a:r>
            <a:r>
              <a:rPr lang="en-US" altLang="en-DE" sz="2000" b="0" dirty="0" err="1">
                <a:solidFill>
                  <a:srgbClr val="008000"/>
                </a:solidFill>
                <a:sym typeface="Symbol" pitchFamily="2" charset="2"/>
              </a:rPr>
              <a:t>y,Malaria</a:t>
            </a:r>
            <a:r>
              <a:rPr lang="en-US" altLang="en-DE" sz="2000" b="0" dirty="0">
                <a:solidFill>
                  <a:srgbClr val="008000"/>
                </a:solidFill>
                <a:sym typeface="Symbol" pitchFamily="2" charset="2"/>
              </a:rPr>
              <a:t>) </a:t>
            </a:r>
            <a:r>
              <a:rPr lang="en-US" altLang="en-DE" sz="2000" b="0" dirty="0">
                <a:solidFill>
                  <a:srgbClr val="008000"/>
                </a:solidFill>
                <a:cs typeface="Times New Roman" panose="02020603050405020304" pitchFamily="18" charset="0"/>
                <a:sym typeface="Symbol" pitchFamily="2" charset="2"/>
              </a:rPr>
              <a:t>→ </a:t>
            </a:r>
          </a:p>
          <a:p>
            <a:pPr lvl="1" algn="l">
              <a:lnSpc>
                <a:spcPct val="90000"/>
              </a:lnSpc>
              <a:spcBef>
                <a:spcPct val="20000"/>
              </a:spcBef>
              <a:buClr>
                <a:schemeClr val="accent2"/>
              </a:buClr>
            </a:pPr>
            <a:r>
              <a:rPr lang="en-US" altLang="en-DE" sz="2000" b="0" dirty="0">
                <a:solidFill>
                  <a:srgbClr val="008000"/>
                </a:solidFill>
                <a:sym typeface="Symbol" pitchFamily="2" charset="2"/>
              </a:rPr>
              <a:t>        x (Transfuse(</a:t>
            </a:r>
            <a:r>
              <a:rPr lang="en-US" altLang="en-DE" sz="2000" b="0" dirty="0" err="1">
                <a:solidFill>
                  <a:srgbClr val="008000"/>
                </a:solidFill>
                <a:sym typeface="Symbol" pitchFamily="2" charset="2"/>
              </a:rPr>
              <a:t>Blood,</a:t>
            </a:r>
            <a:r>
              <a:rPr lang="en-US" altLang="en-DE" sz="2000" b="0" i="1" dirty="0" err="1">
                <a:solidFill>
                  <a:srgbClr val="008000"/>
                </a:solidFill>
                <a:sym typeface="Symbol" pitchFamily="2" charset="2"/>
              </a:rPr>
              <a:t>x</a:t>
            </a:r>
            <a:r>
              <a:rPr lang="en-US" altLang="en-DE" sz="2000" b="0" dirty="0" err="1">
                <a:solidFill>
                  <a:srgbClr val="008000"/>
                </a:solidFill>
                <a:sym typeface="Symbol" pitchFamily="2" charset="2"/>
              </a:rPr>
              <a:t>,y</a:t>
            </a:r>
            <a:r>
              <a:rPr lang="en-US" altLang="en-DE" sz="2000" b="0" dirty="0">
                <a:solidFill>
                  <a:srgbClr val="008000"/>
                </a:solidFill>
                <a:sym typeface="Symbol" pitchFamily="2" charset="2"/>
              </a:rPr>
              <a:t>)  </a:t>
            </a:r>
            <a:r>
              <a:rPr lang="en-US" altLang="en-DE" sz="2000" b="0" dirty="0">
                <a:solidFill>
                  <a:srgbClr val="008000"/>
                </a:solidFill>
                <a:cs typeface="Times New Roman" panose="02020603050405020304" pitchFamily="18" charset="0"/>
                <a:sym typeface="Symbol" pitchFamily="2" charset="2"/>
              </a:rPr>
              <a:t>Infected(</a:t>
            </a:r>
            <a:r>
              <a:rPr lang="en-US" altLang="en-DE" sz="2000" b="0" i="1" dirty="0" err="1">
                <a:solidFill>
                  <a:srgbClr val="008000"/>
                </a:solidFill>
                <a:cs typeface="Times New Roman" panose="02020603050405020304" pitchFamily="18" charset="0"/>
                <a:sym typeface="Symbol" pitchFamily="2" charset="2"/>
              </a:rPr>
              <a:t>x</a:t>
            </a:r>
            <a:r>
              <a:rPr lang="en-US" altLang="en-DE" sz="2000" b="0" dirty="0" err="1">
                <a:solidFill>
                  <a:srgbClr val="008000"/>
                </a:solidFill>
                <a:cs typeface="Times New Roman" panose="02020603050405020304" pitchFamily="18" charset="0"/>
                <a:sym typeface="Symbol" pitchFamily="2" charset="2"/>
              </a:rPr>
              <a:t>,Malaria</a:t>
            </a:r>
            <a:r>
              <a:rPr lang="en-US" altLang="en-DE" sz="2000" b="0" dirty="0">
                <a:solidFill>
                  <a:srgbClr val="008000"/>
                </a:solidFill>
                <a:cs typeface="Times New Roman" panose="02020603050405020304" pitchFamily="18" charset="0"/>
                <a:sym typeface="Symbol" pitchFamily="2" charset="2"/>
              </a:rPr>
              <a:t>))) v</a:t>
            </a:r>
          </a:p>
          <a:p>
            <a:pPr lvl="1" algn="l">
              <a:lnSpc>
                <a:spcPct val="90000"/>
              </a:lnSpc>
              <a:spcBef>
                <a:spcPct val="20000"/>
              </a:spcBef>
              <a:buClr>
                <a:schemeClr val="accent2"/>
              </a:buClr>
            </a:pPr>
            <a:r>
              <a:rPr lang="en-US" altLang="en-DE" sz="2000" b="0" dirty="0">
                <a:solidFill>
                  <a:srgbClr val="008000"/>
                </a:solidFill>
                <a:sym typeface="Symbol" pitchFamily="2" charset="2"/>
              </a:rPr>
              <a:t>        </a:t>
            </a:r>
            <a:r>
              <a:rPr lang="en-US" altLang="en-DE" sz="2000" b="0" i="1" dirty="0">
                <a:solidFill>
                  <a:srgbClr val="008000"/>
                </a:solidFill>
                <a:sym typeface="Symbol" pitchFamily="2" charset="2"/>
              </a:rPr>
              <a:t>x</a:t>
            </a:r>
            <a:r>
              <a:rPr lang="en-US" altLang="en-DE" sz="2000" b="0" dirty="0">
                <a:solidFill>
                  <a:srgbClr val="008000"/>
                </a:solidFill>
                <a:sym typeface="Symbol" pitchFamily="2" charset="2"/>
              </a:rPr>
              <a:t> (Mosquito(</a:t>
            </a:r>
            <a:r>
              <a:rPr lang="en-US" altLang="en-DE" sz="2000" b="0" i="1" dirty="0">
                <a:solidFill>
                  <a:srgbClr val="008000"/>
                </a:solidFill>
                <a:sym typeface="Symbol" pitchFamily="2" charset="2"/>
              </a:rPr>
              <a:t>x</a:t>
            </a:r>
            <a:r>
              <a:rPr lang="en-US" altLang="en-DE" sz="2000" b="0" dirty="0">
                <a:solidFill>
                  <a:srgbClr val="008000"/>
                </a:solidFill>
                <a:sym typeface="Symbol" pitchFamily="2" charset="2"/>
              </a:rPr>
              <a:t>)  Infected(</a:t>
            </a:r>
            <a:r>
              <a:rPr lang="en-US" altLang="en-DE" sz="2000" b="0" i="1" dirty="0" err="1">
                <a:solidFill>
                  <a:srgbClr val="008000"/>
                </a:solidFill>
                <a:sym typeface="Symbol" pitchFamily="2" charset="2"/>
              </a:rPr>
              <a:t>x</a:t>
            </a:r>
            <a:r>
              <a:rPr lang="en-US" altLang="en-DE" sz="2000" b="0" dirty="0" err="1">
                <a:solidFill>
                  <a:srgbClr val="008000"/>
                </a:solidFill>
                <a:sym typeface="Symbol" pitchFamily="2" charset="2"/>
              </a:rPr>
              <a:t>,Malaria</a:t>
            </a:r>
            <a:r>
              <a:rPr lang="en-US" altLang="en-DE" sz="2000" b="0" dirty="0">
                <a:solidFill>
                  <a:srgbClr val="008000"/>
                </a:solidFill>
                <a:sym typeface="Symbol" pitchFamily="2" charset="2"/>
              </a:rPr>
              <a:t>)  Bite</a:t>
            </a:r>
            <a:r>
              <a:rPr lang="en-US" altLang="en-DE" sz="2000" b="0" dirty="0">
                <a:solidFill>
                  <a:srgbClr val="008000"/>
                </a:solidFill>
                <a:cs typeface="Times New Roman" panose="02020603050405020304" pitchFamily="18" charset="0"/>
                <a:sym typeface="Symbol" pitchFamily="2" charset="2"/>
              </a:rPr>
              <a:t>(</a:t>
            </a:r>
            <a:r>
              <a:rPr lang="en-US" altLang="en-DE" sz="2000" b="0" i="1" dirty="0" err="1">
                <a:solidFill>
                  <a:srgbClr val="008000"/>
                </a:solidFill>
                <a:cs typeface="Times New Roman" panose="02020603050405020304" pitchFamily="18" charset="0"/>
                <a:sym typeface="Symbol" pitchFamily="2" charset="2"/>
              </a:rPr>
              <a:t>x</a:t>
            </a:r>
            <a:r>
              <a:rPr lang="en-US" altLang="en-DE" sz="2000" b="0" dirty="0" err="1">
                <a:solidFill>
                  <a:srgbClr val="008000"/>
                </a:solidFill>
                <a:cs typeface="Times New Roman" panose="02020603050405020304" pitchFamily="18" charset="0"/>
                <a:sym typeface="Symbol" pitchFamily="2" charset="2"/>
              </a:rPr>
              <a:t>,y</a:t>
            </a:r>
            <a:r>
              <a:rPr lang="en-US" altLang="en-DE" sz="2000" b="0" dirty="0">
                <a:solidFill>
                  <a:srgbClr val="008000"/>
                </a:solidFill>
                <a:cs typeface="Times New Roman" panose="02020603050405020304" pitchFamily="18" charset="0"/>
                <a:sym typeface="Symbol" pitchFamily="2" charset="2"/>
              </a:rPr>
              <a:t>)))</a:t>
            </a:r>
          </a:p>
          <a:p>
            <a:pPr lvl="1" algn="l">
              <a:lnSpc>
                <a:spcPct val="90000"/>
              </a:lnSpc>
              <a:spcBef>
                <a:spcPct val="20000"/>
              </a:spcBef>
              <a:buClr>
                <a:schemeClr val="accent2"/>
              </a:buClr>
            </a:pPr>
            <a:r>
              <a:rPr lang="en-US" altLang="en-DE" sz="2000" b="0" dirty="0">
                <a:solidFill>
                  <a:srgbClr val="009900"/>
                </a:solidFill>
                <a:sym typeface="Symbol" pitchFamily="2" charset="2"/>
              </a:rPr>
              <a:t></a:t>
            </a:r>
            <a:r>
              <a:rPr lang="en-US" altLang="en-DE" sz="2000" b="0" i="1" dirty="0">
                <a:solidFill>
                  <a:srgbClr val="009900"/>
                </a:solidFill>
                <a:sym typeface="Symbol" pitchFamily="2" charset="2"/>
              </a:rPr>
              <a:t>y</a:t>
            </a:r>
            <a:r>
              <a:rPr lang="en-US" altLang="en-DE" sz="2000" b="0" dirty="0">
                <a:solidFill>
                  <a:srgbClr val="008000"/>
                </a:solidFill>
                <a:sym typeface="Symbol" pitchFamily="2" charset="2"/>
              </a:rPr>
              <a:t> (Infected(</a:t>
            </a:r>
            <a:r>
              <a:rPr lang="en-US" altLang="en-DE" sz="2000" b="0" dirty="0" err="1">
                <a:solidFill>
                  <a:srgbClr val="008000"/>
                </a:solidFill>
                <a:sym typeface="Symbol" pitchFamily="2" charset="2"/>
              </a:rPr>
              <a:t>y,Malaria</a:t>
            </a:r>
            <a:r>
              <a:rPr lang="en-US" altLang="en-DE" sz="2000" b="0" dirty="0">
                <a:solidFill>
                  <a:srgbClr val="008000"/>
                </a:solidFill>
                <a:sym typeface="Symbol" pitchFamily="2" charset="2"/>
              </a:rPr>
              <a:t>) </a:t>
            </a:r>
            <a:r>
              <a:rPr lang="en-US" altLang="en-DE" sz="2000" b="0" dirty="0">
                <a:solidFill>
                  <a:srgbClr val="008000"/>
                </a:solidFill>
                <a:cs typeface="Times New Roman" panose="02020603050405020304" pitchFamily="18" charset="0"/>
                <a:sym typeface="Symbol" pitchFamily="2" charset="2"/>
              </a:rPr>
              <a:t>→ </a:t>
            </a:r>
          </a:p>
          <a:p>
            <a:pPr lvl="1" algn="l">
              <a:lnSpc>
                <a:spcPct val="90000"/>
              </a:lnSpc>
              <a:spcBef>
                <a:spcPct val="20000"/>
              </a:spcBef>
              <a:buClr>
                <a:schemeClr val="accent2"/>
              </a:buClr>
            </a:pPr>
            <a:r>
              <a:rPr lang="en-US" altLang="en-DE" sz="2000" b="0" dirty="0">
                <a:solidFill>
                  <a:srgbClr val="008000"/>
                </a:solidFill>
                <a:sym typeface="Symbol" pitchFamily="2" charset="2"/>
              </a:rPr>
              <a:t>       </a:t>
            </a:r>
            <a:r>
              <a:rPr lang="en-US" altLang="en-DE" sz="2000" b="0" dirty="0">
                <a:solidFill>
                  <a:srgbClr val="008000"/>
                </a:solidFill>
                <a:cs typeface="Times New Roman" panose="02020603050405020304" pitchFamily="18" charset="0"/>
                <a:sym typeface="Symbol" pitchFamily="2" charset="2"/>
              </a:rPr>
              <a:t></a:t>
            </a:r>
            <a:r>
              <a:rPr lang="en-US" altLang="en-DE" sz="2000" b="0" dirty="0">
                <a:solidFill>
                  <a:srgbClr val="008000"/>
                </a:solidFill>
                <a:sym typeface="Symbol" pitchFamily="2" charset="2"/>
              </a:rPr>
              <a:t>(x (Transfuse(</a:t>
            </a:r>
            <a:r>
              <a:rPr lang="en-US" altLang="en-DE" sz="2000" b="0" dirty="0" err="1">
                <a:solidFill>
                  <a:srgbClr val="008000"/>
                </a:solidFill>
                <a:sym typeface="Symbol" pitchFamily="2" charset="2"/>
              </a:rPr>
              <a:t>Blood,</a:t>
            </a:r>
            <a:r>
              <a:rPr lang="en-US" altLang="en-DE" sz="2000" b="0" i="1" dirty="0" err="1">
                <a:solidFill>
                  <a:srgbClr val="008000"/>
                </a:solidFill>
                <a:sym typeface="Symbol" pitchFamily="2" charset="2"/>
              </a:rPr>
              <a:t>x</a:t>
            </a:r>
            <a:r>
              <a:rPr lang="en-US" altLang="en-DE" sz="2000" b="0" dirty="0" err="1">
                <a:solidFill>
                  <a:srgbClr val="008000"/>
                </a:solidFill>
                <a:sym typeface="Symbol" pitchFamily="2" charset="2"/>
              </a:rPr>
              <a:t>,y</a:t>
            </a:r>
            <a:r>
              <a:rPr lang="en-US" altLang="en-DE" sz="2000" b="0" dirty="0">
                <a:solidFill>
                  <a:srgbClr val="008000"/>
                </a:solidFill>
                <a:sym typeface="Symbol" pitchFamily="2" charset="2"/>
              </a:rPr>
              <a:t>)  </a:t>
            </a:r>
            <a:r>
              <a:rPr lang="en-US" altLang="en-DE" sz="2000" b="0" dirty="0">
                <a:solidFill>
                  <a:srgbClr val="008000"/>
                </a:solidFill>
                <a:cs typeface="Times New Roman" panose="02020603050405020304" pitchFamily="18" charset="0"/>
                <a:sym typeface="Symbol" pitchFamily="2" charset="2"/>
              </a:rPr>
              <a:t>Infected(</a:t>
            </a:r>
            <a:r>
              <a:rPr lang="en-US" altLang="en-DE" sz="2000" b="0" i="1" dirty="0" err="1">
                <a:solidFill>
                  <a:srgbClr val="008000"/>
                </a:solidFill>
                <a:cs typeface="Times New Roman" panose="02020603050405020304" pitchFamily="18" charset="0"/>
                <a:sym typeface="Symbol" pitchFamily="2" charset="2"/>
              </a:rPr>
              <a:t>x</a:t>
            </a:r>
            <a:r>
              <a:rPr lang="en-US" altLang="en-DE" sz="2000" b="0" dirty="0" err="1">
                <a:solidFill>
                  <a:srgbClr val="008000"/>
                </a:solidFill>
                <a:cs typeface="Times New Roman" panose="02020603050405020304" pitchFamily="18" charset="0"/>
                <a:sym typeface="Symbol" pitchFamily="2" charset="2"/>
              </a:rPr>
              <a:t>,Malaria</a:t>
            </a:r>
            <a:r>
              <a:rPr lang="en-US" altLang="en-DE" sz="2000" b="0" dirty="0">
                <a:solidFill>
                  <a:srgbClr val="008000"/>
                </a:solidFill>
                <a:cs typeface="Times New Roman" panose="02020603050405020304" pitchFamily="18" charset="0"/>
                <a:sym typeface="Symbol" pitchFamily="2" charset="2"/>
              </a:rPr>
              <a:t>))) v</a:t>
            </a:r>
          </a:p>
          <a:p>
            <a:pPr lvl="1" algn="l">
              <a:lnSpc>
                <a:spcPct val="90000"/>
              </a:lnSpc>
              <a:spcBef>
                <a:spcPct val="20000"/>
              </a:spcBef>
              <a:buClr>
                <a:schemeClr val="accent2"/>
              </a:buClr>
            </a:pPr>
            <a:r>
              <a:rPr lang="en-US" altLang="en-DE" sz="2000" b="0" dirty="0">
                <a:solidFill>
                  <a:srgbClr val="008000"/>
                </a:solidFill>
                <a:cs typeface="Times New Roman" panose="02020603050405020304" pitchFamily="18" charset="0"/>
                <a:sym typeface="Symbol" pitchFamily="2" charset="2"/>
              </a:rPr>
              <a:t>       (</a:t>
            </a:r>
            <a:r>
              <a:rPr lang="en-US" altLang="en-DE" sz="2000" b="0" dirty="0">
                <a:solidFill>
                  <a:srgbClr val="008000"/>
                </a:solidFill>
                <a:sym typeface="Symbol" pitchFamily="2" charset="2"/>
              </a:rPr>
              <a:t></a:t>
            </a:r>
            <a:r>
              <a:rPr lang="en-US" altLang="en-DE" sz="2000" b="0" i="1" dirty="0">
                <a:solidFill>
                  <a:srgbClr val="008000"/>
                </a:solidFill>
                <a:sym typeface="Symbol" pitchFamily="2" charset="2"/>
              </a:rPr>
              <a:t>x</a:t>
            </a:r>
            <a:r>
              <a:rPr lang="en-US" altLang="en-DE" sz="2000" b="0" dirty="0">
                <a:solidFill>
                  <a:srgbClr val="008000"/>
                </a:solidFill>
                <a:sym typeface="Symbol" pitchFamily="2" charset="2"/>
              </a:rPr>
              <a:t> (Mosquito(</a:t>
            </a:r>
            <a:r>
              <a:rPr lang="en-US" altLang="en-DE" sz="2000" b="0" i="1" dirty="0">
                <a:solidFill>
                  <a:srgbClr val="008000"/>
                </a:solidFill>
                <a:sym typeface="Symbol" pitchFamily="2" charset="2"/>
              </a:rPr>
              <a:t>x</a:t>
            </a:r>
            <a:r>
              <a:rPr lang="en-US" altLang="en-DE" sz="2000" b="0" dirty="0">
                <a:solidFill>
                  <a:srgbClr val="008000"/>
                </a:solidFill>
                <a:sym typeface="Symbol" pitchFamily="2" charset="2"/>
              </a:rPr>
              <a:t>)  Infected(</a:t>
            </a:r>
            <a:r>
              <a:rPr lang="en-US" altLang="en-DE" sz="2000" b="0" i="1" dirty="0" err="1">
                <a:solidFill>
                  <a:srgbClr val="008000"/>
                </a:solidFill>
                <a:sym typeface="Symbol" pitchFamily="2" charset="2"/>
              </a:rPr>
              <a:t>x</a:t>
            </a:r>
            <a:r>
              <a:rPr lang="en-US" altLang="en-DE" sz="2000" b="0" dirty="0" err="1">
                <a:solidFill>
                  <a:srgbClr val="008000"/>
                </a:solidFill>
                <a:sym typeface="Symbol" pitchFamily="2" charset="2"/>
              </a:rPr>
              <a:t>,Malaria</a:t>
            </a:r>
            <a:r>
              <a:rPr lang="en-US" altLang="en-DE" sz="2000" b="0" dirty="0">
                <a:solidFill>
                  <a:srgbClr val="008000"/>
                </a:solidFill>
                <a:sym typeface="Symbol" pitchFamily="2" charset="2"/>
              </a:rPr>
              <a:t>)  Bite</a:t>
            </a:r>
            <a:r>
              <a:rPr lang="en-US" altLang="en-DE" sz="2000" b="0" dirty="0">
                <a:solidFill>
                  <a:srgbClr val="008000"/>
                </a:solidFill>
                <a:cs typeface="Times New Roman" panose="02020603050405020304" pitchFamily="18" charset="0"/>
                <a:sym typeface="Symbol" pitchFamily="2" charset="2"/>
              </a:rPr>
              <a:t>(</a:t>
            </a:r>
            <a:r>
              <a:rPr lang="en-US" altLang="en-DE" sz="2000" b="0" i="1" dirty="0" err="1">
                <a:solidFill>
                  <a:srgbClr val="008000"/>
                </a:solidFill>
                <a:cs typeface="Times New Roman" panose="02020603050405020304" pitchFamily="18" charset="0"/>
                <a:sym typeface="Symbol" pitchFamily="2" charset="2"/>
              </a:rPr>
              <a:t>x</a:t>
            </a:r>
            <a:r>
              <a:rPr lang="en-US" altLang="en-DE" sz="2000" b="0" dirty="0" err="1">
                <a:solidFill>
                  <a:srgbClr val="008000"/>
                </a:solidFill>
                <a:cs typeface="Times New Roman" panose="02020603050405020304" pitchFamily="18" charset="0"/>
                <a:sym typeface="Symbol" pitchFamily="2" charset="2"/>
              </a:rPr>
              <a:t>,y</a:t>
            </a:r>
            <a:r>
              <a:rPr lang="en-US" altLang="en-DE" sz="2000" b="0" dirty="0">
                <a:solidFill>
                  <a:srgbClr val="008000"/>
                </a:solidFill>
                <a:cs typeface="Times New Roman" panose="02020603050405020304" pitchFamily="18" charset="0"/>
                <a:sym typeface="Symbol" pitchFamily="2" charset="2"/>
              </a:rPr>
              <a:t>))))</a:t>
            </a:r>
          </a:p>
        </p:txBody>
      </p:sp>
      <p:sp>
        <p:nvSpPr>
          <p:cNvPr id="1645574" name="AutoShape 6">
            <a:extLst>
              <a:ext uri="{FF2B5EF4-FFF2-40B4-BE49-F238E27FC236}">
                <a16:creationId xmlns:a16="http://schemas.microsoft.com/office/drawing/2014/main" id="{615B387B-7DD9-2640-80B8-33E38694C75B}"/>
              </a:ext>
            </a:extLst>
          </p:cNvPr>
          <p:cNvSpPr>
            <a:spLocks/>
          </p:cNvSpPr>
          <p:nvPr/>
        </p:nvSpPr>
        <p:spPr bwMode="auto">
          <a:xfrm>
            <a:off x="228600" y="2209800"/>
            <a:ext cx="152400" cy="914400"/>
          </a:xfrm>
          <a:prstGeom prst="leftBrace">
            <a:avLst>
              <a:gd name="adj1" fmla="val 50000"/>
              <a:gd name="adj2" fmla="val 50000"/>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DE"/>
          </a:p>
        </p:txBody>
      </p:sp>
      <p:sp>
        <p:nvSpPr>
          <p:cNvPr id="1645575" name="AutoShape 7">
            <a:extLst>
              <a:ext uri="{FF2B5EF4-FFF2-40B4-BE49-F238E27FC236}">
                <a16:creationId xmlns:a16="http://schemas.microsoft.com/office/drawing/2014/main" id="{ADFC3070-B592-5446-BEB8-B14843D40782}"/>
              </a:ext>
            </a:extLst>
          </p:cNvPr>
          <p:cNvSpPr>
            <a:spLocks/>
          </p:cNvSpPr>
          <p:nvPr/>
        </p:nvSpPr>
        <p:spPr bwMode="auto">
          <a:xfrm>
            <a:off x="685800" y="3429000"/>
            <a:ext cx="304800" cy="1981200"/>
          </a:xfrm>
          <a:prstGeom prst="leftBrace">
            <a:avLst>
              <a:gd name="adj1" fmla="val 54167"/>
              <a:gd name="adj2" fmla="val 50000"/>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DE"/>
          </a:p>
        </p:txBody>
      </p:sp>
      <p:cxnSp>
        <p:nvCxnSpPr>
          <p:cNvPr id="1645576" name="AutoShape 8">
            <a:extLst>
              <a:ext uri="{FF2B5EF4-FFF2-40B4-BE49-F238E27FC236}">
                <a16:creationId xmlns:a16="http://schemas.microsoft.com/office/drawing/2014/main" id="{09E4141F-5B0E-4B46-ACA8-F2382981182F}"/>
              </a:ext>
            </a:extLst>
          </p:cNvPr>
          <p:cNvCxnSpPr>
            <a:cxnSpLocks noChangeShapeType="1"/>
          </p:cNvCxnSpPr>
          <p:nvPr/>
        </p:nvCxnSpPr>
        <p:spPr bwMode="auto">
          <a:xfrm rot="10800000" flipH="1" flipV="1">
            <a:off x="304800" y="2667000"/>
            <a:ext cx="466725" cy="1782763"/>
          </a:xfrm>
          <a:prstGeom prst="bentConnector3">
            <a:avLst>
              <a:gd name="adj1" fmla="val -46940"/>
            </a:avLst>
          </a:prstGeom>
          <a:noFill/>
          <a:ln w="1905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a:extLst>
              <a:ext uri="{FF2B5EF4-FFF2-40B4-BE49-F238E27FC236}">
                <a16:creationId xmlns:a16="http://schemas.microsoft.com/office/drawing/2014/main" id="{0CD8FEA8-2A4B-914D-9A91-F5192ED9604E}"/>
              </a:ext>
            </a:extLst>
          </p:cNvPr>
          <p:cNvSpPr/>
          <p:nvPr/>
        </p:nvSpPr>
        <p:spPr>
          <a:xfrm>
            <a:off x="1855937" y="6631940"/>
            <a:ext cx="5454352" cy="261610"/>
          </a:xfrm>
          <a:prstGeom prst="rect">
            <a:avLst/>
          </a:prstGeom>
        </p:spPr>
        <p:txBody>
          <a:bodyPr wrap="square">
            <a:spAutoFit/>
          </a:bodyPr>
          <a:lstStyle/>
          <a:p>
            <a:r>
              <a:rPr lang="en-DE" sz="1100" dirty="0">
                <a:solidFill>
                  <a:schemeClr val="bg1"/>
                </a:solidFill>
              </a:rPr>
              <a:t>Probabilistic Abduction using Markov Logic Networks, Rohit J. Kate, Raymond J. Mooney</a:t>
            </a:r>
          </a:p>
        </p:txBody>
      </p:sp>
    </p:spTree>
    <p:extLst>
      <p:ext uri="{BB962C8B-B14F-4D97-AF65-F5344CB8AC3E}">
        <p14:creationId xmlns:p14="http://schemas.microsoft.com/office/powerpoint/2010/main" val="136701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4786" name="Rectangle 2">
            <a:extLst>
              <a:ext uri="{FF2B5EF4-FFF2-40B4-BE49-F238E27FC236}">
                <a16:creationId xmlns:a16="http://schemas.microsoft.com/office/drawing/2014/main" id="{3D537AD3-1BA5-0A40-A746-0325A41FC02F}"/>
              </a:ext>
            </a:extLst>
          </p:cNvPr>
          <p:cNvSpPr>
            <a:spLocks noGrp="1" noChangeArrowheads="1"/>
          </p:cNvSpPr>
          <p:nvPr>
            <p:ph type="title"/>
          </p:nvPr>
        </p:nvSpPr>
        <p:spPr/>
        <p:txBody>
          <a:bodyPr/>
          <a:lstStyle/>
          <a:p>
            <a:r>
              <a:rPr lang="en-US" altLang="en-DE"/>
              <a:t>Adapting MLNs for Abduction</a:t>
            </a:r>
          </a:p>
        </p:txBody>
      </p:sp>
      <p:sp>
        <p:nvSpPr>
          <p:cNvPr id="1654787" name="Rectangle 3">
            <a:extLst>
              <a:ext uri="{FF2B5EF4-FFF2-40B4-BE49-F238E27FC236}">
                <a16:creationId xmlns:a16="http://schemas.microsoft.com/office/drawing/2014/main" id="{4DE7B84A-7F50-FE46-9EF4-BC2686BFB69B}"/>
              </a:ext>
            </a:extLst>
          </p:cNvPr>
          <p:cNvSpPr>
            <a:spLocks noGrp="1" noChangeArrowheads="1"/>
          </p:cNvSpPr>
          <p:nvPr>
            <p:ph type="body" idx="1"/>
          </p:nvPr>
        </p:nvSpPr>
        <p:spPr>
          <a:xfrm>
            <a:off x="685800" y="1066800"/>
            <a:ext cx="7848600" cy="5257800"/>
          </a:xfrm>
        </p:spPr>
        <p:txBody>
          <a:bodyPr/>
          <a:lstStyle/>
          <a:p>
            <a:r>
              <a:rPr lang="en-US" altLang="en-DE" sz="2400"/>
              <a:t>In general, for the Horn clauses </a:t>
            </a:r>
            <a:r>
              <a:rPr lang="en-US" altLang="en-DE" sz="2400">
                <a:solidFill>
                  <a:srgbClr val="009900"/>
                </a:solidFill>
              </a:rPr>
              <a:t>P</a:t>
            </a:r>
            <a:r>
              <a:rPr lang="en-US" altLang="en-DE" sz="2400" baseline="-25000">
                <a:solidFill>
                  <a:srgbClr val="009900"/>
                </a:solidFill>
              </a:rPr>
              <a:t>1</a:t>
            </a:r>
            <a:r>
              <a:rPr lang="en-US" altLang="en-DE" sz="2400">
                <a:solidFill>
                  <a:srgbClr val="009900"/>
                </a:solidFill>
              </a:rPr>
              <a:t> </a:t>
            </a:r>
            <a:r>
              <a:rPr lang="en-US" altLang="en-DE" sz="2400">
                <a:solidFill>
                  <a:srgbClr val="009900"/>
                </a:solidFill>
                <a:cs typeface="Times New Roman" panose="02020603050405020304" pitchFamily="18" charset="0"/>
                <a:sym typeface="Symbol" pitchFamily="2" charset="2"/>
              </a:rPr>
              <a:t>→ Q</a:t>
            </a:r>
            <a:r>
              <a:rPr lang="en-US" altLang="en-DE" sz="2400">
                <a:cs typeface="Times New Roman" panose="02020603050405020304" pitchFamily="18" charset="0"/>
                <a:sym typeface="Symbol" pitchFamily="2" charset="2"/>
              </a:rPr>
              <a:t>,</a:t>
            </a:r>
            <a:r>
              <a:rPr lang="en-US" altLang="en-DE" sz="2400"/>
              <a:t>  </a:t>
            </a:r>
            <a:r>
              <a:rPr lang="en-US" altLang="en-DE" sz="2400">
                <a:solidFill>
                  <a:srgbClr val="009900"/>
                </a:solidFill>
              </a:rPr>
              <a:t>P</a:t>
            </a:r>
            <a:r>
              <a:rPr lang="en-US" altLang="en-DE" sz="2400" baseline="-25000">
                <a:solidFill>
                  <a:srgbClr val="009900"/>
                </a:solidFill>
              </a:rPr>
              <a:t>2</a:t>
            </a:r>
            <a:r>
              <a:rPr lang="en-US" altLang="en-DE" sz="2400">
                <a:solidFill>
                  <a:srgbClr val="009900"/>
                </a:solidFill>
              </a:rPr>
              <a:t> </a:t>
            </a:r>
            <a:r>
              <a:rPr lang="en-US" altLang="en-DE" sz="2400">
                <a:solidFill>
                  <a:srgbClr val="009900"/>
                </a:solidFill>
                <a:cs typeface="Times New Roman" panose="02020603050405020304" pitchFamily="18" charset="0"/>
                <a:sym typeface="Symbol" pitchFamily="2" charset="2"/>
              </a:rPr>
              <a:t>→ Q</a:t>
            </a:r>
            <a:r>
              <a:rPr lang="en-US" altLang="en-DE" sz="2400"/>
              <a:t> , </a:t>
            </a:r>
            <a:r>
              <a:rPr lang="en-US" altLang="en-DE" sz="2400">
                <a:solidFill>
                  <a:srgbClr val="009900"/>
                </a:solidFill>
              </a:rPr>
              <a:t>…</a:t>
            </a:r>
            <a:r>
              <a:rPr lang="en-US" altLang="en-DE" sz="2400"/>
              <a:t>,</a:t>
            </a:r>
          </a:p>
          <a:p>
            <a:pPr>
              <a:buFontTx/>
              <a:buNone/>
            </a:pPr>
            <a:r>
              <a:rPr lang="en-US" altLang="en-DE" sz="2400"/>
              <a:t>     </a:t>
            </a:r>
            <a:r>
              <a:rPr lang="en-US" altLang="en-DE" sz="2400">
                <a:solidFill>
                  <a:srgbClr val="009900"/>
                </a:solidFill>
              </a:rPr>
              <a:t>P</a:t>
            </a:r>
            <a:r>
              <a:rPr lang="en-US" altLang="en-DE" sz="2400" baseline="-25000">
                <a:solidFill>
                  <a:srgbClr val="009900"/>
                </a:solidFill>
              </a:rPr>
              <a:t>n</a:t>
            </a:r>
            <a:r>
              <a:rPr lang="en-US" altLang="en-DE" sz="2400">
                <a:solidFill>
                  <a:srgbClr val="009900"/>
                </a:solidFill>
              </a:rPr>
              <a:t> </a:t>
            </a:r>
            <a:r>
              <a:rPr lang="en-US" altLang="en-DE" sz="2400">
                <a:solidFill>
                  <a:srgbClr val="009900"/>
                </a:solidFill>
                <a:cs typeface="Times New Roman" panose="02020603050405020304" pitchFamily="18" charset="0"/>
                <a:sym typeface="Symbol" pitchFamily="2" charset="2"/>
              </a:rPr>
              <a:t>→ Q </a:t>
            </a:r>
            <a:r>
              <a:rPr lang="en-US" altLang="en-DE" sz="2400">
                <a:cs typeface="Times New Roman" panose="02020603050405020304" pitchFamily="18" charset="0"/>
                <a:sym typeface="Symbol" pitchFamily="2" charset="2"/>
              </a:rPr>
              <a:t>in the background knowledge base,</a:t>
            </a:r>
            <a:r>
              <a:rPr lang="en-US" altLang="en-DE" sz="2400">
                <a:solidFill>
                  <a:srgbClr val="009900"/>
                </a:solidFill>
                <a:cs typeface="Times New Roman" panose="02020603050405020304" pitchFamily="18" charset="0"/>
                <a:sym typeface="Symbol" pitchFamily="2" charset="2"/>
              </a:rPr>
              <a:t> </a:t>
            </a:r>
            <a:r>
              <a:rPr lang="en-US" altLang="en-DE" sz="2400"/>
              <a:t> add:</a:t>
            </a:r>
          </a:p>
          <a:p>
            <a:pPr lvl="1"/>
            <a:r>
              <a:rPr lang="en-US" altLang="en-DE">
                <a:solidFill>
                  <a:srgbClr val="FF6600"/>
                </a:solidFill>
              </a:rPr>
              <a:t>A reverse implication disjunction clause</a:t>
            </a:r>
          </a:p>
          <a:p>
            <a:pPr lvl="1">
              <a:buFontTx/>
              <a:buNone/>
            </a:pPr>
            <a:r>
              <a:rPr lang="en-US" altLang="en-DE"/>
              <a:t>    Q </a:t>
            </a:r>
            <a:r>
              <a:rPr lang="en-US" altLang="en-DE">
                <a:solidFill>
                  <a:srgbClr val="009900"/>
                </a:solidFill>
                <a:cs typeface="Times New Roman" panose="02020603050405020304" pitchFamily="18" charset="0"/>
                <a:sym typeface="Symbol" pitchFamily="2" charset="2"/>
              </a:rPr>
              <a:t>→ P</a:t>
            </a:r>
            <a:r>
              <a:rPr lang="en-US" altLang="en-DE" baseline="-25000">
                <a:solidFill>
                  <a:srgbClr val="009900"/>
                </a:solidFill>
                <a:cs typeface="Times New Roman" panose="02020603050405020304" pitchFamily="18" charset="0"/>
                <a:sym typeface="Symbol" pitchFamily="2" charset="2"/>
              </a:rPr>
              <a:t>1</a:t>
            </a:r>
            <a:r>
              <a:rPr lang="en-US" altLang="en-DE">
                <a:solidFill>
                  <a:srgbClr val="009900"/>
                </a:solidFill>
                <a:cs typeface="Times New Roman" panose="02020603050405020304" pitchFamily="18" charset="0"/>
                <a:sym typeface="Symbol" pitchFamily="2" charset="2"/>
              </a:rPr>
              <a:t> v </a:t>
            </a:r>
            <a:r>
              <a:rPr lang="en-US" altLang="en-DE">
                <a:solidFill>
                  <a:srgbClr val="009900"/>
                </a:solidFill>
              </a:rPr>
              <a:t>P</a:t>
            </a:r>
            <a:r>
              <a:rPr lang="en-US" altLang="en-DE" baseline="-25000">
                <a:solidFill>
                  <a:srgbClr val="009900"/>
                </a:solidFill>
              </a:rPr>
              <a:t>2</a:t>
            </a:r>
            <a:r>
              <a:rPr lang="en-US" altLang="en-DE">
                <a:solidFill>
                  <a:srgbClr val="009900"/>
                </a:solidFill>
              </a:rPr>
              <a:t> </a:t>
            </a:r>
            <a:r>
              <a:rPr lang="en-US" altLang="en-DE">
                <a:solidFill>
                  <a:srgbClr val="009900"/>
                </a:solidFill>
                <a:cs typeface="Times New Roman" panose="02020603050405020304" pitchFamily="18" charset="0"/>
                <a:sym typeface="Symbol" pitchFamily="2" charset="2"/>
              </a:rPr>
              <a:t>v… v </a:t>
            </a:r>
            <a:r>
              <a:rPr lang="en-US" altLang="en-DE">
                <a:solidFill>
                  <a:srgbClr val="009900"/>
                </a:solidFill>
              </a:rPr>
              <a:t>P</a:t>
            </a:r>
            <a:r>
              <a:rPr lang="en-US" altLang="en-DE" baseline="-25000">
                <a:solidFill>
                  <a:srgbClr val="009900"/>
                </a:solidFill>
              </a:rPr>
              <a:t>n</a:t>
            </a:r>
            <a:endParaRPr lang="en-US" altLang="en-DE">
              <a:solidFill>
                <a:srgbClr val="009900"/>
              </a:solidFill>
            </a:endParaRPr>
          </a:p>
          <a:p>
            <a:pPr lvl="1"/>
            <a:r>
              <a:rPr lang="en-US" altLang="en-DE">
                <a:solidFill>
                  <a:srgbClr val="FF6600"/>
                </a:solidFill>
              </a:rPr>
              <a:t>A mutual exclusivity clause for every pair of explanations</a:t>
            </a:r>
            <a:endParaRPr lang="en-US" altLang="en-DE">
              <a:solidFill>
                <a:srgbClr val="009900"/>
              </a:solidFill>
            </a:endParaRPr>
          </a:p>
          <a:p>
            <a:pPr lvl="1">
              <a:buFontTx/>
              <a:buNone/>
            </a:pPr>
            <a:r>
              <a:rPr lang="en-US" altLang="en-DE"/>
              <a:t>     Q </a:t>
            </a:r>
            <a:r>
              <a:rPr lang="en-US" altLang="en-DE">
                <a:solidFill>
                  <a:srgbClr val="009900"/>
                </a:solidFill>
                <a:cs typeface="Times New Roman" panose="02020603050405020304" pitchFamily="18" charset="0"/>
                <a:sym typeface="Symbol" pitchFamily="2" charset="2"/>
              </a:rPr>
              <a:t>→ </a:t>
            </a:r>
            <a:r>
              <a:rPr lang="en-US" altLang="en-DE">
                <a:cs typeface="Times New Roman" panose="02020603050405020304" pitchFamily="18" charset="0"/>
                <a:sym typeface="Symbol" pitchFamily="2" charset="2"/>
              </a:rPr>
              <a:t></a:t>
            </a:r>
            <a:r>
              <a:rPr lang="en-US" altLang="en-DE">
                <a:solidFill>
                  <a:srgbClr val="009900"/>
                </a:solidFill>
                <a:cs typeface="Times New Roman" panose="02020603050405020304" pitchFamily="18" charset="0"/>
                <a:sym typeface="Symbol" pitchFamily="2" charset="2"/>
              </a:rPr>
              <a:t> P</a:t>
            </a:r>
            <a:r>
              <a:rPr lang="en-US" altLang="en-DE" baseline="-25000">
                <a:solidFill>
                  <a:srgbClr val="009900"/>
                </a:solidFill>
                <a:cs typeface="Times New Roman" panose="02020603050405020304" pitchFamily="18" charset="0"/>
                <a:sym typeface="Symbol" pitchFamily="2" charset="2"/>
              </a:rPr>
              <a:t>1</a:t>
            </a:r>
            <a:r>
              <a:rPr lang="en-US" altLang="en-DE">
                <a:solidFill>
                  <a:srgbClr val="009900"/>
                </a:solidFill>
                <a:cs typeface="Times New Roman" panose="02020603050405020304" pitchFamily="18" charset="0"/>
                <a:sym typeface="Symbol" pitchFamily="2" charset="2"/>
              </a:rPr>
              <a:t> v </a:t>
            </a:r>
            <a:r>
              <a:rPr lang="en-US" altLang="en-DE">
                <a:cs typeface="Times New Roman" panose="02020603050405020304" pitchFamily="18" charset="0"/>
                <a:sym typeface="Symbol" pitchFamily="2" charset="2"/>
              </a:rPr>
              <a:t></a:t>
            </a:r>
            <a:r>
              <a:rPr lang="en-US" altLang="en-DE">
                <a:solidFill>
                  <a:srgbClr val="009900"/>
                </a:solidFill>
                <a:cs typeface="Times New Roman" panose="02020603050405020304" pitchFamily="18" charset="0"/>
                <a:sym typeface="Symbol" pitchFamily="2" charset="2"/>
              </a:rPr>
              <a:t> </a:t>
            </a:r>
            <a:r>
              <a:rPr lang="en-US" altLang="en-DE">
                <a:solidFill>
                  <a:srgbClr val="009900"/>
                </a:solidFill>
              </a:rPr>
              <a:t>P</a:t>
            </a:r>
            <a:r>
              <a:rPr lang="en-US" altLang="en-DE" baseline="-25000">
                <a:solidFill>
                  <a:srgbClr val="009900"/>
                </a:solidFill>
              </a:rPr>
              <a:t>2</a:t>
            </a:r>
            <a:endParaRPr lang="en-US" altLang="en-DE">
              <a:solidFill>
                <a:srgbClr val="009900"/>
              </a:solidFill>
            </a:endParaRPr>
          </a:p>
          <a:p>
            <a:pPr lvl="1">
              <a:buFontTx/>
              <a:buNone/>
            </a:pPr>
            <a:r>
              <a:rPr lang="en-US" altLang="en-DE"/>
              <a:t>     Q </a:t>
            </a:r>
            <a:r>
              <a:rPr lang="en-US" altLang="en-DE">
                <a:solidFill>
                  <a:srgbClr val="009900"/>
                </a:solidFill>
                <a:cs typeface="Times New Roman" panose="02020603050405020304" pitchFamily="18" charset="0"/>
                <a:sym typeface="Symbol" pitchFamily="2" charset="2"/>
              </a:rPr>
              <a:t>→ </a:t>
            </a:r>
            <a:r>
              <a:rPr lang="en-US" altLang="en-DE">
                <a:cs typeface="Times New Roman" panose="02020603050405020304" pitchFamily="18" charset="0"/>
                <a:sym typeface="Symbol" pitchFamily="2" charset="2"/>
              </a:rPr>
              <a:t></a:t>
            </a:r>
            <a:r>
              <a:rPr lang="en-US" altLang="en-DE">
                <a:solidFill>
                  <a:srgbClr val="009900"/>
                </a:solidFill>
                <a:cs typeface="Times New Roman" panose="02020603050405020304" pitchFamily="18" charset="0"/>
                <a:sym typeface="Symbol" pitchFamily="2" charset="2"/>
              </a:rPr>
              <a:t> P</a:t>
            </a:r>
            <a:r>
              <a:rPr lang="en-US" altLang="en-DE" baseline="-25000">
                <a:solidFill>
                  <a:srgbClr val="009900"/>
                </a:solidFill>
                <a:cs typeface="Times New Roman" panose="02020603050405020304" pitchFamily="18" charset="0"/>
                <a:sym typeface="Symbol" pitchFamily="2" charset="2"/>
              </a:rPr>
              <a:t>1</a:t>
            </a:r>
            <a:r>
              <a:rPr lang="en-US" altLang="en-DE">
                <a:solidFill>
                  <a:srgbClr val="009900"/>
                </a:solidFill>
                <a:cs typeface="Times New Roman" panose="02020603050405020304" pitchFamily="18" charset="0"/>
                <a:sym typeface="Symbol" pitchFamily="2" charset="2"/>
              </a:rPr>
              <a:t> v </a:t>
            </a:r>
            <a:r>
              <a:rPr lang="en-US" altLang="en-DE">
                <a:cs typeface="Times New Roman" panose="02020603050405020304" pitchFamily="18" charset="0"/>
                <a:sym typeface="Symbol" pitchFamily="2" charset="2"/>
              </a:rPr>
              <a:t></a:t>
            </a:r>
            <a:r>
              <a:rPr lang="en-US" altLang="en-DE">
                <a:solidFill>
                  <a:srgbClr val="009900"/>
                </a:solidFill>
                <a:cs typeface="Times New Roman" panose="02020603050405020304" pitchFamily="18" charset="0"/>
                <a:sym typeface="Symbol" pitchFamily="2" charset="2"/>
              </a:rPr>
              <a:t> </a:t>
            </a:r>
            <a:r>
              <a:rPr lang="en-US" altLang="en-DE">
                <a:solidFill>
                  <a:srgbClr val="009900"/>
                </a:solidFill>
              </a:rPr>
              <a:t>P</a:t>
            </a:r>
            <a:r>
              <a:rPr lang="en-US" altLang="en-DE" baseline="-25000">
                <a:solidFill>
                  <a:srgbClr val="009900"/>
                </a:solidFill>
              </a:rPr>
              <a:t>n</a:t>
            </a:r>
            <a:endParaRPr lang="en-US" altLang="en-DE">
              <a:solidFill>
                <a:srgbClr val="009900"/>
              </a:solidFill>
            </a:endParaRPr>
          </a:p>
          <a:p>
            <a:pPr lvl="1">
              <a:buFontTx/>
              <a:buNone/>
            </a:pPr>
            <a:r>
              <a:rPr lang="en-US" altLang="en-DE">
                <a:solidFill>
                  <a:srgbClr val="009900"/>
                </a:solidFill>
              </a:rPr>
              <a:t>             …</a:t>
            </a:r>
          </a:p>
          <a:p>
            <a:pPr lvl="1">
              <a:buFontTx/>
              <a:buNone/>
            </a:pPr>
            <a:r>
              <a:rPr lang="en-US" altLang="en-DE"/>
              <a:t>     Q </a:t>
            </a:r>
            <a:r>
              <a:rPr lang="en-US" altLang="en-DE">
                <a:solidFill>
                  <a:srgbClr val="009900"/>
                </a:solidFill>
                <a:cs typeface="Times New Roman" panose="02020603050405020304" pitchFamily="18" charset="0"/>
                <a:sym typeface="Symbol" pitchFamily="2" charset="2"/>
              </a:rPr>
              <a:t>→ </a:t>
            </a:r>
            <a:r>
              <a:rPr lang="en-US" altLang="en-DE">
                <a:cs typeface="Times New Roman" panose="02020603050405020304" pitchFamily="18" charset="0"/>
                <a:sym typeface="Symbol" pitchFamily="2" charset="2"/>
              </a:rPr>
              <a:t></a:t>
            </a:r>
            <a:r>
              <a:rPr lang="en-US" altLang="en-DE">
                <a:solidFill>
                  <a:srgbClr val="009900"/>
                </a:solidFill>
                <a:cs typeface="Times New Roman" panose="02020603050405020304" pitchFamily="18" charset="0"/>
                <a:sym typeface="Symbol" pitchFamily="2" charset="2"/>
              </a:rPr>
              <a:t> P</a:t>
            </a:r>
            <a:r>
              <a:rPr lang="en-US" altLang="en-DE" baseline="-25000">
                <a:solidFill>
                  <a:srgbClr val="009900"/>
                </a:solidFill>
                <a:cs typeface="Times New Roman" panose="02020603050405020304" pitchFamily="18" charset="0"/>
                <a:sym typeface="Symbol" pitchFamily="2" charset="2"/>
              </a:rPr>
              <a:t>2</a:t>
            </a:r>
            <a:r>
              <a:rPr lang="en-US" altLang="en-DE">
                <a:solidFill>
                  <a:srgbClr val="009900"/>
                </a:solidFill>
                <a:cs typeface="Times New Roman" panose="02020603050405020304" pitchFamily="18" charset="0"/>
                <a:sym typeface="Symbol" pitchFamily="2" charset="2"/>
              </a:rPr>
              <a:t> v </a:t>
            </a:r>
            <a:r>
              <a:rPr lang="en-US" altLang="en-DE">
                <a:cs typeface="Times New Roman" panose="02020603050405020304" pitchFamily="18" charset="0"/>
                <a:sym typeface="Symbol" pitchFamily="2" charset="2"/>
              </a:rPr>
              <a:t></a:t>
            </a:r>
            <a:r>
              <a:rPr lang="en-US" altLang="en-DE">
                <a:solidFill>
                  <a:srgbClr val="009900"/>
                </a:solidFill>
                <a:cs typeface="Times New Roman" panose="02020603050405020304" pitchFamily="18" charset="0"/>
                <a:sym typeface="Symbol" pitchFamily="2" charset="2"/>
              </a:rPr>
              <a:t> </a:t>
            </a:r>
            <a:r>
              <a:rPr lang="en-US" altLang="en-DE">
                <a:solidFill>
                  <a:srgbClr val="009900"/>
                </a:solidFill>
              </a:rPr>
              <a:t>P</a:t>
            </a:r>
            <a:r>
              <a:rPr lang="en-US" altLang="en-DE" baseline="-25000">
                <a:solidFill>
                  <a:srgbClr val="009900"/>
                </a:solidFill>
              </a:rPr>
              <a:t>n</a:t>
            </a:r>
            <a:endParaRPr lang="en-US" altLang="en-DE">
              <a:solidFill>
                <a:srgbClr val="009900"/>
              </a:solidFill>
            </a:endParaRPr>
          </a:p>
          <a:p>
            <a:r>
              <a:rPr lang="en-US" altLang="en-DE" sz="2400"/>
              <a:t>Weights can be learned from training examples or can be set heuristically </a:t>
            </a:r>
            <a:r>
              <a:rPr lang="en-US" altLang="en-DE" sz="2400">
                <a:solidFill>
                  <a:srgbClr val="009900"/>
                </a:solidFill>
              </a:rPr>
              <a:t>           </a:t>
            </a:r>
          </a:p>
        </p:txBody>
      </p:sp>
      <p:sp>
        <p:nvSpPr>
          <p:cNvPr id="4" name="Rectangle 3">
            <a:extLst>
              <a:ext uri="{FF2B5EF4-FFF2-40B4-BE49-F238E27FC236}">
                <a16:creationId xmlns:a16="http://schemas.microsoft.com/office/drawing/2014/main" id="{8BBC3723-BE6A-E84C-B814-FF837704688C}"/>
              </a:ext>
            </a:extLst>
          </p:cNvPr>
          <p:cNvSpPr/>
          <p:nvPr/>
        </p:nvSpPr>
        <p:spPr>
          <a:xfrm>
            <a:off x="1855937" y="6631940"/>
            <a:ext cx="5454352" cy="261610"/>
          </a:xfrm>
          <a:prstGeom prst="rect">
            <a:avLst/>
          </a:prstGeom>
        </p:spPr>
        <p:txBody>
          <a:bodyPr wrap="square">
            <a:spAutoFit/>
          </a:bodyPr>
          <a:lstStyle/>
          <a:p>
            <a:r>
              <a:rPr lang="en-DE" sz="1100" dirty="0">
                <a:solidFill>
                  <a:schemeClr val="bg1"/>
                </a:solidFill>
              </a:rPr>
              <a:t>Probabilistic Abduction using Markov Logic Networks, Rohit J. Kate, Raymond J. Mooney</a:t>
            </a:r>
          </a:p>
        </p:txBody>
      </p:sp>
    </p:spTree>
    <p:extLst>
      <p:ext uri="{BB962C8B-B14F-4D97-AF65-F5344CB8AC3E}">
        <p14:creationId xmlns:p14="http://schemas.microsoft.com/office/powerpoint/2010/main" val="3455510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fld id="{9F0A5CE8-DC3E-2347-B3C6-DD1DA3F19614}" type="slidenum">
              <a:rPr lang="en-US" altLang="en-US" sz="1400" i="0">
                <a:solidFill>
                  <a:schemeClr val="tx2"/>
                </a:solidFill>
              </a:rPr>
              <a:pPr/>
              <a:t>32</a:t>
            </a:fld>
            <a:endParaRPr lang="en-US" altLang="en-US" sz="1400" i="0">
              <a:solidFill>
                <a:schemeClr val="tx2"/>
              </a:solidFill>
            </a:endParaRPr>
          </a:p>
        </p:txBody>
      </p:sp>
      <p:sp>
        <p:nvSpPr>
          <p:cNvPr id="35843" name="Rectangle 2"/>
          <p:cNvSpPr>
            <a:spLocks noGrp="1" noChangeArrowheads="1"/>
          </p:cNvSpPr>
          <p:nvPr>
            <p:ph type="title"/>
          </p:nvPr>
        </p:nvSpPr>
        <p:spPr/>
        <p:txBody>
          <a:bodyPr/>
          <a:lstStyle/>
          <a:p>
            <a:pPr eaLnBrk="1" hangingPunct="1"/>
            <a:r>
              <a:rPr lang="en-US" altLang="en-US">
                <a:ea typeface="ＭＳ Ｐゴシック" charset="-128"/>
              </a:rPr>
              <a:t>Interpretation = Explanation</a:t>
            </a:r>
          </a:p>
        </p:txBody>
      </p:sp>
      <p:sp>
        <p:nvSpPr>
          <p:cNvPr id="35844" name="Rectangle 3"/>
          <p:cNvSpPr>
            <a:spLocks noGrp="1" noChangeArrowheads="1"/>
          </p:cNvSpPr>
          <p:nvPr>
            <p:ph type="body" idx="1"/>
          </p:nvPr>
        </p:nvSpPr>
        <p:spPr>
          <a:xfrm>
            <a:off x="457200" y="2179638"/>
            <a:ext cx="8229600" cy="4525962"/>
          </a:xfrm>
        </p:spPr>
        <p:txBody>
          <a:bodyPr/>
          <a:lstStyle/>
          <a:p>
            <a:pPr eaLnBrk="1" hangingPunct="1"/>
            <a:endParaRPr lang="en-US" altLang="en-US">
              <a:ea typeface="ＭＳ Ｐゴシック" charset="-128"/>
            </a:endParaRPr>
          </a:p>
        </p:txBody>
      </p:sp>
      <p:pic>
        <p:nvPicPr>
          <p:cNvPr id="35845" name="Picture 4" descr="imageP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262" y="1268760"/>
            <a:ext cx="3240088"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6" name="Group 5"/>
          <p:cNvGrpSpPr>
            <a:grpSpLocks/>
          </p:cNvGrpSpPr>
          <p:nvPr/>
        </p:nvGrpSpPr>
        <p:grpSpPr bwMode="auto">
          <a:xfrm>
            <a:off x="1403300" y="2221260"/>
            <a:ext cx="6769100" cy="3311525"/>
            <a:chOff x="839" y="1617"/>
            <a:chExt cx="4083" cy="1995"/>
          </a:xfrm>
        </p:grpSpPr>
        <p:sp>
          <p:nvSpPr>
            <p:cNvPr id="35869" name="AutoShape 6"/>
            <p:cNvSpPr>
              <a:spLocks noChangeArrowheads="1"/>
            </p:cNvSpPr>
            <p:nvPr/>
          </p:nvSpPr>
          <p:spPr bwMode="auto">
            <a:xfrm rot="10800000">
              <a:off x="839" y="2976"/>
              <a:ext cx="4083" cy="6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613 w 21600"/>
                <a:gd name="T13" fmla="*/ 3600 h 21600"/>
                <a:gd name="T14" fmla="*/ 1798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629" y="21600"/>
                  </a:lnTo>
                  <a:lnTo>
                    <a:pt x="17971" y="21600"/>
                  </a:lnTo>
                  <a:lnTo>
                    <a:pt x="21600" y="0"/>
                  </a:lnTo>
                  <a:close/>
                </a:path>
              </a:pathLst>
            </a:custGeom>
            <a:gradFill rotWithShape="1">
              <a:gsLst>
                <a:gs pos="0">
                  <a:srgbClr val="003366">
                    <a:alpha val="10999"/>
                  </a:srgbClr>
                </a:gs>
                <a:gs pos="100000">
                  <a:srgbClr val="00182F">
                    <a:alpha val="25000"/>
                  </a:srgbClr>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5870" name="AutoShape 7"/>
            <p:cNvSpPr>
              <a:spLocks noChangeArrowheads="1"/>
            </p:cNvSpPr>
            <p:nvPr/>
          </p:nvSpPr>
          <p:spPr bwMode="auto">
            <a:xfrm rot="10800000">
              <a:off x="1565" y="2297"/>
              <a:ext cx="2631" cy="63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9 w 21600"/>
                <a:gd name="T13" fmla="*/ 4497 h 21600"/>
                <a:gd name="T14" fmla="*/ 17101 w 21600"/>
                <a:gd name="T15" fmla="*/ 1710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669933">
                    <a:alpha val="32001"/>
                  </a:srgbClr>
                </a:gs>
                <a:gs pos="100000">
                  <a:srgbClr val="2F4718">
                    <a:alpha val="12000"/>
                  </a:srgbClr>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46088" name="AutoShape 8"/>
            <p:cNvSpPr>
              <a:spLocks noChangeArrowheads="1"/>
            </p:cNvSpPr>
            <p:nvPr/>
          </p:nvSpPr>
          <p:spPr bwMode="auto">
            <a:xfrm>
              <a:off x="2245" y="1617"/>
              <a:ext cx="1275" cy="634"/>
            </a:xfrm>
            <a:prstGeom prst="triangle">
              <a:avLst>
                <a:gd name="adj" fmla="val 50000"/>
              </a:avLst>
            </a:prstGeom>
            <a:gradFill rotWithShape="1">
              <a:gsLst>
                <a:gs pos="0">
                  <a:schemeClr val="accent1">
                    <a:alpha val="25000"/>
                  </a:schemeClr>
                </a:gs>
                <a:gs pos="100000">
                  <a:schemeClr val="accent1">
                    <a:gamma/>
                    <a:tint val="43137"/>
                    <a:invGamma/>
                    <a:alpha val="39999"/>
                  </a:schemeClr>
                </a:gs>
              </a:gsLst>
              <a:lin ang="5400000" scaled="1"/>
            </a:gradFill>
            <a:ln w="12700">
              <a:noFill/>
              <a:miter lim="800000"/>
              <a:headEnd/>
              <a:tailEnd/>
            </a:ln>
            <a:effectLst/>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grpSp>
      <p:sp>
        <p:nvSpPr>
          <p:cNvPr id="35847" name="Oval 12"/>
          <p:cNvSpPr>
            <a:spLocks noChangeArrowheads="1"/>
          </p:cNvSpPr>
          <p:nvPr/>
        </p:nvSpPr>
        <p:spPr bwMode="auto">
          <a:xfrm>
            <a:off x="3422600" y="4092923"/>
            <a:ext cx="142875" cy="144462"/>
          </a:xfrm>
          <a:prstGeom prst="ellipse">
            <a:avLst/>
          </a:prstGeom>
          <a:solidFill>
            <a:srgbClr val="669933"/>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5848" name="Oval 13"/>
          <p:cNvSpPr>
            <a:spLocks noChangeArrowheads="1"/>
          </p:cNvSpPr>
          <p:nvPr/>
        </p:nvSpPr>
        <p:spPr bwMode="auto">
          <a:xfrm>
            <a:off x="3709937" y="3803998"/>
            <a:ext cx="142875" cy="144462"/>
          </a:xfrm>
          <a:prstGeom prst="ellipse">
            <a:avLst/>
          </a:prstGeom>
          <a:solidFill>
            <a:srgbClr val="669933"/>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5849" name="Line 14"/>
          <p:cNvSpPr>
            <a:spLocks noChangeShapeType="1"/>
          </p:cNvSpPr>
          <p:nvPr/>
        </p:nvSpPr>
        <p:spPr bwMode="auto">
          <a:xfrm flipV="1">
            <a:off x="2844750" y="4237385"/>
            <a:ext cx="576262"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0" name="Line 15"/>
          <p:cNvSpPr>
            <a:spLocks noChangeShapeType="1"/>
          </p:cNvSpPr>
          <p:nvPr/>
        </p:nvSpPr>
        <p:spPr bwMode="auto">
          <a:xfrm flipV="1">
            <a:off x="3349575" y="4237385"/>
            <a:ext cx="71437"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1" name="Line 16"/>
          <p:cNvSpPr>
            <a:spLocks noChangeShapeType="1"/>
          </p:cNvSpPr>
          <p:nvPr/>
        </p:nvSpPr>
        <p:spPr bwMode="auto">
          <a:xfrm flipH="1" flipV="1">
            <a:off x="3781375" y="3948460"/>
            <a:ext cx="71437" cy="1152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2" name="Line 17"/>
          <p:cNvSpPr>
            <a:spLocks noChangeShapeType="1"/>
          </p:cNvSpPr>
          <p:nvPr/>
        </p:nvSpPr>
        <p:spPr bwMode="auto">
          <a:xfrm flipV="1">
            <a:off x="3565475" y="3948460"/>
            <a:ext cx="144462"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3" name="Oval 18"/>
          <p:cNvSpPr>
            <a:spLocks noChangeArrowheads="1"/>
          </p:cNvSpPr>
          <p:nvPr/>
        </p:nvSpPr>
        <p:spPr bwMode="auto">
          <a:xfrm>
            <a:off x="1331862" y="1429098"/>
            <a:ext cx="1368425" cy="1439862"/>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5854" name="Rectangle 19"/>
          <p:cNvSpPr>
            <a:spLocks noChangeArrowheads="1"/>
          </p:cNvSpPr>
          <p:nvPr/>
        </p:nvSpPr>
        <p:spPr bwMode="auto">
          <a:xfrm>
            <a:off x="468262" y="1284635"/>
            <a:ext cx="3168650" cy="1871663"/>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5855" name="Line 20"/>
          <p:cNvSpPr>
            <a:spLocks noChangeShapeType="1"/>
          </p:cNvSpPr>
          <p:nvPr/>
        </p:nvSpPr>
        <p:spPr bwMode="auto">
          <a:xfrm flipH="1" flipV="1">
            <a:off x="2339925" y="2724498"/>
            <a:ext cx="1081087" cy="13684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6" name="Line 21"/>
          <p:cNvSpPr>
            <a:spLocks noChangeShapeType="1"/>
          </p:cNvSpPr>
          <p:nvPr/>
        </p:nvSpPr>
        <p:spPr bwMode="auto">
          <a:xfrm flipH="1" flipV="1">
            <a:off x="3276550" y="3084860"/>
            <a:ext cx="431800" cy="7207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7" name="Text Box 22"/>
          <p:cNvSpPr txBox="1">
            <a:spLocks noChangeArrowheads="1"/>
          </p:cNvSpPr>
          <p:nvPr/>
        </p:nvSpPr>
        <p:spPr bwMode="auto">
          <a:xfrm>
            <a:off x="1403300" y="3948460"/>
            <a:ext cx="215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spcBef>
                <a:spcPct val="50000"/>
              </a:spcBef>
            </a:pPr>
            <a:r>
              <a:rPr lang="de-DE" altLang="en-US" sz="1400">
                <a:solidFill>
                  <a:srgbClr val="003366"/>
                </a:solidFill>
                <a:latin typeface="Helvetica" charset="0"/>
              </a:rPr>
              <a:t>N1:Person, Pole vaulter </a:t>
            </a:r>
          </a:p>
        </p:txBody>
      </p:sp>
      <p:sp>
        <p:nvSpPr>
          <p:cNvPr id="35858" name="Text Box 23"/>
          <p:cNvSpPr txBox="1">
            <a:spLocks noChangeArrowheads="1"/>
          </p:cNvSpPr>
          <p:nvPr/>
        </p:nvSpPr>
        <p:spPr bwMode="auto">
          <a:xfrm>
            <a:off x="2197050" y="3661123"/>
            <a:ext cx="172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spcBef>
                <a:spcPct val="50000"/>
              </a:spcBef>
            </a:pPr>
            <a:r>
              <a:rPr lang="de-DE" altLang="en-US" sz="1400" dirty="0">
                <a:solidFill>
                  <a:srgbClr val="003366"/>
                </a:solidFill>
                <a:latin typeface="Helvetica" charset="0"/>
              </a:rPr>
              <a:t>N2:Pole </a:t>
            </a:r>
            <a:r>
              <a:rPr lang="de-DE" altLang="en-US" sz="1400" dirty="0" err="1">
                <a:solidFill>
                  <a:srgbClr val="003366"/>
                </a:solidFill>
                <a:latin typeface="Helvetica" charset="0"/>
              </a:rPr>
              <a:t>vault</a:t>
            </a:r>
            <a:r>
              <a:rPr lang="de-DE" altLang="en-US" sz="1400" dirty="0">
                <a:solidFill>
                  <a:srgbClr val="003366"/>
                </a:solidFill>
                <a:latin typeface="Helvetica" charset="0"/>
              </a:rPr>
              <a:t> </a:t>
            </a:r>
            <a:r>
              <a:rPr lang="de-DE" altLang="en-US" sz="1400" dirty="0" err="1">
                <a:solidFill>
                  <a:srgbClr val="003366"/>
                </a:solidFill>
                <a:latin typeface="Helvetica" charset="0"/>
              </a:rPr>
              <a:t>trial</a:t>
            </a:r>
            <a:endParaRPr lang="de-DE" altLang="en-US" sz="1400" dirty="0">
              <a:solidFill>
                <a:srgbClr val="003366"/>
              </a:solidFill>
              <a:latin typeface="Helvetica" charset="0"/>
            </a:endParaRPr>
          </a:p>
        </p:txBody>
      </p:sp>
      <p:sp>
        <p:nvSpPr>
          <p:cNvPr id="35859" name="Text Box 24"/>
          <p:cNvSpPr txBox="1">
            <a:spLocks noChangeArrowheads="1"/>
          </p:cNvSpPr>
          <p:nvPr/>
        </p:nvSpPr>
        <p:spPr bwMode="auto">
          <a:xfrm>
            <a:off x="4283025" y="4889848"/>
            <a:ext cx="10810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spcBef>
                <a:spcPct val="50000"/>
              </a:spcBef>
            </a:pPr>
            <a:r>
              <a:rPr lang="de-DE" altLang="en-US" sz="1800">
                <a:solidFill>
                  <a:srgbClr val="003366"/>
                </a:solidFill>
                <a:latin typeface="Helvetica" charset="0"/>
              </a:rPr>
              <a:t>Objects</a:t>
            </a:r>
          </a:p>
        </p:txBody>
      </p:sp>
      <p:sp>
        <p:nvSpPr>
          <p:cNvPr id="35860" name="Text Box 25"/>
          <p:cNvSpPr txBox="1">
            <a:spLocks noChangeArrowheads="1"/>
          </p:cNvSpPr>
          <p:nvPr/>
        </p:nvSpPr>
        <p:spPr bwMode="auto">
          <a:xfrm>
            <a:off x="4140150" y="3516660"/>
            <a:ext cx="13684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lgn="ctr">
              <a:spcBef>
                <a:spcPct val="50000"/>
              </a:spcBef>
            </a:pPr>
            <a:r>
              <a:rPr lang="de-DE" altLang="en-US" sz="1800">
                <a:solidFill>
                  <a:srgbClr val="003366"/>
                </a:solidFill>
                <a:latin typeface="Helvetica" charset="0"/>
              </a:rPr>
              <a:t>Abstract</a:t>
            </a:r>
          </a:p>
          <a:p>
            <a:pPr algn="ctr">
              <a:spcBef>
                <a:spcPct val="50000"/>
              </a:spcBef>
            </a:pPr>
            <a:r>
              <a:rPr lang="de-DE" altLang="en-US" sz="1800">
                <a:solidFill>
                  <a:srgbClr val="003366"/>
                </a:solidFill>
                <a:latin typeface="Helvetica" charset="0"/>
              </a:rPr>
              <a:t>concepts</a:t>
            </a:r>
          </a:p>
        </p:txBody>
      </p:sp>
      <p:sp>
        <p:nvSpPr>
          <p:cNvPr id="35861" name="Oval 29"/>
          <p:cNvSpPr>
            <a:spLocks noChangeArrowheads="1"/>
          </p:cNvSpPr>
          <p:nvPr/>
        </p:nvSpPr>
        <p:spPr bwMode="auto">
          <a:xfrm>
            <a:off x="2773312" y="5097810"/>
            <a:ext cx="142875" cy="144463"/>
          </a:xfrm>
          <a:prstGeom prst="ellipse">
            <a:avLst/>
          </a:prstGeom>
          <a:solidFill>
            <a:schemeClr val="folHlink"/>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5862" name="Oval 30"/>
          <p:cNvSpPr>
            <a:spLocks noChangeArrowheads="1"/>
          </p:cNvSpPr>
          <p:nvPr/>
        </p:nvSpPr>
        <p:spPr bwMode="auto">
          <a:xfrm>
            <a:off x="3276550" y="5097810"/>
            <a:ext cx="142875" cy="144463"/>
          </a:xfrm>
          <a:prstGeom prst="ellipse">
            <a:avLst/>
          </a:prstGeom>
          <a:solidFill>
            <a:schemeClr val="folHlink"/>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5863" name="Oval 31"/>
          <p:cNvSpPr>
            <a:spLocks noChangeArrowheads="1"/>
          </p:cNvSpPr>
          <p:nvPr/>
        </p:nvSpPr>
        <p:spPr bwMode="auto">
          <a:xfrm>
            <a:off x="3779787" y="5097810"/>
            <a:ext cx="142875" cy="144463"/>
          </a:xfrm>
          <a:prstGeom prst="ellipse">
            <a:avLst/>
          </a:prstGeom>
          <a:solidFill>
            <a:schemeClr val="folHlink"/>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5864" name="Text Box 32"/>
          <p:cNvSpPr txBox="1">
            <a:spLocks noChangeArrowheads="1"/>
          </p:cNvSpPr>
          <p:nvPr/>
        </p:nvSpPr>
        <p:spPr bwMode="auto">
          <a:xfrm rot="-5400000">
            <a:off x="2204987" y="4877148"/>
            <a:ext cx="86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spcBef>
                <a:spcPct val="50000"/>
              </a:spcBef>
            </a:pPr>
            <a:r>
              <a:rPr lang="de-DE" altLang="en-US" sz="1400">
                <a:solidFill>
                  <a:srgbClr val="003366"/>
                </a:solidFill>
                <a:latin typeface="Helvetica" charset="0"/>
              </a:rPr>
              <a:t>F1:Face</a:t>
            </a:r>
          </a:p>
        </p:txBody>
      </p:sp>
      <p:sp>
        <p:nvSpPr>
          <p:cNvPr id="35865" name="Text Box 33"/>
          <p:cNvSpPr txBox="1">
            <a:spLocks noChangeArrowheads="1"/>
          </p:cNvSpPr>
          <p:nvPr/>
        </p:nvSpPr>
        <p:spPr bwMode="auto">
          <a:xfrm rot="-5400000">
            <a:off x="2691556" y="4804917"/>
            <a:ext cx="8651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spcBef>
                <a:spcPct val="50000"/>
              </a:spcBef>
            </a:pPr>
            <a:r>
              <a:rPr lang="de-DE" altLang="en-US" sz="1400">
                <a:solidFill>
                  <a:srgbClr val="003366"/>
                </a:solidFill>
                <a:latin typeface="Helvetica" charset="0"/>
              </a:rPr>
              <a:t>B1:Body</a:t>
            </a:r>
          </a:p>
        </p:txBody>
      </p:sp>
      <p:sp>
        <p:nvSpPr>
          <p:cNvPr id="35866" name="Text Box 34"/>
          <p:cNvSpPr txBox="1">
            <a:spLocks noChangeArrowheads="1"/>
          </p:cNvSpPr>
          <p:nvPr/>
        </p:nvSpPr>
        <p:spPr bwMode="auto">
          <a:xfrm rot="-5400000">
            <a:off x="3197175" y="4804123"/>
            <a:ext cx="86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spcBef>
                <a:spcPct val="50000"/>
              </a:spcBef>
            </a:pPr>
            <a:r>
              <a:rPr lang="de-DE" altLang="en-US" sz="1400">
                <a:solidFill>
                  <a:srgbClr val="003366"/>
                </a:solidFill>
                <a:latin typeface="Helvetica" charset="0"/>
              </a:rPr>
              <a:t>P1:Pole</a:t>
            </a:r>
          </a:p>
        </p:txBody>
      </p:sp>
      <p:sp>
        <p:nvSpPr>
          <p:cNvPr id="35867" name="Freeform 35"/>
          <p:cNvSpPr>
            <a:spLocks/>
          </p:cNvSpPr>
          <p:nvPr/>
        </p:nvSpPr>
        <p:spPr bwMode="auto">
          <a:xfrm>
            <a:off x="2895550" y="5232748"/>
            <a:ext cx="400050" cy="88900"/>
          </a:xfrm>
          <a:custGeom>
            <a:avLst/>
            <a:gdLst>
              <a:gd name="T0" fmla="*/ 0 w 252"/>
              <a:gd name="T1" fmla="*/ 0 h 56"/>
              <a:gd name="T2" fmla="*/ 2147483647 w 252"/>
              <a:gd name="T3" fmla="*/ 2147483647 h 56"/>
              <a:gd name="T4" fmla="*/ 2147483647 w 252"/>
              <a:gd name="T5" fmla="*/ 2147483647 h 56"/>
              <a:gd name="T6" fmla="*/ 2147483647 w 252"/>
              <a:gd name="T7" fmla="*/ 2147483647 h 56"/>
              <a:gd name="T8" fmla="*/ 2147483647 w 252"/>
              <a:gd name="T9" fmla="*/ 0 h 56"/>
              <a:gd name="T10" fmla="*/ 0 60000 65536"/>
              <a:gd name="T11" fmla="*/ 0 60000 65536"/>
              <a:gd name="T12" fmla="*/ 0 60000 65536"/>
              <a:gd name="T13" fmla="*/ 0 60000 65536"/>
              <a:gd name="T14" fmla="*/ 0 60000 65536"/>
              <a:gd name="T15" fmla="*/ 0 w 252"/>
              <a:gd name="T16" fmla="*/ 0 h 56"/>
              <a:gd name="T17" fmla="*/ 252 w 252"/>
              <a:gd name="T18" fmla="*/ 56 h 56"/>
            </a:gdLst>
            <a:ahLst/>
            <a:cxnLst>
              <a:cxn ang="T10">
                <a:pos x="T0" y="T1"/>
              </a:cxn>
              <a:cxn ang="T11">
                <a:pos x="T2" y="T3"/>
              </a:cxn>
              <a:cxn ang="T12">
                <a:pos x="T4" y="T5"/>
              </a:cxn>
              <a:cxn ang="T13">
                <a:pos x="T6" y="T7"/>
              </a:cxn>
              <a:cxn ang="T14">
                <a:pos x="T8" y="T9"/>
              </a:cxn>
            </a:cxnLst>
            <a:rect l="T15" t="T16" r="T17" b="T18"/>
            <a:pathLst>
              <a:path w="252" h="56">
                <a:moveTo>
                  <a:pt x="0" y="0"/>
                </a:moveTo>
                <a:lnTo>
                  <a:pt x="68" y="56"/>
                </a:lnTo>
                <a:lnTo>
                  <a:pt x="128" y="56"/>
                </a:lnTo>
                <a:lnTo>
                  <a:pt x="204" y="52"/>
                </a:lnTo>
                <a:lnTo>
                  <a:pt x="252" y="0"/>
                </a:lnTo>
              </a:path>
            </a:pathLst>
          </a:custGeom>
          <a:noFill/>
          <a:ln w="38100">
            <a:solidFill>
              <a:srgbClr val="00CC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5868" name="Freeform 36"/>
          <p:cNvSpPr>
            <a:spLocks/>
          </p:cNvSpPr>
          <p:nvPr/>
        </p:nvSpPr>
        <p:spPr bwMode="auto">
          <a:xfrm>
            <a:off x="3421012" y="5245448"/>
            <a:ext cx="400050" cy="88900"/>
          </a:xfrm>
          <a:custGeom>
            <a:avLst/>
            <a:gdLst>
              <a:gd name="T0" fmla="*/ 0 w 252"/>
              <a:gd name="T1" fmla="*/ 0 h 56"/>
              <a:gd name="T2" fmla="*/ 2147483647 w 252"/>
              <a:gd name="T3" fmla="*/ 2147483647 h 56"/>
              <a:gd name="T4" fmla="*/ 2147483647 w 252"/>
              <a:gd name="T5" fmla="*/ 2147483647 h 56"/>
              <a:gd name="T6" fmla="*/ 2147483647 w 252"/>
              <a:gd name="T7" fmla="*/ 2147483647 h 56"/>
              <a:gd name="T8" fmla="*/ 2147483647 w 252"/>
              <a:gd name="T9" fmla="*/ 0 h 56"/>
              <a:gd name="T10" fmla="*/ 0 60000 65536"/>
              <a:gd name="T11" fmla="*/ 0 60000 65536"/>
              <a:gd name="T12" fmla="*/ 0 60000 65536"/>
              <a:gd name="T13" fmla="*/ 0 60000 65536"/>
              <a:gd name="T14" fmla="*/ 0 60000 65536"/>
              <a:gd name="T15" fmla="*/ 0 w 252"/>
              <a:gd name="T16" fmla="*/ 0 h 56"/>
              <a:gd name="T17" fmla="*/ 252 w 252"/>
              <a:gd name="T18" fmla="*/ 56 h 56"/>
            </a:gdLst>
            <a:ahLst/>
            <a:cxnLst>
              <a:cxn ang="T10">
                <a:pos x="T0" y="T1"/>
              </a:cxn>
              <a:cxn ang="T11">
                <a:pos x="T2" y="T3"/>
              </a:cxn>
              <a:cxn ang="T12">
                <a:pos x="T4" y="T5"/>
              </a:cxn>
              <a:cxn ang="T13">
                <a:pos x="T6" y="T7"/>
              </a:cxn>
              <a:cxn ang="T14">
                <a:pos x="T8" y="T9"/>
              </a:cxn>
            </a:cxnLst>
            <a:rect l="T15" t="T16" r="T17" b="T18"/>
            <a:pathLst>
              <a:path w="252" h="56">
                <a:moveTo>
                  <a:pt x="0" y="0"/>
                </a:moveTo>
                <a:lnTo>
                  <a:pt x="68" y="56"/>
                </a:lnTo>
                <a:lnTo>
                  <a:pt x="128" y="56"/>
                </a:lnTo>
                <a:lnTo>
                  <a:pt x="204" y="52"/>
                </a:lnTo>
                <a:lnTo>
                  <a:pt x="252" y="0"/>
                </a:lnTo>
              </a:path>
            </a:pathLst>
          </a:custGeom>
          <a:noFill/>
          <a:ln w="38100">
            <a:solidFill>
              <a:srgbClr val="00CC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2" name="Cloud Callout 1">
            <a:extLst>
              <a:ext uri="{FF2B5EF4-FFF2-40B4-BE49-F238E27FC236}">
                <a16:creationId xmlns:a16="http://schemas.microsoft.com/office/drawing/2014/main" id="{2545DDB3-7AF6-E149-9254-4EBB9E950073}"/>
              </a:ext>
            </a:extLst>
          </p:cNvPr>
          <p:cNvSpPr/>
          <p:nvPr/>
        </p:nvSpPr>
        <p:spPr>
          <a:xfrm>
            <a:off x="3922662" y="1727788"/>
            <a:ext cx="3779888" cy="1600572"/>
          </a:xfrm>
          <a:prstGeom prst="cloudCallout">
            <a:avLst>
              <a:gd name="adj1" fmla="val -46468"/>
              <a:gd name="adj2" fmla="val 7017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solidFill>
                  <a:schemeClr val="tx1"/>
                </a:solidFill>
              </a:rPr>
              <a:t>We need to introduce new constants</a:t>
            </a:r>
          </a:p>
          <a:p>
            <a:pPr algn="ctr"/>
            <a:r>
              <a:rPr lang="en-DE" dirty="0">
                <a:solidFill>
                  <a:schemeClr val="tx1"/>
                </a:solidFill>
              </a:rPr>
              <a:t>(not done by MLN engines)</a:t>
            </a:r>
          </a:p>
        </p:txBody>
      </p:sp>
      <p:sp>
        <p:nvSpPr>
          <p:cNvPr id="33" name="Cloud Callout 32">
            <a:extLst>
              <a:ext uri="{FF2B5EF4-FFF2-40B4-BE49-F238E27FC236}">
                <a16:creationId xmlns:a16="http://schemas.microsoft.com/office/drawing/2014/main" id="{70D040FF-E8EF-C04E-A462-2639D893D4C3}"/>
              </a:ext>
            </a:extLst>
          </p:cNvPr>
          <p:cNvSpPr/>
          <p:nvPr/>
        </p:nvSpPr>
        <p:spPr>
          <a:xfrm>
            <a:off x="5724475" y="4237385"/>
            <a:ext cx="3779888" cy="961436"/>
          </a:xfrm>
          <a:prstGeom prst="cloudCallout">
            <a:avLst>
              <a:gd name="adj1" fmla="val -101710"/>
              <a:gd name="adj2" fmla="val -5115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a:t>
            </a:r>
            <a:r>
              <a:rPr lang="en-DE" dirty="0">
                <a:solidFill>
                  <a:schemeClr val="tx1"/>
                </a:solidFill>
              </a:rPr>
              <a:t>ombine abduction with deduction</a:t>
            </a:r>
          </a:p>
        </p:txBody>
      </p:sp>
    </p:spTree>
    <p:extLst>
      <p:ext uri="{BB962C8B-B14F-4D97-AF65-F5344CB8AC3E}">
        <p14:creationId xmlns:p14="http://schemas.microsoft.com/office/powerpoint/2010/main" val="22099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dissolv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6530" name="Rectangle 2">
            <a:extLst>
              <a:ext uri="{FF2B5EF4-FFF2-40B4-BE49-F238E27FC236}">
                <a16:creationId xmlns:a16="http://schemas.microsoft.com/office/drawing/2014/main" id="{FD0F2A31-0648-E94D-B964-F001E1B1FB6D}"/>
              </a:ext>
            </a:extLst>
          </p:cNvPr>
          <p:cNvSpPr>
            <a:spLocks noGrp="1" noChangeArrowheads="1"/>
          </p:cNvSpPr>
          <p:nvPr>
            <p:ph type="title"/>
          </p:nvPr>
        </p:nvSpPr>
        <p:spPr/>
        <p:txBody>
          <a:bodyPr/>
          <a:lstStyle/>
          <a:p>
            <a:r>
              <a:rPr lang="en-US" altLang="en-DE" sz="2800" dirty="0"/>
              <a:t>SCD Generation by Deduction with MLNs</a:t>
            </a:r>
          </a:p>
        </p:txBody>
      </p:sp>
      <p:sp>
        <p:nvSpPr>
          <p:cNvPr id="1686531" name="Rectangle 3">
            <a:extLst>
              <a:ext uri="{FF2B5EF4-FFF2-40B4-BE49-F238E27FC236}">
                <a16:creationId xmlns:a16="http://schemas.microsoft.com/office/drawing/2014/main" id="{8BF1166F-7B41-A046-AC9B-22912D148312}"/>
              </a:ext>
            </a:extLst>
          </p:cNvPr>
          <p:cNvSpPr>
            <a:spLocks noGrp="1" noChangeArrowheads="1"/>
          </p:cNvSpPr>
          <p:nvPr>
            <p:ph type="body" idx="1"/>
          </p:nvPr>
        </p:nvSpPr>
        <p:spPr>
          <a:xfrm>
            <a:off x="457200" y="1196429"/>
            <a:ext cx="8229600" cy="4968875"/>
          </a:xfrm>
        </p:spPr>
        <p:txBody>
          <a:bodyPr/>
          <a:lstStyle/>
          <a:p>
            <a:pPr>
              <a:lnSpc>
                <a:spcPct val="90000"/>
              </a:lnSpc>
            </a:pPr>
            <a:r>
              <a:rPr lang="en-US" altLang="en-DE" sz="2400" dirty="0"/>
              <a:t>Transformation is a general method for existing </a:t>
            </a:r>
            <a:br>
              <a:rPr lang="en-US" altLang="en-DE" sz="2400" dirty="0"/>
            </a:br>
            <a:r>
              <a:rPr lang="en-US" altLang="en-DE" sz="2400" dirty="0"/>
              <a:t>off-the-shelf deductive inference systems for MLNs </a:t>
            </a:r>
          </a:p>
          <a:p>
            <a:pPr lvl="1">
              <a:lnSpc>
                <a:spcPct val="90000"/>
              </a:lnSpc>
            </a:pPr>
            <a:r>
              <a:rPr lang="en-US" altLang="en-DE" sz="2000" dirty="0"/>
              <a:t>Handles uncertainties using MLN weights </a:t>
            </a:r>
          </a:p>
          <a:p>
            <a:pPr lvl="1">
              <a:lnSpc>
                <a:spcPct val="90000"/>
              </a:lnSpc>
            </a:pPr>
            <a:r>
              <a:rPr lang="en-US" altLang="en-DE" sz="2000" dirty="0"/>
              <a:t>Model can be trained</a:t>
            </a:r>
          </a:p>
          <a:p>
            <a:pPr>
              <a:lnSpc>
                <a:spcPct val="90000"/>
              </a:lnSpc>
            </a:pPr>
            <a:endParaRPr lang="en-US" altLang="en-DE" sz="2400" dirty="0"/>
          </a:p>
          <a:p>
            <a:pPr>
              <a:lnSpc>
                <a:spcPct val="90000"/>
              </a:lnSpc>
            </a:pPr>
            <a:endParaRPr lang="en-US" altLang="en-DE" sz="2400" dirty="0"/>
          </a:p>
          <a:p>
            <a:pPr>
              <a:lnSpc>
                <a:spcPct val="90000"/>
              </a:lnSpc>
            </a:pPr>
            <a:endParaRPr lang="en-US" altLang="en-DE" sz="2400" dirty="0"/>
          </a:p>
          <a:p>
            <a:pPr>
              <a:lnSpc>
                <a:spcPct val="90000"/>
              </a:lnSpc>
            </a:pPr>
            <a:endParaRPr lang="en-US" altLang="en-DE" sz="2400" dirty="0"/>
          </a:p>
          <a:p>
            <a:pPr>
              <a:lnSpc>
                <a:spcPct val="90000"/>
              </a:lnSpc>
            </a:pPr>
            <a:r>
              <a:rPr lang="en-US" altLang="en-DE" sz="2400" dirty="0"/>
              <a:t>Not clear how to control the generation of new objects </a:t>
            </a:r>
            <a:br>
              <a:rPr lang="en-US" altLang="en-DE" sz="2400" dirty="0"/>
            </a:br>
            <a:r>
              <a:rPr lang="en-US" altLang="en-DE" sz="2400" dirty="0"/>
              <a:t>(in particular in the context of recursive rules)</a:t>
            </a:r>
          </a:p>
          <a:p>
            <a:pPr lvl="1">
              <a:lnSpc>
                <a:spcPct val="90000"/>
              </a:lnSpc>
            </a:pPr>
            <a:r>
              <a:rPr lang="en-US" altLang="en-DE" sz="2200" dirty="0"/>
              <a:t>When to reuse old constants, when to create new ones?</a:t>
            </a:r>
          </a:p>
        </p:txBody>
      </p:sp>
      <p:sp>
        <p:nvSpPr>
          <p:cNvPr id="4" name="Rectangle 3">
            <a:extLst>
              <a:ext uri="{FF2B5EF4-FFF2-40B4-BE49-F238E27FC236}">
                <a16:creationId xmlns:a16="http://schemas.microsoft.com/office/drawing/2014/main" id="{45F3A1E6-3FA4-FD45-BA41-39AD0FC25B4D}"/>
              </a:ext>
            </a:extLst>
          </p:cNvPr>
          <p:cNvSpPr/>
          <p:nvPr/>
        </p:nvSpPr>
        <p:spPr>
          <a:xfrm>
            <a:off x="1855937" y="6631940"/>
            <a:ext cx="5454352" cy="261610"/>
          </a:xfrm>
          <a:prstGeom prst="rect">
            <a:avLst/>
          </a:prstGeom>
        </p:spPr>
        <p:txBody>
          <a:bodyPr wrap="square">
            <a:spAutoFit/>
          </a:bodyPr>
          <a:lstStyle/>
          <a:p>
            <a:r>
              <a:rPr lang="en-DE" sz="1100" dirty="0">
                <a:solidFill>
                  <a:schemeClr val="bg1"/>
                </a:solidFill>
              </a:rPr>
              <a:t>Probabilistic Abduction using Markov Logic Networks, Rohit J. Kate, Raymond J. Mooney</a:t>
            </a:r>
          </a:p>
        </p:txBody>
      </p:sp>
      <p:sp>
        <p:nvSpPr>
          <p:cNvPr id="5" name="Rectangle 4">
            <a:extLst>
              <a:ext uri="{FF2B5EF4-FFF2-40B4-BE49-F238E27FC236}">
                <a16:creationId xmlns:a16="http://schemas.microsoft.com/office/drawing/2014/main" id="{28F03864-1A78-3741-B4E7-932702917372}"/>
              </a:ext>
            </a:extLst>
          </p:cNvPr>
          <p:cNvSpPr/>
          <p:nvPr/>
        </p:nvSpPr>
        <p:spPr>
          <a:xfrm>
            <a:off x="971600" y="3091607"/>
            <a:ext cx="4651151" cy="769441"/>
          </a:xfrm>
          <a:prstGeom prst="rect">
            <a:avLst/>
          </a:prstGeom>
        </p:spPr>
        <p:txBody>
          <a:bodyPr wrap="square">
            <a:spAutoFit/>
          </a:bodyPr>
          <a:lstStyle/>
          <a:p>
            <a:r>
              <a:rPr lang="en-DE" sz="1100" dirty="0">
                <a:solidFill>
                  <a:srgbClr val="0B05FF"/>
                </a:solidFill>
              </a:rPr>
              <a:t>James Blythe, Jerry R. Hobbs, Pedro Domingos, Rohit J. Kate, and Raymond J. Mooney. 2011. Implementing weighted abduction in Markov logic. In Proceedings of the Ninth International Conference on Computational Semantics (IWCS '11). </a:t>
            </a:r>
            <a:r>
              <a:rPr lang="en-DE" sz="1100" b="1" dirty="0">
                <a:solidFill>
                  <a:srgbClr val="FF0000"/>
                </a:solidFill>
              </a:rPr>
              <a:t>2011</a:t>
            </a:r>
            <a:r>
              <a:rPr lang="en-DE" sz="1100" dirty="0">
                <a:solidFill>
                  <a:srgbClr val="0B05FF"/>
                </a:solidFill>
              </a:rPr>
              <a:t>.</a:t>
            </a:r>
          </a:p>
        </p:txBody>
      </p:sp>
      <p:sp>
        <p:nvSpPr>
          <p:cNvPr id="2" name="Rectangle 1">
            <a:extLst>
              <a:ext uri="{FF2B5EF4-FFF2-40B4-BE49-F238E27FC236}">
                <a16:creationId xmlns:a16="http://schemas.microsoft.com/office/drawing/2014/main" id="{D3F1A652-9F76-4048-912B-AAE839A566BD}"/>
              </a:ext>
            </a:extLst>
          </p:cNvPr>
          <p:cNvSpPr/>
          <p:nvPr/>
        </p:nvSpPr>
        <p:spPr>
          <a:xfrm>
            <a:off x="977329" y="2625229"/>
            <a:ext cx="4829013" cy="430887"/>
          </a:xfrm>
          <a:prstGeom prst="rect">
            <a:avLst/>
          </a:prstGeom>
        </p:spPr>
        <p:txBody>
          <a:bodyPr wrap="square">
            <a:spAutoFit/>
          </a:bodyPr>
          <a:lstStyle/>
          <a:p>
            <a:r>
              <a:rPr lang="en-DE" sz="1100" dirty="0">
                <a:solidFill>
                  <a:srgbClr val="0B05FF"/>
                </a:solidFill>
              </a:rPr>
              <a:t>Kate, R. J., and Mooney, R. J. Probabilistic abduction using Markov logic networks. In IJCAI-09 Workshop on Plan, Activity, and Intent Recognition. </a:t>
            </a:r>
            <a:r>
              <a:rPr lang="en-DE" sz="1100" b="1" dirty="0">
                <a:solidFill>
                  <a:srgbClr val="FF0000"/>
                </a:solidFill>
              </a:rPr>
              <a:t>2009</a:t>
            </a:r>
          </a:p>
        </p:txBody>
      </p:sp>
    </p:spTree>
    <p:extLst>
      <p:ext uri="{BB962C8B-B14F-4D97-AF65-F5344CB8AC3E}">
        <p14:creationId xmlns:p14="http://schemas.microsoft.com/office/powerpoint/2010/main" val="1883608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fld id="{9015AFD6-1922-8245-AE41-0E47D0477950}" type="slidenum">
              <a:rPr lang="en-US" altLang="en-US" sz="1400" i="0">
                <a:solidFill>
                  <a:schemeClr val="tx2"/>
                </a:solidFill>
              </a:rPr>
              <a:pPr/>
              <a:t>34</a:t>
            </a:fld>
            <a:endParaRPr lang="en-US" altLang="en-US" sz="1400" i="0">
              <a:solidFill>
                <a:schemeClr val="tx2"/>
              </a:solidFill>
            </a:endParaRPr>
          </a:p>
        </p:txBody>
      </p:sp>
      <p:sp>
        <p:nvSpPr>
          <p:cNvPr id="36867" name="Rectangle 2"/>
          <p:cNvSpPr>
            <a:spLocks noGrp="1" noChangeArrowheads="1"/>
          </p:cNvSpPr>
          <p:nvPr>
            <p:ph type="title"/>
          </p:nvPr>
        </p:nvSpPr>
        <p:spPr/>
        <p:txBody>
          <a:bodyPr/>
          <a:lstStyle/>
          <a:p>
            <a:pPr eaLnBrk="1" hangingPunct="1"/>
            <a:r>
              <a:rPr lang="en-US" altLang="en-US" dirty="0">
                <a:ea typeface="ＭＳ Ｐゴシック" charset="-128"/>
              </a:rPr>
              <a:t>Text modality</a:t>
            </a:r>
          </a:p>
        </p:txBody>
      </p:sp>
      <p:sp>
        <p:nvSpPr>
          <p:cNvPr id="36868" name="Rectangle 4"/>
          <p:cNvSpPr>
            <a:spLocks noGrp="1" noChangeArrowheads="1"/>
          </p:cNvSpPr>
          <p:nvPr>
            <p:ph type="body" sz="half" idx="1"/>
          </p:nvPr>
        </p:nvSpPr>
        <p:spPr>
          <a:xfrm>
            <a:off x="260920" y="1196752"/>
            <a:ext cx="8812213" cy="5105400"/>
          </a:xfrm>
          <a:noFill/>
        </p:spPr>
        <p:txBody>
          <a:bodyPr/>
          <a:lstStyle/>
          <a:p>
            <a:pPr eaLnBrk="1" hangingPunct="1"/>
            <a:r>
              <a:rPr lang="en-US" altLang="en-US" sz="2000">
                <a:ea typeface="ＭＳ Ｐゴシック" charset="-128"/>
              </a:rPr>
              <a:t>Low-level analysis of text</a:t>
            </a:r>
          </a:p>
          <a:p>
            <a:pPr eaLnBrk="1" hangingPunct="1"/>
            <a:endParaRPr lang="en-US" altLang="en-US" sz="2000">
              <a:ea typeface="ＭＳ Ｐゴシック" charset="-128"/>
            </a:endParaRPr>
          </a:p>
          <a:p>
            <a:pPr lvl="1" eaLnBrk="1" hangingPunct="1">
              <a:buFontTx/>
              <a:buNone/>
            </a:pPr>
            <a:endParaRPr lang="en-US" altLang="en-US" sz="2000">
              <a:ea typeface="ＭＳ Ｐゴシック" charset="-128"/>
            </a:endParaRPr>
          </a:p>
        </p:txBody>
      </p:sp>
      <p:grpSp>
        <p:nvGrpSpPr>
          <p:cNvPr id="36869" name="Group 5"/>
          <p:cNvGrpSpPr>
            <a:grpSpLocks/>
          </p:cNvGrpSpPr>
          <p:nvPr/>
        </p:nvGrpSpPr>
        <p:grpSpPr bwMode="auto">
          <a:xfrm>
            <a:off x="1367408" y="2493863"/>
            <a:ext cx="6769100" cy="3311525"/>
            <a:chOff x="839" y="1617"/>
            <a:chExt cx="4083" cy="1995"/>
          </a:xfrm>
        </p:grpSpPr>
        <p:sp>
          <p:nvSpPr>
            <p:cNvPr id="36891" name="AutoShape 6"/>
            <p:cNvSpPr>
              <a:spLocks noChangeArrowheads="1"/>
            </p:cNvSpPr>
            <p:nvPr/>
          </p:nvSpPr>
          <p:spPr bwMode="auto">
            <a:xfrm rot="10800000">
              <a:off x="839" y="2976"/>
              <a:ext cx="4083" cy="6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613 w 21600"/>
                <a:gd name="T13" fmla="*/ 3600 h 21600"/>
                <a:gd name="T14" fmla="*/ 1798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629" y="21600"/>
                  </a:lnTo>
                  <a:lnTo>
                    <a:pt x="17971" y="21600"/>
                  </a:lnTo>
                  <a:lnTo>
                    <a:pt x="21600" y="0"/>
                  </a:lnTo>
                  <a:close/>
                </a:path>
              </a:pathLst>
            </a:custGeom>
            <a:gradFill rotWithShape="1">
              <a:gsLst>
                <a:gs pos="0">
                  <a:srgbClr val="003366">
                    <a:alpha val="10999"/>
                  </a:srgbClr>
                </a:gs>
                <a:gs pos="100000">
                  <a:srgbClr val="00182F">
                    <a:alpha val="25000"/>
                  </a:srgbClr>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6892" name="AutoShape 7"/>
            <p:cNvSpPr>
              <a:spLocks noChangeArrowheads="1"/>
            </p:cNvSpPr>
            <p:nvPr/>
          </p:nvSpPr>
          <p:spPr bwMode="auto">
            <a:xfrm rot="10800000">
              <a:off x="1565" y="2297"/>
              <a:ext cx="2631" cy="63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9 w 21600"/>
                <a:gd name="T13" fmla="*/ 4497 h 21600"/>
                <a:gd name="T14" fmla="*/ 17101 w 21600"/>
                <a:gd name="T15" fmla="*/ 1710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669933">
                    <a:alpha val="32001"/>
                  </a:srgbClr>
                </a:gs>
                <a:gs pos="100000">
                  <a:srgbClr val="2F4718">
                    <a:alpha val="12000"/>
                  </a:srgbClr>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47112" name="AutoShape 8"/>
            <p:cNvSpPr>
              <a:spLocks noChangeArrowheads="1"/>
            </p:cNvSpPr>
            <p:nvPr/>
          </p:nvSpPr>
          <p:spPr bwMode="auto">
            <a:xfrm>
              <a:off x="2245" y="1617"/>
              <a:ext cx="1275" cy="634"/>
            </a:xfrm>
            <a:prstGeom prst="triangle">
              <a:avLst>
                <a:gd name="adj" fmla="val 50000"/>
              </a:avLst>
            </a:prstGeom>
            <a:gradFill rotWithShape="1">
              <a:gsLst>
                <a:gs pos="0">
                  <a:schemeClr val="accent1">
                    <a:alpha val="25000"/>
                  </a:schemeClr>
                </a:gs>
                <a:gs pos="100000">
                  <a:schemeClr val="accent1">
                    <a:gamma/>
                    <a:tint val="43137"/>
                    <a:invGamma/>
                    <a:alpha val="39999"/>
                  </a:schemeClr>
                </a:gs>
              </a:gsLst>
              <a:lin ang="5400000" scaled="1"/>
            </a:gradFill>
            <a:ln w="12700">
              <a:noFill/>
              <a:miter lim="800000"/>
              <a:headEnd/>
              <a:tailEnd/>
            </a:ln>
            <a:effectLst/>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grpSp>
      <p:sp>
        <p:nvSpPr>
          <p:cNvPr id="36870" name="Oval 9"/>
          <p:cNvSpPr>
            <a:spLocks noChangeArrowheads="1"/>
          </p:cNvSpPr>
          <p:nvPr/>
        </p:nvSpPr>
        <p:spPr bwMode="auto">
          <a:xfrm>
            <a:off x="2739008" y="5373588"/>
            <a:ext cx="142875" cy="144463"/>
          </a:xfrm>
          <a:prstGeom prst="ellipse">
            <a:avLst/>
          </a:prstGeom>
          <a:solidFill>
            <a:schemeClr val="folHlink"/>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6871" name="Oval 10"/>
          <p:cNvSpPr>
            <a:spLocks noChangeArrowheads="1"/>
          </p:cNvSpPr>
          <p:nvPr/>
        </p:nvSpPr>
        <p:spPr bwMode="auto">
          <a:xfrm>
            <a:off x="3242245" y="5373588"/>
            <a:ext cx="142875" cy="144463"/>
          </a:xfrm>
          <a:prstGeom prst="ellipse">
            <a:avLst/>
          </a:prstGeom>
          <a:solidFill>
            <a:schemeClr val="folHlink"/>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6872" name="Oval 11"/>
          <p:cNvSpPr>
            <a:spLocks noChangeArrowheads="1"/>
          </p:cNvSpPr>
          <p:nvPr/>
        </p:nvSpPr>
        <p:spPr bwMode="auto">
          <a:xfrm>
            <a:off x="3745483" y="5373588"/>
            <a:ext cx="142875" cy="144463"/>
          </a:xfrm>
          <a:prstGeom prst="ellipse">
            <a:avLst/>
          </a:prstGeom>
          <a:solidFill>
            <a:schemeClr val="folHlink"/>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6873" name="Oval 12"/>
          <p:cNvSpPr>
            <a:spLocks noChangeArrowheads="1"/>
          </p:cNvSpPr>
          <p:nvPr/>
        </p:nvSpPr>
        <p:spPr bwMode="auto">
          <a:xfrm>
            <a:off x="3388295" y="4365526"/>
            <a:ext cx="142875" cy="144462"/>
          </a:xfrm>
          <a:prstGeom prst="ellipse">
            <a:avLst/>
          </a:prstGeom>
          <a:solidFill>
            <a:srgbClr val="669933"/>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6874" name="Oval 13"/>
          <p:cNvSpPr>
            <a:spLocks noChangeArrowheads="1"/>
          </p:cNvSpPr>
          <p:nvPr/>
        </p:nvSpPr>
        <p:spPr bwMode="auto">
          <a:xfrm>
            <a:off x="3675633" y="4076601"/>
            <a:ext cx="142875" cy="144462"/>
          </a:xfrm>
          <a:prstGeom prst="ellipse">
            <a:avLst/>
          </a:prstGeom>
          <a:solidFill>
            <a:srgbClr val="669933"/>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6875" name="Line 14"/>
          <p:cNvSpPr>
            <a:spLocks noChangeShapeType="1"/>
          </p:cNvSpPr>
          <p:nvPr/>
        </p:nvSpPr>
        <p:spPr bwMode="auto">
          <a:xfrm flipV="1">
            <a:off x="2810445" y="4509988"/>
            <a:ext cx="576263"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6" name="Line 15"/>
          <p:cNvSpPr>
            <a:spLocks noChangeShapeType="1"/>
          </p:cNvSpPr>
          <p:nvPr/>
        </p:nvSpPr>
        <p:spPr bwMode="auto">
          <a:xfrm flipV="1">
            <a:off x="3315270" y="4509988"/>
            <a:ext cx="71438"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7" name="Line 16"/>
          <p:cNvSpPr>
            <a:spLocks noChangeShapeType="1"/>
          </p:cNvSpPr>
          <p:nvPr/>
        </p:nvSpPr>
        <p:spPr bwMode="auto">
          <a:xfrm flipH="1" flipV="1">
            <a:off x="3747070" y="4221063"/>
            <a:ext cx="71438" cy="1152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8" name="Line 17"/>
          <p:cNvSpPr>
            <a:spLocks noChangeShapeType="1"/>
          </p:cNvSpPr>
          <p:nvPr/>
        </p:nvSpPr>
        <p:spPr bwMode="auto">
          <a:xfrm flipV="1">
            <a:off x="3531170" y="4221063"/>
            <a:ext cx="144463"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9" name="Text Box 18"/>
          <p:cNvSpPr txBox="1">
            <a:spLocks noChangeArrowheads="1"/>
          </p:cNvSpPr>
          <p:nvPr/>
        </p:nvSpPr>
        <p:spPr bwMode="auto">
          <a:xfrm>
            <a:off x="4824983" y="1412776"/>
            <a:ext cx="44275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spcBef>
                <a:spcPct val="50000"/>
              </a:spcBef>
            </a:pPr>
            <a:r>
              <a:rPr lang="de-DE" altLang="en-US" sz="2200" u="sng">
                <a:solidFill>
                  <a:srgbClr val="003366"/>
                </a:solidFill>
                <a:latin typeface="Helvetica" charset="0"/>
              </a:rPr>
              <a:t>Yelena Isinbayeva</a:t>
            </a:r>
            <a:r>
              <a:rPr lang="de-DE" altLang="en-US" sz="2200">
                <a:solidFill>
                  <a:srgbClr val="003366"/>
                </a:solidFill>
                <a:latin typeface="Helvetica" charset="0"/>
              </a:rPr>
              <a:t> of </a:t>
            </a:r>
            <a:r>
              <a:rPr lang="de-DE" altLang="en-US" sz="2200" u="sng">
                <a:solidFill>
                  <a:srgbClr val="003366"/>
                </a:solidFill>
                <a:latin typeface="Helvetica" charset="0"/>
              </a:rPr>
              <a:t>Russia</a:t>
            </a:r>
            <a:r>
              <a:rPr lang="de-DE" altLang="en-US" sz="2200">
                <a:solidFill>
                  <a:srgbClr val="003366"/>
                </a:solidFill>
                <a:latin typeface="Helvetica" charset="0"/>
              </a:rPr>
              <a:t> on her way to victory (Getty Images)</a:t>
            </a:r>
          </a:p>
        </p:txBody>
      </p:sp>
      <p:sp>
        <p:nvSpPr>
          <p:cNvPr id="36880" name="Oval 19"/>
          <p:cNvSpPr>
            <a:spLocks noChangeArrowheads="1"/>
          </p:cNvSpPr>
          <p:nvPr/>
        </p:nvSpPr>
        <p:spPr bwMode="auto">
          <a:xfrm>
            <a:off x="6048945" y="5300563"/>
            <a:ext cx="142875" cy="144463"/>
          </a:xfrm>
          <a:prstGeom prst="ellipse">
            <a:avLst/>
          </a:prstGeom>
          <a:solidFill>
            <a:schemeClr val="folHlink"/>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6881" name="Oval 20"/>
          <p:cNvSpPr>
            <a:spLocks noChangeArrowheads="1"/>
          </p:cNvSpPr>
          <p:nvPr/>
        </p:nvSpPr>
        <p:spPr bwMode="auto">
          <a:xfrm>
            <a:off x="6623620" y="5298976"/>
            <a:ext cx="142875" cy="144462"/>
          </a:xfrm>
          <a:prstGeom prst="ellipse">
            <a:avLst/>
          </a:prstGeom>
          <a:solidFill>
            <a:schemeClr val="folHlink"/>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6882" name="Line 21"/>
          <p:cNvSpPr>
            <a:spLocks noChangeShapeType="1"/>
          </p:cNvSpPr>
          <p:nvPr/>
        </p:nvSpPr>
        <p:spPr bwMode="auto">
          <a:xfrm flipH="1" flipV="1">
            <a:off x="6048945" y="1773138"/>
            <a:ext cx="71438" cy="35290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3" name="Line 22"/>
          <p:cNvSpPr>
            <a:spLocks noChangeShapeType="1"/>
          </p:cNvSpPr>
          <p:nvPr/>
        </p:nvSpPr>
        <p:spPr bwMode="auto">
          <a:xfrm flipV="1">
            <a:off x="6696645" y="1701701"/>
            <a:ext cx="1008063" cy="3600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4" name="Text Box 23"/>
          <p:cNvSpPr txBox="1">
            <a:spLocks noChangeArrowheads="1"/>
          </p:cNvSpPr>
          <p:nvPr/>
        </p:nvSpPr>
        <p:spPr bwMode="auto">
          <a:xfrm>
            <a:off x="4247133" y="5162451"/>
            <a:ext cx="10810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lgn="ctr">
              <a:spcBef>
                <a:spcPct val="50000"/>
              </a:spcBef>
            </a:pPr>
            <a:r>
              <a:rPr lang="de-DE" altLang="en-US" sz="1800">
                <a:solidFill>
                  <a:srgbClr val="003366"/>
                </a:solidFill>
                <a:latin typeface="Helvetica" charset="0"/>
              </a:rPr>
              <a:t>Words</a:t>
            </a:r>
          </a:p>
        </p:txBody>
      </p:sp>
      <p:sp>
        <p:nvSpPr>
          <p:cNvPr id="36885" name="Text Box 24"/>
          <p:cNvSpPr txBox="1">
            <a:spLocks noChangeArrowheads="1"/>
          </p:cNvSpPr>
          <p:nvPr/>
        </p:nvSpPr>
        <p:spPr bwMode="auto">
          <a:xfrm rot="-5400000">
            <a:off x="5266655" y="5578425"/>
            <a:ext cx="1143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lgn="ctr">
              <a:spcBef>
                <a:spcPct val="50000"/>
              </a:spcBef>
            </a:pPr>
            <a:r>
              <a:rPr lang="de-DE" altLang="en-US" sz="1400">
                <a:solidFill>
                  <a:srgbClr val="003366"/>
                </a:solidFill>
                <a:latin typeface="Helvetica" charset="0"/>
              </a:rPr>
              <a:t>Pn1:Person Name</a:t>
            </a:r>
          </a:p>
        </p:txBody>
      </p:sp>
      <p:sp>
        <p:nvSpPr>
          <p:cNvPr id="36886" name="Text Box 25"/>
          <p:cNvSpPr txBox="1">
            <a:spLocks noChangeArrowheads="1"/>
          </p:cNvSpPr>
          <p:nvPr/>
        </p:nvSpPr>
        <p:spPr bwMode="auto">
          <a:xfrm rot="-5400000">
            <a:off x="6368380" y="5684788"/>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lgn="ctr">
              <a:spcBef>
                <a:spcPct val="50000"/>
              </a:spcBef>
            </a:pPr>
            <a:r>
              <a:rPr lang="de-DE" altLang="en-US" sz="1400">
                <a:solidFill>
                  <a:srgbClr val="003366"/>
                </a:solidFill>
                <a:latin typeface="Helvetica" charset="0"/>
              </a:rPr>
              <a:t>C1:Country</a:t>
            </a:r>
          </a:p>
        </p:txBody>
      </p:sp>
      <p:pic>
        <p:nvPicPr>
          <p:cNvPr id="36887" name="Picture 26" descr="imageP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370" y="1541363"/>
            <a:ext cx="3240088"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8" name="Freeform 27"/>
          <p:cNvSpPr>
            <a:spLocks/>
          </p:cNvSpPr>
          <p:nvPr/>
        </p:nvSpPr>
        <p:spPr bwMode="auto">
          <a:xfrm>
            <a:off x="2859658" y="5510113"/>
            <a:ext cx="400050" cy="88900"/>
          </a:xfrm>
          <a:custGeom>
            <a:avLst/>
            <a:gdLst>
              <a:gd name="T0" fmla="*/ 0 w 252"/>
              <a:gd name="T1" fmla="*/ 0 h 56"/>
              <a:gd name="T2" fmla="*/ 2147483647 w 252"/>
              <a:gd name="T3" fmla="*/ 2147483647 h 56"/>
              <a:gd name="T4" fmla="*/ 2147483647 w 252"/>
              <a:gd name="T5" fmla="*/ 2147483647 h 56"/>
              <a:gd name="T6" fmla="*/ 2147483647 w 252"/>
              <a:gd name="T7" fmla="*/ 2147483647 h 56"/>
              <a:gd name="T8" fmla="*/ 2147483647 w 252"/>
              <a:gd name="T9" fmla="*/ 0 h 56"/>
              <a:gd name="T10" fmla="*/ 0 60000 65536"/>
              <a:gd name="T11" fmla="*/ 0 60000 65536"/>
              <a:gd name="T12" fmla="*/ 0 60000 65536"/>
              <a:gd name="T13" fmla="*/ 0 60000 65536"/>
              <a:gd name="T14" fmla="*/ 0 60000 65536"/>
              <a:gd name="T15" fmla="*/ 0 w 252"/>
              <a:gd name="T16" fmla="*/ 0 h 56"/>
              <a:gd name="T17" fmla="*/ 252 w 252"/>
              <a:gd name="T18" fmla="*/ 56 h 56"/>
            </a:gdLst>
            <a:ahLst/>
            <a:cxnLst>
              <a:cxn ang="T10">
                <a:pos x="T0" y="T1"/>
              </a:cxn>
              <a:cxn ang="T11">
                <a:pos x="T2" y="T3"/>
              </a:cxn>
              <a:cxn ang="T12">
                <a:pos x="T4" y="T5"/>
              </a:cxn>
              <a:cxn ang="T13">
                <a:pos x="T6" y="T7"/>
              </a:cxn>
              <a:cxn ang="T14">
                <a:pos x="T8" y="T9"/>
              </a:cxn>
            </a:cxnLst>
            <a:rect l="T15" t="T16" r="T17" b="T18"/>
            <a:pathLst>
              <a:path w="252" h="56">
                <a:moveTo>
                  <a:pt x="0" y="0"/>
                </a:moveTo>
                <a:lnTo>
                  <a:pt x="68" y="56"/>
                </a:lnTo>
                <a:lnTo>
                  <a:pt x="128" y="56"/>
                </a:lnTo>
                <a:lnTo>
                  <a:pt x="204" y="52"/>
                </a:lnTo>
                <a:lnTo>
                  <a:pt x="252" y="0"/>
                </a:lnTo>
              </a:path>
            </a:pathLst>
          </a:custGeom>
          <a:noFill/>
          <a:ln w="38100">
            <a:solidFill>
              <a:srgbClr val="00CC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6889" name="Freeform 28"/>
          <p:cNvSpPr>
            <a:spLocks/>
          </p:cNvSpPr>
          <p:nvPr/>
        </p:nvSpPr>
        <p:spPr bwMode="auto">
          <a:xfrm>
            <a:off x="3385120" y="5510113"/>
            <a:ext cx="400050" cy="88900"/>
          </a:xfrm>
          <a:custGeom>
            <a:avLst/>
            <a:gdLst>
              <a:gd name="T0" fmla="*/ 0 w 252"/>
              <a:gd name="T1" fmla="*/ 0 h 56"/>
              <a:gd name="T2" fmla="*/ 2147483647 w 252"/>
              <a:gd name="T3" fmla="*/ 2147483647 h 56"/>
              <a:gd name="T4" fmla="*/ 2147483647 w 252"/>
              <a:gd name="T5" fmla="*/ 2147483647 h 56"/>
              <a:gd name="T6" fmla="*/ 2147483647 w 252"/>
              <a:gd name="T7" fmla="*/ 2147483647 h 56"/>
              <a:gd name="T8" fmla="*/ 2147483647 w 252"/>
              <a:gd name="T9" fmla="*/ 0 h 56"/>
              <a:gd name="T10" fmla="*/ 0 60000 65536"/>
              <a:gd name="T11" fmla="*/ 0 60000 65536"/>
              <a:gd name="T12" fmla="*/ 0 60000 65536"/>
              <a:gd name="T13" fmla="*/ 0 60000 65536"/>
              <a:gd name="T14" fmla="*/ 0 60000 65536"/>
              <a:gd name="T15" fmla="*/ 0 w 252"/>
              <a:gd name="T16" fmla="*/ 0 h 56"/>
              <a:gd name="T17" fmla="*/ 252 w 252"/>
              <a:gd name="T18" fmla="*/ 56 h 56"/>
            </a:gdLst>
            <a:ahLst/>
            <a:cxnLst>
              <a:cxn ang="T10">
                <a:pos x="T0" y="T1"/>
              </a:cxn>
              <a:cxn ang="T11">
                <a:pos x="T2" y="T3"/>
              </a:cxn>
              <a:cxn ang="T12">
                <a:pos x="T4" y="T5"/>
              </a:cxn>
              <a:cxn ang="T13">
                <a:pos x="T6" y="T7"/>
              </a:cxn>
              <a:cxn ang="T14">
                <a:pos x="T8" y="T9"/>
              </a:cxn>
            </a:cxnLst>
            <a:rect l="T15" t="T16" r="T17" b="T18"/>
            <a:pathLst>
              <a:path w="252" h="56">
                <a:moveTo>
                  <a:pt x="0" y="0"/>
                </a:moveTo>
                <a:lnTo>
                  <a:pt x="68" y="56"/>
                </a:lnTo>
                <a:lnTo>
                  <a:pt x="128" y="56"/>
                </a:lnTo>
                <a:lnTo>
                  <a:pt x="204" y="52"/>
                </a:lnTo>
                <a:lnTo>
                  <a:pt x="252" y="0"/>
                </a:lnTo>
              </a:path>
            </a:pathLst>
          </a:custGeom>
          <a:noFill/>
          <a:ln w="38100">
            <a:solidFill>
              <a:srgbClr val="00CC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6890" name="Freeform 29"/>
          <p:cNvSpPr>
            <a:spLocks/>
          </p:cNvSpPr>
          <p:nvPr/>
        </p:nvSpPr>
        <p:spPr bwMode="auto">
          <a:xfrm>
            <a:off x="6168355" y="5389211"/>
            <a:ext cx="431800" cy="144463"/>
          </a:xfrm>
          <a:custGeom>
            <a:avLst/>
            <a:gdLst>
              <a:gd name="T0" fmla="*/ 0 w 252"/>
              <a:gd name="T1" fmla="*/ 0 h 56"/>
              <a:gd name="T2" fmla="*/ 2147483647 w 252"/>
              <a:gd name="T3" fmla="*/ 2147483647 h 56"/>
              <a:gd name="T4" fmla="*/ 2147483647 w 252"/>
              <a:gd name="T5" fmla="*/ 2147483647 h 56"/>
              <a:gd name="T6" fmla="*/ 2147483647 w 252"/>
              <a:gd name="T7" fmla="*/ 2147483647 h 56"/>
              <a:gd name="T8" fmla="*/ 2147483647 w 252"/>
              <a:gd name="T9" fmla="*/ 0 h 56"/>
              <a:gd name="T10" fmla="*/ 0 60000 65536"/>
              <a:gd name="T11" fmla="*/ 0 60000 65536"/>
              <a:gd name="T12" fmla="*/ 0 60000 65536"/>
              <a:gd name="T13" fmla="*/ 0 60000 65536"/>
              <a:gd name="T14" fmla="*/ 0 60000 65536"/>
              <a:gd name="T15" fmla="*/ 0 w 252"/>
              <a:gd name="T16" fmla="*/ 0 h 56"/>
              <a:gd name="T17" fmla="*/ 252 w 252"/>
              <a:gd name="T18" fmla="*/ 56 h 56"/>
            </a:gdLst>
            <a:ahLst/>
            <a:cxnLst>
              <a:cxn ang="T10">
                <a:pos x="T0" y="T1"/>
              </a:cxn>
              <a:cxn ang="T11">
                <a:pos x="T2" y="T3"/>
              </a:cxn>
              <a:cxn ang="T12">
                <a:pos x="T4" y="T5"/>
              </a:cxn>
              <a:cxn ang="T13">
                <a:pos x="T6" y="T7"/>
              </a:cxn>
              <a:cxn ang="T14">
                <a:pos x="T8" y="T9"/>
              </a:cxn>
            </a:cxnLst>
            <a:rect l="T15" t="T16" r="T17" b="T18"/>
            <a:pathLst>
              <a:path w="252" h="56">
                <a:moveTo>
                  <a:pt x="0" y="0"/>
                </a:moveTo>
                <a:lnTo>
                  <a:pt x="68" y="56"/>
                </a:lnTo>
                <a:lnTo>
                  <a:pt x="128" y="56"/>
                </a:lnTo>
                <a:lnTo>
                  <a:pt x="204" y="52"/>
                </a:lnTo>
                <a:lnTo>
                  <a:pt x="252" y="0"/>
                </a:lnTo>
              </a:path>
            </a:pathLst>
          </a:custGeom>
          <a:noFill/>
          <a:ln w="38100">
            <a:solidFill>
              <a:srgbClr val="00CC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Tree>
    <p:extLst>
      <p:ext uri="{BB962C8B-B14F-4D97-AF65-F5344CB8AC3E}">
        <p14:creationId xmlns:p14="http://schemas.microsoft.com/office/powerpoint/2010/main" val="704096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fld id="{D1B6F084-A373-2645-8A21-CBD96FC3C5C2}" type="slidenum">
              <a:rPr lang="en-US" altLang="en-US" sz="1400" i="0">
                <a:solidFill>
                  <a:schemeClr val="tx2"/>
                </a:solidFill>
              </a:rPr>
              <a:pPr/>
              <a:t>35</a:t>
            </a:fld>
            <a:endParaRPr lang="en-US" altLang="en-US" sz="1400" i="0">
              <a:solidFill>
                <a:schemeClr val="tx2"/>
              </a:solidFill>
            </a:endParaRPr>
          </a:p>
        </p:txBody>
      </p:sp>
      <p:sp>
        <p:nvSpPr>
          <p:cNvPr id="37891" name="Rectangle 2"/>
          <p:cNvSpPr>
            <a:spLocks noGrp="1" noChangeArrowheads="1"/>
          </p:cNvSpPr>
          <p:nvPr>
            <p:ph type="title"/>
          </p:nvPr>
        </p:nvSpPr>
        <p:spPr/>
        <p:txBody>
          <a:bodyPr/>
          <a:lstStyle/>
          <a:p>
            <a:pPr eaLnBrk="1" hangingPunct="1"/>
            <a:r>
              <a:rPr lang="en-US" altLang="en-US">
                <a:ea typeface="ＭＳ Ｐゴシック" charset="-128"/>
              </a:rPr>
              <a:t>Text modality (2)</a:t>
            </a:r>
          </a:p>
        </p:txBody>
      </p:sp>
      <p:sp>
        <p:nvSpPr>
          <p:cNvPr id="37892" name="Rectangle 4"/>
          <p:cNvSpPr>
            <a:spLocks noGrp="1" noChangeArrowheads="1"/>
          </p:cNvSpPr>
          <p:nvPr>
            <p:ph type="body" sz="half" idx="1"/>
          </p:nvPr>
        </p:nvSpPr>
        <p:spPr>
          <a:xfrm>
            <a:off x="332928" y="1196752"/>
            <a:ext cx="8812213" cy="5105400"/>
          </a:xfrm>
          <a:noFill/>
        </p:spPr>
        <p:txBody>
          <a:bodyPr/>
          <a:lstStyle/>
          <a:p>
            <a:pPr eaLnBrk="1" hangingPunct="1"/>
            <a:r>
              <a:rPr lang="en-US" altLang="en-US" sz="2000">
                <a:ea typeface="ＭＳ Ｐゴシック" charset="-128"/>
              </a:rPr>
              <a:t>Text interpretation</a:t>
            </a:r>
          </a:p>
          <a:p>
            <a:pPr eaLnBrk="1" hangingPunct="1"/>
            <a:endParaRPr lang="en-US" altLang="en-US" sz="2000">
              <a:ea typeface="ＭＳ Ｐゴシック" charset="-128"/>
            </a:endParaRPr>
          </a:p>
          <a:p>
            <a:pPr lvl="1" eaLnBrk="1" hangingPunct="1">
              <a:buFontTx/>
              <a:buNone/>
            </a:pPr>
            <a:endParaRPr lang="en-US" altLang="en-US" sz="2000">
              <a:ea typeface="ＭＳ Ｐゴシック" charset="-128"/>
            </a:endParaRPr>
          </a:p>
        </p:txBody>
      </p:sp>
      <p:sp>
        <p:nvSpPr>
          <p:cNvPr id="37893" name="AutoShape 5"/>
          <p:cNvSpPr>
            <a:spLocks noChangeArrowheads="1"/>
          </p:cNvSpPr>
          <p:nvPr/>
        </p:nvSpPr>
        <p:spPr bwMode="auto">
          <a:xfrm rot="10800000">
            <a:off x="1439416" y="4765130"/>
            <a:ext cx="6769100" cy="10556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615 w 21600"/>
              <a:gd name="T13" fmla="*/ 3615 h 21600"/>
              <a:gd name="T14" fmla="*/ 17985 w 21600"/>
              <a:gd name="T15" fmla="*/ 17985 h 21600"/>
            </a:gdLst>
            <a:ahLst/>
            <a:cxnLst>
              <a:cxn ang="T8">
                <a:pos x="T0" y="T1"/>
              </a:cxn>
              <a:cxn ang="T9">
                <a:pos x="T2" y="T3"/>
              </a:cxn>
              <a:cxn ang="T10">
                <a:pos x="T4" y="T5"/>
              </a:cxn>
              <a:cxn ang="T11">
                <a:pos x="T6" y="T7"/>
              </a:cxn>
            </a:cxnLst>
            <a:rect l="T12" t="T13" r="T14" b="T15"/>
            <a:pathLst>
              <a:path w="21600" h="21600">
                <a:moveTo>
                  <a:pt x="0" y="0"/>
                </a:moveTo>
                <a:lnTo>
                  <a:pt x="3629" y="21600"/>
                </a:lnTo>
                <a:lnTo>
                  <a:pt x="17971" y="21600"/>
                </a:lnTo>
                <a:lnTo>
                  <a:pt x="21600" y="0"/>
                </a:lnTo>
                <a:close/>
              </a:path>
            </a:pathLst>
          </a:custGeom>
          <a:gradFill rotWithShape="1">
            <a:gsLst>
              <a:gs pos="0">
                <a:srgbClr val="003366">
                  <a:alpha val="10999"/>
                </a:srgbClr>
              </a:gs>
              <a:gs pos="100000">
                <a:srgbClr val="00182F">
                  <a:alpha val="25000"/>
                </a:srgbClr>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7894" name="AutoShape 6"/>
          <p:cNvSpPr>
            <a:spLocks noChangeArrowheads="1"/>
          </p:cNvSpPr>
          <p:nvPr/>
        </p:nvSpPr>
        <p:spPr bwMode="auto">
          <a:xfrm rot="10800000">
            <a:off x="2642741" y="3638005"/>
            <a:ext cx="4362450" cy="10525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669933">
                  <a:alpha val="32001"/>
                </a:srgbClr>
              </a:gs>
              <a:gs pos="100000">
                <a:srgbClr val="2F4718">
                  <a:alpha val="12000"/>
                </a:srgbClr>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49159" name="AutoShape 7"/>
          <p:cNvSpPr>
            <a:spLocks noChangeArrowheads="1"/>
          </p:cNvSpPr>
          <p:nvPr/>
        </p:nvSpPr>
        <p:spPr bwMode="auto">
          <a:xfrm>
            <a:off x="3769866" y="2509292"/>
            <a:ext cx="2106612" cy="1052513"/>
          </a:xfrm>
          <a:prstGeom prst="triangle">
            <a:avLst>
              <a:gd name="adj" fmla="val 50000"/>
            </a:avLst>
          </a:prstGeom>
          <a:gradFill rotWithShape="1">
            <a:gsLst>
              <a:gs pos="0">
                <a:schemeClr val="accent1">
                  <a:alpha val="25000"/>
                </a:schemeClr>
              </a:gs>
              <a:gs pos="100000">
                <a:schemeClr val="accent1">
                  <a:gamma/>
                  <a:tint val="43137"/>
                  <a:invGamma/>
                  <a:alpha val="39999"/>
                </a:schemeClr>
              </a:gs>
            </a:gsLst>
            <a:lin ang="5400000" scaled="1"/>
          </a:gradFill>
          <a:ln w="12700">
            <a:noFill/>
            <a:miter lim="800000"/>
            <a:headEnd/>
            <a:tailEnd/>
          </a:ln>
          <a:effectLst/>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7896" name="Text Box 8"/>
          <p:cNvSpPr txBox="1">
            <a:spLocks noChangeArrowheads="1"/>
          </p:cNvSpPr>
          <p:nvPr/>
        </p:nvSpPr>
        <p:spPr bwMode="auto">
          <a:xfrm>
            <a:off x="4896991" y="1690465"/>
            <a:ext cx="431958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spcBef>
                <a:spcPct val="50000"/>
              </a:spcBef>
            </a:pPr>
            <a:r>
              <a:rPr lang="de-DE" altLang="en-US" sz="2200" u="sng">
                <a:solidFill>
                  <a:srgbClr val="003366"/>
                </a:solidFill>
                <a:latin typeface="Helvetica" charset="0"/>
              </a:rPr>
              <a:t>Yelena Isinbayeva</a:t>
            </a:r>
            <a:r>
              <a:rPr lang="de-DE" altLang="en-US" sz="2200">
                <a:solidFill>
                  <a:srgbClr val="003366"/>
                </a:solidFill>
                <a:latin typeface="Helvetica" charset="0"/>
              </a:rPr>
              <a:t> of </a:t>
            </a:r>
            <a:r>
              <a:rPr lang="de-DE" altLang="en-US" sz="2200" u="sng">
                <a:solidFill>
                  <a:srgbClr val="003366"/>
                </a:solidFill>
                <a:latin typeface="Helvetica" charset="0"/>
              </a:rPr>
              <a:t>Russia</a:t>
            </a:r>
            <a:r>
              <a:rPr lang="de-DE" altLang="en-US" sz="2200">
                <a:solidFill>
                  <a:srgbClr val="003366"/>
                </a:solidFill>
                <a:latin typeface="Helvetica" charset="0"/>
              </a:rPr>
              <a:t> on her way to victory (Getty Images)</a:t>
            </a:r>
          </a:p>
        </p:txBody>
      </p:sp>
      <p:sp>
        <p:nvSpPr>
          <p:cNvPr id="37897" name="Oval 9"/>
          <p:cNvSpPr>
            <a:spLocks noChangeArrowheads="1"/>
          </p:cNvSpPr>
          <p:nvPr/>
        </p:nvSpPr>
        <p:spPr bwMode="auto">
          <a:xfrm>
            <a:off x="4247703" y="1331690"/>
            <a:ext cx="5076825" cy="1943100"/>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7898" name="Oval 10"/>
          <p:cNvSpPr>
            <a:spLocks noChangeArrowheads="1"/>
          </p:cNvSpPr>
          <p:nvPr/>
        </p:nvSpPr>
        <p:spPr bwMode="auto">
          <a:xfrm>
            <a:off x="2807841" y="5389017"/>
            <a:ext cx="142875" cy="144463"/>
          </a:xfrm>
          <a:prstGeom prst="ellipse">
            <a:avLst/>
          </a:prstGeom>
          <a:solidFill>
            <a:schemeClr val="folHlink"/>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7899" name="Oval 11"/>
          <p:cNvSpPr>
            <a:spLocks noChangeArrowheads="1"/>
          </p:cNvSpPr>
          <p:nvPr/>
        </p:nvSpPr>
        <p:spPr bwMode="auto">
          <a:xfrm>
            <a:off x="3311078" y="5389017"/>
            <a:ext cx="142875" cy="144463"/>
          </a:xfrm>
          <a:prstGeom prst="ellipse">
            <a:avLst/>
          </a:prstGeom>
          <a:solidFill>
            <a:schemeClr val="folHlink"/>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7900" name="Oval 12"/>
          <p:cNvSpPr>
            <a:spLocks noChangeArrowheads="1"/>
          </p:cNvSpPr>
          <p:nvPr/>
        </p:nvSpPr>
        <p:spPr bwMode="auto">
          <a:xfrm>
            <a:off x="3814316" y="5389017"/>
            <a:ext cx="142875" cy="144463"/>
          </a:xfrm>
          <a:prstGeom prst="ellipse">
            <a:avLst/>
          </a:prstGeom>
          <a:solidFill>
            <a:schemeClr val="folHlink"/>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7901" name="Oval 13"/>
          <p:cNvSpPr>
            <a:spLocks noChangeArrowheads="1"/>
          </p:cNvSpPr>
          <p:nvPr/>
        </p:nvSpPr>
        <p:spPr bwMode="auto">
          <a:xfrm>
            <a:off x="3457128" y="4380955"/>
            <a:ext cx="142875" cy="144462"/>
          </a:xfrm>
          <a:prstGeom prst="ellipse">
            <a:avLst/>
          </a:prstGeom>
          <a:solidFill>
            <a:srgbClr val="669933"/>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7902" name="Oval 14"/>
          <p:cNvSpPr>
            <a:spLocks noChangeArrowheads="1"/>
          </p:cNvSpPr>
          <p:nvPr/>
        </p:nvSpPr>
        <p:spPr bwMode="auto">
          <a:xfrm>
            <a:off x="3887341" y="3877717"/>
            <a:ext cx="142875" cy="144463"/>
          </a:xfrm>
          <a:prstGeom prst="ellipse">
            <a:avLst/>
          </a:prstGeom>
          <a:solidFill>
            <a:srgbClr val="669933"/>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7903" name="Line 15"/>
          <p:cNvSpPr>
            <a:spLocks noChangeShapeType="1"/>
          </p:cNvSpPr>
          <p:nvPr/>
        </p:nvSpPr>
        <p:spPr bwMode="auto">
          <a:xfrm flipV="1">
            <a:off x="2879278" y="4525417"/>
            <a:ext cx="576263"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4" name="Line 16"/>
          <p:cNvSpPr>
            <a:spLocks noChangeShapeType="1"/>
          </p:cNvSpPr>
          <p:nvPr/>
        </p:nvSpPr>
        <p:spPr bwMode="auto">
          <a:xfrm flipV="1">
            <a:off x="3384103" y="4525417"/>
            <a:ext cx="71438"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5" name="Line 17"/>
          <p:cNvSpPr>
            <a:spLocks noChangeShapeType="1"/>
          </p:cNvSpPr>
          <p:nvPr/>
        </p:nvSpPr>
        <p:spPr bwMode="auto">
          <a:xfrm flipV="1">
            <a:off x="3887341" y="4020592"/>
            <a:ext cx="73025" cy="13684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6" name="Line 18"/>
          <p:cNvSpPr>
            <a:spLocks noChangeShapeType="1"/>
          </p:cNvSpPr>
          <p:nvPr/>
        </p:nvSpPr>
        <p:spPr bwMode="auto">
          <a:xfrm flipV="1">
            <a:off x="3600003" y="4020592"/>
            <a:ext cx="287338"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7" name="Oval 19"/>
          <p:cNvSpPr>
            <a:spLocks noChangeArrowheads="1"/>
          </p:cNvSpPr>
          <p:nvPr/>
        </p:nvSpPr>
        <p:spPr bwMode="auto">
          <a:xfrm>
            <a:off x="6120953" y="5315992"/>
            <a:ext cx="142875" cy="144463"/>
          </a:xfrm>
          <a:prstGeom prst="ellipse">
            <a:avLst/>
          </a:prstGeom>
          <a:solidFill>
            <a:schemeClr val="folHlink"/>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7908" name="Oval 20"/>
          <p:cNvSpPr>
            <a:spLocks noChangeArrowheads="1"/>
          </p:cNvSpPr>
          <p:nvPr/>
        </p:nvSpPr>
        <p:spPr bwMode="auto">
          <a:xfrm>
            <a:off x="6695628" y="5314405"/>
            <a:ext cx="142875" cy="144462"/>
          </a:xfrm>
          <a:prstGeom prst="ellipse">
            <a:avLst/>
          </a:prstGeom>
          <a:solidFill>
            <a:schemeClr val="folHlink"/>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7909" name="Oval 21"/>
          <p:cNvSpPr>
            <a:spLocks noChangeArrowheads="1"/>
          </p:cNvSpPr>
          <p:nvPr/>
        </p:nvSpPr>
        <p:spPr bwMode="auto">
          <a:xfrm>
            <a:off x="6120953" y="4380955"/>
            <a:ext cx="142875" cy="144462"/>
          </a:xfrm>
          <a:prstGeom prst="ellipse">
            <a:avLst/>
          </a:prstGeom>
          <a:solidFill>
            <a:srgbClr val="669933"/>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7910" name="Line 22"/>
          <p:cNvSpPr>
            <a:spLocks noChangeShapeType="1"/>
          </p:cNvSpPr>
          <p:nvPr/>
        </p:nvSpPr>
        <p:spPr bwMode="auto">
          <a:xfrm flipV="1">
            <a:off x="6192391" y="4525417"/>
            <a:ext cx="0" cy="792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1" name="Line 23"/>
          <p:cNvSpPr>
            <a:spLocks noChangeShapeType="1"/>
          </p:cNvSpPr>
          <p:nvPr/>
        </p:nvSpPr>
        <p:spPr bwMode="auto">
          <a:xfrm flipH="1" flipV="1">
            <a:off x="6265416" y="4525417"/>
            <a:ext cx="431800" cy="792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2" name="Text Box 24"/>
          <p:cNvSpPr txBox="1">
            <a:spLocks noChangeArrowheads="1"/>
          </p:cNvSpPr>
          <p:nvPr/>
        </p:nvSpPr>
        <p:spPr bwMode="auto">
          <a:xfrm>
            <a:off x="6265416" y="4236492"/>
            <a:ext cx="12239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spcBef>
                <a:spcPct val="50000"/>
              </a:spcBef>
            </a:pPr>
            <a:r>
              <a:rPr lang="de-DE" altLang="en-US" sz="1400">
                <a:solidFill>
                  <a:srgbClr val="003366"/>
                </a:solidFill>
                <a:latin typeface="Helvetica" charset="0"/>
              </a:rPr>
              <a:t>N3:Person</a:t>
            </a:r>
          </a:p>
        </p:txBody>
      </p:sp>
      <p:sp>
        <p:nvSpPr>
          <p:cNvPr id="37913" name="Text Box 25"/>
          <p:cNvSpPr txBox="1">
            <a:spLocks noChangeArrowheads="1"/>
          </p:cNvSpPr>
          <p:nvPr/>
        </p:nvSpPr>
        <p:spPr bwMode="auto">
          <a:xfrm>
            <a:off x="4176266" y="3804692"/>
            <a:ext cx="13684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lgn="ctr">
              <a:spcBef>
                <a:spcPct val="50000"/>
              </a:spcBef>
            </a:pPr>
            <a:r>
              <a:rPr lang="de-DE" altLang="en-US" sz="1800">
                <a:solidFill>
                  <a:srgbClr val="003366"/>
                </a:solidFill>
                <a:latin typeface="Helvetica" charset="0"/>
              </a:rPr>
              <a:t>Abstract</a:t>
            </a:r>
          </a:p>
          <a:p>
            <a:pPr algn="ctr">
              <a:spcBef>
                <a:spcPct val="50000"/>
              </a:spcBef>
            </a:pPr>
            <a:r>
              <a:rPr lang="de-DE" altLang="en-US" sz="1800">
                <a:solidFill>
                  <a:srgbClr val="003366"/>
                </a:solidFill>
                <a:latin typeface="Helvetica" charset="0"/>
              </a:rPr>
              <a:t>concepts</a:t>
            </a:r>
          </a:p>
        </p:txBody>
      </p:sp>
      <p:pic>
        <p:nvPicPr>
          <p:cNvPr id="37914" name="Picture 28" descr="imageP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378" y="1556792"/>
            <a:ext cx="3240088"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5" name="Text Box 29"/>
          <p:cNvSpPr txBox="1">
            <a:spLocks noChangeArrowheads="1"/>
          </p:cNvSpPr>
          <p:nvPr/>
        </p:nvSpPr>
        <p:spPr bwMode="auto">
          <a:xfrm rot="-5400000">
            <a:off x="5210522" y="5231222"/>
            <a:ext cx="1143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lgn="ctr">
              <a:spcBef>
                <a:spcPct val="50000"/>
              </a:spcBef>
            </a:pPr>
            <a:r>
              <a:rPr lang="de-DE" altLang="en-US" sz="1400" dirty="0">
                <a:solidFill>
                  <a:srgbClr val="003366"/>
                </a:solidFill>
                <a:latin typeface="Helvetica" charset="0"/>
              </a:rPr>
              <a:t>Pn1:Person Name</a:t>
            </a:r>
          </a:p>
        </p:txBody>
      </p:sp>
      <p:sp>
        <p:nvSpPr>
          <p:cNvPr id="37916" name="Text Box 30"/>
          <p:cNvSpPr txBox="1">
            <a:spLocks noChangeArrowheads="1"/>
          </p:cNvSpPr>
          <p:nvPr/>
        </p:nvSpPr>
        <p:spPr bwMode="auto">
          <a:xfrm rot="-5400000">
            <a:off x="6548478" y="537391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lgn="ctr">
              <a:spcBef>
                <a:spcPct val="50000"/>
              </a:spcBef>
            </a:pPr>
            <a:r>
              <a:rPr lang="de-DE" altLang="en-US" sz="1400" dirty="0">
                <a:solidFill>
                  <a:srgbClr val="003366"/>
                </a:solidFill>
                <a:latin typeface="Helvetica" charset="0"/>
              </a:rPr>
              <a:t>C1:Country</a:t>
            </a:r>
          </a:p>
        </p:txBody>
      </p:sp>
      <p:sp>
        <p:nvSpPr>
          <p:cNvPr id="37917" name="Freeform 31"/>
          <p:cNvSpPr>
            <a:spLocks/>
          </p:cNvSpPr>
          <p:nvPr/>
        </p:nvSpPr>
        <p:spPr bwMode="auto">
          <a:xfrm>
            <a:off x="6238428" y="5462042"/>
            <a:ext cx="431800" cy="144463"/>
          </a:xfrm>
          <a:custGeom>
            <a:avLst/>
            <a:gdLst>
              <a:gd name="T0" fmla="*/ 0 w 252"/>
              <a:gd name="T1" fmla="*/ 0 h 56"/>
              <a:gd name="T2" fmla="*/ 2147483647 w 252"/>
              <a:gd name="T3" fmla="*/ 2147483647 h 56"/>
              <a:gd name="T4" fmla="*/ 2147483647 w 252"/>
              <a:gd name="T5" fmla="*/ 2147483647 h 56"/>
              <a:gd name="T6" fmla="*/ 2147483647 w 252"/>
              <a:gd name="T7" fmla="*/ 2147483647 h 56"/>
              <a:gd name="T8" fmla="*/ 2147483647 w 252"/>
              <a:gd name="T9" fmla="*/ 0 h 56"/>
              <a:gd name="T10" fmla="*/ 0 60000 65536"/>
              <a:gd name="T11" fmla="*/ 0 60000 65536"/>
              <a:gd name="T12" fmla="*/ 0 60000 65536"/>
              <a:gd name="T13" fmla="*/ 0 60000 65536"/>
              <a:gd name="T14" fmla="*/ 0 60000 65536"/>
              <a:gd name="T15" fmla="*/ 0 w 252"/>
              <a:gd name="T16" fmla="*/ 0 h 56"/>
              <a:gd name="T17" fmla="*/ 252 w 252"/>
              <a:gd name="T18" fmla="*/ 56 h 56"/>
            </a:gdLst>
            <a:ahLst/>
            <a:cxnLst>
              <a:cxn ang="T10">
                <a:pos x="T0" y="T1"/>
              </a:cxn>
              <a:cxn ang="T11">
                <a:pos x="T2" y="T3"/>
              </a:cxn>
              <a:cxn ang="T12">
                <a:pos x="T4" y="T5"/>
              </a:cxn>
              <a:cxn ang="T13">
                <a:pos x="T6" y="T7"/>
              </a:cxn>
              <a:cxn ang="T14">
                <a:pos x="T8" y="T9"/>
              </a:cxn>
            </a:cxnLst>
            <a:rect l="T15" t="T16" r="T17" b="T18"/>
            <a:pathLst>
              <a:path w="252" h="56">
                <a:moveTo>
                  <a:pt x="0" y="0"/>
                </a:moveTo>
                <a:lnTo>
                  <a:pt x="68" y="56"/>
                </a:lnTo>
                <a:lnTo>
                  <a:pt x="128" y="56"/>
                </a:lnTo>
                <a:lnTo>
                  <a:pt x="204" y="52"/>
                </a:lnTo>
                <a:lnTo>
                  <a:pt x="252" y="0"/>
                </a:lnTo>
              </a:path>
            </a:pathLst>
          </a:custGeom>
          <a:noFill/>
          <a:ln w="38100">
            <a:solidFill>
              <a:srgbClr val="00CC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0" name="Rectangle 29">
            <a:extLst>
              <a:ext uri="{FF2B5EF4-FFF2-40B4-BE49-F238E27FC236}">
                <a16:creationId xmlns:a16="http://schemas.microsoft.com/office/drawing/2014/main" id="{A49078F0-71E1-F648-A562-FEE805A741AC}"/>
              </a:ext>
            </a:extLst>
          </p:cNvPr>
          <p:cNvSpPr/>
          <p:nvPr/>
        </p:nvSpPr>
        <p:spPr>
          <a:xfrm>
            <a:off x="2484784" y="6036157"/>
            <a:ext cx="4572000" cy="600164"/>
          </a:xfrm>
          <a:prstGeom prst="rect">
            <a:avLst/>
          </a:prstGeom>
        </p:spPr>
        <p:txBody>
          <a:bodyPr>
            <a:spAutoFit/>
          </a:bodyPr>
          <a:lstStyle/>
          <a:p>
            <a:r>
              <a:rPr lang="en-DE" sz="1100" dirty="0">
                <a:solidFill>
                  <a:srgbClr val="0B05FF"/>
                </a:solidFill>
              </a:rPr>
              <a:t>Irma Sofia Espinosa Peraldi, Atila Kaya, Sylvia Melzer, and Ralf Möller. 2008. On ontology based abduction for text interpretation. In Proceedings CICLing’08, 194–205. </a:t>
            </a:r>
            <a:r>
              <a:rPr lang="en-DE" sz="1100" b="1" dirty="0">
                <a:solidFill>
                  <a:srgbClr val="FF0000"/>
                </a:solidFill>
              </a:rPr>
              <a:t>2008</a:t>
            </a:r>
            <a:r>
              <a:rPr lang="en-DE" sz="1100" dirty="0">
                <a:solidFill>
                  <a:srgbClr val="0B05FF"/>
                </a:solidFill>
              </a:rPr>
              <a:t>.</a:t>
            </a:r>
          </a:p>
        </p:txBody>
      </p:sp>
    </p:spTree>
    <p:extLst>
      <p:ext uri="{BB962C8B-B14F-4D97-AF65-F5344CB8AC3E}">
        <p14:creationId xmlns:p14="http://schemas.microsoft.com/office/powerpoint/2010/main" val="328989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fld id="{F69B8274-C39C-D846-821B-0DDA92965B94}" type="slidenum">
              <a:rPr lang="en-US" altLang="en-US" sz="1400" i="0">
                <a:solidFill>
                  <a:schemeClr val="tx2"/>
                </a:solidFill>
              </a:rPr>
              <a:pPr/>
              <a:t>36</a:t>
            </a:fld>
            <a:endParaRPr lang="en-US" altLang="en-US" sz="1400" i="0">
              <a:solidFill>
                <a:schemeClr val="tx2"/>
              </a:solidFill>
            </a:endParaRPr>
          </a:p>
        </p:txBody>
      </p:sp>
      <p:sp>
        <p:nvSpPr>
          <p:cNvPr id="38915" name="Rectangle 2"/>
          <p:cNvSpPr>
            <a:spLocks noGrp="1" noChangeArrowheads="1"/>
          </p:cNvSpPr>
          <p:nvPr>
            <p:ph type="title"/>
          </p:nvPr>
        </p:nvSpPr>
        <p:spPr/>
        <p:txBody>
          <a:bodyPr/>
          <a:lstStyle/>
          <a:p>
            <a:pPr eaLnBrk="1" hangingPunct="1"/>
            <a:r>
              <a:rPr lang="en-US" altLang="en-US" dirty="0">
                <a:ea typeface="ＭＳ Ｐゴシック" charset="-128"/>
              </a:rPr>
              <a:t>Fusion</a:t>
            </a:r>
          </a:p>
        </p:txBody>
      </p:sp>
      <p:pic>
        <p:nvPicPr>
          <p:cNvPr id="38916" name="Picture 4" descr="imageP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08" y="1325339"/>
            <a:ext cx="3240087"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5"/>
          <p:cNvSpPr>
            <a:spLocks noGrp="1" noChangeArrowheads="1"/>
          </p:cNvSpPr>
          <p:nvPr>
            <p:ph type="body" sz="half" idx="1"/>
          </p:nvPr>
        </p:nvSpPr>
        <p:spPr>
          <a:xfrm>
            <a:off x="332358" y="1071587"/>
            <a:ext cx="8812212" cy="5105400"/>
          </a:xfrm>
          <a:noFill/>
        </p:spPr>
        <p:txBody>
          <a:bodyPr/>
          <a:lstStyle/>
          <a:p>
            <a:pPr eaLnBrk="1" hangingPunct="1"/>
            <a:endParaRPr lang="en-US" altLang="en-US" sz="2000">
              <a:ea typeface="ＭＳ Ｐゴシック" charset="-128"/>
            </a:endParaRPr>
          </a:p>
          <a:p>
            <a:pPr lvl="1" eaLnBrk="1" hangingPunct="1">
              <a:buFontTx/>
              <a:buNone/>
            </a:pPr>
            <a:endParaRPr lang="en-US" altLang="en-US" sz="2000">
              <a:ea typeface="ＭＳ Ｐゴシック" charset="-128"/>
            </a:endParaRPr>
          </a:p>
        </p:txBody>
      </p:sp>
      <p:grpSp>
        <p:nvGrpSpPr>
          <p:cNvPr id="38918" name="Group 6"/>
          <p:cNvGrpSpPr>
            <a:grpSpLocks/>
          </p:cNvGrpSpPr>
          <p:nvPr/>
        </p:nvGrpSpPr>
        <p:grpSpPr bwMode="auto">
          <a:xfrm>
            <a:off x="1438845" y="2277839"/>
            <a:ext cx="6769100" cy="3311525"/>
            <a:chOff x="839" y="1617"/>
            <a:chExt cx="4083" cy="1995"/>
          </a:xfrm>
        </p:grpSpPr>
        <p:sp>
          <p:nvSpPr>
            <p:cNvPr id="38950" name="AutoShape 7"/>
            <p:cNvSpPr>
              <a:spLocks noChangeArrowheads="1"/>
            </p:cNvSpPr>
            <p:nvPr/>
          </p:nvSpPr>
          <p:spPr bwMode="auto">
            <a:xfrm rot="10800000">
              <a:off x="839" y="2976"/>
              <a:ext cx="4083" cy="6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613 w 21600"/>
                <a:gd name="T13" fmla="*/ 3600 h 21600"/>
                <a:gd name="T14" fmla="*/ 1798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629" y="21600"/>
                  </a:lnTo>
                  <a:lnTo>
                    <a:pt x="17971" y="21600"/>
                  </a:lnTo>
                  <a:lnTo>
                    <a:pt x="21600" y="0"/>
                  </a:lnTo>
                  <a:close/>
                </a:path>
              </a:pathLst>
            </a:custGeom>
            <a:gradFill rotWithShape="1">
              <a:gsLst>
                <a:gs pos="0">
                  <a:srgbClr val="003366">
                    <a:alpha val="10999"/>
                  </a:srgbClr>
                </a:gs>
                <a:gs pos="100000">
                  <a:srgbClr val="00182F">
                    <a:alpha val="25000"/>
                  </a:srgbClr>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8951" name="AutoShape 8"/>
            <p:cNvSpPr>
              <a:spLocks noChangeArrowheads="1"/>
            </p:cNvSpPr>
            <p:nvPr/>
          </p:nvSpPr>
          <p:spPr bwMode="auto">
            <a:xfrm rot="10800000">
              <a:off x="1565" y="2297"/>
              <a:ext cx="2631" cy="63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9 w 21600"/>
                <a:gd name="T13" fmla="*/ 4497 h 21600"/>
                <a:gd name="T14" fmla="*/ 17101 w 21600"/>
                <a:gd name="T15" fmla="*/ 1710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669933">
                    <a:alpha val="32001"/>
                  </a:srgbClr>
                </a:gs>
                <a:gs pos="100000">
                  <a:srgbClr val="2F4718">
                    <a:alpha val="12000"/>
                  </a:srgbClr>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50185" name="AutoShape 9"/>
            <p:cNvSpPr>
              <a:spLocks noChangeArrowheads="1"/>
            </p:cNvSpPr>
            <p:nvPr/>
          </p:nvSpPr>
          <p:spPr bwMode="auto">
            <a:xfrm>
              <a:off x="2245" y="1617"/>
              <a:ext cx="1275" cy="634"/>
            </a:xfrm>
            <a:prstGeom prst="triangle">
              <a:avLst>
                <a:gd name="adj" fmla="val 50000"/>
              </a:avLst>
            </a:prstGeom>
            <a:gradFill rotWithShape="1">
              <a:gsLst>
                <a:gs pos="0">
                  <a:schemeClr val="accent1">
                    <a:alpha val="25000"/>
                  </a:schemeClr>
                </a:gs>
                <a:gs pos="100000">
                  <a:schemeClr val="accent1">
                    <a:gamma/>
                    <a:tint val="43137"/>
                    <a:invGamma/>
                    <a:alpha val="39999"/>
                  </a:schemeClr>
                </a:gs>
              </a:gsLst>
              <a:lin ang="5400000" scaled="1"/>
            </a:gradFill>
            <a:ln w="12700">
              <a:noFill/>
              <a:miter lim="800000"/>
              <a:headEnd/>
              <a:tailEnd/>
            </a:ln>
            <a:effectLst/>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grpSp>
      <p:sp>
        <p:nvSpPr>
          <p:cNvPr id="38919" name="Text Box 10"/>
          <p:cNvSpPr txBox="1">
            <a:spLocks noChangeArrowheads="1"/>
          </p:cNvSpPr>
          <p:nvPr/>
        </p:nvSpPr>
        <p:spPr bwMode="auto">
          <a:xfrm>
            <a:off x="4896420" y="1196752"/>
            <a:ext cx="43561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spcBef>
                <a:spcPct val="50000"/>
              </a:spcBef>
            </a:pPr>
            <a:r>
              <a:rPr lang="de-DE" altLang="en-US" sz="2200" u="sng">
                <a:solidFill>
                  <a:srgbClr val="003366"/>
                </a:solidFill>
                <a:latin typeface="Helvetica" charset="0"/>
              </a:rPr>
              <a:t>Yelena Isinbayeva</a:t>
            </a:r>
            <a:r>
              <a:rPr lang="de-DE" altLang="en-US" sz="2200">
                <a:solidFill>
                  <a:srgbClr val="003366"/>
                </a:solidFill>
                <a:latin typeface="Helvetica" charset="0"/>
              </a:rPr>
              <a:t> of </a:t>
            </a:r>
            <a:r>
              <a:rPr lang="de-DE" altLang="en-US" sz="2200" u="sng">
                <a:solidFill>
                  <a:srgbClr val="003366"/>
                </a:solidFill>
                <a:latin typeface="Helvetica" charset="0"/>
              </a:rPr>
              <a:t>Russia</a:t>
            </a:r>
            <a:r>
              <a:rPr lang="de-DE" altLang="en-US" sz="2200">
                <a:solidFill>
                  <a:srgbClr val="003366"/>
                </a:solidFill>
                <a:latin typeface="Helvetica" charset="0"/>
              </a:rPr>
              <a:t> on her way to victory (Getty Images)</a:t>
            </a:r>
          </a:p>
        </p:txBody>
      </p:sp>
      <p:sp>
        <p:nvSpPr>
          <p:cNvPr id="38920" name="Oval 11"/>
          <p:cNvSpPr>
            <a:spLocks noChangeArrowheads="1"/>
          </p:cNvSpPr>
          <p:nvPr/>
        </p:nvSpPr>
        <p:spPr bwMode="auto">
          <a:xfrm>
            <a:off x="4607495" y="2709639"/>
            <a:ext cx="427038" cy="576263"/>
          </a:xfrm>
          <a:prstGeom prst="ellipse">
            <a:avLst/>
          </a:prstGeom>
          <a:solidFill>
            <a:schemeClr val="accent1"/>
          </a:solidFill>
          <a:ln w="9525">
            <a:solidFill>
              <a:srgbClr val="000000"/>
            </a:solidFill>
            <a:round/>
            <a:headEnd/>
            <a:tailEnd/>
          </a:ln>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spcBef>
                <a:spcPct val="50000"/>
              </a:spcBef>
            </a:pPr>
            <a:r>
              <a:rPr lang="de-DE" altLang="en-US" sz="2200">
                <a:solidFill>
                  <a:srgbClr val="003366"/>
                </a:solidFill>
                <a:latin typeface="Helvetica" charset="0"/>
              </a:rPr>
              <a:t>=</a:t>
            </a:r>
          </a:p>
        </p:txBody>
      </p:sp>
      <p:sp>
        <p:nvSpPr>
          <p:cNvPr id="38921" name="Line 12"/>
          <p:cNvSpPr>
            <a:spLocks noChangeShapeType="1"/>
          </p:cNvSpPr>
          <p:nvPr/>
        </p:nvSpPr>
        <p:spPr bwMode="auto">
          <a:xfrm flipH="1">
            <a:off x="1943670" y="1412652"/>
            <a:ext cx="3095625" cy="10080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22" name="Oval 14"/>
          <p:cNvSpPr>
            <a:spLocks noChangeArrowheads="1"/>
          </p:cNvSpPr>
          <p:nvPr/>
        </p:nvSpPr>
        <p:spPr bwMode="auto">
          <a:xfrm>
            <a:off x="2735833" y="5157564"/>
            <a:ext cx="142875" cy="144463"/>
          </a:xfrm>
          <a:prstGeom prst="ellipse">
            <a:avLst/>
          </a:prstGeom>
          <a:solidFill>
            <a:schemeClr val="folHlink"/>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8923" name="Oval 15"/>
          <p:cNvSpPr>
            <a:spLocks noChangeArrowheads="1"/>
          </p:cNvSpPr>
          <p:nvPr/>
        </p:nvSpPr>
        <p:spPr bwMode="auto">
          <a:xfrm>
            <a:off x="3239070" y="5157564"/>
            <a:ext cx="142875" cy="144463"/>
          </a:xfrm>
          <a:prstGeom prst="ellipse">
            <a:avLst/>
          </a:prstGeom>
          <a:solidFill>
            <a:schemeClr val="folHlink"/>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8924" name="Oval 16"/>
          <p:cNvSpPr>
            <a:spLocks noChangeArrowheads="1"/>
          </p:cNvSpPr>
          <p:nvPr/>
        </p:nvSpPr>
        <p:spPr bwMode="auto">
          <a:xfrm>
            <a:off x="3742308" y="5157564"/>
            <a:ext cx="142875" cy="144463"/>
          </a:xfrm>
          <a:prstGeom prst="ellipse">
            <a:avLst/>
          </a:prstGeom>
          <a:solidFill>
            <a:schemeClr val="folHlink"/>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8925" name="Oval 17"/>
          <p:cNvSpPr>
            <a:spLocks noChangeArrowheads="1"/>
          </p:cNvSpPr>
          <p:nvPr/>
        </p:nvSpPr>
        <p:spPr bwMode="auto">
          <a:xfrm>
            <a:off x="3385120" y="4149502"/>
            <a:ext cx="142875" cy="144462"/>
          </a:xfrm>
          <a:prstGeom prst="ellipse">
            <a:avLst/>
          </a:prstGeom>
          <a:solidFill>
            <a:srgbClr val="669933"/>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8926" name="Oval 18"/>
          <p:cNvSpPr>
            <a:spLocks noChangeArrowheads="1"/>
          </p:cNvSpPr>
          <p:nvPr/>
        </p:nvSpPr>
        <p:spPr bwMode="auto">
          <a:xfrm>
            <a:off x="3815333" y="3646264"/>
            <a:ext cx="142875" cy="144463"/>
          </a:xfrm>
          <a:prstGeom prst="ellipse">
            <a:avLst/>
          </a:prstGeom>
          <a:solidFill>
            <a:srgbClr val="669933"/>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8927" name="Line 19"/>
          <p:cNvSpPr>
            <a:spLocks noChangeShapeType="1"/>
          </p:cNvSpPr>
          <p:nvPr/>
        </p:nvSpPr>
        <p:spPr bwMode="auto">
          <a:xfrm flipV="1">
            <a:off x="2807270" y="4293964"/>
            <a:ext cx="576263"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8" name="Line 20"/>
          <p:cNvSpPr>
            <a:spLocks noChangeShapeType="1"/>
          </p:cNvSpPr>
          <p:nvPr/>
        </p:nvSpPr>
        <p:spPr bwMode="auto">
          <a:xfrm flipV="1">
            <a:off x="3312095" y="4293964"/>
            <a:ext cx="71438"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9" name="Line 21"/>
          <p:cNvSpPr>
            <a:spLocks noChangeShapeType="1"/>
          </p:cNvSpPr>
          <p:nvPr/>
        </p:nvSpPr>
        <p:spPr bwMode="auto">
          <a:xfrm flipV="1">
            <a:off x="3815333" y="3789139"/>
            <a:ext cx="73025" cy="13684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0" name="Line 22"/>
          <p:cNvSpPr>
            <a:spLocks noChangeShapeType="1"/>
          </p:cNvSpPr>
          <p:nvPr/>
        </p:nvSpPr>
        <p:spPr bwMode="auto">
          <a:xfrm flipV="1">
            <a:off x="3527995" y="3789139"/>
            <a:ext cx="287338"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1" name="Oval 23"/>
          <p:cNvSpPr>
            <a:spLocks noChangeArrowheads="1"/>
          </p:cNvSpPr>
          <p:nvPr/>
        </p:nvSpPr>
        <p:spPr bwMode="auto">
          <a:xfrm>
            <a:off x="6120383" y="5084539"/>
            <a:ext cx="142875" cy="144463"/>
          </a:xfrm>
          <a:prstGeom prst="ellipse">
            <a:avLst/>
          </a:prstGeom>
          <a:solidFill>
            <a:schemeClr val="folHlink"/>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8932" name="Oval 24"/>
          <p:cNvSpPr>
            <a:spLocks noChangeArrowheads="1"/>
          </p:cNvSpPr>
          <p:nvPr/>
        </p:nvSpPr>
        <p:spPr bwMode="auto">
          <a:xfrm>
            <a:off x="6695058" y="5082952"/>
            <a:ext cx="142875" cy="144462"/>
          </a:xfrm>
          <a:prstGeom prst="ellipse">
            <a:avLst/>
          </a:prstGeom>
          <a:solidFill>
            <a:schemeClr val="folHlink"/>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8933" name="Oval 25"/>
          <p:cNvSpPr>
            <a:spLocks noChangeArrowheads="1"/>
          </p:cNvSpPr>
          <p:nvPr/>
        </p:nvSpPr>
        <p:spPr bwMode="auto">
          <a:xfrm>
            <a:off x="6120383" y="4149502"/>
            <a:ext cx="142875" cy="144462"/>
          </a:xfrm>
          <a:prstGeom prst="ellipse">
            <a:avLst/>
          </a:prstGeom>
          <a:solidFill>
            <a:srgbClr val="669933"/>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8934" name="Line 26"/>
          <p:cNvSpPr>
            <a:spLocks noChangeShapeType="1"/>
          </p:cNvSpPr>
          <p:nvPr/>
        </p:nvSpPr>
        <p:spPr bwMode="auto">
          <a:xfrm flipV="1">
            <a:off x="6191820" y="4293964"/>
            <a:ext cx="0" cy="792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5" name="Line 27"/>
          <p:cNvSpPr>
            <a:spLocks noChangeShapeType="1"/>
          </p:cNvSpPr>
          <p:nvPr/>
        </p:nvSpPr>
        <p:spPr bwMode="auto">
          <a:xfrm flipH="1" flipV="1">
            <a:off x="6264845" y="4293964"/>
            <a:ext cx="431800" cy="792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6" name="Text Box 28"/>
          <p:cNvSpPr txBox="1">
            <a:spLocks noChangeArrowheads="1"/>
          </p:cNvSpPr>
          <p:nvPr/>
        </p:nvSpPr>
        <p:spPr bwMode="auto">
          <a:xfrm>
            <a:off x="6264845" y="4005039"/>
            <a:ext cx="20875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spcBef>
                <a:spcPct val="50000"/>
              </a:spcBef>
            </a:pPr>
            <a:r>
              <a:rPr lang="de-DE" altLang="en-US" sz="1400">
                <a:solidFill>
                  <a:srgbClr val="003366"/>
                </a:solidFill>
                <a:latin typeface="Helvetica" charset="0"/>
              </a:rPr>
              <a:t>N3:Person, Pole vaulter</a:t>
            </a:r>
          </a:p>
        </p:txBody>
      </p:sp>
      <p:sp>
        <p:nvSpPr>
          <p:cNvPr id="38937" name="Line 31"/>
          <p:cNvSpPr>
            <a:spLocks noChangeShapeType="1"/>
          </p:cNvSpPr>
          <p:nvPr/>
        </p:nvSpPr>
        <p:spPr bwMode="auto">
          <a:xfrm>
            <a:off x="3599433" y="4220939"/>
            <a:ext cx="2447925" cy="0"/>
          </a:xfrm>
          <a:prstGeom prst="line">
            <a:avLst/>
          </a:prstGeom>
          <a:noFill/>
          <a:ln w="9525">
            <a:solidFill>
              <a:srgbClr val="00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38" name="Text Box 36"/>
          <p:cNvSpPr txBox="1">
            <a:spLocks noChangeArrowheads="1"/>
          </p:cNvSpPr>
          <p:nvPr/>
        </p:nvSpPr>
        <p:spPr bwMode="auto">
          <a:xfrm rot="-5400000">
            <a:off x="5302821" y="5038501"/>
            <a:ext cx="1143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lgn="ctr">
              <a:spcBef>
                <a:spcPct val="50000"/>
              </a:spcBef>
            </a:pPr>
            <a:r>
              <a:rPr lang="de-DE" altLang="en-US" sz="1400">
                <a:solidFill>
                  <a:srgbClr val="003366"/>
                </a:solidFill>
                <a:latin typeface="Helvetica" charset="0"/>
              </a:rPr>
              <a:t>Pn1:Person Name</a:t>
            </a:r>
          </a:p>
        </p:txBody>
      </p:sp>
      <p:sp>
        <p:nvSpPr>
          <p:cNvPr id="38939" name="Text Box 37"/>
          <p:cNvSpPr txBox="1">
            <a:spLocks noChangeArrowheads="1"/>
          </p:cNvSpPr>
          <p:nvPr/>
        </p:nvSpPr>
        <p:spPr bwMode="auto">
          <a:xfrm rot="-5400000">
            <a:off x="6404545" y="5144864"/>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lgn="ctr">
              <a:spcBef>
                <a:spcPct val="50000"/>
              </a:spcBef>
            </a:pPr>
            <a:r>
              <a:rPr lang="de-DE" altLang="en-US" sz="1400">
                <a:solidFill>
                  <a:srgbClr val="003366"/>
                </a:solidFill>
                <a:latin typeface="Helvetica" charset="0"/>
              </a:rPr>
              <a:t>C1:Country</a:t>
            </a:r>
          </a:p>
        </p:txBody>
      </p:sp>
      <p:sp>
        <p:nvSpPr>
          <p:cNvPr id="38940" name="Freeform 38"/>
          <p:cNvSpPr>
            <a:spLocks/>
          </p:cNvSpPr>
          <p:nvPr/>
        </p:nvSpPr>
        <p:spPr bwMode="auto">
          <a:xfrm>
            <a:off x="6264845" y="5230589"/>
            <a:ext cx="431800" cy="144463"/>
          </a:xfrm>
          <a:custGeom>
            <a:avLst/>
            <a:gdLst>
              <a:gd name="T0" fmla="*/ 0 w 252"/>
              <a:gd name="T1" fmla="*/ 0 h 56"/>
              <a:gd name="T2" fmla="*/ 2147483647 w 252"/>
              <a:gd name="T3" fmla="*/ 2147483647 h 56"/>
              <a:gd name="T4" fmla="*/ 2147483647 w 252"/>
              <a:gd name="T5" fmla="*/ 2147483647 h 56"/>
              <a:gd name="T6" fmla="*/ 2147483647 w 252"/>
              <a:gd name="T7" fmla="*/ 2147483647 h 56"/>
              <a:gd name="T8" fmla="*/ 2147483647 w 252"/>
              <a:gd name="T9" fmla="*/ 0 h 56"/>
              <a:gd name="T10" fmla="*/ 0 60000 65536"/>
              <a:gd name="T11" fmla="*/ 0 60000 65536"/>
              <a:gd name="T12" fmla="*/ 0 60000 65536"/>
              <a:gd name="T13" fmla="*/ 0 60000 65536"/>
              <a:gd name="T14" fmla="*/ 0 60000 65536"/>
              <a:gd name="T15" fmla="*/ 0 w 252"/>
              <a:gd name="T16" fmla="*/ 0 h 56"/>
              <a:gd name="T17" fmla="*/ 252 w 252"/>
              <a:gd name="T18" fmla="*/ 56 h 56"/>
            </a:gdLst>
            <a:ahLst/>
            <a:cxnLst>
              <a:cxn ang="T10">
                <a:pos x="T0" y="T1"/>
              </a:cxn>
              <a:cxn ang="T11">
                <a:pos x="T2" y="T3"/>
              </a:cxn>
              <a:cxn ang="T12">
                <a:pos x="T4" y="T5"/>
              </a:cxn>
              <a:cxn ang="T13">
                <a:pos x="T6" y="T7"/>
              </a:cxn>
              <a:cxn ang="T14">
                <a:pos x="T8" y="T9"/>
              </a:cxn>
            </a:cxnLst>
            <a:rect l="T15" t="T16" r="T17" b="T18"/>
            <a:pathLst>
              <a:path w="252" h="56">
                <a:moveTo>
                  <a:pt x="0" y="0"/>
                </a:moveTo>
                <a:lnTo>
                  <a:pt x="68" y="56"/>
                </a:lnTo>
                <a:lnTo>
                  <a:pt x="128" y="56"/>
                </a:lnTo>
                <a:lnTo>
                  <a:pt x="204" y="52"/>
                </a:lnTo>
                <a:lnTo>
                  <a:pt x="252" y="0"/>
                </a:lnTo>
              </a:path>
            </a:pathLst>
          </a:custGeom>
          <a:noFill/>
          <a:ln w="38100">
            <a:solidFill>
              <a:srgbClr val="00CC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8941" name="Text Box 39"/>
          <p:cNvSpPr txBox="1">
            <a:spLocks noChangeArrowheads="1"/>
          </p:cNvSpPr>
          <p:nvPr/>
        </p:nvSpPr>
        <p:spPr bwMode="auto">
          <a:xfrm>
            <a:off x="1367408" y="4005039"/>
            <a:ext cx="215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spcBef>
                <a:spcPct val="50000"/>
              </a:spcBef>
            </a:pPr>
            <a:r>
              <a:rPr lang="de-DE" altLang="en-US" sz="1400">
                <a:solidFill>
                  <a:srgbClr val="003366"/>
                </a:solidFill>
                <a:latin typeface="Helvetica" charset="0"/>
              </a:rPr>
              <a:t>N1:Person, Pole vaulter </a:t>
            </a:r>
          </a:p>
        </p:txBody>
      </p:sp>
      <p:sp>
        <p:nvSpPr>
          <p:cNvPr id="38942" name="Text Box 40"/>
          <p:cNvSpPr txBox="1">
            <a:spLocks noChangeArrowheads="1"/>
          </p:cNvSpPr>
          <p:nvPr/>
        </p:nvSpPr>
        <p:spPr bwMode="auto">
          <a:xfrm>
            <a:off x="2161158" y="3717702"/>
            <a:ext cx="172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spcBef>
                <a:spcPct val="50000"/>
              </a:spcBef>
            </a:pPr>
            <a:r>
              <a:rPr lang="de-DE" altLang="en-US" sz="1400">
                <a:solidFill>
                  <a:srgbClr val="003366"/>
                </a:solidFill>
                <a:latin typeface="Helvetica" charset="0"/>
              </a:rPr>
              <a:t>N2:Pole vault trial</a:t>
            </a:r>
          </a:p>
        </p:txBody>
      </p:sp>
      <p:sp>
        <p:nvSpPr>
          <p:cNvPr id="38943" name="Text Box 41"/>
          <p:cNvSpPr txBox="1">
            <a:spLocks noChangeArrowheads="1"/>
          </p:cNvSpPr>
          <p:nvPr/>
        </p:nvSpPr>
        <p:spPr bwMode="auto">
          <a:xfrm rot="-5400000">
            <a:off x="2169095" y="4933727"/>
            <a:ext cx="86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spcBef>
                <a:spcPct val="50000"/>
              </a:spcBef>
            </a:pPr>
            <a:r>
              <a:rPr lang="de-DE" altLang="en-US" sz="1400">
                <a:solidFill>
                  <a:srgbClr val="003366"/>
                </a:solidFill>
                <a:latin typeface="Helvetica" charset="0"/>
              </a:rPr>
              <a:t>F1:Face</a:t>
            </a:r>
          </a:p>
        </p:txBody>
      </p:sp>
      <p:sp>
        <p:nvSpPr>
          <p:cNvPr id="38944" name="Text Box 42"/>
          <p:cNvSpPr txBox="1">
            <a:spLocks noChangeArrowheads="1"/>
          </p:cNvSpPr>
          <p:nvPr/>
        </p:nvSpPr>
        <p:spPr bwMode="auto">
          <a:xfrm rot="-5400000">
            <a:off x="2655664" y="4861496"/>
            <a:ext cx="8651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spcBef>
                <a:spcPct val="50000"/>
              </a:spcBef>
            </a:pPr>
            <a:r>
              <a:rPr lang="de-DE" altLang="en-US" sz="1400">
                <a:solidFill>
                  <a:srgbClr val="003366"/>
                </a:solidFill>
                <a:latin typeface="Helvetica" charset="0"/>
              </a:rPr>
              <a:t>B1:Body</a:t>
            </a:r>
          </a:p>
        </p:txBody>
      </p:sp>
      <p:sp>
        <p:nvSpPr>
          <p:cNvPr id="38945" name="Text Box 43"/>
          <p:cNvSpPr txBox="1">
            <a:spLocks noChangeArrowheads="1"/>
          </p:cNvSpPr>
          <p:nvPr/>
        </p:nvSpPr>
        <p:spPr bwMode="auto">
          <a:xfrm rot="-5400000">
            <a:off x="3161283" y="4860702"/>
            <a:ext cx="86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spcBef>
                <a:spcPct val="50000"/>
              </a:spcBef>
            </a:pPr>
            <a:r>
              <a:rPr lang="de-DE" altLang="en-US" sz="1400">
                <a:solidFill>
                  <a:srgbClr val="003366"/>
                </a:solidFill>
                <a:latin typeface="Helvetica" charset="0"/>
              </a:rPr>
              <a:t>P1:Pole</a:t>
            </a:r>
          </a:p>
        </p:txBody>
      </p:sp>
      <p:sp>
        <p:nvSpPr>
          <p:cNvPr id="38946" name="Freeform 44"/>
          <p:cNvSpPr>
            <a:spLocks/>
          </p:cNvSpPr>
          <p:nvPr/>
        </p:nvSpPr>
        <p:spPr bwMode="auto">
          <a:xfrm>
            <a:off x="2859658" y="5289327"/>
            <a:ext cx="400050" cy="88900"/>
          </a:xfrm>
          <a:custGeom>
            <a:avLst/>
            <a:gdLst>
              <a:gd name="T0" fmla="*/ 0 w 252"/>
              <a:gd name="T1" fmla="*/ 0 h 56"/>
              <a:gd name="T2" fmla="*/ 2147483647 w 252"/>
              <a:gd name="T3" fmla="*/ 2147483647 h 56"/>
              <a:gd name="T4" fmla="*/ 2147483647 w 252"/>
              <a:gd name="T5" fmla="*/ 2147483647 h 56"/>
              <a:gd name="T6" fmla="*/ 2147483647 w 252"/>
              <a:gd name="T7" fmla="*/ 2147483647 h 56"/>
              <a:gd name="T8" fmla="*/ 2147483647 w 252"/>
              <a:gd name="T9" fmla="*/ 0 h 56"/>
              <a:gd name="T10" fmla="*/ 0 60000 65536"/>
              <a:gd name="T11" fmla="*/ 0 60000 65536"/>
              <a:gd name="T12" fmla="*/ 0 60000 65536"/>
              <a:gd name="T13" fmla="*/ 0 60000 65536"/>
              <a:gd name="T14" fmla="*/ 0 60000 65536"/>
              <a:gd name="T15" fmla="*/ 0 w 252"/>
              <a:gd name="T16" fmla="*/ 0 h 56"/>
              <a:gd name="T17" fmla="*/ 252 w 252"/>
              <a:gd name="T18" fmla="*/ 56 h 56"/>
            </a:gdLst>
            <a:ahLst/>
            <a:cxnLst>
              <a:cxn ang="T10">
                <a:pos x="T0" y="T1"/>
              </a:cxn>
              <a:cxn ang="T11">
                <a:pos x="T2" y="T3"/>
              </a:cxn>
              <a:cxn ang="T12">
                <a:pos x="T4" y="T5"/>
              </a:cxn>
              <a:cxn ang="T13">
                <a:pos x="T6" y="T7"/>
              </a:cxn>
              <a:cxn ang="T14">
                <a:pos x="T8" y="T9"/>
              </a:cxn>
            </a:cxnLst>
            <a:rect l="T15" t="T16" r="T17" b="T18"/>
            <a:pathLst>
              <a:path w="252" h="56">
                <a:moveTo>
                  <a:pt x="0" y="0"/>
                </a:moveTo>
                <a:lnTo>
                  <a:pt x="68" y="56"/>
                </a:lnTo>
                <a:lnTo>
                  <a:pt x="128" y="56"/>
                </a:lnTo>
                <a:lnTo>
                  <a:pt x="204" y="52"/>
                </a:lnTo>
                <a:lnTo>
                  <a:pt x="252" y="0"/>
                </a:lnTo>
              </a:path>
            </a:pathLst>
          </a:custGeom>
          <a:noFill/>
          <a:ln w="38100">
            <a:solidFill>
              <a:srgbClr val="00CC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8947" name="Freeform 45"/>
          <p:cNvSpPr>
            <a:spLocks/>
          </p:cNvSpPr>
          <p:nvPr/>
        </p:nvSpPr>
        <p:spPr bwMode="auto">
          <a:xfrm>
            <a:off x="3385120" y="5302027"/>
            <a:ext cx="400050" cy="88900"/>
          </a:xfrm>
          <a:custGeom>
            <a:avLst/>
            <a:gdLst>
              <a:gd name="T0" fmla="*/ 0 w 252"/>
              <a:gd name="T1" fmla="*/ 0 h 56"/>
              <a:gd name="T2" fmla="*/ 2147483647 w 252"/>
              <a:gd name="T3" fmla="*/ 2147483647 h 56"/>
              <a:gd name="T4" fmla="*/ 2147483647 w 252"/>
              <a:gd name="T5" fmla="*/ 2147483647 h 56"/>
              <a:gd name="T6" fmla="*/ 2147483647 w 252"/>
              <a:gd name="T7" fmla="*/ 2147483647 h 56"/>
              <a:gd name="T8" fmla="*/ 2147483647 w 252"/>
              <a:gd name="T9" fmla="*/ 0 h 56"/>
              <a:gd name="T10" fmla="*/ 0 60000 65536"/>
              <a:gd name="T11" fmla="*/ 0 60000 65536"/>
              <a:gd name="T12" fmla="*/ 0 60000 65536"/>
              <a:gd name="T13" fmla="*/ 0 60000 65536"/>
              <a:gd name="T14" fmla="*/ 0 60000 65536"/>
              <a:gd name="T15" fmla="*/ 0 w 252"/>
              <a:gd name="T16" fmla="*/ 0 h 56"/>
              <a:gd name="T17" fmla="*/ 252 w 252"/>
              <a:gd name="T18" fmla="*/ 56 h 56"/>
            </a:gdLst>
            <a:ahLst/>
            <a:cxnLst>
              <a:cxn ang="T10">
                <a:pos x="T0" y="T1"/>
              </a:cxn>
              <a:cxn ang="T11">
                <a:pos x="T2" y="T3"/>
              </a:cxn>
              <a:cxn ang="T12">
                <a:pos x="T4" y="T5"/>
              </a:cxn>
              <a:cxn ang="T13">
                <a:pos x="T6" y="T7"/>
              </a:cxn>
              <a:cxn ang="T14">
                <a:pos x="T8" y="T9"/>
              </a:cxn>
            </a:cxnLst>
            <a:rect l="T15" t="T16" r="T17" b="T18"/>
            <a:pathLst>
              <a:path w="252" h="56">
                <a:moveTo>
                  <a:pt x="0" y="0"/>
                </a:moveTo>
                <a:lnTo>
                  <a:pt x="68" y="56"/>
                </a:lnTo>
                <a:lnTo>
                  <a:pt x="128" y="56"/>
                </a:lnTo>
                <a:lnTo>
                  <a:pt x="204" y="52"/>
                </a:lnTo>
                <a:lnTo>
                  <a:pt x="252" y="0"/>
                </a:lnTo>
              </a:path>
            </a:pathLst>
          </a:custGeom>
          <a:noFill/>
          <a:ln w="38100">
            <a:solidFill>
              <a:srgbClr val="00CC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en-US"/>
          </a:p>
        </p:txBody>
      </p:sp>
      <p:sp>
        <p:nvSpPr>
          <p:cNvPr id="38948" name="Line 21"/>
          <p:cNvSpPr>
            <a:spLocks noChangeShapeType="1"/>
          </p:cNvSpPr>
          <p:nvPr/>
        </p:nvSpPr>
        <p:spPr bwMode="auto">
          <a:xfrm flipH="1" flipV="1">
            <a:off x="6048945" y="1541239"/>
            <a:ext cx="71438" cy="35290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49" name="Line 22"/>
          <p:cNvSpPr>
            <a:spLocks noChangeShapeType="1"/>
          </p:cNvSpPr>
          <p:nvPr/>
        </p:nvSpPr>
        <p:spPr bwMode="auto">
          <a:xfrm flipV="1">
            <a:off x="6696645" y="1469802"/>
            <a:ext cx="1008063" cy="3600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 name="Rectangle 41">
            <a:extLst>
              <a:ext uri="{FF2B5EF4-FFF2-40B4-BE49-F238E27FC236}">
                <a16:creationId xmlns:a16="http://schemas.microsoft.com/office/drawing/2014/main" id="{6478A518-B12A-2E43-904F-D56A07252BD8}"/>
              </a:ext>
            </a:extLst>
          </p:cNvPr>
          <p:cNvSpPr/>
          <p:nvPr/>
        </p:nvSpPr>
        <p:spPr>
          <a:xfrm>
            <a:off x="2556445" y="6193576"/>
            <a:ext cx="4572000" cy="430887"/>
          </a:xfrm>
          <a:prstGeom prst="rect">
            <a:avLst/>
          </a:prstGeom>
        </p:spPr>
        <p:txBody>
          <a:bodyPr>
            <a:spAutoFit/>
          </a:bodyPr>
          <a:lstStyle/>
          <a:p>
            <a:r>
              <a:rPr lang="en-US" sz="1100" dirty="0" err="1">
                <a:solidFill>
                  <a:srgbClr val="0B05FF"/>
                </a:solidFill>
              </a:rPr>
              <a:t>Atila</a:t>
            </a:r>
            <a:r>
              <a:rPr lang="en-US" sz="1100" dirty="0">
                <a:solidFill>
                  <a:srgbClr val="0B05FF"/>
                </a:solidFill>
              </a:rPr>
              <a:t> Kaya: A Logic-Based Approach to Multimedia Interpretation</a:t>
            </a:r>
            <a:r>
              <a:rPr lang="en-DE" sz="1100" dirty="0">
                <a:solidFill>
                  <a:srgbClr val="0B05FF"/>
                </a:solidFill>
              </a:rPr>
              <a:t>, Dissertation, Hamburg University of Technology, </a:t>
            </a:r>
            <a:r>
              <a:rPr lang="en-DE" sz="1100" b="1" dirty="0">
                <a:solidFill>
                  <a:srgbClr val="FF0000"/>
                </a:solidFill>
              </a:rPr>
              <a:t>2010</a:t>
            </a:r>
            <a:r>
              <a:rPr lang="en-DE" sz="1100" dirty="0">
                <a:solidFill>
                  <a:srgbClr val="0B05FF"/>
                </a:solidFill>
              </a:rPr>
              <a:t>.</a:t>
            </a:r>
          </a:p>
        </p:txBody>
      </p:sp>
    </p:spTree>
    <p:extLst>
      <p:ext uri="{BB962C8B-B14F-4D97-AF65-F5344CB8AC3E}">
        <p14:creationId xmlns:p14="http://schemas.microsoft.com/office/powerpoint/2010/main" val="1485505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EF647-72C9-974F-850D-6B546913979D}"/>
              </a:ext>
            </a:extLst>
          </p:cNvPr>
          <p:cNvSpPr>
            <a:spLocks noGrp="1"/>
          </p:cNvSpPr>
          <p:nvPr>
            <p:ph type="title"/>
          </p:nvPr>
        </p:nvSpPr>
        <p:spPr/>
        <p:txBody>
          <a:bodyPr/>
          <a:lstStyle/>
          <a:p>
            <a:r>
              <a:rPr lang="en-DE" dirty="0"/>
              <a:t>Relations between text parts</a:t>
            </a:r>
          </a:p>
        </p:txBody>
      </p:sp>
      <p:sp>
        <p:nvSpPr>
          <p:cNvPr id="3" name="Content Placeholder 2">
            <a:extLst>
              <a:ext uri="{FF2B5EF4-FFF2-40B4-BE49-F238E27FC236}">
                <a16:creationId xmlns:a16="http://schemas.microsoft.com/office/drawing/2014/main" id="{99BFBE9C-80A8-8C40-95C0-C7E89DFA209F}"/>
              </a:ext>
            </a:extLst>
          </p:cNvPr>
          <p:cNvSpPr>
            <a:spLocks noGrp="1"/>
          </p:cNvSpPr>
          <p:nvPr>
            <p:ph idx="1"/>
          </p:nvPr>
        </p:nvSpPr>
        <p:spPr/>
        <p:txBody>
          <a:bodyPr/>
          <a:lstStyle/>
          <a:p>
            <a:r>
              <a:rPr lang="en-DE" dirty="0"/>
              <a:t>Combine logic with embedding approaches</a:t>
            </a:r>
          </a:p>
          <a:p>
            <a:r>
              <a:rPr lang="en-DE" dirty="0"/>
              <a:t>Use, e.g., embeddings to represent relations between text constituents (point in an embedding space)</a:t>
            </a:r>
          </a:p>
          <a:p>
            <a:r>
              <a:rPr lang="en-DE" dirty="0"/>
              <a:t>Relation tuples are vectors in a embedding space</a:t>
            </a:r>
          </a:p>
          <a:p>
            <a:r>
              <a:rPr lang="en-DE" dirty="0"/>
              <a:t>No need to have an infinite number of </a:t>
            </a:r>
            <a:br>
              <a:rPr lang="en-DE" dirty="0"/>
            </a:br>
            <a:r>
              <a:rPr lang="en-DE" dirty="0"/>
              <a:t>predicate names for relations</a:t>
            </a:r>
          </a:p>
          <a:p>
            <a:r>
              <a:rPr lang="en-DE" dirty="0"/>
              <a:t>Avoid brittleness of MLNs</a:t>
            </a:r>
          </a:p>
          <a:p>
            <a:r>
              <a:rPr lang="en-DE" dirty="0"/>
              <a:t>Can use logic for abstraction of embedded SCDs</a:t>
            </a:r>
          </a:p>
          <a:p>
            <a:pPr lvl="1"/>
            <a:r>
              <a:rPr lang="en-DE" dirty="0"/>
              <a:t>Can compute abstractions on the fly</a:t>
            </a:r>
          </a:p>
          <a:p>
            <a:pPr lvl="1"/>
            <a:r>
              <a:rPr lang="en-DE" dirty="0"/>
              <a:t>Useful feature for “standard” applications</a:t>
            </a:r>
            <a:br>
              <a:rPr lang="en-DE" dirty="0"/>
            </a:br>
            <a:r>
              <a:rPr lang="en-DE" dirty="0"/>
              <a:t>that benefit from SCDs</a:t>
            </a:r>
          </a:p>
        </p:txBody>
      </p:sp>
      <p:sp>
        <p:nvSpPr>
          <p:cNvPr id="4" name="Slide Number Placeholder 3">
            <a:extLst>
              <a:ext uri="{FF2B5EF4-FFF2-40B4-BE49-F238E27FC236}">
                <a16:creationId xmlns:a16="http://schemas.microsoft.com/office/drawing/2014/main" id="{BA43D7D8-482C-F24A-A650-86DF5104472A}"/>
              </a:ext>
            </a:extLst>
          </p:cNvPr>
          <p:cNvSpPr>
            <a:spLocks noGrp="1"/>
          </p:cNvSpPr>
          <p:nvPr>
            <p:ph type="sldNum" sz="quarter" idx="12"/>
          </p:nvPr>
        </p:nvSpPr>
        <p:spPr/>
        <p:txBody>
          <a:bodyPr/>
          <a:lstStyle/>
          <a:p>
            <a:pPr>
              <a:defRPr/>
            </a:pPr>
            <a:fld id="{A4C577E2-95DD-1F4B-A688-E8FB02007787}" type="slidenum">
              <a:rPr lang="de-DE" smtClean="0"/>
              <a:pPr>
                <a:defRPr/>
              </a:pPr>
              <a:t>37</a:t>
            </a:fld>
            <a:endParaRPr lang="de-DE"/>
          </a:p>
        </p:txBody>
      </p:sp>
    </p:spTree>
    <p:extLst>
      <p:ext uri="{BB962C8B-B14F-4D97-AF65-F5344CB8AC3E}">
        <p14:creationId xmlns:p14="http://schemas.microsoft.com/office/powerpoint/2010/main" val="80912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dissolve">
                                      <p:cBhvr>
                                        <p:cTn id="20" dur="500"/>
                                        <p:tgtEl>
                                          <p:spTgt spid="3">
                                            <p:txEl>
                                              <p:pRg st="6" end="6"/>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dissolve">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9AF51-DF3B-B94A-8F61-D305FDB0925D}"/>
              </a:ext>
            </a:extLst>
          </p:cNvPr>
          <p:cNvSpPr>
            <a:spLocks noGrp="1"/>
          </p:cNvSpPr>
          <p:nvPr>
            <p:ph type="title"/>
          </p:nvPr>
        </p:nvSpPr>
        <p:spPr/>
        <p:txBody>
          <a:bodyPr/>
          <a:lstStyle/>
          <a:p>
            <a:r>
              <a:rPr lang="en-DE" dirty="0"/>
              <a:t>Subjective Content Descriptions</a:t>
            </a:r>
          </a:p>
        </p:txBody>
      </p:sp>
      <p:pic>
        <p:nvPicPr>
          <p:cNvPr id="6" name="Content Placeholder 5" descr="Diagram&#10;&#10;Description automatically generated">
            <a:extLst>
              <a:ext uri="{FF2B5EF4-FFF2-40B4-BE49-F238E27FC236}">
                <a16:creationId xmlns:a16="http://schemas.microsoft.com/office/drawing/2014/main" id="{22F3E373-C90A-0141-ACE6-DA62E67E7693}"/>
              </a:ext>
            </a:extLst>
          </p:cNvPr>
          <p:cNvPicPr>
            <a:picLocks noGrp="1" noChangeAspect="1"/>
          </p:cNvPicPr>
          <p:nvPr>
            <p:ph idx="1"/>
          </p:nvPr>
        </p:nvPicPr>
        <p:blipFill>
          <a:blip r:embed="rId2"/>
          <a:stretch>
            <a:fillRect/>
          </a:stretch>
        </p:blipFill>
        <p:spPr>
          <a:xfrm>
            <a:off x="1263379" y="1196975"/>
            <a:ext cx="6617241" cy="4968875"/>
          </a:xfrm>
        </p:spPr>
      </p:pic>
      <p:sp>
        <p:nvSpPr>
          <p:cNvPr id="4" name="Slide Number Placeholder 3">
            <a:extLst>
              <a:ext uri="{FF2B5EF4-FFF2-40B4-BE49-F238E27FC236}">
                <a16:creationId xmlns:a16="http://schemas.microsoft.com/office/drawing/2014/main" id="{066F7595-289E-5F4C-85C8-15426514F780}"/>
              </a:ext>
            </a:extLst>
          </p:cNvPr>
          <p:cNvSpPr>
            <a:spLocks noGrp="1"/>
          </p:cNvSpPr>
          <p:nvPr>
            <p:ph type="sldNum" sz="quarter" idx="12"/>
          </p:nvPr>
        </p:nvSpPr>
        <p:spPr/>
        <p:txBody>
          <a:bodyPr/>
          <a:lstStyle/>
          <a:p>
            <a:pPr>
              <a:defRPr/>
            </a:pPr>
            <a:fld id="{A4C577E2-95DD-1F4B-A688-E8FB02007787}" type="slidenum">
              <a:rPr lang="de-DE" smtClean="0"/>
              <a:pPr>
                <a:defRPr/>
              </a:pPr>
              <a:t>38</a:t>
            </a:fld>
            <a:endParaRPr lang="de-DE"/>
          </a:p>
        </p:txBody>
      </p:sp>
      <p:sp>
        <p:nvSpPr>
          <p:cNvPr id="7" name="Rectangle 6">
            <a:extLst>
              <a:ext uri="{FF2B5EF4-FFF2-40B4-BE49-F238E27FC236}">
                <a16:creationId xmlns:a16="http://schemas.microsoft.com/office/drawing/2014/main" id="{BD32D62D-6E5C-2047-B62D-C874E7C40121}"/>
              </a:ext>
            </a:extLst>
          </p:cNvPr>
          <p:cNvSpPr/>
          <p:nvPr/>
        </p:nvSpPr>
        <p:spPr>
          <a:xfrm>
            <a:off x="1187624" y="1196975"/>
            <a:ext cx="2448272" cy="28780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DE"/>
          </a:p>
        </p:txBody>
      </p:sp>
    </p:spTree>
    <p:extLst>
      <p:ext uri="{BB962C8B-B14F-4D97-AF65-F5344CB8AC3E}">
        <p14:creationId xmlns:p14="http://schemas.microsoft.com/office/powerpoint/2010/main" val="1221745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69B42-F851-1E4E-B359-3E9725A91BC2}"/>
              </a:ext>
            </a:extLst>
          </p:cNvPr>
          <p:cNvSpPr>
            <a:spLocks noGrp="1"/>
          </p:cNvSpPr>
          <p:nvPr>
            <p:ph type="title"/>
          </p:nvPr>
        </p:nvSpPr>
        <p:spPr/>
        <p:txBody>
          <a:bodyPr/>
          <a:lstStyle/>
          <a:p>
            <a:r>
              <a:rPr lang="en-DE" dirty="0"/>
              <a:t>Applications of SCDs</a:t>
            </a:r>
          </a:p>
        </p:txBody>
      </p:sp>
      <p:sp>
        <p:nvSpPr>
          <p:cNvPr id="4" name="Slide Number Placeholder 3">
            <a:extLst>
              <a:ext uri="{FF2B5EF4-FFF2-40B4-BE49-F238E27FC236}">
                <a16:creationId xmlns:a16="http://schemas.microsoft.com/office/drawing/2014/main" id="{8C10DC46-D60E-5444-BEC3-A5B69E2A335B}"/>
              </a:ext>
            </a:extLst>
          </p:cNvPr>
          <p:cNvSpPr>
            <a:spLocks noGrp="1"/>
          </p:cNvSpPr>
          <p:nvPr>
            <p:ph type="sldNum" sz="quarter" idx="12"/>
          </p:nvPr>
        </p:nvSpPr>
        <p:spPr/>
        <p:txBody>
          <a:bodyPr/>
          <a:lstStyle/>
          <a:p>
            <a:pPr>
              <a:defRPr/>
            </a:pPr>
            <a:fld id="{A4C577E2-95DD-1F4B-A688-E8FB02007787}" type="slidenum">
              <a:rPr lang="de-DE" smtClean="0"/>
              <a:pPr>
                <a:defRPr/>
              </a:pPr>
              <a:t>39</a:t>
            </a:fld>
            <a:endParaRPr lang="de-DE"/>
          </a:p>
        </p:txBody>
      </p:sp>
      <p:pic>
        <p:nvPicPr>
          <p:cNvPr id="5" name="Content Placeholder 4" descr="text.jpg">
            <a:extLst>
              <a:ext uri="{FF2B5EF4-FFF2-40B4-BE49-F238E27FC236}">
                <a16:creationId xmlns:a16="http://schemas.microsoft.com/office/drawing/2014/main" id="{C408AEEA-6101-5E40-9BB2-D4CDA4DA9CF3}"/>
              </a:ext>
            </a:extLst>
          </p:cNvPr>
          <p:cNvPicPr>
            <a:picLocks noGrp="1" noChangeAspect="1"/>
          </p:cNvPicPr>
          <p:nvPr>
            <p:ph idx="1"/>
          </p:nvPr>
        </p:nvPicPr>
        <p:blipFill>
          <a:blip r:embed="rId2"/>
          <a:stretch>
            <a:fillRect/>
          </a:stretch>
        </p:blipFill>
        <p:spPr>
          <a:xfrm>
            <a:off x="1706401" y="1059161"/>
            <a:ext cx="5731197" cy="4968875"/>
          </a:xfrm>
          <a:prstGeom prst="rect">
            <a:avLst/>
          </a:prstGeom>
        </p:spPr>
      </p:pic>
      <p:sp>
        <p:nvSpPr>
          <p:cNvPr id="6" name="Rectangle 5">
            <a:extLst>
              <a:ext uri="{FF2B5EF4-FFF2-40B4-BE49-F238E27FC236}">
                <a16:creationId xmlns:a16="http://schemas.microsoft.com/office/drawing/2014/main" id="{717756D3-255B-414D-8CC8-9DD20F3AC31D}"/>
              </a:ext>
            </a:extLst>
          </p:cNvPr>
          <p:cNvSpPr/>
          <p:nvPr/>
        </p:nvSpPr>
        <p:spPr>
          <a:xfrm>
            <a:off x="2610420" y="6060313"/>
            <a:ext cx="4572000" cy="600164"/>
          </a:xfrm>
          <a:prstGeom prst="rect">
            <a:avLst/>
          </a:prstGeom>
        </p:spPr>
        <p:txBody>
          <a:bodyPr>
            <a:spAutoFit/>
          </a:bodyPr>
          <a:lstStyle/>
          <a:p>
            <a:r>
              <a:rPr lang="en-DE" sz="1100" dirty="0">
                <a:solidFill>
                  <a:srgbClr val="0B05FF"/>
                </a:solidFill>
              </a:rPr>
              <a:t>Sofia Espinosa, Content Management and Knowledge Management: Two Faces of Ontology-Based Text Interpretation, Dissertation, Hamburg University of Technology, </a:t>
            </a:r>
            <a:r>
              <a:rPr lang="en-DE" sz="1100" b="1" dirty="0">
                <a:solidFill>
                  <a:srgbClr val="FF0000"/>
                </a:solidFill>
              </a:rPr>
              <a:t>2011</a:t>
            </a:r>
            <a:r>
              <a:rPr lang="en-DE" sz="1100" dirty="0">
                <a:solidFill>
                  <a:srgbClr val="0B05FF"/>
                </a:solidFill>
              </a:rPr>
              <a:t>.</a:t>
            </a:r>
          </a:p>
        </p:txBody>
      </p:sp>
    </p:spTree>
    <p:extLst>
      <p:ext uri="{BB962C8B-B14F-4D97-AF65-F5344CB8AC3E}">
        <p14:creationId xmlns:p14="http://schemas.microsoft.com/office/powerpoint/2010/main" val="1791472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65189C4-4536-5D4F-AA9A-B79A0F41823F}"/>
              </a:ext>
            </a:extLst>
          </p:cNvPr>
          <p:cNvPicPr>
            <a:picLocks noChangeAspect="1"/>
          </p:cNvPicPr>
          <p:nvPr/>
        </p:nvPicPr>
        <p:blipFill>
          <a:blip r:embed="rId3"/>
          <a:stretch>
            <a:fillRect/>
          </a:stretch>
        </p:blipFill>
        <p:spPr>
          <a:xfrm>
            <a:off x="1000348" y="4509120"/>
            <a:ext cx="5803900" cy="635000"/>
          </a:xfrm>
          <a:prstGeom prst="rect">
            <a:avLst/>
          </a:prstGeom>
        </p:spPr>
      </p:pic>
      <p:sp>
        <p:nvSpPr>
          <p:cNvPr id="2" name="Title 1">
            <a:extLst>
              <a:ext uri="{FF2B5EF4-FFF2-40B4-BE49-F238E27FC236}">
                <a16:creationId xmlns:a16="http://schemas.microsoft.com/office/drawing/2014/main" id="{43B5DA4B-1689-764F-81D3-D77CCE1004EE}"/>
              </a:ext>
            </a:extLst>
          </p:cNvPr>
          <p:cNvSpPr>
            <a:spLocks noGrp="1"/>
          </p:cNvSpPr>
          <p:nvPr>
            <p:ph type="title"/>
          </p:nvPr>
        </p:nvSpPr>
        <p:spPr/>
        <p:txBody>
          <a:bodyPr/>
          <a:lstStyle/>
          <a:p>
            <a:r>
              <a:rPr lang="en-US" altLang="zh-CN" dirty="0"/>
              <a:t>GMNNs:</a:t>
            </a:r>
            <a:r>
              <a:rPr lang="zh-CN" altLang="en-US" dirty="0"/>
              <a:t> </a:t>
            </a:r>
            <a:r>
              <a:rPr lang="en-US" altLang="zh-CN" dirty="0"/>
              <a:t>Graph</a:t>
            </a:r>
            <a:r>
              <a:rPr lang="zh-CN" altLang="en-US" dirty="0"/>
              <a:t> </a:t>
            </a:r>
            <a:r>
              <a:rPr lang="en-US" altLang="zh-CN" dirty="0"/>
              <a:t>Markov</a:t>
            </a:r>
            <a:r>
              <a:rPr lang="zh-CN" altLang="en-US" dirty="0"/>
              <a:t> </a:t>
            </a:r>
            <a:r>
              <a:rPr lang="en-US" altLang="zh-CN" dirty="0"/>
              <a:t>Neural</a:t>
            </a:r>
            <a:r>
              <a:rPr lang="zh-CN" altLang="en-US" dirty="0"/>
              <a:t> </a:t>
            </a:r>
            <a:r>
              <a:rPr lang="en-US" altLang="zh-CN" dirty="0"/>
              <a:t>Networks</a:t>
            </a:r>
            <a:r>
              <a:rPr lang="zh-CN" altLang="en-US" dirty="0"/>
              <a:t> </a:t>
            </a:r>
            <a:endParaRPr lang="en-US" dirty="0"/>
          </a:p>
        </p:txBody>
      </p:sp>
      <p:sp>
        <p:nvSpPr>
          <p:cNvPr id="3" name="Content Placeholder 2">
            <a:extLst>
              <a:ext uri="{FF2B5EF4-FFF2-40B4-BE49-F238E27FC236}">
                <a16:creationId xmlns:a16="http://schemas.microsoft.com/office/drawing/2014/main" id="{765F6D23-9156-6441-9548-13F5890C6696}"/>
              </a:ext>
            </a:extLst>
          </p:cNvPr>
          <p:cNvSpPr>
            <a:spLocks noGrp="1"/>
          </p:cNvSpPr>
          <p:nvPr>
            <p:ph idx="1"/>
          </p:nvPr>
        </p:nvSpPr>
        <p:spPr>
          <a:xfrm>
            <a:off x="457200" y="1196975"/>
            <a:ext cx="8435280" cy="4968875"/>
          </a:xfrm>
        </p:spPr>
        <p:txBody>
          <a:bodyPr/>
          <a:lstStyle/>
          <a:p>
            <a:r>
              <a:rPr lang="en-US" altLang="zh-CN" dirty="0"/>
              <a:t>Towards combining statistical relational learning </a:t>
            </a:r>
            <a:br>
              <a:rPr lang="en-US" altLang="zh-CN" dirty="0"/>
            </a:br>
            <a:r>
              <a:rPr lang="en-US" altLang="zh-CN" dirty="0"/>
              <a:t>and graph networks</a:t>
            </a:r>
          </a:p>
          <a:p>
            <a:pPr lvl="1"/>
            <a:r>
              <a:rPr lang="en-US" altLang="zh-CN" dirty="0"/>
              <a:t>Approximation, but polynomial runtime</a:t>
            </a:r>
          </a:p>
          <a:p>
            <a:pPr lvl="1"/>
            <a:endParaRPr lang="en-US" altLang="zh-CN" dirty="0"/>
          </a:p>
          <a:p>
            <a:r>
              <a:rPr lang="en-US" altLang="zh-CN" dirty="0"/>
              <a:t>Learning effective node representations for predicting the node labels</a:t>
            </a:r>
          </a:p>
          <a:p>
            <a:pPr lvl="1"/>
            <a:r>
              <a:rPr lang="en-US" altLang="zh-CN" dirty="0"/>
              <a:t>Modeling the label dependencies of nodes </a:t>
            </a:r>
            <a:br>
              <a:rPr lang="en-US" altLang="zh-CN" dirty="0"/>
            </a:br>
            <a:r>
              <a:rPr lang="en-US" altLang="zh-CN" dirty="0"/>
              <a:t>with Markov blanket (neighbors in the undirected setting)</a:t>
            </a:r>
          </a:p>
          <a:p>
            <a:endParaRPr lang="en-US" altLang="zh-CN" dirty="0"/>
          </a:p>
        </p:txBody>
      </p:sp>
      <p:sp>
        <p:nvSpPr>
          <p:cNvPr id="5" name="Rectangle 4">
            <a:extLst>
              <a:ext uri="{FF2B5EF4-FFF2-40B4-BE49-F238E27FC236}">
                <a16:creationId xmlns:a16="http://schemas.microsoft.com/office/drawing/2014/main" id="{89940482-BA5A-0F4C-A650-156289347C53}"/>
              </a:ext>
            </a:extLst>
          </p:cNvPr>
          <p:cNvSpPr/>
          <p:nvPr/>
        </p:nvSpPr>
        <p:spPr>
          <a:xfrm>
            <a:off x="2411760" y="6135985"/>
            <a:ext cx="4042655" cy="461665"/>
          </a:xfrm>
          <a:prstGeom prst="rect">
            <a:avLst/>
          </a:prstGeom>
        </p:spPr>
        <p:txBody>
          <a:bodyPr wrap="square">
            <a:spAutoFit/>
          </a:bodyPr>
          <a:lstStyle/>
          <a:p>
            <a:r>
              <a:rPr lang="en-DE" sz="1200" dirty="0">
                <a:solidFill>
                  <a:srgbClr val="0305FF"/>
                </a:solidFill>
              </a:rPr>
              <a:t>Meng Qu, Yoshua Bengio, Jian Tang:</a:t>
            </a:r>
          </a:p>
          <a:p>
            <a:r>
              <a:rPr lang="en-DE" sz="1200" dirty="0">
                <a:solidFill>
                  <a:srgbClr val="0305FF"/>
                </a:solidFill>
              </a:rPr>
              <a:t>GMNN: Graph Markov Neural Networks. In Proc. ICML </a:t>
            </a:r>
            <a:r>
              <a:rPr lang="en-DE" sz="1200" b="1" dirty="0">
                <a:solidFill>
                  <a:srgbClr val="FF0000"/>
                </a:solidFill>
              </a:rPr>
              <a:t>2019</a:t>
            </a:r>
            <a:r>
              <a:rPr lang="en-DE" sz="1200" dirty="0">
                <a:solidFill>
                  <a:srgbClr val="0305FF"/>
                </a:solidFill>
              </a:rPr>
              <a:t>.</a:t>
            </a:r>
          </a:p>
        </p:txBody>
      </p:sp>
      <p:sp>
        <p:nvSpPr>
          <p:cNvPr id="4" name="Rectangle 3">
            <a:extLst>
              <a:ext uri="{FF2B5EF4-FFF2-40B4-BE49-F238E27FC236}">
                <a16:creationId xmlns:a16="http://schemas.microsoft.com/office/drawing/2014/main" id="{26AF3D6C-F834-904F-A400-5E00948AF91B}"/>
              </a:ext>
            </a:extLst>
          </p:cNvPr>
          <p:cNvSpPr/>
          <p:nvPr/>
        </p:nvSpPr>
        <p:spPr>
          <a:xfrm>
            <a:off x="4166860" y="6639556"/>
            <a:ext cx="790601" cy="276999"/>
          </a:xfrm>
          <a:prstGeom prst="rect">
            <a:avLst/>
          </a:prstGeom>
        </p:spPr>
        <p:txBody>
          <a:bodyPr wrap="none">
            <a:spAutoFit/>
          </a:bodyPr>
          <a:lstStyle/>
          <a:p>
            <a:r>
              <a:rPr lang="en-US" sz="1200" dirty="0">
                <a:solidFill>
                  <a:schemeClr val="bg1"/>
                </a:solidFill>
              </a:rPr>
              <a:t>Jian Tang</a:t>
            </a:r>
            <a:endParaRPr lang="en-DE" sz="1200" dirty="0">
              <a:solidFill>
                <a:schemeClr val="bg1"/>
              </a:solidFill>
            </a:endParaRPr>
          </a:p>
        </p:txBody>
      </p:sp>
      <p:pic>
        <p:nvPicPr>
          <p:cNvPr id="7" name="Picture 6">
            <a:extLst>
              <a:ext uri="{FF2B5EF4-FFF2-40B4-BE49-F238E27FC236}">
                <a16:creationId xmlns:a16="http://schemas.microsoft.com/office/drawing/2014/main" id="{5363CEB9-B97B-754D-B687-C7D872C4AAEF}"/>
              </a:ext>
            </a:extLst>
          </p:cNvPr>
          <p:cNvPicPr>
            <a:picLocks noChangeAspect="1"/>
          </p:cNvPicPr>
          <p:nvPr/>
        </p:nvPicPr>
        <p:blipFill>
          <a:blip r:embed="rId4"/>
          <a:stretch>
            <a:fillRect/>
          </a:stretch>
        </p:blipFill>
        <p:spPr>
          <a:xfrm>
            <a:off x="1115616" y="2492896"/>
            <a:ext cx="5065514" cy="558854"/>
          </a:xfrm>
          <a:prstGeom prst="rect">
            <a:avLst/>
          </a:prstGeom>
        </p:spPr>
      </p:pic>
    </p:spTree>
    <p:extLst>
      <p:ext uri="{BB962C8B-B14F-4D97-AF65-F5344CB8AC3E}">
        <p14:creationId xmlns:p14="http://schemas.microsoft.com/office/powerpoint/2010/main" val="3372275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dirty="0">
                <a:ea typeface="ＭＳ Ｐゴシック" charset="0"/>
                <a:cs typeface="ＭＳ Ｐゴシック" charset="0"/>
              </a:rPr>
              <a:t>Ou</a:t>
            </a:r>
            <a:r>
              <a:rPr lang="en-US" dirty="0">
                <a:ea typeface="ＭＳ Ｐゴシック" charset="0"/>
              </a:rPr>
              <a:t>r Approach: </a:t>
            </a:r>
            <a:r>
              <a:rPr lang="en-US" dirty="0">
                <a:ea typeface="ＭＳ Ｐゴシック" charset="0"/>
                <a:cs typeface="ＭＳ Ｐゴシック" charset="0"/>
              </a:rPr>
              <a:t>Abductive query answering</a:t>
            </a:r>
          </a:p>
        </p:txBody>
      </p:sp>
      <p:pic>
        <p:nvPicPr>
          <p:cNvPr id="35842" name="Inhaltsplatzhalter 4" descr="Screen Shot 2013-05-13 at 5.42.20 PM.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3568" y="1314708"/>
            <a:ext cx="7277100" cy="4572000"/>
          </a:xfrm>
        </p:spPr>
      </p:pic>
      <p:sp>
        <p:nvSpPr>
          <p:cNvPr id="3" name="TextBox 2">
            <a:extLst>
              <a:ext uri="{FF2B5EF4-FFF2-40B4-BE49-F238E27FC236}">
                <a16:creationId xmlns:a16="http://schemas.microsoft.com/office/drawing/2014/main" id="{69BB6D5C-6BA0-8B4E-9A8B-1B2536F1E16A}"/>
              </a:ext>
            </a:extLst>
          </p:cNvPr>
          <p:cNvSpPr txBox="1"/>
          <p:nvPr/>
        </p:nvSpPr>
        <p:spPr>
          <a:xfrm>
            <a:off x="1408518" y="2070787"/>
            <a:ext cx="556563" cy="400110"/>
          </a:xfrm>
          <a:prstGeom prst="rect">
            <a:avLst/>
          </a:prstGeom>
          <a:solidFill>
            <a:schemeClr val="bg1"/>
          </a:solidFill>
        </p:spPr>
        <p:txBody>
          <a:bodyPr wrap="none" rtlCol="0">
            <a:spAutoFit/>
          </a:bodyPr>
          <a:lstStyle/>
          <a:p>
            <a:r>
              <a:rPr lang="en-DE" sz="2000" dirty="0">
                <a:latin typeface="Times New Roman" panose="02020603050405020304" pitchFamily="18" charset="0"/>
                <a:cs typeface="Times New Roman" panose="02020603050405020304" pitchFamily="18" charset="0"/>
              </a:rPr>
              <a:t>KG</a:t>
            </a:r>
          </a:p>
        </p:txBody>
      </p:sp>
      <mc:AlternateContent xmlns:mc="http://schemas.openxmlformats.org/markup-compatibility/2006" xmlns:a14="http://schemas.microsoft.com/office/drawing/2010/main">
        <mc:Choice Requires="a14">
          <p:sp>
            <p:nvSpPr>
              <p:cNvPr id="4" name="Cloud Callout 3">
                <a:extLst>
                  <a:ext uri="{FF2B5EF4-FFF2-40B4-BE49-F238E27FC236}">
                    <a16:creationId xmlns:a16="http://schemas.microsoft.com/office/drawing/2014/main" id="{6F3DABC0-FD9E-E444-930E-C93885C19A9D}"/>
                  </a:ext>
                </a:extLst>
              </p:cNvPr>
              <p:cNvSpPr/>
              <p:nvPr/>
            </p:nvSpPr>
            <p:spPr>
              <a:xfrm>
                <a:off x="5364088" y="2784024"/>
                <a:ext cx="4392488" cy="1156189"/>
              </a:xfrm>
              <a:prstGeom prst="cloudCallout">
                <a:avLst>
                  <a:gd name="adj1" fmla="val -80673"/>
                  <a:gd name="adj2" fmla="val 41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solidFill>
                      <a:sysClr val="windowText" lastClr="000000"/>
                    </a:solidFill>
                  </a:rPr>
                  <a:t>QA w.r.t. KB, e.g.,</a:t>
                </a:r>
              </a:p>
              <a:p>
                <a:pPr algn="ctr"/>
                <a:r>
                  <a:rPr lang="en-DE" dirty="0">
                    <a:solidFill>
                      <a:sysClr val="windowText" lastClr="000000"/>
                    </a:solidFill>
                  </a:rPr>
                  <a:t>KB = { </a:t>
                </a:r>
                <a14:m>
                  <m:oMath xmlns:m="http://schemas.openxmlformats.org/officeDocument/2006/math">
                    <m:r>
                      <a:rPr lang="en-DE" i="1" smtClean="0">
                        <a:solidFill>
                          <a:sysClr val="windowText" lastClr="000000"/>
                        </a:solidFill>
                        <a:latin typeface="Cambria Math" panose="02040503050406030204" pitchFamily="18" charset="0"/>
                        <a:ea typeface="Cambria Math" panose="02040503050406030204" pitchFamily="18" charset="0"/>
                      </a:rPr>
                      <m:t>∀</m:t>
                    </m:r>
                    <m:r>
                      <a:rPr lang="de-DE" b="0" i="1" smtClean="0">
                        <a:solidFill>
                          <a:sysClr val="windowText" lastClr="000000"/>
                        </a:solidFill>
                        <a:latin typeface="Cambria Math" panose="02040503050406030204" pitchFamily="18" charset="0"/>
                        <a:ea typeface="Cambria Math" panose="02040503050406030204" pitchFamily="18" charset="0"/>
                      </a:rPr>
                      <m:t>𝑥</m:t>
                    </m:r>
                    <m:r>
                      <a:rPr lang="de-DE" b="0" i="1" smtClean="0">
                        <a:solidFill>
                          <a:sysClr val="windowText" lastClr="000000"/>
                        </a:solidFill>
                        <a:latin typeface="Cambria Math" panose="02040503050406030204" pitchFamily="18" charset="0"/>
                        <a:ea typeface="Cambria Math" panose="02040503050406030204" pitchFamily="18" charset="0"/>
                      </a:rPr>
                      <m:t> </m:t>
                    </m:r>
                    <m:r>
                      <a:rPr lang="de-DE" b="0" i="1" smtClean="0">
                        <a:solidFill>
                          <a:sysClr val="windowText" lastClr="000000"/>
                        </a:solidFill>
                        <a:latin typeface="Cambria Math" panose="02040503050406030204" pitchFamily="18" charset="0"/>
                        <a:ea typeface="Cambria Math" panose="02040503050406030204" pitchFamily="18" charset="0"/>
                      </a:rPr>
                      <m:t>𝐶</m:t>
                    </m:r>
                    <m:d>
                      <m:dPr>
                        <m:ctrlPr>
                          <a:rPr lang="de-DE" b="0" i="1" smtClean="0">
                            <a:solidFill>
                              <a:sysClr val="windowText" lastClr="000000"/>
                            </a:solidFill>
                            <a:latin typeface="Cambria Math" panose="02040503050406030204" pitchFamily="18" charset="0"/>
                            <a:ea typeface="Cambria Math" panose="02040503050406030204" pitchFamily="18" charset="0"/>
                          </a:rPr>
                        </m:ctrlPr>
                      </m:dPr>
                      <m:e>
                        <m:r>
                          <a:rPr lang="de-DE" b="0" i="1" smtClean="0">
                            <a:solidFill>
                              <a:sysClr val="windowText" lastClr="000000"/>
                            </a:solidFill>
                            <a:latin typeface="Cambria Math" panose="02040503050406030204" pitchFamily="18" charset="0"/>
                            <a:ea typeface="Cambria Math" panose="02040503050406030204" pitchFamily="18" charset="0"/>
                          </a:rPr>
                          <m:t>𝑥</m:t>
                        </m:r>
                      </m:e>
                    </m:d>
                    <m:r>
                      <a:rPr lang="de-DE" b="0" i="1" smtClean="0">
                        <a:solidFill>
                          <a:sysClr val="windowText" lastClr="000000"/>
                        </a:solidFill>
                        <a:latin typeface="Cambria Math" panose="02040503050406030204" pitchFamily="18" charset="0"/>
                        <a:ea typeface="Cambria Math" panose="02040503050406030204" pitchFamily="18" charset="0"/>
                      </a:rPr>
                      <m:t>→</m:t>
                    </m:r>
                    <m:r>
                      <a:rPr lang="de-DE" b="0" i="1" smtClean="0">
                        <a:solidFill>
                          <a:sysClr val="windowText" lastClr="000000"/>
                        </a:solidFill>
                        <a:latin typeface="Cambria Math" panose="02040503050406030204" pitchFamily="18" charset="0"/>
                        <a:ea typeface="Cambria Math" panose="02040503050406030204" pitchFamily="18" charset="0"/>
                      </a:rPr>
                      <m:t>𝐷</m:t>
                    </m:r>
                    <m:r>
                      <a:rPr lang="de-DE" b="0" i="1" smtClean="0">
                        <a:solidFill>
                          <a:sysClr val="windowText" lastClr="000000"/>
                        </a:solidFill>
                        <a:latin typeface="Cambria Math" panose="02040503050406030204" pitchFamily="18" charset="0"/>
                        <a:ea typeface="Cambria Math" panose="02040503050406030204" pitchFamily="18" charset="0"/>
                      </a:rPr>
                      <m:t>(</m:t>
                    </m:r>
                    <m:r>
                      <a:rPr lang="de-DE" b="0" i="1" smtClean="0">
                        <a:solidFill>
                          <a:sysClr val="windowText" lastClr="000000"/>
                        </a:solidFill>
                        <a:latin typeface="Cambria Math" panose="02040503050406030204" pitchFamily="18" charset="0"/>
                        <a:ea typeface="Cambria Math" panose="02040503050406030204" pitchFamily="18" charset="0"/>
                      </a:rPr>
                      <m:t>𝑥</m:t>
                    </m:r>
                    <m:r>
                      <a:rPr lang="de-DE" b="0" i="1" smtClean="0">
                        <a:solidFill>
                          <a:sysClr val="windowText" lastClr="000000"/>
                        </a:solidFill>
                        <a:latin typeface="Cambria Math" panose="02040503050406030204" pitchFamily="18" charset="0"/>
                        <a:ea typeface="Cambria Math" panose="02040503050406030204" pitchFamily="18" charset="0"/>
                      </a:rPr>
                      <m:t>)</m:t>
                    </m:r>
                  </m:oMath>
                </a14:m>
                <a:r>
                  <a:rPr lang="en-DE" dirty="0">
                    <a:solidFill>
                      <a:sysClr val="windowText" lastClr="000000"/>
                    </a:solidFill>
                  </a:rPr>
                  <a:t>}</a:t>
                </a:r>
              </a:p>
              <a:p>
                <a:pPr algn="ctr"/>
                <a14:m>
                  <m:oMathPara xmlns:m="http://schemas.openxmlformats.org/officeDocument/2006/math">
                    <m:oMathParaPr>
                      <m:jc m:val="centerGroup"/>
                    </m:oMathParaPr>
                    <m:oMath xmlns:m="http://schemas.openxmlformats.org/officeDocument/2006/math">
                      <m:r>
                        <m:rPr>
                          <m:sty m:val="p"/>
                        </m:rPr>
                        <a:rPr lang="el-GR" i="1" smtClean="0">
                          <a:solidFill>
                            <a:sysClr val="windowText" lastClr="000000"/>
                          </a:solidFill>
                          <a:latin typeface="Cambria Math" panose="02040503050406030204" pitchFamily="18" charset="0"/>
                          <a:ea typeface="Cambria Math" panose="02040503050406030204" pitchFamily="18" charset="0"/>
                        </a:rPr>
                        <m:t>Δ</m:t>
                      </m:r>
                      <m:r>
                        <a:rPr lang="de-DE" b="0" i="1" smtClean="0">
                          <a:solidFill>
                            <a:sysClr val="windowText" lastClr="000000"/>
                          </a:solidFill>
                          <a:latin typeface="Cambria Math" panose="02040503050406030204" pitchFamily="18" charset="0"/>
                          <a:ea typeface="Cambria Math" panose="02040503050406030204" pitchFamily="18" charset="0"/>
                        </a:rPr>
                        <m:t>={}</m:t>
                      </m:r>
                    </m:oMath>
                  </m:oMathPara>
                </a14:m>
                <a:endParaRPr lang="en-DE" dirty="0">
                  <a:solidFill>
                    <a:sysClr val="windowText" lastClr="000000"/>
                  </a:solidFill>
                </a:endParaRPr>
              </a:p>
            </p:txBody>
          </p:sp>
        </mc:Choice>
        <mc:Fallback xmlns="">
          <p:sp>
            <p:nvSpPr>
              <p:cNvPr id="4" name="Cloud Callout 3">
                <a:extLst>
                  <a:ext uri="{FF2B5EF4-FFF2-40B4-BE49-F238E27FC236}">
                    <a16:creationId xmlns:a16="http://schemas.microsoft.com/office/drawing/2014/main" id="{6F3DABC0-FD9E-E444-930E-C93885C19A9D}"/>
                  </a:ext>
                </a:extLst>
              </p:cNvPr>
              <p:cNvSpPr>
                <a:spLocks noRot="1" noChangeAspect="1" noMove="1" noResize="1" noEditPoints="1" noAdjustHandles="1" noChangeArrowheads="1" noChangeShapeType="1" noTextEdit="1"/>
              </p:cNvSpPr>
              <p:nvPr/>
            </p:nvSpPr>
            <p:spPr>
              <a:xfrm>
                <a:off x="5364088" y="2784024"/>
                <a:ext cx="4392488" cy="1156189"/>
              </a:xfrm>
              <a:prstGeom prst="cloudCallout">
                <a:avLst>
                  <a:gd name="adj1" fmla="val -80673"/>
                  <a:gd name="adj2" fmla="val 4154"/>
                </a:avLst>
              </a:prstGeom>
              <a:blipFill>
                <a:blip r:embed="rId3"/>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CBDC9F4-9D67-0E42-A005-3ABD9994E316}"/>
                  </a:ext>
                </a:extLst>
              </p:cNvPr>
              <p:cNvSpPr txBox="1"/>
              <p:nvPr/>
            </p:nvSpPr>
            <p:spPr>
              <a:xfrm>
                <a:off x="2123728" y="2086176"/>
                <a:ext cx="2016224" cy="369332"/>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r>
                        <a:rPr lang="de-DE" b="0" i="1" smtClean="0">
                          <a:latin typeface="Cambria Math" panose="02040503050406030204" pitchFamily="18" charset="0"/>
                        </a:rPr>
                        <m:t>{</m:t>
                      </m:r>
                      <m:r>
                        <a:rPr lang="de-DE" b="0" i="1" smtClean="0">
                          <a:latin typeface="Cambria Math" panose="02040503050406030204" pitchFamily="18" charset="0"/>
                        </a:rPr>
                        <m:t>𝑅</m:t>
                      </m:r>
                      <m:d>
                        <m:dPr>
                          <m:ctrlPr>
                            <a:rPr lang="de-DE" b="0" i="1" smtClean="0">
                              <a:latin typeface="Cambria Math" panose="02040503050406030204" pitchFamily="18" charset="0"/>
                            </a:rPr>
                          </m:ctrlPr>
                        </m:dPr>
                        <m:e>
                          <m:r>
                            <a:rPr lang="de-DE" b="0" i="1" smtClean="0">
                              <a:latin typeface="Cambria Math" panose="02040503050406030204" pitchFamily="18" charset="0"/>
                            </a:rPr>
                            <m:t>𝑖</m:t>
                          </m:r>
                          <m:r>
                            <a:rPr lang="de-DE" b="0" i="1" smtClean="0">
                              <a:latin typeface="Cambria Math" panose="02040503050406030204" pitchFamily="18" charset="0"/>
                            </a:rPr>
                            <m:t>,</m:t>
                          </m:r>
                          <m:r>
                            <a:rPr lang="de-DE" b="0" i="1" smtClean="0">
                              <a:latin typeface="Cambria Math" panose="02040503050406030204" pitchFamily="18" charset="0"/>
                            </a:rPr>
                            <m:t>𝑗</m:t>
                          </m:r>
                        </m:e>
                      </m:d>
                      <m:r>
                        <a:rPr lang="de-DE" b="0" i="1" smtClean="0">
                          <a:latin typeface="Cambria Math" panose="02040503050406030204" pitchFamily="18" charset="0"/>
                        </a:rPr>
                        <m:t>, </m:t>
                      </m:r>
                      <m:r>
                        <a:rPr lang="de-DE" b="0" i="1" smtClean="0">
                          <a:latin typeface="Cambria Math" panose="02040503050406030204" pitchFamily="18" charset="0"/>
                        </a:rPr>
                        <m:t>𝐶</m:t>
                      </m:r>
                      <m:r>
                        <a:rPr lang="de-DE" b="0" i="1" smtClean="0">
                          <a:latin typeface="Cambria Math" panose="02040503050406030204" pitchFamily="18" charset="0"/>
                        </a:rPr>
                        <m:t>(</m:t>
                      </m:r>
                      <m:r>
                        <a:rPr lang="de-DE" b="0" i="1" smtClean="0">
                          <a:latin typeface="Cambria Math" panose="02040503050406030204" pitchFamily="18" charset="0"/>
                        </a:rPr>
                        <m:t>𝑖</m:t>
                      </m:r>
                      <m:r>
                        <a:rPr lang="de-DE" b="0" i="1" smtClean="0">
                          <a:latin typeface="Cambria Math" panose="02040503050406030204" pitchFamily="18" charset="0"/>
                        </a:rPr>
                        <m:t>)}</m:t>
                      </m:r>
                    </m:oMath>
                  </m:oMathPara>
                </a14:m>
                <a:endParaRPr lang="en-DE" dirty="0"/>
              </a:p>
            </p:txBody>
          </p:sp>
        </mc:Choice>
        <mc:Fallback xmlns="">
          <p:sp>
            <p:nvSpPr>
              <p:cNvPr id="5" name="TextBox 4">
                <a:extLst>
                  <a:ext uri="{FF2B5EF4-FFF2-40B4-BE49-F238E27FC236}">
                    <a16:creationId xmlns:a16="http://schemas.microsoft.com/office/drawing/2014/main" id="{ECBDC9F4-9D67-0E42-A005-3ABD9994E316}"/>
                  </a:ext>
                </a:extLst>
              </p:cNvPr>
              <p:cNvSpPr txBox="1">
                <a:spLocks noRot="1" noChangeAspect="1" noMove="1" noResize="1" noEditPoints="1" noAdjustHandles="1" noChangeArrowheads="1" noChangeShapeType="1" noTextEdit="1"/>
              </p:cNvSpPr>
              <p:nvPr/>
            </p:nvSpPr>
            <p:spPr>
              <a:xfrm>
                <a:off x="2123728" y="2086176"/>
                <a:ext cx="2016224" cy="369332"/>
              </a:xfrm>
              <a:prstGeom prst="rect">
                <a:avLst/>
              </a:prstGeom>
              <a:blipFill>
                <a:blip r:embed="rId4"/>
                <a:stretch>
                  <a:fillRect l="-1258" b="-13333"/>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8332122-7A69-9B4D-9CF7-4FEAE44C75A3}"/>
                  </a:ext>
                </a:extLst>
              </p:cNvPr>
              <p:cNvSpPr txBox="1"/>
              <p:nvPr/>
            </p:nvSpPr>
            <p:spPr>
              <a:xfrm>
                <a:off x="2100202" y="3150702"/>
                <a:ext cx="2016224" cy="369332"/>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r>
                        <a:rPr lang="de-DE" b="0" i="1" smtClean="0">
                          <a:latin typeface="Cambria Math" panose="02040503050406030204" pitchFamily="18" charset="0"/>
                        </a:rPr>
                        <m:t>{</m:t>
                      </m:r>
                      <m:r>
                        <a:rPr lang="de-DE" b="0" i="1" smtClean="0">
                          <a:latin typeface="Cambria Math" panose="02040503050406030204" pitchFamily="18" charset="0"/>
                        </a:rPr>
                        <m:t>𝐷</m:t>
                      </m:r>
                      <m:r>
                        <a:rPr lang="de-DE" b="0" i="1" smtClean="0">
                          <a:latin typeface="Cambria Math" panose="02040503050406030204" pitchFamily="18" charset="0"/>
                        </a:rPr>
                        <m:t>(</m:t>
                      </m:r>
                      <m:r>
                        <a:rPr lang="de-DE" b="0" i="1" smtClean="0">
                          <a:latin typeface="Cambria Math" panose="02040503050406030204" pitchFamily="18" charset="0"/>
                        </a:rPr>
                        <m:t>𝑖</m:t>
                      </m:r>
                      <m:r>
                        <a:rPr lang="de-DE" b="0" i="1" smtClean="0">
                          <a:latin typeface="Cambria Math" panose="02040503050406030204" pitchFamily="18" charset="0"/>
                        </a:rPr>
                        <m:t>)}</m:t>
                      </m:r>
                    </m:oMath>
                  </m:oMathPara>
                </a14:m>
                <a:endParaRPr lang="en-DE" dirty="0"/>
              </a:p>
            </p:txBody>
          </p:sp>
        </mc:Choice>
        <mc:Fallback xmlns="">
          <p:sp>
            <p:nvSpPr>
              <p:cNvPr id="7" name="TextBox 6">
                <a:extLst>
                  <a:ext uri="{FF2B5EF4-FFF2-40B4-BE49-F238E27FC236}">
                    <a16:creationId xmlns:a16="http://schemas.microsoft.com/office/drawing/2014/main" id="{88332122-7A69-9B4D-9CF7-4FEAE44C75A3}"/>
                  </a:ext>
                </a:extLst>
              </p:cNvPr>
              <p:cNvSpPr txBox="1">
                <a:spLocks noRot="1" noChangeAspect="1" noMove="1" noResize="1" noEditPoints="1" noAdjustHandles="1" noChangeArrowheads="1" noChangeShapeType="1" noTextEdit="1"/>
              </p:cNvSpPr>
              <p:nvPr/>
            </p:nvSpPr>
            <p:spPr>
              <a:xfrm>
                <a:off x="2100202" y="3150702"/>
                <a:ext cx="2016224" cy="369332"/>
              </a:xfrm>
              <a:prstGeom prst="rect">
                <a:avLst/>
              </a:prstGeom>
              <a:blipFill>
                <a:blip r:embed="rId5"/>
                <a:stretch>
                  <a:fillRect l="-1258" b="-17241"/>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A051909-F662-A94C-A6AB-65E6A5BD4716}"/>
                  </a:ext>
                </a:extLst>
              </p:cNvPr>
              <p:cNvSpPr txBox="1"/>
              <p:nvPr/>
            </p:nvSpPr>
            <p:spPr>
              <a:xfrm>
                <a:off x="2077711" y="4268729"/>
                <a:ext cx="5086577" cy="369332"/>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r>
                        <a:rPr lang="de-DE" b="0" i="1" smtClean="0">
                          <a:latin typeface="Cambria Math" panose="02040503050406030204" pitchFamily="18" charset="0"/>
                        </a:rPr>
                        <m:t>{</m:t>
                      </m:r>
                      <m:r>
                        <a:rPr lang="de-DE" i="1">
                          <a:latin typeface="Cambria Math" panose="02040503050406030204" pitchFamily="18" charset="0"/>
                        </a:rPr>
                        <m:t>𝐶</m:t>
                      </m:r>
                      <m:d>
                        <m:dPr>
                          <m:ctrlPr>
                            <a:rPr lang="de-DE" i="1">
                              <a:latin typeface="Cambria Math" panose="02040503050406030204" pitchFamily="18" charset="0"/>
                            </a:rPr>
                          </m:ctrlPr>
                        </m:dPr>
                        <m:e>
                          <m:r>
                            <a:rPr lang="de-DE" i="1">
                              <a:latin typeface="Cambria Math" panose="02040503050406030204" pitchFamily="18" charset="0"/>
                            </a:rPr>
                            <m:t>𝑛𝑒</m:t>
                          </m:r>
                          <m:sSub>
                            <m:sSubPr>
                              <m:ctrlPr>
                                <a:rPr lang="de-DE" i="1">
                                  <a:latin typeface="Cambria Math" panose="02040503050406030204" pitchFamily="18" charset="0"/>
                                </a:rPr>
                              </m:ctrlPr>
                            </m:sSubPr>
                            <m:e>
                              <m:r>
                                <a:rPr lang="de-DE" i="1">
                                  <a:latin typeface="Cambria Math" panose="02040503050406030204" pitchFamily="18" charset="0"/>
                                </a:rPr>
                                <m:t>𝑤</m:t>
                              </m:r>
                            </m:e>
                            <m:sub>
                              <m:r>
                                <a:rPr lang="de-DE" i="1">
                                  <a:latin typeface="Cambria Math" panose="02040503050406030204" pitchFamily="18" charset="0"/>
                                </a:rPr>
                                <m:t>1</m:t>
                              </m:r>
                            </m:sub>
                          </m:sSub>
                        </m:e>
                      </m:d>
                      <m:r>
                        <a:rPr lang="de-DE" i="1">
                          <a:latin typeface="Cambria Math" panose="02040503050406030204" pitchFamily="18" charset="0"/>
                        </a:rPr>
                        <m:t>, </m:t>
                      </m:r>
                      <m:r>
                        <a:rPr lang="de-DE" i="1">
                          <a:latin typeface="Cambria Math" panose="02040503050406030204" pitchFamily="18" charset="0"/>
                        </a:rPr>
                        <m:t>𝐷</m:t>
                      </m:r>
                      <m:d>
                        <m:dPr>
                          <m:ctrlPr>
                            <a:rPr lang="de-DE" i="1">
                              <a:latin typeface="Cambria Math" panose="02040503050406030204" pitchFamily="18" charset="0"/>
                            </a:rPr>
                          </m:ctrlPr>
                        </m:dPr>
                        <m:e>
                          <m:r>
                            <a:rPr lang="de-DE" i="1">
                              <a:latin typeface="Cambria Math" panose="02040503050406030204" pitchFamily="18" charset="0"/>
                            </a:rPr>
                            <m:t>𝑛𝑒</m:t>
                          </m:r>
                          <m:sSub>
                            <m:sSubPr>
                              <m:ctrlPr>
                                <a:rPr lang="de-DE" i="1">
                                  <a:latin typeface="Cambria Math" panose="02040503050406030204" pitchFamily="18" charset="0"/>
                                </a:rPr>
                              </m:ctrlPr>
                            </m:sSubPr>
                            <m:e>
                              <m:r>
                                <a:rPr lang="de-DE" i="1">
                                  <a:latin typeface="Cambria Math" panose="02040503050406030204" pitchFamily="18" charset="0"/>
                                </a:rPr>
                                <m:t>𝑤</m:t>
                              </m:r>
                            </m:e>
                            <m:sub>
                              <m:r>
                                <a:rPr lang="de-DE" i="1">
                                  <a:latin typeface="Cambria Math" panose="02040503050406030204" pitchFamily="18" charset="0"/>
                                </a:rPr>
                                <m:t>2</m:t>
                              </m:r>
                            </m:sub>
                          </m:sSub>
                        </m:e>
                      </m:d>
                      <m:r>
                        <a:rPr lang="de-DE" b="0" i="1" smtClean="0">
                          <a:latin typeface="Cambria Math" panose="02040503050406030204" pitchFamily="18" charset="0"/>
                        </a:rPr>
                        <m:t>, </m:t>
                      </m:r>
                      <m:r>
                        <a:rPr lang="de-DE" b="0" i="1" smtClean="0">
                          <a:latin typeface="Cambria Math" panose="02040503050406030204" pitchFamily="18" charset="0"/>
                        </a:rPr>
                        <m:t>𝑅</m:t>
                      </m:r>
                      <m:d>
                        <m:dPr>
                          <m:ctrlPr>
                            <a:rPr lang="de-DE" b="0" i="1" smtClean="0">
                              <a:latin typeface="Cambria Math" panose="02040503050406030204" pitchFamily="18" charset="0"/>
                            </a:rPr>
                          </m:ctrlPr>
                        </m:dPr>
                        <m:e>
                          <m:r>
                            <a:rPr lang="de-DE" i="1">
                              <a:latin typeface="Cambria Math" panose="02040503050406030204" pitchFamily="18" charset="0"/>
                            </a:rPr>
                            <m:t>𝑛𝑒</m:t>
                          </m:r>
                          <m:sSub>
                            <m:sSubPr>
                              <m:ctrlPr>
                                <a:rPr lang="de-DE" i="1">
                                  <a:latin typeface="Cambria Math" panose="02040503050406030204" pitchFamily="18" charset="0"/>
                                </a:rPr>
                              </m:ctrlPr>
                            </m:sSubPr>
                            <m:e>
                              <m:r>
                                <a:rPr lang="de-DE" i="1">
                                  <a:latin typeface="Cambria Math" panose="02040503050406030204" pitchFamily="18" charset="0"/>
                                </a:rPr>
                                <m:t>𝑤</m:t>
                              </m:r>
                            </m:e>
                            <m:sub>
                              <m:r>
                                <a:rPr lang="de-DE" i="1">
                                  <a:latin typeface="Cambria Math" panose="02040503050406030204" pitchFamily="18" charset="0"/>
                                </a:rPr>
                                <m:t>1</m:t>
                              </m:r>
                            </m:sub>
                          </m:sSub>
                          <m:r>
                            <a:rPr lang="de-DE" b="0" i="1" smtClean="0">
                              <a:latin typeface="Cambria Math" panose="02040503050406030204" pitchFamily="18" charset="0"/>
                            </a:rPr>
                            <m:t>,</m:t>
                          </m:r>
                          <m:r>
                            <a:rPr lang="de-DE" i="1">
                              <a:latin typeface="Cambria Math" panose="02040503050406030204" pitchFamily="18" charset="0"/>
                            </a:rPr>
                            <m:t>𝑛𝑒</m:t>
                          </m:r>
                          <m:sSub>
                            <m:sSubPr>
                              <m:ctrlPr>
                                <a:rPr lang="de-DE" i="1">
                                  <a:latin typeface="Cambria Math" panose="02040503050406030204" pitchFamily="18" charset="0"/>
                                </a:rPr>
                              </m:ctrlPr>
                            </m:sSubPr>
                            <m:e>
                              <m:r>
                                <a:rPr lang="de-DE" i="1">
                                  <a:latin typeface="Cambria Math" panose="02040503050406030204" pitchFamily="18" charset="0"/>
                                </a:rPr>
                                <m:t>𝑤</m:t>
                              </m:r>
                            </m:e>
                            <m:sub>
                              <m:r>
                                <a:rPr lang="de-DE" i="1">
                                  <a:latin typeface="Cambria Math" panose="02040503050406030204" pitchFamily="18" charset="0"/>
                                </a:rPr>
                                <m:t>2</m:t>
                              </m:r>
                            </m:sub>
                          </m:sSub>
                        </m:e>
                      </m:d>
                      <m:r>
                        <a:rPr lang="de-DE" b="0" i="1" smtClean="0">
                          <a:latin typeface="Cambria Math" panose="02040503050406030204" pitchFamily="18" charset="0"/>
                        </a:rPr>
                        <m:t>}</m:t>
                      </m:r>
                    </m:oMath>
                  </m:oMathPara>
                </a14:m>
                <a:endParaRPr lang="en-DE" dirty="0"/>
              </a:p>
            </p:txBody>
          </p:sp>
        </mc:Choice>
        <mc:Fallback xmlns="">
          <p:sp>
            <p:nvSpPr>
              <p:cNvPr id="8" name="TextBox 7">
                <a:extLst>
                  <a:ext uri="{FF2B5EF4-FFF2-40B4-BE49-F238E27FC236}">
                    <a16:creationId xmlns:a16="http://schemas.microsoft.com/office/drawing/2014/main" id="{9A051909-F662-A94C-A6AB-65E6A5BD4716}"/>
                  </a:ext>
                </a:extLst>
              </p:cNvPr>
              <p:cNvSpPr txBox="1">
                <a:spLocks noRot="1" noChangeAspect="1" noMove="1" noResize="1" noEditPoints="1" noAdjustHandles="1" noChangeArrowheads="1" noChangeShapeType="1" noTextEdit="1"/>
              </p:cNvSpPr>
              <p:nvPr/>
            </p:nvSpPr>
            <p:spPr>
              <a:xfrm>
                <a:off x="2077711" y="4268729"/>
                <a:ext cx="5086577" cy="369332"/>
              </a:xfrm>
              <a:prstGeom prst="rect">
                <a:avLst/>
              </a:prstGeom>
              <a:blipFill>
                <a:blip r:embed="rId6"/>
                <a:stretch>
                  <a:fillRect l="-249" b="-13333"/>
                </a:stretch>
              </a:blipFill>
            </p:spPr>
            <p:txBody>
              <a:bodyPr/>
              <a:lstStyle/>
              <a:p>
                <a:r>
                  <a:rPr lang="en-DE">
                    <a:noFill/>
                  </a:rPr>
                  <a:t> </a:t>
                </a:r>
              </a:p>
            </p:txBody>
          </p:sp>
        </mc:Fallback>
      </mc:AlternateContent>
    </p:spTree>
    <p:extLst>
      <p:ext uri="{BB962C8B-B14F-4D97-AF65-F5344CB8AC3E}">
        <p14:creationId xmlns:p14="http://schemas.microsoft.com/office/powerpoint/2010/main" val="148226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10344"/>
            <a:ext cx="8424936" cy="554360"/>
          </a:xfrm>
        </p:spPr>
        <p:txBody>
          <a:bodyPr/>
          <a:lstStyle/>
          <a:p>
            <a:pPr>
              <a:defRPr/>
            </a:pPr>
            <a:r>
              <a:rPr lang="en-US">
                <a:ea typeface="ＭＳ Ｐゴシック" charset="0"/>
                <a:cs typeface="ＭＳ Ｐゴシック" charset="0"/>
              </a:rPr>
              <a:t>Depth-first abductive</a:t>
            </a:r>
            <a:r>
              <a:rPr lang="en-US">
                <a:ea typeface="ＭＳ Ｐゴシック" charset="0"/>
              </a:rPr>
              <a:t> </a:t>
            </a:r>
            <a:r>
              <a:rPr lang="en-US">
                <a:ea typeface="ＭＳ Ｐゴシック" charset="0"/>
                <a:cs typeface="ＭＳ Ｐゴシック" charset="0"/>
              </a:rPr>
              <a:t>query evaluation</a:t>
            </a:r>
          </a:p>
        </p:txBody>
      </p:sp>
      <p:pic>
        <p:nvPicPr>
          <p:cNvPr id="36866" name="Inhaltsplatzhalter 3" descr="Screen Shot 2013-05-13 at 5.42.41 PM.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77875" y="1229990"/>
            <a:ext cx="7588250" cy="4572000"/>
          </a:xfr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6345C0E-0406-0641-95F9-9202C060973E}"/>
                  </a:ext>
                </a:extLst>
              </p:cNvPr>
              <p:cNvSpPr txBox="1"/>
              <p:nvPr/>
            </p:nvSpPr>
            <p:spPr>
              <a:xfrm>
                <a:off x="1043608" y="1284582"/>
                <a:ext cx="2808312" cy="369332"/>
              </a:xfrm>
              <a:prstGeom prst="rect">
                <a:avLst/>
              </a:prstGeom>
              <a:solidFill>
                <a:schemeClr val="bg1"/>
              </a:solidFill>
            </p:spPr>
            <p:txBody>
              <a:bodyPr wrap="square" rtlCol="0">
                <a:spAutoFit/>
              </a:bodyPr>
              <a:lstStyle/>
              <a:p>
                <a:r>
                  <a:rPr lang="de-DE" b="0" dirty="0"/>
                  <a:t>KG : </a:t>
                </a:r>
                <a14:m>
                  <m:oMath xmlns:m="http://schemas.openxmlformats.org/officeDocument/2006/math">
                    <m:r>
                      <a:rPr lang="de-DE" b="0" i="1" smtClean="0">
                        <a:latin typeface="Cambria Math" panose="02040503050406030204" pitchFamily="18" charset="0"/>
                      </a:rPr>
                      <m:t>{</m:t>
                    </m:r>
                    <m:r>
                      <a:rPr lang="de-DE" b="0" i="1" smtClean="0">
                        <a:latin typeface="Cambria Math" panose="02040503050406030204" pitchFamily="18" charset="0"/>
                      </a:rPr>
                      <m:t>𝑅</m:t>
                    </m:r>
                    <m:d>
                      <m:dPr>
                        <m:ctrlPr>
                          <a:rPr lang="de-DE" b="0" i="1" smtClean="0">
                            <a:latin typeface="Cambria Math" panose="02040503050406030204" pitchFamily="18" charset="0"/>
                          </a:rPr>
                        </m:ctrlPr>
                      </m:dPr>
                      <m:e>
                        <m:r>
                          <a:rPr lang="de-DE" b="0" i="1" smtClean="0">
                            <a:latin typeface="Cambria Math" panose="02040503050406030204" pitchFamily="18" charset="0"/>
                          </a:rPr>
                          <m:t>𝑖</m:t>
                        </m:r>
                        <m:r>
                          <a:rPr lang="de-DE" b="0" i="1" smtClean="0">
                            <a:latin typeface="Cambria Math" panose="02040503050406030204" pitchFamily="18" charset="0"/>
                          </a:rPr>
                          <m:t>,</m:t>
                        </m:r>
                        <m:r>
                          <a:rPr lang="de-DE" b="0" i="1" smtClean="0">
                            <a:latin typeface="Cambria Math" panose="02040503050406030204" pitchFamily="18" charset="0"/>
                          </a:rPr>
                          <m:t>𝑗</m:t>
                        </m:r>
                      </m:e>
                    </m:d>
                    <m:r>
                      <a:rPr lang="de-DE" b="0" i="1" smtClean="0">
                        <a:latin typeface="Cambria Math" panose="02040503050406030204" pitchFamily="18" charset="0"/>
                      </a:rPr>
                      <m:t>, </m:t>
                    </m:r>
                    <m:r>
                      <a:rPr lang="de-DE" b="0" i="1" smtClean="0">
                        <a:latin typeface="Cambria Math" panose="02040503050406030204" pitchFamily="18" charset="0"/>
                      </a:rPr>
                      <m:t>𝐶</m:t>
                    </m:r>
                    <m:r>
                      <a:rPr lang="de-DE" b="0" i="1" smtClean="0">
                        <a:latin typeface="Cambria Math" panose="02040503050406030204" pitchFamily="18" charset="0"/>
                      </a:rPr>
                      <m:t>(</m:t>
                    </m:r>
                    <m:r>
                      <a:rPr lang="de-DE" b="0" i="1" smtClean="0">
                        <a:latin typeface="Cambria Math" panose="02040503050406030204" pitchFamily="18" charset="0"/>
                      </a:rPr>
                      <m:t>𝑖</m:t>
                    </m:r>
                    <m:r>
                      <a:rPr lang="de-DE" b="0" i="1" smtClean="0">
                        <a:latin typeface="Cambria Math" panose="02040503050406030204" pitchFamily="18" charset="0"/>
                      </a:rPr>
                      <m:t>)}</m:t>
                    </m:r>
                  </m:oMath>
                </a14:m>
                <a:endParaRPr lang="en-DE" dirty="0"/>
              </a:p>
            </p:txBody>
          </p:sp>
        </mc:Choice>
        <mc:Fallback xmlns="">
          <p:sp>
            <p:nvSpPr>
              <p:cNvPr id="5" name="TextBox 4">
                <a:extLst>
                  <a:ext uri="{FF2B5EF4-FFF2-40B4-BE49-F238E27FC236}">
                    <a16:creationId xmlns:a16="http://schemas.microsoft.com/office/drawing/2014/main" id="{B6345C0E-0406-0641-95F9-9202C060973E}"/>
                  </a:ext>
                </a:extLst>
              </p:cNvPr>
              <p:cNvSpPr txBox="1">
                <a:spLocks noRot="1" noChangeAspect="1" noMove="1" noResize="1" noEditPoints="1" noAdjustHandles="1" noChangeArrowheads="1" noChangeShapeType="1" noTextEdit="1"/>
              </p:cNvSpPr>
              <p:nvPr/>
            </p:nvSpPr>
            <p:spPr>
              <a:xfrm>
                <a:off x="1043608" y="1284582"/>
                <a:ext cx="2808312" cy="369332"/>
              </a:xfrm>
              <a:prstGeom prst="rect">
                <a:avLst/>
              </a:prstGeom>
              <a:blipFill>
                <a:blip r:embed="rId3"/>
                <a:stretch>
                  <a:fillRect l="-1802" t="-10000" b="-20000"/>
                </a:stretch>
              </a:blipFill>
            </p:spPr>
            <p:txBody>
              <a:bodyPr/>
              <a:lstStyle/>
              <a:p>
                <a:r>
                  <a:rPr lang="en-DE">
                    <a:noFill/>
                  </a:rPr>
                  <a:t> </a:t>
                </a:r>
              </a:p>
            </p:txBody>
          </p:sp>
        </mc:Fallback>
      </mc:AlternateContent>
      <p:sp>
        <p:nvSpPr>
          <p:cNvPr id="4" name="TextBox 3">
            <a:extLst>
              <a:ext uri="{FF2B5EF4-FFF2-40B4-BE49-F238E27FC236}">
                <a16:creationId xmlns:a16="http://schemas.microsoft.com/office/drawing/2014/main" id="{913F507F-4DA4-FA4B-AAD1-B54316B1752E}"/>
              </a:ext>
            </a:extLst>
          </p:cNvPr>
          <p:cNvSpPr txBox="1"/>
          <p:nvPr/>
        </p:nvSpPr>
        <p:spPr>
          <a:xfrm>
            <a:off x="6236110" y="5801990"/>
            <a:ext cx="2584362" cy="369332"/>
          </a:xfrm>
          <a:prstGeom prst="rect">
            <a:avLst/>
          </a:prstGeom>
          <a:noFill/>
        </p:spPr>
        <p:txBody>
          <a:bodyPr wrap="none" rtlCol="0">
            <a:spAutoFit/>
          </a:bodyPr>
          <a:lstStyle/>
          <a:p>
            <a:r>
              <a:rPr lang="en-DE" dirty="0"/>
              <a:t>G = Generator, T = Tester</a:t>
            </a:r>
          </a:p>
        </p:txBody>
      </p:sp>
    </p:spTree>
    <p:extLst>
      <p:ext uri="{BB962C8B-B14F-4D97-AF65-F5344CB8AC3E}">
        <p14:creationId xmlns:p14="http://schemas.microsoft.com/office/powerpoint/2010/main" val="25132502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2750" y="210344"/>
            <a:ext cx="8001000" cy="914400"/>
          </a:xfrm>
        </p:spPr>
        <p:txBody>
          <a:bodyPr/>
          <a:lstStyle/>
          <a:p>
            <a:pPr>
              <a:defRPr/>
            </a:pPr>
            <a:r>
              <a:rPr lang="de-DE" dirty="0">
                <a:ea typeface="ＭＳ Ｐゴシック" charset="0"/>
                <a:cs typeface="ＭＳ Ｐゴシック" charset="0"/>
              </a:rPr>
              <a:t>Score </a:t>
            </a:r>
            <a:r>
              <a:rPr lang="de-DE" dirty="0" err="1">
                <a:ea typeface="ＭＳ Ｐゴシック" charset="0"/>
                <a:cs typeface="ＭＳ Ｐゴシック" charset="0"/>
              </a:rPr>
              <a:t>for</a:t>
            </a:r>
            <a:r>
              <a:rPr lang="de-DE" dirty="0">
                <a:ea typeface="ＭＳ Ｐゴシック" charset="0"/>
                <a:cs typeface="ＭＳ Ｐゴシック" charset="0"/>
              </a:rPr>
              <a:t> </a:t>
            </a:r>
            <a:r>
              <a:rPr lang="de-DE" dirty="0" err="1">
                <a:ea typeface="ＭＳ Ｐゴシック" charset="0"/>
                <a:cs typeface="ＭＳ Ｐゴシック" charset="0"/>
              </a:rPr>
              <a:t>comparing</a:t>
            </a:r>
            <a:r>
              <a:rPr lang="de-DE" dirty="0">
                <a:ea typeface="ＭＳ Ｐゴシック" charset="0"/>
                <a:cs typeface="ＭＳ Ｐゴシック" charset="0"/>
              </a:rPr>
              <a:t> </a:t>
            </a:r>
            <a:r>
              <a:rPr lang="de-DE" dirty="0" err="1">
                <a:ea typeface="ＭＳ Ｐゴシック" charset="0"/>
                <a:cs typeface="ＭＳ Ｐゴシック" charset="0"/>
              </a:rPr>
              <a:t>solutions</a:t>
            </a:r>
            <a:endParaRPr lang="de-DE" dirty="0">
              <a:ea typeface="ＭＳ Ｐゴシック" charset="0"/>
              <a:cs typeface="ＭＳ Ｐゴシック" charset="0"/>
            </a:endParaRPr>
          </a:p>
        </p:txBody>
      </p:sp>
      <p:pic>
        <p:nvPicPr>
          <p:cNvPr id="37890" name="Inhaltsplatzhalter 3" descr="Screen Shot 2013-05-13 at 5.42.53 PM.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3568" y="1143000"/>
            <a:ext cx="7226300" cy="4572000"/>
          </a:xfrm>
        </p:spPr>
      </p:pic>
    </p:spTree>
    <p:extLst>
      <p:ext uri="{BB962C8B-B14F-4D97-AF65-F5344CB8AC3E}">
        <p14:creationId xmlns:p14="http://schemas.microsoft.com/office/powerpoint/2010/main" val="582948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6053" y="260648"/>
            <a:ext cx="8229600" cy="914400"/>
          </a:xfrm>
        </p:spPr>
        <p:txBody>
          <a:bodyPr/>
          <a:lstStyle/>
          <a:p>
            <a:pPr>
              <a:defRPr/>
            </a:pPr>
            <a:r>
              <a:rPr lang="de-DE" dirty="0">
                <a:ea typeface="ＭＳ Ｐゴシック" charset="0"/>
                <a:cs typeface="ＭＳ Ｐゴシック" charset="0"/>
              </a:rPr>
              <a:t>Illustration </a:t>
            </a:r>
            <a:r>
              <a:rPr lang="de-DE" dirty="0" err="1">
                <a:ea typeface="ＭＳ Ｐゴシック" charset="0"/>
                <a:cs typeface="ＭＳ Ｐゴシック" charset="0"/>
              </a:rPr>
              <a:t>of</a:t>
            </a:r>
            <a:r>
              <a:rPr lang="de-DE" dirty="0">
                <a:ea typeface="ＭＳ Ｐゴシック" charset="0"/>
                <a:cs typeface="ＭＳ Ｐゴシック" charset="0"/>
              </a:rPr>
              <a:t> partial </a:t>
            </a:r>
            <a:r>
              <a:rPr lang="de-DE" dirty="0" err="1">
                <a:ea typeface="ＭＳ Ｐゴシック" charset="0"/>
                <a:cs typeface="ＭＳ Ｐゴシック" charset="0"/>
              </a:rPr>
              <a:t>scores</a:t>
            </a:r>
            <a:endParaRPr lang="de-DE" dirty="0">
              <a:ea typeface="ＭＳ Ｐゴシック" charset="0"/>
              <a:cs typeface="ＭＳ Ｐゴシック" charset="0"/>
            </a:endParaRPr>
          </a:p>
        </p:txBody>
      </p:sp>
      <p:pic>
        <p:nvPicPr>
          <p:cNvPr id="38914" name="Inhaltsplatzhalter 3" descr="Screen Shot 2013-05-13 at 5.43.03 PM.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19797" y="1175048"/>
            <a:ext cx="7537450" cy="4572000"/>
          </a:xfrm>
        </p:spPr>
      </p:pic>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ABEECAF-747D-8048-90B0-BDA54F11B850}"/>
                  </a:ext>
                </a:extLst>
              </p:cNvPr>
              <p:cNvSpPr txBox="1"/>
              <p:nvPr/>
            </p:nvSpPr>
            <p:spPr>
              <a:xfrm>
                <a:off x="1043608" y="1284582"/>
                <a:ext cx="2808312" cy="369332"/>
              </a:xfrm>
              <a:prstGeom prst="rect">
                <a:avLst/>
              </a:prstGeom>
              <a:solidFill>
                <a:schemeClr val="bg1"/>
              </a:solidFill>
            </p:spPr>
            <p:txBody>
              <a:bodyPr wrap="square" rtlCol="0">
                <a:spAutoFit/>
              </a:bodyPr>
              <a:lstStyle/>
              <a:p>
                <a:r>
                  <a:rPr lang="de-DE" b="0" dirty="0"/>
                  <a:t>KG : </a:t>
                </a:r>
                <a14:m>
                  <m:oMath xmlns:m="http://schemas.openxmlformats.org/officeDocument/2006/math">
                    <m:r>
                      <a:rPr lang="de-DE" b="0" i="1" smtClean="0">
                        <a:latin typeface="Cambria Math" panose="02040503050406030204" pitchFamily="18" charset="0"/>
                      </a:rPr>
                      <m:t>{</m:t>
                    </m:r>
                    <m:r>
                      <a:rPr lang="de-DE" b="0" i="1" smtClean="0">
                        <a:latin typeface="Cambria Math" panose="02040503050406030204" pitchFamily="18" charset="0"/>
                      </a:rPr>
                      <m:t>𝑅</m:t>
                    </m:r>
                    <m:d>
                      <m:dPr>
                        <m:ctrlPr>
                          <a:rPr lang="de-DE" b="0" i="1" smtClean="0">
                            <a:latin typeface="Cambria Math" panose="02040503050406030204" pitchFamily="18" charset="0"/>
                          </a:rPr>
                        </m:ctrlPr>
                      </m:dPr>
                      <m:e>
                        <m:r>
                          <a:rPr lang="de-DE" b="0" i="1" smtClean="0">
                            <a:latin typeface="Cambria Math" panose="02040503050406030204" pitchFamily="18" charset="0"/>
                          </a:rPr>
                          <m:t>𝑖</m:t>
                        </m:r>
                        <m:r>
                          <a:rPr lang="de-DE" b="0" i="1" smtClean="0">
                            <a:latin typeface="Cambria Math" panose="02040503050406030204" pitchFamily="18" charset="0"/>
                          </a:rPr>
                          <m:t>,</m:t>
                        </m:r>
                        <m:r>
                          <a:rPr lang="de-DE" b="0" i="1" smtClean="0">
                            <a:latin typeface="Cambria Math" panose="02040503050406030204" pitchFamily="18" charset="0"/>
                          </a:rPr>
                          <m:t>𝑗</m:t>
                        </m:r>
                      </m:e>
                    </m:d>
                    <m:r>
                      <a:rPr lang="de-DE" b="0" i="1" smtClean="0">
                        <a:latin typeface="Cambria Math" panose="02040503050406030204" pitchFamily="18" charset="0"/>
                      </a:rPr>
                      <m:t>, </m:t>
                    </m:r>
                    <m:r>
                      <a:rPr lang="de-DE" b="0" i="1" smtClean="0">
                        <a:latin typeface="Cambria Math" panose="02040503050406030204" pitchFamily="18" charset="0"/>
                      </a:rPr>
                      <m:t>𝐶</m:t>
                    </m:r>
                    <m:r>
                      <a:rPr lang="de-DE" b="0" i="1" smtClean="0">
                        <a:latin typeface="Cambria Math" panose="02040503050406030204" pitchFamily="18" charset="0"/>
                      </a:rPr>
                      <m:t>(</m:t>
                    </m:r>
                    <m:r>
                      <a:rPr lang="de-DE" b="0" i="1" smtClean="0">
                        <a:latin typeface="Cambria Math" panose="02040503050406030204" pitchFamily="18" charset="0"/>
                      </a:rPr>
                      <m:t>𝑖</m:t>
                    </m:r>
                    <m:r>
                      <a:rPr lang="de-DE" b="0" i="1" smtClean="0">
                        <a:latin typeface="Cambria Math" panose="02040503050406030204" pitchFamily="18" charset="0"/>
                      </a:rPr>
                      <m:t>)}</m:t>
                    </m:r>
                  </m:oMath>
                </a14:m>
                <a:endParaRPr lang="en-DE" dirty="0"/>
              </a:p>
            </p:txBody>
          </p:sp>
        </mc:Choice>
        <mc:Fallback>
          <p:sp>
            <p:nvSpPr>
              <p:cNvPr id="4" name="TextBox 3">
                <a:extLst>
                  <a:ext uri="{FF2B5EF4-FFF2-40B4-BE49-F238E27FC236}">
                    <a16:creationId xmlns:a16="http://schemas.microsoft.com/office/drawing/2014/main" id="{FABEECAF-747D-8048-90B0-BDA54F11B850}"/>
                  </a:ext>
                </a:extLst>
              </p:cNvPr>
              <p:cNvSpPr txBox="1">
                <a:spLocks noRot="1" noChangeAspect="1" noMove="1" noResize="1" noEditPoints="1" noAdjustHandles="1" noChangeArrowheads="1" noChangeShapeType="1" noTextEdit="1"/>
              </p:cNvSpPr>
              <p:nvPr/>
            </p:nvSpPr>
            <p:spPr>
              <a:xfrm>
                <a:off x="1043608" y="1284582"/>
                <a:ext cx="2808312" cy="369332"/>
              </a:xfrm>
              <a:prstGeom prst="rect">
                <a:avLst/>
              </a:prstGeom>
              <a:blipFill>
                <a:blip r:embed="rId3"/>
                <a:stretch>
                  <a:fillRect l="-1802" t="-10000" b="-20000"/>
                </a:stretch>
              </a:blipFill>
            </p:spPr>
            <p:txBody>
              <a:bodyPr/>
              <a:lstStyle/>
              <a:p>
                <a:r>
                  <a:rPr lang="en-DE">
                    <a:noFill/>
                  </a:rPr>
                  <a:t> </a:t>
                </a:r>
              </a:p>
            </p:txBody>
          </p:sp>
        </mc:Fallback>
      </mc:AlternateContent>
      <p:sp>
        <p:nvSpPr>
          <p:cNvPr id="3" name="TextBox 2">
            <a:extLst>
              <a:ext uri="{FF2B5EF4-FFF2-40B4-BE49-F238E27FC236}">
                <a16:creationId xmlns:a16="http://schemas.microsoft.com/office/drawing/2014/main" id="{775A254E-4C44-4848-9CBB-D1659CC4D955}"/>
              </a:ext>
            </a:extLst>
          </p:cNvPr>
          <p:cNvSpPr txBox="1"/>
          <p:nvPr/>
        </p:nvSpPr>
        <p:spPr>
          <a:xfrm>
            <a:off x="6714699" y="7983940"/>
            <a:ext cx="184731" cy="369332"/>
          </a:xfrm>
          <a:prstGeom prst="rect">
            <a:avLst/>
          </a:prstGeom>
          <a:noFill/>
        </p:spPr>
        <p:txBody>
          <a:bodyPr wrap="none" rtlCol="0">
            <a:spAutoFit/>
          </a:bodyPr>
          <a:lstStyle/>
          <a:p>
            <a:endParaRPr lang="en-DE" dirty="0"/>
          </a:p>
        </p:txBody>
      </p:sp>
    </p:spTree>
    <p:extLst>
      <p:ext uri="{BB962C8B-B14F-4D97-AF65-F5344CB8AC3E}">
        <p14:creationId xmlns:p14="http://schemas.microsoft.com/office/powerpoint/2010/main" val="2309823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0031"/>
            <a:ext cx="8229600" cy="503238"/>
          </a:xfrm>
        </p:spPr>
        <p:txBody>
          <a:bodyPr/>
          <a:lstStyle/>
          <a:p>
            <a:pPr>
              <a:defRPr/>
            </a:pPr>
            <a:r>
              <a:rPr lang="de-DE" dirty="0">
                <a:ea typeface="ＭＳ Ｐゴシック" charset="0"/>
                <a:cs typeface="ＭＳ Ｐゴシック" charset="0"/>
              </a:rPr>
              <a:t>Score-</a:t>
            </a:r>
            <a:r>
              <a:rPr lang="de-DE" dirty="0" err="1">
                <a:ea typeface="ＭＳ Ｐゴシック" charset="0"/>
                <a:cs typeface="ＭＳ Ｐゴシック" charset="0"/>
              </a:rPr>
              <a:t>based</a:t>
            </a:r>
            <a:r>
              <a:rPr lang="de-DE" dirty="0">
                <a:ea typeface="ＭＳ Ｐゴシック" charset="0"/>
                <a:cs typeface="ＭＳ Ｐゴシック" charset="0"/>
              </a:rPr>
              <a:t> </a:t>
            </a:r>
            <a:r>
              <a:rPr lang="de-DE" dirty="0" err="1">
                <a:ea typeface="ＭＳ Ｐゴシック" charset="0"/>
                <a:cs typeface="ＭＳ Ｐゴシック" charset="0"/>
              </a:rPr>
              <a:t>cutoff</a:t>
            </a:r>
            <a:endParaRPr lang="de-DE" dirty="0">
              <a:ea typeface="ＭＳ Ｐゴシック" charset="0"/>
              <a:cs typeface="ＭＳ Ｐゴシック" charset="0"/>
            </a:endParaRPr>
          </a:p>
        </p:txBody>
      </p:sp>
      <p:pic>
        <p:nvPicPr>
          <p:cNvPr id="39938" name="Inhaltsplatzhalter 3" descr="Screen Shot 2013-05-13 at 5.43.13 PM.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3568" y="1340768"/>
            <a:ext cx="7385050" cy="4572000"/>
          </a:xfrm>
        </p:spPr>
      </p:pic>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9A487AF8-6ECD-D247-A4D1-0BFACE32C234}"/>
                  </a:ext>
                </a:extLst>
              </p:cNvPr>
              <p:cNvSpPr txBox="1"/>
              <p:nvPr/>
            </p:nvSpPr>
            <p:spPr>
              <a:xfrm>
                <a:off x="899592" y="1403484"/>
                <a:ext cx="2808312" cy="369332"/>
              </a:xfrm>
              <a:prstGeom prst="rect">
                <a:avLst/>
              </a:prstGeom>
              <a:solidFill>
                <a:schemeClr val="bg1"/>
              </a:solidFill>
            </p:spPr>
            <p:txBody>
              <a:bodyPr wrap="square" rtlCol="0">
                <a:spAutoFit/>
              </a:bodyPr>
              <a:lstStyle/>
              <a:p>
                <a:r>
                  <a:rPr lang="de-DE" b="0" dirty="0"/>
                  <a:t>KG : </a:t>
                </a:r>
                <a14:m>
                  <m:oMath xmlns:m="http://schemas.openxmlformats.org/officeDocument/2006/math">
                    <m:r>
                      <a:rPr lang="de-DE" b="0" i="1" smtClean="0">
                        <a:latin typeface="Cambria Math" panose="02040503050406030204" pitchFamily="18" charset="0"/>
                      </a:rPr>
                      <m:t>{</m:t>
                    </m:r>
                    <m:r>
                      <a:rPr lang="de-DE" b="0" i="1" smtClean="0">
                        <a:latin typeface="Cambria Math" panose="02040503050406030204" pitchFamily="18" charset="0"/>
                      </a:rPr>
                      <m:t>𝑅</m:t>
                    </m:r>
                    <m:d>
                      <m:dPr>
                        <m:ctrlPr>
                          <a:rPr lang="de-DE" b="0" i="1" smtClean="0">
                            <a:latin typeface="Cambria Math" panose="02040503050406030204" pitchFamily="18" charset="0"/>
                          </a:rPr>
                        </m:ctrlPr>
                      </m:dPr>
                      <m:e>
                        <m:r>
                          <a:rPr lang="de-DE" b="0" i="1" smtClean="0">
                            <a:latin typeface="Cambria Math" panose="02040503050406030204" pitchFamily="18" charset="0"/>
                          </a:rPr>
                          <m:t>𝑖</m:t>
                        </m:r>
                        <m:r>
                          <a:rPr lang="de-DE" b="0" i="1" smtClean="0">
                            <a:latin typeface="Cambria Math" panose="02040503050406030204" pitchFamily="18" charset="0"/>
                          </a:rPr>
                          <m:t>,</m:t>
                        </m:r>
                        <m:r>
                          <a:rPr lang="de-DE" b="0" i="1" smtClean="0">
                            <a:latin typeface="Cambria Math" panose="02040503050406030204" pitchFamily="18" charset="0"/>
                          </a:rPr>
                          <m:t>𝑗</m:t>
                        </m:r>
                      </m:e>
                    </m:d>
                    <m:r>
                      <a:rPr lang="de-DE" b="0" i="1" smtClean="0">
                        <a:latin typeface="Cambria Math" panose="02040503050406030204" pitchFamily="18" charset="0"/>
                      </a:rPr>
                      <m:t>, </m:t>
                    </m:r>
                    <m:r>
                      <a:rPr lang="de-DE" b="0" i="1" smtClean="0">
                        <a:latin typeface="Cambria Math" panose="02040503050406030204" pitchFamily="18" charset="0"/>
                      </a:rPr>
                      <m:t>𝐶</m:t>
                    </m:r>
                    <m:r>
                      <a:rPr lang="de-DE" b="0" i="1" smtClean="0">
                        <a:latin typeface="Cambria Math" panose="02040503050406030204" pitchFamily="18" charset="0"/>
                      </a:rPr>
                      <m:t>(</m:t>
                    </m:r>
                    <m:r>
                      <a:rPr lang="de-DE" b="0" i="1" smtClean="0">
                        <a:latin typeface="Cambria Math" panose="02040503050406030204" pitchFamily="18" charset="0"/>
                      </a:rPr>
                      <m:t>𝑖</m:t>
                    </m:r>
                    <m:r>
                      <a:rPr lang="de-DE" b="0" i="1" smtClean="0">
                        <a:latin typeface="Cambria Math" panose="02040503050406030204" pitchFamily="18" charset="0"/>
                      </a:rPr>
                      <m:t>)}</m:t>
                    </m:r>
                  </m:oMath>
                </a14:m>
                <a:endParaRPr lang="en-DE" dirty="0"/>
              </a:p>
            </p:txBody>
          </p:sp>
        </mc:Choice>
        <mc:Fallback>
          <p:sp>
            <p:nvSpPr>
              <p:cNvPr id="4" name="TextBox 3">
                <a:extLst>
                  <a:ext uri="{FF2B5EF4-FFF2-40B4-BE49-F238E27FC236}">
                    <a16:creationId xmlns:a16="http://schemas.microsoft.com/office/drawing/2014/main" id="{9A487AF8-6ECD-D247-A4D1-0BFACE32C234}"/>
                  </a:ext>
                </a:extLst>
              </p:cNvPr>
              <p:cNvSpPr txBox="1">
                <a:spLocks noRot="1" noChangeAspect="1" noMove="1" noResize="1" noEditPoints="1" noAdjustHandles="1" noChangeArrowheads="1" noChangeShapeType="1" noTextEdit="1"/>
              </p:cNvSpPr>
              <p:nvPr/>
            </p:nvSpPr>
            <p:spPr>
              <a:xfrm>
                <a:off x="899592" y="1403484"/>
                <a:ext cx="2808312" cy="369332"/>
              </a:xfrm>
              <a:prstGeom prst="rect">
                <a:avLst/>
              </a:prstGeom>
              <a:blipFill>
                <a:blip r:embed="rId3"/>
                <a:stretch>
                  <a:fillRect l="-2262" t="-6667" b="-23333"/>
                </a:stretch>
              </a:blipFill>
            </p:spPr>
            <p:txBody>
              <a:bodyPr/>
              <a:lstStyle/>
              <a:p>
                <a:r>
                  <a:rPr lang="en-DE">
                    <a:noFill/>
                  </a:rPr>
                  <a:t> </a:t>
                </a:r>
              </a:p>
            </p:txBody>
          </p:sp>
        </mc:Fallback>
      </mc:AlternateContent>
    </p:spTree>
    <p:extLst>
      <p:ext uri="{BB962C8B-B14F-4D97-AF65-F5344CB8AC3E}">
        <p14:creationId xmlns:p14="http://schemas.microsoft.com/office/powerpoint/2010/main" val="13678168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a:ea typeface="ＭＳ Ｐゴシック" charset="0"/>
                <a:cs typeface="ＭＳ Ｐゴシック" charset="0"/>
              </a:rPr>
              <a:t>More formally</a:t>
            </a:r>
          </a:p>
        </p:txBody>
      </p:sp>
      <p:pic>
        <p:nvPicPr>
          <p:cNvPr id="40962" name="Inhaltsplatzhalter 3" descr="Screen Shot 2013-05-13 at 5.43.41 PM.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27584" y="1339850"/>
            <a:ext cx="7254875" cy="4572000"/>
          </a:xfrm>
        </p:spPr>
      </p:pic>
      <p:sp>
        <p:nvSpPr>
          <p:cNvPr id="4" name="Rectangle 3">
            <a:extLst>
              <a:ext uri="{FF2B5EF4-FFF2-40B4-BE49-F238E27FC236}">
                <a16:creationId xmlns:a16="http://schemas.microsoft.com/office/drawing/2014/main" id="{F519A9DC-D3CC-8446-9217-5D597CE09CA5}"/>
              </a:ext>
            </a:extLst>
          </p:cNvPr>
          <p:cNvSpPr/>
          <p:nvPr/>
        </p:nvSpPr>
        <p:spPr>
          <a:xfrm>
            <a:off x="2297112" y="5997486"/>
            <a:ext cx="4651152" cy="600164"/>
          </a:xfrm>
          <a:prstGeom prst="rect">
            <a:avLst/>
          </a:prstGeom>
        </p:spPr>
        <p:txBody>
          <a:bodyPr wrap="square">
            <a:spAutoFit/>
          </a:bodyPr>
          <a:lstStyle/>
          <a:p>
            <a:r>
              <a:rPr lang="en-US" sz="1100" dirty="0">
                <a:solidFill>
                  <a:srgbClr val="0B05FF"/>
                </a:solidFill>
                <a:latin typeface="Arial" panose="020B0604020202020204" pitchFamily="34" charset="0"/>
              </a:rPr>
              <a:t>Volker </a:t>
            </a:r>
            <a:r>
              <a:rPr lang="en-US" sz="1100" dirty="0" err="1">
                <a:solidFill>
                  <a:srgbClr val="0B05FF"/>
                </a:solidFill>
                <a:latin typeface="Arial" panose="020B0604020202020204" pitchFamily="34" charset="0"/>
              </a:rPr>
              <a:t>Haarslev</a:t>
            </a:r>
            <a:r>
              <a:rPr lang="en-US" sz="1100" dirty="0">
                <a:solidFill>
                  <a:srgbClr val="0B05FF"/>
                </a:solidFill>
                <a:latin typeface="Arial" panose="020B0604020202020204" pitchFamily="34" charset="0"/>
              </a:rPr>
              <a:t>, Kay </a:t>
            </a:r>
            <a:r>
              <a:rPr lang="en-US" sz="1100" dirty="0" err="1">
                <a:solidFill>
                  <a:srgbClr val="0B05FF"/>
                </a:solidFill>
                <a:latin typeface="Arial" panose="020B0604020202020204" pitchFamily="34" charset="0"/>
              </a:rPr>
              <a:t>Hidde</a:t>
            </a:r>
            <a:r>
              <a:rPr lang="en-US" sz="1100" dirty="0">
                <a:solidFill>
                  <a:srgbClr val="0B05FF"/>
                </a:solidFill>
                <a:latin typeface="Arial" panose="020B0604020202020204" pitchFamily="34" charset="0"/>
              </a:rPr>
              <a:t>, Ralf Möller, and Michael Wessel. </a:t>
            </a:r>
            <a:br>
              <a:rPr lang="en-US" sz="1100" dirty="0">
                <a:solidFill>
                  <a:srgbClr val="0B05FF"/>
                </a:solidFill>
                <a:latin typeface="Arial" panose="020B0604020202020204" pitchFamily="34" charset="0"/>
              </a:rPr>
            </a:br>
            <a:r>
              <a:rPr lang="en-US" sz="1100" dirty="0">
                <a:solidFill>
                  <a:srgbClr val="0B05FF"/>
                </a:solidFill>
                <a:latin typeface="Arial" panose="020B0604020202020204" pitchFamily="34" charset="0"/>
              </a:rPr>
              <a:t>The </a:t>
            </a:r>
            <a:r>
              <a:rPr lang="en-US" sz="1100" dirty="0" err="1">
                <a:solidFill>
                  <a:srgbClr val="0B05FF"/>
                </a:solidFill>
                <a:latin typeface="Arial" panose="020B0604020202020204" pitchFamily="34" charset="0"/>
              </a:rPr>
              <a:t>RacerPro</a:t>
            </a:r>
            <a:r>
              <a:rPr lang="en-US" sz="1100" dirty="0">
                <a:solidFill>
                  <a:srgbClr val="0B05FF"/>
                </a:solidFill>
                <a:latin typeface="Arial" panose="020B0604020202020204" pitchFamily="34" charset="0"/>
              </a:rPr>
              <a:t> knowledge representation and reasoning system. </a:t>
            </a:r>
            <a:r>
              <a:rPr lang="en-US" sz="1100" i="1" dirty="0">
                <a:solidFill>
                  <a:srgbClr val="0B05FF"/>
                </a:solidFill>
                <a:latin typeface="Arial" panose="020B0604020202020204" pitchFamily="34" charset="0"/>
              </a:rPr>
              <a:t>Semantic Web Journal</a:t>
            </a:r>
            <a:r>
              <a:rPr lang="en-US" sz="1100" dirty="0">
                <a:solidFill>
                  <a:srgbClr val="0B05FF"/>
                </a:solidFill>
                <a:latin typeface="Arial" panose="020B0604020202020204" pitchFamily="34" charset="0"/>
              </a:rPr>
              <a:t>, 3(3):267–277, </a:t>
            </a:r>
            <a:r>
              <a:rPr lang="en-US" sz="1100" b="1" dirty="0">
                <a:solidFill>
                  <a:srgbClr val="FF0000"/>
                </a:solidFill>
                <a:latin typeface="Arial" panose="020B0604020202020204" pitchFamily="34" charset="0"/>
              </a:rPr>
              <a:t>2012</a:t>
            </a:r>
            <a:r>
              <a:rPr lang="en-US" sz="1100" dirty="0">
                <a:solidFill>
                  <a:srgbClr val="0B05FF"/>
                </a:solidFill>
                <a:latin typeface="Arial" panose="020B0604020202020204" pitchFamily="34" charset="0"/>
              </a:rPr>
              <a:t>. </a:t>
            </a:r>
            <a:endParaRPr lang="en-DE" sz="1100" dirty="0">
              <a:solidFill>
                <a:srgbClr val="0B05FF"/>
              </a:solidFill>
            </a:endParaRPr>
          </a:p>
        </p:txBody>
      </p:sp>
      <p:sp>
        <p:nvSpPr>
          <p:cNvPr id="3" name="Rectangle 2">
            <a:extLst>
              <a:ext uri="{FF2B5EF4-FFF2-40B4-BE49-F238E27FC236}">
                <a16:creationId xmlns:a16="http://schemas.microsoft.com/office/drawing/2014/main" id="{E55159DC-53A9-D140-B1A2-B601E607706D}"/>
              </a:ext>
            </a:extLst>
          </p:cNvPr>
          <p:cNvSpPr/>
          <p:nvPr/>
        </p:nvSpPr>
        <p:spPr>
          <a:xfrm>
            <a:off x="2297113" y="5345321"/>
            <a:ext cx="4572000" cy="600164"/>
          </a:xfrm>
          <a:prstGeom prst="rect">
            <a:avLst/>
          </a:prstGeom>
        </p:spPr>
        <p:txBody>
          <a:bodyPr>
            <a:spAutoFit/>
          </a:bodyPr>
          <a:lstStyle/>
          <a:p>
            <a:r>
              <a:rPr lang="en-DE" sz="1100" dirty="0">
                <a:solidFill>
                  <a:srgbClr val="0B05FF"/>
                </a:solidFill>
              </a:rPr>
              <a:t>Ralf Möller, Özgür L. Özcep, Volker Haarslev, Anahita Nafissi, Michael Wessel: Abductive Conjunctive Query Answering w.r.t. Ontologies</a:t>
            </a:r>
          </a:p>
          <a:p>
            <a:r>
              <a:rPr lang="en-DE" sz="1100" dirty="0">
                <a:solidFill>
                  <a:srgbClr val="0B05FF"/>
                </a:solidFill>
              </a:rPr>
              <a:t>in: KI - Künstliche Intelligenz, Vol.30, (2), p.177-182, </a:t>
            </a:r>
            <a:r>
              <a:rPr lang="en-DE" sz="1100" b="1" dirty="0">
                <a:solidFill>
                  <a:srgbClr val="FF0000"/>
                </a:solidFill>
              </a:rPr>
              <a:t>2016</a:t>
            </a:r>
            <a:r>
              <a:rPr lang="en-DE" sz="1100" dirty="0">
                <a:solidFill>
                  <a:srgbClr val="0B05FF"/>
                </a:solidFill>
              </a:rPr>
              <a:t>.</a:t>
            </a:r>
          </a:p>
        </p:txBody>
      </p:sp>
    </p:spTree>
    <p:extLst>
      <p:ext uri="{BB962C8B-B14F-4D97-AF65-F5344CB8AC3E}">
        <p14:creationId xmlns:p14="http://schemas.microsoft.com/office/powerpoint/2010/main" val="15509573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229600" cy="503238"/>
          </a:xfrm>
        </p:spPr>
        <p:txBody>
          <a:bodyPr/>
          <a:lstStyle/>
          <a:p>
            <a:pPr>
              <a:defRPr/>
            </a:pPr>
            <a:r>
              <a:rPr lang="en-US">
                <a:ea typeface="ＭＳ Ｐゴシック" charset="0"/>
                <a:cs typeface="ＭＳ Ｐゴシック" charset="0"/>
              </a:rPr>
              <a:t>How effective is this?</a:t>
            </a:r>
          </a:p>
        </p:txBody>
      </p:sp>
      <p:pic>
        <p:nvPicPr>
          <p:cNvPr id="41986" name="Inhaltsplatzhalter 3" descr="Screen Shot 2013-05-13 at 5.43.48 PM.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3568" y="1362720"/>
            <a:ext cx="7505700" cy="4572000"/>
          </a:xfrm>
        </p:spPr>
      </p:pic>
      <p:sp>
        <p:nvSpPr>
          <p:cNvPr id="3" name="TextBox 2">
            <a:extLst>
              <a:ext uri="{FF2B5EF4-FFF2-40B4-BE49-F238E27FC236}">
                <a16:creationId xmlns:a16="http://schemas.microsoft.com/office/drawing/2014/main" id="{BCAEB6AC-34D9-9242-AFB0-91EC85CFB1BC}"/>
              </a:ext>
            </a:extLst>
          </p:cNvPr>
          <p:cNvSpPr txBox="1"/>
          <p:nvPr/>
        </p:nvSpPr>
        <p:spPr>
          <a:xfrm>
            <a:off x="4207028" y="2104200"/>
            <a:ext cx="803425" cy="430887"/>
          </a:xfrm>
          <a:prstGeom prst="rect">
            <a:avLst/>
          </a:prstGeom>
          <a:solidFill>
            <a:schemeClr val="bg1"/>
          </a:solidFill>
        </p:spPr>
        <p:txBody>
          <a:bodyPr wrap="none" rtlCol="0">
            <a:spAutoFit/>
          </a:bodyPr>
          <a:lstStyle/>
          <a:p>
            <a:r>
              <a:rPr lang="en-DE" sz="2200" dirty="0">
                <a:latin typeface="Times New Roman" panose="02020603050405020304" pitchFamily="18" charset="0"/>
                <a:cs typeface="Times New Roman" panose="02020603050405020304" pitchFamily="18" charset="0"/>
              </a:rPr>
              <a:t>   KG</a:t>
            </a:r>
          </a:p>
        </p:txBody>
      </p:sp>
      <p:sp>
        <p:nvSpPr>
          <p:cNvPr id="5" name="TextBox 4">
            <a:extLst>
              <a:ext uri="{FF2B5EF4-FFF2-40B4-BE49-F238E27FC236}">
                <a16:creationId xmlns:a16="http://schemas.microsoft.com/office/drawing/2014/main" id="{B0B585E5-BB62-AF42-85DE-A57268375F50}"/>
              </a:ext>
            </a:extLst>
          </p:cNvPr>
          <p:cNvSpPr txBox="1"/>
          <p:nvPr/>
        </p:nvSpPr>
        <p:spPr>
          <a:xfrm>
            <a:off x="3136649" y="4428401"/>
            <a:ext cx="582211" cy="584775"/>
          </a:xfrm>
          <a:prstGeom prst="rect">
            <a:avLst/>
          </a:prstGeom>
          <a:solidFill>
            <a:srgbClr val="C0C0C0"/>
          </a:solidFill>
          <a:ln>
            <a:noFill/>
          </a:ln>
        </p:spPr>
        <p:txBody>
          <a:bodyPr wrap="none" rtlCol="0">
            <a:spAutoFit/>
          </a:bodyPr>
          <a:lstStyle/>
          <a:p>
            <a:pPr algn="ctr"/>
            <a:r>
              <a:rPr lang="en-DE" sz="1600" dirty="0">
                <a:latin typeface="Times New Roman" panose="02020603050405020304" pitchFamily="18" charset="0"/>
                <a:cs typeface="Times New Roman" panose="02020603050405020304" pitchFamily="18" charset="0"/>
              </a:rPr>
              <a:t> KG </a:t>
            </a:r>
            <a:br>
              <a:rPr lang="en-DE" sz="1600" dirty="0">
                <a:latin typeface="Times New Roman" panose="02020603050405020304" pitchFamily="18" charset="0"/>
                <a:cs typeface="Times New Roman" panose="02020603050405020304" pitchFamily="18" charset="0"/>
              </a:rPr>
            </a:br>
            <a:r>
              <a:rPr lang="en-DE" sz="1600" dirty="0">
                <a:latin typeface="Times New Roman" panose="02020603050405020304" pitchFamily="18" charset="0"/>
                <a:cs typeface="Times New Roman" panose="02020603050405020304" pitchFamily="18" charset="0"/>
              </a:rPr>
              <a:t>B</a:t>
            </a:r>
          </a:p>
        </p:txBody>
      </p:sp>
      <p:sp>
        <p:nvSpPr>
          <p:cNvPr id="6" name="TextBox 5">
            <a:extLst>
              <a:ext uri="{FF2B5EF4-FFF2-40B4-BE49-F238E27FC236}">
                <a16:creationId xmlns:a16="http://schemas.microsoft.com/office/drawing/2014/main" id="{0C7EE29E-CEF6-FD4A-ADBF-01213A8245D7}"/>
              </a:ext>
            </a:extLst>
          </p:cNvPr>
          <p:cNvSpPr txBox="1"/>
          <p:nvPr/>
        </p:nvSpPr>
        <p:spPr>
          <a:xfrm>
            <a:off x="1181477" y="4428401"/>
            <a:ext cx="582211" cy="584775"/>
          </a:xfrm>
          <a:prstGeom prst="rect">
            <a:avLst/>
          </a:prstGeom>
          <a:solidFill>
            <a:srgbClr val="C0C0C0"/>
          </a:solidFill>
          <a:ln>
            <a:noFill/>
          </a:ln>
        </p:spPr>
        <p:txBody>
          <a:bodyPr wrap="none" rtlCol="0">
            <a:spAutoFit/>
          </a:bodyPr>
          <a:lstStyle/>
          <a:p>
            <a:pPr algn="ctr"/>
            <a:r>
              <a:rPr lang="en-DE" sz="1600" dirty="0">
                <a:latin typeface="Times New Roman" panose="02020603050405020304" pitchFamily="18" charset="0"/>
                <a:cs typeface="Times New Roman" panose="02020603050405020304" pitchFamily="18" charset="0"/>
              </a:rPr>
              <a:t> KG </a:t>
            </a:r>
            <a:br>
              <a:rPr lang="en-DE" sz="1600" dirty="0">
                <a:latin typeface="Times New Roman" panose="02020603050405020304" pitchFamily="18" charset="0"/>
                <a:cs typeface="Times New Roman" panose="02020603050405020304" pitchFamily="18" charset="0"/>
              </a:rPr>
            </a:br>
            <a:r>
              <a:rPr lang="en-DE" sz="1600" dirty="0">
                <a:latin typeface="Times New Roman" panose="02020603050405020304" pitchFamily="18" charset="0"/>
                <a:cs typeface="Times New Roman" panose="02020603050405020304" pitchFamily="18" charset="0"/>
              </a:rPr>
              <a:t>A</a:t>
            </a:r>
          </a:p>
        </p:txBody>
      </p:sp>
      <p:sp>
        <p:nvSpPr>
          <p:cNvPr id="4" name="TextBox 3">
            <a:extLst>
              <a:ext uri="{FF2B5EF4-FFF2-40B4-BE49-F238E27FC236}">
                <a16:creationId xmlns:a16="http://schemas.microsoft.com/office/drawing/2014/main" id="{EA4E8A7B-7B84-1D46-B380-A7019F61813B}"/>
              </a:ext>
            </a:extLst>
          </p:cNvPr>
          <p:cNvSpPr txBox="1"/>
          <p:nvPr/>
        </p:nvSpPr>
        <p:spPr>
          <a:xfrm>
            <a:off x="4418104" y="2131496"/>
            <a:ext cx="3689276" cy="384721"/>
          </a:xfrm>
          <a:prstGeom prst="rect">
            <a:avLst/>
          </a:prstGeom>
          <a:solidFill>
            <a:schemeClr val="bg1"/>
          </a:solidFill>
        </p:spPr>
        <p:txBody>
          <a:bodyPr wrap="square" rtlCol="0">
            <a:spAutoFit/>
          </a:bodyPr>
          <a:lstStyle/>
          <a:p>
            <a:r>
              <a:rPr lang="en-DE" sz="1900" dirty="0">
                <a:latin typeface="Times New Roman" panose="02020603050405020304" pitchFamily="18" charset="0"/>
                <a:cs typeface="Times New Roman" panose="02020603050405020304" pitchFamily="18" charset="0"/>
              </a:rPr>
              <a:t>Abductive query answering</a:t>
            </a:r>
          </a:p>
        </p:txBody>
      </p:sp>
    </p:spTree>
    <p:extLst>
      <p:ext uri="{BB962C8B-B14F-4D97-AF65-F5344CB8AC3E}">
        <p14:creationId xmlns:p14="http://schemas.microsoft.com/office/powerpoint/2010/main" val="35459740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C41F5-522B-124F-A6C4-1A92E1FD922A}"/>
              </a:ext>
            </a:extLst>
          </p:cNvPr>
          <p:cNvSpPr>
            <a:spLocks noGrp="1"/>
          </p:cNvSpPr>
          <p:nvPr>
            <p:ph type="title"/>
          </p:nvPr>
        </p:nvSpPr>
        <p:spPr/>
        <p:txBody>
          <a:bodyPr/>
          <a:lstStyle/>
          <a:p>
            <a:r>
              <a:rPr lang="en-DE" dirty="0"/>
              <a:t>KG Difference w.r.t. KB</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A6F75FB-4FD5-3D40-A1FC-DB9387B51684}"/>
                  </a:ext>
                </a:extLst>
              </p:cNvPr>
              <p:cNvSpPr>
                <a:spLocks noGrp="1"/>
              </p:cNvSpPr>
              <p:nvPr>
                <p:ph idx="1"/>
              </p:nvPr>
            </p:nvSpPr>
            <p:spPr/>
            <p:txBody>
              <a:bodyPr/>
              <a:lstStyle/>
              <a:p>
                <a:r>
                  <a:rPr lang="en-DE" dirty="0"/>
                  <a:t>“What needs to be minimally added to </a:t>
                </a:r>
                <a14:m>
                  <m:oMath xmlns:m="http://schemas.openxmlformats.org/officeDocument/2006/math">
                    <m:r>
                      <a:rPr lang="de-DE" i="1">
                        <a:latin typeface="Cambria Math" panose="02040503050406030204" pitchFamily="18" charset="0"/>
                      </a:rPr>
                      <m:t>𝐾</m:t>
                    </m:r>
                    <m:sSub>
                      <m:sSubPr>
                        <m:ctrlPr>
                          <a:rPr lang="de-DE" i="1">
                            <a:latin typeface="Cambria Math" panose="02040503050406030204" pitchFamily="18" charset="0"/>
                          </a:rPr>
                        </m:ctrlPr>
                      </m:sSubPr>
                      <m:e>
                        <m:r>
                          <a:rPr lang="de-DE" i="1">
                            <a:latin typeface="Cambria Math" panose="02040503050406030204" pitchFamily="18" charset="0"/>
                          </a:rPr>
                          <m:t>𝐺</m:t>
                        </m:r>
                      </m:e>
                      <m:sub>
                        <m:r>
                          <a:rPr lang="de-DE" i="1">
                            <a:latin typeface="Cambria Math" panose="02040503050406030204" pitchFamily="18" charset="0"/>
                          </a:rPr>
                          <m:t>1</m:t>
                        </m:r>
                      </m:sub>
                    </m:sSub>
                  </m:oMath>
                </a14:m>
                <a:r>
                  <a:rPr lang="en-DE" dirty="0"/>
                  <a:t> </a:t>
                </a:r>
                <a:br>
                  <a:rPr lang="en-DE" dirty="0"/>
                </a:br>
                <a:r>
                  <a:rPr lang="en-DE" dirty="0"/>
                  <a:t>such that </a:t>
                </a:r>
                <a14:m>
                  <m:oMath xmlns:m="http://schemas.openxmlformats.org/officeDocument/2006/math">
                    <m:r>
                      <a:rPr lang="de-DE" i="1">
                        <a:latin typeface="Cambria Math" panose="02040503050406030204" pitchFamily="18" charset="0"/>
                      </a:rPr>
                      <m:t>𝐾</m:t>
                    </m:r>
                    <m:sSub>
                      <m:sSubPr>
                        <m:ctrlPr>
                          <a:rPr lang="de-DE" i="1">
                            <a:latin typeface="Cambria Math" panose="02040503050406030204" pitchFamily="18" charset="0"/>
                          </a:rPr>
                        </m:ctrlPr>
                      </m:sSubPr>
                      <m:e>
                        <m:r>
                          <a:rPr lang="de-DE" i="1">
                            <a:latin typeface="Cambria Math" panose="02040503050406030204" pitchFamily="18" charset="0"/>
                          </a:rPr>
                          <m:t>𝐺</m:t>
                        </m:r>
                      </m:e>
                      <m:sub>
                        <m:r>
                          <a:rPr lang="de-DE" b="0" i="1" smtClean="0">
                            <a:latin typeface="Cambria Math" panose="02040503050406030204" pitchFamily="18" charset="0"/>
                          </a:rPr>
                          <m:t>2</m:t>
                        </m:r>
                      </m:sub>
                    </m:sSub>
                  </m:oMath>
                </a14:m>
                <a:r>
                  <a:rPr lang="en-DE" dirty="0"/>
                  <a:t> is entailed w.r.t. KB”</a:t>
                </a:r>
              </a:p>
              <a:p>
                <a:pPr lvl="1"/>
                <a14:m>
                  <m:oMath xmlns:m="http://schemas.openxmlformats.org/officeDocument/2006/math">
                    <m:sSubSup>
                      <m:sSubSupPr>
                        <m:ctrlPr>
                          <a:rPr lang="el-GR" sz="2200" i="1">
                            <a:latin typeface="Cambria Math" panose="02040503050406030204" pitchFamily="18" charset="0"/>
                            <a:ea typeface="Cambria Math" panose="02040503050406030204" pitchFamily="18" charset="0"/>
                          </a:rPr>
                        </m:ctrlPr>
                      </m:sSubSupPr>
                      <m:e>
                        <m:r>
                          <m:rPr>
                            <m:sty m:val="p"/>
                          </m:rPr>
                          <a:rPr lang="el-GR" sz="2200" i="1">
                            <a:latin typeface="Cambria Math" panose="02040503050406030204" pitchFamily="18" charset="0"/>
                            <a:ea typeface="Cambria Math" panose="02040503050406030204" pitchFamily="18" charset="0"/>
                          </a:rPr>
                          <m:t>Δ</m:t>
                        </m:r>
                      </m:e>
                      <m:sub>
                        <m:r>
                          <a:rPr lang="de-DE" sz="2200" i="1">
                            <a:latin typeface="Cambria Math" panose="02040503050406030204" pitchFamily="18" charset="0"/>
                            <a:ea typeface="Cambria Math" panose="02040503050406030204" pitchFamily="18" charset="0"/>
                          </a:rPr>
                          <m:t>𝐾</m:t>
                        </m:r>
                        <m:sSub>
                          <m:sSubPr>
                            <m:ctrlPr>
                              <a:rPr lang="de-DE" sz="2200" i="1">
                                <a:latin typeface="Cambria Math" panose="02040503050406030204" pitchFamily="18" charset="0"/>
                                <a:ea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𝐺</m:t>
                            </m:r>
                          </m:e>
                          <m:sub>
                            <m:r>
                              <a:rPr lang="de-DE" sz="2200" i="1">
                                <a:latin typeface="Cambria Math" panose="02040503050406030204" pitchFamily="18" charset="0"/>
                                <a:ea typeface="Cambria Math" panose="02040503050406030204" pitchFamily="18" charset="0"/>
                              </a:rPr>
                              <m:t>1</m:t>
                            </m:r>
                          </m:sub>
                        </m:sSub>
                        <m:r>
                          <a:rPr lang="de-DE" sz="2200" i="1">
                            <a:latin typeface="Cambria Math" panose="02040503050406030204" pitchFamily="18" charset="0"/>
                            <a:ea typeface="Cambria Math" panose="02040503050406030204" pitchFamily="18" charset="0"/>
                          </a:rPr>
                          <m:t>, </m:t>
                        </m:r>
                        <m:r>
                          <a:rPr lang="de-DE" sz="2200" i="1">
                            <a:latin typeface="Cambria Math" panose="02040503050406030204" pitchFamily="18" charset="0"/>
                            <a:ea typeface="Cambria Math" panose="02040503050406030204" pitchFamily="18" charset="0"/>
                          </a:rPr>
                          <m:t>𝐾</m:t>
                        </m:r>
                        <m:sSub>
                          <m:sSubPr>
                            <m:ctrlPr>
                              <a:rPr lang="de-DE" sz="2200" i="1">
                                <a:latin typeface="Cambria Math" panose="02040503050406030204" pitchFamily="18" charset="0"/>
                                <a:ea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𝐺</m:t>
                            </m:r>
                          </m:e>
                          <m:sub>
                            <m:r>
                              <a:rPr lang="de-DE" sz="2200" i="1">
                                <a:latin typeface="Cambria Math" panose="02040503050406030204" pitchFamily="18" charset="0"/>
                                <a:ea typeface="Cambria Math" panose="02040503050406030204" pitchFamily="18" charset="0"/>
                              </a:rPr>
                              <m:t>2</m:t>
                            </m:r>
                          </m:sub>
                        </m:sSub>
                      </m:sub>
                      <m:sup>
                        <m:r>
                          <a:rPr lang="de-DE" sz="2200" i="1">
                            <a:latin typeface="Cambria Math" panose="02040503050406030204" pitchFamily="18" charset="0"/>
                            <a:ea typeface="Cambria Math" panose="02040503050406030204" pitchFamily="18" charset="0"/>
                          </a:rPr>
                          <m:t>𝐾𝐵</m:t>
                        </m:r>
                      </m:sup>
                    </m:sSubSup>
                    <m:r>
                      <a:rPr lang="de-DE" sz="2200">
                        <a:latin typeface="Cambria Math" panose="02040503050406030204" pitchFamily="18" charset="0"/>
                      </a:rPr>
                      <m:t>= </m:t>
                    </m:r>
                    <m:sSub>
                      <m:sSubPr>
                        <m:ctrlPr>
                          <a:rPr lang="de-DE" sz="2200" i="1">
                            <a:latin typeface="Cambria Math" panose="02040503050406030204" pitchFamily="18" charset="0"/>
                          </a:rPr>
                        </m:ctrlPr>
                      </m:sSubPr>
                      <m:e>
                        <m:r>
                          <m:rPr>
                            <m:sty m:val="p"/>
                          </m:rPr>
                          <a:rPr lang="de-DE" sz="2200">
                            <a:latin typeface="Cambria Math" panose="02040503050406030204" pitchFamily="18" charset="0"/>
                          </a:rPr>
                          <m:t>argmin</m:t>
                        </m:r>
                      </m:e>
                      <m:sub>
                        <m:r>
                          <m:rPr>
                            <m:sty m:val="p"/>
                          </m:rPr>
                          <a:rPr lang="el-GR" sz="2200" i="1">
                            <a:latin typeface="Cambria Math" panose="02040503050406030204" pitchFamily="18" charset="0"/>
                            <a:ea typeface="Cambria Math" panose="02040503050406030204" pitchFamily="18" charset="0"/>
                          </a:rPr>
                          <m:t>Δ</m:t>
                        </m:r>
                      </m:sub>
                    </m:sSub>
                    <m:r>
                      <a:rPr lang="de-DE" sz="2200">
                        <a:latin typeface="Cambria Math" panose="02040503050406030204" pitchFamily="18" charset="0"/>
                        <a:ea typeface="Cambria Math" panose="02040503050406030204" pitchFamily="18" charset="0"/>
                      </a:rPr>
                      <m:t> </m:t>
                    </m:r>
                    <m:r>
                      <m:rPr>
                        <m:sty m:val="p"/>
                      </m:rPr>
                      <a:rPr lang="de-DE" sz="2200">
                        <a:latin typeface="Cambria Math" panose="02040503050406030204" pitchFamily="18" charset="0"/>
                        <a:ea typeface="Cambria Math" panose="02040503050406030204" pitchFamily="18" charset="0"/>
                      </a:rPr>
                      <m:t>score</m:t>
                    </m:r>
                    <m:d>
                      <m:dPr>
                        <m:ctrlPr>
                          <a:rPr lang="de-DE" sz="2200" i="1">
                            <a:latin typeface="Cambria Math" panose="02040503050406030204" pitchFamily="18" charset="0"/>
                            <a:ea typeface="Cambria Math" panose="02040503050406030204" pitchFamily="18" charset="0"/>
                          </a:rPr>
                        </m:ctrlPr>
                      </m:dPr>
                      <m:e>
                        <m:r>
                          <m:rPr>
                            <m:sty m:val="p"/>
                          </m:rPr>
                          <a:rPr lang="el-GR" sz="2200" i="1">
                            <a:latin typeface="Cambria Math" panose="02040503050406030204" pitchFamily="18" charset="0"/>
                            <a:ea typeface="Cambria Math" panose="02040503050406030204" pitchFamily="18" charset="0"/>
                          </a:rPr>
                          <m:t>Δ</m:t>
                        </m:r>
                      </m:e>
                    </m:d>
                    <m:r>
                      <a:rPr lang="de-DE" sz="2200" i="1">
                        <a:latin typeface="Cambria Math" panose="02040503050406030204" pitchFamily="18" charset="0"/>
                        <a:ea typeface="Cambria Math" panose="02040503050406030204" pitchFamily="18" charset="0"/>
                      </a:rPr>
                      <m:t> </m:t>
                    </m:r>
                    <m:r>
                      <a:rPr lang="de-DE" sz="2200" i="1">
                        <a:latin typeface="Cambria Math" panose="02040503050406030204" pitchFamily="18" charset="0"/>
                        <a:ea typeface="Cambria Math" panose="02040503050406030204" pitchFamily="18" charset="0"/>
                      </a:rPr>
                      <m:t>𝑠</m:t>
                    </m:r>
                    <m:r>
                      <a:rPr lang="de-DE" sz="2200" i="1">
                        <a:latin typeface="Cambria Math" panose="02040503050406030204" pitchFamily="18" charset="0"/>
                        <a:ea typeface="Cambria Math" panose="02040503050406030204" pitchFamily="18" charset="0"/>
                      </a:rPr>
                      <m:t>.</m:t>
                    </m:r>
                    <m:r>
                      <a:rPr lang="de-DE" sz="2200" i="1">
                        <a:latin typeface="Cambria Math" panose="02040503050406030204" pitchFamily="18" charset="0"/>
                        <a:ea typeface="Cambria Math" panose="02040503050406030204" pitchFamily="18" charset="0"/>
                      </a:rPr>
                      <m:t>𝑡</m:t>
                    </m:r>
                    <m:r>
                      <a:rPr lang="de-DE" sz="2200" i="1">
                        <a:latin typeface="Cambria Math" panose="02040503050406030204" pitchFamily="18" charset="0"/>
                        <a:ea typeface="Cambria Math" panose="02040503050406030204" pitchFamily="18" charset="0"/>
                      </a:rPr>
                      <m:t>.  </m:t>
                    </m:r>
                    <m:r>
                      <a:rPr lang="de-DE" sz="2200" i="1">
                        <a:latin typeface="Cambria Math" panose="02040503050406030204" pitchFamily="18" charset="0"/>
                      </a:rPr>
                      <m:t>𝐾</m:t>
                    </m:r>
                    <m:sSub>
                      <m:sSubPr>
                        <m:ctrlPr>
                          <a:rPr lang="de-DE" sz="2200" i="1">
                            <a:latin typeface="Cambria Math" panose="02040503050406030204" pitchFamily="18" charset="0"/>
                          </a:rPr>
                        </m:ctrlPr>
                      </m:sSubPr>
                      <m:e>
                        <m:r>
                          <a:rPr lang="de-DE" sz="2200" i="1">
                            <a:latin typeface="Cambria Math" panose="02040503050406030204" pitchFamily="18" charset="0"/>
                          </a:rPr>
                          <m:t>𝐺</m:t>
                        </m:r>
                      </m:e>
                      <m:sub>
                        <m:r>
                          <a:rPr lang="de-DE" sz="2200" i="1">
                            <a:latin typeface="Cambria Math" panose="02040503050406030204" pitchFamily="18" charset="0"/>
                          </a:rPr>
                          <m:t>1</m:t>
                        </m:r>
                      </m:sub>
                    </m:sSub>
                    <m:r>
                      <a:rPr lang="de-DE" sz="2200" i="1">
                        <a:latin typeface="Cambria Math" panose="02040503050406030204" pitchFamily="18" charset="0"/>
                        <a:ea typeface="Cambria Math" panose="02040503050406030204" pitchFamily="18" charset="0"/>
                      </a:rPr>
                      <m:t>∪</m:t>
                    </m:r>
                    <m:r>
                      <m:rPr>
                        <m:sty m:val="p"/>
                      </m:rPr>
                      <a:rPr lang="el-GR" sz="2200" i="1">
                        <a:latin typeface="Cambria Math" panose="02040503050406030204" pitchFamily="18" charset="0"/>
                        <a:ea typeface="Cambria Math" panose="02040503050406030204" pitchFamily="18" charset="0"/>
                      </a:rPr>
                      <m:t>Δ</m:t>
                    </m:r>
                    <m:sSub>
                      <m:sSubPr>
                        <m:ctrlPr>
                          <a:rPr lang="de-DE" sz="2200" i="1">
                            <a:latin typeface="Cambria Math" panose="02040503050406030204" pitchFamily="18" charset="0"/>
                            <a:ea typeface="Cambria Math" panose="02040503050406030204" pitchFamily="18" charset="0"/>
                          </a:rPr>
                        </m:ctrlPr>
                      </m:sSubPr>
                      <m:e>
                        <m:r>
                          <a:rPr lang="el-GR" sz="2200" i="1">
                            <a:latin typeface="Cambria Math" panose="02040503050406030204" pitchFamily="18" charset="0"/>
                            <a:ea typeface="Cambria Math" panose="02040503050406030204" pitchFamily="18" charset="0"/>
                          </a:rPr>
                          <m:t>⊨</m:t>
                        </m:r>
                      </m:e>
                      <m:sub>
                        <m:r>
                          <a:rPr lang="de-DE" sz="2200" i="1">
                            <a:latin typeface="Cambria Math" panose="02040503050406030204" pitchFamily="18" charset="0"/>
                            <a:ea typeface="Cambria Math" panose="02040503050406030204" pitchFamily="18" charset="0"/>
                          </a:rPr>
                          <m:t>𝐾𝐵</m:t>
                        </m:r>
                      </m:sub>
                    </m:sSub>
                    <m:r>
                      <a:rPr lang="de-DE" sz="2200" i="1">
                        <a:latin typeface="Cambria Math" panose="02040503050406030204" pitchFamily="18" charset="0"/>
                      </a:rPr>
                      <m:t>𝐾</m:t>
                    </m:r>
                    <m:sSub>
                      <m:sSubPr>
                        <m:ctrlPr>
                          <a:rPr lang="de-DE" sz="2200" i="1">
                            <a:latin typeface="Cambria Math" panose="02040503050406030204" pitchFamily="18" charset="0"/>
                          </a:rPr>
                        </m:ctrlPr>
                      </m:sSubPr>
                      <m:e>
                        <m:r>
                          <a:rPr lang="de-DE" sz="2200" i="1">
                            <a:latin typeface="Cambria Math" panose="02040503050406030204" pitchFamily="18" charset="0"/>
                          </a:rPr>
                          <m:t>𝐺</m:t>
                        </m:r>
                      </m:e>
                      <m:sub>
                        <m:r>
                          <a:rPr lang="de-DE" sz="2200" i="1">
                            <a:latin typeface="Cambria Math" panose="02040503050406030204" pitchFamily="18" charset="0"/>
                          </a:rPr>
                          <m:t>2</m:t>
                        </m:r>
                      </m:sub>
                    </m:sSub>
                  </m:oMath>
                </a14:m>
                <a:endParaRPr lang="en-DE" dirty="0"/>
              </a:p>
              <a:p>
                <a:r>
                  <a:rPr lang="en-DE" dirty="0"/>
                  <a:t>But: </a:t>
                </a:r>
                <a14:m>
                  <m:oMath xmlns:m="http://schemas.openxmlformats.org/officeDocument/2006/math">
                    <m:r>
                      <a:rPr lang="de-DE" i="1">
                        <a:latin typeface="Cambria Math" panose="02040503050406030204" pitchFamily="18" charset="0"/>
                      </a:rPr>
                      <m:t>𝐾</m:t>
                    </m:r>
                    <m:sSub>
                      <m:sSubPr>
                        <m:ctrlPr>
                          <a:rPr lang="de-DE" i="1">
                            <a:latin typeface="Cambria Math" panose="02040503050406030204" pitchFamily="18" charset="0"/>
                          </a:rPr>
                        </m:ctrlPr>
                      </m:sSubPr>
                      <m:e>
                        <m:r>
                          <a:rPr lang="de-DE" i="1">
                            <a:latin typeface="Cambria Math" panose="02040503050406030204" pitchFamily="18" charset="0"/>
                          </a:rPr>
                          <m:t>𝐺</m:t>
                        </m:r>
                      </m:e>
                      <m:sub>
                        <m:r>
                          <a:rPr lang="de-DE" i="1">
                            <a:latin typeface="Cambria Math" panose="02040503050406030204" pitchFamily="18" charset="0"/>
                          </a:rPr>
                          <m:t>1</m:t>
                        </m:r>
                      </m:sub>
                    </m:sSub>
                  </m:oMath>
                </a14:m>
                <a:r>
                  <a:rPr lang="en-DE" dirty="0"/>
                  <a:t> and </a:t>
                </a:r>
                <a14:m>
                  <m:oMath xmlns:m="http://schemas.openxmlformats.org/officeDocument/2006/math">
                    <m:r>
                      <a:rPr lang="de-DE" i="1">
                        <a:latin typeface="Cambria Math" panose="02040503050406030204" pitchFamily="18" charset="0"/>
                      </a:rPr>
                      <m:t>𝐾</m:t>
                    </m:r>
                    <m:sSub>
                      <m:sSubPr>
                        <m:ctrlPr>
                          <a:rPr lang="de-DE" i="1">
                            <a:latin typeface="Cambria Math" panose="02040503050406030204" pitchFamily="18" charset="0"/>
                          </a:rPr>
                        </m:ctrlPr>
                      </m:sSubPr>
                      <m:e>
                        <m:r>
                          <a:rPr lang="de-DE" i="1">
                            <a:latin typeface="Cambria Math" panose="02040503050406030204" pitchFamily="18" charset="0"/>
                          </a:rPr>
                          <m:t>𝐺</m:t>
                        </m:r>
                      </m:e>
                      <m:sub>
                        <m:r>
                          <a:rPr lang="de-DE" i="1">
                            <a:latin typeface="Cambria Math" panose="02040503050406030204" pitchFamily="18" charset="0"/>
                          </a:rPr>
                          <m:t>2</m:t>
                        </m:r>
                      </m:sub>
                    </m:sSub>
                  </m:oMath>
                </a14:m>
                <a:r>
                  <a:rPr lang="en-DE" dirty="0"/>
                  <a:t> can use different names</a:t>
                </a:r>
              </a:p>
              <a:p>
                <a:r>
                  <a:rPr lang="en-DE" dirty="0"/>
                  <a:t>Thus, a name substitution needs to be computed</a:t>
                </a:r>
              </a:p>
              <a:p>
                <a:pPr lvl="1"/>
                <a14:m>
                  <m:oMath xmlns:m="http://schemas.openxmlformats.org/officeDocument/2006/math">
                    <m:sSubSup>
                      <m:sSubSupPr>
                        <m:ctrlPr>
                          <a:rPr lang="el-GR" sz="2200" i="1">
                            <a:latin typeface="Cambria Math" panose="02040503050406030204" pitchFamily="18" charset="0"/>
                            <a:ea typeface="Cambria Math" panose="02040503050406030204" pitchFamily="18" charset="0"/>
                          </a:rPr>
                        </m:ctrlPr>
                      </m:sSubSupPr>
                      <m:e>
                        <m:r>
                          <m:rPr>
                            <m:sty m:val="p"/>
                          </m:rPr>
                          <a:rPr lang="el-GR" sz="2200" i="1">
                            <a:latin typeface="Cambria Math" panose="02040503050406030204" pitchFamily="18" charset="0"/>
                            <a:ea typeface="Cambria Math" panose="02040503050406030204" pitchFamily="18" charset="0"/>
                          </a:rPr>
                          <m:t>Δ</m:t>
                        </m:r>
                      </m:e>
                      <m:sub>
                        <m:r>
                          <a:rPr lang="de-DE" sz="2200" i="1">
                            <a:latin typeface="Cambria Math" panose="02040503050406030204" pitchFamily="18" charset="0"/>
                            <a:ea typeface="Cambria Math" panose="02040503050406030204" pitchFamily="18" charset="0"/>
                          </a:rPr>
                          <m:t>𝐾</m:t>
                        </m:r>
                        <m:sSub>
                          <m:sSubPr>
                            <m:ctrlPr>
                              <a:rPr lang="de-DE" sz="2200" i="1">
                                <a:latin typeface="Cambria Math" panose="02040503050406030204" pitchFamily="18" charset="0"/>
                                <a:ea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𝐺</m:t>
                            </m:r>
                          </m:e>
                          <m:sub>
                            <m:r>
                              <a:rPr lang="de-DE" sz="2200" i="1">
                                <a:latin typeface="Cambria Math" panose="02040503050406030204" pitchFamily="18" charset="0"/>
                                <a:ea typeface="Cambria Math" panose="02040503050406030204" pitchFamily="18" charset="0"/>
                              </a:rPr>
                              <m:t>1</m:t>
                            </m:r>
                          </m:sub>
                        </m:sSub>
                        <m:r>
                          <a:rPr lang="de-DE" sz="2200" i="1">
                            <a:latin typeface="Cambria Math" panose="02040503050406030204" pitchFamily="18" charset="0"/>
                            <a:ea typeface="Cambria Math" panose="02040503050406030204" pitchFamily="18" charset="0"/>
                          </a:rPr>
                          <m:t>, </m:t>
                        </m:r>
                        <m:r>
                          <a:rPr lang="de-DE" sz="2200" i="1">
                            <a:latin typeface="Cambria Math" panose="02040503050406030204" pitchFamily="18" charset="0"/>
                            <a:ea typeface="Cambria Math" panose="02040503050406030204" pitchFamily="18" charset="0"/>
                          </a:rPr>
                          <m:t>𝐾</m:t>
                        </m:r>
                        <m:sSub>
                          <m:sSubPr>
                            <m:ctrlPr>
                              <a:rPr lang="de-DE" sz="2200" i="1">
                                <a:latin typeface="Cambria Math" panose="02040503050406030204" pitchFamily="18" charset="0"/>
                                <a:ea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𝐺</m:t>
                            </m:r>
                          </m:e>
                          <m:sub>
                            <m:r>
                              <a:rPr lang="de-DE" sz="2200" i="1">
                                <a:latin typeface="Cambria Math" panose="02040503050406030204" pitchFamily="18" charset="0"/>
                                <a:ea typeface="Cambria Math" panose="02040503050406030204" pitchFamily="18" charset="0"/>
                              </a:rPr>
                              <m:t>2</m:t>
                            </m:r>
                          </m:sub>
                        </m:sSub>
                      </m:sub>
                      <m:sup>
                        <m:r>
                          <a:rPr lang="de-DE" sz="2200" i="1">
                            <a:latin typeface="Cambria Math" panose="02040503050406030204" pitchFamily="18" charset="0"/>
                            <a:ea typeface="Cambria Math" panose="02040503050406030204" pitchFamily="18" charset="0"/>
                          </a:rPr>
                          <m:t>𝐾𝐵</m:t>
                        </m:r>
                      </m:sup>
                    </m:sSubSup>
                    <m:r>
                      <a:rPr lang="de-DE" sz="2200">
                        <a:latin typeface="Cambria Math" panose="02040503050406030204" pitchFamily="18" charset="0"/>
                      </a:rPr>
                      <m:t>= </m:t>
                    </m:r>
                    <m:sSub>
                      <m:sSubPr>
                        <m:ctrlPr>
                          <a:rPr lang="de-DE" sz="2200" i="1">
                            <a:latin typeface="Cambria Math" panose="02040503050406030204" pitchFamily="18" charset="0"/>
                          </a:rPr>
                        </m:ctrlPr>
                      </m:sSubPr>
                      <m:e>
                        <m:r>
                          <m:rPr>
                            <m:sty m:val="p"/>
                          </m:rPr>
                          <a:rPr lang="de-DE" sz="2200">
                            <a:latin typeface="Cambria Math" panose="02040503050406030204" pitchFamily="18" charset="0"/>
                          </a:rPr>
                          <m:t>argmin</m:t>
                        </m:r>
                      </m:e>
                      <m:sub>
                        <m:r>
                          <m:rPr>
                            <m:sty m:val="p"/>
                          </m:rPr>
                          <a:rPr lang="el-GR" sz="2200" i="1">
                            <a:latin typeface="Cambria Math" panose="02040503050406030204" pitchFamily="18" charset="0"/>
                            <a:ea typeface="Cambria Math" panose="02040503050406030204" pitchFamily="18" charset="0"/>
                          </a:rPr>
                          <m:t>Δ</m:t>
                        </m:r>
                        <m:r>
                          <a:rPr lang="de-DE" sz="2200" b="0" i="1" smtClean="0">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𝜎</m:t>
                        </m:r>
                      </m:sub>
                    </m:sSub>
                    <m:r>
                      <a:rPr lang="de-DE" sz="2200">
                        <a:latin typeface="Cambria Math" panose="02040503050406030204" pitchFamily="18" charset="0"/>
                        <a:ea typeface="Cambria Math" panose="02040503050406030204" pitchFamily="18" charset="0"/>
                      </a:rPr>
                      <m:t> </m:t>
                    </m:r>
                    <m:r>
                      <m:rPr>
                        <m:sty m:val="p"/>
                      </m:rPr>
                      <a:rPr lang="de-DE" sz="2200">
                        <a:latin typeface="Cambria Math" panose="02040503050406030204" pitchFamily="18" charset="0"/>
                        <a:ea typeface="Cambria Math" panose="02040503050406030204" pitchFamily="18" charset="0"/>
                      </a:rPr>
                      <m:t>score</m:t>
                    </m:r>
                    <m:d>
                      <m:dPr>
                        <m:ctrlPr>
                          <a:rPr lang="de-DE" sz="2200" i="1">
                            <a:latin typeface="Cambria Math" panose="02040503050406030204" pitchFamily="18" charset="0"/>
                            <a:ea typeface="Cambria Math" panose="02040503050406030204" pitchFamily="18" charset="0"/>
                          </a:rPr>
                        </m:ctrlPr>
                      </m:dPr>
                      <m:e>
                        <m:r>
                          <m:rPr>
                            <m:sty m:val="p"/>
                          </m:rPr>
                          <a:rPr lang="el-GR" sz="2200" i="1">
                            <a:latin typeface="Cambria Math" panose="02040503050406030204" pitchFamily="18" charset="0"/>
                            <a:ea typeface="Cambria Math" panose="02040503050406030204" pitchFamily="18" charset="0"/>
                          </a:rPr>
                          <m:t>Δ</m:t>
                        </m:r>
                      </m:e>
                    </m:d>
                    <m:r>
                      <a:rPr lang="de-DE" sz="2200" i="1">
                        <a:latin typeface="Cambria Math" panose="02040503050406030204" pitchFamily="18" charset="0"/>
                        <a:ea typeface="Cambria Math" panose="02040503050406030204" pitchFamily="18" charset="0"/>
                      </a:rPr>
                      <m:t> </m:t>
                    </m:r>
                    <m:r>
                      <a:rPr lang="de-DE" sz="2200" i="1">
                        <a:latin typeface="Cambria Math" panose="02040503050406030204" pitchFamily="18" charset="0"/>
                        <a:ea typeface="Cambria Math" panose="02040503050406030204" pitchFamily="18" charset="0"/>
                      </a:rPr>
                      <m:t>𝑠</m:t>
                    </m:r>
                    <m:r>
                      <a:rPr lang="de-DE" sz="2200" i="1">
                        <a:latin typeface="Cambria Math" panose="02040503050406030204" pitchFamily="18" charset="0"/>
                        <a:ea typeface="Cambria Math" panose="02040503050406030204" pitchFamily="18" charset="0"/>
                      </a:rPr>
                      <m:t>.</m:t>
                    </m:r>
                    <m:r>
                      <a:rPr lang="de-DE" sz="2200" i="1">
                        <a:latin typeface="Cambria Math" panose="02040503050406030204" pitchFamily="18" charset="0"/>
                        <a:ea typeface="Cambria Math" panose="02040503050406030204" pitchFamily="18" charset="0"/>
                      </a:rPr>
                      <m:t>𝑡</m:t>
                    </m:r>
                    <m:r>
                      <a:rPr lang="de-DE" sz="2200" i="1">
                        <a:latin typeface="Cambria Math" panose="02040503050406030204" pitchFamily="18" charset="0"/>
                        <a:ea typeface="Cambria Math" panose="02040503050406030204" pitchFamily="18" charset="0"/>
                      </a:rPr>
                      <m:t>.  </m:t>
                    </m:r>
                    <m:r>
                      <a:rPr lang="de-DE" sz="2200" i="1">
                        <a:latin typeface="Cambria Math" panose="02040503050406030204" pitchFamily="18" charset="0"/>
                      </a:rPr>
                      <m:t>𝐾</m:t>
                    </m:r>
                    <m:sSub>
                      <m:sSubPr>
                        <m:ctrlPr>
                          <a:rPr lang="de-DE" sz="2200" i="1">
                            <a:latin typeface="Cambria Math" panose="02040503050406030204" pitchFamily="18" charset="0"/>
                          </a:rPr>
                        </m:ctrlPr>
                      </m:sSubPr>
                      <m:e>
                        <m:r>
                          <a:rPr lang="de-DE" sz="2200" i="1">
                            <a:latin typeface="Cambria Math" panose="02040503050406030204" pitchFamily="18" charset="0"/>
                          </a:rPr>
                          <m:t>𝐺</m:t>
                        </m:r>
                      </m:e>
                      <m:sub>
                        <m:r>
                          <a:rPr lang="de-DE" sz="2200" i="1">
                            <a:latin typeface="Cambria Math" panose="02040503050406030204" pitchFamily="18" charset="0"/>
                          </a:rPr>
                          <m:t>1</m:t>
                        </m:r>
                      </m:sub>
                    </m:sSub>
                    <m:r>
                      <a:rPr lang="de-DE" sz="2200" i="1">
                        <a:latin typeface="Cambria Math" panose="02040503050406030204" pitchFamily="18" charset="0"/>
                        <a:ea typeface="Cambria Math" panose="02040503050406030204" pitchFamily="18" charset="0"/>
                      </a:rPr>
                      <m:t>∪</m:t>
                    </m:r>
                    <m:r>
                      <m:rPr>
                        <m:sty m:val="p"/>
                      </m:rPr>
                      <a:rPr lang="el-GR" sz="2200" i="1">
                        <a:latin typeface="Cambria Math" panose="02040503050406030204" pitchFamily="18" charset="0"/>
                        <a:ea typeface="Cambria Math" panose="02040503050406030204" pitchFamily="18" charset="0"/>
                      </a:rPr>
                      <m:t>Δ</m:t>
                    </m:r>
                    <m:sSub>
                      <m:sSubPr>
                        <m:ctrlPr>
                          <a:rPr lang="de-DE" sz="2200" i="1">
                            <a:latin typeface="Cambria Math" panose="02040503050406030204" pitchFamily="18" charset="0"/>
                            <a:ea typeface="Cambria Math" panose="02040503050406030204" pitchFamily="18" charset="0"/>
                          </a:rPr>
                        </m:ctrlPr>
                      </m:sSubPr>
                      <m:e>
                        <m:r>
                          <a:rPr lang="el-GR" sz="2200" i="1">
                            <a:latin typeface="Cambria Math" panose="02040503050406030204" pitchFamily="18" charset="0"/>
                            <a:ea typeface="Cambria Math" panose="02040503050406030204" pitchFamily="18" charset="0"/>
                          </a:rPr>
                          <m:t>⊨</m:t>
                        </m:r>
                      </m:e>
                      <m:sub>
                        <m:r>
                          <a:rPr lang="de-DE" sz="2200" i="1">
                            <a:latin typeface="Cambria Math" panose="02040503050406030204" pitchFamily="18" charset="0"/>
                            <a:ea typeface="Cambria Math" panose="02040503050406030204" pitchFamily="18" charset="0"/>
                          </a:rPr>
                          <m:t>𝐾𝐵</m:t>
                        </m:r>
                      </m:sub>
                    </m:sSub>
                    <m:sSub>
                      <m:sSubPr>
                        <m:ctrlPr>
                          <a:rPr lang="de-DE" sz="2200" i="1">
                            <a:latin typeface="Cambria Math" panose="02040503050406030204" pitchFamily="18" charset="0"/>
                            <a:ea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𝜎</m:t>
                        </m:r>
                      </m:e>
                      <m:sub>
                        <m:r>
                          <a:rPr lang="de-DE" sz="2200" i="1">
                            <a:latin typeface="Cambria Math" panose="02040503050406030204" pitchFamily="18" charset="0"/>
                          </a:rPr>
                          <m:t>𝐾</m:t>
                        </m:r>
                        <m:sSub>
                          <m:sSubPr>
                            <m:ctrlPr>
                              <a:rPr lang="de-DE" sz="2200" i="1">
                                <a:latin typeface="Cambria Math" panose="02040503050406030204" pitchFamily="18" charset="0"/>
                              </a:rPr>
                            </m:ctrlPr>
                          </m:sSubPr>
                          <m:e>
                            <m:r>
                              <a:rPr lang="de-DE" sz="2200" i="1">
                                <a:latin typeface="Cambria Math" panose="02040503050406030204" pitchFamily="18" charset="0"/>
                              </a:rPr>
                              <m:t>𝐺</m:t>
                            </m:r>
                          </m:e>
                          <m:sub>
                            <m:r>
                              <a:rPr lang="de-DE" sz="2200" i="1">
                                <a:latin typeface="Cambria Math" panose="02040503050406030204" pitchFamily="18" charset="0"/>
                              </a:rPr>
                              <m:t>1</m:t>
                            </m:r>
                          </m:sub>
                        </m:sSub>
                      </m:sub>
                    </m:sSub>
                    <m:r>
                      <a:rPr lang="de-DE" sz="2200" i="1">
                        <a:latin typeface="Cambria Math" panose="02040503050406030204" pitchFamily="18" charset="0"/>
                        <a:ea typeface="Cambria Math" panose="02040503050406030204" pitchFamily="18" charset="0"/>
                      </a:rPr>
                      <m:t>(</m:t>
                    </m:r>
                    <m:r>
                      <a:rPr lang="de-DE" sz="2200" i="1">
                        <a:latin typeface="Cambria Math" panose="02040503050406030204" pitchFamily="18" charset="0"/>
                      </a:rPr>
                      <m:t>𝐾</m:t>
                    </m:r>
                    <m:sSub>
                      <m:sSubPr>
                        <m:ctrlPr>
                          <a:rPr lang="de-DE" sz="2200" i="1">
                            <a:latin typeface="Cambria Math" panose="02040503050406030204" pitchFamily="18" charset="0"/>
                          </a:rPr>
                        </m:ctrlPr>
                      </m:sSubPr>
                      <m:e>
                        <m:r>
                          <a:rPr lang="de-DE" sz="2200" i="1">
                            <a:latin typeface="Cambria Math" panose="02040503050406030204" pitchFamily="18" charset="0"/>
                          </a:rPr>
                          <m:t>𝐺</m:t>
                        </m:r>
                      </m:e>
                      <m:sub>
                        <m:r>
                          <a:rPr lang="de-DE" sz="2200" i="1">
                            <a:latin typeface="Cambria Math" panose="02040503050406030204" pitchFamily="18" charset="0"/>
                          </a:rPr>
                          <m:t>2</m:t>
                        </m:r>
                      </m:sub>
                    </m:sSub>
                    <m:r>
                      <a:rPr lang="de-DE" sz="2200" i="1">
                        <a:latin typeface="Cambria Math" panose="02040503050406030204" pitchFamily="18" charset="0"/>
                      </a:rPr>
                      <m:t>)</m:t>
                    </m:r>
                  </m:oMath>
                </a14:m>
                <a:endParaRPr lang="en-DE" sz="2200" dirty="0"/>
              </a:p>
              <a:p>
                <a:endParaRPr lang="en-DE" dirty="0"/>
              </a:p>
              <a:p>
                <a:r>
                  <a:rPr lang="en-DE" dirty="0"/>
                  <a:t>Implemented by abductive query anwering</a:t>
                </a:r>
              </a:p>
              <a:p>
                <a:pPr lvl="1"/>
                <a:r>
                  <a:rPr lang="en-DE" dirty="0"/>
                  <a:t>Treat </a:t>
                </a:r>
                <a14:m>
                  <m:oMath xmlns:m="http://schemas.openxmlformats.org/officeDocument/2006/math">
                    <m:r>
                      <a:rPr lang="de-DE" b="0" i="1" smtClean="0">
                        <a:latin typeface="Cambria Math" panose="02040503050406030204" pitchFamily="18" charset="0"/>
                      </a:rPr>
                      <m:t>𝐾</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𝐺</m:t>
                        </m:r>
                      </m:e>
                      <m:sub>
                        <m:r>
                          <a:rPr lang="de-DE" b="0" i="1" smtClean="0">
                            <a:latin typeface="Cambria Math" panose="02040503050406030204" pitchFamily="18" charset="0"/>
                          </a:rPr>
                          <m:t>1</m:t>
                        </m:r>
                      </m:sub>
                    </m:sSub>
                  </m:oMath>
                </a14:m>
                <a:r>
                  <a:rPr lang="en-DE" dirty="0"/>
                  <a:t> as query to be answered w.r.t. </a:t>
                </a:r>
                <a14:m>
                  <m:oMath xmlns:m="http://schemas.openxmlformats.org/officeDocument/2006/math">
                    <m:r>
                      <a:rPr lang="de-DE" i="1">
                        <a:latin typeface="Cambria Math" panose="02040503050406030204" pitchFamily="18" charset="0"/>
                      </a:rPr>
                      <m:t>𝐾</m:t>
                    </m:r>
                    <m:sSub>
                      <m:sSubPr>
                        <m:ctrlPr>
                          <a:rPr lang="de-DE" i="1">
                            <a:latin typeface="Cambria Math" panose="02040503050406030204" pitchFamily="18" charset="0"/>
                          </a:rPr>
                        </m:ctrlPr>
                      </m:sSubPr>
                      <m:e>
                        <m:r>
                          <a:rPr lang="de-DE" i="1">
                            <a:latin typeface="Cambria Math" panose="02040503050406030204" pitchFamily="18" charset="0"/>
                          </a:rPr>
                          <m:t>𝐺</m:t>
                        </m:r>
                      </m:e>
                      <m:sub>
                        <m:r>
                          <a:rPr lang="de-DE" b="0" i="1" smtClean="0">
                            <a:latin typeface="Cambria Math" panose="02040503050406030204" pitchFamily="18" charset="0"/>
                          </a:rPr>
                          <m:t>2</m:t>
                        </m:r>
                      </m:sub>
                    </m:sSub>
                  </m:oMath>
                </a14:m>
                <a:r>
                  <a:rPr lang="en-DE" dirty="0"/>
                  <a:t> </a:t>
                </a:r>
                <a:br>
                  <a:rPr lang="en-DE" dirty="0"/>
                </a:br>
                <a:r>
                  <a:rPr lang="en-DE" dirty="0"/>
                  <a:t>and possibly a given first-order knowledge base KB)</a:t>
                </a:r>
              </a:p>
            </p:txBody>
          </p:sp>
        </mc:Choice>
        <mc:Fallback>
          <p:sp>
            <p:nvSpPr>
              <p:cNvPr id="3" name="Content Placeholder 2">
                <a:extLst>
                  <a:ext uri="{FF2B5EF4-FFF2-40B4-BE49-F238E27FC236}">
                    <a16:creationId xmlns:a16="http://schemas.microsoft.com/office/drawing/2014/main" id="{6A6F75FB-4FD5-3D40-A1FC-DB9387B51684}"/>
                  </a:ext>
                </a:extLst>
              </p:cNvPr>
              <p:cNvSpPr>
                <a:spLocks noGrp="1" noRot="1" noChangeAspect="1" noMove="1" noResize="1" noEditPoints="1" noAdjustHandles="1" noChangeArrowheads="1" noChangeShapeType="1" noTextEdit="1"/>
              </p:cNvSpPr>
              <p:nvPr>
                <p:ph idx="1"/>
              </p:nvPr>
            </p:nvSpPr>
            <p:spPr>
              <a:blipFill>
                <a:blip r:embed="rId2"/>
                <a:stretch>
                  <a:fillRect l="-1389" t="-1276"/>
                </a:stretch>
              </a:blipFill>
            </p:spPr>
            <p:txBody>
              <a:bodyPr/>
              <a:lstStyle/>
              <a:p>
                <a:r>
                  <a:rPr lang="en-DE">
                    <a:noFill/>
                  </a:rPr>
                  <a:t> </a:t>
                </a:r>
              </a:p>
            </p:txBody>
          </p:sp>
        </mc:Fallback>
      </mc:AlternateContent>
      <p:sp>
        <p:nvSpPr>
          <p:cNvPr id="4" name="Slide Number Placeholder 3">
            <a:extLst>
              <a:ext uri="{FF2B5EF4-FFF2-40B4-BE49-F238E27FC236}">
                <a16:creationId xmlns:a16="http://schemas.microsoft.com/office/drawing/2014/main" id="{14BB2C93-5940-3E47-AF49-3D28AC559C02}"/>
              </a:ext>
            </a:extLst>
          </p:cNvPr>
          <p:cNvSpPr>
            <a:spLocks noGrp="1"/>
          </p:cNvSpPr>
          <p:nvPr>
            <p:ph type="sldNum" sz="quarter" idx="12"/>
          </p:nvPr>
        </p:nvSpPr>
        <p:spPr/>
        <p:txBody>
          <a:bodyPr/>
          <a:lstStyle/>
          <a:p>
            <a:pPr>
              <a:defRPr/>
            </a:pPr>
            <a:fld id="{A4C577E2-95DD-1F4B-A688-E8FB02007787}" type="slidenum">
              <a:rPr lang="de-DE" smtClean="0"/>
              <a:pPr>
                <a:defRPr/>
              </a:pPr>
              <a:t>47</a:t>
            </a:fld>
            <a:endParaRPr lang="de-DE"/>
          </a:p>
        </p:txBody>
      </p:sp>
    </p:spTree>
    <p:extLst>
      <p:ext uri="{BB962C8B-B14F-4D97-AF65-F5344CB8AC3E}">
        <p14:creationId xmlns:p14="http://schemas.microsoft.com/office/powerpoint/2010/main" val="27410408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0364" y="182703"/>
            <a:ext cx="4528561" cy="503409"/>
          </a:xfrm>
          <a:prstGeom prst="rect">
            <a:avLst/>
          </a:prstGeom>
        </p:spPr>
        <p:txBody>
          <a:bodyPr vert="horz" wrap="square" lIns="0" tIns="10860" rIns="0" bIns="0" numCol="1" rtlCol="0" anchor="t" anchorCtr="0" compatLnSpc="1">
            <a:prstTxWarp prst="textNoShape">
              <a:avLst/>
            </a:prstTxWarp>
            <a:spAutoFit/>
          </a:bodyPr>
          <a:lstStyle/>
          <a:p>
            <a:pPr marL="10860">
              <a:spcBef>
                <a:spcPts val="86"/>
              </a:spcBef>
            </a:pPr>
            <a:r>
              <a:rPr spc="4" dirty="0" err="1"/>
              <a:t>Interpreta</a:t>
            </a:r>
            <a:r>
              <a:rPr lang="de-DE" spc="4" dirty="0" err="1"/>
              <a:t>ti</a:t>
            </a:r>
            <a:r>
              <a:rPr spc="4" dirty="0"/>
              <a:t>on</a:t>
            </a:r>
            <a:r>
              <a:rPr spc="-227" dirty="0"/>
              <a:t> </a:t>
            </a:r>
            <a:r>
              <a:rPr dirty="0"/>
              <a:t>Example</a:t>
            </a:r>
          </a:p>
        </p:txBody>
      </p:sp>
      <p:sp>
        <p:nvSpPr>
          <p:cNvPr id="3" name="object 3"/>
          <p:cNvSpPr/>
          <p:nvPr/>
        </p:nvSpPr>
        <p:spPr>
          <a:xfrm>
            <a:off x="3713594" y="3956484"/>
            <a:ext cx="157168" cy="15562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993740" y="3956484"/>
            <a:ext cx="157168" cy="15562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792178" y="4059214"/>
            <a:ext cx="1232594" cy="146608"/>
          </a:xfrm>
          <a:custGeom>
            <a:avLst/>
            <a:gdLst/>
            <a:ahLst/>
            <a:cxnLst/>
            <a:rect l="l" t="t" r="r" b="b"/>
            <a:pathLst>
              <a:path w="1441450" h="171450">
                <a:moveTo>
                  <a:pt x="1441058" y="0"/>
                </a:moveTo>
                <a:lnTo>
                  <a:pt x="1439937" y="66678"/>
                </a:lnTo>
                <a:lnTo>
                  <a:pt x="1436877" y="121128"/>
                </a:lnTo>
                <a:lnTo>
                  <a:pt x="1432340" y="157840"/>
                </a:lnTo>
                <a:lnTo>
                  <a:pt x="1426783" y="171301"/>
                </a:lnTo>
                <a:lnTo>
                  <a:pt x="14275" y="171301"/>
                </a:lnTo>
                <a:lnTo>
                  <a:pt x="8718" y="157840"/>
                </a:lnTo>
                <a:lnTo>
                  <a:pt x="4181" y="121128"/>
                </a:lnTo>
                <a:lnTo>
                  <a:pt x="1121" y="66678"/>
                </a:lnTo>
                <a:lnTo>
                  <a:pt x="0" y="0"/>
                </a:lnTo>
              </a:path>
            </a:pathLst>
          </a:custGeom>
          <a:ln w="25399">
            <a:solidFill>
              <a:srgbClr val="00BA63"/>
            </a:solidFill>
          </a:ln>
        </p:spPr>
        <p:txBody>
          <a:bodyPr wrap="square" lIns="0" tIns="0" rIns="0" bIns="0" rtlCol="0"/>
          <a:lstStyle/>
          <a:p>
            <a:endParaRPr/>
          </a:p>
        </p:txBody>
      </p:sp>
      <p:sp>
        <p:nvSpPr>
          <p:cNvPr id="6" name="object 6"/>
          <p:cNvSpPr/>
          <p:nvPr/>
        </p:nvSpPr>
        <p:spPr>
          <a:xfrm>
            <a:off x="3133501" y="4362203"/>
            <a:ext cx="1082930" cy="108293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500537" y="4544278"/>
            <a:ext cx="996147" cy="63740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765713" y="1909412"/>
            <a:ext cx="4593718" cy="179187"/>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348732" y="1862975"/>
            <a:ext cx="3086913" cy="252492"/>
          </a:xfrm>
          <a:prstGeom prst="rect">
            <a:avLst/>
          </a:prstGeom>
          <a:blipFill>
            <a:blip r:embed="rId7" cstate="print"/>
            <a:stretch>
              <a:fillRect/>
            </a:stretch>
          </a:blipFill>
        </p:spPr>
        <p:txBody>
          <a:bodyPr wrap="square" lIns="0" tIns="0" rIns="0" bIns="0" rtlCol="0"/>
          <a:lstStyle/>
          <a:p>
            <a:endParaRPr/>
          </a:p>
        </p:txBody>
      </p:sp>
      <p:sp>
        <p:nvSpPr>
          <p:cNvPr id="10" name="object 10"/>
          <p:cNvSpPr txBox="1"/>
          <p:nvPr/>
        </p:nvSpPr>
        <p:spPr>
          <a:xfrm>
            <a:off x="3668018" y="3822893"/>
            <a:ext cx="2375594" cy="656877"/>
          </a:xfrm>
          <a:prstGeom prst="rect">
            <a:avLst/>
          </a:prstGeom>
        </p:spPr>
        <p:txBody>
          <a:bodyPr vert="horz" wrap="square" lIns="0" tIns="105884" rIns="0" bIns="0" rtlCol="0">
            <a:spAutoFit/>
          </a:bodyPr>
          <a:lstStyle/>
          <a:p>
            <a:pPr marL="244888">
              <a:spcBef>
                <a:spcPts val="834"/>
              </a:spcBef>
            </a:pPr>
            <a:r>
              <a:rPr sz="1368" spc="-90" dirty="0">
                <a:latin typeface="Arial Unicode MS"/>
                <a:cs typeface="Arial Unicode MS"/>
              </a:rPr>
              <a:t>causes(c1,ds1)</a:t>
            </a:r>
            <a:endParaRPr sz="1368">
              <a:latin typeface="Arial Unicode MS"/>
              <a:cs typeface="Arial Unicode MS"/>
            </a:endParaRPr>
          </a:p>
          <a:p>
            <a:pPr marL="10860">
              <a:spcBef>
                <a:spcPts val="847"/>
              </a:spcBef>
              <a:tabLst>
                <a:tab pos="1210321" algn="l"/>
              </a:tabLst>
            </a:pPr>
            <a:r>
              <a:rPr sz="1539" spc="-73" dirty="0">
                <a:latin typeface="Arial Unicode MS"/>
                <a:cs typeface="Arial Unicode MS"/>
              </a:rPr>
              <a:t>c1:</a:t>
            </a:r>
            <a:r>
              <a:rPr sz="1539" spc="-81" dirty="0">
                <a:latin typeface="Arial Unicode MS"/>
                <a:cs typeface="Arial Unicode MS"/>
              </a:rPr>
              <a:t> </a:t>
            </a:r>
            <a:r>
              <a:rPr sz="1539" spc="-133" dirty="0">
                <a:latin typeface="Arial Unicode MS"/>
                <a:cs typeface="Arial Unicode MS"/>
              </a:rPr>
              <a:t>Car	</a:t>
            </a:r>
            <a:r>
              <a:rPr sz="1539" spc="-81" dirty="0">
                <a:latin typeface="Arial Unicode MS"/>
                <a:cs typeface="Arial Unicode MS"/>
              </a:rPr>
              <a:t>ds1:</a:t>
            </a:r>
            <a:r>
              <a:rPr sz="1539" spc="-111" dirty="0">
                <a:latin typeface="Arial Unicode MS"/>
                <a:cs typeface="Arial Unicode MS"/>
              </a:rPr>
              <a:t> </a:t>
            </a:r>
            <a:r>
              <a:rPr sz="1539" spc="-94" dirty="0">
                <a:latin typeface="Arial Unicode MS"/>
                <a:cs typeface="Arial Unicode MS"/>
              </a:rPr>
              <a:t>DoorSlam</a:t>
            </a:r>
            <a:endParaRPr sz="1539">
              <a:latin typeface="Arial Unicode MS"/>
              <a:cs typeface="Arial Unicode MS"/>
            </a:endParaRPr>
          </a:p>
        </p:txBody>
      </p:sp>
      <p:sp>
        <p:nvSpPr>
          <p:cNvPr id="11" name="object 11"/>
          <p:cNvSpPr/>
          <p:nvPr/>
        </p:nvSpPr>
        <p:spPr>
          <a:xfrm>
            <a:off x="751120" y="1868148"/>
            <a:ext cx="1514949" cy="244347"/>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753984" y="1871353"/>
            <a:ext cx="1881469" cy="236202"/>
          </a:xfrm>
          <a:prstGeom prst="rect">
            <a:avLst/>
          </a:prstGeom>
          <a:blipFill>
            <a:blip r:embed="rId9" cstate="print"/>
            <a:stretch>
              <a:fillRect/>
            </a:stretch>
          </a:blipFill>
        </p:spPr>
        <p:txBody>
          <a:bodyPr wrap="square" lIns="0" tIns="0" rIns="0" bIns="0" rtlCol="0"/>
          <a:lstStyle/>
          <a:p>
            <a:endParaRPr/>
          </a:p>
        </p:txBody>
      </p:sp>
      <p:sp>
        <p:nvSpPr>
          <p:cNvPr id="13" name="object 13"/>
          <p:cNvSpPr txBox="1"/>
          <p:nvPr/>
        </p:nvSpPr>
        <p:spPr>
          <a:xfrm>
            <a:off x="7928582" y="6005394"/>
            <a:ext cx="109685" cy="162250"/>
          </a:xfrm>
          <a:prstGeom prst="rect">
            <a:avLst/>
          </a:prstGeom>
        </p:spPr>
        <p:txBody>
          <a:bodyPr vert="horz" wrap="square" lIns="0" tIns="4344" rIns="0" bIns="0" rtlCol="0">
            <a:spAutoFit/>
          </a:bodyPr>
          <a:lstStyle/>
          <a:p>
            <a:pPr marL="21720">
              <a:spcBef>
                <a:spcPts val="34"/>
              </a:spcBef>
            </a:pPr>
            <a:fld id="{81D60167-4931-47E6-BA6A-407CBD079E47}" type="slidenum">
              <a:rPr sz="1026" spc="-51" dirty="0">
                <a:solidFill>
                  <a:srgbClr val="898989"/>
                </a:solidFill>
                <a:latin typeface="Arial Unicode MS"/>
                <a:cs typeface="Arial Unicode MS"/>
              </a:rPr>
              <a:pPr marL="21720">
                <a:spcBef>
                  <a:spcPts val="34"/>
                </a:spcBef>
              </a:pPr>
              <a:t>48</a:t>
            </a:fld>
            <a:endParaRPr sz="1026">
              <a:latin typeface="Arial Unicode MS"/>
              <a:cs typeface="Arial Unicode MS"/>
            </a:endParaRPr>
          </a:p>
        </p:txBody>
      </p:sp>
    </p:spTree>
    <p:extLst>
      <p:ext uri="{BB962C8B-B14F-4D97-AF65-F5344CB8AC3E}">
        <p14:creationId xmlns:p14="http://schemas.microsoft.com/office/powerpoint/2010/main" val="6824647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6498" y="232939"/>
            <a:ext cx="6651120" cy="503409"/>
          </a:xfrm>
          <a:prstGeom prst="rect">
            <a:avLst/>
          </a:prstGeom>
        </p:spPr>
        <p:txBody>
          <a:bodyPr vert="horz" wrap="square" lIns="0" tIns="10860" rIns="0" bIns="0" numCol="1" rtlCol="0" anchor="t" anchorCtr="0" compatLnSpc="1">
            <a:prstTxWarp prst="textNoShape">
              <a:avLst/>
            </a:prstTxWarp>
            <a:spAutoFit/>
          </a:bodyPr>
          <a:lstStyle/>
          <a:p>
            <a:pPr marL="10860">
              <a:spcBef>
                <a:spcPts val="86"/>
              </a:spcBef>
            </a:pPr>
            <a:r>
              <a:rPr spc="4" dirty="0" err="1"/>
              <a:t>Interpreta</a:t>
            </a:r>
            <a:r>
              <a:rPr lang="de-DE" spc="4" dirty="0" err="1"/>
              <a:t>ti</a:t>
            </a:r>
            <a:r>
              <a:rPr spc="4" dirty="0"/>
              <a:t>on </a:t>
            </a:r>
            <a:r>
              <a:rPr dirty="0"/>
              <a:t>Example</a:t>
            </a:r>
            <a:r>
              <a:rPr lang="de-DE" spc="-239" dirty="0"/>
              <a:t> </a:t>
            </a:r>
            <a:r>
              <a:rPr spc="-410" dirty="0"/>
              <a:t> </a:t>
            </a:r>
            <a:r>
              <a:rPr spc="-86" dirty="0"/>
              <a:t>Con</a:t>
            </a:r>
            <a:r>
              <a:rPr lang="de-DE" spc="-86" dirty="0" err="1"/>
              <a:t>ti</a:t>
            </a:r>
            <a:r>
              <a:rPr spc="-86" dirty="0" err="1"/>
              <a:t>nued</a:t>
            </a:r>
            <a:endParaRPr dirty="0"/>
          </a:p>
        </p:txBody>
      </p:sp>
      <p:sp>
        <p:nvSpPr>
          <p:cNvPr id="3" name="object 3"/>
          <p:cNvSpPr/>
          <p:nvPr/>
        </p:nvSpPr>
        <p:spPr>
          <a:xfrm>
            <a:off x="1929874" y="4341659"/>
            <a:ext cx="157168" cy="15562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178547" y="4341659"/>
            <a:ext cx="157169" cy="15562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539462" y="3418041"/>
            <a:ext cx="157169" cy="155622"/>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2100238" y="3087689"/>
            <a:ext cx="1083814" cy="247826"/>
          </a:xfrm>
          <a:prstGeom prst="rect">
            <a:avLst/>
          </a:prstGeom>
        </p:spPr>
        <p:txBody>
          <a:bodyPr vert="horz" wrap="square" lIns="0" tIns="10860" rIns="0" bIns="0" rtlCol="0">
            <a:spAutoFit/>
          </a:bodyPr>
          <a:lstStyle/>
          <a:p>
            <a:pPr marL="10860">
              <a:spcBef>
                <a:spcPts val="86"/>
              </a:spcBef>
            </a:pPr>
            <a:r>
              <a:rPr sz="1539" spc="-77" dirty="0">
                <a:latin typeface="Arial Unicode MS"/>
                <a:cs typeface="Arial Unicode MS"/>
              </a:rPr>
              <a:t>ce1:</a:t>
            </a:r>
            <a:r>
              <a:rPr sz="1539" spc="-141" dirty="0">
                <a:latin typeface="Arial Unicode MS"/>
                <a:cs typeface="Arial Unicode MS"/>
              </a:rPr>
              <a:t> </a:t>
            </a:r>
            <a:r>
              <a:rPr sz="1539" spc="-86" dirty="0">
                <a:latin typeface="Arial Unicode MS"/>
                <a:cs typeface="Arial Unicode MS"/>
              </a:rPr>
              <a:t>CarEntry</a:t>
            </a:r>
            <a:endParaRPr sz="1539">
              <a:latin typeface="Arial Unicode MS"/>
              <a:cs typeface="Arial Unicode MS"/>
            </a:endParaRPr>
          </a:p>
        </p:txBody>
      </p:sp>
      <p:sp>
        <p:nvSpPr>
          <p:cNvPr id="7" name="object 7"/>
          <p:cNvSpPr/>
          <p:nvPr/>
        </p:nvSpPr>
        <p:spPr>
          <a:xfrm>
            <a:off x="5783048" y="4341659"/>
            <a:ext cx="157168" cy="155622"/>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6973371" y="4341659"/>
            <a:ext cx="157168" cy="155622"/>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357625" y="3418041"/>
            <a:ext cx="157168" cy="155622"/>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5895062" y="3087689"/>
            <a:ext cx="954038" cy="247826"/>
          </a:xfrm>
          <a:prstGeom prst="rect">
            <a:avLst/>
          </a:prstGeom>
        </p:spPr>
        <p:txBody>
          <a:bodyPr vert="horz" wrap="square" lIns="0" tIns="10860" rIns="0" bIns="0" rtlCol="0">
            <a:spAutoFit/>
          </a:bodyPr>
          <a:lstStyle/>
          <a:p>
            <a:pPr marL="10860">
              <a:spcBef>
                <a:spcPts val="86"/>
              </a:spcBef>
            </a:pPr>
            <a:r>
              <a:rPr sz="1539" spc="-77" dirty="0">
                <a:latin typeface="Arial Unicode MS"/>
                <a:cs typeface="Arial Unicode MS"/>
              </a:rPr>
              <a:t>ce2:</a:t>
            </a:r>
            <a:r>
              <a:rPr sz="1539" spc="-128" dirty="0">
                <a:latin typeface="Arial Unicode MS"/>
                <a:cs typeface="Arial Unicode MS"/>
              </a:rPr>
              <a:t> </a:t>
            </a:r>
            <a:r>
              <a:rPr sz="1539" spc="-97" dirty="0">
                <a:latin typeface="Arial Unicode MS"/>
                <a:cs typeface="Arial Unicode MS"/>
              </a:rPr>
              <a:t>CarExit</a:t>
            </a:r>
            <a:endParaRPr sz="1539">
              <a:latin typeface="Arial Unicode MS"/>
              <a:cs typeface="Arial Unicode MS"/>
            </a:endParaRPr>
          </a:p>
        </p:txBody>
      </p:sp>
      <p:sp>
        <p:nvSpPr>
          <p:cNvPr id="11" name="object 11"/>
          <p:cNvSpPr/>
          <p:nvPr/>
        </p:nvSpPr>
        <p:spPr>
          <a:xfrm>
            <a:off x="2618047" y="3562804"/>
            <a:ext cx="591319" cy="809602"/>
          </a:xfrm>
          <a:custGeom>
            <a:avLst/>
            <a:gdLst/>
            <a:ahLst/>
            <a:cxnLst/>
            <a:rect l="l" t="t" r="r" b="b"/>
            <a:pathLst>
              <a:path w="691514" h="946785">
                <a:moveTo>
                  <a:pt x="0" y="0"/>
                </a:moveTo>
                <a:lnTo>
                  <a:pt x="691372" y="946459"/>
                </a:lnTo>
              </a:path>
            </a:pathLst>
          </a:custGeom>
          <a:ln w="9524">
            <a:solidFill>
              <a:srgbClr val="5B92C7"/>
            </a:solidFill>
          </a:ln>
        </p:spPr>
        <p:txBody>
          <a:bodyPr wrap="square" lIns="0" tIns="0" rIns="0" bIns="0" rtlCol="0"/>
          <a:lstStyle/>
          <a:p>
            <a:endParaRPr/>
          </a:p>
        </p:txBody>
      </p:sp>
      <p:sp>
        <p:nvSpPr>
          <p:cNvPr id="12" name="object 12"/>
          <p:cNvSpPr/>
          <p:nvPr/>
        </p:nvSpPr>
        <p:spPr>
          <a:xfrm>
            <a:off x="5861633" y="3562804"/>
            <a:ext cx="575029" cy="790055"/>
          </a:xfrm>
          <a:custGeom>
            <a:avLst/>
            <a:gdLst/>
            <a:ahLst/>
            <a:cxnLst/>
            <a:rect l="l" t="t" r="r" b="b"/>
            <a:pathLst>
              <a:path w="672465" h="923925">
                <a:moveTo>
                  <a:pt x="671935" y="0"/>
                </a:moveTo>
                <a:lnTo>
                  <a:pt x="0" y="923527"/>
                </a:lnTo>
              </a:path>
            </a:pathLst>
          </a:custGeom>
          <a:ln w="9524">
            <a:solidFill>
              <a:srgbClr val="5B92C7"/>
            </a:solidFill>
          </a:ln>
        </p:spPr>
        <p:txBody>
          <a:bodyPr wrap="square" lIns="0" tIns="0" rIns="0" bIns="0" rtlCol="0"/>
          <a:lstStyle/>
          <a:p>
            <a:endParaRPr/>
          </a:p>
        </p:txBody>
      </p:sp>
      <p:sp>
        <p:nvSpPr>
          <p:cNvPr id="13" name="object 13"/>
          <p:cNvSpPr/>
          <p:nvPr/>
        </p:nvSpPr>
        <p:spPr>
          <a:xfrm>
            <a:off x="6436209" y="3562804"/>
            <a:ext cx="615754" cy="790055"/>
          </a:xfrm>
          <a:custGeom>
            <a:avLst/>
            <a:gdLst/>
            <a:ahLst/>
            <a:cxnLst/>
            <a:rect l="l" t="t" r="r" b="b"/>
            <a:pathLst>
              <a:path w="720090" h="923925">
                <a:moveTo>
                  <a:pt x="0" y="0"/>
                </a:moveTo>
                <a:lnTo>
                  <a:pt x="720080" y="923527"/>
                </a:lnTo>
              </a:path>
            </a:pathLst>
          </a:custGeom>
          <a:ln w="9524">
            <a:solidFill>
              <a:srgbClr val="5B92C7"/>
            </a:solidFill>
          </a:ln>
        </p:spPr>
        <p:txBody>
          <a:bodyPr wrap="square" lIns="0" tIns="0" rIns="0" bIns="0" rtlCol="0"/>
          <a:lstStyle/>
          <a:p>
            <a:endParaRPr/>
          </a:p>
        </p:txBody>
      </p:sp>
      <p:sp>
        <p:nvSpPr>
          <p:cNvPr id="14" name="object 14"/>
          <p:cNvSpPr/>
          <p:nvPr/>
        </p:nvSpPr>
        <p:spPr>
          <a:xfrm>
            <a:off x="2008458" y="3562804"/>
            <a:ext cx="609781" cy="790055"/>
          </a:xfrm>
          <a:custGeom>
            <a:avLst/>
            <a:gdLst/>
            <a:ahLst/>
            <a:cxnLst/>
            <a:rect l="l" t="t" r="r" b="b"/>
            <a:pathLst>
              <a:path w="713105" h="923925">
                <a:moveTo>
                  <a:pt x="712879" y="0"/>
                </a:moveTo>
                <a:lnTo>
                  <a:pt x="0" y="923527"/>
                </a:lnTo>
              </a:path>
            </a:pathLst>
          </a:custGeom>
          <a:ln w="9524">
            <a:solidFill>
              <a:srgbClr val="5B92C7"/>
            </a:solidFill>
          </a:ln>
        </p:spPr>
        <p:txBody>
          <a:bodyPr wrap="square" lIns="0" tIns="0" rIns="0" bIns="0" rtlCol="0"/>
          <a:lstStyle/>
          <a:p>
            <a:endParaRPr/>
          </a:p>
        </p:txBody>
      </p:sp>
      <p:sp>
        <p:nvSpPr>
          <p:cNvPr id="15" name="object 15"/>
          <p:cNvSpPr/>
          <p:nvPr/>
        </p:nvSpPr>
        <p:spPr>
          <a:xfrm>
            <a:off x="2032910" y="4444390"/>
            <a:ext cx="1176666" cy="146608"/>
          </a:xfrm>
          <a:custGeom>
            <a:avLst/>
            <a:gdLst/>
            <a:ahLst/>
            <a:cxnLst/>
            <a:rect l="l" t="t" r="r" b="b"/>
            <a:pathLst>
              <a:path w="1376045" h="171450">
                <a:moveTo>
                  <a:pt x="1375658" y="0"/>
                </a:moveTo>
                <a:lnTo>
                  <a:pt x="1374536" y="66677"/>
                </a:lnTo>
                <a:lnTo>
                  <a:pt x="1371477" y="121127"/>
                </a:lnTo>
                <a:lnTo>
                  <a:pt x="1366940" y="157838"/>
                </a:lnTo>
                <a:lnTo>
                  <a:pt x="1361384" y="171300"/>
                </a:lnTo>
                <a:lnTo>
                  <a:pt x="14273" y="171300"/>
                </a:lnTo>
                <a:lnTo>
                  <a:pt x="8717" y="157838"/>
                </a:lnTo>
                <a:lnTo>
                  <a:pt x="4180" y="121127"/>
                </a:lnTo>
                <a:lnTo>
                  <a:pt x="1121" y="66677"/>
                </a:lnTo>
                <a:lnTo>
                  <a:pt x="0" y="0"/>
                </a:lnTo>
              </a:path>
            </a:pathLst>
          </a:custGeom>
          <a:ln w="25399">
            <a:solidFill>
              <a:srgbClr val="00BA63"/>
            </a:solidFill>
          </a:ln>
        </p:spPr>
        <p:txBody>
          <a:bodyPr wrap="square" lIns="0" tIns="0" rIns="0" bIns="0" rtlCol="0"/>
          <a:lstStyle/>
          <a:p>
            <a:endParaRPr/>
          </a:p>
        </p:txBody>
      </p:sp>
      <p:sp>
        <p:nvSpPr>
          <p:cNvPr id="16" name="object 16"/>
          <p:cNvSpPr/>
          <p:nvPr/>
        </p:nvSpPr>
        <p:spPr>
          <a:xfrm>
            <a:off x="1263787" y="4747377"/>
            <a:ext cx="1082930" cy="1082930"/>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5359147" y="4750030"/>
            <a:ext cx="1082930" cy="1082930"/>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2685345" y="4929452"/>
            <a:ext cx="996147" cy="637405"/>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6889114" y="4935517"/>
            <a:ext cx="996147" cy="637405"/>
          </a:xfrm>
          <a:prstGeom prst="rect">
            <a:avLst/>
          </a:prstGeom>
          <a:blipFill>
            <a:blip r:embed="rId5" cstate="print"/>
            <a:stretch>
              <a:fillRect/>
            </a:stretch>
          </a:blipFill>
        </p:spPr>
        <p:txBody>
          <a:bodyPr wrap="square" lIns="0" tIns="0" rIns="0" bIns="0" rtlCol="0"/>
          <a:lstStyle/>
          <a:p>
            <a:endParaRPr/>
          </a:p>
        </p:txBody>
      </p:sp>
      <p:sp>
        <p:nvSpPr>
          <p:cNvPr id="20" name="object 20"/>
          <p:cNvSpPr txBox="1"/>
          <p:nvPr/>
        </p:nvSpPr>
        <p:spPr>
          <a:xfrm>
            <a:off x="1852825" y="4156317"/>
            <a:ext cx="2375594" cy="720021"/>
          </a:xfrm>
          <a:prstGeom prst="rect">
            <a:avLst/>
          </a:prstGeom>
        </p:spPr>
        <p:txBody>
          <a:bodyPr vert="horz" wrap="square" lIns="0" tIns="130318" rIns="0" bIns="0" rtlCol="0">
            <a:spAutoFit/>
          </a:bodyPr>
          <a:lstStyle/>
          <a:p>
            <a:pPr marL="274752">
              <a:spcBef>
                <a:spcPts val="1026"/>
              </a:spcBef>
            </a:pPr>
            <a:r>
              <a:rPr sz="1368" spc="-90" dirty="0">
                <a:latin typeface="Arial Unicode MS"/>
                <a:cs typeface="Arial Unicode MS"/>
              </a:rPr>
              <a:t>causes(c1,ds1)</a:t>
            </a:r>
            <a:endParaRPr sz="1368">
              <a:latin typeface="Arial Unicode MS"/>
              <a:cs typeface="Arial Unicode MS"/>
            </a:endParaRPr>
          </a:p>
          <a:p>
            <a:pPr marL="10860">
              <a:spcBef>
                <a:spcPts val="1060"/>
              </a:spcBef>
              <a:tabLst>
                <a:tab pos="1210321" algn="l"/>
              </a:tabLst>
            </a:pPr>
            <a:r>
              <a:rPr sz="1539" spc="-73" dirty="0">
                <a:latin typeface="Arial Unicode MS"/>
                <a:cs typeface="Arial Unicode MS"/>
              </a:rPr>
              <a:t>c1:</a:t>
            </a:r>
            <a:r>
              <a:rPr sz="1539" spc="-81" dirty="0">
                <a:latin typeface="Arial Unicode MS"/>
                <a:cs typeface="Arial Unicode MS"/>
              </a:rPr>
              <a:t> </a:t>
            </a:r>
            <a:r>
              <a:rPr sz="1539" spc="-133" dirty="0">
                <a:latin typeface="Arial Unicode MS"/>
                <a:cs typeface="Arial Unicode MS"/>
              </a:rPr>
              <a:t>Car	</a:t>
            </a:r>
            <a:r>
              <a:rPr sz="1539" spc="-81" dirty="0">
                <a:latin typeface="Arial Unicode MS"/>
                <a:cs typeface="Arial Unicode MS"/>
              </a:rPr>
              <a:t>ds1:</a:t>
            </a:r>
            <a:r>
              <a:rPr sz="1539" spc="-111" dirty="0">
                <a:latin typeface="Arial Unicode MS"/>
                <a:cs typeface="Arial Unicode MS"/>
              </a:rPr>
              <a:t> </a:t>
            </a:r>
            <a:r>
              <a:rPr sz="1539" spc="-94" dirty="0">
                <a:latin typeface="Arial Unicode MS"/>
                <a:cs typeface="Arial Unicode MS"/>
              </a:rPr>
              <a:t>DoorSlam</a:t>
            </a:r>
            <a:endParaRPr sz="1539">
              <a:latin typeface="Arial Unicode MS"/>
              <a:cs typeface="Arial Unicode MS"/>
            </a:endParaRPr>
          </a:p>
        </p:txBody>
      </p:sp>
      <p:sp>
        <p:nvSpPr>
          <p:cNvPr id="21" name="object 21"/>
          <p:cNvSpPr txBox="1"/>
          <p:nvPr/>
        </p:nvSpPr>
        <p:spPr>
          <a:xfrm>
            <a:off x="5647647" y="4171787"/>
            <a:ext cx="2375594" cy="700069"/>
          </a:xfrm>
          <a:prstGeom prst="rect">
            <a:avLst/>
          </a:prstGeom>
        </p:spPr>
        <p:txBody>
          <a:bodyPr vert="horz" wrap="square" lIns="0" tIns="123259" rIns="0" bIns="0" rtlCol="0">
            <a:spAutoFit/>
          </a:bodyPr>
          <a:lstStyle/>
          <a:p>
            <a:pPr marL="321992">
              <a:spcBef>
                <a:spcPts val="971"/>
              </a:spcBef>
            </a:pPr>
            <a:r>
              <a:rPr sz="1368" spc="-90" dirty="0">
                <a:latin typeface="Arial Unicode MS"/>
                <a:cs typeface="Arial Unicode MS"/>
              </a:rPr>
              <a:t>causes(c1,ds1)</a:t>
            </a:r>
            <a:endParaRPr sz="1368">
              <a:latin typeface="Arial Unicode MS"/>
              <a:cs typeface="Arial Unicode MS"/>
            </a:endParaRPr>
          </a:p>
          <a:p>
            <a:pPr marL="10860">
              <a:spcBef>
                <a:spcPts val="996"/>
              </a:spcBef>
              <a:tabLst>
                <a:tab pos="1210321" algn="l"/>
              </a:tabLst>
            </a:pPr>
            <a:r>
              <a:rPr sz="1539" spc="-73" dirty="0">
                <a:latin typeface="Arial Unicode MS"/>
                <a:cs typeface="Arial Unicode MS"/>
              </a:rPr>
              <a:t>c1:</a:t>
            </a:r>
            <a:r>
              <a:rPr sz="1539" spc="-81" dirty="0">
                <a:latin typeface="Arial Unicode MS"/>
                <a:cs typeface="Arial Unicode MS"/>
              </a:rPr>
              <a:t> </a:t>
            </a:r>
            <a:r>
              <a:rPr sz="1539" spc="-133" dirty="0">
                <a:latin typeface="Arial Unicode MS"/>
                <a:cs typeface="Arial Unicode MS"/>
              </a:rPr>
              <a:t>Car	</a:t>
            </a:r>
            <a:r>
              <a:rPr sz="1539" spc="-81" dirty="0">
                <a:latin typeface="Arial Unicode MS"/>
                <a:cs typeface="Arial Unicode MS"/>
              </a:rPr>
              <a:t>ds1:</a:t>
            </a:r>
            <a:r>
              <a:rPr sz="1539" spc="-111" dirty="0">
                <a:latin typeface="Arial Unicode MS"/>
                <a:cs typeface="Arial Unicode MS"/>
              </a:rPr>
              <a:t> </a:t>
            </a:r>
            <a:r>
              <a:rPr sz="1539" spc="-94" dirty="0">
                <a:latin typeface="Arial Unicode MS"/>
                <a:cs typeface="Arial Unicode MS"/>
              </a:rPr>
              <a:t>DoorSlam</a:t>
            </a:r>
            <a:endParaRPr sz="1539">
              <a:latin typeface="Arial Unicode MS"/>
              <a:cs typeface="Arial Unicode MS"/>
            </a:endParaRPr>
          </a:p>
        </p:txBody>
      </p:sp>
      <p:sp>
        <p:nvSpPr>
          <p:cNvPr id="22" name="object 22"/>
          <p:cNvSpPr/>
          <p:nvPr/>
        </p:nvSpPr>
        <p:spPr>
          <a:xfrm>
            <a:off x="765713" y="1909412"/>
            <a:ext cx="4593718" cy="179187"/>
          </a:xfrm>
          <a:prstGeom prst="rect">
            <a:avLst/>
          </a:prstGeom>
          <a:blipFill>
            <a:blip r:embed="rId6" cstate="print"/>
            <a:stretch>
              <a:fillRect/>
            </a:stretch>
          </a:blipFill>
        </p:spPr>
        <p:txBody>
          <a:bodyPr wrap="square" lIns="0" tIns="0" rIns="0" bIns="0" rtlCol="0"/>
          <a:lstStyle/>
          <a:p>
            <a:endParaRPr/>
          </a:p>
        </p:txBody>
      </p:sp>
      <p:sp>
        <p:nvSpPr>
          <p:cNvPr id="23" name="object 23"/>
          <p:cNvSpPr/>
          <p:nvPr/>
        </p:nvSpPr>
        <p:spPr>
          <a:xfrm>
            <a:off x="5348732" y="1862975"/>
            <a:ext cx="3086913" cy="252492"/>
          </a:xfrm>
          <a:prstGeom prst="rect">
            <a:avLst/>
          </a:prstGeom>
          <a:blipFill>
            <a:blip r:embed="rId7" cstate="print"/>
            <a:stretch>
              <a:fillRect/>
            </a:stretch>
          </a:blipFill>
        </p:spPr>
        <p:txBody>
          <a:bodyPr wrap="square" lIns="0" tIns="0" rIns="0" bIns="0" rtlCol="0"/>
          <a:lstStyle/>
          <a:p>
            <a:endParaRPr/>
          </a:p>
        </p:txBody>
      </p:sp>
      <p:sp>
        <p:nvSpPr>
          <p:cNvPr id="24" name="object 24"/>
          <p:cNvSpPr/>
          <p:nvPr/>
        </p:nvSpPr>
        <p:spPr>
          <a:xfrm>
            <a:off x="751120" y="1868148"/>
            <a:ext cx="1514949" cy="244347"/>
          </a:xfrm>
          <a:prstGeom prst="rect">
            <a:avLst/>
          </a:prstGeom>
          <a:blipFill>
            <a:blip r:embed="rId8" cstate="print"/>
            <a:stretch>
              <a:fillRect/>
            </a:stretch>
          </a:blipFill>
        </p:spPr>
        <p:txBody>
          <a:bodyPr wrap="square" lIns="0" tIns="0" rIns="0" bIns="0" rtlCol="0"/>
          <a:lstStyle/>
          <a:p>
            <a:endParaRPr/>
          </a:p>
        </p:txBody>
      </p:sp>
      <p:sp>
        <p:nvSpPr>
          <p:cNvPr id="26" name="object 26"/>
          <p:cNvSpPr txBox="1"/>
          <p:nvPr/>
        </p:nvSpPr>
        <p:spPr>
          <a:xfrm>
            <a:off x="882890" y="3765009"/>
            <a:ext cx="1447076" cy="247826"/>
          </a:xfrm>
          <a:prstGeom prst="rect">
            <a:avLst/>
          </a:prstGeom>
        </p:spPr>
        <p:txBody>
          <a:bodyPr vert="horz" wrap="square" lIns="0" tIns="10860" rIns="0" bIns="0" rtlCol="0">
            <a:spAutoFit/>
          </a:bodyPr>
          <a:lstStyle/>
          <a:p>
            <a:pPr marL="10860">
              <a:spcBef>
                <a:spcPts val="86"/>
              </a:spcBef>
            </a:pPr>
            <a:r>
              <a:rPr sz="1539" spc="-77" dirty="0">
                <a:latin typeface="Arial Unicode MS"/>
                <a:cs typeface="Arial Unicode MS"/>
              </a:rPr>
              <a:t>hasObject(ce1,c1)</a:t>
            </a:r>
            <a:endParaRPr sz="1539">
              <a:latin typeface="Arial Unicode MS"/>
              <a:cs typeface="Arial Unicode MS"/>
            </a:endParaRPr>
          </a:p>
        </p:txBody>
      </p:sp>
      <p:sp>
        <p:nvSpPr>
          <p:cNvPr id="27" name="object 27"/>
          <p:cNvSpPr txBox="1"/>
          <p:nvPr/>
        </p:nvSpPr>
        <p:spPr>
          <a:xfrm>
            <a:off x="4762085" y="3703434"/>
            <a:ext cx="1447076" cy="247826"/>
          </a:xfrm>
          <a:prstGeom prst="rect">
            <a:avLst/>
          </a:prstGeom>
        </p:spPr>
        <p:txBody>
          <a:bodyPr vert="horz" wrap="square" lIns="0" tIns="10860" rIns="0" bIns="0" rtlCol="0">
            <a:spAutoFit/>
          </a:bodyPr>
          <a:lstStyle/>
          <a:p>
            <a:pPr marL="10860">
              <a:spcBef>
                <a:spcPts val="86"/>
              </a:spcBef>
            </a:pPr>
            <a:r>
              <a:rPr sz="1539" spc="-77" dirty="0">
                <a:latin typeface="Arial Unicode MS"/>
                <a:cs typeface="Arial Unicode MS"/>
              </a:rPr>
              <a:t>hasObject(ce2,c1)</a:t>
            </a:r>
            <a:endParaRPr sz="1539">
              <a:latin typeface="Arial Unicode MS"/>
              <a:cs typeface="Arial Unicode MS"/>
            </a:endParaRPr>
          </a:p>
        </p:txBody>
      </p:sp>
      <p:sp>
        <p:nvSpPr>
          <p:cNvPr id="28" name="object 28"/>
          <p:cNvSpPr txBox="1"/>
          <p:nvPr/>
        </p:nvSpPr>
        <p:spPr>
          <a:xfrm>
            <a:off x="6997050" y="3956903"/>
            <a:ext cx="1473682" cy="247826"/>
          </a:xfrm>
          <a:prstGeom prst="rect">
            <a:avLst/>
          </a:prstGeom>
        </p:spPr>
        <p:txBody>
          <a:bodyPr vert="horz" wrap="square" lIns="0" tIns="10860" rIns="0" bIns="0" rtlCol="0">
            <a:spAutoFit/>
          </a:bodyPr>
          <a:lstStyle/>
          <a:p>
            <a:pPr marL="10860">
              <a:spcBef>
                <a:spcPts val="86"/>
              </a:spcBef>
            </a:pPr>
            <a:r>
              <a:rPr sz="1539" spc="-86" dirty="0">
                <a:latin typeface="Arial Unicode MS"/>
                <a:cs typeface="Arial Unicode MS"/>
              </a:rPr>
              <a:t>hasEﬀect(ce2,ds1)</a:t>
            </a:r>
            <a:endParaRPr sz="1539">
              <a:latin typeface="Arial Unicode MS"/>
              <a:cs typeface="Arial Unicode MS"/>
            </a:endParaRPr>
          </a:p>
        </p:txBody>
      </p:sp>
      <p:sp>
        <p:nvSpPr>
          <p:cNvPr id="29" name="object 29"/>
          <p:cNvSpPr txBox="1"/>
          <p:nvPr/>
        </p:nvSpPr>
        <p:spPr>
          <a:xfrm>
            <a:off x="3117854" y="3941787"/>
            <a:ext cx="1473682" cy="247826"/>
          </a:xfrm>
          <a:prstGeom prst="rect">
            <a:avLst/>
          </a:prstGeom>
        </p:spPr>
        <p:txBody>
          <a:bodyPr vert="horz" wrap="square" lIns="0" tIns="10860" rIns="0" bIns="0" rtlCol="0">
            <a:spAutoFit/>
          </a:bodyPr>
          <a:lstStyle/>
          <a:p>
            <a:pPr marL="10860">
              <a:spcBef>
                <a:spcPts val="86"/>
              </a:spcBef>
            </a:pPr>
            <a:r>
              <a:rPr sz="1539" spc="-86" dirty="0">
                <a:latin typeface="Arial Unicode MS"/>
                <a:cs typeface="Arial Unicode MS"/>
              </a:rPr>
              <a:t>hasEﬀect(ce1,ds1)</a:t>
            </a:r>
            <a:endParaRPr sz="1539">
              <a:latin typeface="Arial Unicode MS"/>
              <a:cs typeface="Arial Unicode MS"/>
            </a:endParaRPr>
          </a:p>
        </p:txBody>
      </p:sp>
      <p:sp>
        <p:nvSpPr>
          <p:cNvPr id="30" name="object 30"/>
          <p:cNvSpPr/>
          <p:nvPr/>
        </p:nvSpPr>
        <p:spPr>
          <a:xfrm>
            <a:off x="2667009" y="2358312"/>
            <a:ext cx="5588463" cy="195477"/>
          </a:xfrm>
          <a:prstGeom prst="rect">
            <a:avLst/>
          </a:prstGeom>
          <a:blipFill>
            <a:blip r:embed="rId9" cstate="print"/>
            <a:stretch>
              <a:fillRect/>
            </a:stretch>
          </a:blipFill>
        </p:spPr>
        <p:txBody>
          <a:bodyPr wrap="square" lIns="0" tIns="0" rIns="0" bIns="0" rtlCol="0"/>
          <a:lstStyle/>
          <a:p>
            <a:endParaRPr/>
          </a:p>
        </p:txBody>
      </p:sp>
      <p:sp>
        <p:nvSpPr>
          <p:cNvPr id="31" name="object 31"/>
          <p:cNvSpPr/>
          <p:nvPr/>
        </p:nvSpPr>
        <p:spPr>
          <a:xfrm>
            <a:off x="810998" y="2363236"/>
            <a:ext cx="1751151" cy="187331"/>
          </a:xfrm>
          <a:prstGeom prst="rect">
            <a:avLst/>
          </a:prstGeom>
          <a:blipFill>
            <a:blip r:embed="rId10" cstate="print"/>
            <a:stretch>
              <a:fillRect/>
            </a:stretch>
          </a:blipFill>
        </p:spPr>
        <p:txBody>
          <a:bodyPr wrap="square" lIns="0" tIns="0" rIns="0" bIns="0" rtlCol="0"/>
          <a:lstStyle/>
          <a:p>
            <a:endParaRPr/>
          </a:p>
        </p:txBody>
      </p:sp>
      <p:sp>
        <p:nvSpPr>
          <p:cNvPr id="32" name="object 32"/>
          <p:cNvSpPr/>
          <p:nvPr/>
        </p:nvSpPr>
        <p:spPr>
          <a:xfrm>
            <a:off x="5869920" y="4452337"/>
            <a:ext cx="1176666" cy="146608"/>
          </a:xfrm>
          <a:custGeom>
            <a:avLst/>
            <a:gdLst/>
            <a:ahLst/>
            <a:cxnLst/>
            <a:rect l="l" t="t" r="r" b="b"/>
            <a:pathLst>
              <a:path w="1376045" h="171450">
                <a:moveTo>
                  <a:pt x="1375657" y="0"/>
                </a:moveTo>
                <a:lnTo>
                  <a:pt x="1374536" y="66677"/>
                </a:lnTo>
                <a:lnTo>
                  <a:pt x="1371477" y="121127"/>
                </a:lnTo>
                <a:lnTo>
                  <a:pt x="1366940" y="157838"/>
                </a:lnTo>
                <a:lnTo>
                  <a:pt x="1361384" y="171300"/>
                </a:lnTo>
                <a:lnTo>
                  <a:pt x="14274" y="171300"/>
                </a:lnTo>
                <a:lnTo>
                  <a:pt x="8717" y="157838"/>
                </a:lnTo>
                <a:lnTo>
                  <a:pt x="4180" y="121127"/>
                </a:lnTo>
                <a:lnTo>
                  <a:pt x="1121" y="66677"/>
                </a:lnTo>
                <a:lnTo>
                  <a:pt x="0" y="0"/>
                </a:lnTo>
              </a:path>
            </a:pathLst>
          </a:custGeom>
          <a:ln w="25399">
            <a:solidFill>
              <a:srgbClr val="00BA63"/>
            </a:solidFill>
          </a:ln>
        </p:spPr>
        <p:txBody>
          <a:bodyPr wrap="square" lIns="0" tIns="0" rIns="0" bIns="0" rtlCol="0"/>
          <a:lstStyle/>
          <a:p>
            <a:endParaRPr/>
          </a:p>
        </p:txBody>
      </p:sp>
      <p:sp>
        <p:nvSpPr>
          <p:cNvPr id="33" name="object 33"/>
          <p:cNvSpPr/>
          <p:nvPr/>
        </p:nvSpPr>
        <p:spPr>
          <a:xfrm>
            <a:off x="753984" y="1889538"/>
            <a:ext cx="1881469" cy="236202"/>
          </a:xfrm>
          <a:prstGeom prst="rect">
            <a:avLst/>
          </a:prstGeom>
          <a:blipFill>
            <a:blip r:embed="rId11" cstate="print"/>
            <a:stretch>
              <a:fillRect/>
            </a:stretch>
          </a:blipFill>
        </p:spPr>
        <p:txBody>
          <a:bodyPr wrap="square" lIns="0" tIns="0" rIns="0" bIns="0" rtlCol="0"/>
          <a:lstStyle/>
          <a:p>
            <a:endParaRPr/>
          </a:p>
        </p:txBody>
      </p:sp>
      <p:sp>
        <p:nvSpPr>
          <p:cNvPr id="34" name="object 34"/>
          <p:cNvSpPr/>
          <p:nvPr/>
        </p:nvSpPr>
        <p:spPr>
          <a:xfrm>
            <a:off x="753984" y="1871353"/>
            <a:ext cx="1881469" cy="236202"/>
          </a:xfrm>
          <a:prstGeom prst="rect">
            <a:avLst/>
          </a:prstGeom>
          <a:blipFill>
            <a:blip r:embed="rId11" cstate="print"/>
            <a:stretch>
              <a:fillRect/>
            </a:stretch>
          </a:blipFill>
        </p:spPr>
        <p:txBody>
          <a:bodyPr wrap="square" lIns="0" tIns="0" rIns="0" bIns="0" rtlCol="0"/>
          <a:lstStyle/>
          <a:p>
            <a:endParaRPr/>
          </a:p>
        </p:txBody>
      </p:sp>
      <p:sp>
        <p:nvSpPr>
          <p:cNvPr id="35" name="TextBox 34">
            <a:extLst>
              <a:ext uri="{FF2B5EF4-FFF2-40B4-BE49-F238E27FC236}">
                <a16:creationId xmlns:a16="http://schemas.microsoft.com/office/drawing/2014/main" id="{335725A5-C9F8-4E4F-BA6D-C05DBF9468D2}"/>
              </a:ext>
            </a:extLst>
          </p:cNvPr>
          <p:cNvSpPr txBox="1"/>
          <p:nvPr/>
        </p:nvSpPr>
        <p:spPr>
          <a:xfrm>
            <a:off x="3553684" y="5932457"/>
            <a:ext cx="1931939" cy="584775"/>
          </a:xfrm>
          <a:prstGeom prst="rect">
            <a:avLst/>
          </a:prstGeom>
          <a:noFill/>
        </p:spPr>
        <p:txBody>
          <a:bodyPr wrap="none" rtlCol="0">
            <a:spAutoFit/>
          </a:bodyPr>
          <a:lstStyle/>
          <a:p>
            <a:r>
              <a:rPr lang="en-DE" sz="3200" dirty="0"/>
              <a:t>Branching</a:t>
            </a:r>
          </a:p>
        </p:txBody>
      </p:sp>
    </p:spTree>
    <p:extLst>
      <p:ext uri="{BB962C8B-B14F-4D97-AF65-F5344CB8AC3E}">
        <p14:creationId xmlns:p14="http://schemas.microsoft.com/office/powerpoint/2010/main" val="1092881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2E576-34AE-864D-BD2B-872A78563D14}"/>
              </a:ext>
            </a:extLst>
          </p:cNvPr>
          <p:cNvSpPr>
            <a:spLocks noGrp="1"/>
          </p:cNvSpPr>
          <p:nvPr>
            <p:ph type="title"/>
          </p:nvPr>
        </p:nvSpPr>
        <p:spPr/>
        <p:txBody>
          <a:bodyPr/>
          <a:lstStyle/>
          <a:p>
            <a:r>
              <a:rPr lang="en-US" altLang="zh-CN" dirty="0"/>
              <a:t>GMNN: Overall</a:t>
            </a:r>
            <a:r>
              <a:rPr lang="zh-CN" altLang="en-US" dirty="0"/>
              <a:t> </a:t>
            </a:r>
            <a:r>
              <a:rPr lang="en-US" altLang="zh-CN" dirty="0"/>
              <a:t>Optimization</a:t>
            </a:r>
            <a:r>
              <a:rPr lang="zh-CN" altLang="en-US" dirty="0"/>
              <a:t> </a:t>
            </a:r>
            <a:r>
              <a:rPr lang="en-US" altLang="zh-CN" dirty="0"/>
              <a:t>Procedure</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C9DCD34-6628-4948-BA44-C7ED720AC522}"/>
                  </a:ext>
                </a:extLst>
              </p:cNvPr>
              <p:cNvSpPr>
                <a:spLocks noGrp="1"/>
              </p:cNvSpPr>
              <p:nvPr>
                <p:ph idx="1"/>
              </p:nvPr>
            </p:nvSpPr>
            <p:spPr>
              <a:xfrm>
                <a:off x="411416" y="1287318"/>
                <a:ext cx="7886700" cy="3263504"/>
              </a:xfrm>
            </p:spPr>
            <p:txBody>
              <a:bodyPr/>
              <a:lstStyle/>
              <a:p>
                <a:r>
                  <a:rPr lang="en-US" sz="2000" dirty="0"/>
                  <a:t>Two Graph networks collaborate with each other</a:t>
                </a:r>
              </a:p>
              <a:p>
                <a:pPr lvl="1"/>
                <a14:m>
                  <m:oMath xmlns:m="http://schemas.openxmlformats.org/officeDocument/2006/math">
                    <m:sSub>
                      <m:sSubPr>
                        <m:ctrlPr>
                          <a:rPr lang="en-CA" sz="1800" b="0" i="1" smtClean="0">
                            <a:latin typeface="Cambria Math" panose="02040503050406030204" pitchFamily="18" charset="0"/>
                          </a:rPr>
                        </m:ctrlPr>
                      </m:sSubPr>
                      <m:e>
                        <m:r>
                          <a:rPr lang="en-CA" sz="1800" b="0" i="1" smtClean="0">
                            <a:latin typeface="Cambria Math" panose="02040503050406030204" pitchFamily="18" charset="0"/>
                          </a:rPr>
                          <m:t>𝑝</m:t>
                        </m:r>
                      </m:e>
                      <m:sub>
                        <m:r>
                          <a:rPr lang="de-DE" sz="1800" b="0" i="1" smtClean="0">
                            <a:latin typeface="Cambria Math" panose="02040503050406030204" pitchFamily="18" charset="0"/>
                            <a:ea typeface="Cambria Math" panose="02040503050406030204" pitchFamily="18" charset="0"/>
                          </a:rPr>
                          <m:t>𝜙</m:t>
                        </m:r>
                      </m:sub>
                    </m:sSub>
                  </m:oMath>
                </a14:m>
                <a:r>
                  <a:rPr lang="en-US" sz="1800" dirty="0"/>
                  <a:t>: learning network, modeling the label dependency</a:t>
                </a:r>
              </a:p>
              <a:p>
                <a:pPr lvl="1"/>
                <a14:m>
                  <m:oMath xmlns:m="http://schemas.openxmlformats.org/officeDocument/2006/math">
                    <m:sSub>
                      <m:sSubPr>
                        <m:ctrlPr>
                          <a:rPr lang="en-CA" sz="1800" i="1">
                            <a:latin typeface="Cambria Math" panose="02040503050406030204" pitchFamily="18" charset="0"/>
                          </a:rPr>
                        </m:ctrlPr>
                      </m:sSubPr>
                      <m:e>
                        <m:r>
                          <a:rPr lang="en-CA" sz="1800" b="0" i="1" smtClean="0">
                            <a:latin typeface="Cambria Math" panose="02040503050406030204" pitchFamily="18" charset="0"/>
                          </a:rPr>
                          <m:t>𝑞</m:t>
                        </m:r>
                      </m:e>
                      <m:sub>
                        <m:r>
                          <a:rPr lang="en-CA" sz="1800" b="0" i="1" smtClean="0">
                            <a:latin typeface="Cambria Math" panose="02040503050406030204" pitchFamily="18" charset="0"/>
                          </a:rPr>
                          <m:t>𝜃</m:t>
                        </m:r>
                      </m:sub>
                    </m:sSub>
                    <m:r>
                      <a:rPr lang="en-CA" sz="1800" b="0" i="1" smtClean="0">
                        <a:latin typeface="Cambria Math" panose="02040503050406030204" pitchFamily="18" charset="0"/>
                      </a:rPr>
                      <m:t>:</m:t>
                    </m:r>
                  </m:oMath>
                </a14:m>
                <a:r>
                  <a:rPr lang="en-US" sz="1800" dirty="0"/>
                  <a:t> inference network, learning the object representations</a:t>
                </a:r>
              </a:p>
              <a:p>
                <a14:m>
                  <m:oMath xmlns:m="http://schemas.openxmlformats.org/officeDocument/2006/math">
                    <m:sSub>
                      <m:sSubPr>
                        <m:ctrlPr>
                          <a:rPr lang="en-CA" sz="2000" i="1">
                            <a:latin typeface="Cambria Math" panose="02040503050406030204" pitchFamily="18" charset="0"/>
                          </a:rPr>
                        </m:ctrlPr>
                      </m:sSubPr>
                      <m:e>
                        <m:r>
                          <a:rPr lang="en-CA" sz="2000" i="1">
                            <a:latin typeface="Cambria Math" panose="02040503050406030204" pitchFamily="18" charset="0"/>
                          </a:rPr>
                          <m:t>𝑞</m:t>
                        </m:r>
                      </m:e>
                      <m:sub>
                        <m:r>
                          <a:rPr lang="en-CA" sz="2000" i="1">
                            <a:latin typeface="Cambria Math" panose="02040503050406030204" pitchFamily="18" charset="0"/>
                          </a:rPr>
                          <m:t>𝜃</m:t>
                        </m:r>
                      </m:sub>
                    </m:sSub>
                  </m:oMath>
                </a14:m>
                <a:r>
                  <a:rPr lang="en-US" sz="2000" dirty="0"/>
                  <a:t> infer the labels of unlabeled objects</a:t>
                </a:r>
                <a:r>
                  <a:rPr lang="zh-CN" altLang="en-US" sz="2000" dirty="0"/>
                  <a:t> </a:t>
                </a:r>
                <a:r>
                  <a:rPr lang="en-US" altLang="zh-CN" sz="2000" dirty="0"/>
                  <a:t>trained</a:t>
                </a:r>
                <a:r>
                  <a:rPr lang="zh-CN" altLang="en-US" sz="2000" dirty="0"/>
                  <a:t> </a:t>
                </a:r>
                <a:r>
                  <a:rPr lang="en-US" altLang="zh-CN" sz="2000" dirty="0"/>
                  <a:t>with</a:t>
                </a:r>
                <a:r>
                  <a:rPr lang="zh-CN" altLang="en-US" sz="2000" dirty="0"/>
                  <a:t> </a:t>
                </a:r>
                <a:r>
                  <a:rPr lang="en-US" altLang="zh-CN" sz="2000" dirty="0"/>
                  <a:t>supervision</a:t>
                </a:r>
                <a:r>
                  <a:rPr lang="zh-CN" altLang="en-US" sz="2000" dirty="0"/>
                  <a:t> </a:t>
                </a:r>
                <a:r>
                  <a:rPr lang="en-US" altLang="zh-CN" sz="2000" dirty="0"/>
                  <a:t>from</a:t>
                </a:r>
                <a:r>
                  <a:rPr lang="zh-CN" altLang="en-US" sz="2000" dirty="0"/>
                  <a:t> </a:t>
                </a:r>
                <a14:m>
                  <m:oMath xmlns:m="http://schemas.openxmlformats.org/officeDocument/2006/math">
                    <m:sSub>
                      <m:sSubPr>
                        <m:ctrlPr>
                          <a:rPr lang="en-CA" sz="2000" i="1">
                            <a:latin typeface="Cambria Math" panose="02040503050406030204" pitchFamily="18" charset="0"/>
                          </a:rPr>
                        </m:ctrlPr>
                      </m:sSubPr>
                      <m:e>
                        <m:r>
                          <a:rPr lang="en-CA" sz="2000" i="1">
                            <a:latin typeface="Cambria Math" panose="02040503050406030204" pitchFamily="18" charset="0"/>
                          </a:rPr>
                          <m:t>𝑝</m:t>
                        </m:r>
                      </m:e>
                      <m:sub>
                        <m:r>
                          <a:rPr lang="de-DE" sz="2000" i="1">
                            <a:latin typeface="Cambria Math" panose="02040503050406030204" pitchFamily="18" charset="0"/>
                            <a:ea typeface="Cambria Math" panose="02040503050406030204" pitchFamily="18" charset="0"/>
                          </a:rPr>
                          <m:t>𝜙</m:t>
                        </m:r>
                      </m:sub>
                    </m:sSub>
                  </m:oMath>
                </a14:m>
                <a:r>
                  <a:rPr lang="en-US" sz="2000" dirty="0"/>
                  <a:t> </a:t>
                </a:r>
                <a:r>
                  <a:rPr lang="en-US" altLang="zh-CN" sz="2000" dirty="0"/>
                  <a:t>and</a:t>
                </a:r>
                <a:r>
                  <a:rPr lang="zh-CN" altLang="en-US" sz="2000" dirty="0"/>
                  <a:t> </a:t>
                </a:r>
                <a:r>
                  <a:rPr lang="en-US" altLang="zh-CN" sz="2000" dirty="0"/>
                  <a:t>labeled</a:t>
                </a:r>
                <a:r>
                  <a:rPr lang="zh-CN" altLang="en-US" sz="2000" dirty="0"/>
                  <a:t> </a:t>
                </a:r>
                <a:r>
                  <a:rPr lang="en-US" altLang="zh-CN" sz="2000" dirty="0"/>
                  <a:t>objects</a:t>
                </a:r>
                <a:endParaRPr lang="en-US" sz="2000" dirty="0"/>
              </a:p>
              <a:p>
                <a14:m>
                  <m:oMath xmlns:m="http://schemas.openxmlformats.org/officeDocument/2006/math">
                    <m:sSub>
                      <m:sSubPr>
                        <m:ctrlPr>
                          <a:rPr lang="en-CA" sz="2000" i="1">
                            <a:latin typeface="Cambria Math" panose="02040503050406030204" pitchFamily="18" charset="0"/>
                          </a:rPr>
                        </m:ctrlPr>
                      </m:sSubPr>
                      <m:e>
                        <m:r>
                          <a:rPr lang="en-CA" sz="2000" i="1">
                            <a:latin typeface="Cambria Math" panose="02040503050406030204" pitchFamily="18" charset="0"/>
                          </a:rPr>
                          <m:t>𝑝</m:t>
                        </m:r>
                      </m:e>
                      <m:sub>
                        <m:r>
                          <a:rPr lang="de-DE" sz="2000" b="0" i="1" smtClean="0">
                            <a:latin typeface="Cambria Math" panose="02040503050406030204" pitchFamily="18" charset="0"/>
                          </a:rPr>
                          <m:t>𝑤</m:t>
                        </m:r>
                      </m:sub>
                    </m:sSub>
                  </m:oMath>
                </a14:m>
                <a:r>
                  <a:rPr lang="en-US" sz="2000" dirty="0"/>
                  <a:t> is trained</a:t>
                </a:r>
                <a:r>
                  <a:rPr lang="zh-CN" altLang="en-US" sz="2000" dirty="0"/>
                  <a:t> </a:t>
                </a:r>
                <a:r>
                  <a:rPr lang="en-US" altLang="zh-CN" sz="2000" dirty="0"/>
                  <a:t>with</a:t>
                </a:r>
                <a:r>
                  <a:rPr lang="zh-CN" altLang="en-US" sz="2000" dirty="0"/>
                  <a:t> </a:t>
                </a:r>
                <a:r>
                  <a:rPr lang="en-US" altLang="zh-CN" sz="2000" dirty="0"/>
                  <a:t>a</a:t>
                </a:r>
                <a:r>
                  <a:rPr lang="zh-CN" altLang="en-US" sz="2000" dirty="0"/>
                  <a:t> </a:t>
                </a:r>
                <a:r>
                  <a:rPr lang="en-US" altLang="zh-CN" sz="2000" dirty="0"/>
                  <a:t>fully</a:t>
                </a:r>
                <a:r>
                  <a:rPr lang="zh-CN" altLang="en-US" sz="2000" dirty="0"/>
                  <a:t> </a:t>
                </a:r>
                <a:r>
                  <a:rPr lang="en-US" altLang="zh-CN" sz="2000" dirty="0"/>
                  <a:t>labeled</a:t>
                </a:r>
                <a:r>
                  <a:rPr lang="zh-CN" altLang="en-US" sz="2000" dirty="0"/>
                  <a:t> </a:t>
                </a:r>
                <a:r>
                  <a:rPr lang="en-US" altLang="zh-CN" sz="2000" dirty="0"/>
                  <a:t>graph,</a:t>
                </a:r>
                <a:r>
                  <a:rPr lang="zh-CN" altLang="en-US" sz="2000" dirty="0"/>
                  <a:t> </a:t>
                </a:r>
                <a:r>
                  <a:rPr lang="en-US" altLang="zh-CN" sz="2000" dirty="0"/>
                  <a:t>where</a:t>
                </a:r>
                <a:r>
                  <a:rPr lang="zh-CN" altLang="en-US" sz="2000" dirty="0"/>
                  <a:t> </a:t>
                </a:r>
                <a:r>
                  <a:rPr lang="en-US" altLang="zh-CN" sz="2000" dirty="0"/>
                  <a:t>the</a:t>
                </a:r>
                <a:r>
                  <a:rPr lang="zh-CN" altLang="en-US" sz="2000" dirty="0"/>
                  <a:t> </a:t>
                </a:r>
                <a:r>
                  <a:rPr lang="en-US" altLang="zh-CN" sz="2000" dirty="0"/>
                  <a:t>unlabeled</a:t>
                </a:r>
                <a:r>
                  <a:rPr lang="zh-CN" altLang="en-US" sz="2000" dirty="0"/>
                  <a:t> </a:t>
                </a:r>
                <a:r>
                  <a:rPr lang="en-US" altLang="zh-CN" sz="2000" dirty="0"/>
                  <a:t>objects</a:t>
                </a:r>
                <a:r>
                  <a:rPr lang="zh-CN" altLang="en-US" sz="2000" dirty="0"/>
                  <a:t> </a:t>
                </a:r>
                <a:r>
                  <a:rPr lang="en-US" altLang="zh-CN" sz="2000" dirty="0"/>
                  <a:t>are</a:t>
                </a:r>
                <a:r>
                  <a:rPr lang="zh-CN" altLang="en-US" sz="2000" dirty="0"/>
                  <a:t> </a:t>
                </a:r>
                <a:r>
                  <a:rPr lang="en-US" altLang="zh-CN" sz="2000" dirty="0"/>
                  <a:t>labeled</a:t>
                </a:r>
                <a:r>
                  <a:rPr lang="zh-CN" altLang="en-US" sz="2000" dirty="0"/>
                  <a:t> </a:t>
                </a:r>
                <a:r>
                  <a:rPr lang="en-US" altLang="zh-CN" sz="2000" dirty="0"/>
                  <a:t>by</a:t>
                </a:r>
                <a:r>
                  <a:rPr lang="zh-CN" altLang="en-US" sz="2000" dirty="0"/>
                  <a:t> </a:t>
                </a:r>
                <a14:m>
                  <m:oMath xmlns:m="http://schemas.openxmlformats.org/officeDocument/2006/math">
                    <m:sSub>
                      <m:sSubPr>
                        <m:ctrlPr>
                          <a:rPr lang="en-CA" sz="2000" i="1">
                            <a:latin typeface="Cambria Math" panose="02040503050406030204" pitchFamily="18" charset="0"/>
                          </a:rPr>
                        </m:ctrlPr>
                      </m:sSubPr>
                      <m:e>
                        <m:r>
                          <a:rPr lang="en-CA" sz="2000" i="1">
                            <a:latin typeface="Cambria Math" panose="02040503050406030204" pitchFamily="18" charset="0"/>
                          </a:rPr>
                          <m:t>𝑞</m:t>
                        </m:r>
                      </m:e>
                      <m:sub>
                        <m:r>
                          <a:rPr lang="en-CA" sz="2000" i="1">
                            <a:latin typeface="Cambria Math" panose="02040503050406030204" pitchFamily="18" charset="0"/>
                          </a:rPr>
                          <m:t>𝜃</m:t>
                        </m:r>
                      </m:sub>
                    </m:sSub>
                  </m:oMath>
                </a14:m>
                <a:r>
                  <a:rPr lang="en-US" sz="2000" dirty="0"/>
                  <a:t> </a:t>
                </a:r>
              </a:p>
              <a:p>
                <a:r>
                  <a:rPr lang="en-US" altLang="zh-CN" sz="2000" dirty="0"/>
                  <a:t>Learning w/o</a:t>
                </a:r>
                <a:br>
                  <a:rPr lang="en-US" altLang="zh-CN" sz="2000" dirty="0"/>
                </a:br>
                <a:r>
                  <a:rPr lang="en-US" altLang="zh-CN" sz="2000" dirty="0"/>
                  <a:t>hidden nodes</a:t>
                </a:r>
                <a:br>
                  <a:rPr lang="en-US" altLang="zh-CN" sz="2000" dirty="0"/>
                </a:br>
                <a:r>
                  <a:rPr lang="en-US" altLang="zh-CN" sz="2000" dirty="0"/>
                  <a:t>is much easier</a:t>
                </a:r>
                <a:endParaRPr lang="en-CA" altLang="zh-CN" sz="2000" dirty="0"/>
              </a:p>
            </p:txBody>
          </p:sp>
        </mc:Choice>
        <mc:Fallback>
          <p:sp>
            <p:nvSpPr>
              <p:cNvPr id="3" name="Content Placeholder 2">
                <a:extLst>
                  <a:ext uri="{FF2B5EF4-FFF2-40B4-BE49-F238E27FC236}">
                    <a16:creationId xmlns:a16="http://schemas.microsoft.com/office/drawing/2014/main" id="{EC9DCD34-6628-4948-BA44-C7ED720AC522}"/>
                  </a:ext>
                </a:extLst>
              </p:cNvPr>
              <p:cNvSpPr>
                <a:spLocks noGrp="1" noRot="1" noChangeAspect="1" noMove="1" noResize="1" noEditPoints="1" noAdjustHandles="1" noChangeArrowheads="1" noChangeShapeType="1" noTextEdit="1"/>
              </p:cNvSpPr>
              <p:nvPr>
                <p:ph idx="1"/>
              </p:nvPr>
            </p:nvSpPr>
            <p:spPr>
              <a:xfrm>
                <a:off x="411416" y="1287318"/>
                <a:ext cx="7886700" cy="3263504"/>
              </a:xfrm>
              <a:blipFill>
                <a:blip r:embed="rId2"/>
                <a:stretch>
                  <a:fillRect l="-804" t="-1163" b="-8527"/>
                </a:stretch>
              </a:blipFill>
            </p:spPr>
            <p:txBody>
              <a:bodyPr/>
              <a:lstStyle/>
              <a:p>
                <a:r>
                  <a:rPr lang="en-DE">
                    <a:noFill/>
                  </a:rPr>
                  <a:t> </a:t>
                </a:r>
              </a:p>
            </p:txBody>
          </p:sp>
        </mc:Fallback>
      </mc:AlternateContent>
      <p:grpSp>
        <p:nvGrpSpPr>
          <p:cNvPr id="5" name="Group 4">
            <a:extLst>
              <a:ext uri="{FF2B5EF4-FFF2-40B4-BE49-F238E27FC236}">
                <a16:creationId xmlns:a16="http://schemas.microsoft.com/office/drawing/2014/main" id="{E3497081-1001-794A-A9FF-E55246567412}"/>
              </a:ext>
            </a:extLst>
          </p:cNvPr>
          <p:cNvGrpSpPr/>
          <p:nvPr/>
        </p:nvGrpSpPr>
        <p:grpSpPr>
          <a:xfrm>
            <a:off x="3115828" y="4111025"/>
            <a:ext cx="4560442" cy="1801043"/>
            <a:chOff x="3590540" y="1860513"/>
            <a:chExt cx="7357989" cy="2943410"/>
          </a:xfrm>
        </p:grpSpPr>
        <p:sp>
          <p:nvSpPr>
            <p:cNvPr id="6" name="Oval 5">
              <a:extLst>
                <a:ext uri="{FF2B5EF4-FFF2-40B4-BE49-F238E27FC236}">
                  <a16:creationId xmlns:a16="http://schemas.microsoft.com/office/drawing/2014/main" id="{E68A1E6C-B375-0445-89F6-38F1E430EDFB}"/>
                </a:ext>
              </a:extLst>
            </p:cNvPr>
            <p:cNvSpPr/>
            <p:nvPr/>
          </p:nvSpPr>
          <p:spPr>
            <a:xfrm>
              <a:off x="3590540" y="3315400"/>
              <a:ext cx="468000" cy="46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a:extLst>
                <a:ext uri="{FF2B5EF4-FFF2-40B4-BE49-F238E27FC236}">
                  <a16:creationId xmlns:a16="http://schemas.microsoft.com/office/drawing/2014/main" id="{462E18D8-BCDB-ED44-9BA4-9F0FDD6F173F}"/>
                </a:ext>
              </a:extLst>
            </p:cNvPr>
            <p:cNvSpPr/>
            <p:nvPr/>
          </p:nvSpPr>
          <p:spPr>
            <a:xfrm>
              <a:off x="4044935" y="2075309"/>
              <a:ext cx="468000" cy="4680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8" name="Oval 7">
              <a:extLst>
                <a:ext uri="{FF2B5EF4-FFF2-40B4-BE49-F238E27FC236}">
                  <a16:creationId xmlns:a16="http://schemas.microsoft.com/office/drawing/2014/main" id="{6EA8A8A6-0656-4745-84A5-7BFA0698B2BF}"/>
                </a:ext>
              </a:extLst>
            </p:cNvPr>
            <p:cNvSpPr/>
            <p:nvPr/>
          </p:nvSpPr>
          <p:spPr>
            <a:xfrm>
              <a:off x="5355489" y="3432206"/>
              <a:ext cx="468000" cy="46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Oval 8">
              <a:extLst>
                <a:ext uri="{FF2B5EF4-FFF2-40B4-BE49-F238E27FC236}">
                  <a16:creationId xmlns:a16="http://schemas.microsoft.com/office/drawing/2014/main" id="{4435F84A-7FD1-1346-B339-0F2970584A39}"/>
                </a:ext>
              </a:extLst>
            </p:cNvPr>
            <p:cNvSpPr/>
            <p:nvPr/>
          </p:nvSpPr>
          <p:spPr>
            <a:xfrm>
              <a:off x="4512935" y="2796513"/>
              <a:ext cx="468000" cy="46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Oval 9">
              <a:extLst>
                <a:ext uri="{FF2B5EF4-FFF2-40B4-BE49-F238E27FC236}">
                  <a16:creationId xmlns:a16="http://schemas.microsoft.com/office/drawing/2014/main" id="{A5549E55-B6CF-0E40-998F-4007EF3C9B06}"/>
                </a:ext>
              </a:extLst>
            </p:cNvPr>
            <p:cNvSpPr/>
            <p:nvPr/>
          </p:nvSpPr>
          <p:spPr>
            <a:xfrm>
              <a:off x="6403603" y="3951302"/>
              <a:ext cx="468000" cy="468000"/>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Oval 10">
              <a:extLst>
                <a:ext uri="{FF2B5EF4-FFF2-40B4-BE49-F238E27FC236}">
                  <a16:creationId xmlns:a16="http://schemas.microsoft.com/office/drawing/2014/main" id="{053D4B82-9BB0-6242-AC76-670CDA2DE652}"/>
                </a:ext>
              </a:extLst>
            </p:cNvPr>
            <p:cNvSpPr/>
            <p:nvPr/>
          </p:nvSpPr>
          <p:spPr>
            <a:xfrm>
              <a:off x="5494910" y="2328513"/>
              <a:ext cx="468000" cy="46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6FA7F985-E079-BB4F-B724-10B1F253B77C}"/>
                </a:ext>
              </a:extLst>
            </p:cNvPr>
            <p:cNvSpPr/>
            <p:nvPr/>
          </p:nvSpPr>
          <p:spPr>
            <a:xfrm>
              <a:off x="6637603" y="1860513"/>
              <a:ext cx="468000" cy="46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Oval 12">
              <a:extLst>
                <a:ext uri="{FF2B5EF4-FFF2-40B4-BE49-F238E27FC236}">
                  <a16:creationId xmlns:a16="http://schemas.microsoft.com/office/drawing/2014/main" id="{F1291A3F-49BC-4E4D-BEAE-0E8B9BDAAABB}"/>
                </a:ext>
              </a:extLst>
            </p:cNvPr>
            <p:cNvSpPr/>
            <p:nvPr/>
          </p:nvSpPr>
          <p:spPr>
            <a:xfrm>
              <a:off x="6533976" y="2905907"/>
              <a:ext cx="468000" cy="46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4" name="Straight Connector 13">
              <a:extLst>
                <a:ext uri="{FF2B5EF4-FFF2-40B4-BE49-F238E27FC236}">
                  <a16:creationId xmlns:a16="http://schemas.microsoft.com/office/drawing/2014/main" id="{7B336023-D4D7-1447-9455-FC2BB4D9EDA3}"/>
                </a:ext>
              </a:extLst>
            </p:cNvPr>
            <p:cNvCxnSpPr>
              <a:cxnSpLocks/>
              <a:stCxn id="7" idx="6"/>
              <a:endCxn id="11" idx="2"/>
            </p:cNvCxnSpPr>
            <p:nvPr/>
          </p:nvCxnSpPr>
          <p:spPr>
            <a:xfrm>
              <a:off x="4512935" y="2309309"/>
              <a:ext cx="981975" cy="253204"/>
            </a:xfrm>
            <a:prstGeom prst="line">
              <a:avLst/>
            </a:prstGeom>
            <a:ln w="12700">
              <a:solidFill>
                <a:schemeClr val="tx1"/>
              </a:solidFill>
            </a:ln>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45ACA9D9-5338-FE47-8239-D34E09F821E5}"/>
                </a:ext>
              </a:extLst>
            </p:cNvPr>
            <p:cNvCxnSpPr>
              <a:cxnSpLocks/>
              <a:stCxn id="7" idx="3"/>
              <a:endCxn id="6" idx="0"/>
            </p:cNvCxnSpPr>
            <p:nvPr/>
          </p:nvCxnSpPr>
          <p:spPr>
            <a:xfrm flipH="1">
              <a:off x="3824540" y="2474772"/>
              <a:ext cx="288932" cy="840628"/>
            </a:xfrm>
            <a:prstGeom prst="line">
              <a:avLst/>
            </a:prstGeom>
            <a:ln w="12700">
              <a:solidFill>
                <a:schemeClr val="tx1"/>
              </a:solidFill>
            </a:ln>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6D681F88-6002-3848-8F6C-2C68D4925CFB}"/>
                </a:ext>
              </a:extLst>
            </p:cNvPr>
            <p:cNvCxnSpPr>
              <a:cxnSpLocks/>
              <a:stCxn id="9" idx="3"/>
              <a:endCxn id="6" idx="6"/>
            </p:cNvCxnSpPr>
            <p:nvPr/>
          </p:nvCxnSpPr>
          <p:spPr>
            <a:xfrm flipH="1">
              <a:off x="4058540" y="3195976"/>
              <a:ext cx="522932" cy="353424"/>
            </a:xfrm>
            <a:prstGeom prst="line">
              <a:avLst/>
            </a:prstGeom>
            <a:ln w="12700">
              <a:solidFill>
                <a:schemeClr val="tx1"/>
              </a:solidFill>
            </a:ln>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1B3DB918-1A8C-3348-85C0-9548B9ED20C4}"/>
                </a:ext>
              </a:extLst>
            </p:cNvPr>
            <p:cNvCxnSpPr>
              <a:cxnSpLocks/>
              <a:stCxn id="7" idx="5"/>
              <a:endCxn id="9" idx="1"/>
            </p:cNvCxnSpPr>
            <p:nvPr/>
          </p:nvCxnSpPr>
          <p:spPr>
            <a:xfrm>
              <a:off x="4444398" y="2474772"/>
              <a:ext cx="137074" cy="390278"/>
            </a:xfrm>
            <a:prstGeom prst="line">
              <a:avLst/>
            </a:prstGeom>
            <a:ln w="12700">
              <a:solidFill>
                <a:schemeClr val="tx1"/>
              </a:solidFill>
            </a:ln>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9DEE1B17-3E30-EA41-B3C1-75BCBA93AA5A}"/>
                </a:ext>
              </a:extLst>
            </p:cNvPr>
            <p:cNvCxnSpPr>
              <a:cxnSpLocks/>
              <a:stCxn id="11" idx="3"/>
              <a:endCxn id="9" idx="6"/>
            </p:cNvCxnSpPr>
            <p:nvPr/>
          </p:nvCxnSpPr>
          <p:spPr>
            <a:xfrm flipH="1">
              <a:off x="4980935" y="2727976"/>
              <a:ext cx="582512" cy="302537"/>
            </a:xfrm>
            <a:prstGeom prst="line">
              <a:avLst/>
            </a:prstGeom>
            <a:ln w="12700">
              <a:solidFill>
                <a:schemeClr val="tx1"/>
              </a:solidFill>
            </a:ln>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7585D919-B8A0-7F49-B578-D7DA8543AB53}"/>
                </a:ext>
              </a:extLst>
            </p:cNvPr>
            <p:cNvCxnSpPr>
              <a:cxnSpLocks/>
              <a:stCxn id="8" idx="1"/>
              <a:endCxn id="9" idx="5"/>
            </p:cNvCxnSpPr>
            <p:nvPr/>
          </p:nvCxnSpPr>
          <p:spPr>
            <a:xfrm flipH="1" flipV="1">
              <a:off x="4912398" y="3195976"/>
              <a:ext cx="511628" cy="304767"/>
            </a:xfrm>
            <a:prstGeom prst="line">
              <a:avLst/>
            </a:prstGeom>
            <a:ln w="12700">
              <a:solidFill>
                <a:schemeClr val="tx1"/>
              </a:solidFill>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E54DE809-1B2B-004C-BCD5-A8DCEF26D114}"/>
                </a:ext>
              </a:extLst>
            </p:cNvPr>
            <p:cNvCxnSpPr>
              <a:cxnSpLocks/>
              <a:stCxn id="11" idx="7"/>
              <a:endCxn id="12" idx="2"/>
            </p:cNvCxnSpPr>
            <p:nvPr/>
          </p:nvCxnSpPr>
          <p:spPr>
            <a:xfrm flipV="1">
              <a:off x="5894373" y="2094513"/>
              <a:ext cx="743230" cy="302537"/>
            </a:xfrm>
            <a:prstGeom prst="line">
              <a:avLst/>
            </a:prstGeom>
            <a:ln w="12700">
              <a:solidFill>
                <a:schemeClr val="tx1"/>
              </a:solidFill>
            </a:ln>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7FA35846-4B25-1F46-A666-A7FA1FA21E89}"/>
                </a:ext>
              </a:extLst>
            </p:cNvPr>
            <p:cNvCxnSpPr>
              <a:cxnSpLocks/>
              <a:stCxn id="11" idx="5"/>
              <a:endCxn id="13" idx="1"/>
            </p:cNvCxnSpPr>
            <p:nvPr/>
          </p:nvCxnSpPr>
          <p:spPr>
            <a:xfrm>
              <a:off x="5894373" y="2727976"/>
              <a:ext cx="708140" cy="246468"/>
            </a:xfrm>
            <a:prstGeom prst="line">
              <a:avLst/>
            </a:prstGeom>
            <a:ln w="12700">
              <a:solidFill>
                <a:schemeClr val="tx1"/>
              </a:solidFill>
            </a:ln>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567CCD27-DA1E-F949-A0B1-48A175A86C96}"/>
                </a:ext>
              </a:extLst>
            </p:cNvPr>
            <p:cNvCxnSpPr>
              <a:cxnSpLocks/>
              <a:stCxn id="13" idx="4"/>
              <a:endCxn id="10" idx="0"/>
            </p:cNvCxnSpPr>
            <p:nvPr/>
          </p:nvCxnSpPr>
          <p:spPr>
            <a:xfrm flipH="1">
              <a:off x="6637603" y="3373907"/>
              <a:ext cx="130373" cy="577395"/>
            </a:xfrm>
            <a:prstGeom prst="line">
              <a:avLst/>
            </a:prstGeom>
            <a:ln w="12700">
              <a:solidFill>
                <a:schemeClr val="tx1"/>
              </a:solidFill>
            </a:ln>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17AEEB2C-7BE8-CC49-A526-B998B3F81243}"/>
                </a:ext>
              </a:extLst>
            </p:cNvPr>
            <p:cNvCxnSpPr>
              <a:cxnSpLocks/>
              <a:stCxn id="8" idx="5"/>
              <a:endCxn id="10" idx="2"/>
            </p:cNvCxnSpPr>
            <p:nvPr/>
          </p:nvCxnSpPr>
          <p:spPr>
            <a:xfrm>
              <a:off x="5754952" y="3831669"/>
              <a:ext cx="648651" cy="353633"/>
            </a:xfrm>
            <a:prstGeom prst="line">
              <a:avLst/>
            </a:prstGeom>
            <a:ln w="12700">
              <a:solidFill>
                <a:schemeClr val="tx1"/>
              </a:solidFill>
            </a:ln>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1B694842-EBE0-3F4C-8C22-127B6BCF5E10}"/>
                </a:ext>
              </a:extLst>
            </p:cNvPr>
            <p:cNvCxnSpPr>
              <a:cxnSpLocks/>
              <a:stCxn id="11" idx="4"/>
              <a:endCxn id="10" idx="1"/>
            </p:cNvCxnSpPr>
            <p:nvPr/>
          </p:nvCxnSpPr>
          <p:spPr>
            <a:xfrm>
              <a:off x="5728910" y="2796513"/>
              <a:ext cx="743230" cy="1223326"/>
            </a:xfrm>
            <a:prstGeom prst="line">
              <a:avLst/>
            </a:prstGeom>
            <a:ln w="12700">
              <a:solidFill>
                <a:schemeClr val="tx1"/>
              </a:solidFill>
            </a:ln>
          </p:spPr>
          <p:style>
            <a:lnRef idx="2">
              <a:schemeClr val="dk1"/>
            </a:lnRef>
            <a:fillRef idx="0">
              <a:schemeClr val="dk1"/>
            </a:fillRef>
            <a:effectRef idx="1">
              <a:schemeClr val="dk1"/>
            </a:effectRef>
            <a:fontRef idx="minor">
              <a:schemeClr val="tx1"/>
            </a:fontRef>
          </p:style>
        </p:cxnSp>
        <p:grpSp>
          <p:nvGrpSpPr>
            <p:cNvPr id="25" name="Group 24">
              <a:extLst>
                <a:ext uri="{FF2B5EF4-FFF2-40B4-BE49-F238E27FC236}">
                  <a16:creationId xmlns:a16="http://schemas.microsoft.com/office/drawing/2014/main" id="{8B30B5FB-8F44-CB44-B313-053CEF7DCA3B}"/>
                </a:ext>
              </a:extLst>
            </p:cNvPr>
            <p:cNvGrpSpPr/>
            <p:nvPr/>
          </p:nvGrpSpPr>
          <p:grpSpPr>
            <a:xfrm>
              <a:off x="4155519" y="2543309"/>
              <a:ext cx="246832" cy="384621"/>
              <a:chOff x="4155519" y="2543309"/>
              <a:chExt cx="246832" cy="384621"/>
            </a:xfrm>
          </p:grpSpPr>
          <p:sp>
            <p:nvSpPr>
              <p:cNvPr id="58" name="Rectangle 57">
                <a:extLst>
                  <a:ext uri="{FF2B5EF4-FFF2-40B4-BE49-F238E27FC236}">
                    <a16:creationId xmlns:a16="http://schemas.microsoft.com/office/drawing/2014/main" id="{3210C618-807F-8D42-8A61-91A1E4563A34}"/>
                  </a:ext>
                </a:extLst>
              </p:cNvPr>
              <p:cNvSpPr/>
              <p:nvPr/>
            </p:nvSpPr>
            <p:spPr>
              <a:xfrm>
                <a:off x="4155519" y="2691105"/>
                <a:ext cx="246832" cy="2368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02DDCAF6-BD92-5B47-9669-555D901B54D3}"/>
                  </a:ext>
                </a:extLst>
              </p:cNvPr>
              <p:cNvCxnSpPr>
                <a:cxnSpLocks/>
                <a:stCxn id="58" idx="0"/>
                <a:endCxn id="7" idx="4"/>
              </p:cNvCxnSpPr>
              <p:nvPr/>
            </p:nvCxnSpPr>
            <p:spPr>
              <a:xfrm flipV="1">
                <a:off x="4278935" y="2543309"/>
                <a:ext cx="0" cy="1477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D11FA24D-DEF9-9B4C-B6A4-AD66BAF578BC}"/>
                </a:ext>
              </a:extLst>
            </p:cNvPr>
            <p:cNvGrpSpPr/>
            <p:nvPr/>
          </p:nvGrpSpPr>
          <p:grpSpPr>
            <a:xfrm>
              <a:off x="3701124" y="3771407"/>
              <a:ext cx="246832" cy="384621"/>
              <a:chOff x="4155519" y="2543309"/>
              <a:chExt cx="246832" cy="384621"/>
            </a:xfrm>
          </p:grpSpPr>
          <p:sp>
            <p:nvSpPr>
              <p:cNvPr id="56" name="Rectangle 55">
                <a:extLst>
                  <a:ext uri="{FF2B5EF4-FFF2-40B4-BE49-F238E27FC236}">
                    <a16:creationId xmlns:a16="http://schemas.microsoft.com/office/drawing/2014/main" id="{9200AD11-1DE7-1D4B-84C5-E58C01067CA5}"/>
                  </a:ext>
                </a:extLst>
              </p:cNvPr>
              <p:cNvSpPr/>
              <p:nvPr/>
            </p:nvSpPr>
            <p:spPr>
              <a:xfrm>
                <a:off x="4155519" y="2691105"/>
                <a:ext cx="246832" cy="2368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F843B590-FFB5-9F40-A9C8-3C68D145ADF5}"/>
                  </a:ext>
                </a:extLst>
              </p:cNvPr>
              <p:cNvCxnSpPr>
                <a:stCxn id="56" idx="0"/>
              </p:cNvCxnSpPr>
              <p:nvPr/>
            </p:nvCxnSpPr>
            <p:spPr>
              <a:xfrm flipV="1">
                <a:off x="4278935" y="2543309"/>
                <a:ext cx="0" cy="1477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416AA3E9-DD51-AD40-BF6B-3656997CF5C2}"/>
                </a:ext>
              </a:extLst>
            </p:cNvPr>
            <p:cNvGrpSpPr/>
            <p:nvPr/>
          </p:nvGrpSpPr>
          <p:grpSpPr>
            <a:xfrm>
              <a:off x="4634996" y="3264513"/>
              <a:ext cx="246832" cy="384621"/>
              <a:chOff x="4155519" y="2543309"/>
              <a:chExt cx="246832" cy="384621"/>
            </a:xfrm>
          </p:grpSpPr>
          <p:sp>
            <p:nvSpPr>
              <p:cNvPr id="54" name="Rectangle 53">
                <a:extLst>
                  <a:ext uri="{FF2B5EF4-FFF2-40B4-BE49-F238E27FC236}">
                    <a16:creationId xmlns:a16="http://schemas.microsoft.com/office/drawing/2014/main" id="{DDD25044-27C4-6446-B0DA-D87BEF47F4FF}"/>
                  </a:ext>
                </a:extLst>
              </p:cNvPr>
              <p:cNvSpPr/>
              <p:nvPr/>
            </p:nvSpPr>
            <p:spPr>
              <a:xfrm>
                <a:off x="4155519" y="2691105"/>
                <a:ext cx="246832" cy="2368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9985600-8BD4-764E-807C-83FDDA0872A5}"/>
                  </a:ext>
                </a:extLst>
              </p:cNvPr>
              <p:cNvCxnSpPr>
                <a:stCxn id="54" idx="0"/>
              </p:cNvCxnSpPr>
              <p:nvPr/>
            </p:nvCxnSpPr>
            <p:spPr>
              <a:xfrm flipV="1">
                <a:off x="4278935" y="2543309"/>
                <a:ext cx="0" cy="1477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5450D31C-69B2-C540-A61B-EA022EF1550D}"/>
                </a:ext>
              </a:extLst>
            </p:cNvPr>
            <p:cNvGrpSpPr/>
            <p:nvPr/>
          </p:nvGrpSpPr>
          <p:grpSpPr>
            <a:xfrm>
              <a:off x="5576657" y="2796513"/>
              <a:ext cx="246832" cy="384621"/>
              <a:chOff x="4155519" y="2543309"/>
              <a:chExt cx="246832" cy="384621"/>
            </a:xfrm>
          </p:grpSpPr>
          <p:sp>
            <p:nvSpPr>
              <p:cNvPr id="52" name="Rectangle 51">
                <a:extLst>
                  <a:ext uri="{FF2B5EF4-FFF2-40B4-BE49-F238E27FC236}">
                    <a16:creationId xmlns:a16="http://schemas.microsoft.com/office/drawing/2014/main" id="{21A19848-08C6-7A45-9426-C1EB0653781F}"/>
                  </a:ext>
                </a:extLst>
              </p:cNvPr>
              <p:cNvSpPr/>
              <p:nvPr/>
            </p:nvSpPr>
            <p:spPr>
              <a:xfrm>
                <a:off x="4155519" y="2691105"/>
                <a:ext cx="246832" cy="2368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9462BB29-4095-9143-A6F0-A058DF11BD2F}"/>
                  </a:ext>
                </a:extLst>
              </p:cNvPr>
              <p:cNvCxnSpPr>
                <a:stCxn id="52" idx="0"/>
              </p:cNvCxnSpPr>
              <p:nvPr/>
            </p:nvCxnSpPr>
            <p:spPr>
              <a:xfrm flipV="1">
                <a:off x="4278935" y="2543309"/>
                <a:ext cx="0" cy="1477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B2C596F-D1A2-984B-A7A4-14314A5F56DB}"/>
                </a:ext>
              </a:extLst>
            </p:cNvPr>
            <p:cNvGrpSpPr/>
            <p:nvPr/>
          </p:nvGrpSpPr>
          <p:grpSpPr>
            <a:xfrm>
              <a:off x="5420242" y="3887396"/>
              <a:ext cx="246832" cy="384621"/>
              <a:chOff x="4155519" y="2543309"/>
              <a:chExt cx="246832" cy="384621"/>
            </a:xfrm>
          </p:grpSpPr>
          <p:sp>
            <p:nvSpPr>
              <p:cNvPr id="50" name="Rectangle 49">
                <a:extLst>
                  <a:ext uri="{FF2B5EF4-FFF2-40B4-BE49-F238E27FC236}">
                    <a16:creationId xmlns:a16="http://schemas.microsoft.com/office/drawing/2014/main" id="{A0773108-F03B-EF40-B0BF-BD004A7DC5CB}"/>
                  </a:ext>
                </a:extLst>
              </p:cNvPr>
              <p:cNvSpPr/>
              <p:nvPr/>
            </p:nvSpPr>
            <p:spPr>
              <a:xfrm>
                <a:off x="4155519" y="2691105"/>
                <a:ext cx="246832" cy="2368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11157A43-7CF1-2B43-9BE5-A0BF67AE6946}"/>
                  </a:ext>
                </a:extLst>
              </p:cNvPr>
              <p:cNvCxnSpPr>
                <a:stCxn id="50" idx="0"/>
              </p:cNvCxnSpPr>
              <p:nvPr/>
            </p:nvCxnSpPr>
            <p:spPr>
              <a:xfrm flipV="1">
                <a:off x="4278935" y="2543309"/>
                <a:ext cx="0" cy="1477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E943C816-77CF-9044-9D3A-D1F329560D3F}"/>
                </a:ext>
              </a:extLst>
            </p:cNvPr>
            <p:cNvGrpSpPr/>
            <p:nvPr/>
          </p:nvGrpSpPr>
          <p:grpSpPr>
            <a:xfrm>
              <a:off x="6521824" y="4419302"/>
              <a:ext cx="246832" cy="384621"/>
              <a:chOff x="4155519" y="2543309"/>
              <a:chExt cx="246832" cy="384621"/>
            </a:xfrm>
          </p:grpSpPr>
          <p:sp>
            <p:nvSpPr>
              <p:cNvPr id="48" name="Rectangle 47">
                <a:extLst>
                  <a:ext uri="{FF2B5EF4-FFF2-40B4-BE49-F238E27FC236}">
                    <a16:creationId xmlns:a16="http://schemas.microsoft.com/office/drawing/2014/main" id="{95AAE02A-55C2-694A-8871-D9D38289EFB9}"/>
                  </a:ext>
                </a:extLst>
              </p:cNvPr>
              <p:cNvSpPr/>
              <p:nvPr/>
            </p:nvSpPr>
            <p:spPr>
              <a:xfrm>
                <a:off x="4155519" y="2691105"/>
                <a:ext cx="246832" cy="2368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C174DE64-B32C-3143-8D26-302133281D91}"/>
                  </a:ext>
                </a:extLst>
              </p:cNvPr>
              <p:cNvCxnSpPr>
                <a:stCxn id="48" idx="0"/>
              </p:cNvCxnSpPr>
              <p:nvPr/>
            </p:nvCxnSpPr>
            <p:spPr>
              <a:xfrm flipV="1">
                <a:off x="4278935" y="2543309"/>
                <a:ext cx="0" cy="1477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1A776A45-4455-6742-956C-75B3B949DB7A}"/>
                </a:ext>
              </a:extLst>
            </p:cNvPr>
            <p:cNvGrpSpPr/>
            <p:nvPr/>
          </p:nvGrpSpPr>
          <p:grpSpPr>
            <a:xfrm>
              <a:off x="6653608" y="3373990"/>
              <a:ext cx="246832" cy="384621"/>
              <a:chOff x="4155519" y="2543309"/>
              <a:chExt cx="246832" cy="384621"/>
            </a:xfrm>
          </p:grpSpPr>
          <p:sp>
            <p:nvSpPr>
              <p:cNvPr id="46" name="Rectangle 45">
                <a:extLst>
                  <a:ext uri="{FF2B5EF4-FFF2-40B4-BE49-F238E27FC236}">
                    <a16:creationId xmlns:a16="http://schemas.microsoft.com/office/drawing/2014/main" id="{75214C41-DE2A-574E-A1C3-EF86DCE5C8FC}"/>
                  </a:ext>
                </a:extLst>
              </p:cNvPr>
              <p:cNvSpPr/>
              <p:nvPr/>
            </p:nvSpPr>
            <p:spPr>
              <a:xfrm>
                <a:off x="4155519" y="2691105"/>
                <a:ext cx="246832" cy="2368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D24692C4-CCDD-284B-A947-55B64137F329}"/>
                  </a:ext>
                </a:extLst>
              </p:cNvPr>
              <p:cNvCxnSpPr>
                <a:stCxn id="46" idx="0"/>
              </p:cNvCxnSpPr>
              <p:nvPr/>
            </p:nvCxnSpPr>
            <p:spPr>
              <a:xfrm flipV="1">
                <a:off x="4278935" y="2543309"/>
                <a:ext cx="0" cy="1477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8E0DC70F-27EC-EC4A-9BE1-562A7E6BC05E}"/>
                </a:ext>
              </a:extLst>
            </p:cNvPr>
            <p:cNvGrpSpPr/>
            <p:nvPr/>
          </p:nvGrpSpPr>
          <p:grpSpPr>
            <a:xfrm>
              <a:off x="6737893" y="2314133"/>
              <a:ext cx="246832" cy="384621"/>
              <a:chOff x="4155519" y="2543309"/>
              <a:chExt cx="246832" cy="384621"/>
            </a:xfrm>
          </p:grpSpPr>
          <p:sp>
            <p:nvSpPr>
              <p:cNvPr id="44" name="Rectangle 43">
                <a:extLst>
                  <a:ext uri="{FF2B5EF4-FFF2-40B4-BE49-F238E27FC236}">
                    <a16:creationId xmlns:a16="http://schemas.microsoft.com/office/drawing/2014/main" id="{7AE6244C-E8A3-A84C-9079-DA8D415C1D0A}"/>
                  </a:ext>
                </a:extLst>
              </p:cNvPr>
              <p:cNvSpPr/>
              <p:nvPr/>
            </p:nvSpPr>
            <p:spPr>
              <a:xfrm>
                <a:off x="4155519" y="2691105"/>
                <a:ext cx="246832" cy="2368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10DBCAB1-E51C-774A-B43B-176E97E3932A}"/>
                  </a:ext>
                </a:extLst>
              </p:cNvPr>
              <p:cNvCxnSpPr>
                <a:stCxn id="44" idx="0"/>
              </p:cNvCxnSpPr>
              <p:nvPr/>
            </p:nvCxnSpPr>
            <p:spPr>
              <a:xfrm flipV="1">
                <a:off x="4278935" y="2543309"/>
                <a:ext cx="0" cy="1477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FF7230B4-29EA-E34A-B768-8F76AE5AB2A6}"/>
                </a:ext>
              </a:extLst>
            </p:cNvPr>
            <p:cNvSpPr txBox="1"/>
            <p:nvPr/>
          </p:nvSpPr>
          <p:spPr>
            <a:xfrm>
              <a:off x="3656494" y="3364734"/>
              <a:ext cx="447955" cy="603592"/>
            </a:xfrm>
            <a:prstGeom prst="rect">
              <a:avLst/>
            </a:prstGeom>
            <a:noFill/>
          </p:spPr>
          <p:txBody>
            <a:bodyPr wrap="none" rtlCol="0">
              <a:spAutoFit/>
            </a:bodyPr>
            <a:lstStyle/>
            <a:p>
              <a:r>
                <a:rPr lang="en-US" dirty="0"/>
                <a:t>?</a:t>
              </a:r>
            </a:p>
          </p:txBody>
        </p:sp>
        <p:sp>
          <p:nvSpPr>
            <p:cNvPr id="34" name="Rectangle 33">
              <a:extLst>
                <a:ext uri="{FF2B5EF4-FFF2-40B4-BE49-F238E27FC236}">
                  <a16:creationId xmlns:a16="http://schemas.microsoft.com/office/drawing/2014/main" id="{0C89D9D1-DBA3-7045-859F-EEF9DBF88A56}"/>
                </a:ext>
              </a:extLst>
            </p:cNvPr>
            <p:cNvSpPr/>
            <p:nvPr/>
          </p:nvSpPr>
          <p:spPr>
            <a:xfrm>
              <a:off x="4603721" y="2863081"/>
              <a:ext cx="447955" cy="603592"/>
            </a:xfrm>
            <a:prstGeom prst="rect">
              <a:avLst/>
            </a:prstGeom>
          </p:spPr>
          <p:txBody>
            <a:bodyPr wrap="none">
              <a:spAutoFit/>
            </a:bodyPr>
            <a:lstStyle/>
            <a:p>
              <a:r>
                <a:rPr lang="en-US" dirty="0"/>
                <a:t>?</a:t>
              </a:r>
            </a:p>
          </p:txBody>
        </p:sp>
        <p:sp>
          <p:nvSpPr>
            <p:cNvPr id="35" name="Rectangle 34">
              <a:extLst>
                <a:ext uri="{FF2B5EF4-FFF2-40B4-BE49-F238E27FC236}">
                  <a16:creationId xmlns:a16="http://schemas.microsoft.com/office/drawing/2014/main" id="{DA1880F3-2288-3E4B-8714-7B242FB65AE3}"/>
                </a:ext>
              </a:extLst>
            </p:cNvPr>
            <p:cNvSpPr/>
            <p:nvPr/>
          </p:nvSpPr>
          <p:spPr>
            <a:xfrm>
              <a:off x="5574900" y="2392913"/>
              <a:ext cx="447955" cy="603592"/>
            </a:xfrm>
            <a:prstGeom prst="rect">
              <a:avLst/>
            </a:prstGeom>
          </p:spPr>
          <p:txBody>
            <a:bodyPr wrap="none">
              <a:spAutoFit/>
            </a:bodyPr>
            <a:lstStyle/>
            <a:p>
              <a:r>
                <a:rPr lang="en-US" dirty="0"/>
                <a:t>?</a:t>
              </a:r>
            </a:p>
          </p:txBody>
        </p:sp>
        <p:sp>
          <p:nvSpPr>
            <p:cNvPr id="36" name="Rectangle 35">
              <a:extLst>
                <a:ext uri="{FF2B5EF4-FFF2-40B4-BE49-F238E27FC236}">
                  <a16:creationId xmlns:a16="http://schemas.microsoft.com/office/drawing/2014/main" id="{F2438E03-FA40-374F-A223-C9B604AD8527}"/>
                </a:ext>
              </a:extLst>
            </p:cNvPr>
            <p:cNvSpPr/>
            <p:nvPr/>
          </p:nvSpPr>
          <p:spPr>
            <a:xfrm>
              <a:off x="6736637" y="1950550"/>
              <a:ext cx="447955" cy="603592"/>
            </a:xfrm>
            <a:prstGeom prst="rect">
              <a:avLst/>
            </a:prstGeom>
          </p:spPr>
          <p:txBody>
            <a:bodyPr wrap="none">
              <a:spAutoFit/>
            </a:bodyPr>
            <a:lstStyle/>
            <a:p>
              <a:r>
                <a:rPr lang="en-US" dirty="0"/>
                <a:t>?</a:t>
              </a:r>
            </a:p>
          </p:txBody>
        </p:sp>
        <p:sp>
          <p:nvSpPr>
            <p:cNvPr id="37" name="Rectangle 36">
              <a:extLst>
                <a:ext uri="{FF2B5EF4-FFF2-40B4-BE49-F238E27FC236}">
                  <a16:creationId xmlns:a16="http://schemas.microsoft.com/office/drawing/2014/main" id="{7400E3C8-2D74-DF40-8ECF-38163D341B74}"/>
                </a:ext>
              </a:extLst>
            </p:cNvPr>
            <p:cNvSpPr/>
            <p:nvPr/>
          </p:nvSpPr>
          <p:spPr>
            <a:xfrm>
              <a:off x="6611949" y="2949153"/>
              <a:ext cx="447955" cy="603592"/>
            </a:xfrm>
            <a:prstGeom prst="rect">
              <a:avLst/>
            </a:prstGeom>
          </p:spPr>
          <p:txBody>
            <a:bodyPr wrap="none">
              <a:spAutoFit/>
            </a:bodyPr>
            <a:lstStyle/>
            <a:p>
              <a:r>
                <a:rPr lang="en-US" dirty="0"/>
                <a:t>?</a:t>
              </a:r>
            </a:p>
          </p:txBody>
        </p:sp>
        <p:sp>
          <p:nvSpPr>
            <p:cNvPr id="38" name="Rectangle 37">
              <a:extLst>
                <a:ext uri="{FF2B5EF4-FFF2-40B4-BE49-F238E27FC236}">
                  <a16:creationId xmlns:a16="http://schemas.microsoft.com/office/drawing/2014/main" id="{ED82446D-CA55-7140-9639-14015E8087D1}"/>
                </a:ext>
              </a:extLst>
            </p:cNvPr>
            <p:cNvSpPr/>
            <p:nvPr/>
          </p:nvSpPr>
          <p:spPr>
            <a:xfrm>
              <a:off x="5405772" y="3469444"/>
              <a:ext cx="447955" cy="603592"/>
            </a:xfrm>
            <a:prstGeom prst="rect">
              <a:avLst/>
            </a:prstGeom>
          </p:spPr>
          <p:txBody>
            <a:bodyPr wrap="none">
              <a:spAutoFit/>
            </a:bodyPr>
            <a:lstStyle/>
            <a:p>
              <a:r>
                <a:rPr lang="en-US" dirty="0"/>
                <a:t>?</a:t>
              </a:r>
            </a:p>
          </p:txBody>
        </p:sp>
        <p:grpSp>
          <p:nvGrpSpPr>
            <p:cNvPr id="39" name="Group 38">
              <a:extLst>
                <a:ext uri="{FF2B5EF4-FFF2-40B4-BE49-F238E27FC236}">
                  <a16:creationId xmlns:a16="http://schemas.microsoft.com/office/drawing/2014/main" id="{280D6384-DE42-1C4A-8BC0-2B3ACC247467}"/>
                </a:ext>
              </a:extLst>
            </p:cNvPr>
            <p:cNvGrpSpPr/>
            <p:nvPr/>
          </p:nvGrpSpPr>
          <p:grpSpPr>
            <a:xfrm>
              <a:off x="7759708" y="2595365"/>
              <a:ext cx="3188821" cy="1311166"/>
              <a:chOff x="8016582" y="2579746"/>
              <a:chExt cx="3188821" cy="1311166"/>
            </a:xfrm>
          </p:grpSpPr>
          <p:sp>
            <p:nvSpPr>
              <p:cNvPr id="40" name="Rectangle 39">
                <a:extLst>
                  <a:ext uri="{FF2B5EF4-FFF2-40B4-BE49-F238E27FC236}">
                    <a16:creationId xmlns:a16="http://schemas.microsoft.com/office/drawing/2014/main" id="{A9FE9026-2D96-6E4A-8517-2BDB627CDE2D}"/>
                  </a:ext>
                </a:extLst>
              </p:cNvPr>
              <p:cNvSpPr/>
              <p:nvPr/>
            </p:nvSpPr>
            <p:spPr>
              <a:xfrm>
                <a:off x="8127166" y="3351033"/>
                <a:ext cx="246832" cy="2368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021DECB2-A7B7-C04A-824F-D8FC8A58C563}"/>
                  </a:ext>
                </a:extLst>
              </p:cNvPr>
              <p:cNvSpPr/>
              <p:nvPr/>
            </p:nvSpPr>
            <p:spPr>
              <a:xfrm>
                <a:off x="8016582" y="2579746"/>
                <a:ext cx="468000" cy="46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5284B1FF-5227-F24A-805B-4ACC9629E842}"/>
                  </a:ext>
                </a:extLst>
              </p:cNvPr>
              <p:cNvSpPr txBox="1"/>
              <p:nvPr/>
            </p:nvSpPr>
            <p:spPr>
              <a:xfrm>
                <a:off x="8533192" y="2624850"/>
                <a:ext cx="2315296" cy="603592"/>
              </a:xfrm>
              <a:prstGeom prst="rect">
                <a:avLst/>
              </a:prstGeom>
              <a:noFill/>
            </p:spPr>
            <p:txBody>
              <a:bodyPr wrap="none" rtlCol="0">
                <a:spAutoFit/>
              </a:bodyPr>
              <a:lstStyle/>
              <a:p>
                <a:r>
                  <a:rPr lang="en-US" dirty="0"/>
                  <a:t>Object labels</a:t>
                </a:r>
              </a:p>
            </p:txBody>
          </p:sp>
          <p:sp>
            <p:nvSpPr>
              <p:cNvPr id="43" name="TextBox 42">
                <a:extLst>
                  <a:ext uri="{FF2B5EF4-FFF2-40B4-BE49-F238E27FC236}">
                    <a16:creationId xmlns:a16="http://schemas.microsoft.com/office/drawing/2014/main" id="{4981B6F2-0FCD-4D4A-B641-1EE11590BCE9}"/>
                  </a:ext>
                </a:extLst>
              </p:cNvPr>
              <p:cNvSpPr txBox="1"/>
              <p:nvPr/>
            </p:nvSpPr>
            <p:spPr>
              <a:xfrm>
                <a:off x="8533190" y="3287320"/>
                <a:ext cx="2672213" cy="603592"/>
              </a:xfrm>
              <a:prstGeom prst="rect">
                <a:avLst/>
              </a:prstGeom>
              <a:noFill/>
            </p:spPr>
            <p:txBody>
              <a:bodyPr wrap="none" rtlCol="0">
                <a:spAutoFit/>
              </a:bodyPr>
              <a:lstStyle/>
              <a:p>
                <a:r>
                  <a:rPr lang="en-US" dirty="0"/>
                  <a:t>Object features</a:t>
                </a:r>
              </a:p>
            </p:txBody>
          </p:sp>
        </p:grpSp>
      </p:grpSp>
      <p:sp>
        <p:nvSpPr>
          <p:cNvPr id="60" name="Rectangle 59">
            <a:extLst>
              <a:ext uri="{FF2B5EF4-FFF2-40B4-BE49-F238E27FC236}">
                <a16:creationId xmlns:a16="http://schemas.microsoft.com/office/drawing/2014/main" id="{CAB885EC-1270-844F-8AB8-DD1311664F9F}"/>
              </a:ext>
            </a:extLst>
          </p:cNvPr>
          <p:cNvSpPr/>
          <p:nvPr/>
        </p:nvSpPr>
        <p:spPr>
          <a:xfrm>
            <a:off x="4166860" y="6639556"/>
            <a:ext cx="790601" cy="276999"/>
          </a:xfrm>
          <a:prstGeom prst="rect">
            <a:avLst/>
          </a:prstGeom>
        </p:spPr>
        <p:txBody>
          <a:bodyPr wrap="none">
            <a:spAutoFit/>
          </a:bodyPr>
          <a:lstStyle/>
          <a:p>
            <a:r>
              <a:rPr lang="en-US" sz="1200" dirty="0">
                <a:solidFill>
                  <a:schemeClr val="bg1"/>
                </a:solidFill>
              </a:rPr>
              <a:t>Jian Tang</a:t>
            </a:r>
            <a:endParaRPr lang="en-DE" sz="1200" dirty="0">
              <a:solidFill>
                <a:schemeClr val="bg1"/>
              </a:solidFill>
            </a:endParaRPr>
          </a:p>
        </p:txBody>
      </p:sp>
    </p:spTree>
    <p:extLst>
      <p:ext uri="{BB962C8B-B14F-4D97-AF65-F5344CB8AC3E}">
        <p14:creationId xmlns:p14="http://schemas.microsoft.com/office/powerpoint/2010/main" val="38422553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9782" y="228127"/>
            <a:ext cx="7772618" cy="503409"/>
          </a:xfrm>
          <a:prstGeom prst="rect">
            <a:avLst/>
          </a:prstGeom>
        </p:spPr>
        <p:txBody>
          <a:bodyPr vert="horz" wrap="square" lIns="0" tIns="10860" rIns="0" bIns="0" numCol="1" rtlCol="0" anchor="t" anchorCtr="0" compatLnSpc="1">
            <a:prstTxWarp prst="textNoShape">
              <a:avLst/>
            </a:prstTxWarp>
            <a:spAutoFit/>
          </a:bodyPr>
          <a:lstStyle/>
          <a:p>
            <a:pPr marL="10860">
              <a:spcBef>
                <a:spcPts val="86"/>
              </a:spcBef>
            </a:pPr>
            <a:r>
              <a:rPr lang="de-DE" dirty="0"/>
              <a:t>Maximum </a:t>
            </a:r>
            <a:r>
              <a:rPr lang="de-DE" dirty="0" err="1"/>
              <a:t>Aposterior</a:t>
            </a:r>
            <a:r>
              <a:rPr lang="de-DE" dirty="0"/>
              <a:t> </a:t>
            </a:r>
            <a:r>
              <a:rPr lang="de-DE" dirty="0" err="1"/>
              <a:t>Inference</a:t>
            </a:r>
            <a:r>
              <a:rPr lang="de-DE" dirty="0"/>
              <a:t> Problem</a:t>
            </a:r>
            <a:endParaRPr dirty="0"/>
          </a:p>
        </p:txBody>
      </p:sp>
      <p:sp>
        <p:nvSpPr>
          <p:cNvPr id="3" name="object 3"/>
          <p:cNvSpPr txBox="1"/>
          <p:nvPr/>
        </p:nvSpPr>
        <p:spPr>
          <a:xfrm>
            <a:off x="1123431" y="2566858"/>
            <a:ext cx="1970521" cy="1146150"/>
          </a:xfrm>
          <a:prstGeom prst="rect">
            <a:avLst/>
          </a:prstGeom>
          <a:ln w="25399">
            <a:solidFill>
              <a:srgbClr val="47719C"/>
            </a:solidFill>
          </a:ln>
        </p:spPr>
        <p:txBody>
          <a:bodyPr vert="horz" wrap="square" lIns="0" tIns="207965" rIns="0" bIns="0" rtlCol="0">
            <a:spAutoFit/>
          </a:bodyPr>
          <a:lstStyle/>
          <a:p>
            <a:pPr marL="77647">
              <a:lnSpc>
                <a:spcPts val="1821"/>
              </a:lnSpc>
              <a:spcBef>
                <a:spcPts val="1637"/>
              </a:spcBef>
            </a:pPr>
            <a:r>
              <a:rPr sz="1539" spc="-68" dirty="0">
                <a:latin typeface="Arial Unicode MS"/>
                <a:cs typeface="Arial Unicode MS"/>
              </a:rPr>
              <a:t>0.3</a:t>
            </a:r>
            <a:r>
              <a:rPr sz="1539" spc="-86" dirty="0">
                <a:latin typeface="Arial Unicode MS"/>
                <a:cs typeface="Arial Unicode MS"/>
              </a:rPr>
              <a:t> </a:t>
            </a:r>
            <a:r>
              <a:rPr sz="1539" spc="-97" dirty="0">
                <a:latin typeface="Arial Unicode MS"/>
                <a:cs typeface="Arial Unicode MS"/>
              </a:rPr>
              <a:t>Car(c1)</a:t>
            </a:r>
            <a:endParaRPr sz="1539" dirty="0">
              <a:latin typeface="Arial Unicode MS"/>
              <a:cs typeface="Arial Unicode MS"/>
            </a:endParaRPr>
          </a:p>
          <a:p>
            <a:pPr marL="77647" marR="651586">
              <a:lnSpc>
                <a:spcPts val="1881"/>
              </a:lnSpc>
              <a:spcBef>
                <a:spcPts val="9"/>
              </a:spcBef>
            </a:pPr>
            <a:r>
              <a:rPr sz="1539" spc="-68" dirty="0">
                <a:latin typeface="Arial Unicode MS"/>
                <a:cs typeface="Arial Unicode MS"/>
              </a:rPr>
              <a:t>0.6</a:t>
            </a:r>
            <a:r>
              <a:rPr sz="1539" spc="-124" dirty="0">
                <a:latin typeface="Arial Unicode MS"/>
                <a:cs typeface="Arial Unicode MS"/>
              </a:rPr>
              <a:t> </a:t>
            </a:r>
            <a:r>
              <a:rPr sz="1539" spc="-77" dirty="0">
                <a:latin typeface="Arial Unicode MS"/>
                <a:cs typeface="Arial Unicode MS"/>
              </a:rPr>
              <a:t>DoorSlam(i)  </a:t>
            </a:r>
            <a:r>
              <a:rPr sz="1539" spc="-90" dirty="0">
                <a:latin typeface="Arial Unicode MS"/>
                <a:cs typeface="Arial Unicode MS"/>
              </a:rPr>
              <a:t>causes(c1,i)</a:t>
            </a:r>
            <a:endParaRPr sz="1539" dirty="0">
              <a:latin typeface="Arial Unicode MS"/>
              <a:cs typeface="Arial Unicode MS"/>
            </a:endParaRPr>
          </a:p>
          <a:p>
            <a:pPr marL="77647">
              <a:lnSpc>
                <a:spcPts val="1727"/>
              </a:lnSpc>
            </a:pPr>
            <a:r>
              <a:rPr sz="1539" spc="-68" dirty="0">
                <a:latin typeface="Arial Unicode MS"/>
                <a:cs typeface="Arial Unicode MS"/>
              </a:rPr>
              <a:t>0.2</a:t>
            </a:r>
            <a:r>
              <a:rPr sz="1539" spc="-86" dirty="0">
                <a:latin typeface="Arial Unicode MS"/>
                <a:cs typeface="Arial Unicode MS"/>
              </a:rPr>
              <a:t> </a:t>
            </a:r>
            <a:r>
              <a:rPr sz="1539" spc="-90" dirty="0">
                <a:latin typeface="Arial Unicode MS"/>
                <a:cs typeface="Arial Unicode MS"/>
              </a:rPr>
              <a:t>EngineSound(i)</a:t>
            </a:r>
            <a:endParaRPr sz="1539" dirty="0">
              <a:latin typeface="Arial Unicode MS"/>
              <a:cs typeface="Arial Unicode MS"/>
            </a:endParaRPr>
          </a:p>
        </p:txBody>
      </p:sp>
      <p:sp>
        <p:nvSpPr>
          <p:cNvPr id="4" name="object 4"/>
          <p:cNvSpPr txBox="1"/>
          <p:nvPr/>
        </p:nvSpPr>
        <p:spPr>
          <a:xfrm>
            <a:off x="5803095" y="2751581"/>
            <a:ext cx="1539385" cy="853684"/>
          </a:xfrm>
          <a:prstGeom prst="rect">
            <a:avLst/>
          </a:prstGeom>
          <a:ln w="25399">
            <a:solidFill>
              <a:srgbClr val="47719C"/>
            </a:solidFill>
          </a:ln>
        </p:spPr>
        <p:txBody>
          <a:bodyPr vert="horz" wrap="square" lIns="0" tIns="141721" rIns="0" bIns="0" rtlCol="0">
            <a:spAutoFit/>
          </a:bodyPr>
          <a:lstStyle/>
          <a:p>
            <a:pPr marL="78190" marR="512038">
              <a:lnSpc>
                <a:spcPct val="99500"/>
              </a:lnSpc>
              <a:spcBef>
                <a:spcPts val="1116"/>
              </a:spcBef>
            </a:pPr>
            <a:r>
              <a:rPr sz="1539" spc="-97" dirty="0">
                <a:latin typeface="Arial Unicode MS"/>
                <a:cs typeface="Arial Unicode MS"/>
              </a:rPr>
              <a:t>Car(c1)  </a:t>
            </a:r>
            <a:r>
              <a:rPr sz="1539" spc="-171" dirty="0">
                <a:latin typeface="Arial Unicode MS"/>
                <a:cs typeface="Arial Unicode MS"/>
              </a:rPr>
              <a:t>D</a:t>
            </a:r>
            <a:r>
              <a:rPr sz="1539" spc="-51" dirty="0">
                <a:latin typeface="Arial Unicode MS"/>
                <a:cs typeface="Arial Unicode MS"/>
              </a:rPr>
              <a:t>oo</a:t>
            </a:r>
            <a:r>
              <a:rPr sz="1539" spc="17" dirty="0">
                <a:latin typeface="Arial Unicode MS"/>
                <a:cs typeface="Arial Unicode MS"/>
              </a:rPr>
              <a:t>r</a:t>
            </a:r>
            <a:r>
              <a:rPr sz="1539" spc="-321" dirty="0">
                <a:latin typeface="Arial Unicode MS"/>
                <a:cs typeface="Arial Unicode MS"/>
              </a:rPr>
              <a:t>S</a:t>
            </a:r>
            <a:r>
              <a:rPr sz="1539" spc="9" dirty="0">
                <a:latin typeface="Arial Unicode MS"/>
                <a:cs typeface="Arial Unicode MS"/>
              </a:rPr>
              <a:t>l</a:t>
            </a:r>
            <a:r>
              <a:rPr sz="1539" spc="-90" dirty="0">
                <a:latin typeface="Arial Unicode MS"/>
                <a:cs typeface="Arial Unicode MS"/>
              </a:rPr>
              <a:t>am</a:t>
            </a:r>
            <a:r>
              <a:rPr sz="1539" spc="-34" dirty="0">
                <a:latin typeface="Arial Unicode MS"/>
                <a:cs typeface="Arial Unicode MS"/>
              </a:rPr>
              <a:t>(i)  </a:t>
            </a:r>
            <a:r>
              <a:rPr sz="1539" spc="-90" dirty="0">
                <a:latin typeface="Arial Unicode MS"/>
                <a:cs typeface="Arial Unicode MS"/>
              </a:rPr>
              <a:t>causes(c1,i)</a:t>
            </a:r>
            <a:endParaRPr sz="1539">
              <a:latin typeface="Arial Unicode MS"/>
              <a:cs typeface="Arial Unicode MS"/>
            </a:endParaRPr>
          </a:p>
        </p:txBody>
      </p:sp>
      <p:sp>
        <p:nvSpPr>
          <p:cNvPr id="5" name="object 5"/>
          <p:cNvSpPr txBox="1"/>
          <p:nvPr/>
        </p:nvSpPr>
        <p:spPr>
          <a:xfrm>
            <a:off x="4017434" y="2939620"/>
            <a:ext cx="1170150" cy="427638"/>
          </a:xfrm>
          <a:prstGeom prst="rect">
            <a:avLst/>
          </a:prstGeom>
          <a:solidFill>
            <a:srgbClr val="6095C9"/>
          </a:solidFill>
          <a:ln w="25399">
            <a:solidFill>
              <a:srgbClr val="47719C"/>
            </a:solidFill>
          </a:ln>
        </p:spPr>
        <p:txBody>
          <a:bodyPr vert="horz" wrap="square" lIns="0" tIns="162898" rIns="0" bIns="0" rtlCol="0">
            <a:spAutoFit/>
          </a:bodyPr>
          <a:lstStyle/>
          <a:p>
            <a:pPr marL="329594">
              <a:spcBef>
                <a:spcPts val="1283"/>
              </a:spcBef>
            </a:pPr>
            <a:r>
              <a:rPr sz="1710" spc="-128" dirty="0">
                <a:latin typeface="Arial Unicode MS"/>
                <a:cs typeface="Arial Unicode MS"/>
              </a:rPr>
              <a:t>MAP</a:t>
            </a:r>
            <a:endParaRPr sz="1710">
              <a:latin typeface="Arial Unicode MS"/>
              <a:cs typeface="Arial Unicode MS"/>
            </a:endParaRPr>
          </a:p>
        </p:txBody>
      </p:sp>
      <p:sp>
        <p:nvSpPr>
          <p:cNvPr id="6" name="object 6"/>
          <p:cNvSpPr/>
          <p:nvPr/>
        </p:nvSpPr>
        <p:spPr>
          <a:xfrm>
            <a:off x="4182915" y="3859923"/>
            <a:ext cx="1004537" cy="677655"/>
          </a:xfrm>
          <a:custGeom>
            <a:avLst/>
            <a:gdLst/>
            <a:ahLst/>
            <a:cxnLst/>
            <a:rect l="l" t="t" r="r" b="b"/>
            <a:pathLst>
              <a:path w="1174750" h="792479">
                <a:moveTo>
                  <a:pt x="1075618" y="742581"/>
                </a:moveTo>
                <a:lnTo>
                  <a:pt x="49506" y="742582"/>
                </a:lnTo>
                <a:lnTo>
                  <a:pt x="45615" y="761852"/>
                </a:lnTo>
                <a:lnTo>
                  <a:pt x="35004" y="777588"/>
                </a:lnTo>
                <a:lnTo>
                  <a:pt x="19264" y="788198"/>
                </a:lnTo>
                <a:lnTo>
                  <a:pt x="0" y="792087"/>
                </a:lnTo>
                <a:lnTo>
                  <a:pt x="1026119" y="792087"/>
                </a:lnTo>
                <a:lnTo>
                  <a:pt x="1045385" y="788197"/>
                </a:lnTo>
                <a:lnTo>
                  <a:pt x="1061119" y="777587"/>
                </a:lnTo>
                <a:lnTo>
                  <a:pt x="1071728" y="761851"/>
                </a:lnTo>
                <a:lnTo>
                  <a:pt x="1075618" y="742582"/>
                </a:lnTo>
                <a:close/>
              </a:path>
              <a:path w="1174750" h="792479">
                <a:moveTo>
                  <a:pt x="1125124" y="0"/>
                </a:moveTo>
                <a:lnTo>
                  <a:pt x="99011" y="0"/>
                </a:lnTo>
                <a:lnTo>
                  <a:pt x="79741" y="3890"/>
                </a:lnTo>
                <a:lnTo>
                  <a:pt x="64005" y="14499"/>
                </a:lnTo>
                <a:lnTo>
                  <a:pt x="53396" y="30235"/>
                </a:lnTo>
                <a:lnTo>
                  <a:pt x="49505" y="49505"/>
                </a:lnTo>
                <a:lnTo>
                  <a:pt x="49505" y="693075"/>
                </a:lnTo>
                <a:lnTo>
                  <a:pt x="0" y="693075"/>
                </a:lnTo>
                <a:lnTo>
                  <a:pt x="9635" y="695021"/>
                </a:lnTo>
                <a:lnTo>
                  <a:pt x="17503" y="700326"/>
                </a:lnTo>
                <a:lnTo>
                  <a:pt x="22808" y="708194"/>
                </a:lnTo>
                <a:lnTo>
                  <a:pt x="24753" y="717829"/>
                </a:lnTo>
                <a:lnTo>
                  <a:pt x="22808" y="727464"/>
                </a:lnTo>
                <a:lnTo>
                  <a:pt x="17503" y="735332"/>
                </a:lnTo>
                <a:lnTo>
                  <a:pt x="9635" y="740637"/>
                </a:lnTo>
                <a:lnTo>
                  <a:pt x="0" y="742582"/>
                </a:lnTo>
                <a:lnTo>
                  <a:pt x="1075618" y="742581"/>
                </a:lnTo>
                <a:lnTo>
                  <a:pt x="1075618" y="99011"/>
                </a:lnTo>
                <a:lnTo>
                  <a:pt x="99004" y="99010"/>
                </a:lnTo>
                <a:lnTo>
                  <a:pt x="89375" y="97066"/>
                </a:lnTo>
                <a:lnTo>
                  <a:pt x="81507" y="91761"/>
                </a:lnTo>
                <a:lnTo>
                  <a:pt x="76203" y="83893"/>
                </a:lnTo>
                <a:lnTo>
                  <a:pt x="74258" y="74258"/>
                </a:lnTo>
                <a:lnTo>
                  <a:pt x="76203" y="64623"/>
                </a:lnTo>
                <a:lnTo>
                  <a:pt x="81507" y="56755"/>
                </a:lnTo>
                <a:lnTo>
                  <a:pt x="89375" y="51451"/>
                </a:lnTo>
                <a:lnTo>
                  <a:pt x="99010" y="49505"/>
                </a:lnTo>
                <a:lnTo>
                  <a:pt x="1174631" y="49505"/>
                </a:lnTo>
                <a:lnTo>
                  <a:pt x="1170741" y="30235"/>
                </a:lnTo>
                <a:lnTo>
                  <a:pt x="1160131" y="14499"/>
                </a:lnTo>
                <a:lnTo>
                  <a:pt x="1144395" y="3890"/>
                </a:lnTo>
                <a:lnTo>
                  <a:pt x="1125124" y="0"/>
                </a:lnTo>
                <a:close/>
              </a:path>
              <a:path w="1174750" h="792479">
                <a:moveTo>
                  <a:pt x="1174631" y="49505"/>
                </a:moveTo>
                <a:lnTo>
                  <a:pt x="148516" y="49505"/>
                </a:lnTo>
                <a:lnTo>
                  <a:pt x="144625" y="68775"/>
                </a:lnTo>
                <a:lnTo>
                  <a:pt x="134016" y="84511"/>
                </a:lnTo>
                <a:lnTo>
                  <a:pt x="118280" y="95121"/>
                </a:lnTo>
                <a:lnTo>
                  <a:pt x="99010" y="99011"/>
                </a:lnTo>
                <a:lnTo>
                  <a:pt x="1075618" y="99011"/>
                </a:lnTo>
                <a:lnTo>
                  <a:pt x="1125131" y="99010"/>
                </a:lnTo>
                <a:lnTo>
                  <a:pt x="1144395" y="95121"/>
                </a:lnTo>
                <a:lnTo>
                  <a:pt x="1160131" y="84511"/>
                </a:lnTo>
                <a:lnTo>
                  <a:pt x="1170741" y="68775"/>
                </a:lnTo>
                <a:lnTo>
                  <a:pt x="1174631" y="49505"/>
                </a:lnTo>
                <a:close/>
              </a:path>
            </a:pathLst>
          </a:custGeom>
          <a:solidFill>
            <a:srgbClr val="D0E1F4"/>
          </a:solidFill>
        </p:spPr>
        <p:txBody>
          <a:bodyPr wrap="square" lIns="0" tIns="0" rIns="0" bIns="0" rtlCol="0"/>
          <a:lstStyle/>
          <a:p>
            <a:endParaRPr dirty="0"/>
          </a:p>
        </p:txBody>
      </p:sp>
      <p:sp>
        <p:nvSpPr>
          <p:cNvPr id="7" name="object 7"/>
          <p:cNvSpPr/>
          <p:nvPr/>
        </p:nvSpPr>
        <p:spPr>
          <a:xfrm>
            <a:off x="4140581" y="3902255"/>
            <a:ext cx="169414" cy="635302"/>
          </a:xfrm>
          <a:custGeom>
            <a:avLst/>
            <a:gdLst/>
            <a:ahLst/>
            <a:cxnLst/>
            <a:rect l="l" t="t" r="r" b="b"/>
            <a:pathLst>
              <a:path w="198120" h="742950">
                <a:moveTo>
                  <a:pt x="198023" y="0"/>
                </a:moveTo>
                <a:lnTo>
                  <a:pt x="148517" y="0"/>
                </a:lnTo>
                <a:lnTo>
                  <a:pt x="138882" y="1945"/>
                </a:lnTo>
                <a:lnTo>
                  <a:pt x="131015" y="7249"/>
                </a:lnTo>
                <a:lnTo>
                  <a:pt x="125710" y="15117"/>
                </a:lnTo>
                <a:lnTo>
                  <a:pt x="123765" y="24752"/>
                </a:lnTo>
                <a:lnTo>
                  <a:pt x="125710" y="34387"/>
                </a:lnTo>
                <a:lnTo>
                  <a:pt x="131015" y="42255"/>
                </a:lnTo>
                <a:lnTo>
                  <a:pt x="138882" y="47560"/>
                </a:lnTo>
                <a:lnTo>
                  <a:pt x="148517" y="49505"/>
                </a:lnTo>
                <a:lnTo>
                  <a:pt x="167787" y="45615"/>
                </a:lnTo>
                <a:lnTo>
                  <a:pt x="183523" y="35005"/>
                </a:lnTo>
                <a:lnTo>
                  <a:pt x="194133" y="19269"/>
                </a:lnTo>
                <a:lnTo>
                  <a:pt x="198023" y="0"/>
                </a:lnTo>
                <a:close/>
              </a:path>
              <a:path w="198120" h="742950">
                <a:moveTo>
                  <a:pt x="49507" y="643569"/>
                </a:moveTo>
                <a:lnTo>
                  <a:pt x="30236" y="647460"/>
                </a:lnTo>
                <a:lnTo>
                  <a:pt x="14500" y="658070"/>
                </a:lnTo>
                <a:lnTo>
                  <a:pt x="3890" y="673806"/>
                </a:lnTo>
                <a:lnTo>
                  <a:pt x="0" y="693077"/>
                </a:lnTo>
                <a:lnTo>
                  <a:pt x="3890" y="712346"/>
                </a:lnTo>
                <a:lnTo>
                  <a:pt x="14500" y="728082"/>
                </a:lnTo>
                <a:lnTo>
                  <a:pt x="30236" y="738692"/>
                </a:lnTo>
                <a:lnTo>
                  <a:pt x="49507" y="742582"/>
                </a:lnTo>
                <a:lnTo>
                  <a:pt x="68776" y="738692"/>
                </a:lnTo>
                <a:lnTo>
                  <a:pt x="84512" y="728082"/>
                </a:lnTo>
                <a:lnTo>
                  <a:pt x="95122" y="712346"/>
                </a:lnTo>
                <a:lnTo>
                  <a:pt x="99013" y="693077"/>
                </a:lnTo>
                <a:lnTo>
                  <a:pt x="49507" y="693077"/>
                </a:lnTo>
                <a:lnTo>
                  <a:pt x="59141" y="691131"/>
                </a:lnTo>
                <a:lnTo>
                  <a:pt x="67009" y="685826"/>
                </a:lnTo>
                <a:lnTo>
                  <a:pt x="72314" y="677958"/>
                </a:lnTo>
                <a:lnTo>
                  <a:pt x="74259" y="668323"/>
                </a:lnTo>
                <a:lnTo>
                  <a:pt x="72314" y="658688"/>
                </a:lnTo>
                <a:lnTo>
                  <a:pt x="67009" y="650820"/>
                </a:lnTo>
                <a:lnTo>
                  <a:pt x="59141" y="645515"/>
                </a:lnTo>
                <a:lnTo>
                  <a:pt x="49507" y="643569"/>
                </a:lnTo>
                <a:close/>
              </a:path>
            </a:pathLst>
          </a:custGeom>
          <a:solidFill>
            <a:srgbClr val="AEBCCD"/>
          </a:solidFill>
        </p:spPr>
        <p:txBody>
          <a:bodyPr wrap="square" lIns="0" tIns="0" rIns="0" bIns="0" rtlCol="0"/>
          <a:lstStyle/>
          <a:p>
            <a:endParaRPr/>
          </a:p>
        </p:txBody>
      </p:sp>
      <p:sp>
        <p:nvSpPr>
          <p:cNvPr id="8" name="object 8"/>
          <p:cNvSpPr/>
          <p:nvPr/>
        </p:nvSpPr>
        <p:spPr>
          <a:xfrm>
            <a:off x="4140582" y="3859923"/>
            <a:ext cx="1046890" cy="677655"/>
          </a:xfrm>
          <a:custGeom>
            <a:avLst/>
            <a:gdLst/>
            <a:ahLst/>
            <a:cxnLst/>
            <a:rect l="l" t="t" r="r" b="b"/>
            <a:pathLst>
              <a:path w="1224279" h="792479">
                <a:moveTo>
                  <a:pt x="99010" y="693076"/>
                </a:moveTo>
                <a:lnTo>
                  <a:pt x="99010" y="49506"/>
                </a:lnTo>
                <a:lnTo>
                  <a:pt x="102901" y="30236"/>
                </a:lnTo>
                <a:lnTo>
                  <a:pt x="113510" y="14499"/>
                </a:lnTo>
                <a:lnTo>
                  <a:pt x="129246" y="3890"/>
                </a:lnTo>
                <a:lnTo>
                  <a:pt x="148516" y="0"/>
                </a:lnTo>
                <a:lnTo>
                  <a:pt x="1174630" y="0"/>
                </a:lnTo>
                <a:lnTo>
                  <a:pt x="1193900" y="3890"/>
                </a:lnTo>
                <a:lnTo>
                  <a:pt x="1209636" y="14499"/>
                </a:lnTo>
                <a:lnTo>
                  <a:pt x="1220246" y="30236"/>
                </a:lnTo>
                <a:lnTo>
                  <a:pt x="1224136" y="49506"/>
                </a:lnTo>
                <a:lnTo>
                  <a:pt x="1220246" y="68776"/>
                </a:lnTo>
                <a:lnTo>
                  <a:pt x="1209636" y="84512"/>
                </a:lnTo>
                <a:lnTo>
                  <a:pt x="1193900" y="95121"/>
                </a:lnTo>
                <a:lnTo>
                  <a:pt x="1174630" y="99011"/>
                </a:lnTo>
                <a:lnTo>
                  <a:pt x="1125124" y="99010"/>
                </a:lnTo>
                <a:lnTo>
                  <a:pt x="1125124" y="742582"/>
                </a:lnTo>
                <a:lnTo>
                  <a:pt x="1121234" y="761852"/>
                </a:lnTo>
                <a:lnTo>
                  <a:pt x="1110624" y="777588"/>
                </a:lnTo>
                <a:lnTo>
                  <a:pt x="1094888" y="788198"/>
                </a:lnTo>
                <a:lnTo>
                  <a:pt x="1075618" y="792088"/>
                </a:lnTo>
                <a:lnTo>
                  <a:pt x="49505" y="792087"/>
                </a:lnTo>
                <a:lnTo>
                  <a:pt x="30235" y="788197"/>
                </a:lnTo>
                <a:lnTo>
                  <a:pt x="14499" y="777587"/>
                </a:lnTo>
                <a:lnTo>
                  <a:pt x="3890" y="761851"/>
                </a:lnTo>
                <a:lnTo>
                  <a:pt x="0" y="742581"/>
                </a:lnTo>
                <a:lnTo>
                  <a:pt x="3890" y="723311"/>
                </a:lnTo>
                <a:lnTo>
                  <a:pt x="14499" y="707575"/>
                </a:lnTo>
                <a:lnTo>
                  <a:pt x="30235" y="696966"/>
                </a:lnTo>
                <a:lnTo>
                  <a:pt x="49505" y="693075"/>
                </a:lnTo>
                <a:lnTo>
                  <a:pt x="99010" y="693076"/>
                </a:lnTo>
                <a:close/>
              </a:path>
            </a:pathLst>
          </a:custGeom>
          <a:ln w="25399">
            <a:solidFill>
              <a:srgbClr val="000000"/>
            </a:solidFill>
          </a:ln>
        </p:spPr>
        <p:txBody>
          <a:bodyPr wrap="square" lIns="0" tIns="0" rIns="0" bIns="0" rtlCol="0"/>
          <a:lstStyle/>
          <a:p>
            <a:endParaRPr/>
          </a:p>
        </p:txBody>
      </p:sp>
      <p:sp>
        <p:nvSpPr>
          <p:cNvPr id="9" name="object 9"/>
          <p:cNvSpPr/>
          <p:nvPr/>
        </p:nvSpPr>
        <p:spPr>
          <a:xfrm>
            <a:off x="4235553" y="3849063"/>
            <a:ext cx="85218" cy="106385"/>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4267579" y="3944588"/>
            <a:ext cx="835123" cy="0"/>
          </a:xfrm>
          <a:custGeom>
            <a:avLst/>
            <a:gdLst/>
            <a:ahLst/>
            <a:cxnLst/>
            <a:rect l="l" t="t" r="r" b="b"/>
            <a:pathLst>
              <a:path w="976629">
                <a:moveTo>
                  <a:pt x="976608" y="0"/>
                </a:moveTo>
                <a:lnTo>
                  <a:pt x="0" y="0"/>
                </a:lnTo>
              </a:path>
            </a:pathLst>
          </a:custGeom>
          <a:ln w="25399">
            <a:solidFill>
              <a:srgbClr val="000000"/>
            </a:solidFill>
          </a:ln>
        </p:spPr>
        <p:txBody>
          <a:bodyPr wrap="square" lIns="0" tIns="0" rIns="0" bIns="0" rtlCol="0"/>
          <a:lstStyle/>
          <a:p>
            <a:endParaRPr/>
          </a:p>
        </p:txBody>
      </p:sp>
      <p:sp>
        <p:nvSpPr>
          <p:cNvPr id="11" name="object 11"/>
          <p:cNvSpPr/>
          <p:nvPr/>
        </p:nvSpPr>
        <p:spPr>
          <a:xfrm>
            <a:off x="4172054" y="4441718"/>
            <a:ext cx="64053" cy="106384"/>
          </a:xfrm>
          <a:prstGeom prst="rect">
            <a:avLst/>
          </a:prstGeom>
          <a:blipFill>
            <a:blip r:embed="rId3" cstate="print"/>
            <a:stretch>
              <a:fillRect/>
            </a:stretch>
          </a:blipFill>
        </p:spPr>
        <p:txBody>
          <a:bodyPr wrap="square" lIns="0" tIns="0" rIns="0" bIns="0" rtlCol="0"/>
          <a:lstStyle/>
          <a:p>
            <a:endParaRPr/>
          </a:p>
        </p:txBody>
      </p:sp>
      <p:sp>
        <p:nvSpPr>
          <p:cNvPr id="12" name="object 12"/>
          <p:cNvSpPr txBox="1"/>
          <p:nvPr/>
        </p:nvSpPr>
        <p:spPr>
          <a:xfrm>
            <a:off x="4524253" y="4091602"/>
            <a:ext cx="407787" cy="247826"/>
          </a:xfrm>
          <a:prstGeom prst="rect">
            <a:avLst/>
          </a:prstGeom>
        </p:spPr>
        <p:txBody>
          <a:bodyPr vert="horz" wrap="square" lIns="0" tIns="10860" rIns="0" bIns="0" rtlCol="0">
            <a:spAutoFit/>
          </a:bodyPr>
          <a:lstStyle/>
          <a:p>
            <a:pPr marL="10860">
              <a:spcBef>
                <a:spcPts val="86"/>
              </a:spcBef>
            </a:pPr>
            <a:r>
              <a:rPr lang="de-DE" sz="1539" spc="-97" dirty="0">
                <a:latin typeface="Arial Unicode MS"/>
                <a:cs typeface="Arial Unicode MS"/>
              </a:rPr>
              <a:t>KB</a:t>
            </a:r>
            <a:endParaRPr sz="1539" dirty="0">
              <a:latin typeface="Arial Unicode MS"/>
              <a:cs typeface="Arial Unicode MS"/>
            </a:endParaRPr>
          </a:p>
        </p:txBody>
      </p:sp>
      <p:sp>
        <p:nvSpPr>
          <p:cNvPr id="13" name="object 13"/>
          <p:cNvSpPr/>
          <p:nvPr/>
        </p:nvSpPr>
        <p:spPr>
          <a:xfrm>
            <a:off x="4660684" y="3569183"/>
            <a:ext cx="3801" cy="291044"/>
          </a:xfrm>
          <a:custGeom>
            <a:avLst/>
            <a:gdLst/>
            <a:ahLst/>
            <a:cxnLst/>
            <a:rect l="l" t="t" r="r" b="b"/>
            <a:pathLst>
              <a:path w="4445" h="340360">
                <a:moveTo>
                  <a:pt x="3838" y="340004"/>
                </a:moveTo>
                <a:lnTo>
                  <a:pt x="0" y="0"/>
                </a:lnTo>
              </a:path>
            </a:pathLst>
          </a:custGeom>
          <a:ln w="28574">
            <a:solidFill>
              <a:srgbClr val="000000"/>
            </a:solidFill>
          </a:ln>
        </p:spPr>
        <p:txBody>
          <a:bodyPr wrap="square" lIns="0" tIns="0" rIns="0" bIns="0" rtlCol="0"/>
          <a:lstStyle/>
          <a:p>
            <a:endParaRPr/>
          </a:p>
        </p:txBody>
      </p:sp>
      <p:sp>
        <p:nvSpPr>
          <p:cNvPr id="14" name="object 14"/>
          <p:cNvSpPr/>
          <p:nvPr/>
        </p:nvSpPr>
        <p:spPr>
          <a:xfrm>
            <a:off x="4604797" y="3544937"/>
            <a:ext cx="113420" cy="111983"/>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3093815" y="3242189"/>
            <a:ext cx="902454" cy="2172"/>
          </a:xfrm>
          <a:custGeom>
            <a:avLst/>
            <a:gdLst/>
            <a:ahLst/>
            <a:cxnLst/>
            <a:rect l="l" t="t" r="r" b="b"/>
            <a:pathLst>
              <a:path w="1055370" h="2539">
                <a:moveTo>
                  <a:pt x="0" y="2325"/>
                </a:moveTo>
                <a:lnTo>
                  <a:pt x="1055088" y="0"/>
                </a:lnTo>
              </a:path>
            </a:pathLst>
          </a:custGeom>
          <a:ln w="25399">
            <a:solidFill>
              <a:srgbClr val="000000"/>
            </a:solidFill>
          </a:ln>
        </p:spPr>
        <p:txBody>
          <a:bodyPr wrap="square" lIns="0" tIns="0" rIns="0" bIns="0" rtlCol="0"/>
          <a:lstStyle/>
          <a:p>
            <a:endParaRPr/>
          </a:p>
        </p:txBody>
      </p:sp>
      <p:sp>
        <p:nvSpPr>
          <p:cNvPr id="16" name="object 16"/>
          <p:cNvSpPr/>
          <p:nvPr/>
        </p:nvSpPr>
        <p:spPr>
          <a:xfrm>
            <a:off x="3918383" y="3191920"/>
            <a:ext cx="99199" cy="100822"/>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5187350" y="3242279"/>
            <a:ext cx="594577" cy="2172"/>
          </a:xfrm>
          <a:custGeom>
            <a:avLst/>
            <a:gdLst/>
            <a:ahLst/>
            <a:cxnLst/>
            <a:rect l="l" t="t" r="r" b="b"/>
            <a:pathLst>
              <a:path w="695325" h="2539">
                <a:moveTo>
                  <a:pt x="0" y="0"/>
                </a:moveTo>
                <a:lnTo>
                  <a:pt x="694726" y="2297"/>
                </a:lnTo>
              </a:path>
            </a:pathLst>
          </a:custGeom>
          <a:ln w="25399">
            <a:solidFill>
              <a:srgbClr val="000000"/>
            </a:solidFill>
          </a:ln>
        </p:spPr>
        <p:txBody>
          <a:bodyPr wrap="square" lIns="0" tIns="0" rIns="0" bIns="0" rtlCol="0"/>
          <a:lstStyle/>
          <a:p>
            <a:endParaRPr/>
          </a:p>
        </p:txBody>
      </p:sp>
      <p:sp>
        <p:nvSpPr>
          <p:cNvPr id="18" name="object 18"/>
          <p:cNvSpPr/>
          <p:nvPr/>
        </p:nvSpPr>
        <p:spPr>
          <a:xfrm>
            <a:off x="5703727" y="3193616"/>
            <a:ext cx="99240" cy="100824"/>
          </a:xfrm>
          <a:prstGeom prst="rect">
            <a:avLst/>
          </a:prstGeom>
          <a:blipFill>
            <a:blip r:embed="rId6" cstate="print"/>
            <a:stretch>
              <a:fillRect/>
            </a:stretch>
          </a:blipFill>
        </p:spPr>
        <p:txBody>
          <a:bodyPr wrap="square" lIns="0" tIns="0" rIns="0" bIns="0" rtlCol="0"/>
          <a:lstStyle/>
          <a:p>
            <a:endParaRPr/>
          </a:p>
        </p:txBody>
      </p:sp>
      <p:sp>
        <p:nvSpPr>
          <p:cNvPr id="20" name="object 20"/>
          <p:cNvSpPr txBox="1">
            <a:spLocks noGrp="1"/>
          </p:cNvSpPr>
          <p:nvPr>
            <p:ph type="sldNum" sz="quarter" idx="7"/>
          </p:nvPr>
        </p:nvSpPr>
        <p:spPr>
          <a:xfrm>
            <a:off x="9194793" y="6791199"/>
            <a:ext cx="205740" cy="211454"/>
          </a:xfrm>
          <a:prstGeom prst="rect">
            <a:avLst/>
          </a:prstGeom>
        </p:spPr>
        <p:txBody>
          <a:bodyPr vert="horz" wrap="square" lIns="0" tIns="0" rIns="0" bIns="0" rtlCol="0">
            <a:spAutoFit/>
          </a:bodyPr>
          <a:lstStyle>
            <a:defPPr>
              <a:defRPr lang="en-DE"/>
            </a:defPPr>
            <a:lvl1pPr marL="0" algn="l" defTabSz="914400" rtl="0" eaLnBrk="1" latinLnBrk="0" hangingPunct="1">
              <a:defRPr sz="1200" b="0" i="0" kern="1200">
                <a:solidFill>
                  <a:srgbClr val="898989"/>
                </a:solidFill>
                <a:latin typeface="Arial Unicode MS"/>
                <a:ea typeface="+mn-ea"/>
                <a:cs typeface="Arial Unicode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spcBef>
                <a:spcPts val="40"/>
              </a:spcBef>
            </a:pPr>
            <a:fld id="{81D60167-4931-47E6-BA6A-407CBD079E47}" type="slidenum">
              <a:rPr lang="en-DE" spc="-60" smtClean="0"/>
              <a:pPr marL="25400">
                <a:spcBef>
                  <a:spcPts val="40"/>
                </a:spcBef>
              </a:pPr>
              <a:t>50</a:t>
            </a:fld>
            <a:endParaRPr spc="-51" dirty="0"/>
          </a:p>
        </p:txBody>
      </p:sp>
    </p:spTree>
    <p:extLst>
      <p:ext uri="{BB962C8B-B14F-4D97-AF65-F5344CB8AC3E}">
        <p14:creationId xmlns:p14="http://schemas.microsoft.com/office/powerpoint/2010/main" val="14115417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8313" y="260350"/>
            <a:ext cx="8229600" cy="503409"/>
          </a:xfrm>
          <a:prstGeom prst="rect">
            <a:avLst/>
          </a:prstGeom>
        </p:spPr>
        <p:txBody>
          <a:bodyPr vert="horz" wrap="square" lIns="0" tIns="10860" rIns="0" bIns="0" numCol="1" rtlCol="0" anchor="t" anchorCtr="0" compatLnSpc="1">
            <a:prstTxWarp prst="textNoShape">
              <a:avLst/>
            </a:prstTxWarp>
            <a:spAutoFit/>
          </a:bodyPr>
          <a:lstStyle/>
          <a:p>
            <a:pPr marL="15204">
              <a:spcBef>
                <a:spcPts val="86"/>
              </a:spcBef>
            </a:pPr>
            <a:r>
              <a:rPr dirty="0"/>
              <a:t>Controlling</a:t>
            </a:r>
            <a:r>
              <a:rPr spc="-94" dirty="0"/>
              <a:t> </a:t>
            </a:r>
            <a:r>
              <a:rPr spc="-38" dirty="0"/>
              <a:t>the </a:t>
            </a:r>
            <a:r>
              <a:rPr spc="4" dirty="0" err="1"/>
              <a:t>Interpreta</a:t>
            </a:r>
            <a:r>
              <a:rPr lang="de-DE" spc="4" dirty="0" err="1"/>
              <a:t>ti</a:t>
            </a:r>
            <a:r>
              <a:rPr spc="4" dirty="0"/>
              <a:t>on</a:t>
            </a:r>
            <a:r>
              <a:rPr spc="-445" dirty="0"/>
              <a:t> </a:t>
            </a:r>
            <a:r>
              <a:rPr dirty="0" err="1"/>
              <a:t>Proces</a:t>
            </a:r>
            <a:r>
              <a:rPr lang="de-DE" dirty="0"/>
              <a:t>s: </a:t>
            </a:r>
            <a:r>
              <a:rPr lang="de-DE" dirty="0" err="1"/>
              <a:t>Max</a:t>
            </a:r>
            <a:r>
              <a:rPr lang="de-DE" baseline="-25000" dirty="0" err="1"/>
              <a:t>P</a:t>
            </a:r>
            <a:endParaRPr spc="-257" dirty="0"/>
          </a:p>
        </p:txBody>
      </p:sp>
      <p:sp>
        <p:nvSpPr>
          <p:cNvPr id="3" name="object 3"/>
          <p:cNvSpPr/>
          <p:nvPr/>
        </p:nvSpPr>
        <p:spPr>
          <a:xfrm>
            <a:off x="1443965" y="4253752"/>
            <a:ext cx="6238986" cy="667881"/>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375485" y="5061802"/>
            <a:ext cx="3308999" cy="485790"/>
          </a:xfrm>
          <a:prstGeom prst="rect">
            <a:avLst/>
          </a:prstGeom>
        </p:spPr>
        <p:txBody>
          <a:bodyPr vert="horz" wrap="square" lIns="0" tIns="23892" rIns="0" bIns="0" rtlCol="0">
            <a:spAutoFit/>
          </a:bodyPr>
          <a:lstStyle/>
          <a:p>
            <a:pPr marL="10860" marR="4344">
              <a:lnSpc>
                <a:spcPts val="1796"/>
              </a:lnSpc>
              <a:spcBef>
                <a:spcPts val="188"/>
              </a:spcBef>
            </a:pPr>
            <a:r>
              <a:rPr sz="1539" spc="-56" dirty="0">
                <a:latin typeface="Arial Unicode MS"/>
                <a:cs typeface="Arial Unicode MS"/>
              </a:rPr>
              <a:t>m </a:t>
            </a:r>
            <a:r>
              <a:rPr sz="1539" spc="-133" dirty="0">
                <a:latin typeface="Arial Unicode MS"/>
                <a:cs typeface="Arial Unicode MS"/>
              </a:rPr>
              <a:t>= </a:t>
            </a:r>
            <a:r>
              <a:rPr sz="1539" spc="-60" dirty="0">
                <a:latin typeface="Arial Unicode MS"/>
                <a:cs typeface="Arial Unicode MS"/>
              </a:rPr>
              <a:t>Number </a:t>
            </a:r>
            <a:r>
              <a:rPr sz="1539" spc="-4" dirty="0">
                <a:latin typeface="Arial Unicode MS"/>
                <a:cs typeface="Arial Unicode MS"/>
              </a:rPr>
              <a:t>of </a:t>
            </a:r>
            <a:r>
              <a:rPr sz="1539" spc="-60" dirty="0">
                <a:latin typeface="Arial Unicode MS"/>
                <a:cs typeface="Arial Unicode MS"/>
              </a:rPr>
              <a:t>unexplained</a:t>
            </a:r>
            <a:r>
              <a:rPr sz="1539" spc="-145" dirty="0">
                <a:latin typeface="Arial Unicode MS"/>
                <a:cs typeface="Arial Unicode MS"/>
              </a:rPr>
              <a:t> </a:t>
            </a:r>
            <a:r>
              <a:rPr sz="1539" spc="-43" dirty="0">
                <a:latin typeface="Arial Unicode MS"/>
                <a:cs typeface="Arial Unicode MS"/>
              </a:rPr>
              <a:t>observa(ons  </a:t>
            </a:r>
            <a:r>
              <a:rPr sz="1539" spc="-51" dirty="0">
                <a:latin typeface="Arial Unicode MS"/>
                <a:cs typeface="Arial Unicode MS"/>
              </a:rPr>
              <a:t>n </a:t>
            </a:r>
            <a:r>
              <a:rPr sz="1539" spc="-133" dirty="0">
                <a:latin typeface="Arial Unicode MS"/>
                <a:cs typeface="Arial Unicode MS"/>
              </a:rPr>
              <a:t>= </a:t>
            </a:r>
            <a:r>
              <a:rPr sz="1539" spc="-60" dirty="0">
                <a:latin typeface="Arial Unicode MS"/>
                <a:cs typeface="Arial Unicode MS"/>
              </a:rPr>
              <a:t>Number </a:t>
            </a:r>
            <a:r>
              <a:rPr sz="1539" spc="-4" dirty="0">
                <a:latin typeface="Arial Unicode MS"/>
                <a:cs typeface="Arial Unicode MS"/>
              </a:rPr>
              <a:t>of </a:t>
            </a:r>
            <a:r>
              <a:rPr sz="1539" spc="-60" dirty="0">
                <a:latin typeface="Arial Unicode MS"/>
                <a:cs typeface="Arial Unicode MS"/>
              </a:rPr>
              <a:t>explained</a:t>
            </a:r>
            <a:r>
              <a:rPr sz="1539" spc="-196" dirty="0">
                <a:latin typeface="Arial Unicode MS"/>
                <a:cs typeface="Arial Unicode MS"/>
              </a:rPr>
              <a:t> </a:t>
            </a:r>
            <a:r>
              <a:rPr sz="1539" spc="-43" dirty="0">
                <a:latin typeface="Arial Unicode MS"/>
                <a:cs typeface="Arial Unicode MS"/>
              </a:rPr>
              <a:t>observa(ons</a:t>
            </a:r>
            <a:endParaRPr sz="1539">
              <a:latin typeface="Arial Unicode MS"/>
              <a:cs typeface="Arial Unicode MS"/>
            </a:endParaRPr>
          </a:p>
        </p:txBody>
      </p:sp>
      <p:sp>
        <p:nvSpPr>
          <p:cNvPr id="5" name="object 5"/>
          <p:cNvSpPr txBox="1"/>
          <p:nvPr/>
        </p:nvSpPr>
        <p:spPr>
          <a:xfrm>
            <a:off x="7873391" y="5385650"/>
            <a:ext cx="154210" cy="168830"/>
          </a:xfrm>
          <a:prstGeom prst="rect">
            <a:avLst/>
          </a:prstGeom>
        </p:spPr>
        <p:txBody>
          <a:bodyPr vert="horz" wrap="square" lIns="0" tIns="10860" rIns="0" bIns="0" rtlCol="0">
            <a:spAutoFit/>
          </a:bodyPr>
          <a:lstStyle/>
          <a:p>
            <a:pPr marL="10860">
              <a:spcBef>
                <a:spcPts val="86"/>
              </a:spcBef>
            </a:pPr>
            <a:r>
              <a:rPr sz="1026" spc="-51" dirty="0">
                <a:solidFill>
                  <a:srgbClr val="898989"/>
                </a:solidFill>
                <a:latin typeface="Arial Unicode MS"/>
                <a:cs typeface="Arial Unicode MS"/>
              </a:rPr>
              <a:t>11</a:t>
            </a:r>
            <a:endParaRPr sz="1026">
              <a:latin typeface="Arial Unicode MS"/>
              <a:cs typeface="Arial Unicode MS"/>
            </a:endParaRPr>
          </a:p>
        </p:txBody>
      </p:sp>
      <p:sp>
        <p:nvSpPr>
          <p:cNvPr id="6" name="object 6"/>
          <p:cNvSpPr txBox="1"/>
          <p:nvPr/>
        </p:nvSpPr>
        <p:spPr>
          <a:xfrm>
            <a:off x="2170198" y="1276031"/>
            <a:ext cx="3140671" cy="282916"/>
          </a:xfrm>
          <a:prstGeom prst="rect">
            <a:avLst/>
          </a:prstGeom>
          <a:ln w="25399">
            <a:solidFill>
              <a:srgbClr val="47719C"/>
            </a:solidFill>
          </a:ln>
        </p:spPr>
        <p:txBody>
          <a:bodyPr vert="horz" wrap="square" lIns="0" tIns="45611" rIns="0" bIns="0" rtlCol="0">
            <a:spAutoFit/>
          </a:bodyPr>
          <a:lstStyle/>
          <a:p>
            <a:pPr marL="1027334">
              <a:spcBef>
                <a:spcPts val="359"/>
              </a:spcBef>
            </a:pPr>
            <a:r>
              <a:rPr sz="1539" spc="-60" dirty="0">
                <a:latin typeface="Arial Unicode MS"/>
                <a:cs typeface="Arial Unicode MS"/>
              </a:rPr>
              <a:t>unexplained</a:t>
            </a:r>
            <a:endParaRPr sz="1539">
              <a:latin typeface="Arial Unicode MS"/>
              <a:cs typeface="Arial Unicode MS"/>
            </a:endParaRPr>
          </a:p>
        </p:txBody>
      </p:sp>
      <p:graphicFrame>
        <p:nvGraphicFramePr>
          <p:cNvPr id="7" name="object 7"/>
          <p:cNvGraphicFramePr>
            <a:graphicFrameLocks noGrp="1"/>
          </p:cNvGraphicFramePr>
          <p:nvPr>
            <p:extLst>
              <p:ext uri="{D42A27DB-BD31-4B8C-83A1-F6EECF244321}">
                <p14:modId xmlns:p14="http://schemas.microsoft.com/office/powerpoint/2010/main" val="2963308229"/>
              </p:ext>
            </p:extLst>
          </p:nvPr>
        </p:nvGraphicFramePr>
        <p:xfrm>
          <a:off x="1974614" y="1757768"/>
          <a:ext cx="4125117" cy="307873"/>
        </p:xfrm>
        <a:graphic>
          <a:graphicData uri="http://schemas.openxmlformats.org/drawingml/2006/table">
            <a:tbl>
              <a:tblPr firstRow="1" bandRow="1">
                <a:tableStyleId>{2D5ABB26-0587-4C30-8999-92F81FD0307C}</a:tableStyleId>
              </a:tblPr>
              <a:tblGrid>
                <a:gridCol w="2832251">
                  <a:extLst>
                    <a:ext uri="{9D8B030D-6E8A-4147-A177-3AD203B41FA5}">
                      <a16:colId xmlns:a16="http://schemas.microsoft.com/office/drawing/2014/main" val="20000"/>
                    </a:ext>
                  </a:extLst>
                </a:gridCol>
                <a:gridCol w="492495">
                  <a:extLst>
                    <a:ext uri="{9D8B030D-6E8A-4147-A177-3AD203B41FA5}">
                      <a16:colId xmlns:a16="http://schemas.microsoft.com/office/drawing/2014/main" val="20001"/>
                    </a:ext>
                  </a:extLst>
                </a:gridCol>
                <a:gridCol w="800371">
                  <a:extLst>
                    <a:ext uri="{9D8B030D-6E8A-4147-A177-3AD203B41FA5}">
                      <a16:colId xmlns:a16="http://schemas.microsoft.com/office/drawing/2014/main" val="20002"/>
                    </a:ext>
                  </a:extLst>
                </a:gridCol>
              </a:tblGrid>
              <a:tr h="307873">
                <a:tc>
                  <a:txBody>
                    <a:bodyPr/>
                    <a:lstStyle/>
                    <a:p>
                      <a:pPr marL="1243330">
                        <a:lnSpc>
                          <a:spcPct val="100000"/>
                        </a:lnSpc>
                        <a:spcBef>
                          <a:spcPts val="40"/>
                        </a:spcBef>
                      </a:pPr>
                      <a:r>
                        <a:rPr sz="1500" spc="-70" dirty="0">
                          <a:latin typeface="Arial Unicode MS"/>
                          <a:cs typeface="Arial Unicode MS"/>
                        </a:rPr>
                        <a:t>unexplained</a:t>
                      </a:r>
                      <a:endParaRPr sz="1500">
                        <a:latin typeface="Arial Unicode MS"/>
                        <a:cs typeface="Arial Unicode MS"/>
                      </a:endParaRPr>
                    </a:p>
                  </a:txBody>
                  <a:tcPr marL="0" marR="0" marT="4344" marB="0">
                    <a:lnL w="28575">
                      <a:solidFill>
                        <a:srgbClr val="47719C"/>
                      </a:solidFill>
                      <a:prstDash val="solid"/>
                    </a:lnL>
                    <a:lnR w="28575">
                      <a:solidFill>
                        <a:srgbClr val="47719C"/>
                      </a:solidFill>
                      <a:prstDash val="solid"/>
                    </a:lnR>
                    <a:lnT w="28575">
                      <a:solidFill>
                        <a:srgbClr val="47719C"/>
                      </a:solidFill>
                      <a:prstDash val="solid"/>
                    </a:lnT>
                    <a:lnB w="28575">
                      <a:solidFill>
                        <a:srgbClr val="47719C"/>
                      </a:solidFill>
                      <a:prstDash val="solid"/>
                    </a:lnB>
                  </a:tcPr>
                </a:tc>
                <a:tc>
                  <a:txBody>
                    <a:bodyPr/>
                    <a:lstStyle/>
                    <a:p>
                      <a:pPr marL="108585">
                        <a:lnSpc>
                          <a:spcPct val="100000"/>
                        </a:lnSpc>
                        <a:spcBef>
                          <a:spcPts val="40"/>
                        </a:spcBef>
                      </a:pPr>
                      <a:r>
                        <a:rPr sz="1500" spc="-85" dirty="0">
                          <a:latin typeface="Arial Unicode MS"/>
                          <a:cs typeface="Arial Unicode MS"/>
                        </a:rPr>
                        <a:t>exp.</a:t>
                      </a:r>
                      <a:endParaRPr sz="1500">
                        <a:latin typeface="Arial Unicode MS"/>
                        <a:cs typeface="Arial Unicode MS"/>
                      </a:endParaRPr>
                    </a:p>
                  </a:txBody>
                  <a:tcPr marL="0" marR="0" marT="4344" marB="0">
                    <a:lnL w="28575">
                      <a:solidFill>
                        <a:srgbClr val="47719C"/>
                      </a:solidFill>
                      <a:prstDash val="solid"/>
                    </a:lnL>
                    <a:lnR w="28575">
                      <a:solidFill>
                        <a:srgbClr val="47719C"/>
                      </a:solidFill>
                      <a:prstDash val="solid"/>
                    </a:lnR>
                    <a:lnT w="28575">
                      <a:solidFill>
                        <a:srgbClr val="47719C"/>
                      </a:solidFill>
                      <a:prstDash val="solid"/>
                    </a:lnT>
                    <a:lnB w="28575">
                      <a:solidFill>
                        <a:srgbClr val="47719C"/>
                      </a:solidFill>
                      <a:prstDash val="solid"/>
                    </a:lnB>
                  </a:tcPr>
                </a:tc>
                <a:tc>
                  <a:txBody>
                    <a:bodyPr/>
                    <a:lstStyle/>
                    <a:p>
                      <a:pPr>
                        <a:lnSpc>
                          <a:spcPct val="100000"/>
                        </a:lnSpc>
                      </a:pPr>
                      <a:endParaRPr sz="1900">
                        <a:latin typeface="Times New Roman"/>
                        <a:cs typeface="Times New Roman"/>
                      </a:endParaRPr>
                    </a:p>
                  </a:txBody>
                  <a:tcPr marL="0" marR="0" marT="0" marB="0">
                    <a:lnL w="28575">
                      <a:solidFill>
                        <a:srgbClr val="47719C"/>
                      </a:solidFill>
                      <a:prstDash val="solid"/>
                    </a:lnL>
                    <a:lnR w="28575">
                      <a:solidFill>
                        <a:srgbClr val="47719C"/>
                      </a:solidFill>
                      <a:prstDash val="solid"/>
                    </a:lnR>
                    <a:lnT w="28575">
                      <a:solidFill>
                        <a:srgbClr val="47719C"/>
                      </a:solidFill>
                      <a:prstDash val="solid"/>
                    </a:lnT>
                    <a:lnB w="28575">
                      <a:solidFill>
                        <a:srgbClr val="47719C"/>
                      </a:solidFill>
                      <a:prstDash val="solid"/>
                    </a:lnB>
                  </a:tcPr>
                </a:tc>
                <a:extLst>
                  <a:ext uri="{0D108BD9-81ED-4DB2-BD59-A6C34878D82A}">
                    <a16:rowId xmlns:a16="http://schemas.microsoft.com/office/drawing/2014/main" val="10000"/>
                  </a:ext>
                </a:extLst>
              </a:tr>
            </a:tbl>
          </a:graphicData>
        </a:graphic>
      </p:graphicFrame>
      <p:graphicFrame>
        <p:nvGraphicFramePr>
          <p:cNvPr id="8" name="object 8"/>
          <p:cNvGraphicFramePr>
            <a:graphicFrameLocks noGrp="1"/>
          </p:cNvGraphicFramePr>
          <p:nvPr>
            <p:extLst>
              <p:ext uri="{D42A27DB-BD31-4B8C-83A1-F6EECF244321}">
                <p14:modId xmlns:p14="http://schemas.microsoft.com/office/powerpoint/2010/main" val="704819841"/>
              </p:ext>
            </p:extLst>
          </p:nvPr>
        </p:nvGraphicFramePr>
        <p:xfrm>
          <a:off x="1420443" y="2250363"/>
          <a:ext cx="5007479" cy="307872"/>
        </p:xfrm>
        <a:graphic>
          <a:graphicData uri="http://schemas.openxmlformats.org/drawingml/2006/table">
            <a:tbl>
              <a:tblPr firstRow="1" bandRow="1">
                <a:tableStyleId>{2D5ABB26-0587-4C30-8999-92F81FD0307C}</a:tableStyleId>
              </a:tblPr>
              <a:tblGrid>
                <a:gridCol w="3140127">
                  <a:extLst>
                    <a:ext uri="{9D8B030D-6E8A-4147-A177-3AD203B41FA5}">
                      <a16:colId xmlns:a16="http://schemas.microsoft.com/office/drawing/2014/main" val="20000"/>
                    </a:ext>
                  </a:extLst>
                </a:gridCol>
                <a:gridCol w="739013">
                  <a:extLst>
                    <a:ext uri="{9D8B030D-6E8A-4147-A177-3AD203B41FA5}">
                      <a16:colId xmlns:a16="http://schemas.microsoft.com/office/drawing/2014/main" val="20001"/>
                    </a:ext>
                  </a:extLst>
                </a:gridCol>
                <a:gridCol w="1128339">
                  <a:extLst>
                    <a:ext uri="{9D8B030D-6E8A-4147-A177-3AD203B41FA5}">
                      <a16:colId xmlns:a16="http://schemas.microsoft.com/office/drawing/2014/main" val="20002"/>
                    </a:ext>
                  </a:extLst>
                </a:gridCol>
              </a:tblGrid>
              <a:tr h="307872">
                <a:tc>
                  <a:txBody>
                    <a:bodyPr/>
                    <a:lstStyle/>
                    <a:p>
                      <a:pPr marL="1530985">
                        <a:lnSpc>
                          <a:spcPct val="100000"/>
                        </a:lnSpc>
                        <a:spcBef>
                          <a:spcPts val="285"/>
                        </a:spcBef>
                      </a:pPr>
                      <a:r>
                        <a:rPr sz="1500" spc="-70" dirty="0">
                          <a:latin typeface="Arial Unicode MS"/>
                          <a:cs typeface="Arial Unicode MS"/>
                        </a:rPr>
                        <a:t>unexplained</a:t>
                      </a:r>
                      <a:endParaRPr sz="1500">
                        <a:latin typeface="Arial Unicode MS"/>
                        <a:cs typeface="Arial Unicode MS"/>
                      </a:endParaRPr>
                    </a:p>
                  </a:txBody>
                  <a:tcPr marL="0" marR="0" marT="30951" marB="0">
                    <a:lnL w="28575">
                      <a:solidFill>
                        <a:srgbClr val="47719C"/>
                      </a:solidFill>
                      <a:prstDash val="solid"/>
                    </a:lnL>
                    <a:lnR w="28575">
                      <a:solidFill>
                        <a:srgbClr val="47719C"/>
                      </a:solidFill>
                      <a:prstDash val="solid"/>
                    </a:lnR>
                    <a:lnT w="28575">
                      <a:solidFill>
                        <a:srgbClr val="47719C"/>
                      </a:solidFill>
                      <a:prstDash val="solid"/>
                    </a:lnT>
                    <a:lnB w="28575">
                      <a:solidFill>
                        <a:srgbClr val="47719C"/>
                      </a:solidFill>
                      <a:prstDash val="solid"/>
                    </a:lnB>
                  </a:tcPr>
                </a:tc>
                <a:tc>
                  <a:txBody>
                    <a:bodyPr/>
                    <a:lstStyle/>
                    <a:p>
                      <a:pPr marL="234950">
                        <a:lnSpc>
                          <a:spcPct val="100000"/>
                        </a:lnSpc>
                        <a:spcBef>
                          <a:spcPts val="365"/>
                        </a:spcBef>
                      </a:pPr>
                      <a:r>
                        <a:rPr sz="1500" spc="-85" dirty="0">
                          <a:latin typeface="Arial Unicode MS"/>
                          <a:cs typeface="Arial Unicode MS"/>
                        </a:rPr>
                        <a:t>exp.</a:t>
                      </a:r>
                      <a:endParaRPr sz="1500">
                        <a:latin typeface="Arial Unicode MS"/>
                        <a:cs typeface="Arial Unicode MS"/>
                      </a:endParaRPr>
                    </a:p>
                  </a:txBody>
                  <a:tcPr marL="0" marR="0" marT="39638" marB="0">
                    <a:lnL w="28575">
                      <a:solidFill>
                        <a:srgbClr val="47719C"/>
                      </a:solidFill>
                      <a:prstDash val="solid"/>
                    </a:lnL>
                    <a:lnR w="28575">
                      <a:solidFill>
                        <a:srgbClr val="47719C"/>
                      </a:solidFill>
                      <a:prstDash val="solid"/>
                    </a:lnR>
                    <a:lnT w="28575">
                      <a:solidFill>
                        <a:srgbClr val="47719C"/>
                      </a:solidFill>
                      <a:prstDash val="solid"/>
                    </a:lnT>
                    <a:lnB w="28575">
                      <a:solidFill>
                        <a:srgbClr val="47719C"/>
                      </a:solidFill>
                      <a:prstDash val="solid"/>
                    </a:lnB>
                  </a:tcPr>
                </a:tc>
                <a:tc>
                  <a:txBody>
                    <a:bodyPr/>
                    <a:lstStyle/>
                    <a:p>
                      <a:pPr>
                        <a:lnSpc>
                          <a:spcPct val="100000"/>
                        </a:lnSpc>
                      </a:pPr>
                      <a:endParaRPr sz="1900">
                        <a:latin typeface="Times New Roman"/>
                        <a:cs typeface="Times New Roman"/>
                      </a:endParaRPr>
                    </a:p>
                  </a:txBody>
                  <a:tcPr marL="0" marR="0" marT="0" marB="0">
                    <a:lnL w="28575">
                      <a:solidFill>
                        <a:srgbClr val="47719C"/>
                      </a:solidFill>
                      <a:prstDash val="solid"/>
                    </a:lnL>
                    <a:lnR w="28575">
                      <a:solidFill>
                        <a:srgbClr val="47719C"/>
                      </a:solidFill>
                      <a:prstDash val="solid"/>
                    </a:lnR>
                    <a:lnT w="28575">
                      <a:solidFill>
                        <a:srgbClr val="47719C"/>
                      </a:solidFill>
                      <a:prstDash val="solid"/>
                    </a:lnT>
                    <a:lnB w="28575">
                      <a:solidFill>
                        <a:srgbClr val="47719C"/>
                      </a:solidFill>
                      <a:prstDash val="solid"/>
                    </a:lnB>
                  </a:tcPr>
                </a:tc>
                <a:extLst>
                  <a:ext uri="{0D108BD9-81ED-4DB2-BD59-A6C34878D82A}">
                    <a16:rowId xmlns:a16="http://schemas.microsoft.com/office/drawing/2014/main" val="10000"/>
                  </a:ext>
                </a:extLst>
              </a:tr>
            </a:tbl>
          </a:graphicData>
        </a:graphic>
      </p:graphicFrame>
      <p:graphicFrame>
        <p:nvGraphicFramePr>
          <p:cNvPr id="9" name="object 9"/>
          <p:cNvGraphicFramePr>
            <a:graphicFrameLocks noGrp="1"/>
          </p:cNvGraphicFramePr>
          <p:nvPr>
            <p:extLst>
              <p:ext uri="{D42A27DB-BD31-4B8C-83A1-F6EECF244321}">
                <p14:modId xmlns:p14="http://schemas.microsoft.com/office/powerpoint/2010/main" val="1777381190"/>
              </p:ext>
            </p:extLst>
          </p:nvPr>
        </p:nvGraphicFramePr>
        <p:xfrm>
          <a:off x="866273" y="2804534"/>
          <a:ext cx="5802422" cy="307873"/>
        </p:xfrm>
        <a:graphic>
          <a:graphicData uri="http://schemas.openxmlformats.org/drawingml/2006/table">
            <a:tbl>
              <a:tblPr firstRow="1" bandRow="1">
                <a:tableStyleId>{2D5ABB26-0587-4C30-8999-92F81FD0307C}</a:tableStyleId>
              </a:tblPr>
              <a:tblGrid>
                <a:gridCol w="3421398">
                  <a:extLst>
                    <a:ext uri="{9D8B030D-6E8A-4147-A177-3AD203B41FA5}">
                      <a16:colId xmlns:a16="http://schemas.microsoft.com/office/drawing/2014/main" val="20000"/>
                    </a:ext>
                  </a:extLst>
                </a:gridCol>
                <a:gridCol w="1011596">
                  <a:extLst>
                    <a:ext uri="{9D8B030D-6E8A-4147-A177-3AD203B41FA5}">
                      <a16:colId xmlns:a16="http://schemas.microsoft.com/office/drawing/2014/main" val="20001"/>
                    </a:ext>
                  </a:extLst>
                </a:gridCol>
                <a:gridCol w="1369428">
                  <a:extLst>
                    <a:ext uri="{9D8B030D-6E8A-4147-A177-3AD203B41FA5}">
                      <a16:colId xmlns:a16="http://schemas.microsoft.com/office/drawing/2014/main" val="20002"/>
                    </a:ext>
                  </a:extLst>
                </a:gridCol>
              </a:tblGrid>
              <a:tr h="307873">
                <a:tc>
                  <a:txBody>
                    <a:bodyPr/>
                    <a:lstStyle/>
                    <a:p>
                      <a:pPr marL="1819275">
                        <a:lnSpc>
                          <a:spcPct val="100000"/>
                        </a:lnSpc>
                        <a:spcBef>
                          <a:spcPts val="285"/>
                        </a:spcBef>
                      </a:pPr>
                      <a:r>
                        <a:rPr sz="1500" spc="-70" dirty="0">
                          <a:latin typeface="Arial Unicode MS"/>
                          <a:cs typeface="Arial Unicode MS"/>
                        </a:rPr>
                        <a:t>unexplained</a:t>
                      </a:r>
                      <a:endParaRPr sz="1500">
                        <a:latin typeface="Arial Unicode MS"/>
                        <a:cs typeface="Arial Unicode MS"/>
                      </a:endParaRPr>
                    </a:p>
                  </a:txBody>
                  <a:tcPr marL="0" marR="0" marT="30951" marB="0">
                    <a:lnL w="28575">
                      <a:solidFill>
                        <a:srgbClr val="47719C"/>
                      </a:solidFill>
                      <a:prstDash val="solid"/>
                    </a:lnL>
                    <a:lnR w="28575">
                      <a:solidFill>
                        <a:srgbClr val="47719C"/>
                      </a:solidFill>
                      <a:prstDash val="solid"/>
                    </a:lnR>
                    <a:lnT w="28575">
                      <a:solidFill>
                        <a:srgbClr val="47719C"/>
                      </a:solidFill>
                      <a:prstDash val="solid"/>
                    </a:lnT>
                    <a:lnB w="28575">
                      <a:solidFill>
                        <a:srgbClr val="47719C"/>
                      </a:solidFill>
                      <a:prstDash val="solid"/>
                    </a:lnB>
                  </a:tcPr>
                </a:tc>
                <a:tc>
                  <a:txBody>
                    <a:bodyPr/>
                    <a:lstStyle/>
                    <a:p>
                      <a:pPr marL="187960">
                        <a:lnSpc>
                          <a:spcPct val="100000"/>
                        </a:lnSpc>
                        <a:spcBef>
                          <a:spcPts val="285"/>
                        </a:spcBef>
                      </a:pPr>
                      <a:r>
                        <a:rPr sz="1500" spc="-70" dirty="0">
                          <a:latin typeface="Arial Unicode MS"/>
                          <a:cs typeface="Arial Unicode MS"/>
                        </a:rPr>
                        <a:t>explained</a:t>
                      </a:r>
                      <a:endParaRPr sz="1500">
                        <a:latin typeface="Arial Unicode MS"/>
                        <a:cs typeface="Arial Unicode MS"/>
                      </a:endParaRPr>
                    </a:p>
                  </a:txBody>
                  <a:tcPr marL="0" marR="0" marT="30951" marB="0">
                    <a:lnL w="28575">
                      <a:solidFill>
                        <a:srgbClr val="47719C"/>
                      </a:solidFill>
                      <a:prstDash val="solid"/>
                    </a:lnL>
                    <a:lnR w="28575">
                      <a:solidFill>
                        <a:srgbClr val="47719C"/>
                      </a:solidFill>
                      <a:prstDash val="solid"/>
                    </a:lnR>
                    <a:lnT w="28575">
                      <a:solidFill>
                        <a:srgbClr val="47719C"/>
                      </a:solidFill>
                      <a:prstDash val="solid"/>
                    </a:lnT>
                    <a:lnB w="28575">
                      <a:solidFill>
                        <a:srgbClr val="47719C"/>
                      </a:solidFill>
                      <a:prstDash val="solid"/>
                    </a:lnB>
                  </a:tcPr>
                </a:tc>
                <a:tc>
                  <a:txBody>
                    <a:bodyPr/>
                    <a:lstStyle/>
                    <a:p>
                      <a:pPr>
                        <a:lnSpc>
                          <a:spcPct val="100000"/>
                        </a:lnSpc>
                      </a:pPr>
                      <a:endParaRPr sz="1900" dirty="0">
                        <a:latin typeface="Times New Roman"/>
                        <a:cs typeface="Times New Roman"/>
                      </a:endParaRPr>
                    </a:p>
                  </a:txBody>
                  <a:tcPr marL="0" marR="0" marT="0" marB="0">
                    <a:lnL w="28575">
                      <a:solidFill>
                        <a:srgbClr val="47719C"/>
                      </a:solidFill>
                      <a:prstDash val="solid"/>
                    </a:lnL>
                    <a:lnR w="28575">
                      <a:solidFill>
                        <a:srgbClr val="47719C"/>
                      </a:solidFill>
                      <a:prstDash val="solid"/>
                    </a:lnR>
                    <a:lnT w="28575">
                      <a:solidFill>
                        <a:srgbClr val="47719C"/>
                      </a:solidFill>
                      <a:prstDash val="solid"/>
                    </a:lnT>
                    <a:lnB w="28575">
                      <a:solidFill>
                        <a:srgbClr val="47719C"/>
                      </a:solidFill>
                      <a:prstDash val="solid"/>
                    </a:lnB>
                  </a:tcPr>
                </a:tc>
                <a:extLst>
                  <a:ext uri="{0D108BD9-81ED-4DB2-BD59-A6C34878D82A}">
                    <a16:rowId xmlns:a16="http://schemas.microsoft.com/office/drawing/2014/main" val="10000"/>
                  </a:ext>
                </a:extLst>
              </a:tr>
            </a:tbl>
          </a:graphicData>
        </a:graphic>
      </p:graphicFrame>
      <p:sp>
        <p:nvSpPr>
          <p:cNvPr id="10" name="object 10"/>
          <p:cNvSpPr/>
          <p:nvPr/>
        </p:nvSpPr>
        <p:spPr>
          <a:xfrm>
            <a:off x="5542459" y="1812877"/>
            <a:ext cx="228056" cy="211767"/>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5693014" y="2305474"/>
            <a:ext cx="228057" cy="211767"/>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5788756" y="2859645"/>
            <a:ext cx="228057" cy="211767"/>
          </a:xfrm>
          <a:prstGeom prst="rect">
            <a:avLst/>
          </a:prstGeom>
          <a:blipFill>
            <a:blip r:embed="rId3" cstate="print"/>
            <a:stretch>
              <a:fillRect/>
            </a:stretch>
          </a:blipFill>
        </p:spPr>
        <p:txBody>
          <a:bodyPr wrap="square" lIns="0" tIns="0" rIns="0" bIns="0" rtlCol="0"/>
          <a:lstStyle/>
          <a:p>
            <a:endParaRPr/>
          </a:p>
        </p:txBody>
      </p:sp>
      <p:sp>
        <p:nvSpPr>
          <p:cNvPr id="13" name="object 13"/>
          <p:cNvSpPr txBox="1"/>
          <p:nvPr/>
        </p:nvSpPr>
        <p:spPr>
          <a:xfrm>
            <a:off x="4049855" y="3213077"/>
            <a:ext cx="105884" cy="379400"/>
          </a:xfrm>
          <a:prstGeom prst="rect">
            <a:avLst/>
          </a:prstGeom>
        </p:spPr>
        <p:txBody>
          <a:bodyPr vert="horz" wrap="square" lIns="0" tIns="10860" rIns="0" bIns="0" rtlCol="0">
            <a:spAutoFit/>
          </a:bodyPr>
          <a:lstStyle/>
          <a:p>
            <a:pPr marL="10860">
              <a:spcBef>
                <a:spcPts val="86"/>
              </a:spcBef>
            </a:pPr>
            <a:r>
              <a:rPr sz="2394" b="1" spc="-137" dirty="0">
                <a:latin typeface="Arial"/>
                <a:cs typeface="Arial"/>
              </a:rPr>
              <a:t>:</a:t>
            </a:r>
            <a:endParaRPr sz="2394">
              <a:latin typeface="Arial"/>
              <a:cs typeface="Arial"/>
            </a:endParaRPr>
          </a:p>
        </p:txBody>
      </p:sp>
      <p:sp>
        <p:nvSpPr>
          <p:cNvPr id="14" name="object 14"/>
          <p:cNvSpPr txBox="1"/>
          <p:nvPr/>
        </p:nvSpPr>
        <p:spPr>
          <a:xfrm>
            <a:off x="4046532" y="3434539"/>
            <a:ext cx="105884" cy="379400"/>
          </a:xfrm>
          <a:prstGeom prst="rect">
            <a:avLst/>
          </a:prstGeom>
        </p:spPr>
        <p:txBody>
          <a:bodyPr vert="horz" wrap="square" lIns="0" tIns="10860" rIns="0" bIns="0" rtlCol="0">
            <a:spAutoFit/>
          </a:bodyPr>
          <a:lstStyle/>
          <a:p>
            <a:pPr marL="10860">
              <a:spcBef>
                <a:spcPts val="86"/>
              </a:spcBef>
            </a:pPr>
            <a:r>
              <a:rPr sz="2394" b="1" spc="-137" dirty="0">
                <a:latin typeface="Arial"/>
                <a:cs typeface="Arial"/>
              </a:rPr>
              <a:t>:</a:t>
            </a:r>
            <a:endParaRPr sz="2394">
              <a:latin typeface="Arial"/>
              <a:cs typeface="Arial"/>
            </a:endParaRPr>
          </a:p>
        </p:txBody>
      </p:sp>
      <p:sp>
        <p:nvSpPr>
          <p:cNvPr id="15" name="object 15"/>
          <p:cNvSpPr txBox="1"/>
          <p:nvPr/>
        </p:nvSpPr>
        <p:spPr>
          <a:xfrm>
            <a:off x="2730125" y="3213076"/>
            <a:ext cx="178101" cy="247826"/>
          </a:xfrm>
          <a:prstGeom prst="rect">
            <a:avLst/>
          </a:prstGeom>
        </p:spPr>
        <p:txBody>
          <a:bodyPr vert="horz" wrap="square" lIns="0" tIns="10860" rIns="0" bIns="0" rtlCol="0">
            <a:spAutoFit/>
          </a:bodyPr>
          <a:lstStyle/>
          <a:p>
            <a:pPr marL="10860">
              <a:spcBef>
                <a:spcPts val="86"/>
              </a:spcBef>
            </a:pPr>
            <a:r>
              <a:rPr sz="1539" spc="-56" dirty="0">
                <a:latin typeface="Arial Unicode MS"/>
                <a:cs typeface="Arial Unicode MS"/>
              </a:rPr>
              <a:t>m</a:t>
            </a:r>
            <a:endParaRPr sz="1539">
              <a:latin typeface="Arial Unicode MS"/>
              <a:cs typeface="Arial Unicode MS"/>
            </a:endParaRPr>
          </a:p>
        </p:txBody>
      </p:sp>
      <p:sp>
        <p:nvSpPr>
          <p:cNvPr id="16" name="object 16"/>
          <p:cNvSpPr txBox="1"/>
          <p:nvPr/>
        </p:nvSpPr>
        <p:spPr>
          <a:xfrm>
            <a:off x="4700510" y="3213076"/>
            <a:ext cx="124888" cy="247826"/>
          </a:xfrm>
          <a:prstGeom prst="rect">
            <a:avLst/>
          </a:prstGeom>
        </p:spPr>
        <p:txBody>
          <a:bodyPr vert="horz" wrap="square" lIns="0" tIns="10860" rIns="0" bIns="0" rtlCol="0">
            <a:spAutoFit/>
          </a:bodyPr>
          <a:lstStyle/>
          <a:p>
            <a:pPr marL="10860">
              <a:spcBef>
                <a:spcPts val="86"/>
              </a:spcBef>
            </a:pPr>
            <a:r>
              <a:rPr sz="1539" spc="-51" dirty="0">
                <a:latin typeface="Arial Unicode MS"/>
                <a:cs typeface="Arial Unicode MS"/>
              </a:rPr>
              <a:t>n</a:t>
            </a:r>
            <a:endParaRPr sz="1539">
              <a:latin typeface="Arial Unicode MS"/>
              <a:cs typeface="Arial Unicode MS"/>
            </a:endParaRPr>
          </a:p>
        </p:txBody>
      </p:sp>
      <p:sp>
        <p:nvSpPr>
          <p:cNvPr id="17" name="object 17"/>
          <p:cNvSpPr/>
          <p:nvPr/>
        </p:nvSpPr>
        <p:spPr>
          <a:xfrm>
            <a:off x="6954880" y="1268760"/>
            <a:ext cx="293236" cy="314956"/>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6954880" y="1761356"/>
            <a:ext cx="293236" cy="314956"/>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6954880" y="2307581"/>
            <a:ext cx="293236" cy="314956"/>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6954880" y="2869698"/>
            <a:ext cx="293236" cy="314957"/>
          </a:xfrm>
          <a:prstGeom prst="rect">
            <a:avLst/>
          </a:prstGeom>
          <a:blipFill>
            <a:blip r:embed="rId4" cstate="print"/>
            <a:stretch>
              <a:fillRect/>
            </a:stretch>
          </a:blipFill>
        </p:spPr>
        <p:txBody>
          <a:bodyPr wrap="square" lIns="0" tIns="0" rIns="0" bIns="0" rtlCol="0"/>
          <a:lstStyle/>
          <a:p>
            <a:endParaRPr/>
          </a:p>
        </p:txBody>
      </p:sp>
      <p:sp>
        <p:nvSpPr>
          <p:cNvPr id="21" name="object 21"/>
          <p:cNvSpPr txBox="1"/>
          <p:nvPr/>
        </p:nvSpPr>
        <p:spPr>
          <a:xfrm>
            <a:off x="7225066" y="1858437"/>
            <a:ext cx="121087" cy="1386022"/>
          </a:xfrm>
          <a:prstGeom prst="rect">
            <a:avLst/>
          </a:prstGeom>
        </p:spPr>
        <p:txBody>
          <a:bodyPr vert="horz" wrap="square" lIns="0" tIns="10860" rIns="0" bIns="0" rtlCol="0">
            <a:spAutoFit/>
          </a:bodyPr>
          <a:lstStyle/>
          <a:p>
            <a:pPr marL="10860">
              <a:spcBef>
                <a:spcPts val="86"/>
              </a:spcBef>
            </a:pPr>
            <a:r>
              <a:rPr sz="1539" spc="-77" dirty="0">
                <a:latin typeface="Arial Unicode MS"/>
                <a:cs typeface="Arial Unicode MS"/>
              </a:rPr>
              <a:t>1</a:t>
            </a:r>
            <a:endParaRPr sz="1539">
              <a:latin typeface="Arial Unicode MS"/>
              <a:cs typeface="Arial Unicode MS"/>
            </a:endParaRPr>
          </a:p>
          <a:p>
            <a:pPr>
              <a:spcBef>
                <a:spcPts val="43"/>
              </a:spcBef>
            </a:pPr>
            <a:endParaRPr sz="2095">
              <a:latin typeface="Times New Roman"/>
              <a:cs typeface="Times New Roman"/>
            </a:endParaRPr>
          </a:p>
          <a:p>
            <a:pPr marL="10860"/>
            <a:r>
              <a:rPr sz="1539" spc="-77" dirty="0">
                <a:latin typeface="Arial Unicode MS"/>
                <a:cs typeface="Arial Unicode MS"/>
              </a:rPr>
              <a:t>2</a:t>
            </a:r>
            <a:endParaRPr sz="1539">
              <a:latin typeface="Arial Unicode MS"/>
              <a:cs typeface="Arial Unicode MS"/>
            </a:endParaRPr>
          </a:p>
          <a:p>
            <a:pPr>
              <a:spcBef>
                <a:spcPts val="21"/>
              </a:spcBef>
            </a:pPr>
            <a:endParaRPr sz="2223">
              <a:latin typeface="Times New Roman"/>
              <a:cs typeface="Times New Roman"/>
            </a:endParaRPr>
          </a:p>
          <a:p>
            <a:pPr marL="10860"/>
            <a:r>
              <a:rPr sz="1539" spc="-77" dirty="0">
                <a:latin typeface="Arial Unicode MS"/>
                <a:cs typeface="Arial Unicode MS"/>
              </a:rPr>
              <a:t>3</a:t>
            </a:r>
            <a:endParaRPr sz="1539">
              <a:latin typeface="Arial Unicode MS"/>
              <a:cs typeface="Arial Unicode MS"/>
            </a:endParaRPr>
          </a:p>
        </p:txBody>
      </p:sp>
      <p:sp>
        <p:nvSpPr>
          <p:cNvPr id="22" name="Rectangle 21">
            <a:extLst>
              <a:ext uri="{FF2B5EF4-FFF2-40B4-BE49-F238E27FC236}">
                <a16:creationId xmlns:a16="http://schemas.microsoft.com/office/drawing/2014/main" id="{C0469EBF-ABB0-9C43-ADA5-A271B1AC9E8B}"/>
              </a:ext>
            </a:extLst>
          </p:cNvPr>
          <p:cNvSpPr/>
          <p:nvPr/>
        </p:nvSpPr>
        <p:spPr>
          <a:xfrm>
            <a:off x="2286000" y="6220436"/>
            <a:ext cx="4572000" cy="430887"/>
          </a:xfrm>
          <a:prstGeom prst="rect">
            <a:avLst/>
          </a:prstGeom>
        </p:spPr>
        <p:txBody>
          <a:bodyPr>
            <a:spAutoFit/>
          </a:bodyPr>
          <a:lstStyle/>
          <a:p>
            <a:r>
              <a:rPr lang="en-DE" sz="1100" dirty="0">
                <a:solidFill>
                  <a:srgbClr val="0B05FF"/>
                </a:solidFill>
              </a:rPr>
              <a:t>Anahita Nafissi, Applying Markov Logics for Controlling ABox Abduction, Dissertation, Hamburg University of Technology. </a:t>
            </a:r>
            <a:r>
              <a:rPr lang="en-DE" sz="1100" b="1" dirty="0">
                <a:solidFill>
                  <a:srgbClr val="FF0000"/>
                </a:solidFill>
              </a:rPr>
              <a:t>2013</a:t>
            </a:r>
            <a:r>
              <a:rPr lang="en-DE" sz="1100" dirty="0">
                <a:solidFill>
                  <a:srgbClr val="0B05FF"/>
                </a:solidFill>
              </a:rPr>
              <a:t>.</a:t>
            </a:r>
          </a:p>
        </p:txBody>
      </p:sp>
      <p:sp>
        <p:nvSpPr>
          <p:cNvPr id="23" name="TextBox 22">
            <a:extLst>
              <a:ext uri="{FF2B5EF4-FFF2-40B4-BE49-F238E27FC236}">
                <a16:creationId xmlns:a16="http://schemas.microsoft.com/office/drawing/2014/main" id="{C66ED96A-D592-1240-91B1-A03F87A1B329}"/>
              </a:ext>
            </a:extLst>
          </p:cNvPr>
          <p:cNvSpPr txBox="1"/>
          <p:nvPr/>
        </p:nvSpPr>
        <p:spPr>
          <a:xfrm>
            <a:off x="1371325" y="3996838"/>
            <a:ext cx="914033" cy="369332"/>
          </a:xfrm>
          <a:prstGeom prst="rect">
            <a:avLst/>
          </a:prstGeom>
          <a:noFill/>
        </p:spPr>
        <p:txBody>
          <a:bodyPr wrap="none" rtlCol="0">
            <a:spAutoFit/>
          </a:bodyPr>
          <a:lstStyle/>
          <a:p>
            <a:r>
              <a:rPr lang="en-DE" dirty="0"/>
              <a:t>P-Score</a:t>
            </a:r>
          </a:p>
        </p:txBody>
      </p:sp>
    </p:spTree>
    <p:extLst>
      <p:ext uri="{BB962C8B-B14F-4D97-AF65-F5344CB8AC3E}">
        <p14:creationId xmlns:p14="http://schemas.microsoft.com/office/powerpoint/2010/main" val="9773614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9532" y="260648"/>
            <a:ext cx="8424936" cy="503409"/>
          </a:xfrm>
          <a:prstGeom prst="rect">
            <a:avLst/>
          </a:prstGeom>
        </p:spPr>
        <p:txBody>
          <a:bodyPr vert="horz" wrap="square" lIns="0" tIns="10860" rIns="0" bIns="0" numCol="1" rtlCol="0" anchor="t" anchorCtr="0" compatLnSpc="1">
            <a:prstTxWarp prst="textNoShape">
              <a:avLst/>
            </a:prstTxWarp>
            <a:spAutoFit/>
          </a:bodyPr>
          <a:lstStyle/>
          <a:p>
            <a:pPr marL="10860">
              <a:spcBef>
                <a:spcPts val="86"/>
              </a:spcBef>
            </a:pPr>
            <a:r>
              <a:rPr spc="4" dirty="0" err="1"/>
              <a:t>Interpreta</a:t>
            </a:r>
            <a:r>
              <a:rPr lang="de-DE" spc="4" dirty="0" err="1"/>
              <a:t>ti</a:t>
            </a:r>
            <a:r>
              <a:rPr spc="4" dirty="0"/>
              <a:t>on </a:t>
            </a:r>
            <a:r>
              <a:rPr dirty="0"/>
              <a:t>Controlling</a:t>
            </a:r>
            <a:r>
              <a:rPr spc="-392" dirty="0"/>
              <a:t> </a:t>
            </a:r>
            <a:r>
              <a:rPr dirty="0"/>
              <a:t>Example</a:t>
            </a:r>
            <a:r>
              <a:rPr lang="de-DE" dirty="0"/>
              <a:t>: Beam Search</a:t>
            </a:r>
            <a:endParaRPr dirty="0"/>
          </a:p>
        </p:txBody>
      </p:sp>
      <p:sp>
        <p:nvSpPr>
          <p:cNvPr id="3" name="object 3"/>
          <p:cNvSpPr/>
          <p:nvPr/>
        </p:nvSpPr>
        <p:spPr>
          <a:xfrm>
            <a:off x="2611227" y="1543328"/>
            <a:ext cx="4403824" cy="4189452"/>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971600" y="1988840"/>
            <a:ext cx="1852149" cy="472631"/>
          </a:xfrm>
          <a:prstGeom prst="rect">
            <a:avLst/>
          </a:prstGeom>
        </p:spPr>
        <p:txBody>
          <a:bodyPr vert="horz" wrap="square" lIns="0" tIns="10860" rIns="0" bIns="0" rtlCol="0">
            <a:spAutoFit/>
          </a:bodyPr>
          <a:lstStyle/>
          <a:p>
            <a:pPr marL="10860">
              <a:lnSpc>
                <a:spcPts val="1821"/>
              </a:lnSpc>
              <a:spcBef>
                <a:spcPts val="86"/>
              </a:spcBef>
            </a:pPr>
            <a:r>
              <a:rPr sz="1539" spc="-111" dirty="0">
                <a:latin typeface="Arial Unicode MS"/>
                <a:cs typeface="Arial Unicode MS"/>
              </a:rPr>
              <a:t>Assume </a:t>
            </a:r>
            <a:r>
              <a:rPr sz="1539" spc="-77" dirty="0">
                <a:latin typeface="Arial Unicode MS"/>
                <a:cs typeface="Arial Unicode MS"/>
              </a:rPr>
              <a:t>4</a:t>
            </a:r>
            <a:r>
              <a:rPr sz="1539" spc="-107" dirty="0">
                <a:latin typeface="Arial Unicode MS"/>
                <a:cs typeface="Arial Unicode MS"/>
              </a:rPr>
              <a:t> </a:t>
            </a:r>
            <a:r>
              <a:rPr sz="1539" spc="-43" dirty="0">
                <a:latin typeface="Arial Unicode MS"/>
                <a:cs typeface="Arial Unicode MS"/>
              </a:rPr>
              <a:t>observa(ons</a:t>
            </a:r>
            <a:endParaRPr sz="1539" dirty="0">
              <a:latin typeface="Arial Unicode MS"/>
              <a:cs typeface="Arial Unicode MS"/>
            </a:endParaRPr>
          </a:p>
          <a:p>
            <a:pPr marL="10860">
              <a:lnSpc>
                <a:spcPts val="1821"/>
              </a:lnSpc>
            </a:pPr>
            <a:r>
              <a:rPr sz="1539" spc="-56" dirty="0">
                <a:latin typeface="Arial Unicode MS"/>
                <a:cs typeface="Arial Unicode MS"/>
              </a:rPr>
              <a:t>Depth </a:t>
            </a:r>
            <a:r>
              <a:rPr sz="1539" spc="-133" dirty="0">
                <a:latin typeface="Arial Unicode MS"/>
                <a:cs typeface="Arial Unicode MS"/>
              </a:rPr>
              <a:t>=</a:t>
            </a:r>
            <a:r>
              <a:rPr sz="1539" spc="-115" dirty="0">
                <a:latin typeface="Arial Unicode MS"/>
                <a:cs typeface="Arial Unicode MS"/>
              </a:rPr>
              <a:t> </a:t>
            </a:r>
            <a:r>
              <a:rPr sz="1539" spc="-77" dirty="0">
                <a:latin typeface="Arial Unicode MS"/>
                <a:cs typeface="Arial Unicode MS"/>
              </a:rPr>
              <a:t>2</a:t>
            </a:r>
            <a:endParaRPr sz="1539" dirty="0">
              <a:latin typeface="Arial Unicode MS"/>
              <a:cs typeface="Arial Unicode MS"/>
            </a:endParaRPr>
          </a:p>
        </p:txBody>
      </p:sp>
      <p:sp>
        <p:nvSpPr>
          <p:cNvPr id="5" name="object 5"/>
          <p:cNvSpPr txBox="1"/>
          <p:nvPr/>
        </p:nvSpPr>
        <p:spPr>
          <a:xfrm>
            <a:off x="7873391" y="5999157"/>
            <a:ext cx="154210" cy="168830"/>
          </a:xfrm>
          <a:prstGeom prst="rect">
            <a:avLst/>
          </a:prstGeom>
        </p:spPr>
        <p:txBody>
          <a:bodyPr vert="horz" wrap="square" lIns="0" tIns="10860" rIns="0" bIns="0" rtlCol="0">
            <a:spAutoFit/>
          </a:bodyPr>
          <a:lstStyle/>
          <a:p>
            <a:pPr marL="10860">
              <a:spcBef>
                <a:spcPts val="86"/>
              </a:spcBef>
            </a:pPr>
            <a:r>
              <a:rPr sz="1026" spc="-51" dirty="0">
                <a:solidFill>
                  <a:srgbClr val="898989"/>
                </a:solidFill>
                <a:latin typeface="Arial Unicode MS"/>
                <a:cs typeface="Arial Unicode MS"/>
              </a:rPr>
              <a:t>12</a:t>
            </a:r>
            <a:endParaRPr sz="1026">
              <a:latin typeface="Arial Unicode MS"/>
              <a:cs typeface="Arial Unicode MS"/>
            </a:endParaRPr>
          </a:p>
        </p:txBody>
      </p:sp>
    </p:spTree>
    <p:extLst>
      <p:ext uri="{BB962C8B-B14F-4D97-AF65-F5344CB8AC3E}">
        <p14:creationId xmlns:p14="http://schemas.microsoft.com/office/powerpoint/2010/main" val="31248119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544" y="188640"/>
            <a:ext cx="5491287" cy="503409"/>
          </a:xfrm>
          <a:prstGeom prst="rect">
            <a:avLst/>
          </a:prstGeom>
        </p:spPr>
        <p:txBody>
          <a:bodyPr vert="horz" wrap="square" lIns="0" tIns="10860" rIns="0" bIns="0" numCol="1" rtlCol="0" anchor="t" anchorCtr="0" compatLnSpc="1">
            <a:prstTxWarp prst="textNoShape">
              <a:avLst/>
            </a:prstTxWarp>
            <a:spAutoFit/>
          </a:bodyPr>
          <a:lstStyle/>
          <a:p>
            <a:pPr marL="10860">
              <a:spcBef>
                <a:spcPts val="86"/>
              </a:spcBef>
            </a:pPr>
            <a:r>
              <a:rPr dirty="0"/>
              <a:t>Development</a:t>
            </a:r>
            <a:r>
              <a:rPr spc="-137" dirty="0"/>
              <a:t> </a:t>
            </a:r>
            <a:r>
              <a:rPr spc="-9" dirty="0"/>
              <a:t>of </a:t>
            </a:r>
            <a:r>
              <a:rPr spc="-43" dirty="0"/>
              <a:t>the</a:t>
            </a:r>
            <a:r>
              <a:rPr lang="de-DE" spc="-43" dirty="0"/>
              <a:t> </a:t>
            </a:r>
            <a:r>
              <a:rPr spc="-466" dirty="0"/>
              <a:t> </a:t>
            </a:r>
            <a:r>
              <a:rPr dirty="0"/>
              <a:t>P­‐Score</a:t>
            </a:r>
          </a:p>
        </p:txBody>
      </p:sp>
      <p:sp>
        <p:nvSpPr>
          <p:cNvPr id="3" name="object 3"/>
          <p:cNvSpPr/>
          <p:nvPr/>
        </p:nvSpPr>
        <p:spPr>
          <a:xfrm>
            <a:off x="1130208" y="1412776"/>
            <a:ext cx="6970838" cy="3062944"/>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868082" y="4610435"/>
            <a:ext cx="5872270" cy="964481"/>
          </a:xfrm>
          <a:prstGeom prst="rect">
            <a:avLst/>
          </a:prstGeom>
        </p:spPr>
        <p:txBody>
          <a:bodyPr vert="horz" wrap="square" lIns="0" tIns="13575" rIns="0" bIns="0" rtlCol="0">
            <a:spAutoFit/>
          </a:bodyPr>
          <a:lstStyle/>
          <a:p>
            <a:pPr marL="10860" marR="4344">
              <a:lnSpc>
                <a:spcPct val="99000"/>
              </a:lnSpc>
              <a:spcBef>
                <a:spcPts val="107"/>
              </a:spcBef>
            </a:pPr>
            <a:r>
              <a:rPr lang="en-US" sz="2052" dirty="0">
                <a:latin typeface="Arial Unicode MS"/>
                <a:cs typeface="Arial Unicode MS"/>
              </a:rPr>
              <a:t>x = time axis indicated with arrival time of bunches</a:t>
            </a:r>
          </a:p>
          <a:p>
            <a:pPr marL="10860" marR="4344">
              <a:lnSpc>
                <a:spcPct val="99000"/>
              </a:lnSpc>
              <a:spcBef>
                <a:spcPts val="107"/>
              </a:spcBef>
            </a:pPr>
            <a:r>
              <a:rPr lang="en-US" sz="2052" dirty="0">
                <a:latin typeface="Arial Unicode MS"/>
                <a:cs typeface="Arial Unicode MS"/>
              </a:rPr>
              <a:t>y = scoring value of the interpretation </a:t>
            </a:r>
            <a:r>
              <a:rPr lang="en-US" sz="2052" dirty="0" err="1">
                <a:latin typeface="Arial Unicode MS"/>
                <a:cs typeface="Arial Unicode MS"/>
              </a:rPr>
              <a:t>Abox</a:t>
            </a:r>
            <a:r>
              <a:rPr lang="en-US" sz="2052" dirty="0">
                <a:latin typeface="Arial Unicode MS"/>
                <a:cs typeface="Arial Unicode MS"/>
              </a:rPr>
              <a:t>  </a:t>
            </a:r>
            <a:br>
              <a:rPr lang="en-US" sz="2052" dirty="0">
                <a:latin typeface="Arial Unicode MS"/>
                <a:cs typeface="Arial Unicode MS"/>
              </a:rPr>
            </a:br>
            <a:r>
              <a:rPr lang="en-US" sz="2052" dirty="0">
                <a:latin typeface="Arial Unicode MS"/>
                <a:cs typeface="Arial Unicode MS"/>
              </a:rPr>
              <a:t>(Strategy : Stop-­‐Processing)</a:t>
            </a:r>
          </a:p>
        </p:txBody>
      </p:sp>
      <p:sp>
        <p:nvSpPr>
          <p:cNvPr id="5" name="object 5"/>
          <p:cNvSpPr txBox="1"/>
          <p:nvPr/>
        </p:nvSpPr>
        <p:spPr>
          <a:xfrm>
            <a:off x="7873391" y="5999157"/>
            <a:ext cx="154210" cy="168830"/>
          </a:xfrm>
          <a:prstGeom prst="rect">
            <a:avLst/>
          </a:prstGeom>
        </p:spPr>
        <p:txBody>
          <a:bodyPr vert="horz" wrap="square" lIns="0" tIns="10860" rIns="0" bIns="0" rtlCol="0">
            <a:spAutoFit/>
          </a:bodyPr>
          <a:lstStyle/>
          <a:p>
            <a:pPr marL="10860">
              <a:spcBef>
                <a:spcPts val="86"/>
              </a:spcBef>
            </a:pPr>
            <a:r>
              <a:rPr sz="1026" spc="-51" dirty="0">
                <a:solidFill>
                  <a:srgbClr val="898989"/>
                </a:solidFill>
                <a:latin typeface="Arial Unicode MS"/>
                <a:cs typeface="Arial Unicode MS"/>
              </a:rPr>
              <a:t>13</a:t>
            </a:r>
            <a:endParaRPr sz="1026">
              <a:latin typeface="Arial Unicode MS"/>
              <a:cs typeface="Arial Unicode MS"/>
            </a:endParaRPr>
          </a:p>
        </p:txBody>
      </p:sp>
    </p:spTree>
    <p:extLst>
      <p:ext uri="{BB962C8B-B14F-4D97-AF65-F5344CB8AC3E}">
        <p14:creationId xmlns:p14="http://schemas.microsoft.com/office/powerpoint/2010/main" val="32599822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544" y="260648"/>
            <a:ext cx="8064896" cy="431979"/>
          </a:xfrm>
          <a:prstGeom prst="rect">
            <a:avLst/>
          </a:prstGeom>
        </p:spPr>
        <p:txBody>
          <a:bodyPr vert="horz" wrap="square" lIns="0" tIns="10860" rIns="0" bIns="0" numCol="1" rtlCol="0" anchor="t" anchorCtr="0" compatLnSpc="1">
            <a:prstTxWarp prst="textNoShape">
              <a:avLst/>
            </a:prstTxWarp>
            <a:spAutoFit/>
          </a:bodyPr>
          <a:lstStyle/>
          <a:p>
            <a:pPr marL="10860">
              <a:spcBef>
                <a:spcPts val="86"/>
              </a:spcBef>
            </a:pPr>
            <a:r>
              <a:rPr sz="2736" dirty="0"/>
              <a:t>Increasing</a:t>
            </a:r>
            <a:r>
              <a:rPr sz="2736" spc="-133" dirty="0"/>
              <a:t> </a:t>
            </a:r>
            <a:r>
              <a:rPr sz="2736" dirty="0"/>
              <a:t>the</a:t>
            </a:r>
            <a:r>
              <a:rPr sz="2736" spc="-30" dirty="0"/>
              <a:t> </a:t>
            </a:r>
            <a:r>
              <a:rPr sz="2736" dirty="0"/>
              <a:t>Score</a:t>
            </a:r>
            <a:r>
              <a:rPr sz="2736" spc="-201" dirty="0"/>
              <a:t> </a:t>
            </a:r>
            <a:r>
              <a:rPr sz="2736" dirty="0"/>
              <a:t>by</a:t>
            </a:r>
            <a:r>
              <a:rPr sz="2736" spc="-107" dirty="0"/>
              <a:t> </a:t>
            </a:r>
            <a:r>
              <a:rPr sz="2736" dirty="0"/>
              <a:t>Explaining</a:t>
            </a:r>
            <a:r>
              <a:rPr sz="2736" spc="-257" dirty="0"/>
              <a:t> </a:t>
            </a:r>
            <a:r>
              <a:rPr sz="2736" dirty="0" err="1"/>
              <a:t>Observ</a:t>
            </a:r>
            <a:r>
              <a:rPr lang="de-DE" sz="2736" spc="-94" dirty="0" err="1"/>
              <a:t>ati</a:t>
            </a:r>
            <a:r>
              <a:rPr sz="2736" spc="-94" dirty="0" err="1"/>
              <a:t>ons</a:t>
            </a:r>
            <a:endParaRPr sz="2736" dirty="0"/>
          </a:p>
        </p:txBody>
      </p:sp>
      <p:sp>
        <p:nvSpPr>
          <p:cNvPr id="3" name="object 3"/>
          <p:cNvSpPr/>
          <p:nvPr/>
        </p:nvSpPr>
        <p:spPr>
          <a:xfrm>
            <a:off x="2036463" y="1521255"/>
            <a:ext cx="5024396" cy="345061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868082" y="5058076"/>
            <a:ext cx="6304318" cy="943657"/>
          </a:xfrm>
          <a:prstGeom prst="rect">
            <a:avLst/>
          </a:prstGeom>
        </p:spPr>
        <p:txBody>
          <a:bodyPr vert="horz" wrap="square" lIns="0" tIns="10860" rIns="0" bIns="0" rtlCol="0">
            <a:spAutoFit/>
          </a:bodyPr>
          <a:lstStyle/>
          <a:p>
            <a:pPr marL="10860">
              <a:lnSpc>
                <a:spcPts val="2428"/>
              </a:lnSpc>
              <a:spcBef>
                <a:spcPts val="86"/>
              </a:spcBef>
            </a:pPr>
            <a:r>
              <a:rPr sz="2052" spc="-141" dirty="0">
                <a:latin typeface="Arial Unicode MS"/>
                <a:cs typeface="Arial Unicode MS"/>
              </a:rPr>
              <a:t>x </a:t>
            </a:r>
            <a:r>
              <a:rPr sz="2052" spc="-180" dirty="0">
                <a:latin typeface="Arial Unicode MS"/>
                <a:cs typeface="Arial Unicode MS"/>
              </a:rPr>
              <a:t>= </a:t>
            </a:r>
            <a:r>
              <a:rPr lang="de-DE" sz="2052" spc="86" dirty="0" err="1">
                <a:latin typeface="Arial Unicode MS"/>
                <a:cs typeface="Arial Unicode MS"/>
              </a:rPr>
              <a:t>ti</a:t>
            </a:r>
            <a:r>
              <a:rPr sz="2052" spc="86" dirty="0">
                <a:latin typeface="Arial Unicode MS"/>
                <a:cs typeface="Arial Unicode MS"/>
              </a:rPr>
              <a:t>me </a:t>
            </a:r>
            <a:r>
              <a:rPr sz="2052" spc="-73" dirty="0">
                <a:latin typeface="Arial Unicode MS"/>
                <a:cs typeface="Arial Unicode MS"/>
              </a:rPr>
              <a:t>spent </a:t>
            </a:r>
            <a:r>
              <a:rPr sz="2052" spc="9" dirty="0">
                <a:latin typeface="Arial Unicode MS"/>
                <a:cs typeface="Arial Unicode MS"/>
              </a:rPr>
              <a:t>for </a:t>
            </a:r>
            <a:r>
              <a:rPr sz="2052" spc="-77" dirty="0">
                <a:latin typeface="Arial Unicode MS"/>
                <a:cs typeface="Arial Unicode MS"/>
              </a:rPr>
              <a:t>explaining</a:t>
            </a:r>
            <a:r>
              <a:rPr sz="2052" spc="-350" dirty="0">
                <a:latin typeface="Arial Unicode MS"/>
                <a:cs typeface="Arial Unicode MS"/>
              </a:rPr>
              <a:t> </a:t>
            </a:r>
            <a:r>
              <a:rPr lang="de-DE" sz="2052" spc="-350" dirty="0">
                <a:latin typeface="Arial Unicode MS"/>
                <a:cs typeface="Arial Unicode MS"/>
              </a:rPr>
              <a:t>  </a:t>
            </a:r>
            <a:r>
              <a:rPr sz="2052" spc="-56" dirty="0" err="1">
                <a:latin typeface="Arial Unicode MS"/>
                <a:cs typeface="Arial Unicode MS"/>
              </a:rPr>
              <a:t>observa</a:t>
            </a:r>
            <a:r>
              <a:rPr lang="de-DE" sz="2052" spc="-56" dirty="0" err="1">
                <a:latin typeface="Arial Unicode MS"/>
                <a:cs typeface="Arial Unicode MS"/>
              </a:rPr>
              <a:t>ti</a:t>
            </a:r>
            <a:r>
              <a:rPr sz="2052" spc="-56" dirty="0" err="1">
                <a:latin typeface="Arial Unicode MS"/>
                <a:cs typeface="Arial Unicode MS"/>
              </a:rPr>
              <a:t>ons</a:t>
            </a:r>
            <a:endParaRPr sz="2052" dirty="0">
              <a:latin typeface="Arial Unicode MS"/>
              <a:cs typeface="Arial Unicode MS"/>
            </a:endParaRPr>
          </a:p>
          <a:p>
            <a:pPr marL="10860" marR="4344">
              <a:lnSpc>
                <a:spcPts val="2480"/>
              </a:lnSpc>
              <a:spcBef>
                <a:spcPts val="34"/>
              </a:spcBef>
            </a:pPr>
            <a:r>
              <a:rPr sz="2052" spc="-97" dirty="0">
                <a:latin typeface="Arial Unicode MS"/>
                <a:cs typeface="Arial Unicode MS"/>
              </a:rPr>
              <a:t>y </a:t>
            </a:r>
            <a:r>
              <a:rPr sz="2052" spc="-180" dirty="0">
                <a:latin typeface="Arial Unicode MS"/>
                <a:cs typeface="Arial Unicode MS"/>
              </a:rPr>
              <a:t>= </a:t>
            </a:r>
            <a:r>
              <a:rPr sz="2052" spc="-60" dirty="0">
                <a:latin typeface="Arial Unicode MS"/>
                <a:cs typeface="Arial Unicode MS"/>
              </a:rPr>
              <a:t>number </a:t>
            </a:r>
            <a:r>
              <a:rPr sz="2052" spc="-4" dirty="0">
                <a:latin typeface="Arial Unicode MS"/>
                <a:cs typeface="Arial Unicode MS"/>
              </a:rPr>
              <a:t>of </a:t>
            </a:r>
            <a:r>
              <a:rPr sz="2052" spc="-56" dirty="0" err="1">
                <a:latin typeface="Arial Unicode MS"/>
                <a:cs typeface="Arial Unicode MS"/>
              </a:rPr>
              <a:t>observa</a:t>
            </a:r>
            <a:r>
              <a:rPr lang="de-DE" sz="2052" spc="-56" dirty="0" err="1">
                <a:latin typeface="Arial Unicode MS"/>
                <a:cs typeface="Arial Unicode MS"/>
              </a:rPr>
              <a:t>ti</a:t>
            </a:r>
            <a:r>
              <a:rPr sz="2052" spc="-56" dirty="0" err="1">
                <a:latin typeface="Arial Unicode MS"/>
                <a:cs typeface="Arial Unicode MS"/>
              </a:rPr>
              <a:t>ons</a:t>
            </a:r>
            <a:r>
              <a:rPr sz="2052" spc="-56" dirty="0">
                <a:latin typeface="Arial Unicode MS"/>
                <a:cs typeface="Arial Unicode MS"/>
              </a:rPr>
              <a:t> </a:t>
            </a:r>
            <a:r>
              <a:rPr sz="2052" spc="26" dirty="0">
                <a:latin typeface="Arial Unicode MS"/>
                <a:cs typeface="Arial Unicode MS"/>
              </a:rPr>
              <a:t>to </a:t>
            </a:r>
            <a:r>
              <a:rPr sz="2052" spc="-94" dirty="0">
                <a:latin typeface="Arial Unicode MS"/>
                <a:cs typeface="Arial Unicode MS"/>
              </a:rPr>
              <a:t>be </a:t>
            </a:r>
            <a:r>
              <a:rPr sz="2052" spc="-81" dirty="0">
                <a:latin typeface="Arial Unicode MS"/>
                <a:cs typeface="Arial Unicode MS"/>
              </a:rPr>
              <a:t>explained </a:t>
            </a:r>
            <a:r>
              <a:rPr sz="2052" spc="-26" dirty="0">
                <a:latin typeface="Arial Unicode MS"/>
                <a:cs typeface="Arial Unicode MS"/>
              </a:rPr>
              <a:t>in</a:t>
            </a:r>
            <a:r>
              <a:rPr sz="2052" spc="-350" dirty="0">
                <a:latin typeface="Arial Unicode MS"/>
                <a:cs typeface="Arial Unicode MS"/>
              </a:rPr>
              <a:t> </a:t>
            </a:r>
            <a:r>
              <a:rPr sz="2052" spc="-162" dirty="0">
                <a:latin typeface="Arial Unicode MS"/>
                <a:cs typeface="Arial Unicode MS"/>
              </a:rPr>
              <a:t>a </a:t>
            </a:r>
            <a:r>
              <a:rPr sz="2052" spc="-86" dirty="0">
                <a:latin typeface="Arial Unicode MS"/>
                <a:cs typeface="Arial Unicode MS"/>
              </a:rPr>
              <a:t>bunch  </a:t>
            </a:r>
            <a:endParaRPr lang="de-DE" sz="2052" spc="-86" dirty="0">
              <a:latin typeface="Arial Unicode MS"/>
              <a:cs typeface="Arial Unicode MS"/>
            </a:endParaRPr>
          </a:p>
          <a:p>
            <a:pPr marL="10860" marR="4344">
              <a:lnSpc>
                <a:spcPts val="2480"/>
              </a:lnSpc>
              <a:spcBef>
                <a:spcPts val="34"/>
              </a:spcBef>
            </a:pPr>
            <a:r>
              <a:rPr sz="2052" spc="-217" dirty="0">
                <a:latin typeface="Arial Unicode MS"/>
                <a:cs typeface="Arial Unicode MS"/>
              </a:rPr>
              <a:t>z </a:t>
            </a:r>
            <a:r>
              <a:rPr sz="2052" spc="-180" dirty="0">
                <a:latin typeface="Arial Unicode MS"/>
                <a:cs typeface="Arial Unicode MS"/>
              </a:rPr>
              <a:t>= </a:t>
            </a:r>
            <a:r>
              <a:rPr sz="2052" spc="-94" dirty="0">
                <a:latin typeface="Arial Unicode MS"/>
                <a:cs typeface="Arial Unicode MS"/>
              </a:rPr>
              <a:t>scoring</a:t>
            </a:r>
            <a:r>
              <a:rPr sz="2052" spc="-274" dirty="0">
                <a:latin typeface="Arial Unicode MS"/>
                <a:cs typeface="Arial Unicode MS"/>
              </a:rPr>
              <a:t> </a:t>
            </a:r>
            <a:r>
              <a:rPr sz="2052" spc="-86" dirty="0">
                <a:latin typeface="Arial Unicode MS"/>
                <a:cs typeface="Arial Unicode MS"/>
              </a:rPr>
              <a:t>value</a:t>
            </a:r>
            <a:endParaRPr sz="2052" dirty="0">
              <a:latin typeface="Arial Unicode MS"/>
              <a:cs typeface="Arial Unicode MS"/>
            </a:endParaRPr>
          </a:p>
        </p:txBody>
      </p:sp>
      <p:sp>
        <p:nvSpPr>
          <p:cNvPr id="5" name="object 5"/>
          <p:cNvSpPr txBox="1">
            <a:spLocks noGrp="1"/>
          </p:cNvSpPr>
          <p:nvPr>
            <p:ph type="sldNum" sz="quarter" idx="7"/>
          </p:nvPr>
        </p:nvSpPr>
        <p:spPr>
          <a:xfrm>
            <a:off x="9194793" y="6791199"/>
            <a:ext cx="205740" cy="211454"/>
          </a:xfrm>
          <a:prstGeom prst="rect">
            <a:avLst/>
          </a:prstGeom>
        </p:spPr>
        <p:txBody>
          <a:bodyPr vert="horz" wrap="square" lIns="0" tIns="0" rIns="0" bIns="0" rtlCol="0">
            <a:spAutoFit/>
          </a:bodyPr>
          <a:lstStyle>
            <a:defPPr>
              <a:defRPr lang="en-DE"/>
            </a:defPPr>
            <a:lvl1pPr marL="0" algn="l" defTabSz="914400" rtl="0" eaLnBrk="1" latinLnBrk="0" hangingPunct="1">
              <a:defRPr sz="1200" b="0" i="0" kern="1200">
                <a:solidFill>
                  <a:srgbClr val="898989"/>
                </a:solidFill>
                <a:latin typeface="Arial Unicode MS"/>
                <a:ea typeface="+mn-ea"/>
                <a:cs typeface="Arial Unicode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spcBef>
                <a:spcPts val="40"/>
              </a:spcBef>
            </a:pPr>
            <a:fld id="{81D60167-4931-47E6-BA6A-407CBD079E47}" type="slidenum">
              <a:rPr lang="en-DE" spc="-60" smtClean="0"/>
              <a:pPr marL="25400">
                <a:spcBef>
                  <a:spcPts val="40"/>
                </a:spcBef>
              </a:pPr>
              <a:t>54</a:t>
            </a:fld>
            <a:endParaRPr spc="-51" dirty="0"/>
          </a:p>
        </p:txBody>
      </p:sp>
    </p:spTree>
    <p:extLst>
      <p:ext uri="{BB962C8B-B14F-4D97-AF65-F5344CB8AC3E}">
        <p14:creationId xmlns:p14="http://schemas.microsoft.com/office/powerpoint/2010/main" val="8375552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544" y="206836"/>
            <a:ext cx="8568952" cy="503409"/>
          </a:xfrm>
          <a:prstGeom prst="rect">
            <a:avLst/>
          </a:prstGeom>
        </p:spPr>
        <p:txBody>
          <a:bodyPr vert="horz" wrap="square" lIns="0" tIns="10860" rIns="0" bIns="0" numCol="1" rtlCol="0" anchor="t" anchorCtr="0" compatLnSpc="1">
            <a:prstTxWarp prst="textNoShape">
              <a:avLst/>
            </a:prstTxWarp>
            <a:spAutoFit/>
          </a:bodyPr>
          <a:lstStyle/>
          <a:p>
            <a:pPr marL="1838559" marR="4344" indent="-1828242">
              <a:spcBef>
                <a:spcPts val="86"/>
              </a:spcBef>
            </a:pPr>
            <a:r>
              <a:rPr lang="en-US" dirty="0"/>
              <a:t>Increasing the Score by Explaining  Observations</a:t>
            </a:r>
            <a:endParaRPr dirty="0"/>
          </a:p>
        </p:txBody>
      </p:sp>
      <p:sp>
        <p:nvSpPr>
          <p:cNvPr id="3" name="object 3"/>
          <p:cNvSpPr/>
          <p:nvPr/>
        </p:nvSpPr>
        <p:spPr>
          <a:xfrm>
            <a:off x="1015474" y="1996657"/>
            <a:ext cx="7016279" cy="2945766"/>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868081" y="5201581"/>
            <a:ext cx="6005309" cy="951657"/>
          </a:xfrm>
          <a:prstGeom prst="rect">
            <a:avLst/>
          </a:prstGeom>
        </p:spPr>
        <p:txBody>
          <a:bodyPr vert="horz" wrap="square" lIns="0" tIns="13575" rIns="0" bIns="0" rtlCol="0">
            <a:spAutoFit/>
          </a:bodyPr>
          <a:lstStyle/>
          <a:p>
            <a:pPr marL="10860" marR="4344">
              <a:lnSpc>
                <a:spcPct val="99000"/>
              </a:lnSpc>
              <a:spcBef>
                <a:spcPts val="107"/>
              </a:spcBef>
            </a:pPr>
            <a:r>
              <a:rPr lang="en-US" sz="2052" dirty="0">
                <a:latin typeface="Arial Unicode MS"/>
                <a:cs typeface="Arial Unicode MS"/>
              </a:rPr>
              <a:t>x = time axis indicated with arrival time of bunches  </a:t>
            </a:r>
            <a:br>
              <a:rPr lang="en-US" sz="2052" dirty="0">
                <a:latin typeface="Arial Unicode MS"/>
                <a:cs typeface="Arial Unicode MS"/>
              </a:rPr>
            </a:br>
            <a:r>
              <a:rPr lang="en-US" sz="2052" dirty="0">
                <a:latin typeface="Arial Unicode MS"/>
                <a:cs typeface="Arial Unicode MS"/>
              </a:rPr>
              <a:t>y = scoring value of the interpretation </a:t>
            </a:r>
            <a:r>
              <a:rPr lang="en-US" sz="2052" dirty="0" err="1">
                <a:latin typeface="Arial Unicode MS"/>
                <a:cs typeface="Arial Unicode MS"/>
              </a:rPr>
              <a:t>Abox</a:t>
            </a:r>
            <a:r>
              <a:rPr lang="en-US" sz="2052" dirty="0">
                <a:latin typeface="Arial Unicode MS"/>
                <a:cs typeface="Arial Unicode MS"/>
              </a:rPr>
              <a:t>  </a:t>
            </a:r>
            <a:br>
              <a:rPr lang="en-US" sz="2052" dirty="0">
                <a:latin typeface="Arial Unicode MS"/>
                <a:cs typeface="Arial Unicode MS"/>
              </a:rPr>
            </a:br>
            <a:r>
              <a:rPr lang="en-US" sz="2052" dirty="0">
                <a:latin typeface="Arial Unicode MS"/>
                <a:cs typeface="Arial Unicode MS"/>
              </a:rPr>
              <a:t>(Strategy : Do-Not-Stop-Processing)</a:t>
            </a:r>
          </a:p>
        </p:txBody>
      </p:sp>
      <p:sp>
        <p:nvSpPr>
          <p:cNvPr id="5" name="object 5"/>
          <p:cNvSpPr txBox="1"/>
          <p:nvPr/>
        </p:nvSpPr>
        <p:spPr>
          <a:xfrm>
            <a:off x="7873391" y="5999157"/>
            <a:ext cx="154210" cy="168830"/>
          </a:xfrm>
          <a:prstGeom prst="rect">
            <a:avLst/>
          </a:prstGeom>
        </p:spPr>
        <p:txBody>
          <a:bodyPr vert="horz" wrap="square" lIns="0" tIns="10860" rIns="0" bIns="0" rtlCol="0">
            <a:spAutoFit/>
          </a:bodyPr>
          <a:lstStyle/>
          <a:p>
            <a:pPr marL="10860">
              <a:spcBef>
                <a:spcPts val="86"/>
              </a:spcBef>
            </a:pPr>
            <a:r>
              <a:rPr sz="1026" spc="-51" dirty="0">
                <a:solidFill>
                  <a:srgbClr val="898989"/>
                </a:solidFill>
                <a:latin typeface="Arial Unicode MS"/>
                <a:cs typeface="Arial Unicode MS"/>
              </a:rPr>
              <a:t>15</a:t>
            </a:r>
            <a:endParaRPr sz="1026">
              <a:latin typeface="Arial Unicode MS"/>
              <a:cs typeface="Arial Unicode MS"/>
            </a:endParaRPr>
          </a:p>
        </p:txBody>
      </p:sp>
    </p:spTree>
    <p:extLst>
      <p:ext uri="{BB962C8B-B14F-4D97-AF65-F5344CB8AC3E}">
        <p14:creationId xmlns:p14="http://schemas.microsoft.com/office/powerpoint/2010/main" val="20323551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9194793" y="6791199"/>
            <a:ext cx="205740" cy="211454"/>
          </a:xfrm>
          <a:prstGeom prst="rect">
            <a:avLst/>
          </a:prstGeom>
        </p:spPr>
        <p:txBody>
          <a:bodyPr vert="horz" wrap="square" lIns="0" tIns="0" rIns="0" bIns="0" rtlCol="0">
            <a:spAutoFit/>
          </a:bodyPr>
          <a:lstStyle>
            <a:defPPr>
              <a:defRPr lang="en-DE"/>
            </a:defPPr>
            <a:lvl1pPr marL="0" algn="l" defTabSz="914400" rtl="0" eaLnBrk="1" latinLnBrk="0" hangingPunct="1">
              <a:defRPr sz="1200" b="0" i="0" kern="1200">
                <a:solidFill>
                  <a:srgbClr val="898989"/>
                </a:solidFill>
                <a:latin typeface="Arial Unicode MS"/>
                <a:ea typeface="+mn-ea"/>
                <a:cs typeface="Arial Unicode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spcBef>
                <a:spcPts val="40"/>
              </a:spcBef>
            </a:pPr>
            <a:fld id="{81D60167-4931-47E6-BA6A-407CBD079E47}" type="slidenum">
              <a:rPr lang="en-DE" spc="-60" smtClean="0"/>
              <a:pPr marL="25400">
                <a:spcBef>
                  <a:spcPts val="40"/>
                </a:spcBef>
              </a:pPr>
              <a:t>56</a:t>
            </a:fld>
            <a:endParaRPr spc="-51" dirty="0"/>
          </a:p>
        </p:txBody>
      </p:sp>
      <p:sp>
        <p:nvSpPr>
          <p:cNvPr id="2" name="object 2"/>
          <p:cNvSpPr txBox="1">
            <a:spLocks noGrp="1"/>
          </p:cNvSpPr>
          <p:nvPr>
            <p:ph type="title"/>
          </p:nvPr>
        </p:nvSpPr>
        <p:spPr>
          <a:xfrm>
            <a:off x="467544" y="260648"/>
            <a:ext cx="8208912" cy="503409"/>
          </a:xfrm>
          <a:prstGeom prst="rect">
            <a:avLst/>
          </a:prstGeom>
        </p:spPr>
        <p:txBody>
          <a:bodyPr vert="horz" wrap="square" lIns="0" tIns="10860" rIns="0" bIns="0" numCol="1" rtlCol="0" anchor="t" anchorCtr="0" compatLnSpc="1">
            <a:prstTxWarp prst="textNoShape">
              <a:avLst/>
            </a:prstTxWarp>
            <a:spAutoFit/>
          </a:bodyPr>
          <a:lstStyle/>
          <a:p>
            <a:pPr marL="10860">
              <a:spcBef>
                <a:spcPts val="86"/>
              </a:spcBef>
            </a:pPr>
            <a:r>
              <a:rPr lang="de-DE" dirty="0"/>
              <a:t>Summary: Logical </a:t>
            </a:r>
            <a:r>
              <a:rPr lang="de-DE" dirty="0" err="1"/>
              <a:t>Abduction</a:t>
            </a:r>
            <a:endParaRPr dirty="0"/>
          </a:p>
        </p:txBody>
      </p:sp>
      <p:sp>
        <p:nvSpPr>
          <p:cNvPr id="3" name="object 3"/>
          <p:cNvSpPr txBox="1"/>
          <p:nvPr/>
        </p:nvSpPr>
        <p:spPr>
          <a:xfrm>
            <a:off x="611560" y="1124744"/>
            <a:ext cx="6857457" cy="5127530"/>
          </a:xfrm>
          <a:prstGeom prst="rect">
            <a:avLst/>
          </a:prstGeom>
        </p:spPr>
        <p:txBody>
          <a:bodyPr vert="horz" wrap="square" lIns="0" tIns="64616" rIns="0" bIns="0" rtlCol="0">
            <a:spAutoFit/>
          </a:bodyPr>
          <a:lstStyle/>
          <a:p>
            <a:pPr marL="304074" indent="-293214">
              <a:spcBef>
                <a:spcPts val="509"/>
              </a:spcBef>
              <a:buFont typeface="Arial"/>
              <a:buChar char="•"/>
              <a:tabLst>
                <a:tab pos="303531" algn="l"/>
                <a:tab pos="304074" algn="l"/>
              </a:tabLst>
            </a:pPr>
            <a:r>
              <a:rPr lang="en-US" sz="2052" dirty="0">
                <a:latin typeface="Arial Unicode MS"/>
                <a:cs typeface="Arial Unicode MS"/>
              </a:rPr>
              <a:t>Incrementally collect process input data</a:t>
            </a:r>
          </a:p>
          <a:p>
            <a:pPr marL="761274" lvl="1" indent="-293214">
              <a:spcBef>
                <a:spcPts val="509"/>
              </a:spcBef>
              <a:buFont typeface="Arial"/>
              <a:buChar char="•"/>
              <a:tabLst>
                <a:tab pos="303531" algn="l"/>
                <a:tab pos="304074" algn="l"/>
              </a:tabLst>
            </a:pPr>
            <a:r>
              <a:rPr lang="en-US" sz="2052" dirty="0">
                <a:latin typeface="Arial Unicode MS"/>
                <a:cs typeface="Arial Unicode MS"/>
              </a:rPr>
              <a:t>Stream-based approach</a:t>
            </a:r>
          </a:p>
          <a:p>
            <a:pPr marL="304074" indent="-293214">
              <a:spcBef>
                <a:spcPts val="509"/>
              </a:spcBef>
              <a:buFont typeface="Arial"/>
              <a:buChar char="•"/>
              <a:tabLst>
                <a:tab pos="303531" algn="l"/>
                <a:tab pos="304074" algn="l"/>
              </a:tabLst>
            </a:pPr>
            <a:r>
              <a:rPr lang="en-US" sz="2052" dirty="0">
                <a:latin typeface="Arial Unicode MS"/>
                <a:cs typeface="Arial Unicode MS"/>
              </a:rPr>
              <a:t>Control the abduction process in terms of branching (beam search), depth, and reactivity</a:t>
            </a:r>
          </a:p>
          <a:p>
            <a:pPr marL="304074" indent="-293214">
              <a:spcBef>
                <a:spcPts val="509"/>
              </a:spcBef>
              <a:buFont typeface="Arial"/>
              <a:buChar char="•"/>
              <a:tabLst>
                <a:tab pos="303531" algn="l"/>
                <a:tab pos="304074" algn="l"/>
              </a:tabLst>
            </a:pPr>
            <a:r>
              <a:rPr lang="en-US" sz="2052" dirty="0">
                <a:latin typeface="Arial Unicode MS"/>
                <a:cs typeface="Arial Unicode MS"/>
              </a:rPr>
              <a:t>Deal with uncertain and inconsistent observations</a:t>
            </a:r>
          </a:p>
          <a:p>
            <a:pPr marL="304074" indent="-293214">
              <a:spcBef>
                <a:spcPts val="509"/>
              </a:spcBef>
              <a:buFont typeface="Arial"/>
              <a:buChar char="•"/>
              <a:tabLst>
                <a:tab pos="303531" algn="l"/>
                <a:tab pos="304074" algn="l"/>
              </a:tabLst>
            </a:pPr>
            <a:r>
              <a:rPr lang="en-US" sz="2052" dirty="0">
                <a:latin typeface="Arial Unicode MS"/>
                <a:cs typeface="Arial Unicode MS"/>
              </a:rPr>
              <a:t>Rank interpretation alternatives probabilistically</a:t>
            </a:r>
            <a:br>
              <a:rPr lang="en-US" sz="2052" dirty="0">
                <a:latin typeface="Arial Unicode MS"/>
                <a:cs typeface="Arial Unicode MS"/>
              </a:rPr>
            </a:br>
            <a:r>
              <a:rPr lang="en-US" sz="2052" dirty="0">
                <a:latin typeface="Arial Unicode MS"/>
                <a:cs typeface="Arial Unicode MS"/>
              </a:rPr>
              <a:t>using MLNs</a:t>
            </a:r>
          </a:p>
          <a:p>
            <a:pPr marL="304074" indent="-293214">
              <a:spcBef>
                <a:spcPts val="509"/>
              </a:spcBef>
              <a:buFont typeface="Arial"/>
              <a:buChar char="•"/>
              <a:tabLst>
                <a:tab pos="303531" algn="l"/>
                <a:tab pos="304074" algn="l"/>
              </a:tabLst>
            </a:pPr>
            <a:endParaRPr lang="en-US" sz="2052" dirty="0">
              <a:latin typeface="Arial Unicode MS"/>
              <a:cs typeface="Arial Unicode MS"/>
            </a:endParaRPr>
          </a:p>
          <a:p>
            <a:pPr marL="304074" indent="-293214">
              <a:spcBef>
                <a:spcPts val="509"/>
              </a:spcBef>
              <a:buFont typeface="Arial"/>
              <a:buChar char="•"/>
              <a:tabLst>
                <a:tab pos="303531" algn="l"/>
                <a:tab pos="304074" algn="l"/>
              </a:tabLst>
            </a:pPr>
            <a:endParaRPr lang="en-US" sz="2052" dirty="0">
              <a:latin typeface="Arial Unicode MS"/>
              <a:cs typeface="Arial Unicode MS"/>
            </a:endParaRPr>
          </a:p>
          <a:p>
            <a:pPr marL="304074" indent="-293214">
              <a:spcBef>
                <a:spcPts val="509"/>
              </a:spcBef>
              <a:buFont typeface="Arial"/>
              <a:buChar char="•"/>
              <a:tabLst>
                <a:tab pos="303531" algn="l"/>
                <a:tab pos="304074" algn="l"/>
              </a:tabLst>
            </a:pPr>
            <a:r>
              <a:rPr lang="en-US" sz="2052" dirty="0">
                <a:latin typeface="Arial Unicode MS"/>
                <a:cs typeface="Arial Unicode MS"/>
              </a:rPr>
              <a:t>Increase the rank of interpretation alternatives monotonically by successively explaining observations</a:t>
            </a:r>
          </a:p>
          <a:p>
            <a:pPr marL="761274" lvl="1" indent="-293214">
              <a:spcBef>
                <a:spcPts val="509"/>
              </a:spcBef>
              <a:buFont typeface="Arial"/>
              <a:buChar char="•"/>
              <a:tabLst>
                <a:tab pos="303531" algn="l"/>
                <a:tab pos="304074" algn="l"/>
              </a:tabLst>
            </a:pPr>
            <a:r>
              <a:rPr lang="en-US" sz="2052" dirty="0">
                <a:latin typeface="Arial Unicode MS"/>
                <a:cs typeface="Arial Unicode MS"/>
              </a:rPr>
              <a:t>Exploit formulas if available</a:t>
            </a:r>
          </a:p>
          <a:p>
            <a:pPr marL="761274" lvl="1" indent="-293214">
              <a:spcBef>
                <a:spcPts val="509"/>
              </a:spcBef>
              <a:buFont typeface="Arial"/>
              <a:buChar char="•"/>
              <a:tabLst>
                <a:tab pos="303531" algn="l"/>
                <a:tab pos="304074" algn="l"/>
              </a:tabLst>
            </a:pPr>
            <a:r>
              <a:rPr lang="en-US" sz="2052" dirty="0">
                <a:latin typeface="Arial Unicode MS"/>
                <a:cs typeface="Arial Unicode MS"/>
              </a:rPr>
              <a:t>Formulas not always available, however</a:t>
            </a:r>
          </a:p>
          <a:p>
            <a:pPr marL="1218474" lvl="2" indent="-293214">
              <a:spcBef>
                <a:spcPts val="509"/>
              </a:spcBef>
              <a:buFont typeface="Arial"/>
              <a:buChar char="•"/>
              <a:tabLst>
                <a:tab pos="303531" algn="l"/>
                <a:tab pos="304074" algn="l"/>
              </a:tabLst>
            </a:pPr>
            <a:r>
              <a:rPr lang="en-US" sz="2052" dirty="0">
                <a:latin typeface="Arial Unicode MS"/>
                <a:cs typeface="Arial Unicode MS"/>
              </a:rPr>
              <a:t>Need also other ways to construct SCDs</a:t>
            </a:r>
          </a:p>
        </p:txBody>
      </p:sp>
      <p:sp>
        <p:nvSpPr>
          <p:cNvPr id="5" name="Rectangle 4">
            <a:extLst>
              <a:ext uri="{FF2B5EF4-FFF2-40B4-BE49-F238E27FC236}">
                <a16:creationId xmlns:a16="http://schemas.microsoft.com/office/drawing/2014/main" id="{95EFF66D-A0CE-BD4A-A872-FD8350EC8E1C}"/>
              </a:ext>
            </a:extLst>
          </p:cNvPr>
          <p:cNvSpPr/>
          <p:nvPr/>
        </p:nvSpPr>
        <p:spPr>
          <a:xfrm>
            <a:off x="467544" y="3717032"/>
            <a:ext cx="4572000" cy="430887"/>
          </a:xfrm>
          <a:prstGeom prst="rect">
            <a:avLst/>
          </a:prstGeom>
        </p:spPr>
        <p:txBody>
          <a:bodyPr>
            <a:spAutoFit/>
          </a:bodyPr>
          <a:lstStyle/>
          <a:p>
            <a:r>
              <a:rPr lang="en-DE" sz="1100" dirty="0">
                <a:solidFill>
                  <a:srgbClr val="0B05FF"/>
                </a:solidFill>
              </a:rPr>
              <a:t>Anahita Nafissi, Applying Markov Logics for Controlling ABox Abduction, Dissertation, Hamburg University of Technology. </a:t>
            </a:r>
            <a:r>
              <a:rPr lang="en-DE" sz="1100" b="1" dirty="0">
                <a:solidFill>
                  <a:srgbClr val="FF0000"/>
                </a:solidFill>
              </a:rPr>
              <a:t>2013</a:t>
            </a:r>
            <a:r>
              <a:rPr lang="en-DE" sz="1100" dirty="0">
                <a:solidFill>
                  <a:srgbClr val="0B05FF"/>
                </a:solidFill>
              </a:rPr>
              <a:t>.</a:t>
            </a:r>
          </a:p>
        </p:txBody>
      </p:sp>
    </p:spTree>
    <p:extLst>
      <p:ext uri="{BB962C8B-B14F-4D97-AF65-F5344CB8AC3E}">
        <p14:creationId xmlns:p14="http://schemas.microsoft.com/office/powerpoint/2010/main" val="3568867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DE8DD-5E0D-ED42-A6CC-2FA7F1823D90}"/>
              </a:ext>
            </a:extLst>
          </p:cNvPr>
          <p:cNvSpPr>
            <a:spLocks noGrp="1"/>
          </p:cNvSpPr>
          <p:nvPr>
            <p:ph type="title"/>
          </p:nvPr>
        </p:nvSpPr>
        <p:spPr/>
        <p:txBody>
          <a:bodyPr/>
          <a:lstStyle/>
          <a:p>
            <a:r>
              <a:rPr lang="en-US" altLang="zh-CN" dirty="0"/>
              <a:t>Applications:</a:t>
            </a:r>
            <a:r>
              <a:rPr lang="zh-CN" altLang="en-US" dirty="0"/>
              <a:t> </a:t>
            </a:r>
            <a:r>
              <a:rPr lang="en-US" altLang="zh-CN" dirty="0"/>
              <a:t>Object/Node</a:t>
            </a:r>
            <a:r>
              <a:rPr lang="zh-CN" altLang="en-US" dirty="0"/>
              <a:t> </a:t>
            </a:r>
            <a:r>
              <a:rPr lang="en-US" altLang="zh-CN" dirty="0"/>
              <a:t>Classification</a:t>
            </a:r>
            <a:endParaRPr lang="en-US" dirty="0"/>
          </a:p>
        </p:txBody>
      </p:sp>
      <p:sp>
        <p:nvSpPr>
          <p:cNvPr id="3" name="Content Placeholder 2">
            <a:extLst>
              <a:ext uri="{FF2B5EF4-FFF2-40B4-BE49-F238E27FC236}">
                <a16:creationId xmlns:a16="http://schemas.microsoft.com/office/drawing/2014/main" id="{E8A4AA43-E2BD-054A-89D0-FE304AA98BD0}"/>
              </a:ext>
            </a:extLst>
          </p:cNvPr>
          <p:cNvSpPr>
            <a:spLocks noGrp="1"/>
          </p:cNvSpPr>
          <p:nvPr>
            <p:ph idx="1"/>
          </p:nvPr>
        </p:nvSpPr>
        <p:spPr/>
        <p:txBody>
          <a:bodyPr/>
          <a:lstStyle/>
          <a:p>
            <a:r>
              <a:rPr lang="en-US" altLang="zh-CN" dirty="0"/>
              <a:t>Train,</a:t>
            </a:r>
            <a:r>
              <a:rPr lang="zh-CN" altLang="en-US" dirty="0"/>
              <a:t> </a:t>
            </a:r>
            <a:r>
              <a:rPr lang="en-US" altLang="zh-CN" dirty="0"/>
              <a:t>validation,</a:t>
            </a:r>
            <a:r>
              <a:rPr lang="zh-CN" altLang="en-US" dirty="0"/>
              <a:t> </a:t>
            </a:r>
            <a:r>
              <a:rPr lang="en-US" altLang="zh-CN" dirty="0"/>
              <a:t>and</a:t>
            </a:r>
            <a:r>
              <a:rPr lang="zh-CN" altLang="en-US" dirty="0"/>
              <a:t> </a:t>
            </a:r>
            <a:r>
              <a:rPr lang="en-US" altLang="zh-CN" dirty="0"/>
              <a:t>test</a:t>
            </a:r>
            <a:r>
              <a:rPr lang="zh-CN" altLang="en-US" dirty="0"/>
              <a:t> </a:t>
            </a:r>
            <a:r>
              <a:rPr lang="en-US" altLang="zh-CN" dirty="0"/>
              <a:t>are</a:t>
            </a:r>
            <a:r>
              <a:rPr lang="zh-CN" altLang="en-US" dirty="0"/>
              <a:t> </a:t>
            </a:r>
            <a:r>
              <a:rPr lang="en-US" altLang="zh-CN" dirty="0"/>
              <a:t>standard</a:t>
            </a:r>
            <a:r>
              <a:rPr lang="zh-CN" altLang="en-US" dirty="0"/>
              <a:t> </a:t>
            </a:r>
            <a:r>
              <a:rPr lang="en-US" altLang="zh-CN" dirty="0"/>
              <a:t>split</a:t>
            </a:r>
          </a:p>
          <a:p>
            <a:r>
              <a:rPr lang="en-US" altLang="zh-CN" dirty="0"/>
              <a:t>State-of-the-art</a:t>
            </a:r>
            <a:r>
              <a:rPr lang="zh-CN" altLang="en-US" dirty="0"/>
              <a:t> </a:t>
            </a:r>
            <a:r>
              <a:rPr lang="en-US" altLang="zh-CN" dirty="0"/>
              <a:t>performance</a:t>
            </a:r>
          </a:p>
          <a:p>
            <a:endParaRPr lang="en-US" dirty="0"/>
          </a:p>
        </p:txBody>
      </p:sp>
      <p:sp>
        <p:nvSpPr>
          <p:cNvPr id="5" name="TextBox 4">
            <a:extLst>
              <a:ext uri="{FF2B5EF4-FFF2-40B4-BE49-F238E27FC236}">
                <a16:creationId xmlns:a16="http://schemas.microsoft.com/office/drawing/2014/main" id="{83549694-2DBC-FE47-85CA-D9BEFF3AA8B8}"/>
              </a:ext>
            </a:extLst>
          </p:cNvPr>
          <p:cNvSpPr txBox="1"/>
          <p:nvPr/>
        </p:nvSpPr>
        <p:spPr>
          <a:xfrm>
            <a:off x="2297113" y="4937187"/>
            <a:ext cx="2119491" cy="261610"/>
          </a:xfrm>
          <a:prstGeom prst="rect">
            <a:avLst/>
          </a:prstGeom>
          <a:noFill/>
        </p:spPr>
        <p:txBody>
          <a:bodyPr wrap="none" rtlCol="0">
            <a:spAutoFit/>
          </a:bodyPr>
          <a:lstStyle/>
          <a:p>
            <a:r>
              <a:rPr lang="en-DE" sz="1100" dirty="0"/>
              <a:t>* = Taken from respective papers</a:t>
            </a:r>
          </a:p>
        </p:txBody>
      </p:sp>
      <p:sp>
        <p:nvSpPr>
          <p:cNvPr id="6" name="Rectangle 5">
            <a:extLst>
              <a:ext uri="{FF2B5EF4-FFF2-40B4-BE49-F238E27FC236}">
                <a16:creationId xmlns:a16="http://schemas.microsoft.com/office/drawing/2014/main" id="{6D130DC8-A482-D44B-B6CB-D76C68BFE05B}"/>
              </a:ext>
            </a:extLst>
          </p:cNvPr>
          <p:cNvSpPr/>
          <p:nvPr/>
        </p:nvSpPr>
        <p:spPr>
          <a:xfrm>
            <a:off x="2297113" y="6015582"/>
            <a:ext cx="4572000" cy="600164"/>
          </a:xfrm>
          <a:prstGeom prst="rect">
            <a:avLst/>
          </a:prstGeom>
        </p:spPr>
        <p:txBody>
          <a:bodyPr>
            <a:spAutoFit/>
          </a:bodyPr>
          <a:lstStyle/>
          <a:p>
            <a:r>
              <a:rPr lang="en-US" sz="1100" b="1" dirty="0">
                <a:solidFill>
                  <a:srgbClr val="FF0000"/>
                </a:solidFill>
              </a:rPr>
              <a:t>GAT</a:t>
            </a:r>
            <a:r>
              <a:rPr lang="en-US" sz="1100" dirty="0">
                <a:solidFill>
                  <a:srgbClr val="0305FF"/>
                </a:solidFill>
              </a:rPr>
              <a:t>: </a:t>
            </a:r>
            <a:r>
              <a:rPr lang="en-US" sz="1100" dirty="0" err="1">
                <a:solidFill>
                  <a:srgbClr val="0305FF"/>
                </a:solidFill>
              </a:rPr>
              <a:t>Petar</a:t>
            </a:r>
            <a:r>
              <a:rPr lang="en-US" sz="1100" dirty="0">
                <a:solidFill>
                  <a:srgbClr val="0305FF"/>
                </a:solidFill>
              </a:rPr>
              <a:t> </a:t>
            </a:r>
            <a:r>
              <a:rPr lang="en-US" sz="1100" dirty="0" err="1">
                <a:solidFill>
                  <a:srgbClr val="0305FF"/>
                </a:solidFill>
              </a:rPr>
              <a:t>Veličković</a:t>
            </a:r>
            <a:r>
              <a:rPr lang="en-US" sz="1100" dirty="0">
                <a:solidFill>
                  <a:srgbClr val="0305FF"/>
                </a:solidFill>
              </a:rPr>
              <a:t>, </a:t>
            </a:r>
            <a:r>
              <a:rPr lang="en-US" sz="1100" dirty="0" err="1">
                <a:solidFill>
                  <a:srgbClr val="0305FF"/>
                </a:solidFill>
              </a:rPr>
              <a:t>Guillem</a:t>
            </a:r>
            <a:r>
              <a:rPr lang="en-US" sz="1100" dirty="0">
                <a:solidFill>
                  <a:srgbClr val="0305FF"/>
                </a:solidFill>
              </a:rPr>
              <a:t> </a:t>
            </a:r>
            <a:r>
              <a:rPr lang="en-US" sz="1100" dirty="0" err="1">
                <a:solidFill>
                  <a:srgbClr val="0305FF"/>
                </a:solidFill>
              </a:rPr>
              <a:t>Cucurull</a:t>
            </a:r>
            <a:r>
              <a:rPr lang="en-US" sz="1100" dirty="0">
                <a:solidFill>
                  <a:srgbClr val="0305FF"/>
                </a:solidFill>
              </a:rPr>
              <a:t>, </a:t>
            </a:r>
            <a:r>
              <a:rPr lang="en-US" sz="1100" dirty="0" err="1">
                <a:solidFill>
                  <a:srgbClr val="0305FF"/>
                </a:solidFill>
              </a:rPr>
              <a:t>Arantxa</a:t>
            </a:r>
            <a:r>
              <a:rPr lang="en-US" sz="1100" dirty="0">
                <a:solidFill>
                  <a:srgbClr val="0305FF"/>
                </a:solidFill>
              </a:rPr>
              <a:t> Casanova, Adriana Romero, Pietro </a:t>
            </a:r>
            <a:r>
              <a:rPr lang="en-US" sz="1100" dirty="0" err="1">
                <a:solidFill>
                  <a:srgbClr val="0305FF"/>
                </a:solidFill>
              </a:rPr>
              <a:t>Liò</a:t>
            </a:r>
            <a:r>
              <a:rPr lang="en-US" sz="1100" dirty="0">
                <a:solidFill>
                  <a:srgbClr val="0305FF"/>
                </a:solidFill>
              </a:rPr>
              <a:t> and </a:t>
            </a:r>
            <a:r>
              <a:rPr lang="en-US" sz="1100" dirty="0" err="1">
                <a:solidFill>
                  <a:srgbClr val="0305FF"/>
                </a:solidFill>
              </a:rPr>
              <a:t>Yoshua</a:t>
            </a:r>
            <a:r>
              <a:rPr lang="en-US" sz="1100" dirty="0">
                <a:solidFill>
                  <a:srgbClr val="0305FF"/>
                </a:solidFill>
              </a:rPr>
              <a:t> </a:t>
            </a:r>
            <a:r>
              <a:rPr lang="en-US" sz="1100" dirty="0" err="1">
                <a:solidFill>
                  <a:srgbClr val="0305FF"/>
                </a:solidFill>
              </a:rPr>
              <a:t>Bengio</a:t>
            </a:r>
            <a:r>
              <a:rPr lang="en-US" sz="1100" dirty="0">
                <a:solidFill>
                  <a:srgbClr val="0305FF"/>
                </a:solidFill>
              </a:rPr>
              <a:t>. </a:t>
            </a:r>
            <a:r>
              <a:rPr lang="en-DE" sz="1100" dirty="0">
                <a:solidFill>
                  <a:srgbClr val="0305FF"/>
                </a:solidFill>
              </a:rPr>
              <a:t>Graph Attention Networks (GATs), In: Proc. ICLR </a:t>
            </a:r>
            <a:r>
              <a:rPr lang="en-DE" sz="1100" b="1" dirty="0">
                <a:solidFill>
                  <a:srgbClr val="FF0000"/>
                </a:solidFill>
              </a:rPr>
              <a:t>2018</a:t>
            </a:r>
            <a:r>
              <a:rPr lang="en-DE" sz="1100" dirty="0">
                <a:solidFill>
                  <a:srgbClr val="0305FF"/>
                </a:solidFill>
              </a:rPr>
              <a:t>.</a:t>
            </a:r>
          </a:p>
        </p:txBody>
      </p:sp>
      <p:grpSp>
        <p:nvGrpSpPr>
          <p:cNvPr id="8" name="Group 7">
            <a:extLst>
              <a:ext uri="{FF2B5EF4-FFF2-40B4-BE49-F238E27FC236}">
                <a16:creationId xmlns:a16="http://schemas.microsoft.com/office/drawing/2014/main" id="{8FC6DBEE-D911-B74D-9D20-26DC660702AA}"/>
              </a:ext>
            </a:extLst>
          </p:cNvPr>
          <p:cNvGrpSpPr/>
          <p:nvPr/>
        </p:nvGrpSpPr>
        <p:grpSpPr>
          <a:xfrm>
            <a:off x="851927" y="2276872"/>
            <a:ext cx="6175765" cy="2775013"/>
            <a:chOff x="614861" y="2619467"/>
            <a:chExt cx="6175765" cy="2775013"/>
          </a:xfrm>
        </p:grpSpPr>
        <p:pic>
          <p:nvPicPr>
            <p:cNvPr id="4" name="Picture 3">
              <a:extLst>
                <a:ext uri="{FF2B5EF4-FFF2-40B4-BE49-F238E27FC236}">
                  <a16:creationId xmlns:a16="http://schemas.microsoft.com/office/drawing/2014/main" id="{5AD88612-8574-E841-8294-29ACF48B0792}"/>
                </a:ext>
              </a:extLst>
            </p:cNvPr>
            <p:cNvPicPr>
              <a:picLocks noChangeAspect="1"/>
            </p:cNvPicPr>
            <p:nvPr/>
          </p:nvPicPr>
          <p:blipFill>
            <a:blip r:embed="rId2"/>
            <a:stretch>
              <a:fillRect/>
            </a:stretch>
          </p:blipFill>
          <p:spPr>
            <a:xfrm>
              <a:off x="614861" y="2619467"/>
              <a:ext cx="6175765" cy="2775013"/>
            </a:xfrm>
            <a:prstGeom prst="rect">
              <a:avLst/>
            </a:prstGeom>
          </p:spPr>
        </p:pic>
        <p:sp>
          <p:nvSpPr>
            <p:cNvPr id="7" name="Rectangle 6">
              <a:extLst>
                <a:ext uri="{FF2B5EF4-FFF2-40B4-BE49-F238E27FC236}">
                  <a16:creationId xmlns:a16="http://schemas.microsoft.com/office/drawing/2014/main" id="{50BE995B-2FF6-BE42-9B58-C9F74C0253C9}"/>
                </a:ext>
              </a:extLst>
            </p:cNvPr>
            <p:cNvSpPr/>
            <p:nvPr/>
          </p:nvSpPr>
          <p:spPr>
            <a:xfrm>
              <a:off x="2116677" y="4039631"/>
              <a:ext cx="4327531" cy="18145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DE"/>
            </a:p>
          </p:txBody>
        </p:sp>
      </p:grpSp>
      <p:sp>
        <p:nvSpPr>
          <p:cNvPr id="10" name="Rectangle 9">
            <a:extLst>
              <a:ext uri="{FF2B5EF4-FFF2-40B4-BE49-F238E27FC236}">
                <a16:creationId xmlns:a16="http://schemas.microsoft.com/office/drawing/2014/main" id="{9885C191-2653-4940-8A41-7000A7ACE024}"/>
              </a:ext>
            </a:extLst>
          </p:cNvPr>
          <p:cNvSpPr/>
          <p:nvPr/>
        </p:nvSpPr>
        <p:spPr>
          <a:xfrm>
            <a:off x="4166860" y="6639556"/>
            <a:ext cx="790601" cy="276999"/>
          </a:xfrm>
          <a:prstGeom prst="rect">
            <a:avLst/>
          </a:prstGeom>
        </p:spPr>
        <p:txBody>
          <a:bodyPr wrap="none">
            <a:spAutoFit/>
          </a:bodyPr>
          <a:lstStyle/>
          <a:p>
            <a:r>
              <a:rPr lang="en-US" sz="1200" dirty="0">
                <a:solidFill>
                  <a:schemeClr val="bg1"/>
                </a:solidFill>
              </a:rPr>
              <a:t>Jian Tang</a:t>
            </a:r>
            <a:endParaRPr lang="en-DE" sz="1200" dirty="0">
              <a:solidFill>
                <a:schemeClr val="bg1"/>
              </a:solidFill>
            </a:endParaRPr>
          </a:p>
        </p:txBody>
      </p:sp>
      <p:sp>
        <p:nvSpPr>
          <p:cNvPr id="11" name="Rectangle 10">
            <a:extLst>
              <a:ext uri="{FF2B5EF4-FFF2-40B4-BE49-F238E27FC236}">
                <a16:creationId xmlns:a16="http://schemas.microsoft.com/office/drawing/2014/main" id="{66BF7392-EA04-7141-A537-6985B521F0AF}"/>
              </a:ext>
            </a:extLst>
          </p:cNvPr>
          <p:cNvSpPr/>
          <p:nvPr/>
        </p:nvSpPr>
        <p:spPr>
          <a:xfrm>
            <a:off x="2297113" y="5445224"/>
            <a:ext cx="4723159" cy="430887"/>
          </a:xfrm>
          <a:prstGeom prst="rect">
            <a:avLst/>
          </a:prstGeom>
        </p:spPr>
        <p:txBody>
          <a:bodyPr wrap="square">
            <a:spAutoFit/>
          </a:bodyPr>
          <a:lstStyle/>
          <a:p>
            <a:r>
              <a:rPr lang="en-DE" sz="1100" b="1" dirty="0">
                <a:solidFill>
                  <a:srgbClr val="FF0000"/>
                </a:solidFill>
              </a:rPr>
              <a:t>SSL</a:t>
            </a:r>
            <a:r>
              <a:rPr lang="en-DE" sz="1100" dirty="0">
                <a:solidFill>
                  <a:srgbClr val="0305FF"/>
                </a:solidFill>
              </a:rPr>
              <a:t>: Semi-Supervised Learning: Zhou, D., Bousquet, O., Lal, T. N., Weston, J., and Schölkopf, B. Learning with local and global consis- tency. In NIPS, </a:t>
            </a:r>
            <a:r>
              <a:rPr lang="en-DE" sz="1100" b="1" dirty="0">
                <a:solidFill>
                  <a:srgbClr val="FF0000"/>
                </a:solidFill>
              </a:rPr>
              <a:t>2004</a:t>
            </a:r>
            <a:r>
              <a:rPr lang="en-DE" sz="1100" dirty="0">
                <a:solidFill>
                  <a:srgbClr val="0305FF"/>
                </a:solidFill>
              </a:rPr>
              <a:t>.</a:t>
            </a:r>
          </a:p>
        </p:txBody>
      </p:sp>
    </p:spTree>
    <p:extLst>
      <p:ext uri="{BB962C8B-B14F-4D97-AF65-F5344CB8AC3E}">
        <p14:creationId xmlns:p14="http://schemas.microsoft.com/office/powerpoint/2010/main" val="4093497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C2DFD-B473-0145-95B6-C67FF1DBA0EB}"/>
              </a:ext>
            </a:extLst>
          </p:cNvPr>
          <p:cNvSpPr>
            <a:spLocks noGrp="1"/>
          </p:cNvSpPr>
          <p:nvPr>
            <p:ph type="title"/>
          </p:nvPr>
        </p:nvSpPr>
        <p:spPr/>
        <p:txBody>
          <a:bodyPr/>
          <a:lstStyle/>
          <a:p>
            <a:r>
              <a:rPr lang="en-US" altLang="zh-CN" dirty="0"/>
              <a:t>Applications:</a:t>
            </a:r>
            <a:r>
              <a:rPr lang="zh-CN" altLang="en-US" dirty="0"/>
              <a:t> </a:t>
            </a:r>
            <a:r>
              <a:rPr lang="en-US" altLang="zh-CN" dirty="0"/>
              <a:t>Link</a:t>
            </a:r>
            <a:r>
              <a:rPr lang="zh-CN" altLang="en-US" dirty="0"/>
              <a:t> </a:t>
            </a:r>
            <a:r>
              <a:rPr lang="en-US" altLang="zh-CN" dirty="0"/>
              <a:t>Classification</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A99C1D8-A0A6-2D47-8AE1-B01AD714145A}"/>
                  </a:ext>
                </a:extLst>
              </p:cNvPr>
              <p:cNvSpPr>
                <a:spLocks noGrp="1"/>
              </p:cNvSpPr>
              <p:nvPr>
                <p:ph idx="1"/>
              </p:nvPr>
            </p:nvSpPr>
            <p:spPr/>
            <p:txBody>
              <a:bodyPr/>
              <a:lstStyle/>
              <a:p>
                <a:r>
                  <a:rPr lang="en-US" altLang="zh-CN" dirty="0"/>
                  <a:t>Construct</a:t>
                </a:r>
                <a:r>
                  <a:rPr lang="zh-CN" altLang="en-US" dirty="0"/>
                  <a:t> </a:t>
                </a:r>
                <a:r>
                  <a:rPr lang="en-US" altLang="zh-CN" dirty="0"/>
                  <a:t>a</a:t>
                </a:r>
                <a:r>
                  <a:rPr lang="zh-CN" altLang="en-US" dirty="0"/>
                  <a:t> </a:t>
                </a:r>
                <a:r>
                  <a:rPr lang="en-US" altLang="zh-CN" dirty="0"/>
                  <a:t>dual</a:t>
                </a:r>
                <a:r>
                  <a:rPr lang="zh-CN" altLang="en-US" dirty="0"/>
                  <a:t> </a:t>
                </a:r>
                <a:r>
                  <a:rPr lang="en-US" altLang="zh-CN" dirty="0"/>
                  <a:t>graph</a:t>
                </a:r>
                <a:r>
                  <a:rPr lang="zh-CN" altLang="en-US" dirty="0"/>
                  <a:t> </a:t>
                </a:r>
                <a14:m>
                  <m:oMath xmlns:m="http://schemas.openxmlformats.org/officeDocument/2006/math">
                    <m:acc>
                      <m:accPr>
                        <m:chr m:val="̃"/>
                        <m:ctrlPr>
                          <a:rPr lang="zh-CN" altLang="en-US" i="1" smtClean="0">
                            <a:latin typeface="Cambria Math" panose="02040503050406030204" pitchFamily="18" charset="0"/>
                          </a:rPr>
                        </m:ctrlPr>
                      </m:accPr>
                      <m:e>
                        <m:r>
                          <a:rPr lang="en-US" altLang="zh-CN" b="0" i="1" smtClean="0">
                            <a:latin typeface="Cambria Math" panose="02040503050406030204" pitchFamily="18" charset="0"/>
                          </a:rPr>
                          <m:t>𝐺</m:t>
                        </m:r>
                      </m:e>
                    </m:acc>
                  </m:oMath>
                </a14:m>
                <a:r>
                  <a:rPr lang="zh-CN" altLang="en-US" dirty="0"/>
                  <a:t> </a:t>
                </a:r>
                <a:r>
                  <a:rPr lang="en-US" altLang="zh-CN" dirty="0"/>
                  <a:t>from</a:t>
                </a:r>
                <a:r>
                  <a:rPr lang="zh-CN" altLang="en-US" dirty="0"/>
                  <a:t> </a:t>
                </a:r>
                <a:r>
                  <a:rPr lang="en-US" altLang="zh-CN" dirty="0"/>
                  <a:t>the</a:t>
                </a:r>
                <a:r>
                  <a:rPr lang="zh-CN" altLang="en-US" dirty="0"/>
                  <a:t> </a:t>
                </a:r>
                <a:r>
                  <a:rPr lang="en-US" altLang="zh-CN" dirty="0"/>
                  <a:t>original</a:t>
                </a:r>
                <a:r>
                  <a:rPr lang="zh-CN" altLang="en-US" dirty="0"/>
                  <a:t> </a:t>
                </a:r>
                <a:r>
                  <a:rPr lang="en-US" altLang="zh-CN" dirty="0"/>
                  <a:t>graph</a:t>
                </a:r>
                <a:r>
                  <a:rPr lang="zh-CN" altLang="en-US" dirty="0"/>
                  <a:t> </a:t>
                </a:r>
                <a14:m>
                  <m:oMath xmlns:m="http://schemas.openxmlformats.org/officeDocument/2006/math">
                    <m:r>
                      <a:rPr lang="en-US" altLang="zh-CN" i="1" dirty="0" smtClean="0">
                        <a:latin typeface="Cambria Math" panose="02040503050406030204" pitchFamily="18" charset="0"/>
                      </a:rPr>
                      <m:t>𝐺</m:t>
                    </m:r>
                  </m:oMath>
                </a14:m>
                <a:endParaRPr lang="en-US" altLang="zh-CN" dirty="0"/>
              </a:p>
              <a:p>
                <a:pPr lvl="1"/>
                <a:r>
                  <a:rPr lang="en-US" altLang="zh-CN" dirty="0"/>
                  <a:t>Each</a:t>
                </a:r>
                <a:r>
                  <a:rPr lang="zh-CN" altLang="en-US" dirty="0"/>
                  <a:t> </a:t>
                </a:r>
                <a:r>
                  <a:rPr lang="en-US" altLang="zh-CN" dirty="0"/>
                  <a:t>edge</a:t>
                </a:r>
                <a:r>
                  <a:rPr lang="zh-CN" altLang="en-US" dirty="0"/>
                  <a:t> </a:t>
                </a:r>
                <a:r>
                  <a:rPr lang="en-US" altLang="zh-CN" dirty="0"/>
                  <a:t>in</a:t>
                </a:r>
                <a:r>
                  <a:rPr lang="zh-CN" altLang="en-US" dirty="0"/>
                  <a:t> </a:t>
                </a:r>
                <a:r>
                  <a:rPr lang="en-US" altLang="zh-CN" dirty="0"/>
                  <a:t>G</a:t>
                </a:r>
                <a:r>
                  <a:rPr lang="zh-CN" altLang="en-US" dirty="0"/>
                  <a:t> </a:t>
                </a:r>
                <a:r>
                  <a:rPr lang="en-US" altLang="zh-CN" dirty="0"/>
                  <a:t>-&gt;</a:t>
                </a:r>
                <a:r>
                  <a:rPr lang="zh-CN" altLang="en-US" dirty="0"/>
                  <a:t> </a:t>
                </a:r>
                <a:r>
                  <a:rPr lang="en-US" altLang="zh-CN" dirty="0"/>
                  <a:t>a</a:t>
                </a:r>
                <a:r>
                  <a:rPr lang="zh-CN" altLang="en-US" dirty="0"/>
                  <a:t> </a:t>
                </a:r>
                <a:r>
                  <a:rPr lang="en-US" altLang="zh-CN" dirty="0"/>
                  <a:t>node</a:t>
                </a:r>
                <a:r>
                  <a:rPr lang="zh-CN" altLang="en-US" dirty="0"/>
                  <a:t> </a:t>
                </a:r>
                <a:r>
                  <a:rPr lang="en-US" altLang="zh-CN" dirty="0"/>
                  <a:t>in</a:t>
                </a:r>
                <a:r>
                  <a:rPr lang="zh-CN" altLang="en-US" dirty="0"/>
                  <a:t> </a:t>
                </a:r>
                <a14:m>
                  <m:oMath xmlns:m="http://schemas.openxmlformats.org/officeDocument/2006/math">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𝐺</m:t>
                        </m:r>
                      </m:e>
                    </m:acc>
                  </m:oMath>
                </a14:m>
                <a:r>
                  <a:rPr lang="zh-CN" altLang="en-US" dirty="0"/>
                  <a:t> </a:t>
                </a:r>
                <a:endParaRPr lang="en-CA" altLang="zh-CN" dirty="0"/>
              </a:p>
              <a:p>
                <a:pPr lvl="1"/>
                <a:r>
                  <a:rPr lang="en-US" altLang="zh-CN" dirty="0"/>
                  <a:t>Two</a:t>
                </a:r>
                <a:r>
                  <a:rPr lang="zh-CN" altLang="en-US" dirty="0"/>
                  <a:t> </a:t>
                </a:r>
                <a:r>
                  <a:rPr lang="en-US" altLang="zh-CN" dirty="0"/>
                  <a:t>nodes</a:t>
                </a:r>
                <a:r>
                  <a:rPr lang="zh-CN" altLang="en-US" dirty="0"/>
                  <a:t> </a:t>
                </a:r>
                <a:r>
                  <a:rPr lang="en-US" altLang="zh-CN" dirty="0"/>
                  <a:t>in</a:t>
                </a:r>
                <a:r>
                  <a:rPr lang="zh-CN" altLang="en-US" dirty="0"/>
                  <a:t> </a:t>
                </a:r>
                <a14:m>
                  <m:oMath xmlns:m="http://schemas.openxmlformats.org/officeDocument/2006/math">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𝐺</m:t>
                        </m:r>
                      </m:e>
                    </m:acc>
                  </m:oMath>
                </a14:m>
                <a:r>
                  <a:rPr lang="zh-CN" altLang="en-US" dirty="0"/>
                  <a:t> </a:t>
                </a:r>
                <a:r>
                  <a:rPr lang="en-US" altLang="zh-CN" dirty="0"/>
                  <a:t>are</a:t>
                </a:r>
                <a:r>
                  <a:rPr lang="zh-CN" altLang="en-US" dirty="0"/>
                  <a:t> </a:t>
                </a:r>
                <a:r>
                  <a:rPr lang="en-US" altLang="zh-CN" dirty="0"/>
                  <a:t>connected</a:t>
                </a:r>
                <a:r>
                  <a:rPr lang="zh-CN" altLang="en-US" dirty="0"/>
                  <a:t> </a:t>
                </a:r>
                <a:r>
                  <a:rPr lang="en-US" altLang="zh-CN" dirty="0"/>
                  <a:t>if</a:t>
                </a:r>
                <a:r>
                  <a:rPr lang="zh-CN" altLang="en-US" dirty="0"/>
                  <a:t> </a:t>
                </a:r>
                <a:r>
                  <a:rPr lang="en-US" altLang="zh-CN" dirty="0"/>
                  <a:t>the</a:t>
                </a:r>
                <a:r>
                  <a:rPr lang="zh-CN" altLang="en-US" dirty="0"/>
                  <a:t> </a:t>
                </a:r>
                <a:r>
                  <a:rPr lang="en-US" altLang="zh-CN" dirty="0"/>
                  <a:t>corresponding</a:t>
                </a:r>
                <a:r>
                  <a:rPr lang="zh-CN" altLang="en-US" dirty="0"/>
                  <a:t> </a:t>
                </a:r>
                <a:r>
                  <a:rPr lang="en-US" altLang="zh-CN" dirty="0"/>
                  <a:t>edges</a:t>
                </a:r>
                <a:r>
                  <a:rPr lang="zh-CN" altLang="en-US" dirty="0"/>
                  <a:t> </a:t>
                </a:r>
                <a:r>
                  <a:rPr lang="en-US" altLang="zh-CN" dirty="0"/>
                  <a:t>in</a:t>
                </a:r>
                <a:r>
                  <a:rPr lang="zh-CN" altLang="en-US" dirty="0"/>
                  <a:t> </a:t>
                </a:r>
                <a:r>
                  <a:rPr lang="en-US" altLang="zh-CN" dirty="0"/>
                  <a:t>G</a:t>
                </a:r>
                <a:r>
                  <a:rPr lang="zh-CN" altLang="en-US" dirty="0"/>
                  <a:t> </a:t>
                </a:r>
                <a:r>
                  <a:rPr lang="en-US" altLang="zh-CN" dirty="0"/>
                  <a:t>share</a:t>
                </a:r>
                <a:r>
                  <a:rPr lang="zh-CN" altLang="en-US" dirty="0"/>
                  <a:t> </a:t>
                </a:r>
                <a:r>
                  <a:rPr lang="en-US" altLang="zh-CN" dirty="0"/>
                  <a:t>a</a:t>
                </a:r>
                <a:r>
                  <a:rPr lang="zh-CN" altLang="en-US" dirty="0"/>
                  <a:t> </a:t>
                </a:r>
                <a:r>
                  <a:rPr lang="en-US" altLang="zh-CN" dirty="0"/>
                  <a:t>node</a:t>
                </a:r>
              </a:p>
              <a:p>
                <a:pPr lvl="1"/>
                <a:r>
                  <a:rPr lang="en-US" altLang="zh-CN" dirty="0"/>
                  <a:t>Use node classification in </a:t>
                </a:r>
                <a14:m>
                  <m:oMath xmlns:m="http://schemas.openxmlformats.org/officeDocument/2006/math">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𝐺</m:t>
                        </m:r>
                      </m:e>
                    </m:acc>
                  </m:oMath>
                </a14:m>
                <a:r>
                  <a:rPr lang="zh-CN" altLang="en-US" dirty="0"/>
                  <a:t> </a:t>
                </a:r>
                <a:r>
                  <a:rPr lang="en-US" altLang="zh-CN" dirty="0"/>
                  <a:t>for link classification in </a:t>
                </a:r>
                <a14:m>
                  <m:oMath xmlns:m="http://schemas.openxmlformats.org/officeDocument/2006/math">
                    <m:r>
                      <a:rPr lang="en-US" altLang="zh-CN" i="1" dirty="0">
                        <a:latin typeface="Cambria Math" panose="02040503050406030204" pitchFamily="18" charset="0"/>
                      </a:rPr>
                      <m:t>𝐺</m:t>
                    </m:r>
                  </m:oMath>
                </a14:m>
                <a:endParaRPr lang="en-US" altLang="zh-CN" dirty="0"/>
              </a:p>
              <a:p>
                <a:pPr marL="342900" lvl="1" indent="0">
                  <a:buNone/>
                </a:pPr>
                <a:endParaRPr lang="en-CA" altLang="zh-CN" dirty="0"/>
              </a:p>
              <a:p>
                <a:pPr lvl="1"/>
                <a:endParaRPr lang="en-US" dirty="0"/>
              </a:p>
            </p:txBody>
          </p:sp>
        </mc:Choice>
        <mc:Fallback xmlns="">
          <p:sp>
            <p:nvSpPr>
              <p:cNvPr id="3" name="Content Placeholder 2">
                <a:extLst>
                  <a:ext uri="{FF2B5EF4-FFF2-40B4-BE49-F238E27FC236}">
                    <a16:creationId xmlns:a16="http://schemas.microsoft.com/office/drawing/2014/main" id="{0A99C1D8-A0A6-2D47-8AE1-B01AD714145A}"/>
                  </a:ext>
                </a:extLst>
              </p:cNvPr>
              <p:cNvSpPr>
                <a:spLocks noGrp="1" noRot="1" noChangeAspect="1" noMove="1" noResize="1" noEditPoints="1" noAdjustHandles="1" noChangeArrowheads="1" noChangeShapeType="1" noTextEdit="1"/>
              </p:cNvSpPr>
              <p:nvPr>
                <p:ph idx="1"/>
              </p:nvPr>
            </p:nvSpPr>
            <p:spPr>
              <a:blipFill>
                <a:blip r:embed="rId2"/>
                <a:stretch>
                  <a:fillRect l="-1389" t="-1020"/>
                </a:stretch>
              </a:blipFill>
            </p:spPr>
            <p:txBody>
              <a:bodyPr/>
              <a:lstStyle/>
              <a:p>
                <a:r>
                  <a:rPr lang="en-DE">
                    <a:noFill/>
                  </a:rPr>
                  <a:t> </a:t>
                </a:r>
              </a:p>
            </p:txBody>
          </p:sp>
        </mc:Fallback>
      </mc:AlternateContent>
      <p:pic>
        <p:nvPicPr>
          <p:cNvPr id="4" name="Picture 3">
            <a:extLst>
              <a:ext uri="{FF2B5EF4-FFF2-40B4-BE49-F238E27FC236}">
                <a16:creationId xmlns:a16="http://schemas.microsoft.com/office/drawing/2014/main" id="{E69D7E9D-046B-4145-AD8E-2F7E6BFE38A1}"/>
              </a:ext>
            </a:extLst>
          </p:cNvPr>
          <p:cNvPicPr>
            <a:picLocks noChangeAspect="1"/>
          </p:cNvPicPr>
          <p:nvPr/>
        </p:nvPicPr>
        <p:blipFill rotWithShape="1">
          <a:blip r:embed="rId3"/>
          <a:srcRect t="1631"/>
          <a:stretch/>
        </p:blipFill>
        <p:spPr>
          <a:xfrm>
            <a:off x="1730282" y="3573686"/>
            <a:ext cx="5683436" cy="2303586"/>
          </a:xfrm>
          <a:prstGeom prst="rect">
            <a:avLst/>
          </a:prstGeom>
        </p:spPr>
      </p:pic>
      <p:sp>
        <p:nvSpPr>
          <p:cNvPr id="5" name="Rectangle 4">
            <a:extLst>
              <a:ext uri="{FF2B5EF4-FFF2-40B4-BE49-F238E27FC236}">
                <a16:creationId xmlns:a16="http://schemas.microsoft.com/office/drawing/2014/main" id="{7657B66F-788B-A546-9947-58823C959974}"/>
              </a:ext>
            </a:extLst>
          </p:cNvPr>
          <p:cNvSpPr/>
          <p:nvPr/>
        </p:nvSpPr>
        <p:spPr>
          <a:xfrm>
            <a:off x="2210420" y="6193070"/>
            <a:ext cx="4723159" cy="430887"/>
          </a:xfrm>
          <a:prstGeom prst="rect">
            <a:avLst/>
          </a:prstGeom>
        </p:spPr>
        <p:txBody>
          <a:bodyPr wrap="square">
            <a:spAutoFit/>
          </a:bodyPr>
          <a:lstStyle/>
          <a:p>
            <a:r>
              <a:rPr lang="en-DE" sz="1100" b="1" dirty="0">
                <a:solidFill>
                  <a:srgbClr val="FF0000"/>
                </a:solidFill>
              </a:rPr>
              <a:t>SSL</a:t>
            </a:r>
            <a:r>
              <a:rPr lang="en-DE" sz="1100" dirty="0">
                <a:solidFill>
                  <a:srgbClr val="0305FF"/>
                </a:solidFill>
              </a:rPr>
              <a:t>: Semi-Supervised Learning: Zhou, D., Bousquet, O., Lal, T. N., Weston, J., and Schölkopf, B. Learning with local and global consis- tency. In NIPS, </a:t>
            </a:r>
            <a:r>
              <a:rPr lang="en-DE" sz="1100" b="1" dirty="0">
                <a:solidFill>
                  <a:srgbClr val="FF0000"/>
                </a:solidFill>
              </a:rPr>
              <a:t>2004</a:t>
            </a:r>
            <a:r>
              <a:rPr lang="en-DE" sz="1100" dirty="0">
                <a:solidFill>
                  <a:srgbClr val="0305FF"/>
                </a:solidFill>
              </a:rPr>
              <a:t>.</a:t>
            </a:r>
          </a:p>
        </p:txBody>
      </p:sp>
      <p:sp>
        <p:nvSpPr>
          <p:cNvPr id="6" name="Rectangle 5">
            <a:extLst>
              <a:ext uri="{FF2B5EF4-FFF2-40B4-BE49-F238E27FC236}">
                <a16:creationId xmlns:a16="http://schemas.microsoft.com/office/drawing/2014/main" id="{D2F6860C-0B00-554F-B96A-7D8C8F1190EE}"/>
              </a:ext>
            </a:extLst>
          </p:cNvPr>
          <p:cNvSpPr/>
          <p:nvPr/>
        </p:nvSpPr>
        <p:spPr>
          <a:xfrm>
            <a:off x="4166860" y="6639556"/>
            <a:ext cx="790601" cy="276999"/>
          </a:xfrm>
          <a:prstGeom prst="rect">
            <a:avLst/>
          </a:prstGeom>
        </p:spPr>
        <p:txBody>
          <a:bodyPr wrap="none">
            <a:spAutoFit/>
          </a:bodyPr>
          <a:lstStyle/>
          <a:p>
            <a:r>
              <a:rPr lang="en-US" sz="1200" dirty="0">
                <a:solidFill>
                  <a:schemeClr val="bg1"/>
                </a:solidFill>
              </a:rPr>
              <a:t>Jian Tang</a:t>
            </a:r>
            <a:endParaRPr lang="en-DE" sz="1200" dirty="0">
              <a:solidFill>
                <a:schemeClr val="bg1"/>
              </a:solidFill>
            </a:endParaRPr>
          </a:p>
        </p:txBody>
      </p:sp>
    </p:spTree>
    <p:extLst>
      <p:ext uri="{BB962C8B-B14F-4D97-AF65-F5344CB8AC3E}">
        <p14:creationId xmlns:p14="http://schemas.microsoft.com/office/powerpoint/2010/main" val="698288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62903-CA4E-0345-999A-C7F1F3557CDF}"/>
              </a:ext>
            </a:extLst>
          </p:cNvPr>
          <p:cNvSpPr>
            <a:spLocks noGrp="1"/>
          </p:cNvSpPr>
          <p:nvPr>
            <p:ph type="title"/>
          </p:nvPr>
        </p:nvSpPr>
        <p:spPr/>
        <p:txBody>
          <a:bodyPr/>
          <a:lstStyle/>
          <a:p>
            <a:r>
              <a:rPr lang="en-US" altLang="zh-CN" dirty="0"/>
              <a:t>Summary so far</a:t>
            </a:r>
            <a:endParaRPr lang="en-US" dirty="0"/>
          </a:p>
        </p:txBody>
      </p:sp>
      <p:sp>
        <p:nvSpPr>
          <p:cNvPr id="3" name="Content Placeholder 2">
            <a:extLst>
              <a:ext uri="{FF2B5EF4-FFF2-40B4-BE49-F238E27FC236}">
                <a16:creationId xmlns:a16="http://schemas.microsoft.com/office/drawing/2014/main" id="{7FF2A9FA-BCDD-0348-993B-E0B2B6E9114D}"/>
              </a:ext>
            </a:extLst>
          </p:cNvPr>
          <p:cNvSpPr>
            <a:spLocks noGrp="1"/>
          </p:cNvSpPr>
          <p:nvPr>
            <p:ph idx="1"/>
          </p:nvPr>
        </p:nvSpPr>
        <p:spPr/>
        <p:txBody>
          <a:bodyPr>
            <a:normAutofit fontScale="92500" lnSpcReduction="10000"/>
          </a:bodyPr>
          <a:lstStyle/>
          <a:p>
            <a:r>
              <a:rPr lang="en-US" altLang="zh-CN" dirty="0"/>
              <a:t>A</a:t>
            </a:r>
            <a:r>
              <a:rPr lang="zh-CN" altLang="en-US" dirty="0"/>
              <a:t> </a:t>
            </a:r>
            <a:r>
              <a:rPr lang="en-US" altLang="zh-CN" dirty="0"/>
              <a:t>fundamental</a:t>
            </a:r>
            <a:r>
              <a:rPr lang="zh-CN" altLang="en-US" dirty="0"/>
              <a:t> </a:t>
            </a:r>
            <a:r>
              <a:rPr lang="en-US" altLang="zh-CN" dirty="0"/>
              <a:t>problem</a:t>
            </a:r>
            <a:r>
              <a:rPr lang="zh-CN" altLang="en-US" dirty="0"/>
              <a:t> </a:t>
            </a:r>
            <a:r>
              <a:rPr lang="en-US" altLang="zh-CN" dirty="0"/>
              <a:t>on</a:t>
            </a:r>
            <a:r>
              <a:rPr lang="zh-CN" altLang="en-US" dirty="0"/>
              <a:t> </a:t>
            </a:r>
            <a:r>
              <a:rPr lang="en-US" altLang="zh-CN" dirty="0"/>
              <a:t>graphs:</a:t>
            </a:r>
            <a:r>
              <a:rPr lang="zh-CN" altLang="en-US" dirty="0"/>
              <a:t> </a:t>
            </a:r>
            <a:br>
              <a:rPr lang="de-DE" altLang="zh-CN" dirty="0"/>
            </a:br>
            <a:r>
              <a:rPr lang="en-US" altLang="zh-CN" dirty="0"/>
              <a:t>Semi-supervised</a:t>
            </a:r>
            <a:r>
              <a:rPr lang="zh-CN" altLang="en-US" dirty="0"/>
              <a:t> </a:t>
            </a:r>
            <a:r>
              <a:rPr lang="en-US" altLang="zh-CN" dirty="0"/>
              <a:t>node</a:t>
            </a:r>
            <a:r>
              <a:rPr lang="zh-CN" altLang="en-US" dirty="0"/>
              <a:t> </a:t>
            </a:r>
            <a:r>
              <a:rPr lang="en-US" altLang="zh-CN" dirty="0"/>
              <a:t>classification</a:t>
            </a:r>
          </a:p>
          <a:p>
            <a:r>
              <a:rPr lang="en-US" altLang="zh-CN" dirty="0"/>
              <a:t>GMNN:</a:t>
            </a:r>
            <a:r>
              <a:rPr lang="zh-CN" altLang="en-US" dirty="0"/>
              <a:t> </a:t>
            </a:r>
            <a:r>
              <a:rPr lang="en-US" altLang="zh-CN" dirty="0"/>
              <a:t>towards</a:t>
            </a:r>
            <a:r>
              <a:rPr lang="zh-CN" altLang="en-US" dirty="0"/>
              <a:t> </a:t>
            </a:r>
            <a:r>
              <a:rPr lang="en-US" altLang="zh-CN" dirty="0"/>
              <a:t>combining</a:t>
            </a:r>
            <a:r>
              <a:rPr lang="zh-CN" altLang="en-US" dirty="0"/>
              <a:t> </a:t>
            </a:r>
            <a:r>
              <a:rPr lang="en-US" altLang="zh-CN" dirty="0"/>
              <a:t>statistical</a:t>
            </a:r>
            <a:r>
              <a:rPr lang="zh-CN" altLang="en-US" dirty="0"/>
              <a:t> </a:t>
            </a:r>
            <a:r>
              <a:rPr lang="en-US" altLang="zh-CN" dirty="0"/>
              <a:t>relational</a:t>
            </a:r>
            <a:r>
              <a:rPr lang="zh-CN" altLang="en-US" dirty="0"/>
              <a:t> </a:t>
            </a:r>
            <a:r>
              <a:rPr lang="en-US" altLang="zh-CN" dirty="0"/>
              <a:t>learning</a:t>
            </a:r>
            <a:r>
              <a:rPr lang="zh-CN" altLang="en-US" dirty="0"/>
              <a:t> </a:t>
            </a:r>
            <a:r>
              <a:rPr lang="en-US" altLang="zh-CN" dirty="0"/>
              <a:t>and</a:t>
            </a:r>
            <a:r>
              <a:rPr lang="zh-CN" altLang="en-US" dirty="0"/>
              <a:t> </a:t>
            </a:r>
            <a:r>
              <a:rPr lang="en-US" altLang="zh-CN" dirty="0"/>
              <a:t>graph</a:t>
            </a:r>
            <a:r>
              <a:rPr lang="zh-CN" altLang="en-US" dirty="0"/>
              <a:t> </a:t>
            </a:r>
            <a:r>
              <a:rPr lang="en-US" altLang="zh-CN" dirty="0"/>
              <a:t>networks</a:t>
            </a:r>
            <a:endParaRPr lang="en-CA" altLang="zh-CN" dirty="0"/>
          </a:p>
          <a:p>
            <a:pPr lvl="1"/>
            <a:r>
              <a:rPr lang="en-US" altLang="zh-CN" dirty="0"/>
              <a:t>Model</a:t>
            </a:r>
            <a:r>
              <a:rPr lang="zh-CN" altLang="en-US" dirty="0"/>
              <a:t> </a:t>
            </a:r>
            <a:r>
              <a:rPr lang="en-US" altLang="zh-CN" dirty="0"/>
              <a:t>the</a:t>
            </a:r>
            <a:r>
              <a:rPr lang="zh-CN" altLang="en-US" dirty="0"/>
              <a:t> </a:t>
            </a:r>
            <a:r>
              <a:rPr lang="en-US" altLang="zh-CN" dirty="0"/>
              <a:t>label</a:t>
            </a:r>
            <a:r>
              <a:rPr lang="zh-CN" altLang="en-US" dirty="0"/>
              <a:t> </a:t>
            </a:r>
            <a:r>
              <a:rPr lang="en-US" altLang="zh-CN" dirty="0"/>
              <a:t>dependency</a:t>
            </a:r>
            <a:r>
              <a:rPr lang="zh-CN" altLang="en-US" dirty="0"/>
              <a:t> </a:t>
            </a:r>
            <a:r>
              <a:rPr lang="en-US" altLang="zh-CN" dirty="0"/>
              <a:t>with</a:t>
            </a:r>
            <a:r>
              <a:rPr lang="zh-CN" altLang="en-US" dirty="0"/>
              <a:t> </a:t>
            </a:r>
            <a:r>
              <a:rPr lang="en-US" altLang="zh-CN" dirty="0"/>
              <a:t>one</a:t>
            </a:r>
            <a:r>
              <a:rPr lang="zh-CN" altLang="en-US" dirty="0"/>
              <a:t> </a:t>
            </a:r>
            <a:r>
              <a:rPr lang="en-US" altLang="zh-CN" dirty="0"/>
              <a:t>graph</a:t>
            </a:r>
            <a:r>
              <a:rPr lang="zh-CN" altLang="en-US" dirty="0"/>
              <a:t> </a:t>
            </a:r>
            <a:r>
              <a:rPr lang="en-US" altLang="zh-CN" dirty="0"/>
              <a:t>neural</a:t>
            </a:r>
            <a:r>
              <a:rPr lang="zh-CN" altLang="en-US" dirty="0"/>
              <a:t> </a:t>
            </a:r>
            <a:r>
              <a:rPr lang="en-US" altLang="zh-CN" dirty="0"/>
              <a:t>network</a:t>
            </a:r>
          </a:p>
          <a:p>
            <a:pPr lvl="1"/>
            <a:r>
              <a:rPr lang="en-US" altLang="zh-CN" dirty="0"/>
              <a:t>Learn</a:t>
            </a:r>
            <a:r>
              <a:rPr lang="zh-CN" altLang="en-US" dirty="0"/>
              <a:t> </a:t>
            </a:r>
            <a:r>
              <a:rPr lang="en-US" altLang="zh-CN" dirty="0"/>
              <a:t>effective</a:t>
            </a:r>
            <a:r>
              <a:rPr lang="zh-CN" altLang="en-US" dirty="0"/>
              <a:t> </a:t>
            </a:r>
            <a:r>
              <a:rPr lang="en-US" altLang="zh-CN" dirty="0"/>
              <a:t>node</a:t>
            </a:r>
            <a:r>
              <a:rPr lang="zh-CN" altLang="en-US" dirty="0"/>
              <a:t> </a:t>
            </a:r>
            <a:r>
              <a:rPr lang="en-US" altLang="zh-CN" dirty="0"/>
              <a:t>representations</a:t>
            </a:r>
            <a:r>
              <a:rPr lang="zh-CN" altLang="en-US" dirty="0"/>
              <a:t> </a:t>
            </a:r>
            <a:r>
              <a:rPr lang="en-US" altLang="zh-CN" dirty="0"/>
              <a:t>with</a:t>
            </a:r>
            <a:r>
              <a:rPr lang="zh-CN" altLang="en-US" dirty="0"/>
              <a:t> </a:t>
            </a:r>
            <a:r>
              <a:rPr lang="en-US" altLang="zh-CN" dirty="0"/>
              <a:t>another</a:t>
            </a:r>
            <a:r>
              <a:rPr lang="zh-CN" altLang="en-US" dirty="0"/>
              <a:t> </a:t>
            </a:r>
            <a:r>
              <a:rPr lang="en-US" altLang="zh-CN" dirty="0"/>
              <a:t>graph</a:t>
            </a:r>
            <a:r>
              <a:rPr lang="zh-CN" altLang="en-US" dirty="0"/>
              <a:t> </a:t>
            </a:r>
            <a:r>
              <a:rPr lang="en-US" altLang="zh-CN" dirty="0"/>
              <a:t>neural</a:t>
            </a:r>
            <a:r>
              <a:rPr lang="zh-CN" altLang="en-US" dirty="0"/>
              <a:t> </a:t>
            </a:r>
            <a:r>
              <a:rPr lang="en-US" altLang="zh-CN" dirty="0"/>
              <a:t>network</a:t>
            </a:r>
          </a:p>
          <a:p>
            <a:r>
              <a:rPr lang="en-US" altLang="zh-CN" dirty="0"/>
              <a:t>State-of-the-art</a:t>
            </a:r>
            <a:r>
              <a:rPr lang="zh-CN" altLang="en-US" dirty="0"/>
              <a:t> </a:t>
            </a:r>
            <a:r>
              <a:rPr lang="en-US" altLang="zh-CN" dirty="0"/>
              <a:t>results</a:t>
            </a:r>
            <a:r>
              <a:rPr lang="zh-CN" altLang="en-US" dirty="0"/>
              <a:t> </a:t>
            </a:r>
            <a:r>
              <a:rPr lang="en-US" altLang="zh-CN" dirty="0"/>
              <a:t>on</a:t>
            </a:r>
            <a:r>
              <a:rPr lang="zh-CN" altLang="en-US" dirty="0"/>
              <a:t> </a:t>
            </a:r>
            <a:r>
              <a:rPr lang="en-US" altLang="zh-CN" dirty="0"/>
              <a:t>semi-supervised</a:t>
            </a:r>
            <a:r>
              <a:rPr lang="zh-CN" altLang="en-US" dirty="0"/>
              <a:t> </a:t>
            </a:r>
            <a:r>
              <a:rPr lang="en-US" altLang="zh-CN" dirty="0"/>
              <a:t>node</a:t>
            </a:r>
            <a:r>
              <a:rPr lang="zh-CN" altLang="en-US" dirty="0"/>
              <a:t> </a:t>
            </a:r>
            <a:r>
              <a:rPr lang="en-US" altLang="zh-CN" dirty="0"/>
              <a:t>classification,</a:t>
            </a:r>
            <a:r>
              <a:rPr lang="zh-CN" altLang="en-US" dirty="0"/>
              <a:t> </a:t>
            </a:r>
            <a:r>
              <a:rPr lang="en-US" altLang="zh-CN" dirty="0"/>
              <a:t>unsupervised</a:t>
            </a:r>
            <a:r>
              <a:rPr lang="zh-CN" altLang="en-US" dirty="0"/>
              <a:t> </a:t>
            </a:r>
            <a:r>
              <a:rPr lang="en-US" altLang="zh-CN" dirty="0"/>
              <a:t>node</a:t>
            </a:r>
            <a:r>
              <a:rPr lang="zh-CN" altLang="en-US" dirty="0"/>
              <a:t> </a:t>
            </a:r>
            <a:r>
              <a:rPr lang="en-US" altLang="zh-CN" dirty="0"/>
              <a:t>representation,</a:t>
            </a:r>
            <a:r>
              <a:rPr lang="zh-CN" altLang="en-US" dirty="0"/>
              <a:t> </a:t>
            </a:r>
            <a:r>
              <a:rPr lang="en-US" altLang="zh-CN" dirty="0"/>
              <a:t>and</a:t>
            </a:r>
            <a:r>
              <a:rPr lang="zh-CN" altLang="en-US" dirty="0"/>
              <a:t> </a:t>
            </a:r>
            <a:r>
              <a:rPr lang="en-US" altLang="zh-CN" dirty="0"/>
              <a:t>link</a:t>
            </a:r>
            <a:r>
              <a:rPr lang="zh-CN" altLang="en-US" dirty="0"/>
              <a:t> </a:t>
            </a:r>
            <a:r>
              <a:rPr lang="en-US" altLang="zh-CN" dirty="0"/>
              <a:t>classification</a:t>
            </a:r>
          </a:p>
          <a:p>
            <a:pPr lvl="1"/>
            <a:r>
              <a:rPr lang="en-US" altLang="zh-CN" dirty="0"/>
              <a:t>But: Are the improvements statistically significant?</a:t>
            </a:r>
          </a:p>
          <a:p>
            <a:r>
              <a:rPr lang="en-US" altLang="zh-CN" dirty="0"/>
              <a:t>Code</a:t>
            </a:r>
            <a:r>
              <a:rPr lang="zh-CN" altLang="en-US" dirty="0"/>
              <a:t> </a:t>
            </a:r>
            <a:r>
              <a:rPr lang="en-US" altLang="zh-CN" dirty="0"/>
              <a:t>available</a:t>
            </a:r>
            <a:r>
              <a:rPr lang="zh-CN" altLang="en-US" dirty="0"/>
              <a:t> </a:t>
            </a:r>
            <a:r>
              <a:rPr lang="en-US" altLang="zh-CN" dirty="0"/>
              <a:t>at:</a:t>
            </a:r>
            <a:r>
              <a:rPr lang="zh-CN" altLang="en-US" dirty="0"/>
              <a:t> </a:t>
            </a:r>
            <a:r>
              <a:rPr lang="en-CA" dirty="0">
                <a:hlinkClick r:id="rId2"/>
              </a:rPr>
              <a:t>https://github.com/DeepGraphLearning/GMNN</a:t>
            </a:r>
            <a:r>
              <a:rPr lang="zh-CN" altLang="en-US" dirty="0"/>
              <a:t> </a:t>
            </a:r>
            <a:endParaRPr lang="en-US" dirty="0"/>
          </a:p>
        </p:txBody>
      </p:sp>
      <p:sp>
        <p:nvSpPr>
          <p:cNvPr id="4" name="Rectangle 3">
            <a:extLst>
              <a:ext uri="{FF2B5EF4-FFF2-40B4-BE49-F238E27FC236}">
                <a16:creationId xmlns:a16="http://schemas.microsoft.com/office/drawing/2014/main" id="{D44480E2-B947-0149-9628-86D06BD1FB90}"/>
              </a:ext>
            </a:extLst>
          </p:cNvPr>
          <p:cNvSpPr/>
          <p:nvPr/>
        </p:nvSpPr>
        <p:spPr>
          <a:xfrm>
            <a:off x="4166860" y="6639556"/>
            <a:ext cx="790601" cy="276999"/>
          </a:xfrm>
          <a:prstGeom prst="rect">
            <a:avLst/>
          </a:prstGeom>
        </p:spPr>
        <p:txBody>
          <a:bodyPr wrap="none">
            <a:spAutoFit/>
          </a:bodyPr>
          <a:lstStyle/>
          <a:p>
            <a:r>
              <a:rPr lang="en-US" sz="1200" dirty="0">
                <a:solidFill>
                  <a:schemeClr val="bg1"/>
                </a:solidFill>
              </a:rPr>
              <a:t>Jian Tang</a:t>
            </a:r>
            <a:endParaRPr lang="en-DE" sz="1200" dirty="0">
              <a:solidFill>
                <a:schemeClr val="bg1"/>
              </a:solidFill>
            </a:endParaRPr>
          </a:p>
        </p:txBody>
      </p:sp>
    </p:spTree>
    <p:extLst>
      <p:ext uri="{BB962C8B-B14F-4D97-AF65-F5344CB8AC3E}">
        <p14:creationId xmlns:p14="http://schemas.microsoft.com/office/powerpoint/2010/main" val="2496435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C23FB-DA24-8949-AE4D-AD5B78DB91F3}"/>
              </a:ext>
            </a:extLst>
          </p:cNvPr>
          <p:cNvSpPr>
            <a:spLocks noGrp="1"/>
          </p:cNvSpPr>
          <p:nvPr>
            <p:ph type="title"/>
          </p:nvPr>
        </p:nvSpPr>
        <p:spPr/>
        <p:txBody>
          <a:bodyPr/>
          <a:lstStyle/>
          <a:p>
            <a:r>
              <a:rPr lang="en-DE" dirty="0"/>
              <a:t>Hm… Do we get useful MLNs? </a:t>
            </a:r>
          </a:p>
        </p:txBody>
      </p:sp>
      <p:sp>
        <p:nvSpPr>
          <p:cNvPr id="3" name="Content Placeholder 2">
            <a:extLst>
              <a:ext uri="{FF2B5EF4-FFF2-40B4-BE49-F238E27FC236}">
                <a16:creationId xmlns:a16="http://schemas.microsoft.com/office/drawing/2014/main" id="{C0321C79-5C2E-484A-9866-A880AEF7C054}"/>
              </a:ext>
            </a:extLst>
          </p:cNvPr>
          <p:cNvSpPr>
            <a:spLocks noGrp="1"/>
          </p:cNvSpPr>
          <p:nvPr>
            <p:ph idx="1"/>
          </p:nvPr>
        </p:nvSpPr>
        <p:spPr>
          <a:xfrm>
            <a:off x="457199" y="1196975"/>
            <a:ext cx="8507413" cy="4968875"/>
          </a:xfrm>
        </p:spPr>
        <p:txBody>
          <a:bodyPr/>
          <a:lstStyle/>
          <a:p>
            <a:r>
              <a:rPr lang="en-DE" dirty="0"/>
              <a:t>Very many simplifications…</a:t>
            </a:r>
          </a:p>
          <a:p>
            <a:pPr lvl="1"/>
            <a:r>
              <a:rPr lang="en-DE" dirty="0"/>
              <a:t>Rough estimations of respective distributions …</a:t>
            </a:r>
          </a:p>
          <a:p>
            <a:r>
              <a:rPr lang="en-DE" dirty="0"/>
              <a:t>Do GMNNs really capture the semantics of MLNs?</a:t>
            </a:r>
          </a:p>
          <a:p>
            <a:pPr lvl="1"/>
            <a:r>
              <a:rPr lang="en-DE" dirty="0"/>
              <a:t>No notion of algorithmic correctness applied</a:t>
            </a:r>
          </a:p>
          <a:p>
            <a:pPr lvl="1"/>
            <a:r>
              <a:rPr lang="en-DE" dirty="0"/>
              <a:t>What is actually computed with all those simplifications?</a:t>
            </a:r>
          </a:p>
          <a:p>
            <a:r>
              <a:rPr lang="en-DE" dirty="0"/>
              <a:t>Three dimensions for evaluation</a:t>
            </a:r>
          </a:p>
          <a:p>
            <a:pPr lvl="1"/>
            <a:r>
              <a:rPr lang="en-DE" dirty="0"/>
              <a:t>Scalability </a:t>
            </a:r>
          </a:p>
          <a:p>
            <a:pPr lvl="1"/>
            <a:r>
              <a:rPr lang="en-DE" dirty="0"/>
              <a:t>Scalability </a:t>
            </a:r>
          </a:p>
          <a:p>
            <a:pPr lvl="1"/>
            <a:r>
              <a:rPr lang="en-DE" dirty="0"/>
              <a:t>Scalability</a:t>
            </a:r>
          </a:p>
          <a:p>
            <a:r>
              <a:rPr lang="en-DE" dirty="0"/>
              <a:t>Seriously: Evaluation w.r.t. other systems’ performances </a:t>
            </a:r>
            <a:br>
              <a:rPr lang="en-DE" dirty="0"/>
            </a:br>
            <a:r>
              <a:rPr lang="en-DE" dirty="0"/>
              <a:t>(or even human performance)</a:t>
            </a:r>
          </a:p>
        </p:txBody>
      </p:sp>
      <p:sp>
        <p:nvSpPr>
          <p:cNvPr id="4" name="Slide Number Placeholder 3">
            <a:extLst>
              <a:ext uri="{FF2B5EF4-FFF2-40B4-BE49-F238E27FC236}">
                <a16:creationId xmlns:a16="http://schemas.microsoft.com/office/drawing/2014/main" id="{5955D9B7-6888-2E4B-96F4-03B874921BC1}"/>
              </a:ext>
            </a:extLst>
          </p:cNvPr>
          <p:cNvSpPr>
            <a:spLocks noGrp="1"/>
          </p:cNvSpPr>
          <p:nvPr>
            <p:ph type="sldNum" sz="quarter" idx="12"/>
          </p:nvPr>
        </p:nvSpPr>
        <p:spPr/>
        <p:txBody>
          <a:bodyPr/>
          <a:lstStyle/>
          <a:p>
            <a:pPr>
              <a:defRPr/>
            </a:pPr>
            <a:fld id="{A4C577E2-95DD-1F4B-A688-E8FB02007787}" type="slidenum">
              <a:rPr lang="de-DE" smtClean="0"/>
              <a:pPr>
                <a:defRPr/>
              </a:pPr>
              <a:t>9</a:t>
            </a:fld>
            <a:endParaRPr lang="de-DE"/>
          </a:p>
        </p:txBody>
      </p:sp>
      <p:sp>
        <p:nvSpPr>
          <p:cNvPr id="5" name="Cloud Callout 4">
            <a:extLst>
              <a:ext uri="{FF2B5EF4-FFF2-40B4-BE49-F238E27FC236}">
                <a16:creationId xmlns:a16="http://schemas.microsoft.com/office/drawing/2014/main" id="{5AAF8026-BDCF-7A47-A477-1819F26358C7}"/>
              </a:ext>
            </a:extLst>
          </p:cNvPr>
          <p:cNvSpPr/>
          <p:nvPr/>
        </p:nvSpPr>
        <p:spPr>
          <a:xfrm>
            <a:off x="5148064" y="3717032"/>
            <a:ext cx="3816548" cy="1512168"/>
          </a:xfrm>
          <a:prstGeom prst="cloudCallout">
            <a:avLst>
              <a:gd name="adj1" fmla="val -66553"/>
              <a:gd name="adj2" fmla="val 521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solidFill>
                  <a:sysClr val="windowText" lastClr="000000"/>
                </a:solidFill>
              </a:rPr>
              <a:t>Probably okay for IR !</a:t>
            </a:r>
            <a:br>
              <a:rPr lang="en-DE" dirty="0">
                <a:solidFill>
                  <a:sysClr val="windowText" lastClr="000000"/>
                </a:solidFill>
              </a:rPr>
            </a:br>
            <a:r>
              <a:rPr lang="en-DE" dirty="0">
                <a:solidFill>
                  <a:sysClr val="windowText" lastClr="000000"/>
                </a:solidFill>
              </a:rPr>
              <a:t>But, can we use the models also for other applications?</a:t>
            </a:r>
          </a:p>
        </p:txBody>
      </p:sp>
    </p:spTree>
    <p:extLst>
      <p:ext uri="{BB962C8B-B14F-4D97-AF65-F5344CB8AC3E}">
        <p14:creationId xmlns:p14="http://schemas.microsoft.com/office/powerpoint/2010/main" val="56906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ssolve">
                                      <p:cBhvr>
                                        <p:cTn id="13" dur="500"/>
                                        <p:tgtEl>
                                          <p:spTgt spid="3">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dissolv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dissolv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dissolv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dissolve">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dissolve">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dissolv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7_Standarddesign">
  <a:themeElements>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Standarddesign">
      <a:majorFont>
        <a:latin typeface="Myriad Pro"/>
        <a:ea typeface="ＭＳ Ｐゴシック"/>
        <a:cs typeface=""/>
      </a:majorFont>
      <a:minorFont>
        <a:latin typeface="Myriad Pr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3019</TotalTime>
  <Words>4040</Words>
  <Application>Microsoft Macintosh PowerPoint</Application>
  <PresentationFormat>On-screen Show (4:3)</PresentationFormat>
  <Paragraphs>493</Paragraphs>
  <Slides>56</Slides>
  <Notes>21</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56</vt:i4>
      </vt:variant>
    </vt:vector>
  </HeadingPairs>
  <TitlesOfParts>
    <vt:vector size="67" baseType="lpstr">
      <vt:lpstr>Arial Unicode MS</vt:lpstr>
      <vt:lpstr>Arial</vt:lpstr>
      <vt:lpstr>Calibri</vt:lpstr>
      <vt:lpstr>Cambria Math</vt:lpstr>
      <vt:lpstr>Helvetica</vt:lpstr>
      <vt:lpstr>Myriad Pro</vt:lpstr>
      <vt:lpstr>NimbusRomNo9L</vt:lpstr>
      <vt:lpstr>Symbol</vt:lpstr>
      <vt:lpstr>Times New Roman</vt:lpstr>
      <vt:lpstr>Wingdings</vt:lpstr>
      <vt:lpstr>7_Standarddesign</vt:lpstr>
      <vt:lpstr>Intelligent Agents    GMNNs, Latent Subjective Content Descriptions, Logical Abduction</vt:lpstr>
      <vt:lpstr>Recap</vt:lpstr>
      <vt:lpstr>GMNN: Graph Markov Neural Networks</vt:lpstr>
      <vt:lpstr>GMNNs: Graph Markov Neural Networks </vt:lpstr>
      <vt:lpstr>GMNN: Overall Optimization Procedure</vt:lpstr>
      <vt:lpstr>Applications: Object/Node Classification</vt:lpstr>
      <vt:lpstr>Applications: Link Classification</vt:lpstr>
      <vt:lpstr>Summary so far</vt:lpstr>
      <vt:lpstr>Hm… Do we get useful MLNs? </vt:lpstr>
      <vt:lpstr>PowerPoint Presentation</vt:lpstr>
      <vt:lpstr>PowerPoint Presentation</vt:lpstr>
      <vt:lpstr>Descriptions for Text Semantics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KB-LDA and SCDs </vt:lpstr>
      <vt:lpstr>SCD Derivation: Multimedia Information Extraction</vt:lpstr>
      <vt:lpstr>Interpretation = Explanation</vt:lpstr>
      <vt:lpstr>Logical Abduction</vt:lpstr>
      <vt:lpstr>Sample First-order Abduction Problem</vt:lpstr>
      <vt:lpstr>Previous Work in Logical Abduction</vt:lpstr>
      <vt:lpstr>Abduction using MLNs and Transformation</vt:lpstr>
      <vt:lpstr>Adapting MLNs for Abduction</vt:lpstr>
      <vt:lpstr>Adapting MLNs for Abduction</vt:lpstr>
      <vt:lpstr>Adapting MLNs for Abduction</vt:lpstr>
      <vt:lpstr>Adapting MLNs for Abduction</vt:lpstr>
      <vt:lpstr>Interpretation = Explanation</vt:lpstr>
      <vt:lpstr>SCD Generation by Deduction with MLNs</vt:lpstr>
      <vt:lpstr>Text modality</vt:lpstr>
      <vt:lpstr>Text modality (2)</vt:lpstr>
      <vt:lpstr>Fusion</vt:lpstr>
      <vt:lpstr>Relations between text parts</vt:lpstr>
      <vt:lpstr>Subjective Content Descriptions</vt:lpstr>
      <vt:lpstr>Applications of SCDs</vt:lpstr>
      <vt:lpstr>Our Approach: Abductive query answering</vt:lpstr>
      <vt:lpstr>Depth-first abductive query evaluation</vt:lpstr>
      <vt:lpstr>Score for comparing solutions</vt:lpstr>
      <vt:lpstr>Illustration of partial scores</vt:lpstr>
      <vt:lpstr>Score-based cutoff</vt:lpstr>
      <vt:lpstr>More formally</vt:lpstr>
      <vt:lpstr>How effective is this?</vt:lpstr>
      <vt:lpstr>KG Difference w.r.t. KB</vt:lpstr>
      <vt:lpstr>Interpretation Example</vt:lpstr>
      <vt:lpstr>Interpretation Example  Continued</vt:lpstr>
      <vt:lpstr>Maximum Aposterior Inference Problem</vt:lpstr>
      <vt:lpstr>Controlling the Interpretation Process: MaxP</vt:lpstr>
      <vt:lpstr>Interpretation Controlling Example: Beam Search</vt:lpstr>
      <vt:lpstr>Development of the  P­‐Score</vt:lpstr>
      <vt:lpstr>Increasing the Score by Explaining Observations</vt:lpstr>
      <vt:lpstr>Increasing the Score by Explaining  Observations</vt:lpstr>
      <vt:lpstr>Summary: Logical Abduction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Uli</dc:creator>
  <cp:lastModifiedBy>Ralf Möller</cp:lastModifiedBy>
  <cp:revision>1371</cp:revision>
  <cp:lastPrinted>2020-01-10T08:52:52Z</cp:lastPrinted>
  <dcterms:created xsi:type="dcterms:W3CDTF">2010-04-27T12:26:40Z</dcterms:created>
  <dcterms:modified xsi:type="dcterms:W3CDTF">2021-01-10T21:33:04Z</dcterms:modified>
</cp:coreProperties>
</file>